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diagrams/layout2.xml" ContentType="application/vnd.openxmlformats-officedocument.drawingml.diagram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  <p:sldMasterId id="2147483650" r:id="rId2"/>
    <p:sldMasterId id="2147485117" r:id="rId3"/>
    <p:sldMasterId id="2147485119" r:id="rId4"/>
    <p:sldMasterId id="2147485118" r:id="rId5"/>
  </p:sldMasterIdLst>
  <p:notesMasterIdLst>
    <p:notesMasterId r:id="rId40"/>
  </p:notesMasterIdLst>
  <p:handoutMasterIdLst>
    <p:handoutMasterId r:id="rId41"/>
  </p:handoutMasterIdLst>
  <p:sldIdLst>
    <p:sldId id="431" r:id="rId6"/>
    <p:sldId id="481" r:id="rId7"/>
    <p:sldId id="436" r:id="rId8"/>
    <p:sldId id="437" r:id="rId9"/>
    <p:sldId id="440" r:id="rId10"/>
    <p:sldId id="441" r:id="rId11"/>
    <p:sldId id="485" r:id="rId12"/>
    <p:sldId id="498" r:id="rId13"/>
    <p:sldId id="478" r:id="rId14"/>
    <p:sldId id="479" r:id="rId15"/>
    <p:sldId id="480" r:id="rId16"/>
    <p:sldId id="497" r:id="rId17"/>
    <p:sldId id="486" r:id="rId18"/>
    <p:sldId id="487" r:id="rId19"/>
    <p:sldId id="488" r:id="rId20"/>
    <p:sldId id="492" r:id="rId21"/>
    <p:sldId id="490" r:id="rId22"/>
    <p:sldId id="493" r:id="rId23"/>
    <p:sldId id="495" r:id="rId24"/>
    <p:sldId id="517" r:id="rId25"/>
    <p:sldId id="499" r:id="rId26"/>
    <p:sldId id="514" r:id="rId27"/>
    <p:sldId id="512" r:id="rId28"/>
    <p:sldId id="496" r:id="rId29"/>
    <p:sldId id="501" r:id="rId30"/>
    <p:sldId id="502" r:id="rId31"/>
    <p:sldId id="515" r:id="rId32"/>
    <p:sldId id="503" r:id="rId33"/>
    <p:sldId id="505" r:id="rId34"/>
    <p:sldId id="504" r:id="rId35"/>
    <p:sldId id="506" r:id="rId36"/>
    <p:sldId id="507" r:id="rId37"/>
    <p:sldId id="508" r:id="rId38"/>
    <p:sldId id="472" r:id="rId3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33333"/>
    <a:srgbClr val="FF6699"/>
    <a:srgbClr val="FFCC00"/>
    <a:srgbClr val="0066FF"/>
    <a:srgbClr val="0099FF"/>
    <a:srgbClr val="CCFF66"/>
    <a:srgbClr val="DDDDDD"/>
    <a:srgbClr val="29292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740" autoAdjust="0"/>
    <p:restoredTop sz="88687" autoAdjust="0"/>
  </p:normalViewPr>
  <p:slideViewPr>
    <p:cSldViewPr showGuides="1">
      <p:cViewPr>
        <p:scale>
          <a:sx n="90" d="100"/>
          <a:sy n="90" d="100"/>
        </p:scale>
        <p:origin x="-924" y="-78"/>
      </p:cViewPr>
      <p:guideLst>
        <p:guide orient="horz" pos="391"/>
        <p:guide orient="horz" pos="599"/>
        <p:guide orient="horz" pos="3203"/>
        <p:guide pos="476"/>
        <p:guide pos="3016"/>
        <p:guide pos="567"/>
        <p:guide pos="5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297B26-4D14-45F9-B5CC-FDD077D9753F}" type="doc">
      <dgm:prSet loTypeId="urn:microsoft.com/office/officeart/2005/8/layout/target1" loCatId="relationship" qsTypeId="urn:microsoft.com/office/officeart/2005/8/quickstyle/simple1" qsCatId="simple" csTypeId="urn:microsoft.com/office/officeart/2005/8/colors/accent2_3" csCatId="accent2" phldr="1"/>
      <dgm:spPr/>
    </dgm:pt>
    <dgm:pt modelId="{60BEDEC5-08D6-4A98-A03D-59B7C6DFA992}">
      <dgm:prSet phldrT="[Tekst]" custT="1"/>
      <dgm:spPr/>
      <dgm:t>
        <a:bodyPr/>
        <a:lstStyle/>
        <a:p>
          <a:r>
            <a:rPr lang="nb-NO" sz="1800" b="1" dirty="0" smtClean="0"/>
            <a:t>ROS</a:t>
          </a:r>
          <a:endParaRPr lang="nb-NO" sz="1800" b="1" dirty="0"/>
        </a:p>
      </dgm:t>
    </dgm:pt>
    <dgm:pt modelId="{C749AA30-80B0-496D-ACAC-6D52955D2720}" type="parTrans" cxnId="{1337F076-359D-48C9-A3A8-88092DB56553}">
      <dgm:prSet/>
      <dgm:spPr/>
      <dgm:t>
        <a:bodyPr/>
        <a:lstStyle/>
        <a:p>
          <a:endParaRPr lang="nb-NO"/>
        </a:p>
      </dgm:t>
    </dgm:pt>
    <dgm:pt modelId="{83BE4123-F4F5-434E-A057-13D73C7375FF}" type="sibTrans" cxnId="{1337F076-359D-48C9-A3A8-88092DB56553}">
      <dgm:prSet/>
      <dgm:spPr/>
      <dgm:t>
        <a:bodyPr/>
        <a:lstStyle/>
        <a:p>
          <a:endParaRPr lang="nb-NO"/>
        </a:p>
      </dgm:t>
    </dgm:pt>
    <dgm:pt modelId="{C23F4B19-09F3-4345-A0EC-EC4B2B7C001A}">
      <dgm:prSet phldrT="[Tekst]" custT="1"/>
      <dgm:spPr/>
      <dgm:t>
        <a:bodyPr/>
        <a:lstStyle/>
        <a:p>
          <a:r>
            <a:rPr lang="nb-NO" sz="1800" b="1" dirty="0" smtClean="0"/>
            <a:t>Oppfølgingsplan</a:t>
          </a:r>
          <a:endParaRPr lang="nb-NO" sz="1800" b="1" dirty="0"/>
        </a:p>
      </dgm:t>
    </dgm:pt>
    <dgm:pt modelId="{F99E907D-4F6D-4B67-BA78-C0491D8F8A46}" type="parTrans" cxnId="{49E13496-B5EC-4A74-A91B-488FC644E6DD}">
      <dgm:prSet/>
      <dgm:spPr/>
      <dgm:t>
        <a:bodyPr/>
        <a:lstStyle/>
        <a:p>
          <a:endParaRPr lang="nb-NO"/>
        </a:p>
      </dgm:t>
    </dgm:pt>
    <dgm:pt modelId="{173DEB39-C361-4C90-871C-36D2B0B8F03F}" type="sibTrans" cxnId="{49E13496-B5EC-4A74-A91B-488FC644E6DD}">
      <dgm:prSet/>
      <dgm:spPr/>
      <dgm:t>
        <a:bodyPr/>
        <a:lstStyle/>
        <a:p>
          <a:endParaRPr lang="nb-NO"/>
        </a:p>
      </dgm:t>
    </dgm:pt>
    <dgm:pt modelId="{80E15E43-DCDB-4B42-9C3A-6C6069243F7C}">
      <dgm:prSet phldrT="[Tekst]" custT="1"/>
      <dgm:spPr/>
      <dgm:t>
        <a:bodyPr/>
        <a:lstStyle/>
        <a:p>
          <a:r>
            <a:rPr lang="nb-NO" sz="1800" b="1" u="sng" dirty="0" smtClean="0"/>
            <a:t>Tiltak</a:t>
          </a:r>
        </a:p>
        <a:p>
          <a:r>
            <a:rPr lang="nb-NO" sz="1800" dirty="0" smtClean="0"/>
            <a:t>- PBL</a:t>
          </a:r>
        </a:p>
        <a:p>
          <a:r>
            <a:rPr lang="nb-NO" sz="1800" dirty="0" smtClean="0"/>
            <a:t>- Beredskap</a:t>
          </a:r>
        </a:p>
        <a:p>
          <a:r>
            <a:rPr lang="nb-NO" sz="1800" dirty="0" smtClean="0"/>
            <a:t>- Øvelser</a:t>
          </a:r>
        </a:p>
        <a:p>
          <a:r>
            <a:rPr lang="nb-NO" sz="1800" dirty="0" smtClean="0"/>
            <a:t>- Pådriverollen</a:t>
          </a:r>
        </a:p>
        <a:p>
          <a:r>
            <a:rPr lang="nb-NO" sz="1800" dirty="0" smtClean="0"/>
            <a:t>- Sektorplaner</a:t>
          </a:r>
        </a:p>
        <a:p>
          <a:r>
            <a:rPr lang="nb-NO" sz="1800" dirty="0" smtClean="0"/>
            <a:t>- Utvikling</a:t>
          </a:r>
          <a:endParaRPr lang="nb-NO" sz="1800" dirty="0"/>
        </a:p>
      </dgm:t>
    </dgm:pt>
    <dgm:pt modelId="{44FD7FDC-7EDD-49C3-BCC7-D4E8E0EE74E0}" type="parTrans" cxnId="{695F7F26-DCF4-4A96-887F-A62BF135757C}">
      <dgm:prSet/>
      <dgm:spPr/>
      <dgm:t>
        <a:bodyPr/>
        <a:lstStyle/>
        <a:p>
          <a:endParaRPr lang="nb-NO"/>
        </a:p>
      </dgm:t>
    </dgm:pt>
    <dgm:pt modelId="{3B6EB7FD-6EFC-4EC7-A8FC-B5605D4A6E96}" type="sibTrans" cxnId="{695F7F26-DCF4-4A96-887F-A62BF135757C}">
      <dgm:prSet/>
      <dgm:spPr/>
      <dgm:t>
        <a:bodyPr/>
        <a:lstStyle/>
        <a:p>
          <a:endParaRPr lang="nb-NO"/>
        </a:p>
      </dgm:t>
    </dgm:pt>
    <dgm:pt modelId="{B4705605-D006-4040-8B23-D1347A82B0E3}" type="pres">
      <dgm:prSet presAssocID="{E1297B26-4D14-45F9-B5CC-FDD077D9753F}" presName="composite" presStyleCnt="0">
        <dgm:presLayoutVars>
          <dgm:chMax val="5"/>
          <dgm:dir/>
          <dgm:resizeHandles val="exact"/>
        </dgm:presLayoutVars>
      </dgm:prSet>
      <dgm:spPr/>
    </dgm:pt>
    <dgm:pt modelId="{E5AAF46A-61F5-466C-A520-0F93541AD42B}" type="pres">
      <dgm:prSet presAssocID="{60BEDEC5-08D6-4A98-A03D-59B7C6DFA992}" presName="circle1" presStyleLbl="lnNode1" presStyleIdx="0" presStyleCnt="3"/>
      <dgm:spPr/>
    </dgm:pt>
    <dgm:pt modelId="{9B673259-2011-45F7-867E-4C6A9642138D}" type="pres">
      <dgm:prSet presAssocID="{60BEDEC5-08D6-4A98-A03D-59B7C6DFA992}" presName="text1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3FDD83F6-7C77-4410-BEB7-C32A133B60A7}" type="pres">
      <dgm:prSet presAssocID="{60BEDEC5-08D6-4A98-A03D-59B7C6DFA992}" presName="line1" presStyleLbl="callout" presStyleIdx="0" presStyleCnt="6"/>
      <dgm:spPr/>
    </dgm:pt>
    <dgm:pt modelId="{98BB4E21-8BFB-4549-BDA7-0186D4EDB69E}" type="pres">
      <dgm:prSet presAssocID="{60BEDEC5-08D6-4A98-A03D-59B7C6DFA992}" presName="d1" presStyleLbl="callout" presStyleIdx="1" presStyleCnt="6"/>
      <dgm:spPr/>
    </dgm:pt>
    <dgm:pt modelId="{0431F291-DDF4-41C4-BF4A-5BAE6A4AF09A}" type="pres">
      <dgm:prSet presAssocID="{C23F4B19-09F3-4345-A0EC-EC4B2B7C001A}" presName="circle2" presStyleLbl="lnNode1" presStyleIdx="1" presStyleCnt="3" custLinFactNeighborX="941" custLinFactNeighborY="2061"/>
      <dgm:spPr/>
    </dgm:pt>
    <dgm:pt modelId="{C9978F11-A8C9-433C-AAB8-4861E22CF9B6}" type="pres">
      <dgm:prSet presAssocID="{C23F4B19-09F3-4345-A0EC-EC4B2B7C001A}" presName="text2" presStyleLbl="revTx" presStyleIdx="1" presStyleCnt="3" custScaleX="158065" custLinFactNeighborX="26076" custLinFactNeighborY="5991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DFD0C7F4-280A-49A7-8947-CDE7732D4C34}" type="pres">
      <dgm:prSet presAssocID="{C23F4B19-09F3-4345-A0EC-EC4B2B7C001A}" presName="line2" presStyleLbl="callout" presStyleIdx="2" presStyleCnt="6"/>
      <dgm:spPr/>
    </dgm:pt>
    <dgm:pt modelId="{B7095836-9BFA-4A52-ACD6-D45F476BE524}" type="pres">
      <dgm:prSet presAssocID="{C23F4B19-09F3-4345-A0EC-EC4B2B7C001A}" presName="d2" presStyleLbl="callout" presStyleIdx="3" presStyleCnt="6"/>
      <dgm:spPr/>
    </dgm:pt>
    <dgm:pt modelId="{6AAFBAFC-18BD-4862-A728-A46D66BF34AC}" type="pres">
      <dgm:prSet presAssocID="{80E15E43-DCDB-4B42-9C3A-6C6069243F7C}" presName="circle3" presStyleLbl="lnNode1" presStyleIdx="2" presStyleCnt="3" custScaleX="117742" custScaleY="111828"/>
      <dgm:spPr/>
    </dgm:pt>
    <dgm:pt modelId="{DD938D64-D88A-4DDD-A063-A07A276184D0}" type="pres">
      <dgm:prSet presAssocID="{80E15E43-DCDB-4B42-9C3A-6C6069243F7C}" presName="text3" presStyleLbl="revTx" presStyleIdx="2" presStyleCnt="3" custScaleX="140861" custScaleY="173733" custLinFactNeighborX="26076" custLinFactNeighborY="60830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FB7A831A-184A-4223-B515-9CEEA7D5F926}" type="pres">
      <dgm:prSet presAssocID="{80E15E43-DCDB-4B42-9C3A-6C6069243F7C}" presName="line3" presStyleLbl="callout" presStyleIdx="4" presStyleCnt="6" custSzY="76505" custScaleX="130106" custLinFactY="100000" custLinFactNeighborX="17204" custLinFactNeighborY="100019"/>
      <dgm:spPr/>
    </dgm:pt>
    <dgm:pt modelId="{34D1F56A-4368-4F61-8290-66515A66587A}" type="pres">
      <dgm:prSet presAssocID="{80E15E43-DCDB-4B42-9C3A-6C6069243F7C}" presName="d3" presStyleLbl="callout" presStyleIdx="5" presStyleCnt="6"/>
      <dgm:spPr/>
    </dgm:pt>
  </dgm:ptLst>
  <dgm:cxnLst>
    <dgm:cxn modelId="{49E13496-B5EC-4A74-A91B-488FC644E6DD}" srcId="{E1297B26-4D14-45F9-B5CC-FDD077D9753F}" destId="{C23F4B19-09F3-4345-A0EC-EC4B2B7C001A}" srcOrd="1" destOrd="0" parTransId="{F99E907D-4F6D-4B67-BA78-C0491D8F8A46}" sibTransId="{173DEB39-C361-4C90-871C-36D2B0B8F03F}"/>
    <dgm:cxn modelId="{1337F076-359D-48C9-A3A8-88092DB56553}" srcId="{E1297B26-4D14-45F9-B5CC-FDD077D9753F}" destId="{60BEDEC5-08D6-4A98-A03D-59B7C6DFA992}" srcOrd="0" destOrd="0" parTransId="{C749AA30-80B0-496D-ACAC-6D52955D2720}" sibTransId="{83BE4123-F4F5-434E-A057-13D73C7375FF}"/>
    <dgm:cxn modelId="{695F7F26-DCF4-4A96-887F-A62BF135757C}" srcId="{E1297B26-4D14-45F9-B5CC-FDD077D9753F}" destId="{80E15E43-DCDB-4B42-9C3A-6C6069243F7C}" srcOrd="2" destOrd="0" parTransId="{44FD7FDC-7EDD-49C3-BCC7-D4E8E0EE74E0}" sibTransId="{3B6EB7FD-6EFC-4EC7-A8FC-B5605D4A6E96}"/>
    <dgm:cxn modelId="{99EC97B8-AA60-4675-9FE7-1DA37DCB0338}" type="presOf" srcId="{80E15E43-DCDB-4B42-9C3A-6C6069243F7C}" destId="{DD938D64-D88A-4DDD-A063-A07A276184D0}" srcOrd="0" destOrd="0" presId="urn:microsoft.com/office/officeart/2005/8/layout/target1"/>
    <dgm:cxn modelId="{6CB2FBDA-18F3-423C-886A-4A396D830870}" type="presOf" srcId="{E1297B26-4D14-45F9-B5CC-FDD077D9753F}" destId="{B4705605-D006-4040-8B23-D1347A82B0E3}" srcOrd="0" destOrd="0" presId="urn:microsoft.com/office/officeart/2005/8/layout/target1"/>
    <dgm:cxn modelId="{CF947864-C3C3-4A24-9AC2-320BB3CF2CCB}" type="presOf" srcId="{C23F4B19-09F3-4345-A0EC-EC4B2B7C001A}" destId="{C9978F11-A8C9-433C-AAB8-4861E22CF9B6}" srcOrd="0" destOrd="0" presId="urn:microsoft.com/office/officeart/2005/8/layout/target1"/>
    <dgm:cxn modelId="{BD289CE8-1A6E-485B-BF99-C271B8169776}" type="presOf" srcId="{60BEDEC5-08D6-4A98-A03D-59B7C6DFA992}" destId="{9B673259-2011-45F7-867E-4C6A9642138D}" srcOrd="0" destOrd="0" presId="urn:microsoft.com/office/officeart/2005/8/layout/target1"/>
    <dgm:cxn modelId="{AFAC7422-B103-422D-9947-6EFEC29CEE06}" type="presParOf" srcId="{B4705605-D006-4040-8B23-D1347A82B0E3}" destId="{E5AAF46A-61F5-466C-A520-0F93541AD42B}" srcOrd="0" destOrd="0" presId="urn:microsoft.com/office/officeart/2005/8/layout/target1"/>
    <dgm:cxn modelId="{82EE1115-20E9-4EB8-B9E0-1BC4AE4DC302}" type="presParOf" srcId="{B4705605-D006-4040-8B23-D1347A82B0E3}" destId="{9B673259-2011-45F7-867E-4C6A9642138D}" srcOrd="1" destOrd="0" presId="urn:microsoft.com/office/officeart/2005/8/layout/target1"/>
    <dgm:cxn modelId="{476EB35B-D12D-43D5-9CC6-10BBE897B1DB}" type="presParOf" srcId="{B4705605-D006-4040-8B23-D1347A82B0E3}" destId="{3FDD83F6-7C77-4410-BEB7-C32A133B60A7}" srcOrd="2" destOrd="0" presId="urn:microsoft.com/office/officeart/2005/8/layout/target1"/>
    <dgm:cxn modelId="{813F7986-7366-4FE6-99D3-B9C7F320017C}" type="presParOf" srcId="{B4705605-D006-4040-8B23-D1347A82B0E3}" destId="{98BB4E21-8BFB-4549-BDA7-0186D4EDB69E}" srcOrd="3" destOrd="0" presId="urn:microsoft.com/office/officeart/2005/8/layout/target1"/>
    <dgm:cxn modelId="{F96B9A5D-E64E-434F-96C3-4E5BF0B96152}" type="presParOf" srcId="{B4705605-D006-4040-8B23-D1347A82B0E3}" destId="{0431F291-DDF4-41C4-BF4A-5BAE6A4AF09A}" srcOrd="4" destOrd="0" presId="urn:microsoft.com/office/officeart/2005/8/layout/target1"/>
    <dgm:cxn modelId="{32D4A9B2-FB2C-4E5F-8FED-AFC84059FFA5}" type="presParOf" srcId="{B4705605-D006-4040-8B23-D1347A82B0E3}" destId="{C9978F11-A8C9-433C-AAB8-4861E22CF9B6}" srcOrd="5" destOrd="0" presId="urn:microsoft.com/office/officeart/2005/8/layout/target1"/>
    <dgm:cxn modelId="{98EFF4E5-A265-4E14-86F4-8C36D1D6C253}" type="presParOf" srcId="{B4705605-D006-4040-8B23-D1347A82B0E3}" destId="{DFD0C7F4-280A-49A7-8947-CDE7732D4C34}" srcOrd="6" destOrd="0" presId="urn:microsoft.com/office/officeart/2005/8/layout/target1"/>
    <dgm:cxn modelId="{F80FEA3B-42F5-487B-978E-EAFDDFE60061}" type="presParOf" srcId="{B4705605-D006-4040-8B23-D1347A82B0E3}" destId="{B7095836-9BFA-4A52-ACD6-D45F476BE524}" srcOrd="7" destOrd="0" presId="urn:microsoft.com/office/officeart/2005/8/layout/target1"/>
    <dgm:cxn modelId="{FB9E970B-C4BE-45BA-9FD5-DE4D05833EC2}" type="presParOf" srcId="{B4705605-D006-4040-8B23-D1347A82B0E3}" destId="{6AAFBAFC-18BD-4862-A728-A46D66BF34AC}" srcOrd="8" destOrd="0" presId="urn:microsoft.com/office/officeart/2005/8/layout/target1"/>
    <dgm:cxn modelId="{1F969026-9B5E-4671-9DC6-E7CE8B5E40F2}" type="presParOf" srcId="{B4705605-D006-4040-8B23-D1347A82B0E3}" destId="{DD938D64-D88A-4DDD-A063-A07A276184D0}" srcOrd="9" destOrd="0" presId="urn:microsoft.com/office/officeart/2005/8/layout/target1"/>
    <dgm:cxn modelId="{1B1CF22A-D256-4EBC-9542-1C3AE631224A}" type="presParOf" srcId="{B4705605-D006-4040-8B23-D1347A82B0E3}" destId="{FB7A831A-184A-4223-B515-9CEEA7D5F926}" srcOrd="10" destOrd="0" presId="urn:microsoft.com/office/officeart/2005/8/layout/target1"/>
    <dgm:cxn modelId="{487E2E1C-AF66-40A7-87E6-386355BC87D8}" type="presParOf" srcId="{B4705605-D006-4040-8B23-D1347A82B0E3}" destId="{34D1F56A-4368-4F61-8290-66515A66587A}" srcOrd="11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C1FE2A-ED77-40C0-A811-D0A47066D604}" type="doc">
      <dgm:prSet loTypeId="urn:microsoft.com/office/officeart/2005/8/layout/hProcess9" loCatId="process" qsTypeId="urn:microsoft.com/office/officeart/2005/8/quickstyle/simple1" qsCatId="simple" csTypeId="urn:microsoft.com/office/officeart/2005/8/colors/accent2_4" csCatId="accent2" phldr="1"/>
      <dgm:spPr/>
    </dgm:pt>
    <dgm:pt modelId="{605067A1-1F0E-4561-9367-D22A896EF212}">
      <dgm:prSet phldrT="[Tekst]"/>
      <dgm:spPr/>
      <dgm:t>
        <a:bodyPr/>
        <a:lstStyle/>
        <a:p>
          <a:r>
            <a:rPr lang="nb-NO" dirty="0" smtClean="0"/>
            <a:t>ROS</a:t>
          </a:r>
          <a:endParaRPr lang="nb-NO" dirty="0"/>
        </a:p>
      </dgm:t>
    </dgm:pt>
    <dgm:pt modelId="{855B846F-D0A8-4769-B290-A792737A8267}" type="parTrans" cxnId="{89CE949A-14AC-48C1-9A4D-D175FD6D3E27}">
      <dgm:prSet/>
      <dgm:spPr/>
      <dgm:t>
        <a:bodyPr/>
        <a:lstStyle/>
        <a:p>
          <a:endParaRPr lang="nb-NO"/>
        </a:p>
      </dgm:t>
    </dgm:pt>
    <dgm:pt modelId="{60067B79-AAEA-49BD-8732-6727C2E8C433}" type="sibTrans" cxnId="{89CE949A-14AC-48C1-9A4D-D175FD6D3E27}">
      <dgm:prSet/>
      <dgm:spPr/>
      <dgm:t>
        <a:bodyPr/>
        <a:lstStyle/>
        <a:p>
          <a:endParaRPr lang="nb-NO"/>
        </a:p>
      </dgm:t>
    </dgm:pt>
    <dgm:pt modelId="{3F8A5C19-7AB9-424B-8A54-B6645BA57908}">
      <dgm:prSet phldrT="[Tekst]"/>
      <dgm:spPr/>
      <dgm:t>
        <a:bodyPr/>
        <a:lstStyle/>
        <a:p>
          <a:r>
            <a:rPr lang="nb-NO" dirty="0" smtClean="0"/>
            <a:t>Plan for oppfølging</a:t>
          </a:r>
          <a:endParaRPr lang="nb-NO" dirty="0"/>
        </a:p>
      </dgm:t>
    </dgm:pt>
    <dgm:pt modelId="{71BC3FA4-440C-4147-A984-AE11B0E6A1A8}" type="parTrans" cxnId="{3938657B-0A01-4D20-B888-6F0BC2039DF1}">
      <dgm:prSet/>
      <dgm:spPr/>
      <dgm:t>
        <a:bodyPr/>
        <a:lstStyle/>
        <a:p>
          <a:endParaRPr lang="nb-NO"/>
        </a:p>
      </dgm:t>
    </dgm:pt>
    <dgm:pt modelId="{A5D1C366-0B04-4951-A5B9-CB47E6949C36}" type="sibTrans" cxnId="{3938657B-0A01-4D20-B888-6F0BC2039DF1}">
      <dgm:prSet/>
      <dgm:spPr/>
      <dgm:t>
        <a:bodyPr/>
        <a:lstStyle/>
        <a:p>
          <a:endParaRPr lang="nb-NO"/>
        </a:p>
      </dgm:t>
    </dgm:pt>
    <dgm:pt modelId="{4C5055A2-81C7-480D-BC53-E482A7840115}">
      <dgm:prSet phldrT="[Tekst]"/>
      <dgm:spPr/>
      <dgm:t>
        <a:bodyPr/>
        <a:lstStyle/>
        <a:p>
          <a:r>
            <a:rPr lang="nb-NO" dirty="0" smtClean="0"/>
            <a:t>Beredskapsplanlegging</a:t>
          </a:r>
          <a:endParaRPr lang="nb-NO" dirty="0"/>
        </a:p>
      </dgm:t>
    </dgm:pt>
    <dgm:pt modelId="{B61A0A84-50FB-4E76-BA86-A7FE2E416134}" type="parTrans" cxnId="{1267593C-78BF-43AD-BE3C-123EF6855FB3}">
      <dgm:prSet/>
      <dgm:spPr/>
      <dgm:t>
        <a:bodyPr/>
        <a:lstStyle/>
        <a:p>
          <a:endParaRPr lang="nb-NO"/>
        </a:p>
      </dgm:t>
    </dgm:pt>
    <dgm:pt modelId="{1D50D975-55A4-451D-ACE8-BC3972F0A623}" type="sibTrans" cxnId="{1267593C-78BF-43AD-BE3C-123EF6855FB3}">
      <dgm:prSet/>
      <dgm:spPr/>
      <dgm:t>
        <a:bodyPr/>
        <a:lstStyle/>
        <a:p>
          <a:endParaRPr lang="nb-NO"/>
        </a:p>
      </dgm:t>
    </dgm:pt>
    <dgm:pt modelId="{E6BFEB87-7ABC-4611-8D9B-B50D58905021}" type="pres">
      <dgm:prSet presAssocID="{70C1FE2A-ED77-40C0-A811-D0A47066D604}" presName="CompostProcess" presStyleCnt="0">
        <dgm:presLayoutVars>
          <dgm:dir/>
          <dgm:resizeHandles val="exact"/>
        </dgm:presLayoutVars>
      </dgm:prSet>
      <dgm:spPr/>
    </dgm:pt>
    <dgm:pt modelId="{B8734A2C-9FA6-461E-BD8A-D3B62C9A081C}" type="pres">
      <dgm:prSet presAssocID="{70C1FE2A-ED77-40C0-A811-D0A47066D604}" presName="arrow" presStyleLbl="bgShp" presStyleIdx="0" presStyleCnt="1"/>
      <dgm:spPr/>
    </dgm:pt>
    <dgm:pt modelId="{E60B5B54-5D7A-4632-9CD2-93478B399132}" type="pres">
      <dgm:prSet presAssocID="{70C1FE2A-ED77-40C0-A811-D0A47066D604}" presName="linearProcess" presStyleCnt="0"/>
      <dgm:spPr/>
    </dgm:pt>
    <dgm:pt modelId="{8B577E36-D796-4A91-A255-57368F24747E}" type="pres">
      <dgm:prSet presAssocID="{605067A1-1F0E-4561-9367-D22A896EF212}" presName="textNode" presStyleLbl="node1" presStyleIdx="0" presStyleCnt="3" custLinFactNeighborY="833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8AD5C23D-5158-4A9D-B507-3943D7405FEB}" type="pres">
      <dgm:prSet presAssocID="{60067B79-AAEA-49BD-8732-6727C2E8C433}" presName="sibTrans" presStyleCnt="0"/>
      <dgm:spPr/>
    </dgm:pt>
    <dgm:pt modelId="{D47A7C6D-6B40-4147-8DAA-FFC50B63074A}" type="pres">
      <dgm:prSet presAssocID="{3F8A5C19-7AB9-424B-8A54-B6645BA57908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01EE9289-5029-4CBB-AA16-D26482AAC88A}" type="pres">
      <dgm:prSet presAssocID="{A5D1C366-0B04-4951-A5B9-CB47E6949C36}" presName="sibTrans" presStyleCnt="0"/>
      <dgm:spPr/>
    </dgm:pt>
    <dgm:pt modelId="{25CD9444-7597-47E9-A3D0-B5854324EAEB}" type="pres">
      <dgm:prSet presAssocID="{4C5055A2-81C7-480D-BC53-E482A7840115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3938657B-0A01-4D20-B888-6F0BC2039DF1}" srcId="{70C1FE2A-ED77-40C0-A811-D0A47066D604}" destId="{3F8A5C19-7AB9-424B-8A54-B6645BA57908}" srcOrd="1" destOrd="0" parTransId="{71BC3FA4-440C-4147-A984-AE11B0E6A1A8}" sibTransId="{A5D1C366-0B04-4951-A5B9-CB47E6949C36}"/>
    <dgm:cxn modelId="{89CE949A-14AC-48C1-9A4D-D175FD6D3E27}" srcId="{70C1FE2A-ED77-40C0-A811-D0A47066D604}" destId="{605067A1-1F0E-4561-9367-D22A896EF212}" srcOrd="0" destOrd="0" parTransId="{855B846F-D0A8-4769-B290-A792737A8267}" sibTransId="{60067B79-AAEA-49BD-8732-6727C2E8C433}"/>
    <dgm:cxn modelId="{A235446E-99F4-484C-AB21-A551C2B18B71}" type="presOf" srcId="{70C1FE2A-ED77-40C0-A811-D0A47066D604}" destId="{E6BFEB87-7ABC-4611-8D9B-B50D58905021}" srcOrd="0" destOrd="0" presId="urn:microsoft.com/office/officeart/2005/8/layout/hProcess9"/>
    <dgm:cxn modelId="{1267593C-78BF-43AD-BE3C-123EF6855FB3}" srcId="{70C1FE2A-ED77-40C0-A811-D0A47066D604}" destId="{4C5055A2-81C7-480D-BC53-E482A7840115}" srcOrd="2" destOrd="0" parTransId="{B61A0A84-50FB-4E76-BA86-A7FE2E416134}" sibTransId="{1D50D975-55A4-451D-ACE8-BC3972F0A623}"/>
    <dgm:cxn modelId="{1C7F067B-FC3F-4323-89A0-C51B1A9F2B3D}" type="presOf" srcId="{4C5055A2-81C7-480D-BC53-E482A7840115}" destId="{25CD9444-7597-47E9-A3D0-B5854324EAEB}" srcOrd="0" destOrd="0" presId="urn:microsoft.com/office/officeart/2005/8/layout/hProcess9"/>
    <dgm:cxn modelId="{CB33872B-D013-4523-8019-7AAD6AFF9F0E}" type="presOf" srcId="{605067A1-1F0E-4561-9367-D22A896EF212}" destId="{8B577E36-D796-4A91-A255-57368F24747E}" srcOrd="0" destOrd="0" presId="urn:microsoft.com/office/officeart/2005/8/layout/hProcess9"/>
    <dgm:cxn modelId="{4E062E17-E890-477D-A78A-82ED6857C727}" type="presOf" srcId="{3F8A5C19-7AB9-424B-8A54-B6645BA57908}" destId="{D47A7C6D-6B40-4147-8DAA-FFC50B63074A}" srcOrd="0" destOrd="0" presId="urn:microsoft.com/office/officeart/2005/8/layout/hProcess9"/>
    <dgm:cxn modelId="{468EB79C-FA65-4C00-B894-35B5087F64A2}" type="presParOf" srcId="{E6BFEB87-7ABC-4611-8D9B-B50D58905021}" destId="{B8734A2C-9FA6-461E-BD8A-D3B62C9A081C}" srcOrd="0" destOrd="0" presId="urn:microsoft.com/office/officeart/2005/8/layout/hProcess9"/>
    <dgm:cxn modelId="{1D222A0F-D0B9-4967-B81B-8FBC8CFF7BAD}" type="presParOf" srcId="{E6BFEB87-7ABC-4611-8D9B-B50D58905021}" destId="{E60B5B54-5D7A-4632-9CD2-93478B399132}" srcOrd="1" destOrd="0" presId="urn:microsoft.com/office/officeart/2005/8/layout/hProcess9"/>
    <dgm:cxn modelId="{BCADD298-D579-4BC3-AA4E-D2762E5FA970}" type="presParOf" srcId="{E60B5B54-5D7A-4632-9CD2-93478B399132}" destId="{8B577E36-D796-4A91-A255-57368F24747E}" srcOrd="0" destOrd="0" presId="urn:microsoft.com/office/officeart/2005/8/layout/hProcess9"/>
    <dgm:cxn modelId="{62840AC5-EB6D-4181-85A4-6CBDC3CEEAAE}" type="presParOf" srcId="{E60B5B54-5D7A-4632-9CD2-93478B399132}" destId="{8AD5C23D-5158-4A9D-B507-3943D7405FEB}" srcOrd="1" destOrd="0" presId="urn:microsoft.com/office/officeart/2005/8/layout/hProcess9"/>
    <dgm:cxn modelId="{99DE51C8-9219-447F-9120-9C89D08D1088}" type="presParOf" srcId="{E60B5B54-5D7A-4632-9CD2-93478B399132}" destId="{D47A7C6D-6B40-4147-8DAA-FFC50B63074A}" srcOrd="2" destOrd="0" presId="urn:microsoft.com/office/officeart/2005/8/layout/hProcess9"/>
    <dgm:cxn modelId="{4B03A0D9-91B8-4C80-9A60-C375CF5E5464}" type="presParOf" srcId="{E60B5B54-5D7A-4632-9CD2-93478B399132}" destId="{01EE9289-5029-4CBB-AA16-D26482AAC88A}" srcOrd="3" destOrd="0" presId="urn:microsoft.com/office/officeart/2005/8/layout/hProcess9"/>
    <dgm:cxn modelId="{953F7519-65E4-44E9-AA0E-1A5CAB370920}" type="presParOf" srcId="{E60B5B54-5D7A-4632-9CD2-93478B399132}" destId="{25CD9444-7597-47E9-A3D0-B5854324EAEB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AAFBAFC-18BD-4862-A728-A46D66BF34AC}">
      <dsp:nvSpPr>
        <dsp:cNvPr id="0" name=""/>
        <dsp:cNvSpPr/>
      </dsp:nvSpPr>
      <dsp:spPr>
        <a:xfrm>
          <a:off x="1318643" y="819089"/>
          <a:ext cx="3942440" cy="3744417"/>
        </a:xfrm>
        <a:prstGeom prst="ellipse">
          <a:avLst/>
        </a:prstGeom>
        <a:solidFill>
          <a:schemeClr val="accent2">
            <a:shade val="80000"/>
            <a:hueOff val="0"/>
            <a:satOff val="-28019"/>
            <a:lumOff val="31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31F291-DDF4-41C4-BF4A-5BAE6A4AF09A}">
      <dsp:nvSpPr>
        <dsp:cNvPr id="0" name=""/>
        <dsp:cNvSpPr/>
      </dsp:nvSpPr>
      <dsp:spPr>
        <a:xfrm>
          <a:off x="2304257" y="1728193"/>
          <a:ext cx="2009023" cy="2009023"/>
        </a:xfrm>
        <a:prstGeom prst="ellipse">
          <a:avLst/>
        </a:prstGeom>
        <a:solidFill>
          <a:schemeClr val="accent2">
            <a:shade val="80000"/>
            <a:hueOff val="0"/>
            <a:satOff val="-14010"/>
            <a:lumOff val="15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AAF46A-61F5-466C-A520-0F93541AD42B}">
      <dsp:nvSpPr>
        <dsp:cNvPr id="0" name=""/>
        <dsp:cNvSpPr/>
      </dsp:nvSpPr>
      <dsp:spPr>
        <a:xfrm>
          <a:off x="2955026" y="2356461"/>
          <a:ext cx="669674" cy="669674"/>
        </a:xfrm>
        <a:prstGeom prst="ellipse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673259-2011-45F7-867E-4C6A9642138D}">
      <dsp:nvSpPr>
        <dsp:cNvPr id="0" name=""/>
        <dsp:cNvSpPr/>
      </dsp:nvSpPr>
      <dsp:spPr>
        <a:xfrm>
          <a:off x="5522112" y="-99011"/>
          <a:ext cx="1674186" cy="9766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2286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800" b="1" kern="1200" dirty="0" smtClean="0"/>
            <a:t>ROS</a:t>
          </a:r>
          <a:endParaRPr lang="nb-NO" sz="1800" b="1" kern="1200" dirty="0"/>
        </a:p>
      </dsp:txBody>
      <dsp:txXfrm>
        <a:off x="5522112" y="-99011"/>
        <a:ext cx="1674186" cy="976608"/>
      </dsp:txXfrm>
    </dsp:sp>
    <dsp:sp modelId="{3FDD83F6-7C77-4410-BEB7-C32A133B60A7}">
      <dsp:nvSpPr>
        <dsp:cNvPr id="0" name=""/>
        <dsp:cNvSpPr/>
      </dsp:nvSpPr>
      <dsp:spPr>
        <a:xfrm>
          <a:off x="5103565" y="389292"/>
          <a:ext cx="41854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BB4E21-8BFB-4549-BDA7-0186D4EDB69E}">
      <dsp:nvSpPr>
        <dsp:cNvPr id="0" name=""/>
        <dsp:cNvSpPr/>
      </dsp:nvSpPr>
      <dsp:spPr>
        <a:xfrm rot="5400000">
          <a:off x="3045153" y="634561"/>
          <a:ext cx="2301447" cy="1812027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978F11-A8C9-433C-AAB8-4861E22CF9B6}">
      <dsp:nvSpPr>
        <dsp:cNvPr id="0" name=""/>
        <dsp:cNvSpPr/>
      </dsp:nvSpPr>
      <dsp:spPr>
        <a:xfrm>
          <a:off x="5472614" y="936105"/>
          <a:ext cx="2646302" cy="9766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2286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800" b="1" kern="1200" dirty="0" smtClean="0"/>
            <a:t>Oppfølgingsplan</a:t>
          </a:r>
          <a:endParaRPr lang="nb-NO" sz="1800" b="1" kern="1200" dirty="0"/>
        </a:p>
      </dsp:txBody>
      <dsp:txXfrm>
        <a:off x="5472614" y="936105"/>
        <a:ext cx="2646302" cy="976608"/>
      </dsp:txXfrm>
    </dsp:sp>
    <dsp:sp modelId="{DFD0C7F4-280A-49A7-8947-CDE7732D4C34}">
      <dsp:nvSpPr>
        <dsp:cNvPr id="0" name=""/>
        <dsp:cNvSpPr/>
      </dsp:nvSpPr>
      <dsp:spPr>
        <a:xfrm>
          <a:off x="5103565" y="1365901"/>
          <a:ext cx="41854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095836-9BFA-4A52-ACD6-D45F476BE524}">
      <dsp:nvSpPr>
        <dsp:cNvPr id="0" name=""/>
        <dsp:cNvSpPr/>
      </dsp:nvSpPr>
      <dsp:spPr>
        <a:xfrm rot="5400000">
          <a:off x="3539150" y="1595934"/>
          <a:ext cx="1793388" cy="1332093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938D64-D88A-4DDD-A063-A07A276184D0}">
      <dsp:nvSpPr>
        <dsp:cNvPr id="0" name=""/>
        <dsp:cNvSpPr/>
      </dsp:nvSpPr>
      <dsp:spPr>
        <a:xfrm>
          <a:off x="5616628" y="2088235"/>
          <a:ext cx="2358275" cy="16966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2286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800" b="1" u="sng" kern="1200" dirty="0" smtClean="0"/>
            <a:t>Tiltak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800" kern="1200" dirty="0" smtClean="0"/>
            <a:t>- PBL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800" kern="1200" dirty="0" smtClean="0"/>
            <a:t>- Beredskap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800" kern="1200" dirty="0" smtClean="0"/>
            <a:t>- Øvelser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800" kern="1200" dirty="0" smtClean="0"/>
            <a:t>- Pådriverollen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800" kern="1200" dirty="0" smtClean="0"/>
            <a:t>- Sektorplaner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800" kern="1200" dirty="0" smtClean="0"/>
            <a:t>- Utvikling</a:t>
          </a:r>
          <a:endParaRPr lang="nb-NO" sz="1800" kern="1200" dirty="0"/>
        </a:p>
      </dsp:txBody>
      <dsp:txXfrm>
        <a:off x="5616628" y="2088235"/>
        <a:ext cx="2358275" cy="1696691"/>
      </dsp:txXfrm>
    </dsp:sp>
    <dsp:sp modelId="{FB7A831A-184A-4223-B515-9CEEA7D5F926}">
      <dsp:nvSpPr>
        <dsp:cNvPr id="0" name=""/>
        <dsp:cNvSpPr/>
      </dsp:nvSpPr>
      <dsp:spPr>
        <a:xfrm>
          <a:off x="5112568" y="2457281"/>
          <a:ext cx="544554" cy="76505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D1F56A-4368-4F61-8290-66515A66587A}">
      <dsp:nvSpPr>
        <dsp:cNvPr id="0" name=""/>
        <dsp:cNvSpPr/>
      </dsp:nvSpPr>
      <dsp:spPr>
        <a:xfrm rot="5400000">
          <a:off x="4033760" y="2556526"/>
          <a:ext cx="1281310" cy="85216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8734A2C-9FA6-461E-BD8A-D3B62C9A081C}">
      <dsp:nvSpPr>
        <dsp:cNvPr id="0" name=""/>
        <dsp:cNvSpPr/>
      </dsp:nvSpPr>
      <dsp:spPr>
        <a:xfrm>
          <a:off x="567094" y="0"/>
          <a:ext cx="6427073" cy="864096"/>
        </a:xfrm>
        <a:prstGeom prst="rightArrow">
          <a:avLst/>
        </a:prstGeom>
        <a:solidFill>
          <a:schemeClr val="accent2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577E36-D796-4A91-A255-57368F24747E}">
      <dsp:nvSpPr>
        <dsp:cNvPr id="0" name=""/>
        <dsp:cNvSpPr/>
      </dsp:nvSpPr>
      <dsp:spPr>
        <a:xfrm>
          <a:off x="23628" y="288030"/>
          <a:ext cx="2268378" cy="345638"/>
        </a:xfrm>
        <a:prstGeom prst="roundRect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500" kern="1200" dirty="0" smtClean="0"/>
            <a:t>ROS</a:t>
          </a:r>
          <a:endParaRPr lang="nb-NO" sz="1500" kern="1200" dirty="0"/>
        </a:p>
      </dsp:txBody>
      <dsp:txXfrm>
        <a:off x="23628" y="288030"/>
        <a:ext cx="2268378" cy="345638"/>
      </dsp:txXfrm>
    </dsp:sp>
    <dsp:sp modelId="{D47A7C6D-6B40-4147-8DAA-FFC50B63074A}">
      <dsp:nvSpPr>
        <dsp:cNvPr id="0" name=""/>
        <dsp:cNvSpPr/>
      </dsp:nvSpPr>
      <dsp:spPr>
        <a:xfrm>
          <a:off x="2646442" y="259228"/>
          <a:ext cx="2268378" cy="345638"/>
        </a:xfrm>
        <a:prstGeom prst="roundRect">
          <a:avLst/>
        </a:prstGeom>
        <a:solidFill>
          <a:schemeClr val="accent2">
            <a:shade val="50000"/>
            <a:hueOff val="0"/>
            <a:satOff val="-21688"/>
            <a:lumOff val="3518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500" kern="1200" dirty="0" smtClean="0"/>
            <a:t>Plan for oppfølging</a:t>
          </a:r>
          <a:endParaRPr lang="nb-NO" sz="1500" kern="1200" dirty="0"/>
        </a:p>
      </dsp:txBody>
      <dsp:txXfrm>
        <a:off x="2646442" y="259228"/>
        <a:ext cx="2268378" cy="345638"/>
      </dsp:txXfrm>
    </dsp:sp>
    <dsp:sp modelId="{25CD9444-7597-47E9-A3D0-B5854324EAEB}">
      <dsp:nvSpPr>
        <dsp:cNvPr id="0" name=""/>
        <dsp:cNvSpPr/>
      </dsp:nvSpPr>
      <dsp:spPr>
        <a:xfrm>
          <a:off x="5269255" y="259228"/>
          <a:ext cx="2268378" cy="345638"/>
        </a:xfrm>
        <a:prstGeom prst="roundRect">
          <a:avLst/>
        </a:prstGeom>
        <a:solidFill>
          <a:schemeClr val="accent2">
            <a:shade val="50000"/>
            <a:hueOff val="0"/>
            <a:satOff val="-21688"/>
            <a:lumOff val="3518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500" kern="1200" dirty="0" smtClean="0"/>
            <a:t>Beredskapsplanlegging</a:t>
          </a:r>
          <a:endParaRPr lang="nb-NO" sz="1500" kern="1200" dirty="0"/>
        </a:p>
      </dsp:txBody>
      <dsp:txXfrm>
        <a:off x="5269255" y="259228"/>
        <a:ext cx="2268378" cy="3456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DA1037-998F-4783-BCCC-28524E92E75A}" type="datetimeFigureOut">
              <a:rPr lang="nb-NO" smtClean="0"/>
              <a:pPr/>
              <a:t>28.11.2013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2E0236-EAFB-44C2-A893-6986C4214F83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3678143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2B83DE1-7FB6-4408-ADD9-A395F4E974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691776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 dirty="0" smtClean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B83DE1-7FB6-4408-ADD9-A395F4E974DE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Et trygt og robust samfunn - der alle tar ansvar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998DED-8457-4FE4-94F9-B50DE92649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Et trygt og robust samfunn - der alle tar ansvar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494ECD-8EAE-4025-89CE-8C87049C14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4013" y="620713"/>
            <a:ext cx="1982787" cy="5040312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5650" y="620713"/>
            <a:ext cx="5795963" cy="5040312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Et trygt og robust samfunn - der alle tar ansvar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712479-A315-4430-A7EE-48211CC221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Et trygt og robust samfunn - der alle tar ansvar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7871AF-F625-4EFF-BC05-8EE8260BAC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Et trygt og robust samfunn - der alle tar ansvar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102035-A173-4B9F-B0BF-0DED330DE6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Et trygt og robust samfunn - der alle tar ansvar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2F0707-E3BC-43CC-AB69-F4FA040E92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Et trygt og robust samfunn - der alle tar ansvar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0DC872-212D-4E8B-BF2B-29D712FA76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Et trygt og robust samfunn - der alle tar ansvar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435D39-0A21-4DFD-A444-8A1A3CA482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Et trygt og robust samfunn - der alle tar ansvar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8FDF15-5BC9-4BA7-B718-5AABA19220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Et trygt og robust samfunn - der alle tar ansvar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36ECE4-B6DB-4D75-9612-91E3E19221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Et trygt og robust samfunn - der alle tar ansvar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6B71E-CDCE-4655-9A4B-9BAEF6536B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ye PP maler DSB-februar 20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F26522"/>
              </a:buClr>
              <a:buFont typeface="Wingdings" pitchFamily="2" charset="2"/>
              <a:buChar char="§"/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Font typeface="Arial" pitchFamily="34" charset="0"/>
              <a:buChar char="–"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Font typeface="Arial" pitchFamily="34" charset="0"/>
              <a:buChar char="–"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Font typeface="Arial" pitchFamily="34" charset="0"/>
              <a:buChar char="–"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Font typeface="Arial" pitchFamily="34" charset="0"/>
              <a:buChar char="–"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Et trygt og robust samfunn - der alle tar ansvar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13E618-09F5-4CD7-A063-19341289F0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Et trygt og robust samfunn - der alle tar ansvar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8B6B78-7AC7-465B-8D74-0EB2CA4650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Et trygt og robust samfunn - der alle tar ansvar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EACB74-904C-40D1-8494-ACA6888034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Et trygt og robust samfunn - der alle tar ansvar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EF0C20-B013-4D0B-BFBC-A83FD93D4C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Et trygt og robust samfunn - der alle tar ansvar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96FEA6-88C1-45EB-AFE2-1C9E1395B5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Et trygt og robust samfunn - der alle tar ansvar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191EF1-B897-49CE-BF35-83ACE891A9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Et trygt og robust samfunn - der alle tar ansvar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8D7C75-BA9D-4210-92BB-A4E9831005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755650" y="2205038"/>
            <a:ext cx="3703638" cy="2952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11688" y="2205038"/>
            <a:ext cx="3705225" cy="2952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Et trygt og robust samfunn - der alle tar ansvar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9B2275-6572-4BB7-9041-789A18CFE2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Et trygt og robust samfunn - der alle tar ansvar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772D41-AAF3-440C-B4A2-783CCDC254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Et trygt og robust samfunn - der alle tar ansvar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B99F88-3027-4912-9D34-221F1C2F26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Et trygt og robust samfunn - der alle tar ansvar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3C683E-5E4A-4C71-8E1D-85CD37D8ED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Et trygt og robust samfunn - der alle tar ansvar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FF0872-143C-4EED-8DDE-8F39BF5454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Et trygt og robust samfunn - der alle tar ansvar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F9D27-B12A-4238-B800-E5A5F9D880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Et trygt og robust samfunn - der alle tar ansvar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D3E9F-41B9-4C48-906B-94FD785001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Et trygt og robust samfunn - der alle tar ansvar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ACF5B6-6C5F-4CDD-A79A-5758017FB8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480175" y="476250"/>
            <a:ext cx="1908175" cy="46815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755650" y="476250"/>
            <a:ext cx="5572125" cy="4681538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Et trygt og robust samfunn - der alle tar ansvar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F1DF1-EF21-4457-9E4A-ECA63018D6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Et trygt og robust samfunn - der alle tar ansvar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F2F718-E2BB-4C9B-97A6-8108A068B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  <a:latin typeface="+mj-lt"/>
              </a:defRPr>
            </a:lvl1pPr>
            <a:lvl2pPr>
              <a:defRPr>
                <a:solidFill>
                  <a:srgbClr val="333333"/>
                </a:solidFill>
                <a:latin typeface="+mj-lt"/>
              </a:defRPr>
            </a:lvl2pPr>
            <a:lvl3pPr>
              <a:defRPr>
                <a:solidFill>
                  <a:srgbClr val="333333"/>
                </a:solidFill>
                <a:latin typeface="+mj-lt"/>
              </a:defRPr>
            </a:lvl3pPr>
            <a:lvl4pPr>
              <a:defRPr>
                <a:solidFill>
                  <a:srgbClr val="333333"/>
                </a:solidFill>
                <a:latin typeface="+mj-lt"/>
              </a:defRPr>
            </a:lvl4pPr>
            <a:lvl5pPr>
              <a:defRPr>
                <a:solidFill>
                  <a:srgbClr val="333333"/>
                </a:solidFill>
                <a:latin typeface="+mj-lt"/>
              </a:defRPr>
            </a:lvl5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Et trygt og robust samfunn - der alle tar ansvar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7ECA7-702A-4ACC-9AB7-82234F2D50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Et trygt og robust samfunn - der alle tar ansvar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6379E-F4A6-4097-B22A-A79C976339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755650" y="2205038"/>
            <a:ext cx="3703638" cy="2952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11688" y="2205038"/>
            <a:ext cx="3705225" cy="2952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Et trygt og robust samfunn - der alle tar ansvar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E1E918-2E28-4B9F-B19F-F17954C4AF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Et trygt og robust samfunn - der alle tar ansvar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447AA-05E2-4399-9AC0-F6E8D0EF4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Et trygt og robust samfunn - der alle tar ansvar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637E9-23DC-42FC-B10C-2C148E4125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0" y="1600200"/>
            <a:ext cx="3889375" cy="4060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7425" y="1600200"/>
            <a:ext cx="3889375" cy="4060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Et trygt og robust samfunn - der alle tar ansvar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4066A-3FF1-4DDC-819E-0B61F50D09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Et trygt og robust samfunn - der alle tar ansvar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8A7BE2-2786-46EC-9C3C-BD01C5A182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Et trygt og robust samfunn - der alle tar ansvar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00D269-C9DF-44DE-A17B-339B5D2689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Et trygt og robust samfunn - der alle tar ansvar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A5AB33-FFE8-4DF4-8EF1-1A4B2A72E7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Et trygt og robust samfunn - der alle tar ansvar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5B60EB-3317-4A85-9FFA-F73D2A9791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480175" y="476250"/>
            <a:ext cx="1908175" cy="46815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755650" y="476250"/>
            <a:ext cx="5572125" cy="4681538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Et trygt og robust samfunn - der alle tar ansvar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378229-D382-49E0-8A99-E12FFC7FDC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Et trygt og robust samfunn - der alle tar ansvar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3C691B-7C79-4502-B341-5C856B8C1A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Et trygt og robust samfunn - der alle tar ansvar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9D4741-33CA-41AB-A32E-24C451D387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Et trygt og robust samfunn - der alle tar ansvar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48D0A-9F92-4716-B478-90F6D78198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Et trygt og robust samfunn - der alle tar ansvar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1FDF85-5C4F-4EB5-B910-533D009113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Et trygt og robust samfunn - der alle tar ansvar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3CDFF-E30D-44E6-BDF8-F93A424229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Et trygt og robust samfunn - der alle tar ansvar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7B196F-A888-4F06-B1C4-CA1E6866AE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Et trygt og robust samfunn - der alle tar ansvar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2020E-0526-4841-8E13-8B9F1CAE78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Et trygt og robust samfunn - der alle tar ansvar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F4BA6E-F26B-4D26-A18D-31F1E67F5D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Et trygt og robust samfunn - der alle tar ansvar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88A2BD-D262-4DC4-B1DF-027D0F39EE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Et trygt og robust samfunn - der alle tar ansvar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20A5-E6A4-4EE5-8A8F-8E91C57AA6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Et trygt og robust samfunn - der alle tar ansvar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FD2979-7EE6-402A-A9AD-CABFFD2845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Et trygt og robust samfunn - der alle tar ansvar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ABFBB0-C56C-425D-B2C4-3BB3E46BC5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Et trygt og robust samfunn - der alle tar ansvar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E755EF-AC0E-4222-87CA-BC2D2E394F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Et trygt og robust samfunn - der alle tar ansvar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AD84B-9CBA-4DF0-BF09-572B6099CF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Et trygt og robust samfunn - der alle tar ansvar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1DDA1C-70E8-4D6C-BD59-B2D9A81D5A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Klikk ikonet for å legge til et bilde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Et trygt og robust samfunn - der alle tar ansvar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ADD8DC-11E4-4111-9849-892E9CA578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3"/>
          <p:cNvPicPr>
            <a:picLocks noChangeAspect="1" noChangeArrowheads="1"/>
          </p:cNvPicPr>
          <p:nvPr/>
        </p:nvPicPr>
        <p:blipFill>
          <a:blip r:embed="rId13" cstate="print"/>
          <a:srcRect l="1285" r="1302"/>
          <a:stretch>
            <a:fillRect/>
          </a:stretch>
        </p:blipFill>
        <p:spPr bwMode="auto">
          <a:xfrm>
            <a:off x="0" y="5908675"/>
            <a:ext cx="9144000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1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115888"/>
            <a:ext cx="9144000" cy="5761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476250"/>
            <a:ext cx="72009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 smtClean="0"/>
              <a:t>Klikk for å redigere tittelstil</a:t>
            </a:r>
            <a:endParaRPr lang="en-US" dirty="0" smtClean="0"/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844675"/>
            <a:ext cx="7200900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en-US" dirty="0" smtClean="0"/>
          </a:p>
        </p:txBody>
      </p:sp>
      <p:sp>
        <p:nvSpPr>
          <p:cNvPr id="9626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00338" y="6453188"/>
            <a:ext cx="35274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Et trygt og robust samfunn - der alle tar ansvar</a:t>
            </a:r>
          </a:p>
        </p:txBody>
      </p:sp>
      <p:sp>
        <p:nvSpPr>
          <p:cNvPr id="9626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5288" y="645318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4E36BCF-DC62-4F34-A9D7-A69A1928B5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169" name="Line 25"/>
          <p:cNvSpPr>
            <a:spLocks noChangeShapeType="1"/>
          </p:cNvSpPr>
          <p:nvPr/>
        </p:nvSpPr>
        <p:spPr bwMode="auto">
          <a:xfrm>
            <a:off x="539750" y="333375"/>
            <a:ext cx="8208963" cy="0"/>
          </a:xfrm>
          <a:prstGeom prst="line">
            <a:avLst/>
          </a:prstGeom>
          <a:noFill/>
          <a:ln w="9525">
            <a:solidFill>
              <a:srgbClr val="29292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6171" name="Line 27"/>
          <p:cNvSpPr>
            <a:spLocks noChangeShapeType="1"/>
          </p:cNvSpPr>
          <p:nvPr/>
        </p:nvSpPr>
        <p:spPr bwMode="auto">
          <a:xfrm>
            <a:off x="539750" y="1484313"/>
            <a:ext cx="8208963" cy="0"/>
          </a:xfrm>
          <a:prstGeom prst="line">
            <a:avLst/>
          </a:prstGeom>
          <a:noFill/>
          <a:ln w="25400">
            <a:solidFill>
              <a:srgbClr val="29292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20" r:id="rId1"/>
    <p:sldLayoutId id="2147485121" r:id="rId2"/>
    <p:sldLayoutId id="2147485122" r:id="rId3"/>
    <p:sldLayoutId id="2147485123" r:id="rId4"/>
    <p:sldLayoutId id="2147485124" r:id="rId5"/>
    <p:sldLayoutId id="2147485125" r:id="rId6"/>
    <p:sldLayoutId id="2147485126" r:id="rId7"/>
    <p:sldLayoutId id="2147485127" r:id="rId8"/>
    <p:sldLayoutId id="2147485128" r:id="rId9"/>
    <p:sldLayoutId id="2147485129" r:id="rId10"/>
    <p:sldLayoutId id="2147485130" r:id="rId1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>
              <a:lumMod val="65000"/>
              <a:lumOff val="35000"/>
            </a:schemeClr>
          </a:solidFill>
          <a:latin typeface="Arial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92929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92929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92929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92929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585743"/>
          </a:solidFill>
          <a:latin typeface="Klikk DIN" pitchFamily="50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585743"/>
          </a:solidFill>
          <a:latin typeface="Klikk DIN" pitchFamily="50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585743"/>
          </a:solidFill>
          <a:latin typeface="Klikk DIN" pitchFamily="50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585743"/>
          </a:solidFill>
          <a:latin typeface="Klikk DIN" pitchFamily="50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>
              <a:lumMod val="65000"/>
              <a:lumOff val="35000"/>
            </a:schemeClr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>
              <a:lumMod val="65000"/>
              <a:lumOff val="35000"/>
            </a:schemeClr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>
              <a:lumMod val="65000"/>
              <a:lumOff val="35000"/>
            </a:schemeClr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>
              <a:lumMod val="65000"/>
              <a:lumOff val="35000"/>
            </a:schemeClr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85743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85743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85743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85743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0"/>
          <p:cNvPicPr>
            <a:picLocks noChangeAspect="1" noChangeArrowheads="1"/>
          </p:cNvPicPr>
          <p:nvPr/>
        </p:nvPicPr>
        <p:blipFill>
          <a:blip r:embed="rId13" cstate="print"/>
          <a:srcRect l="3293" t="3287" r="3293" b="16652"/>
          <a:stretch>
            <a:fillRect/>
          </a:stretch>
        </p:blipFill>
        <p:spPr bwMode="auto">
          <a:xfrm>
            <a:off x="0" y="0"/>
            <a:ext cx="9144000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900113" y="4724400"/>
            <a:ext cx="793115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Overskrift</a:t>
            </a:r>
          </a:p>
        </p:txBody>
      </p:sp>
      <p:sp>
        <p:nvSpPr>
          <p:cNvPr id="9626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00338" y="6453188"/>
            <a:ext cx="35274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Et trygt og robust samfunn - der alle tar ansvar</a:t>
            </a:r>
          </a:p>
        </p:txBody>
      </p:sp>
      <p:sp>
        <p:nvSpPr>
          <p:cNvPr id="9626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5288" y="645318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20E0AFC-E9FC-4799-8A9C-B49EABECD1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054" name="Picture 31"/>
          <p:cNvPicPr>
            <a:picLocks noChangeAspect="1" noChangeArrowheads="1"/>
          </p:cNvPicPr>
          <p:nvPr/>
        </p:nvPicPr>
        <p:blipFill>
          <a:blip r:embed="rId14" cstate="print"/>
          <a:srcRect l="1285" r="1302"/>
          <a:stretch>
            <a:fillRect/>
          </a:stretch>
        </p:blipFill>
        <p:spPr bwMode="auto">
          <a:xfrm>
            <a:off x="0" y="5908675"/>
            <a:ext cx="9144000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131" r:id="rId1"/>
    <p:sldLayoutId id="2147485132" r:id="rId2"/>
    <p:sldLayoutId id="2147485133" r:id="rId3"/>
    <p:sldLayoutId id="2147485134" r:id="rId4"/>
    <p:sldLayoutId id="2147485135" r:id="rId5"/>
    <p:sldLayoutId id="2147485136" r:id="rId6"/>
    <p:sldLayoutId id="2147485137" r:id="rId7"/>
    <p:sldLayoutId id="2147485138" r:id="rId8"/>
    <p:sldLayoutId id="2147485139" r:id="rId9"/>
    <p:sldLayoutId id="2147485140" r:id="rId10"/>
    <p:sldLayoutId id="2147485141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92929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92929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92929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92929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92929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585743"/>
          </a:solidFill>
          <a:latin typeface="Klikk DIN" pitchFamily="50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585743"/>
          </a:solidFill>
          <a:latin typeface="Klikk DIN" pitchFamily="50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585743"/>
          </a:solidFill>
          <a:latin typeface="Klikk DIN" pitchFamily="50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585743"/>
          </a:solidFill>
          <a:latin typeface="Klikk DIN" pitchFamily="5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5"/>
          <p:cNvPicPr>
            <a:picLocks noChangeAspect="1" noChangeArrowheads="1"/>
          </p:cNvPicPr>
          <p:nvPr/>
        </p:nvPicPr>
        <p:blipFill>
          <a:blip r:embed="rId13" cstate="print"/>
          <a:srcRect l="1285" r="1302"/>
          <a:stretch>
            <a:fillRect/>
          </a:stretch>
        </p:blipFill>
        <p:spPr bwMode="auto">
          <a:xfrm>
            <a:off x="0" y="5908675"/>
            <a:ext cx="9144000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115888"/>
            <a:ext cx="9144000" cy="5761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2205038"/>
            <a:ext cx="7561263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22610" name="Line 18"/>
          <p:cNvSpPr>
            <a:spLocks noChangeShapeType="1"/>
          </p:cNvSpPr>
          <p:nvPr/>
        </p:nvSpPr>
        <p:spPr bwMode="auto">
          <a:xfrm>
            <a:off x="539750" y="333375"/>
            <a:ext cx="8208963" cy="0"/>
          </a:xfrm>
          <a:prstGeom prst="line">
            <a:avLst/>
          </a:prstGeom>
          <a:noFill/>
          <a:ln w="9525">
            <a:solidFill>
              <a:srgbClr val="29292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476250"/>
            <a:ext cx="76327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22613" name="Line 21"/>
          <p:cNvSpPr>
            <a:spLocks noChangeShapeType="1"/>
          </p:cNvSpPr>
          <p:nvPr/>
        </p:nvSpPr>
        <p:spPr bwMode="auto">
          <a:xfrm>
            <a:off x="539750" y="1484313"/>
            <a:ext cx="8208963" cy="0"/>
          </a:xfrm>
          <a:prstGeom prst="line">
            <a:avLst/>
          </a:prstGeom>
          <a:noFill/>
          <a:ln w="25400">
            <a:solidFill>
              <a:srgbClr val="29292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9626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00338" y="6453188"/>
            <a:ext cx="35274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Et trygt og robust samfunn - der alle tar ansvar</a:t>
            </a:r>
          </a:p>
        </p:txBody>
      </p:sp>
      <p:sp>
        <p:nvSpPr>
          <p:cNvPr id="9626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5288" y="645318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7755D8E-A5BF-49B5-9E90-4216891E5C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42" r:id="rId1"/>
    <p:sldLayoutId id="2147485143" r:id="rId2"/>
    <p:sldLayoutId id="2147485144" r:id="rId3"/>
    <p:sldLayoutId id="2147485145" r:id="rId4"/>
    <p:sldLayoutId id="2147485146" r:id="rId5"/>
    <p:sldLayoutId id="2147485147" r:id="rId6"/>
    <p:sldLayoutId id="2147485148" r:id="rId7"/>
    <p:sldLayoutId id="2147485149" r:id="rId8"/>
    <p:sldLayoutId id="2147485150" r:id="rId9"/>
    <p:sldLayoutId id="2147485151" r:id="rId10"/>
    <p:sldLayoutId id="2147485152" r:id="rId11"/>
  </p:sldLayoutIdLst>
  <p:transition/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9292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92929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92929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92929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92929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292929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292929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292929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29292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29292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29292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29292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29292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92929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29292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29292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29292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292929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3" cstate="print"/>
          <a:srcRect l="1285" r="1302"/>
          <a:stretch>
            <a:fillRect/>
          </a:stretch>
        </p:blipFill>
        <p:spPr bwMode="auto">
          <a:xfrm>
            <a:off x="0" y="5908675"/>
            <a:ext cx="9144000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2205038"/>
            <a:ext cx="7561263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876549" name="Line 5"/>
          <p:cNvSpPr>
            <a:spLocks noChangeShapeType="1"/>
          </p:cNvSpPr>
          <p:nvPr/>
        </p:nvSpPr>
        <p:spPr bwMode="auto">
          <a:xfrm>
            <a:off x="539750" y="333375"/>
            <a:ext cx="8208963" cy="0"/>
          </a:xfrm>
          <a:prstGeom prst="line">
            <a:avLst/>
          </a:prstGeom>
          <a:noFill/>
          <a:ln w="9525">
            <a:solidFill>
              <a:srgbClr val="29292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476250"/>
            <a:ext cx="76327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76551" name="Line 7"/>
          <p:cNvSpPr>
            <a:spLocks noChangeShapeType="1"/>
          </p:cNvSpPr>
          <p:nvPr/>
        </p:nvSpPr>
        <p:spPr bwMode="auto">
          <a:xfrm>
            <a:off x="539750" y="1484313"/>
            <a:ext cx="8208963" cy="0"/>
          </a:xfrm>
          <a:prstGeom prst="line">
            <a:avLst/>
          </a:prstGeom>
          <a:noFill/>
          <a:ln w="25400">
            <a:solidFill>
              <a:srgbClr val="29292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9626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00338" y="6453188"/>
            <a:ext cx="35274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Et trygt og robust samfunn - der alle tar ansvar</a:t>
            </a:r>
          </a:p>
        </p:txBody>
      </p:sp>
      <p:sp>
        <p:nvSpPr>
          <p:cNvPr id="9626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5288" y="645318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0433BA2-C37C-4D61-A4BB-D45831578A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53" r:id="rId1"/>
    <p:sldLayoutId id="2147485154" r:id="rId2"/>
    <p:sldLayoutId id="2147485155" r:id="rId3"/>
    <p:sldLayoutId id="2147485156" r:id="rId4"/>
    <p:sldLayoutId id="2147485157" r:id="rId5"/>
    <p:sldLayoutId id="2147485158" r:id="rId6"/>
    <p:sldLayoutId id="2147485159" r:id="rId7"/>
    <p:sldLayoutId id="2147485160" r:id="rId8"/>
    <p:sldLayoutId id="2147485161" r:id="rId9"/>
    <p:sldLayoutId id="2147485162" r:id="rId10"/>
    <p:sldLayoutId id="2147485163" r:id="rId11"/>
  </p:sldLayoutIdLst>
  <p:transition/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9292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92929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92929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92929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92929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292929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292929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292929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29292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29292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29292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29292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29292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92929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29292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29292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29292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292929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3" cstate="print"/>
          <a:srcRect l="1285" r="1302"/>
          <a:stretch>
            <a:fillRect/>
          </a:stretch>
        </p:blipFill>
        <p:spPr bwMode="auto">
          <a:xfrm>
            <a:off x="0" y="5908675"/>
            <a:ext cx="9144000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6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00338" y="6453188"/>
            <a:ext cx="35274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Et trygt og robust samfunn - der alle tar ansvar</a:t>
            </a:r>
          </a:p>
        </p:txBody>
      </p:sp>
      <p:sp>
        <p:nvSpPr>
          <p:cNvPr id="9626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5288" y="645318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5890E47-394F-4A6C-84D9-161251E42A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64" r:id="rId1"/>
    <p:sldLayoutId id="2147485165" r:id="rId2"/>
    <p:sldLayoutId id="2147485166" r:id="rId3"/>
    <p:sldLayoutId id="2147485167" r:id="rId4"/>
    <p:sldLayoutId id="2147485168" r:id="rId5"/>
    <p:sldLayoutId id="2147485169" r:id="rId6"/>
    <p:sldLayoutId id="2147485170" r:id="rId7"/>
    <p:sldLayoutId id="2147485171" r:id="rId8"/>
    <p:sldLayoutId id="2147485172" r:id="rId9"/>
    <p:sldLayoutId id="2147485173" r:id="rId10"/>
    <p:sldLayoutId id="2147485174" r:id="rId11"/>
  </p:sldLayoutIdLst>
  <p:transition/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9292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92929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92929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92929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92929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292929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292929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292929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29292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29292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29292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29292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29292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92929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29292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29292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29292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292929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gunnbjorg.kindem@dsb.no" TargetMode="External"/><Relationship Id="rId2" Type="http://schemas.openxmlformats.org/officeDocument/2006/relationships/hyperlink" Target="http://www.dsb.no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Et </a:t>
            </a:r>
            <a:r>
              <a:rPr lang="en-US" dirty="0" err="1" smtClean="0"/>
              <a:t>trygt</a:t>
            </a:r>
            <a:r>
              <a:rPr lang="en-US" smtClean="0"/>
              <a:t> og robust samfunn - der alle tar ansvar</a:t>
            </a:r>
          </a:p>
        </p:txBody>
      </p:sp>
      <p:sp>
        <p:nvSpPr>
          <p:cNvPr id="6147" name="Rectangle 7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F436008-2B71-4D7A-ABC2-E63838A5B8DF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4077072"/>
            <a:ext cx="7931150" cy="1152128"/>
          </a:xfrm>
        </p:spPr>
        <p:txBody>
          <a:bodyPr/>
          <a:lstStyle/>
          <a:p>
            <a:pPr>
              <a:defRPr/>
            </a:pPr>
            <a:r>
              <a:rPr lang="nb-NO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Kommunal beredskapsplikt – nasjonale forventninger</a:t>
            </a:r>
            <a:br>
              <a:rPr lang="nb-NO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nb-NO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nb-NO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nb-NO" sz="3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- Narvik 27. november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3642" y="332656"/>
            <a:ext cx="8460358" cy="1080120"/>
          </a:xfrm>
        </p:spPr>
        <p:txBody>
          <a:bodyPr/>
          <a:lstStyle/>
          <a:p>
            <a:pPr>
              <a:defRPr/>
            </a:pPr>
            <a:r>
              <a:rPr lang="nb-NO" b="0" dirty="0" smtClean="0">
                <a:solidFill>
                  <a:schemeClr val="tx1"/>
                </a:solidFill>
              </a:rPr>
              <a:t>Helhetlig ROS som grunnlag for </a:t>
            </a:r>
            <a:br>
              <a:rPr lang="nb-NO" b="0" dirty="0" smtClean="0">
                <a:solidFill>
                  <a:schemeClr val="tx1"/>
                </a:solidFill>
              </a:rPr>
            </a:br>
            <a:r>
              <a:rPr lang="nb-NO" b="0" dirty="0" smtClean="0">
                <a:solidFill>
                  <a:schemeClr val="tx1"/>
                </a:solidFill>
              </a:rPr>
              <a:t>samfunnssikkerhetsarbeidet</a:t>
            </a:r>
            <a:endParaRPr lang="nb-NO" b="0" dirty="0">
              <a:solidFill>
                <a:schemeClr val="tx1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7544" y="1988840"/>
            <a:ext cx="7992938" cy="3169196"/>
          </a:xfrm>
        </p:spPr>
        <p:txBody>
          <a:bodyPr/>
          <a:lstStyle/>
          <a:p>
            <a:pPr lvl="1" eaLnBrk="1" hangingPunct="1">
              <a:buNone/>
            </a:pPr>
            <a:r>
              <a:rPr lang="nb-NO" sz="1800" dirty="0" smtClean="0">
                <a:solidFill>
                  <a:schemeClr val="tx1"/>
                </a:solidFill>
              </a:rPr>
              <a:t>Helhetlig ROS handler om</a:t>
            </a:r>
          </a:p>
          <a:p>
            <a:pPr lvl="2" eaLnBrk="1" hangingPunct="1"/>
            <a:r>
              <a:rPr lang="nb-NO" sz="1800" dirty="0" smtClean="0">
                <a:solidFill>
                  <a:schemeClr val="tx1"/>
                </a:solidFill>
              </a:rPr>
              <a:t>oversikt  over risiko og sårbarhet</a:t>
            </a:r>
          </a:p>
          <a:p>
            <a:pPr lvl="2" eaLnBrk="1" hangingPunct="1"/>
            <a:r>
              <a:rPr lang="nb-NO" sz="1800" dirty="0" smtClean="0">
                <a:solidFill>
                  <a:schemeClr val="tx1"/>
                </a:solidFill>
              </a:rPr>
              <a:t>kunnskap om tiltak for å unngå risiko og sårbarhet</a:t>
            </a:r>
          </a:p>
          <a:p>
            <a:pPr lvl="2" eaLnBrk="1" hangingPunct="1"/>
            <a:r>
              <a:rPr lang="nb-NO" sz="1800" dirty="0" smtClean="0">
                <a:solidFill>
                  <a:schemeClr val="tx1"/>
                </a:solidFill>
              </a:rPr>
              <a:t>kunnskap om tiltak for å redusere risiko og sårbarhet</a:t>
            </a:r>
          </a:p>
          <a:p>
            <a:pPr lvl="2" eaLnBrk="1" hangingPunct="1"/>
            <a:r>
              <a:rPr lang="nb-NO" sz="1800" dirty="0" smtClean="0">
                <a:solidFill>
                  <a:schemeClr val="tx1"/>
                </a:solidFill>
              </a:rPr>
              <a:t>kunnskap om håndtering av restrisiko gjennom ulike beredskapstiltak</a:t>
            </a:r>
          </a:p>
          <a:p>
            <a:pPr lvl="2" eaLnBrk="1" hangingPunct="1"/>
            <a:endParaRPr lang="nb-NO" sz="1800" dirty="0" smtClean="0"/>
          </a:p>
          <a:p>
            <a:pPr lvl="1">
              <a:buNone/>
            </a:pPr>
            <a:r>
              <a:rPr lang="nb-NO" sz="1800" dirty="0" smtClean="0">
                <a:solidFill>
                  <a:schemeClr val="tx1"/>
                </a:solidFill>
              </a:rPr>
              <a:t>	</a:t>
            </a:r>
          </a:p>
          <a:p>
            <a:pPr lvl="2" eaLnBrk="1" hangingPunct="1"/>
            <a:endParaRPr lang="nb-NO" b="1" dirty="0" smtClean="0"/>
          </a:p>
          <a:p>
            <a:endParaRPr lang="nb-NO" dirty="0" smtClean="0"/>
          </a:p>
          <a:p>
            <a:pPr>
              <a:buNone/>
            </a:pPr>
            <a:endParaRPr lang="nb-NO" b="1" dirty="0" smtClean="0"/>
          </a:p>
          <a:p>
            <a:endParaRPr lang="nb-NO" b="1" dirty="0" smtClean="0"/>
          </a:p>
          <a:p>
            <a:pPr lvl="1">
              <a:buNone/>
            </a:pPr>
            <a:endParaRPr lang="nb-NO" sz="1800" dirty="0" smtClean="0"/>
          </a:p>
          <a:p>
            <a:endParaRPr lang="nb-NO" dirty="0" smtClean="0"/>
          </a:p>
        </p:txBody>
      </p:sp>
      <p:sp>
        <p:nvSpPr>
          <p:cNvPr id="76803" name="Plassholder for bunntekst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Et </a:t>
            </a:r>
            <a:r>
              <a:rPr lang="en-US" dirty="0" err="1" smtClean="0"/>
              <a:t>trygt</a:t>
            </a:r>
            <a:r>
              <a:rPr lang="en-US" dirty="0" smtClean="0"/>
              <a:t> og robust </a:t>
            </a:r>
            <a:r>
              <a:rPr lang="en-US" dirty="0" err="1" smtClean="0"/>
              <a:t>samfunn</a:t>
            </a:r>
            <a:r>
              <a:rPr lang="en-US" dirty="0" smtClean="0"/>
              <a:t> - </a:t>
            </a:r>
            <a:r>
              <a:rPr lang="en-US" dirty="0" err="1" smtClean="0"/>
              <a:t>der</a:t>
            </a:r>
            <a:r>
              <a:rPr lang="en-US" dirty="0" smtClean="0"/>
              <a:t> </a:t>
            </a:r>
            <a:r>
              <a:rPr lang="en-US" dirty="0" err="1" smtClean="0"/>
              <a:t>alle</a:t>
            </a:r>
            <a:r>
              <a:rPr lang="en-US" dirty="0" smtClean="0"/>
              <a:t> tar </a:t>
            </a:r>
            <a:r>
              <a:rPr lang="en-US" dirty="0" err="1" smtClean="0"/>
              <a:t>ansvar</a:t>
            </a:r>
            <a:endParaRPr lang="en-US" dirty="0" smtClean="0"/>
          </a:p>
        </p:txBody>
      </p:sp>
      <p:sp>
        <p:nvSpPr>
          <p:cNvPr id="76804" name="Plassholder for lysbildenumm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E81F143-2446-4065-A0FD-0F03081D55D8}" type="slidenum">
              <a:rPr lang="en-US" smtClean="0"/>
              <a:pPr/>
              <a:t>10</a:t>
            </a:fld>
            <a:endParaRPr lang="en-US" smtClean="0"/>
          </a:p>
        </p:txBody>
      </p:sp>
      <p:pic>
        <p:nvPicPr>
          <p:cNvPr id="6" name="Bilde 5" descr="helhetlig samfunnssikkerhetsarbeid.png"/>
          <p:cNvPicPr preferRelativeResize="0"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4005064"/>
            <a:ext cx="5904656" cy="192905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800" b="0" dirty="0" smtClean="0">
                <a:solidFill>
                  <a:schemeClr val="tx1"/>
                </a:solidFill>
              </a:rPr>
              <a:t>Risiko- og sårbarhetsanalyse</a:t>
            </a:r>
            <a:endParaRPr lang="nb-NO" sz="2800" b="0" dirty="0">
              <a:solidFill>
                <a:schemeClr val="tx1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23528" y="1484784"/>
            <a:ext cx="7993311" cy="4392488"/>
          </a:xfrm>
        </p:spPr>
        <p:txBody>
          <a:bodyPr/>
          <a:lstStyle/>
          <a:p>
            <a:r>
              <a:rPr lang="nb-NO" sz="1800" b="1" dirty="0" smtClean="0"/>
              <a:t>Risiko handler om fremtiden</a:t>
            </a:r>
            <a:r>
              <a:rPr lang="nb-NO" sz="1600" dirty="0" smtClean="0"/>
              <a:t>. </a:t>
            </a:r>
            <a:r>
              <a:rPr lang="nb-NO" sz="1800" dirty="0" smtClean="0"/>
              <a:t>Vil vi få en alvorlig hendelse i vår kommune? Vil en storm kunne ødelegge sykehjemmet? Kan drikkevannet bli forurenset? </a:t>
            </a:r>
          </a:p>
          <a:p>
            <a:pPr lvl="1"/>
            <a:r>
              <a:rPr lang="nb-NO" sz="1800" dirty="0" smtClean="0"/>
              <a:t>Risiko har to hovedkomponenter: </a:t>
            </a:r>
          </a:p>
          <a:p>
            <a:pPr marL="1371600" lvl="2" indent="-457200">
              <a:buAutoNum type="arabicParenR"/>
            </a:pPr>
            <a:r>
              <a:rPr lang="nb-NO" sz="1600" dirty="0" smtClean="0"/>
              <a:t>hendelsene og de tilhørende konsekvensene og </a:t>
            </a:r>
          </a:p>
          <a:p>
            <a:pPr marL="1371600" lvl="2" indent="-457200">
              <a:buAutoNum type="arabicParenR"/>
            </a:pPr>
            <a:r>
              <a:rPr lang="nb-NO" sz="1600" dirty="0" smtClean="0"/>
              <a:t>sannsynlighet for om hendelsene  vil inntreffe og hva vil konsekvensene bli?</a:t>
            </a:r>
            <a:endParaRPr lang="nb-NO" dirty="0" smtClean="0"/>
          </a:p>
          <a:p>
            <a:r>
              <a:rPr lang="nb-NO" sz="1800" dirty="0" smtClean="0"/>
              <a:t>Risikoanalysen bygger på egne og andres kompetanse fra tidligere hendelser, statistikk, andre ROS analyser, men også å vurdere nye</a:t>
            </a:r>
            <a:br>
              <a:rPr lang="nb-NO" sz="1800" dirty="0" smtClean="0"/>
            </a:br>
            <a:r>
              <a:rPr lang="nb-NO" sz="1800" dirty="0" smtClean="0"/>
              <a:t>hendelser som kan representere uønskede hendelser i fremtiden. </a:t>
            </a:r>
          </a:p>
          <a:p>
            <a:endParaRPr lang="nb-NO" sz="1800" dirty="0" smtClean="0"/>
          </a:p>
          <a:p>
            <a:pPr lvl="1"/>
            <a:r>
              <a:rPr lang="nb-NO" sz="1800" i="1" dirty="0" smtClean="0"/>
              <a:t>Hva med kommunens kritiske samfunnsfunksjoner, er det forhold ved dem som gjør det vanskelig for kommunene å opprettholde sine funksjoner/tjenester ved en uønsket hendelse</a:t>
            </a:r>
          </a:p>
          <a:p>
            <a:pPr lvl="1"/>
            <a:endParaRPr lang="nb-NO" sz="1600" i="1" dirty="0" smtClean="0"/>
          </a:p>
          <a:p>
            <a:pPr lvl="1"/>
            <a:endParaRPr lang="nb-NO" sz="1600" i="1" dirty="0" smtClean="0"/>
          </a:p>
          <a:p>
            <a:pPr>
              <a:buNone/>
            </a:pPr>
            <a:r>
              <a:rPr lang="nb-NO" sz="1600" i="1" dirty="0" smtClean="0"/>
              <a:t>.</a:t>
            </a:r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Et </a:t>
            </a:r>
            <a:r>
              <a:rPr lang="en-US" dirty="0" err="1" smtClean="0"/>
              <a:t>trygt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robust </a:t>
            </a:r>
            <a:r>
              <a:rPr lang="en-US" dirty="0" err="1" smtClean="0"/>
              <a:t>samfunn</a:t>
            </a:r>
            <a:r>
              <a:rPr lang="en-US" dirty="0" smtClean="0"/>
              <a:t> - </a:t>
            </a:r>
            <a:r>
              <a:rPr lang="en-US" dirty="0" err="1" smtClean="0"/>
              <a:t>der</a:t>
            </a:r>
            <a:r>
              <a:rPr lang="en-US" dirty="0" smtClean="0"/>
              <a:t> </a:t>
            </a:r>
            <a:r>
              <a:rPr lang="en-US" dirty="0" err="1" smtClean="0"/>
              <a:t>alle</a:t>
            </a:r>
            <a:r>
              <a:rPr lang="en-US" dirty="0" smtClean="0"/>
              <a:t> tar </a:t>
            </a:r>
            <a:r>
              <a:rPr lang="en-US" dirty="0" err="1" smtClean="0"/>
              <a:t>ansvar</a:t>
            </a:r>
            <a:endParaRPr lang="en-US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5E7ECA7-702A-4ACC-9AB7-82234F2D50B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7544" y="476250"/>
            <a:ext cx="8352928" cy="796925"/>
          </a:xfrm>
        </p:spPr>
        <p:txBody>
          <a:bodyPr/>
          <a:lstStyle/>
          <a:p>
            <a:r>
              <a:rPr lang="nb-NO" sz="2800" dirty="0" smtClean="0"/>
              <a:t/>
            </a:r>
            <a:br>
              <a:rPr lang="nb-NO" sz="2800" dirty="0" smtClean="0"/>
            </a:br>
            <a:r>
              <a:rPr lang="nb-NO" sz="2800" b="0" dirty="0" smtClean="0">
                <a:solidFill>
                  <a:schemeClr val="tx1"/>
                </a:solidFill>
              </a:rPr>
              <a:t>Beredskapsplikten stiller gjennomgående krav til helhetlig ROS</a:t>
            </a:r>
            <a:r>
              <a:rPr lang="nb-NO" sz="2800" dirty="0" smtClean="0"/>
              <a:t/>
            </a:r>
            <a:br>
              <a:rPr lang="nb-NO" sz="2800" dirty="0" smtClean="0"/>
            </a:br>
            <a:endParaRPr lang="nb-NO" sz="28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til</a:t>
            </a:r>
            <a:r>
              <a:rPr lang="nb-NO" b="1" dirty="0" smtClean="0"/>
              <a:t> gjennomføring og forankring</a:t>
            </a:r>
            <a:endParaRPr lang="nb-NO" dirty="0" smtClean="0"/>
          </a:p>
          <a:p>
            <a:r>
              <a:rPr lang="nb-NO" dirty="0" smtClean="0"/>
              <a:t>til </a:t>
            </a:r>
            <a:r>
              <a:rPr lang="nb-NO" b="1" dirty="0" smtClean="0"/>
              <a:t>innhold</a:t>
            </a:r>
          </a:p>
          <a:p>
            <a:r>
              <a:rPr lang="nb-NO" dirty="0" smtClean="0"/>
              <a:t>til </a:t>
            </a:r>
            <a:r>
              <a:rPr lang="nb-NO" b="1" dirty="0" smtClean="0"/>
              <a:t>oppfølging</a:t>
            </a:r>
            <a:endParaRPr lang="nb-NO" dirty="0" smtClean="0"/>
          </a:p>
          <a:p>
            <a:r>
              <a:rPr lang="nb-NO" dirty="0" smtClean="0"/>
              <a:t>til </a:t>
            </a:r>
            <a:r>
              <a:rPr lang="nb-NO" b="1" dirty="0" smtClean="0"/>
              <a:t>oppdatering</a:t>
            </a:r>
            <a:r>
              <a:rPr lang="nb-NO" dirty="0" smtClean="0"/>
              <a:t>  og utvikling av analysen</a:t>
            </a:r>
          </a:p>
          <a:p>
            <a:endParaRPr lang="nb-NO" dirty="0" smtClean="0"/>
          </a:p>
          <a:p>
            <a:pPr>
              <a:buNone/>
            </a:pPr>
            <a:endParaRPr lang="nb-NO" dirty="0" smtClean="0"/>
          </a:p>
          <a:p>
            <a:pPr>
              <a:buNone/>
            </a:pPr>
            <a:r>
              <a:rPr lang="nb-NO" dirty="0" smtClean="0"/>
              <a:t>	</a:t>
            </a: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Et </a:t>
            </a:r>
            <a:r>
              <a:rPr lang="en-US" dirty="0" err="1" smtClean="0"/>
              <a:t>trygt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robust </a:t>
            </a:r>
            <a:r>
              <a:rPr lang="en-US" dirty="0" err="1" smtClean="0"/>
              <a:t>samfunn</a:t>
            </a:r>
            <a:r>
              <a:rPr lang="en-US" dirty="0" smtClean="0"/>
              <a:t> - </a:t>
            </a:r>
            <a:r>
              <a:rPr lang="en-US" dirty="0" err="1" smtClean="0"/>
              <a:t>der</a:t>
            </a:r>
            <a:r>
              <a:rPr lang="en-US" dirty="0" smtClean="0"/>
              <a:t> </a:t>
            </a:r>
            <a:r>
              <a:rPr lang="en-US" dirty="0" err="1" smtClean="0"/>
              <a:t>alle</a:t>
            </a:r>
            <a:r>
              <a:rPr lang="en-US" dirty="0" smtClean="0"/>
              <a:t> tar </a:t>
            </a:r>
            <a:r>
              <a:rPr lang="en-US" dirty="0" err="1" smtClean="0"/>
              <a:t>ansvar</a:t>
            </a:r>
            <a:endParaRPr lang="en-US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13E618-09F5-4CD7-A063-19341289F02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473798"/>
            <a:ext cx="7128792" cy="3384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800" b="0" dirty="0" smtClean="0">
                <a:solidFill>
                  <a:schemeClr val="tx1"/>
                </a:solidFill>
              </a:rPr>
              <a:t>Krav til analysen</a:t>
            </a:r>
            <a:endParaRPr lang="nb-NO" sz="2800" b="0" dirty="0">
              <a:solidFill>
                <a:schemeClr val="tx1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11560" y="1556792"/>
            <a:ext cx="8208912" cy="2952750"/>
          </a:xfrm>
        </p:spPr>
        <p:txBody>
          <a:bodyPr/>
          <a:lstStyle/>
          <a:p>
            <a:r>
              <a:rPr lang="nb-NO" sz="1800" dirty="0" smtClean="0"/>
              <a:t>Analysen som et minimum omfatte:</a:t>
            </a:r>
          </a:p>
          <a:p>
            <a:pPr lvl="1"/>
            <a:r>
              <a:rPr lang="nb-NO" sz="1600" dirty="0" smtClean="0"/>
              <a:t>eksisterende og fremtidige risiko- og sårbarhetsfaktorer i kommunen</a:t>
            </a:r>
          </a:p>
          <a:p>
            <a:pPr lvl="1"/>
            <a:r>
              <a:rPr lang="nb-NO" sz="1600" dirty="0" smtClean="0"/>
              <a:t>risiko og sårbarhet utenfor kommunens geografiske område som kan ha betydning for kommunen</a:t>
            </a:r>
          </a:p>
          <a:p>
            <a:pPr lvl="1"/>
            <a:r>
              <a:rPr lang="nb-NO" sz="1600" dirty="0" smtClean="0"/>
              <a:t>hvordan ulike risiko- og sårbarhetsfaktorer kan påvirke hverandre</a:t>
            </a:r>
          </a:p>
          <a:p>
            <a:pPr lvl="1"/>
            <a:r>
              <a:rPr lang="nb-NO" sz="1600" dirty="0" smtClean="0"/>
              <a:t>særlige utfordringer knyttet til kritiske samfunnsfunksjoner og tap av kritisk infrastruktur</a:t>
            </a:r>
          </a:p>
          <a:p>
            <a:pPr lvl="1"/>
            <a:r>
              <a:rPr lang="nb-NO" sz="1600" dirty="0" smtClean="0"/>
              <a:t>kommunens evne til å opprettholde egen virksomhet når den utsettes for en uønsket hendelse og evnen til å gjenoppta virksomheten</a:t>
            </a:r>
          </a:p>
          <a:p>
            <a:pPr lvl="1"/>
            <a:r>
              <a:rPr lang="nb-NO" sz="1600" dirty="0" smtClean="0"/>
              <a:t>behov for befolkningsvarsling og evakuering</a:t>
            </a:r>
          </a:p>
          <a:p>
            <a:r>
              <a:rPr lang="nb-NO" sz="1800" dirty="0" smtClean="0"/>
              <a:t>Analysen skal forankres i kommunestyret og revideres hvert 4 år eller ved endringer i risikobildet</a:t>
            </a:r>
          </a:p>
          <a:p>
            <a:r>
              <a:rPr lang="nb-NO" sz="1800" dirty="0" smtClean="0"/>
              <a:t>Relevante offentlige og private aktører skal inviteres i arbeidet</a:t>
            </a:r>
          </a:p>
          <a:p>
            <a:r>
              <a:rPr lang="nb-NO" sz="1800" dirty="0" smtClean="0"/>
              <a:t>Iverksette forebyggende og skadebegrensende tiltak, gjennomføre detaljanalyser ved behov </a:t>
            </a:r>
          </a:p>
          <a:p>
            <a:pPr>
              <a:buNone/>
            </a:pP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Et trygt og robust samfunn - der alle tar ansvar</a:t>
            </a:r>
            <a:endParaRPr lang="en-US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5E7ECA7-702A-4ACC-9AB7-82234F2D50B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7920806" cy="796925"/>
          </a:xfrm>
        </p:spPr>
        <p:txBody>
          <a:bodyPr/>
          <a:lstStyle/>
          <a:p>
            <a:r>
              <a:rPr lang="nb-NO" sz="2800" b="0" dirty="0" smtClean="0">
                <a:solidFill>
                  <a:schemeClr val="tx1"/>
                </a:solidFill>
              </a:rPr>
              <a:t>Arbeid med ny veiledning – helhetlig ROS</a:t>
            </a:r>
            <a:endParaRPr lang="nb-NO" sz="2800" b="0" dirty="0">
              <a:solidFill>
                <a:schemeClr val="tx1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23528" y="1628800"/>
            <a:ext cx="8820472" cy="3168948"/>
          </a:xfrm>
        </p:spPr>
        <p:txBody>
          <a:bodyPr/>
          <a:lstStyle/>
          <a:p>
            <a:pPr>
              <a:buNone/>
            </a:pPr>
            <a:r>
              <a:rPr lang="nb-NO" b="1" dirty="0" smtClean="0"/>
              <a:t>Vi er opptatt av at </a:t>
            </a:r>
          </a:p>
          <a:p>
            <a:r>
              <a:rPr lang="nb-NO" dirty="0" smtClean="0"/>
              <a:t>helhetlig ROS identifiserer de uønskede hendelsene som utfordrer kommunens </a:t>
            </a:r>
            <a:r>
              <a:rPr lang="nb-NO" b="1" dirty="0" smtClean="0"/>
              <a:t>ordinære kapasiteter og på tvers av fagområder/sektorer</a:t>
            </a:r>
          </a:p>
          <a:p>
            <a:r>
              <a:rPr lang="nb-NO" dirty="0" smtClean="0"/>
              <a:t>arbeidet retter særlig oppmerksomhet på </a:t>
            </a:r>
            <a:r>
              <a:rPr lang="nb-NO" b="1" dirty="0" smtClean="0"/>
              <a:t>kritiske funksjoner </a:t>
            </a:r>
            <a:r>
              <a:rPr lang="nb-NO" dirty="0" smtClean="0"/>
              <a:t>i vurderingen av konsekvenser av de uønskede hendelsen</a:t>
            </a:r>
          </a:p>
          <a:p>
            <a:r>
              <a:rPr lang="nb-NO" dirty="0" smtClean="0"/>
              <a:t>arbeidet med helhetlig ROS går grundig til verks i arbeidet med å innhente informasjon til analysen, herunder </a:t>
            </a:r>
            <a:r>
              <a:rPr lang="nb-NO" b="1" dirty="0" smtClean="0"/>
              <a:t>identifisering av ”særtrekk” </a:t>
            </a:r>
            <a:r>
              <a:rPr lang="nb-NO" dirty="0" smtClean="0"/>
              <a:t>ved kommunen, som kan ha betydning for robustheten</a:t>
            </a:r>
          </a:p>
          <a:p>
            <a:r>
              <a:rPr lang="nb-NO" dirty="0" smtClean="0"/>
              <a:t>arbeidet forankres i </a:t>
            </a:r>
            <a:r>
              <a:rPr lang="nb-NO" b="1" dirty="0" smtClean="0"/>
              <a:t>kommunestyre</a:t>
            </a:r>
            <a:r>
              <a:rPr lang="nb-NO" dirty="0" smtClean="0"/>
              <a:t>, og at både i interne og eksterne </a:t>
            </a:r>
            <a:r>
              <a:rPr lang="nb-NO" b="1" dirty="0" smtClean="0"/>
              <a:t>aktører inviteres i</a:t>
            </a:r>
            <a:r>
              <a:rPr lang="nb-NO" dirty="0" smtClean="0"/>
              <a:t> arbeidet</a:t>
            </a:r>
          </a:p>
          <a:p>
            <a:r>
              <a:rPr lang="nb-NO" dirty="0" smtClean="0"/>
              <a:t>helhetlig ROS </a:t>
            </a:r>
            <a:r>
              <a:rPr lang="nb-NO" b="1" dirty="0" smtClean="0"/>
              <a:t>følges opp, og er nyttig </a:t>
            </a:r>
            <a:r>
              <a:rPr lang="nb-NO" dirty="0" smtClean="0"/>
              <a:t>for det helhetlige og systematiske arbeidet med samfunnssikkerhetsarbeidet og beredskap i kommunen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Et </a:t>
            </a:r>
            <a:r>
              <a:rPr lang="en-US" dirty="0" err="1" smtClean="0"/>
              <a:t>trygt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robust </a:t>
            </a:r>
            <a:r>
              <a:rPr lang="en-US" dirty="0" err="1" smtClean="0"/>
              <a:t>samfunn</a:t>
            </a:r>
            <a:r>
              <a:rPr lang="en-US" dirty="0" smtClean="0"/>
              <a:t> - </a:t>
            </a:r>
            <a:r>
              <a:rPr lang="en-US" dirty="0" err="1" smtClean="0"/>
              <a:t>der</a:t>
            </a:r>
            <a:r>
              <a:rPr lang="en-US" dirty="0" smtClean="0"/>
              <a:t> </a:t>
            </a:r>
            <a:r>
              <a:rPr lang="en-US" dirty="0" err="1" smtClean="0"/>
              <a:t>alle</a:t>
            </a:r>
            <a:r>
              <a:rPr lang="en-US" dirty="0" smtClean="0"/>
              <a:t> tar </a:t>
            </a:r>
            <a:r>
              <a:rPr lang="en-US" dirty="0" err="1" smtClean="0"/>
              <a:t>ansvar</a:t>
            </a:r>
            <a:endParaRPr lang="en-US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5E7ECA7-702A-4ACC-9AB7-82234F2D50B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95536" y="476250"/>
            <a:ext cx="8280920" cy="796925"/>
          </a:xfrm>
        </p:spPr>
        <p:txBody>
          <a:bodyPr/>
          <a:lstStyle/>
          <a:p>
            <a:r>
              <a:rPr lang="nb-NO" sz="2800" b="0" dirty="0" smtClean="0">
                <a:solidFill>
                  <a:schemeClr val="tx1"/>
                </a:solidFill>
              </a:rPr>
              <a:t>Planlegging av helhetlig ROS</a:t>
            </a:r>
            <a:endParaRPr lang="nb-NO" sz="2800" b="0" dirty="0">
              <a:solidFill>
                <a:schemeClr val="tx1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7504" y="1844824"/>
            <a:ext cx="8065319" cy="2952750"/>
          </a:xfrm>
        </p:spPr>
        <p:txBody>
          <a:bodyPr/>
          <a:lstStyle/>
          <a:p>
            <a:pPr>
              <a:buNone/>
            </a:pPr>
            <a:r>
              <a:rPr lang="nb-NO" dirty="0" smtClean="0">
                <a:solidFill>
                  <a:schemeClr val="tx1"/>
                </a:solidFill>
              </a:rPr>
              <a:t>Planlegging og forarbeid</a:t>
            </a:r>
          </a:p>
          <a:p>
            <a:pPr lvl="1"/>
            <a:r>
              <a:rPr lang="nb-NO" sz="1800" dirty="0" smtClean="0">
                <a:solidFill>
                  <a:schemeClr val="tx1"/>
                </a:solidFill>
              </a:rPr>
              <a:t>Etablere prosjekt </a:t>
            </a:r>
          </a:p>
          <a:p>
            <a:pPr lvl="1"/>
            <a:r>
              <a:rPr lang="nb-NO" sz="1800" dirty="0" smtClean="0">
                <a:solidFill>
                  <a:schemeClr val="tx1"/>
                </a:solidFill>
              </a:rPr>
              <a:t>Organisere og forankre</a:t>
            </a:r>
          </a:p>
          <a:p>
            <a:pPr lvl="1"/>
            <a:r>
              <a:rPr lang="nb-NO" sz="1800" dirty="0" smtClean="0">
                <a:solidFill>
                  <a:schemeClr val="tx1"/>
                </a:solidFill>
              </a:rPr>
              <a:t>Definere formål, omfang, avgrensninger og </a:t>
            </a:r>
            <a:br>
              <a:rPr lang="nb-NO" sz="1800" dirty="0" smtClean="0">
                <a:solidFill>
                  <a:schemeClr val="tx1"/>
                </a:solidFill>
              </a:rPr>
            </a:br>
            <a:r>
              <a:rPr lang="nb-NO" sz="1800" dirty="0" smtClean="0">
                <a:solidFill>
                  <a:schemeClr val="tx1"/>
                </a:solidFill>
              </a:rPr>
              <a:t>prosess</a:t>
            </a:r>
          </a:p>
          <a:p>
            <a:pPr lvl="1"/>
            <a:r>
              <a:rPr lang="nb-NO" sz="1800" dirty="0" smtClean="0">
                <a:solidFill>
                  <a:schemeClr val="tx1"/>
                </a:solidFill>
              </a:rPr>
              <a:t>Informasjonsinnhenting og </a:t>
            </a:r>
            <a:br>
              <a:rPr lang="nb-NO" sz="1800" dirty="0" smtClean="0">
                <a:solidFill>
                  <a:schemeClr val="tx1"/>
                </a:solidFill>
              </a:rPr>
            </a:br>
            <a:r>
              <a:rPr lang="nb-NO" sz="1800" dirty="0" smtClean="0">
                <a:solidFill>
                  <a:schemeClr val="tx1"/>
                </a:solidFill>
              </a:rPr>
              <a:t>kommunebeskrivelse (kommunes særtrekk/</a:t>
            </a:r>
            <a:br>
              <a:rPr lang="nb-NO" sz="1800" dirty="0" smtClean="0">
                <a:solidFill>
                  <a:schemeClr val="tx1"/>
                </a:solidFill>
              </a:rPr>
            </a:br>
            <a:r>
              <a:rPr lang="nb-NO" sz="1800" dirty="0" smtClean="0">
                <a:solidFill>
                  <a:schemeClr val="tx1"/>
                </a:solidFill>
              </a:rPr>
              <a:t>sårbarheter) </a:t>
            </a:r>
          </a:p>
          <a:p>
            <a:pPr lvl="1"/>
            <a:r>
              <a:rPr lang="nb-NO" sz="1800" dirty="0" smtClean="0">
                <a:solidFill>
                  <a:schemeClr val="tx1"/>
                </a:solidFill>
              </a:rPr>
              <a:t>Forberede hendelsesutvalg og analyse</a:t>
            </a:r>
          </a:p>
          <a:p>
            <a:pPr lvl="1">
              <a:buNone/>
            </a:pPr>
            <a:endParaRPr lang="nb-NO" dirty="0" smtClean="0"/>
          </a:p>
          <a:p>
            <a:pPr lvl="1"/>
            <a:endParaRPr lang="nb-NO" dirty="0" smtClean="0"/>
          </a:p>
          <a:p>
            <a:pPr lvl="1"/>
            <a:endParaRPr lang="nb-NO" dirty="0" smtClean="0"/>
          </a:p>
          <a:p>
            <a:pPr lvl="1">
              <a:buNone/>
            </a:pPr>
            <a:endParaRPr lang="nb-NO" dirty="0" smtClean="0"/>
          </a:p>
          <a:p>
            <a:pPr lvl="1"/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Et </a:t>
            </a:r>
            <a:r>
              <a:rPr lang="en-US" dirty="0" err="1" smtClean="0"/>
              <a:t>trygt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robust </a:t>
            </a:r>
            <a:r>
              <a:rPr lang="en-US" dirty="0" err="1" smtClean="0"/>
              <a:t>samfunn</a:t>
            </a:r>
            <a:r>
              <a:rPr lang="en-US" dirty="0" smtClean="0"/>
              <a:t> - </a:t>
            </a:r>
            <a:r>
              <a:rPr lang="en-US" dirty="0" err="1" smtClean="0"/>
              <a:t>der</a:t>
            </a:r>
            <a:r>
              <a:rPr lang="en-US" dirty="0" smtClean="0"/>
              <a:t> </a:t>
            </a:r>
            <a:r>
              <a:rPr lang="en-US" dirty="0" err="1" smtClean="0"/>
              <a:t>alle</a:t>
            </a:r>
            <a:r>
              <a:rPr lang="en-US" dirty="0" smtClean="0"/>
              <a:t> tar </a:t>
            </a:r>
            <a:r>
              <a:rPr lang="en-US" dirty="0" err="1" smtClean="0"/>
              <a:t>ansvar</a:t>
            </a:r>
            <a:endParaRPr lang="en-US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5E7ECA7-702A-4ACC-9AB7-82234F2D50B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59280" y="1556792"/>
            <a:ext cx="3084719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7544" y="476250"/>
            <a:ext cx="8280920" cy="796925"/>
          </a:xfrm>
        </p:spPr>
        <p:txBody>
          <a:bodyPr/>
          <a:lstStyle/>
          <a:p>
            <a:r>
              <a:rPr lang="nb-NO" sz="2800" b="0" dirty="0" smtClean="0">
                <a:solidFill>
                  <a:schemeClr val="tx1"/>
                </a:solidFill>
              </a:rPr>
              <a:t>Gjennomføring – Vurdering av risiko og sårbarhet</a:t>
            </a:r>
            <a:endParaRPr lang="nb-NO" sz="2800" b="0" dirty="0">
              <a:solidFill>
                <a:schemeClr val="tx1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55576" y="2204864"/>
            <a:ext cx="7561263" cy="2952750"/>
          </a:xfrm>
        </p:spPr>
        <p:txBody>
          <a:bodyPr/>
          <a:lstStyle/>
          <a:p>
            <a:r>
              <a:rPr lang="nb-NO" dirty="0" smtClean="0"/>
              <a:t>Analysemøter: ett eller flere, inndeling etter risikoområder, etter kritiske samfunnsfunksjoner</a:t>
            </a:r>
          </a:p>
          <a:p>
            <a:pPr lvl="1"/>
            <a:r>
              <a:rPr lang="nb-NO" sz="1800" dirty="0" smtClean="0"/>
              <a:t>deltakelse fra interne og eksterne aktører</a:t>
            </a:r>
          </a:p>
          <a:p>
            <a:pPr lvl="1"/>
            <a:r>
              <a:rPr lang="nb-NO" sz="1800" dirty="0" smtClean="0"/>
              <a:t>vurdere identifiserte uønskede hendelser forhold kritiske samfunnsfunksjoner/sårbarheter</a:t>
            </a:r>
          </a:p>
          <a:p>
            <a:pPr lvl="1"/>
            <a:r>
              <a:rPr lang="nb-NO" sz="1800" dirty="0" smtClean="0"/>
              <a:t>Samfunnsverdi og konsekvenser</a:t>
            </a:r>
          </a:p>
          <a:p>
            <a:pPr lvl="1"/>
            <a:r>
              <a:rPr lang="nb-NO" sz="1800" dirty="0" smtClean="0"/>
              <a:t>forslag til tiltak for å redusere risiko og sårbarhet</a:t>
            </a:r>
          </a:p>
          <a:p>
            <a:pPr>
              <a:buNone/>
            </a:pP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Et trygt og robust samfunn - der alle tar ansvar</a:t>
            </a:r>
            <a:endParaRPr lang="en-US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5E7ECA7-702A-4ACC-9AB7-82234F2D50B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800" b="0" dirty="0" smtClean="0">
                <a:solidFill>
                  <a:schemeClr val="tx1"/>
                </a:solidFill>
              </a:rPr>
              <a:t>Kriterier for uønskede hendelser</a:t>
            </a:r>
            <a:endParaRPr lang="nb-NO" sz="2800" b="0" dirty="0">
              <a:solidFill>
                <a:schemeClr val="tx1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27584" y="1844824"/>
            <a:ext cx="7561263" cy="2952750"/>
          </a:xfrm>
        </p:spPr>
        <p:txBody>
          <a:bodyPr/>
          <a:lstStyle/>
          <a:p>
            <a:pPr lvl="0"/>
            <a:endParaRPr lang="nb-NO" dirty="0" smtClean="0"/>
          </a:p>
          <a:p>
            <a:pPr lvl="0"/>
            <a:r>
              <a:rPr lang="nb-NO" dirty="0" smtClean="0"/>
              <a:t>med potensielt store konsekvenser.</a:t>
            </a:r>
          </a:p>
          <a:p>
            <a:pPr lvl="0"/>
            <a:r>
              <a:rPr lang="nb-NO" dirty="0" smtClean="0"/>
              <a:t>man vet lite om, men med store konsekvenser, som det er knyttet usikkerhet til </a:t>
            </a:r>
          </a:p>
          <a:p>
            <a:pPr lvl="0"/>
            <a:r>
              <a:rPr lang="nb-NO" dirty="0" smtClean="0"/>
              <a:t>som berører flere sektorer/fagområder og som krever samordning</a:t>
            </a:r>
          </a:p>
          <a:p>
            <a:pPr lvl="0"/>
            <a:r>
              <a:rPr lang="nb-NO" dirty="0" smtClean="0"/>
              <a:t>som går ut over kommunens kapasitet til håndtering ved hjelp av ordinære rutiner og redningstjeneste.</a:t>
            </a:r>
          </a:p>
          <a:p>
            <a:r>
              <a:rPr lang="nb-NO" dirty="0" smtClean="0"/>
              <a:t>som skaper særlig stor frykt/bekymring i befolkningen  </a:t>
            </a:r>
          </a:p>
          <a:p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Et trygt og robust samfunn - der alle tar ansvar</a:t>
            </a:r>
            <a:endParaRPr lang="en-US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E191EF1-B897-49CE-BF35-83ACE891A9B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6" name="Rektangel 5"/>
          <p:cNvSpPr/>
          <p:nvPr/>
        </p:nvSpPr>
        <p:spPr>
          <a:xfrm>
            <a:off x="323528" y="1700808"/>
            <a:ext cx="27115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000" kern="0" dirty="0" smtClean="0">
                <a:solidFill>
                  <a:srgbClr val="333333"/>
                </a:solidFill>
                <a:latin typeface="Arial"/>
              </a:rPr>
              <a:t>Uønskede hendelser </a:t>
            </a:r>
            <a:endParaRPr lang="nb-NO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800" b="0" dirty="0" smtClean="0"/>
              <a:t>Sårbarhetsvurdering, for eksempel</a:t>
            </a:r>
            <a:endParaRPr lang="nb-NO" sz="2800" b="0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5266928" cy="639762"/>
          </a:xfrm>
        </p:spPr>
        <p:txBody>
          <a:bodyPr/>
          <a:lstStyle/>
          <a:p>
            <a:r>
              <a:rPr lang="nb-NO" b="0" dirty="0" smtClean="0"/>
              <a:t>Samfunnskritiske funksjoner</a:t>
            </a:r>
            <a:endParaRPr lang="nb-NO" b="0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/>
            <a:r>
              <a:rPr lang="nb-NO" sz="1800" dirty="0" smtClean="0"/>
              <a:t>Forsyning av mat og medisiner</a:t>
            </a:r>
          </a:p>
          <a:p>
            <a:pPr lvl="0"/>
            <a:r>
              <a:rPr lang="nb-NO" sz="1800" dirty="0" smtClean="0"/>
              <a:t>Tilgang på husly og varme</a:t>
            </a:r>
          </a:p>
          <a:p>
            <a:pPr lvl="0"/>
            <a:r>
              <a:rPr lang="nb-NO" sz="1800" dirty="0" smtClean="0"/>
              <a:t>Forsyning av elektrisitet</a:t>
            </a:r>
          </a:p>
          <a:p>
            <a:pPr lvl="0"/>
            <a:r>
              <a:rPr lang="nb-NO" sz="1800" dirty="0" smtClean="0"/>
              <a:t>Forsyninger av drivstoff </a:t>
            </a:r>
          </a:p>
          <a:p>
            <a:pPr lvl="0"/>
            <a:r>
              <a:rPr lang="nb-NO" sz="1800" dirty="0" smtClean="0"/>
              <a:t>Vann og avløp</a:t>
            </a:r>
          </a:p>
          <a:p>
            <a:pPr lvl="0"/>
            <a:r>
              <a:rPr lang="nb-NO" sz="1800" dirty="0" smtClean="0"/>
              <a:t>Tilgang til elektronisk kommunikasjon</a:t>
            </a:r>
          </a:p>
          <a:p>
            <a:pPr lvl="0"/>
            <a:r>
              <a:rPr lang="nb-NO" sz="1800" dirty="0" smtClean="0"/>
              <a:t>Fremkommelighet for personer og gods</a:t>
            </a:r>
          </a:p>
          <a:p>
            <a:pPr lvl="0"/>
            <a:r>
              <a:rPr lang="nb-NO" sz="1800" dirty="0" smtClean="0"/>
              <a:t>Tilgang på helse- og omsorgstjenester</a:t>
            </a:r>
          </a:p>
          <a:p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lvl="0"/>
            <a:r>
              <a:rPr lang="nb-NO" sz="1800" dirty="0" smtClean="0"/>
              <a:t>Redningstjeneste</a:t>
            </a:r>
          </a:p>
          <a:p>
            <a:pPr lvl="0"/>
            <a:r>
              <a:rPr lang="nb-NO" sz="1800" dirty="0" smtClean="0"/>
              <a:t>Kommunens kriseledelse</a:t>
            </a:r>
          </a:p>
          <a:p>
            <a:pPr lvl="0"/>
            <a:r>
              <a:rPr lang="nb-NO" sz="1800" dirty="0" smtClean="0"/>
              <a:t>Oppfølging av særlig sårbare personer</a:t>
            </a:r>
          </a:p>
          <a:p>
            <a:pPr lvl="0"/>
            <a:r>
              <a:rPr lang="nb-NO" sz="1800" dirty="0" smtClean="0"/>
              <a:t>Befolkningsvarsling</a:t>
            </a:r>
          </a:p>
          <a:p>
            <a:pPr lvl="0"/>
            <a:endParaRPr lang="nb-NO" sz="1800" dirty="0" smtClean="0"/>
          </a:p>
          <a:p>
            <a:pPr>
              <a:buNone/>
            </a:pPr>
            <a:endParaRPr lang="nb-NO" dirty="0"/>
          </a:p>
        </p:txBody>
      </p:sp>
      <p:sp>
        <p:nvSpPr>
          <p:cNvPr id="7" name="Plassholder for bunntekst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Et trygt og robust samfunn - der alle tar ansvar</a:t>
            </a:r>
            <a:endParaRPr lang="en-US"/>
          </a:p>
        </p:txBody>
      </p:sp>
      <p:sp>
        <p:nvSpPr>
          <p:cNvPr id="8" name="Plassholder for lysbildenumm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435D39-0A21-4DFD-A444-8A1A3CA482C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800" b="0" dirty="0" smtClean="0">
                <a:solidFill>
                  <a:schemeClr val="tx1"/>
                </a:solidFill>
              </a:rPr>
              <a:t>Eksempel på konsekvensvurdering</a:t>
            </a:r>
            <a:endParaRPr lang="nb-NO" sz="2800" b="0" dirty="0">
              <a:solidFill>
                <a:schemeClr val="tx1"/>
              </a:solidFill>
            </a:endParaRPr>
          </a:p>
        </p:txBody>
      </p:sp>
      <p:graphicFrame>
        <p:nvGraphicFramePr>
          <p:cNvPr id="6" name="Plassholder for innhold 5"/>
          <p:cNvGraphicFramePr>
            <a:graphicFrameLocks noGrp="1"/>
          </p:cNvGraphicFramePr>
          <p:nvPr>
            <p:ph idx="1"/>
          </p:nvPr>
        </p:nvGraphicFramePr>
        <p:xfrm>
          <a:off x="467544" y="1844824"/>
          <a:ext cx="8352930" cy="36760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4310"/>
                <a:gridCol w="2784310"/>
                <a:gridCol w="2784310"/>
              </a:tblGrid>
              <a:tr h="496919">
                <a:tc>
                  <a:txBody>
                    <a:bodyPr/>
                    <a:lstStyle/>
                    <a:p>
                      <a:pPr marL="46990">
                        <a:spcAft>
                          <a:spcPts val="0"/>
                        </a:spcAft>
                        <a:tabLst>
                          <a:tab pos="46990" algn="l"/>
                          <a:tab pos="867410" algn="l"/>
                          <a:tab pos="1692275" algn="l"/>
                          <a:tab pos="2516505" algn="l"/>
                          <a:tab pos="3337560" algn="l"/>
                          <a:tab pos="4162425" algn="l"/>
                          <a:tab pos="4982845" algn="l"/>
                          <a:tab pos="5807710" algn="l"/>
                        </a:tabLst>
                      </a:pPr>
                      <a:r>
                        <a:rPr lang="nb-NO" sz="18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</a:rPr>
                        <a:t>Samfunnsverdi</a:t>
                      </a:r>
                      <a:endParaRPr lang="nb-NO" sz="1800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6990">
                        <a:spcAft>
                          <a:spcPts val="0"/>
                        </a:spcAft>
                        <a:tabLst>
                          <a:tab pos="46990" algn="l"/>
                          <a:tab pos="867410" algn="l"/>
                          <a:tab pos="1692275" algn="l"/>
                          <a:tab pos="2516505" algn="l"/>
                          <a:tab pos="3337560" algn="l"/>
                          <a:tab pos="4162425" algn="l"/>
                          <a:tab pos="4982845" algn="l"/>
                          <a:tab pos="5807710" algn="l"/>
                        </a:tabLst>
                      </a:pPr>
                      <a:r>
                        <a:rPr lang="nb-NO" sz="18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</a:rPr>
                        <a:t>Konsekvenstyper</a:t>
                      </a:r>
                      <a:endParaRPr lang="nb-NO" sz="1800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6990">
                        <a:spcAft>
                          <a:spcPts val="0"/>
                        </a:spcAft>
                        <a:tabLst>
                          <a:tab pos="46990" algn="l"/>
                          <a:tab pos="867410" algn="l"/>
                          <a:tab pos="1692275" algn="l"/>
                          <a:tab pos="2516505" algn="l"/>
                          <a:tab pos="3337560" algn="l"/>
                          <a:tab pos="4162425" algn="l"/>
                          <a:tab pos="4982845" algn="l"/>
                          <a:tab pos="5807710" algn="l"/>
                        </a:tabLst>
                      </a:pPr>
                      <a:r>
                        <a:rPr lang="nb-NO" sz="18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</a:rPr>
                        <a:t>Indikatorer</a:t>
                      </a:r>
                      <a:endParaRPr lang="nb-NO" sz="1800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73904">
                <a:tc rowSpan="4">
                  <a:txBody>
                    <a:bodyPr/>
                    <a:lstStyle/>
                    <a:p>
                      <a:pPr marL="46990">
                        <a:spcAft>
                          <a:spcPts val="0"/>
                        </a:spcAft>
                        <a:tabLst>
                          <a:tab pos="46990" algn="l"/>
                          <a:tab pos="867410" algn="l"/>
                          <a:tab pos="1692275" algn="l"/>
                          <a:tab pos="2516505" algn="l"/>
                          <a:tab pos="3337560" algn="l"/>
                          <a:tab pos="4162425" algn="l"/>
                          <a:tab pos="4982845" algn="l"/>
                          <a:tab pos="5807710" algn="l"/>
                        </a:tabLst>
                      </a:pPr>
                      <a:r>
                        <a:rPr lang="nb-NO" sz="1600" dirty="0">
                          <a:latin typeface="Calibri"/>
                          <a:ea typeface="Times New Roman"/>
                        </a:rPr>
                        <a:t>Befolkningens sikkerhet og trygghet</a:t>
                      </a:r>
                      <a:endParaRPr lang="nb-NO" sz="1600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6990">
                        <a:spcAft>
                          <a:spcPts val="0"/>
                        </a:spcAft>
                        <a:tabLst>
                          <a:tab pos="46990" algn="l"/>
                          <a:tab pos="867410" algn="l"/>
                          <a:tab pos="1692275" algn="l"/>
                          <a:tab pos="2516505" algn="l"/>
                          <a:tab pos="3337560" algn="l"/>
                          <a:tab pos="4162425" algn="l"/>
                          <a:tab pos="4982845" algn="l"/>
                          <a:tab pos="5807710" algn="l"/>
                        </a:tabLst>
                      </a:pPr>
                      <a:r>
                        <a:rPr lang="nb-NO" sz="1600" dirty="0">
                          <a:latin typeface="Calibri"/>
                          <a:ea typeface="Times New Roman"/>
                        </a:rPr>
                        <a:t>Liv og helse</a:t>
                      </a:r>
                      <a:endParaRPr lang="nb-NO" sz="1600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6990" algn="l"/>
                          <a:tab pos="867410" algn="l"/>
                          <a:tab pos="1692275" algn="l"/>
                          <a:tab pos="2516505" algn="l"/>
                          <a:tab pos="3337560" algn="l"/>
                          <a:tab pos="4162425" algn="l"/>
                          <a:tab pos="4982845" algn="l"/>
                          <a:tab pos="5807710" algn="l"/>
                        </a:tabLst>
                      </a:pPr>
                      <a:r>
                        <a:rPr lang="nb-NO" sz="1600">
                          <a:latin typeface="Calibri"/>
                          <a:ea typeface="Times New Roman"/>
                        </a:rPr>
                        <a:t>Døde</a:t>
                      </a:r>
                      <a:endParaRPr lang="nb-NO" sz="1600">
                        <a:latin typeface="Arial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6990" algn="l"/>
                          <a:tab pos="867410" algn="l"/>
                          <a:tab pos="1692275" algn="l"/>
                          <a:tab pos="2516505" algn="l"/>
                          <a:tab pos="3337560" algn="l"/>
                          <a:tab pos="4162425" algn="l"/>
                          <a:tab pos="4982845" algn="l"/>
                          <a:tab pos="5807710" algn="l"/>
                        </a:tabLst>
                      </a:pPr>
                      <a:r>
                        <a:rPr lang="nb-NO" sz="1600">
                          <a:latin typeface="Calibri"/>
                          <a:ea typeface="Times New Roman"/>
                        </a:rPr>
                        <a:t>Personskader</a:t>
                      </a:r>
                      <a:endParaRPr lang="nb-NO" sz="1600">
                        <a:latin typeface="Arial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6990" algn="l"/>
                          <a:tab pos="867410" algn="l"/>
                          <a:tab pos="1692275" algn="l"/>
                          <a:tab pos="2516505" algn="l"/>
                          <a:tab pos="3337560" algn="l"/>
                          <a:tab pos="4162425" algn="l"/>
                          <a:tab pos="4982845" algn="l"/>
                          <a:tab pos="5807710" algn="l"/>
                        </a:tabLst>
                      </a:pPr>
                      <a:r>
                        <a:rPr lang="nb-NO" sz="1600">
                          <a:latin typeface="Calibri"/>
                          <a:ea typeface="Times New Roman"/>
                        </a:rPr>
                        <a:t>Sykdom</a:t>
                      </a:r>
                      <a:endParaRPr lang="nb-NO" sz="1600"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898540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6990">
                        <a:spcAft>
                          <a:spcPts val="0"/>
                        </a:spcAft>
                        <a:tabLst>
                          <a:tab pos="46990" algn="l"/>
                          <a:tab pos="867410" algn="l"/>
                          <a:tab pos="1692275" algn="l"/>
                          <a:tab pos="2516505" algn="l"/>
                          <a:tab pos="3337560" algn="l"/>
                          <a:tab pos="4162425" algn="l"/>
                          <a:tab pos="4982845" algn="l"/>
                          <a:tab pos="5807710" algn="l"/>
                        </a:tabLst>
                      </a:pPr>
                      <a:r>
                        <a:rPr lang="nb-NO" sz="1600" dirty="0">
                          <a:latin typeface="Calibri"/>
                          <a:ea typeface="Times New Roman"/>
                        </a:rPr>
                        <a:t>Sosiale og fysiske påkjenninger</a:t>
                      </a:r>
                      <a:endParaRPr lang="nb-NO" sz="1600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6990" algn="l"/>
                          <a:tab pos="867410" algn="l"/>
                          <a:tab pos="1692275" algn="l"/>
                          <a:tab pos="2516505" algn="l"/>
                          <a:tab pos="3337560" algn="l"/>
                          <a:tab pos="4162425" algn="l"/>
                          <a:tab pos="4982845" algn="l"/>
                          <a:tab pos="5807710" algn="l"/>
                        </a:tabLst>
                      </a:pPr>
                      <a:r>
                        <a:rPr lang="nb-NO" sz="1600">
                          <a:latin typeface="Calibri"/>
                          <a:ea typeface="Times New Roman"/>
                        </a:rPr>
                        <a:t>Manglende dekning av grunnleggende behov</a:t>
                      </a:r>
                      <a:endParaRPr lang="nb-NO" sz="1600">
                        <a:latin typeface="Arial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6990" algn="l"/>
                          <a:tab pos="867410" algn="l"/>
                          <a:tab pos="1692275" algn="l"/>
                          <a:tab pos="2516505" algn="l"/>
                          <a:tab pos="3337560" algn="l"/>
                          <a:tab pos="4162425" algn="l"/>
                          <a:tab pos="4982845" algn="l"/>
                          <a:tab pos="5807710" algn="l"/>
                        </a:tabLst>
                      </a:pPr>
                      <a:r>
                        <a:rPr lang="nb-NO" sz="1600">
                          <a:latin typeface="Calibri"/>
                          <a:ea typeface="Times New Roman"/>
                        </a:rPr>
                        <a:t>Forstyrrelser i dagliglivet</a:t>
                      </a:r>
                      <a:endParaRPr lang="nb-NO" sz="1600">
                        <a:latin typeface="Arial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6990" algn="l"/>
                          <a:tab pos="867410" algn="l"/>
                          <a:tab pos="1692275" algn="l"/>
                          <a:tab pos="2516505" algn="l"/>
                          <a:tab pos="3337560" algn="l"/>
                          <a:tab pos="4162425" algn="l"/>
                          <a:tab pos="4982845" algn="l"/>
                          <a:tab pos="5807710" algn="l"/>
                        </a:tabLst>
                      </a:pPr>
                      <a:r>
                        <a:rPr lang="nb-NO" sz="1600">
                          <a:latin typeface="Calibri"/>
                          <a:ea typeface="Times New Roman"/>
                        </a:rPr>
                        <a:t>Rammer utsatte grupper</a:t>
                      </a:r>
                      <a:endParaRPr lang="nb-NO" sz="1600"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73904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6990">
                        <a:spcAft>
                          <a:spcPts val="0"/>
                        </a:spcAft>
                        <a:tabLst>
                          <a:tab pos="46990" algn="l"/>
                          <a:tab pos="867410" algn="l"/>
                          <a:tab pos="1692275" algn="l"/>
                          <a:tab pos="2516505" algn="l"/>
                          <a:tab pos="3337560" algn="l"/>
                          <a:tab pos="4162425" algn="l"/>
                          <a:tab pos="4982845" algn="l"/>
                          <a:tab pos="5807710" algn="l"/>
                        </a:tabLst>
                      </a:pPr>
                      <a:r>
                        <a:rPr lang="nb-NO" sz="1600">
                          <a:latin typeface="Calibri"/>
                          <a:ea typeface="Times New Roman"/>
                        </a:rPr>
                        <a:t>Miljø</a:t>
                      </a:r>
                      <a:endParaRPr lang="nb-NO" sz="1600"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6990" algn="l"/>
                          <a:tab pos="867410" algn="l"/>
                          <a:tab pos="1692275" algn="l"/>
                          <a:tab pos="2516505" algn="l"/>
                          <a:tab pos="3337560" algn="l"/>
                          <a:tab pos="4162425" algn="l"/>
                          <a:tab pos="4982845" algn="l"/>
                          <a:tab pos="5807710" algn="l"/>
                        </a:tabLst>
                      </a:pPr>
                      <a:r>
                        <a:rPr lang="nb-NO" sz="1600" dirty="0">
                          <a:latin typeface="Calibri"/>
                          <a:ea typeface="Times New Roman"/>
                        </a:rPr>
                        <a:t>Langtidsskader på naturmiljø</a:t>
                      </a:r>
                      <a:endParaRPr lang="nb-NO" sz="1600" dirty="0">
                        <a:latin typeface="Arial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6990" algn="l"/>
                          <a:tab pos="867410" algn="l"/>
                          <a:tab pos="1692275" algn="l"/>
                          <a:tab pos="2516505" algn="l"/>
                          <a:tab pos="3337560" algn="l"/>
                          <a:tab pos="4162425" algn="l"/>
                          <a:tab pos="4982845" algn="l"/>
                          <a:tab pos="5807710" algn="l"/>
                        </a:tabLst>
                      </a:pPr>
                      <a:r>
                        <a:rPr lang="nb-NO" sz="1600" dirty="0">
                          <a:latin typeface="Calibri"/>
                          <a:ea typeface="Times New Roman"/>
                        </a:rPr>
                        <a:t>Langtidsskader på kulturmiljø/-minner</a:t>
                      </a:r>
                      <a:endParaRPr lang="nb-NO" sz="1600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96919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6990">
                        <a:spcAft>
                          <a:spcPts val="0"/>
                        </a:spcAft>
                        <a:tabLst>
                          <a:tab pos="46990" algn="l"/>
                          <a:tab pos="867410" algn="l"/>
                          <a:tab pos="1692275" algn="l"/>
                          <a:tab pos="2516505" algn="l"/>
                          <a:tab pos="3337560" algn="l"/>
                          <a:tab pos="4162425" algn="l"/>
                          <a:tab pos="4982845" algn="l"/>
                          <a:tab pos="5807710" algn="l"/>
                        </a:tabLst>
                      </a:pPr>
                      <a:r>
                        <a:rPr lang="nb-NO" sz="1600">
                          <a:latin typeface="Calibri"/>
                          <a:ea typeface="Times New Roman"/>
                        </a:rPr>
                        <a:t>Materielle verdier</a:t>
                      </a:r>
                      <a:endParaRPr lang="nb-NO" sz="1600"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6990" algn="l"/>
                          <a:tab pos="867410" algn="l"/>
                          <a:tab pos="1692275" algn="l"/>
                          <a:tab pos="2516505" algn="l"/>
                          <a:tab pos="3337560" algn="l"/>
                          <a:tab pos="4162425" algn="l"/>
                          <a:tab pos="4982845" algn="l"/>
                          <a:tab pos="5807710" algn="l"/>
                        </a:tabLst>
                      </a:pPr>
                      <a:r>
                        <a:rPr lang="nb-NO" sz="1600" dirty="0">
                          <a:latin typeface="Calibri"/>
                          <a:ea typeface="Times New Roman"/>
                        </a:rPr>
                        <a:t>Økonomiske tap</a:t>
                      </a:r>
                      <a:endParaRPr lang="nb-NO" sz="1600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Et trygt og robust samfunn - der alle tar ansvar</a:t>
            </a:r>
            <a:endParaRPr lang="en-US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5E7ECA7-702A-4ACC-9AB7-82234F2D50BB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800" b="0" dirty="0" smtClean="0"/>
              <a:t>Disposisjon</a:t>
            </a:r>
            <a:endParaRPr lang="nb-NO" sz="2800" b="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Kort om kommunal beredskapsplikt</a:t>
            </a:r>
          </a:p>
          <a:p>
            <a:r>
              <a:rPr lang="nb-NO" dirty="0" smtClean="0"/>
              <a:t>Om helhetlig ROS (§ 2)</a:t>
            </a:r>
          </a:p>
          <a:p>
            <a:r>
              <a:rPr lang="nb-NO" dirty="0" smtClean="0"/>
              <a:t>Om systematisk og helhetlig arbeid med samfunnssikkerhet og beredskap (§ 3)</a:t>
            </a:r>
          </a:p>
          <a:p>
            <a:r>
              <a:rPr lang="nb-NO" dirty="0" smtClean="0"/>
              <a:t>Om beredskapsplanlegging (§ 4)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Et trygt og robust samfunn - der alle tar ansvar</a:t>
            </a:r>
            <a:endParaRPr lang="en-US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E191EF1-B897-49CE-BF35-83ACE891A9B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6" name="Plassholder for innhold 5" descr="flom_2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628361" y="3429000"/>
            <a:ext cx="351564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kstSylinder 6"/>
          <p:cNvSpPr txBox="1"/>
          <p:nvPr/>
        </p:nvSpPr>
        <p:spPr>
          <a:xfrm>
            <a:off x="7668344" y="6525344"/>
            <a:ext cx="12961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dirty="0" smtClean="0"/>
              <a:t>Bøen/DSB</a:t>
            </a:r>
            <a:endParaRPr lang="nb-NO" sz="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800" b="0" dirty="0" smtClean="0"/>
              <a:t/>
            </a:r>
            <a:br>
              <a:rPr lang="nb-NO" sz="2800" b="0" dirty="0" smtClean="0"/>
            </a:br>
            <a:r>
              <a:rPr lang="nb-NO" sz="2800" b="0" dirty="0" smtClean="0"/>
              <a:t>Risiko- og sårbarhetsbilde</a:t>
            </a:r>
            <a:endParaRPr lang="nb-NO" sz="2800" b="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Presentasjon av risiko – og sårbarhetsbilde</a:t>
            </a:r>
          </a:p>
          <a:p>
            <a:r>
              <a:rPr lang="nb-NO" dirty="0" smtClean="0"/>
              <a:t>utkast til plan for oppfølging</a:t>
            </a:r>
          </a:p>
          <a:p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Et trygt og robust samfunn - der alle tar ansvar</a:t>
            </a:r>
            <a:endParaRPr lang="en-US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69D4741-33CA-41AB-A32E-24C451D3878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564904"/>
            <a:ext cx="7896225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23528" y="476250"/>
            <a:ext cx="8496944" cy="796925"/>
          </a:xfrm>
        </p:spPr>
        <p:txBody>
          <a:bodyPr/>
          <a:lstStyle/>
          <a:p>
            <a:r>
              <a:rPr lang="nb-NO" sz="2800" b="0" dirty="0" smtClean="0">
                <a:solidFill>
                  <a:schemeClr val="tx1"/>
                </a:solidFill>
              </a:rPr>
              <a:t>Helhetlig og systematisk samfunnssikkerhets- og beredskapsarbeid (§ 3)</a:t>
            </a:r>
            <a:endParaRPr lang="nb-NO" sz="2800" b="0" dirty="0">
              <a:solidFill>
                <a:schemeClr val="tx1"/>
              </a:solidFill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Et trygt og robust samfunn - der alle tar ansvar</a:t>
            </a:r>
            <a:endParaRPr lang="en-US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13E618-09F5-4CD7-A063-19341289F02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9" name="Rektangel 8"/>
          <p:cNvSpPr/>
          <p:nvPr/>
        </p:nvSpPr>
        <p:spPr>
          <a:xfrm>
            <a:off x="395536" y="1628800"/>
            <a:ext cx="8568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b-NO" dirty="0" smtClean="0"/>
          </a:p>
        </p:txBody>
      </p:sp>
      <p:sp>
        <p:nvSpPr>
          <p:cNvPr id="12" name="TekstSylinder 11"/>
          <p:cNvSpPr txBox="1"/>
          <p:nvPr/>
        </p:nvSpPr>
        <p:spPr>
          <a:xfrm>
            <a:off x="1187624" y="2636912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dirty="0"/>
          </a:p>
        </p:txBody>
      </p:sp>
      <p:sp>
        <p:nvSpPr>
          <p:cNvPr id="13" name="TekstSylinder 12"/>
          <p:cNvSpPr txBox="1"/>
          <p:nvPr/>
        </p:nvSpPr>
        <p:spPr>
          <a:xfrm>
            <a:off x="467544" y="1484784"/>
            <a:ext cx="80648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dirty="0" smtClean="0"/>
          </a:p>
          <a:p>
            <a:endParaRPr lang="nb-NO" dirty="0" smtClean="0"/>
          </a:p>
          <a:p>
            <a:pPr marL="342900" indent="-342900"/>
            <a:endParaRPr lang="nb-NO" dirty="0" smtClean="0"/>
          </a:p>
          <a:p>
            <a:pPr marL="342900" indent="-342900"/>
            <a:endParaRPr lang="nb-NO" dirty="0" smtClean="0"/>
          </a:p>
          <a:p>
            <a:pPr marL="342900" indent="-342900"/>
            <a:endParaRPr lang="nb-NO" dirty="0" smtClean="0"/>
          </a:p>
          <a:p>
            <a:pPr marL="342900" indent="-342900"/>
            <a:endParaRPr lang="nb-NO" dirty="0"/>
          </a:p>
        </p:txBody>
      </p:sp>
      <p:sp>
        <p:nvSpPr>
          <p:cNvPr id="14" name="Plassholder for innhold 13"/>
          <p:cNvSpPr>
            <a:spLocks noGrp="1"/>
          </p:cNvSpPr>
          <p:nvPr>
            <p:ph idx="1"/>
          </p:nvPr>
        </p:nvSpPr>
        <p:spPr>
          <a:xfrm>
            <a:off x="683568" y="1556792"/>
            <a:ext cx="8280920" cy="3311947"/>
          </a:xfrm>
        </p:spPr>
        <p:txBody>
          <a:bodyPr/>
          <a:lstStyle/>
          <a:p>
            <a:pPr>
              <a:buClrTx/>
              <a:buNone/>
            </a:pPr>
            <a:r>
              <a:rPr lang="nb-NO" dirty="0" smtClean="0">
                <a:solidFill>
                  <a:schemeClr val="tx1"/>
                </a:solidFill>
              </a:rPr>
              <a:t>	Helhetlig ROS skal legges til grunn for kommunens arbeid med samfunnssikkerhet og beredskap</a:t>
            </a:r>
          </a:p>
          <a:p>
            <a:pPr>
              <a:buClrTx/>
              <a:buNone/>
            </a:pPr>
            <a:endParaRPr lang="nb-NO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nb-NO" dirty="0" smtClean="0">
                <a:solidFill>
                  <a:schemeClr val="tx1"/>
                </a:solidFill>
              </a:rPr>
              <a:t>På bakgrunn av helhetlig ROS  skal kommunen</a:t>
            </a:r>
          </a:p>
          <a:p>
            <a:pPr>
              <a:buClrTx/>
              <a:buAutoNum type="alphaLcParenR"/>
            </a:pPr>
            <a:r>
              <a:rPr lang="nb-NO" dirty="0" smtClean="0">
                <a:solidFill>
                  <a:schemeClr val="tx1"/>
                </a:solidFill>
              </a:rPr>
              <a:t>utarbeide langsiktige mål, strategier, prioriteringer og plan for oppfølging av samfunnssikkerhets- og beredskapsarbeidet</a:t>
            </a:r>
          </a:p>
          <a:p>
            <a:pPr>
              <a:buClrTx/>
              <a:buAutoNum type="alphaLcParenR"/>
            </a:pPr>
            <a:r>
              <a:rPr lang="nb-NO" dirty="0" smtClean="0">
                <a:solidFill>
                  <a:schemeClr val="tx1"/>
                </a:solidFill>
              </a:rPr>
              <a:t>vurdere forhold som bør integreres i planer og prosesser etter plan- og bygningsloven</a:t>
            </a:r>
          </a:p>
          <a:p>
            <a:pPr lvl="1" algn="r">
              <a:buNone/>
            </a:pPr>
            <a:r>
              <a:rPr lang="nb-NO" sz="1800" dirty="0" smtClean="0">
                <a:solidFill>
                  <a:srgbClr val="C00000"/>
                </a:solidFill>
              </a:rPr>
              <a:t>Samfunnssikkerhet og beredskap skal  </a:t>
            </a:r>
            <a:r>
              <a:rPr lang="nb-NO" sz="1800" b="1" dirty="0" smtClean="0">
                <a:solidFill>
                  <a:srgbClr val="C00000"/>
                </a:solidFill>
              </a:rPr>
              <a:t>forplikte</a:t>
            </a:r>
            <a:r>
              <a:rPr lang="nb-NO" sz="1800" dirty="0" smtClean="0">
                <a:solidFill>
                  <a:srgbClr val="C00000"/>
                </a:solidFill>
              </a:rPr>
              <a:t> og integreres i kommunens ordinære plan- og styringsprosesser for å sikre en </a:t>
            </a:r>
            <a:r>
              <a:rPr lang="nb-NO" sz="1800" b="1" dirty="0" smtClean="0">
                <a:solidFill>
                  <a:srgbClr val="C00000"/>
                </a:solidFill>
              </a:rPr>
              <a:t>kontinuerlig utvikling og styrking</a:t>
            </a:r>
            <a:r>
              <a:rPr lang="nb-NO" sz="1800" dirty="0" smtClean="0">
                <a:solidFill>
                  <a:srgbClr val="C00000"/>
                </a:solidFill>
              </a:rPr>
              <a:t> av kommunens </a:t>
            </a:r>
            <a:r>
              <a:rPr lang="nb-NO" sz="1800" b="1" dirty="0" smtClean="0">
                <a:solidFill>
                  <a:srgbClr val="C00000"/>
                </a:solidFill>
              </a:rPr>
              <a:t>krisehåndteringsevne </a:t>
            </a:r>
            <a:r>
              <a:rPr lang="nb-NO" sz="1800" dirty="0" smtClean="0">
                <a:solidFill>
                  <a:srgbClr val="C00000"/>
                </a:solidFill>
              </a:rPr>
              <a:t>gjennom implementering av ny kunnskap, viktige erfaringer og læringspunkter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800" b="0" dirty="0" smtClean="0">
                <a:solidFill>
                  <a:schemeClr val="tx1"/>
                </a:solidFill>
              </a:rPr>
              <a:t>Et helhetlig  og systematisk arbeid med samfunnssikkerhet og beredskap</a:t>
            </a:r>
            <a:endParaRPr lang="nb-NO" sz="2800" b="0" dirty="0">
              <a:solidFill>
                <a:schemeClr val="tx1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23528" y="1556792"/>
            <a:ext cx="8424936" cy="3240088"/>
          </a:xfrm>
        </p:spPr>
        <p:txBody>
          <a:bodyPr/>
          <a:lstStyle/>
          <a:p>
            <a:pPr>
              <a:buNone/>
            </a:pPr>
            <a:r>
              <a:rPr lang="nb-NO" sz="1800" dirty="0" smtClean="0">
                <a:solidFill>
                  <a:srgbClr val="C00000"/>
                </a:solidFill>
              </a:rPr>
              <a:t>Verktøy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nb-NO" sz="1800" dirty="0" smtClean="0"/>
              <a:t>Et </a:t>
            </a:r>
            <a:r>
              <a:rPr lang="nb-NO" sz="1800" b="1" dirty="0" smtClean="0"/>
              <a:t>systematisk samfunnssikkerhetsarbeid </a:t>
            </a:r>
            <a:r>
              <a:rPr lang="nb-NO" sz="1800" dirty="0" smtClean="0"/>
              <a:t>handler om en </a:t>
            </a:r>
            <a:r>
              <a:rPr lang="nb-NO" sz="1800" b="1" dirty="0" smtClean="0"/>
              <a:t>kontinuerlig utvikling og forbedring </a:t>
            </a:r>
            <a:r>
              <a:rPr lang="nb-NO" sz="1800" dirty="0" smtClean="0"/>
              <a:t>av det </a:t>
            </a:r>
            <a:r>
              <a:rPr lang="nb-NO" sz="1800" b="1" dirty="0" smtClean="0"/>
              <a:t>robuste lokalsamfunnet</a:t>
            </a:r>
            <a:r>
              <a:rPr lang="nb-NO" sz="1800" dirty="0" smtClean="0"/>
              <a:t> gjennom kartlegging, mål og prioritering, gjennomføring av tiltak, evaluering og utvikling av arbeidet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nb-NO" sz="1800" dirty="0" smtClean="0"/>
              <a:t>Beredskapsplikten bygger på modell for helhetlig samfunnssikkerhet. Dette handler om et helhetlig blikk på følgende faser:  </a:t>
            </a:r>
            <a:r>
              <a:rPr lang="nb-NO" sz="1800" b="1" dirty="0" smtClean="0"/>
              <a:t>kartlegge, forebygge, ha beredskap og evne til å håndtere uønskede hendelser og læring og normalisering</a:t>
            </a:r>
            <a:endParaRPr lang="nb-NO" sz="1800" dirty="0" smtClean="0"/>
          </a:p>
          <a:p>
            <a:pPr>
              <a:buNone/>
            </a:pPr>
            <a:endParaRPr lang="nb-NO" dirty="0" smtClean="0"/>
          </a:p>
          <a:p>
            <a:pPr>
              <a:buNone/>
            </a:pPr>
            <a:endParaRPr lang="nb-NO" dirty="0" smtClean="0"/>
          </a:p>
          <a:p>
            <a:endParaRPr lang="nb-NO" dirty="0" smtClean="0"/>
          </a:p>
          <a:p>
            <a:pPr>
              <a:buNone/>
            </a:pPr>
            <a:endParaRPr lang="nb-NO" dirty="0" smtClean="0"/>
          </a:p>
          <a:p>
            <a:endParaRPr lang="nb-NO" b="1" dirty="0" smtClean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Et trygt og robust samfunn - der alle tar ansvar</a:t>
            </a:r>
            <a:endParaRPr lang="en-US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13E618-09F5-4CD7-A063-19341289F021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6" name="Plassholder for innhold 5" descr="helhetlig samfunnssikkerhetsarbeid.png"/>
          <p:cNvPicPr preferRelativeResize="0"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4369670"/>
            <a:ext cx="5436096" cy="2488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4437112"/>
            <a:ext cx="3707904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800" b="0" dirty="0" smtClean="0">
                <a:solidFill>
                  <a:schemeClr val="tx1"/>
                </a:solidFill>
              </a:rPr>
              <a:t>Systematisk samfunnssikkerhets- og beredskapsarbeid </a:t>
            </a:r>
            <a:endParaRPr lang="nb-NO" sz="2800" b="0" dirty="0">
              <a:solidFill>
                <a:schemeClr val="tx1"/>
              </a:solidFill>
            </a:endParaRP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427984" y="1484784"/>
            <a:ext cx="4716016" cy="4636889"/>
          </a:xfrm>
        </p:spPr>
        <p:txBody>
          <a:bodyPr/>
          <a:lstStyle/>
          <a:p>
            <a:r>
              <a:rPr lang="nb-NO" sz="1600" dirty="0" smtClean="0"/>
              <a:t>Kartlegge risiko og sårbarhet</a:t>
            </a:r>
          </a:p>
          <a:p>
            <a:r>
              <a:rPr lang="nb-NO" sz="1600" dirty="0" smtClean="0"/>
              <a:t>Utarbeide forpliktene mål og forankring og </a:t>
            </a:r>
            <a:r>
              <a:rPr lang="nb-NO" sz="1600" b="1" dirty="0" smtClean="0"/>
              <a:t>plan oppfølging</a:t>
            </a:r>
          </a:p>
          <a:p>
            <a:pPr marL="342900" lvl="1" indent="-342900">
              <a:buFontTx/>
              <a:buChar char="•"/>
            </a:pPr>
            <a:r>
              <a:rPr lang="nb-NO" sz="1600" dirty="0" smtClean="0"/>
              <a:t>Gjennomføring</a:t>
            </a:r>
            <a:endParaRPr lang="nb-NO" sz="1600" b="1" dirty="0" smtClean="0"/>
          </a:p>
          <a:p>
            <a:pPr lvl="1"/>
            <a:r>
              <a:rPr lang="nb-NO" sz="1600" dirty="0" smtClean="0"/>
              <a:t>forebyggende tiltak</a:t>
            </a:r>
          </a:p>
          <a:p>
            <a:pPr lvl="2"/>
            <a:r>
              <a:rPr lang="nb-NO" sz="1400" dirty="0" smtClean="0"/>
              <a:t>kommuneplanens samfunnsdel</a:t>
            </a:r>
          </a:p>
          <a:p>
            <a:pPr lvl="2"/>
            <a:r>
              <a:rPr lang="nb-NO" sz="1400" dirty="0" smtClean="0"/>
              <a:t>tiltak i fagområder /sektorområder/ arealplanleggingen</a:t>
            </a:r>
          </a:p>
          <a:p>
            <a:pPr lvl="1"/>
            <a:r>
              <a:rPr lang="nb-NO" sz="1600" dirty="0" smtClean="0"/>
              <a:t>beredskapstiltak</a:t>
            </a:r>
          </a:p>
          <a:p>
            <a:pPr lvl="2"/>
            <a:r>
              <a:rPr lang="nb-NO" sz="1400" dirty="0" smtClean="0"/>
              <a:t>beredskapsplaner</a:t>
            </a:r>
          </a:p>
          <a:p>
            <a:pPr lvl="2"/>
            <a:r>
              <a:rPr lang="nb-NO" sz="1400" dirty="0" smtClean="0"/>
              <a:t>øvelser og opplæring </a:t>
            </a:r>
          </a:p>
          <a:p>
            <a:pPr lvl="1"/>
            <a:r>
              <a:rPr lang="nb-NO" sz="1600" dirty="0" smtClean="0"/>
              <a:t>kommunen som pådriver</a:t>
            </a:r>
          </a:p>
          <a:p>
            <a:r>
              <a:rPr lang="nb-NO" sz="1600" dirty="0" smtClean="0"/>
              <a:t>Kontinuerlig utvikling </a:t>
            </a:r>
          </a:p>
          <a:p>
            <a:pPr lvl="1"/>
            <a:r>
              <a:rPr lang="nb-NO" sz="1600" dirty="0" smtClean="0"/>
              <a:t>evaluering og oppfølging fra tilsyn</a:t>
            </a:r>
            <a:endParaRPr lang="nb-NO" sz="2000" dirty="0" smtClean="0"/>
          </a:p>
          <a:p>
            <a:pPr lvl="1"/>
            <a:r>
              <a:rPr lang="nb-NO" sz="1600" dirty="0" smtClean="0"/>
              <a:t>oppdateringer og endringer i risikobilde</a:t>
            </a:r>
          </a:p>
          <a:p>
            <a:pPr lvl="1"/>
            <a:r>
              <a:rPr lang="nb-NO" sz="1600" dirty="0" smtClean="0"/>
              <a:t>kommunens system for egenkontroll </a:t>
            </a:r>
            <a:endParaRPr lang="nb-NO" sz="1400" dirty="0" smtClean="0"/>
          </a:p>
          <a:p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Et </a:t>
            </a:r>
            <a:r>
              <a:rPr lang="en-US" dirty="0" err="1" smtClean="0"/>
              <a:t>trygt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robust </a:t>
            </a:r>
            <a:r>
              <a:rPr lang="en-US" dirty="0" err="1" smtClean="0"/>
              <a:t>samfunn</a:t>
            </a:r>
            <a:r>
              <a:rPr lang="en-US" dirty="0" smtClean="0"/>
              <a:t> - </a:t>
            </a:r>
            <a:r>
              <a:rPr lang="en-US" dirty="0" err="1" smtClean="0"/>
              <a:t>der</a:t>
            </a:r>
            <a:r>
              <a:rPr lang="en-US" dirty="0" smtClean="0"/>
              <a:t> </a:t>
            </a:r>
            <a:r>
              <a:rPr lang="en-US" dirty="0" err="1" smtClean="0"/>
              <a:t>alle</a:t>
            </a:r>
            <a:r>
              <a:rPr lang="en-US" dirty="0" smtClean="0"/>
              <a:t> tar </a:t>
            </a:r>
            <a:r>
              <a:rPr lang="en-US" dirty="0" err="1" smtClean="0"/>
              <a:t>ansvar</a:t>
            </a:r>
            <a:endParaRPr lang="en-US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FB4066A-3FF1-4DDC-819E-0B61F50D09C0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grpSp>
        <p:nvGrpSpPr>
          <p:cNvPr id="3" name="Plassholder for innhold 6"/>
          <p:cNvGrpSpPr>
            <a:grpSpLocks noGrp="1"/>
          </p:cNvGrpSpPr>
          <p:nvPr/>
        </p:nvGrpSpPr>
        <p:grpSpPr>
          <a:xfrm>
            <a:off x="755651" y="1600201"/>
            <a:ext cx="3744342" cy="3701008"/>
            <a:chOff x="2541423" y="1844676"/>
            <a:chExt cx="3629352" cy="3384522"/>
          </a:xfrm>
        </p:grpSpPr>
        <p:sp>
          <p:nvSpPr>
            <p:cNvPr id="8" name="Frihåndsform 7"/>
            <p:cNvSpPr/>
            <p:nvPr/>
          </p:nvSpPr>
          <p:spPr>
            <a:xfrm>
              <a:off x="3689085" y="1844676"/>
              <a:ext cx="1353002" cy="1082947"/>
            </a:xfrm>
            <a:custGeom>
              <a:avLst/>
              <a:gdLst>
                <a:gd name="connsiteX0" fmla="*/ 0 w 1353002"/>
                <a:gd name="connsiteY0" fmla="*/ 541474 h 1082947"/>
                <a:gd name="connsiteX1" fmla="*/ 253765 w 1353002"/>
                <a:gd name="connsiteY1" fmla="*/ 118737 h 1082947"/>
                <a:gd name="connsiteX2" fmla="*/ 676502 w 1353002"/>
                <a:gd name="connsiteY2" fmla="*/ 0 h 1082947"/>
                <a:gd name="connsiteX3" fmla="*/ 1099239 w 1353002"/>
                <a:gd name="connsiteY3" fmla="*/ 118738 h 1082947"/>
                <a:gd name="connsiteX4" fmla="*/ 1353002 w 1353002"/>
                <a:gd name="connsiteY4" fmla="*/ 541476 h 1082947"/>
                <a:gd name="connsiteX5" fmla="*/ 1099238 w 1353002"/>
                <a:gd name="connsiteY5" fmla="*/ 964213 h 1082947"/>
                <a:gd name="connsiteX6" fmla="*/ 676501 w 1353002"/>
                <a:gd name="connsiteY6" fmla="*/ 1082950 h 1082947"/>
                <a:gd name="connsiteX7" fmla="*/ 253764 w 1353002"/>
                <a:gd name="connsiteY7" fmla="*/ 964213 h 1082947"/>
                <a:gd name="connsiteX8" fmla="*/ 0 w 1353002"/>
                <a:gd name="connsiteY8" fmla="*/ 541476 h 1082947"/>
                <a:gd name="connsiteX9" fmla="*/ 0 w 1353002"/>
                <a:gd name="connsiteY9" fmla="*/ 541474 h 108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3002" h="1082947">
                  <a:moveTo>
                    <a:pt x="0" y="541474"/>
                  </a:moveTo>
                  <a:cubicBezTo>
                    <a:pt x="0" y="377030"/>
                    <a:pt x="93366" y="221496"/>
                    <a:pt x="253765" y="118737"/>
                  </a:cubicBezTo>
                  <a:cubicBezTo>
                    <a:pt x="373739" y="41877"/>
                    <a:pt x="522831" y="0"/>
                    <a:pt x="676502" y="0"/>
                  </a:cubicBezTo>
                  <a:cubicBezTo>
                    <a:pt x="830173" y="0"/>
                    <a:pt x="979266" y="41877"/>
                    <a:pt x="1099239" y="118738"/>
                  </a:cubicBezTo>
                  <a:cubicBezTo>
                    <a:pt x="1259638" y="221497"/>
                    <a:pt x="1353003" y="377031"/>
                    <a:pt x="1353002" y="541476"/>
                  </a:cubicBezTo>
                  <a:cubicBezTo>
                    <a:pt x="1353002" y="705920"/>
                    <a:pt x="1259637" y="861454"/>
                    <a:pt x="1099238" y="964213"/>
                  </a:cubicBezTo>
                  <a:cubicBezTo>
                    <a:pt x="979265" y="1041074"/>
                    <a:pt x="830172" y="1082950"/>
                    <a:pt x="676501" y="1082950"/>
                  </a:cubicBezTo>
                  <a:cubicBezTo>
                    <a:pt x="522830" y="1082950"/>
                    <a:pt x="373737" y="1041073"/>
                    <a:pt x="253764" y="964213"/>
                  </a:cubicBezTo>
                  <a:cubicBezTo>
                    <a:pt x="93365" y="861454"/>
                    <a:pt x="0" y="705920"/>
                    <a:pt x="0" y="541476"/>
                  </a:cubicBezTo>
                  <a:lnTo>
                    <a:pt x="0" y="541474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2113" tIns="172564" rIns="212113" bIns="172564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kern="1200" dirty="0" smtClean="0"/>
                <a:t>Kartlegging</a:t>
              </a:r>
              <a:endParaRPr lang="en-US" sz="1100" kern="1200" dirty="0"/>
            </a:p>
          </p:txBody>
        </p:sp>
        <p:sp>
          <p:nvSpPr>
            <p:cNvPr id="9" name="Frihåndsform 8"/>
            <p:cNvSpPr/>
            <p:nvPr/>
          </p:nvSpPr>
          <p:spPr>
            <a:xfrm rot="2700000">
              <a:off x="4822591" y="2776911"/>
              <a:ext cx="233006" cy="365494"/>
            </a:xfrm>
            <a:custGeom>
              <a:avLst/>
              <a:gdLst>
                <a:gd name="connsiteX0" fmla="*/ 0 w 233006"/>
                <a:gd name="connsiteY0" fmla="*/ 73099 h 365494"/>
                <a:gd name="connsiteX1" fmla="*/ 116503 w 233006"/>
                <a:gd name="connsiteY1" fmla="*/ 73099 h 365494"/>
                <a:gd name="connsiteX2" fmla="*/ 116503 w 233006"/>
                <a:gd name="connsiteY2" fmla="*/ 0 h 365494"/>
                <a:gd name="connsiteX3" fmla="*/ 233006 w 233006"/>
                <a:gd name="connsiteY3" fmla="*/ 182747 h 365494"/>
                <a:gd name="connsiteX4" fmla="*/ 116503 w 233006"/>
                <a:gd name="connsiteY4" fmla="*/ 365494 h 365494"/>
                <a:gd name="connsiteX5" fmla="*/ 116503 w 233006"/>
                <a:gd name="connsiteY5" fmla="*/ 292395 h 365494"/>
                <a:gd name="connsiteX6" fmla="*/ 0 w 233006"/>
                <a:gd name="connsiteY6" fmla="*/ 292395 h 365494"/>
                <a:gd name="connsiteX7" fmla="*/ 0 w 233006"/>
                <a:gd name="connsiteY7" fmla="*/ 73099 h 365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3006" h="365494">
                  <a:moveTo>
                    <a:pt x="0" y="73099"/>
                  </a:moveTo>
                  <a:lnTo>
                    <a:pt x="116503" y="73099"/>
                  </a:lnTo>
                  <a:lnTo>
                    <a:pt x="116503" y="0"/>
                  </a:lnTo>
                  <a:lnTo>
                    <a:pt x="233006" y="182747"/>
                  </a:lnTo>
                  <a:lnTo>
                    <a:pt x="116503" y="365494"/>
                  </a:lnTo>
                  <a:lnTo>
                    <a:pt x="116503" y="292395"/>
                  </a:lnTo>
                  <a:lnTo>
                    <a:pt x="0" y="292395"/>
                  </a:lnTo>
                  <a:lnTo>
                    <a:pt x="0" y="73099"/>
                  </a:lnTo>
                  <a:close/>
                </a:path>
              </a:pathLst>
            </a:custGeom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73099" rIns="69901" bIns="73099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kern="1200"/>
            </a:p>
          </p:txBody>
        </p:sp>
        <p:sp>
          <p:nvSpPr>
            <p:cNvPr id="10" name="Frihåndsform 9"/>
            <p:cNvSpPr/>
            <p:nvPr/>
          </p:nvSpPr>
          <p:spPr>
            <a:xfrm>
              <a:off x="4861968" y="2995462"/>
              <a:ext cx="1308807" cy="1082947"/>
            </a:xfrm>
            <a:custGeom>
              <a:avLst/>
              <a:gdLst>
                <a:gd name="connsiteX0" fmla="*/ 0 w 1308807"/>
                <a:gd name="connsiteY0" fmla="*/ 541474 h 1082947"/>
                <a:gd name="connsiteX1" fmla="*/ 237224 w 1308807"/>
                <a:gd name="connsiteY1" fmla="*/ 124294 h 1082947"/>
                <a:gd name="connsiteX2" fmla="*/ 654405 w 1308807"/>
                <a:gd name="connsiteY2" fmla="*/ 1 h 1082947"/>
                <a:gd name="connsiteX3" fmla="*/ 1071585 w 1308807"/>
                <a:gd name="connsiteY3" fmla="*/ 124295 h 1082947"/>
                <a:gd name="connsiteX4" fmla="*/ 1308808 w 1308807"/>
                <a:gd name="connsiteY4" fmla="*/ 541476 h 1082947"/>
                <a:gd name="connsiteX5" fmla="*/ 1071584 w 1308807"/>
                <a:gd name="connsiteY5" fmla="*/ 958656 h 1082947"/>
                <a:gd name="connsiteX6" fmla="*/ 654403 w 1308807"/>
                <a:gd name="connsiteY6" fmla="*/ 1082950 h 1082947"/>
                <a:gd name="connsiteX7" fmla="*/ 237223 w 1308807"/>
                <a:gd name="connsiteY7" fmla="*/ 958656 h 1082947"/>
                <a:gd name="connsiteX8" fmla="*/ 0 w 1308807"/>
                <a:gd name="connsiteY8" fmla="*/ 541475 h 1082947"/>
                <a:gd name="connsiteX9" fmla="*/ 0 w 1308807"/>
                <a:gd name="connsiteY9" fmla="*/ 541474 h 108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08807" h="1082947">
                  <a:moveTo>
                    <a:pt x="0" y="541474"/>
                  </a:moveTo>
                  <a:cubicBezTo>
                    <a:pt x="0" y="380113"/>
                    <a:pt x="86975" y="227161"/>
                    <a:pt x="237224" y="124294"/>
                  </a:cubicBezTo>
                  <a:cubicBezTo>
                    <a:pt x="354567" y="43956"/>
                    <a:pt x="502101" y="1"/>
                    <a:pt x="654405" y="1"/>
                  </a:cubicBezTo>
                  <a:cubicBezTo>
                    <a:pt x="806709" y="1"/>
                    <a:pt x="954243" y="43957"/>
                    <a:pt x="1071585" y="124295"/>
                  </a:cubicBezTo>
                  <a:cubicBezTo>
                    <a:pt x="1221834" y="227162"/>
                    <a:pt x="1308808" y="380115"/>
                    <a:pt x="1308808" y="541476"/>
                  </a:cubicBezTo>
                  <a:cubicBezTo>
                    <a:pt x="1308808" y="702837"/>
                    <a:pt x="1221833" y="855790"/>
                    <a:pt x="1071584" y="958656"/>
                  </a:cubicBezTo>
                  <a:cubicBezTo>
                    <a:pt x="954241" y="1038994"/>
                    <a:pt x="806707" y="1082950"/>
                    <a:pt x="654403" y="1082950"/>
                  </a:cubicBezTo>
                  <a:cubicBezTo>
                    <a:pt x="502099" y="1082950"/>
                    <a:pt x="354565" y="1038994"/>
                    <a:pt x="237223" y="958656"/>
                  </a:cubicBezTo>
                  <a:cubicBezTo>
                    <a:pt x="86974" y="855789"/>
                    <a:pt x="0" y="702836"/>
                    <a:pt x="0" y="541475"/>
                  </a:cubicBezTo>
                  <a:lnTo>
                    <a:pt x="0" y="541474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5640" tIns="172564" rIns="205640" bIns="172564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b-NO" sz="1100" kern="1200" dirty="0" smtClean="0"/>
                <a:t>Mål</a:t>
              </a:r>
              <a:r>
                <a:rPr lang="en-US" sz="1100" kern="1200" dirty="0" smtClean="0"/>
                <a:t> </a:t>
              </a:r>
              <a:r>
                <a:rPr lang="nb-NO" sz="1100" kern="1200" dirty="0" smtClean="0"/>
                <a:t>og</a:t>
              </a:r>
              <a:r>
                <a:rPr lang="en-US" sz="1100" kern="1200" dirty="0" smtClean="0"/>
                <a:t> </a:t>
              </a:r>
              <a:r>
                <a:rPr lang="nb-NO" sz="1100" kern="1200" dirty="0" smtClean="0"/>
                <a:t>forankring</a:t>
              </a:r>
              <a:endParaRPr lang="nb-NO" sz="1100" kern="1200" dirty="0"/>
            </a:p>
          </p:txBody>
        </p:sp>
        <p:sp>
          <p:nvSpPr>
            <p:cNvPr id="11" name="Frihåndsform 10"/>
            <p:cNvSpPr/>
            <p:nvPr/>
          </p:nvSpPr>
          <p:spPr>
            <a:xfrm rot="18905422">
              <a:off x="4841268" y="3915530"/>
              <a:ext cx="223974" cy="365495"/>
            </a:xfrm>
            <a:custGeom>
              <a:avLst/>
              <a:gdLst>
                <a:gd name="connsiteX0" fmla="*/ 0 w 223974"/>
                <a:gd name="connsiteY0" fmla="*/ 73099 h 365494"/>
                <a:gd name="connsiteX1" fmla="*/ 111987 w 223974"/>
                <a:gd name="connsiteY1" fmla="*/ 73099 h 365494"/>
                <a:gd name="connsiteX2" fmla="*/ 111987 w 223974"/>
                <a:gd name="connsiteY2" fmla="*/ 0 h 365494"/>
                <a:gd name="connsiteX3" fmla="*/ 223974 w 223974"/>
                <a:gd name="connsiteY3" fmla="*/ 182747 h 365494"/>
                <a:gd name="connsiteX4" fmla="*/ 111987 w 223974"/>
                <a:gd name="connsiteY4" fmla="*/ 365494 h 365494"/>
                <a:gd name="connsiteX5" fmla="*/ 111987 w 223974"/>
                <a:gd name="connsiteY5" fmla="*/ 292395 h 365494"/>
                <a:gd name="connsiteX6" fmla="*/ 0 w 223974"/>
                <a:gd name="connsiteY6" fmla="*/ 292395 h 365494"/>
                <a:gd name="connsiteX7" fmla="*/ 0 w 223974"/>
                <a:gd name="connsiteY7" fmla="*/ 73099 h 365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3974" h="365494">
                  <a:moveTo>
                    <a:pt x="223973" y="292395"/>
                  </a:moveTo>
                  <a:lnTo>
                    <a:pt x="111987" y="292395"/>
                  </a:lnTo>
                  <a:lnTo>
                    <a:pt x="111987" y="365494"/>
                  </a:lnTo>
                  <a:lnTo>
                    <a:pt x="1" y="182747"/>
                  </a:lnTo>
                  <a:lnTo>
                    <a:pt x="111987" y="0"/>
                  </a:lnTo>
                  <a:lnTo>
                    <a:pt x="111987" y="73099"/>
                  </a:lnTo>
                  <a:lnTo>
                    <a:pt x="223973" y="73099"/>
                  </a:lnTo>
                  <a:lnTo>
                    <a:pt x="223973" y="292395"/>
                  </a:lnTo>
                  <a:close/>
                </a:path>
              </a:pathLst>
            </a:custGeom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7190" tIns="73099" rIns="1" bIns="73099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kern="1200"/>
            </a:p>
          </p:txBody>
        </p:sp>
        <p:sp>
          <p:nvSpPr>
            <p:cNvPr id="12" name="Frihåndsform 11"/>
            <p:cNvSpPr/>
            <p:nvPr/>
          </p:nvSpPr>
          <p:spPr>
            <a:xfrm>
              <a:off x="3625343" y="4146251"/>
              <a:ext cx="1473209" cy="1082947"/>
            </a:xfrm>
            <a:custGeom>
              <a:avLst/>
              <a:gdLst>
                <a:gd name="connsiteX0" fmla="*/ 0 w 1473209"/>
                <a:gd name="connsiteY0" fmla="*/ 541474 h 1082947"/>
                <a:gd name="connsiteX1" fmla="*/ 300325 w 1473209"/>
                <a:gd name="connsiteY1" fmla="*/ 105194 h 1082947"/>
                <a:gd name="connsiteX2" fmla="*/ 736606 w 1473209"/>
                <a:gd name="connsiteY2" fmla="*/ 1 h 1082947"/>
                <a:gd name="connsiteX3" fmla="*/ 1172887 w 1473209"/>
                <a:gd name="connsiteY3" fmla="*/ 105195 h 1082947"/>
                <a:gd name="connsiteX4" fmla="*/ 1473210 w 1473209"/>
                <a:gd name="connsiteY4" fmla="*/ 541477 h 1082947"/>
                <a:gd name="connsiteX5" fmla="*/ 1172886 w 1473209"/>
                <a:gd name="connsiteY5" fmla="*/ 977758 h 1082947"/>
                <a:gd name="connsiteX6" fmla="*/ 736605 w 1473209"/>
                <a:gd name="connsiteY6" fmla="*/ 1082951 h 1082947"/>
                <a:gd name="connsiteX7" fmla="*/ 300324 w 1473209"/>
                <a:gd name="connsiteY7" fmla="*/ 977757 h 1082947"/>
                <a:gd name="connsiteX8" fmla="*/ 0 w 1473209"/>
                <a:gd name="connsiteY8" fmla="*/ 541476 h 1082947"/>
                <a:gd name="connsiteX9" fmla="*/ 0 w 1473209"/>
                <a:gd name="connsiteY9" fmla="*/ 541474 h 108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73209" h="1082947">
                  <a:moveTo>
                    <a:pt x="0" y="541474"/>
                  </a:moveTo>
                  <a:cubicBezTo>
                    <a:pt x="0" y="369209"/>
                    <a:pt x="111508" y="207223"/>
                    <a:pt x="300325" y="105194"/>
                  </a:cubicBezTo>
                  <a:cubicBezTo>
                    <a:pt x="426791" y="36856"/>
                    <a:pt x="579647" y="1"/>
                    <a:pt x="736606" y="1"/>
                  </a:cubicBezTo>
                  <a:cubicBezTo>
                    <a:pt x="893565" y="1"/>
                    <a:pt x="1046421" y="36857"/>
                    <a:pt x="1172887" y="105195"/>
                  </a:cubicBezTo>
                  <a:cubicBezTo>
                    <a:pt x="1361704" y="207225"/>
                    <a:pt x="1473211" y="369212"/>
                    <a:pt x="1473210" y="541477"/>
                  </a:cubicBezTo>
                  <a:cubicBezTo>
                    <a:pt x="1473210" y="713742"/>
                    <a:pt x="1361703" y="875728"/>
                    <a:pt x="1172886" y="977758"/>
                  </a:cubicBezTo>
                  <a:cubicBezTo>
                    <a:pt x="1046420" y="1046096"/>
                    <a:pt x="893564" y="1082951"/>
                    <a:pt x="736605" y="1082951"/>
                  </a:cubicBezTo>
                  <a:cubicBezTo>
                    <a:pt x="579646" y="1082951"/>
                    <a:pt x="426790" y="1046095"/>
                    <a:pt x="300324" y="977757"/>
                  </a:cubicBezTo>
                  <a:cubicBezTo>
                    <a:pt x="111507" y="875727"/>
                    <a:pt x="0" y="713741"/>
                    <a:pt x="0" y="541476"/>
                  </a:cubicBezTo>
                  <a:lnTo>
                    <a:pt x="0" y="541474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9717" tIns="172564" rIns="229717" bIns="172564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kern="1200" dirty="0" smtClean="0"/>
                <a:t>Gjennomføring</a:t>
              </a:r>
              <a:endParaRPr lang="en-US" sz="1100" kern="1200" dirty="0"/>
            </a:p>
          </p:txBody>
        </p:sp>
        <p:sp>
          <p:nvSpPr>
            <p:cNvPr id="13" name="Frihåndsform 12"/>
            <p:cNvSpPr/>
            <p:nvPr/>
          </p:nvSpPr>
          <p:spPr>
            <a:xfrm rot="24305447">
              <a:off x="3676539" y="3926820"/>
              <a:ext cx="218165" cy="365495"/>
            </a:xfrm>
            <a:custGeom>
              <a:avLst/>
              <a:gdLst>
                <a:gd name="connsiteX0" fmla="*/ 0 w 218164"/>
                <a:gd name="connsiteY0" fmla="*/ 73099 h 365494"/>
                <a:gd name="connsiteX1" fmla="*/ 109082 w 218164"/>
                <a:gd name="connsiteY1" fmla="*/ 73099 h 365494"/>
                <a:gd name="connsiteX2" fmla="*/ 109082 w 218164"/>
                <a:gd name="connsiteY2" fmla="*/ 0 h 365494"/>
                <a:gd name="connsiteX3" fmla="*/ 218164 w 218164"/>
                <a:gd name="connsiteY3" fmla="*/ 182747 h 365494"/>
                <a:gd name="connsiteX4" fmla="*/ 109082 w 218164"/>
                <a:gd name="connsiteY4" fmla="*/ 365494 h 365494"/>
                <a:gd name="connsiteX5" fmla="*/ 109082 w 218164"/>
                <a:gd name="connsiteY5" fmla="*/ 292395 h 365494"/>
                <a:gd name="connsiteX6" fmla="*/ 0 w 218164"/>
                <a:gd name="connsiteY6" fmla="*/ 292395 h 365494"/>
                <a:gd name="connsiteX7" fmla="*/ 0 w 218164"/>
                <a:gd name="connsiteY7" fmla="*/ 73099 h 365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8164" h="365494">
                  <a:moveTo>
                    <a:pt x="218163" y="292395"/>
                  </a:moveTo>
                  <a:lnTo>
                    <a:pt x="109082" y="292395"/>
                  </a:lnTo>
                  <a:lnTo>
                    <a:pt x="109082" y="365494"/>
                  </a:lnTo>
                  <a:lnTo>
                    <a:pt x="1" y="182747"/>
                  </a:lnTo>
                  <a:lnTo>
                    <a:pt x="109082" y="0"/>
                  </a:lnTo>
                  <a:lnTo>
                    <a:pt x="109082" y="73099"/>
                  </a:lnTo>
                  <a:lnTo>
                    <a:pt x="218163" y="73099"/>
                  </a:lnTo>
                  <a:lnTo>
                    <a:pt x="218163" y="292395"/>
                  </a:lnTo>
                  <a:close/>
                </a:path>
              </a:pathLst>
            </a:custGeom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5449" tIns="73099" rIns="0" bIns="73099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kern="1200" dirty="0"/>
            </a:p>
          </p:txBody>
        </p:sp>
        <p:sp>
          <p:nvSpPr>
            <p:cNvPr id="14" name="Frihåndsform 13"/>
            <p:cNvSpPr/>
            <p:nvPr/>
          </p:nvSpPr>
          <p:spPr>
            <a:xfrm>
              <a:off x="2541423" y="2995462"/>
              <a:ext cx="1346753" cy="1082947"/>
            </a:xfrm>
            <a:custGeom>
              <a:avLst/>
              <a:gdLst>
                <a:gd name="connsiteX0" fmla="*/ 0 w 1346753"/>
                <a:gd name="connsiteY0" fmla="*/ 541474 h 1082947"/>
                <a:gd name="connsiteX1" fmla="*/ 251406 w 1346753"/>
                <a:gd name="connsiteY1" fmla="*/ 119503 h 1082947"/>
                <a:gd name="connsiteX2" fmla="*/ 673378 w 1346753"/>
                <a:gd name="connsiteY2" fmla="*/ 1 h 1082947"/>
                <a:gd name="connsiteX3" fmla="*/ 1095349 w 1346753"/>
                <a:gd name="connsiteY3" fmla="*/ 119504 h 1082947"/>
                <a:gd name="connsiteX4" fmla="*/ 1346754 w 1346753"/>
                <a:gd name="connsiteY4" fmla="*/ 541476 h 1082947"/>
                <a:gd name="connsiteX5" fmla="*/ 1095348 w 1346753"/>
                <a:gd name="connsiteY5" fmla="*/ 963447 h 1082947"/>
                <a:gd name="connsiteX6" fmla="*/ 673376 w 1346753"/>
                <a:gd name="connsiteY6" fmla="*/ 1082950 h 1082947"/>
                <a:gd name="connsiteX7" fmla="*/ 251405 w 1346753"/>
                <a:gd name="connsiteY7" fmla="*/ 963447 h 1082947"/>
                <a:gd name="connsiteX8" fmla="*/ 0 w 1346753"/>
                <a:gd name="connsiteY8" fmla="*/ 541475 h 1082947"/>
                <a:gd name="connsiteX9" fmla="*/ 0 w 1346753"/>
                <a:gd name="connsiteY9" fmla="*/ 541474 h 108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46753" h="1082947">
                  <a:moveTo>
                    <a:pt x="0" y="541474"/>
                  </a:moveTo>
                  <a:cubicBezTo>
                    <a:pt x="0" y="377459"/>
                    <a:pt x="92453" y="222283"/>
                    <a:pt x="251406" y="119503"/>
                  </a:cubicBezTo>
                  <a:cubicBezTo>
                    <a:pt x="371016" y="42163"/>
                    <a:pt x="519894" y="1"/>
                    <a:pt x="673378" y="1"/>
                  </a:cubicBezTo>
                  <a:cubicBezTo>
                    <a:pt x="826862" y="1"/>
                    <a:pt x="975740" y="42164"/>
                    <a:pt x="1095349" y="119504"/>
                  </a:cubicBezTo>
                  <a:cubicBezTo>
                    <a:pt x="1254303" y="222284"/>
                    <a:pt x="1346754" y="377461"/>
                    <a:pt x="1346754" y="541476"/>
                  </a:cubicBezTo>
                  <a:cubicBezTo>
                    <a:pt x="1346754" y="705491"/>
                    <a:pt x="1254302" y="860667"/>
                    <a:pt x="1095348" y="963447"/>
                  </a:cubicBezTo>
                  <a:cubicBezTo>
                    <a:pt x="975738" y="1040787"/>
                    <a:pt x="826860" y="1082950"/>
                    <a:pt x="673376" y="1082950"/>
                  </a:cubicBezTo>
                  <a:cubicBezTo>
                    <a:pt x="519892" y="1082950"/>
                    <a:pt x="371014" y="1040787"/>
                    <a:pt x="251405" y="963447"/>
                  </a:cubicBezTo>
                  <a:cubicBezTo>
                    <a:pt x="92451" y="860667"/>
                    <a:pt x="0" y="705491"/>
                    <a:pt x="0" y="541475"/>
                  </a:cubicBezTo>
                  <a:lnTo>
                    <a:pt x="0" y="541474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1198" tIns="172564" rIns="211198" bIns="172564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kern="1200" dirty="0" smtClean="0"/>
                <a:t>Evaluering </a:t>
              </a:r>
              <a:r>
                <a:rPr lang="en-US" sz="1100" kern="1200" dirty="0" err="1" smtClean="0"/>
                <a:t>og</a:t>
              </a:r>
              <a:r>
                <a:rPr lang="en-US" sz="1100" kern="1200" dirty="0" smtClean="0"/>
                <a:t> utvikling</a:t>
              </a:r>
              <a:endParaRPr lang="en-US" sz="1100" kern="1200" dirty="0"/>
            </a:p>
          </p:txBody>
        </p:sp>
        <p:sp>
          <p:nvSpPr>
            <p:cNvPr id="15" name="Frihåndsform 14"/>
            <p:cNvSpPr/>
            <p:nvPr/>
          </p:nvSpPr>
          <p:spPr>
            <a:xfrm rot="18900000">
              <a:off x="3670512" y="2783770"/>
              <a:ext cx="229415" cy="365494"/>
            </a:xfrm>
            <a:custGeom>
              <a:avLst/>
              <a:gdLst>
                <a:gd name="connsiteX0" fmla="*/ 0 w 229415"/>
                <a:gd name="connsiteY0" fmla="*/ 73099 h 365494"/>
                <a:gd name="connsiteX1" fmla="*/ 114708 w 229415"/>
                <a:gd name="connsiteY1" fmla="*/ 73099 h 365494"/>
                <a:gd name="connsiteX2" fmla="*/ 114708 w 229415"/>
                <a:gd name="connsiteY2" fmla="*/ 0 h 365494"/>
                <a:gd name="connsiteX3" fmla="*/ 229415 w 229415"/>
                <a:gd name="connsiteY3" fmla="*/ 182747 h 365494"/>
                <a:gd name="connsiteX4" fmla="*/ 114708 w 229415"/>
                <a:gd name="connsiteY4" fmla="*/ 365494 h 365494"/>
                <a:gd name="connsiteX5" fmla="*/ 114708 w 229415"/>
                <a:gd name="connsiteY5" fmla="*/ 292395 h 365494"/>
                <a:gd name="connsiteX6" fmla="*/ 0 w 229415"/>
                <a:gd name="connsiteY6" fmla="*/ 292395 h 365494"/>
                <a:gd name="connsiteX7" fmla="*/ 0 w 229415"/>
                <a:gd name="connsiteY7" fmla="*/ 73099 h 365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9415" h="365494">
                  <a:moveTo>
                    <a:pt x="0" y="73099"/>
                  </a:moveTo>
                  <a:lnTo>
                    <a:pt x="114708" y="73099"/>
                  </a:lnTo>
                  <a:lnTo>
                    <a:pt x="114708" y="0"/>
                  </a:lnTo>
                  <a:lnTo>
                    <a:pt x="229415" y="182747"/>
                  </a:lnTo>
                  <a:lnTo>
                    <a:pt x="114708" y="365494"/>
                  </a:lnTo>
                  <a:lnTo>
                    <a:pt x="114708" y="292395"/>
                  </a:lnTo>
                  <a:lnTo>
                    <a:pt x="0" y="292395"/>
                  </a:lnTo>
                  <a:lnTo>
                    <a:pt x="0" y="73099"/>
                  </a:lnTo>
                  <a:close/>
                </a:path>
              </a:pathLst>
            </a:custGeom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-1" tIns="73099" rIns="68824" bIns="73098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kern="12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800" b="0" dirty="0" smtClean="0">
                <a:solidFill>
                  <a:schemeClr val="tx1"/>
                </a:solidFill>
              </a:rPr>
              <a:t>Oppfølgingsplan – </a:t>
            </a:r>
            <a:r>
              <a:rPr lang="nb-NO" sz="2800" b="0" dirty="0" smtClean="0">
                <a:solidFill>
                  <a:srgbClr val="C00000"/>
                </a:solidFill>
              </a:rPr>
              <a:t>verktøy</a:t>
            </a:r>
            <a:r>
              <a:rPr lang="nb-NO" sz="2800" b="0" dirty="0" smtClean="0">
                <a:solidFill>
                  <a:schemeClr val="tx1"/>
                </a:solidFill>
              </a:rPr>
              <a:t> i det systematiske arbeidet</a:t>
            </a:r>
            <a:endParaRPr lang="nb-NO" sz="2800" b="0" dirty="0">
              <a:solidFill>
                <a:schemeClr val="tx1"/>
              </a:solidFill>
            </a:endParaRPr>
          </a:p>
        </p:txBody>
      </p:sp>
      <p:graphicFrame>
        <p:nvGraphicFramePr>
          <p:cNvPr id="14" name="Plassholder for innhold 13"/>
          <p:cNvGraphicFramePr>
            <a:graphicFrameLocks noGrp="1"/>
          </p:cNvGraphicFramePr>
          <p:nvPr>
            <p:ph idx="1"/>
          </p:nvPr>
        </p:nvGraphicFramePr>
        <p:xfrm>
          <a:off x="395536" y="1340768"/>
          <a:ext cx="9001000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Et trygt og robust samfunn - der alle tar ansvar</a:t>
            </a:r>
            <a:endParaRPr lang="en-US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5E7ECA7-702A-4ACC-9AB7-82234F2D50BB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800" b="0" dirty="0" smtClean="0"/>
              <a:t>Plan for oppfølging                               </a:t>
            </a:r>
            <a:r>
              <a:rPr lang="nb-NO" sz="1400" dirty="0" smtClean="0"/>
              <a:t>1 av 3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7544" y="1484784"/>
            <a:ext cx="8280920" cy="2952750"/>
          </a:xfrm>
        </p:spPr>
        <p:txBody>
          <a:bodyPr/>
          <a:lstStyle/>
          <a:p>
            <a:pPr>
              <a:buNone/>
            </a:pPr>
            <a:r>
              <a:rPr lang="nb-NO" dirty="0" smtClean="0"/>
              <a:t>På </a:t>
            </a:r>
            <a:r>
              <a:rPr lang="nb-NO" sz="1800" dirty="0" smtClean="0"/>
              <a:t>bakgrunn av helhetlig ROS skal kommunen følge opp funn i</a:t>
            </a:r>
          </a:p>
          <a:p>
            <a:pPr>
              <a:buNone/>
            </a:pPr>
            <a:r>
              <a:rPr lang="nb-NO" sz="1800" dirty="0" smtClean="0"/>
              <a:t>analysen, gjennom </a:t>
            </a:r>
            <a:r>
              <a:rPr lang="nb-NO" sz="1800" b="1" dirty="0" smtClean="0"/>
              <a:t>forankring og forebygging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nb-NO" sz="1800" b="1" dirty="0" smtClean="0"/>
              <a:t>Utarbeide mål, strategier, prioriteringer plan for oppfølging </a:t>
            </a:r>
            <a:r>
              <a:rPr lang="nb-NO" sz="1800" dirty="0" smtClean="0"/>
              <a:t>som ivaretar disse 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nb-NO" sz="1800" b="1" dirty="0" smtClean="0"/>
              <a:t>Vurdere forhold som kan integreres i PBL</a:t>
            </a:r>
          </a:p>
          <a:p>
            <a:pPr lvl="1"/>
            <a:r>
              <a:rPr lang="nb-NO" sz="1800" b="1" dirty="0" smtClean="0"/>
              <a:t>Kommunal planstrategi </a:t>
            </a:r>
            <a:r>
              <a:rPr lang="nb-NO" sz="1800" dirty="0" smtClean="0"/>
              <a:t>– forhold i ROS av betydning for utvikling av lokalsamfunnet</a:t>
            </a:r>
          </a:p>
          <a:p>
            <a:pPr lvl="1"/>
            <a:r>
              <a:rPr lang="nb-NO" sz="1800" b="1" dirty="0" smtClean="0"/>
              <a:t>Kommuneplanen </a:t>
            </a:r>
          </a:p>
          <a:p>
            <a:pPr lvl="2"/>
            <a:r>
              <a:rPr lang="nb-NO" sz="1800" b="1" dirty="0" smtClean="0"/>
              <a:t>i samfunnsdelen : Plan for oppfølging  </a:t>
            </a:r>
            <a:r>
              <a:rPr lang="nb-NO" sz="1800" u="sng" dirty="0" smtClean="0"/>
              <a:t>som del av kommuneplan/temaplan/handlingsplan  og i </a:t>
            </a:r>
            <a:r>
              <a:rPr lang="nb-NO" sz="1800" dirty="0" smtClean="0"/>
              <a:t>temaplaner og /eller planer for kommunens ulike </a:t>
            </a:r>
            <a:r>
              <a:rPr lang="nb-NO" sz="1800" b="1" dirty="0" smtClean="0"/>
              <a:t>sektorer/virksomheter</a:t>
            </a:r>
            <a:endParaRPr lang="nb-NO" sz="1800" u="sng" dirty="0" smtClean="0"/>
          </a:p>
          <a:p>
            <a:pPr lvl="2"/>
            <a:r>
              <a:rPr lang="nb-NO" sz="1800" b="1" dirty="0" smtClean="0"/>
              <a:t>i arealdelen:</a:t>
            </a:r>
            <a:r>
              <a:rPr lang="nb-NO" sz="1800" dirty="0" smtClean="0"/>
              <a:t> herunder funn/forhold som må følges opp med bestemmelser i planen, for eksempel behov for detaljkartlegginger, og videre analyser i ROS for utbyggingsplaneroppfølging</a:t>
            </a:r>
            <a:endParaRPr lang="nb-NO" sz="1800" b="1" dirty="0" smtClean="0"/>
          </a:p>
          <a:p>
            <a:pPr marL="457200" indent="-457200">
              <a:buFont typeface="+mj-lt"/>
              <a:buAutoNum type="arabicPeriod"/>
            </a:pPr>
            <a:endParaRPr lang="nb-NO" dirty="0" smtClean="0"/>
          </a:p>
          <a:p>
            <a:pPr lvl="1">
              <a:buNone/>
            </a:pPr>
            <a:endParaRPr lang="nb-NO" sz="1800" dirty="0" smtClean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Et </a:t>
            </a:r>
            <a:r>
              <a:rPr lang="en-US" dirty="0" err="1" smtClean="0"/>
              <a:t>trygt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robust </a:t>
            </a:r>
            <a:r>
              <a:rPr lang="en-US" dirty="0" err="1" smtClean="0"/>
              <a:t>samfunn</a:t>
            </a:r>
            <a:r>
              <a:rPr lang="en-US" dirty="0" smtClean="0"/>
              <a:t> - </a:t>
            </a:r>
            <a:r>
              <a:rPr lang="en-US" dirty="0" err="1" smtClean="0"/>
              <a:t>der</a:t>
            </a:r>
            <a:r>
              <a:rPr lang="en-US" dirty="0" smtClean="0"/>
              <a:t> </a:t>
            </a:r>
            <a:r>
              <a:rPr lang="en-US" dirty="0" err="1" smtClean="0"/>
              <a:t>alle</a:t>
            </a:r>
            <a:r>
              <a:rPr lang="en-US" dirty="0" smtClean="0"/>
              <a:t> tar </a:t>
            </a:r>
            <a:r>
              <a:rPr lang="en-US" dirty="0" err="1" smtClean="0"/>
              <a:t>ansvar</a:t>
            </a:r>
            <a:endParaRPr lang="en-US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5E7ECA7-702A-4ACC-9AB7-82234F2D50BB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800" b="0" dirty="0" smtClean="0"/>
              <a:t>Plan for oppfølging                               </a:t>
            </a:r>
            <a:r>
              <a:rPr lang="nb-NO" sz="1400" dirty="0" smtClean="0"/>
              <a:t>2 av 3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7544" y="1484784"/>
            <a:ext cx="8280920" cy="2952750"/>
          </a:xfrm>
        </p:spPr>
        <p:txBody>
          <a:bodyPr/>
          <a:lstStyle/>
          <a:p>
            <a:pPr marL="457200" indent="-457200">
              <a:buClrTx/>
              <a:buFont typeface="+mj-lt"/>
              <a:buAutoNum type="arabicPeriod" startAt="3"/>
            </a:pPr>
            <a:r>
              <a:rPr lang="nb-NO" b="1" dirty="0" smtClean="0"/>
              <a:t>Restrisiko </a:t>
            </a:r>
            <a:r>
              <a:rPr lang="nb-NO" dirty="0" smtClean="0"/>
              <a:t>som må følges opp </a:t>
            </a:r>
            <a:r>
              <a:rPr lang="nb-NO" b="1" dirty="0" smtClean="0"/>
              <a:t>gjennom beredskapsplanlegging</a:t>
            </a:r>
          </a:p>
          <a:p>
            <a:pPr lvl="2"/>
            <a:r>
              <a:rPr lang="nb-NO" sz="1800" b="1" dirty="0" smtClean="0"/>
              <a:t>overordnet beredskapsplan</a:t>
            </a:r>
          </a:p>
          <a:p>
            <a:pPr lvl="2"/>
            <a:r>
              <a:rPr lang="nb-NO" sz="1800" dirty="0" smtClean="0"/>
              <a:t>ev. skadebegrensende tiltak, videre vurdering gjennom ROS innen ulike fagområder i kommune  eller ved behov for videre detaljanalyser</a:t>
            </a:r>
          </a:p>
          <a:p>
            <a:pPr lvl="2"/>
            <a:r>
              <a:rPr lang="nb-NO" sz="1800" dirty="0" smtClean="0"/>
              <a:t>som ligger til grunn for disse </a:t>
            </a:r>
            <a:r>
              <a:rPr lang="nb-NO" sz="1800" b="1" dirty="0" smtClean="0"/>
              <a:t>beredskapsplaner</a:t>
            </a:r>
            <a:r>
              <a:rPr lang="nb-NO" sz="1800" dirty="0" smtClean="0"/>
              <a:t> for ulike fagområder og i</a:t>
            </a:r>
          </a:p>
          <a:p>
            <a:pPr lvl="2"/>
            <a:r>
              <a:rPr lang="nb-NO" sz="1800" dirty="0" smtClean="0"/>
              <a:t>i planlegging av </a:t>
            </a:r>
            <a:r>
              <a:rPr lang="nb-NO" sz="1800" b="1" dirty="0" smtClean="0"/>
              <a:t>øvelser og i opplæringsplan</a:t>
            </a:r>
          </a:p>
          <a:p>
            <a:pPr lvl="2"/>
            <a:endParaRPr lang="nb-NO" sz="1800" b="1" dirty="0" smtClean="0"/>
          </a:p>
          <a:p>
            <a:pPr marL="457200" indent="-457200">
              <a:buClrTx/>
              <a:buFont typeface="+mj-lt"/>
              <a:buAutoNum type="arabicPeriod" startAt="4"/>
            </a:pPr>
            <a:r>
              <a:rPr lang="nb-NO" b="1" dirty="0" smtClean="0"/>
              <a:t>Forhold som må kommuniseres med andre aktører</a:t>
            </a:r>
          </a:p>
          <a:p>
            <a:pPr lvl="1"/>
            <a:r>
              <a:rPr lang="nb-NO" sz="1800" dirty="0" smtClean="0"/>
              <a:t>næringsliv</a:t>
            </a:r>
          </a:p>
          <a:p>
            <a:pPr lvl="1"/>
            <a:r>
              <a:rPr lang="nb-NO" sz="1800" dirty="0" smtClean="0"/>
              <a:t>kritiske leverandører</a:t>
            </a:r>
          </a:p>
          <a:p>
            <a:pPr lvl="1"/>
            <a:r>
              <a:rPr lang="nb-NO" sz="1800" dirty="0" smtClean="0"/>
              <a:t>egenbeskyttelsestiltak for befolkningen</a:t>
            </a:r>
          </a:p>
          <a:p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Et trygt og robust samfunn - der alle tar ansvar</a:t>
            </a:r>
            <a:endParaRPr lang="en-US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5E7ECA7-702A-4ACC-9AB7-82234F2D50BB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8136904" cy="796925"/>
          </a:xfrm>
        </p:spPr>
        <p:txBody>
          <a:bodyPr/>
          <a:lstStyle/>
          <a:p>
            <a:r>
              <a:rPr lang="nb-NO" sz="2800" b="0" dirty="0" smtClean="0"/>
              <a:t>Plan for oppfølging  					 </a:t>
            </a:r>
            <a:r>
              <a:rPr lang="nb-NO" sz="1400" dirty="0" smtClean="0"/>
              <a:t>3 av 3</a:t>
            </a:r>
            <a:endParaRPr lang="nb-NO" sz="2800" b="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7544" y="1412776"/>
            <a:ext cx="8280920" cy="4464496"/>
          </a:xfrm>
        </p:spPr>
        <p:txBody>
          <a:bodyPr/>
          <a:lstStyle/>
          <a:p>
            <a:pPr marL="457200" indent="-457200">
              <a:buClrTx/>
              <a:buFont typeface="+mj-lt"/>
              <a:buAutoNum type="arabicPeriod" startAt="5"/>
            </a:pPr>
            <a:r>
              <a:rPr lang="nb-NO" b="1" dirty="0" smtClean="0"/>
              <a:t>R</a:t>
            </a:r>
            <a:r>
              <a:rPr lang="nb-NO" sz="1800" b="1" dirty="0" smtClean="0"/>
              <a:t>evisjon og kontinuerlig utvikling </a:t>
            </a:r>
            <a:r>
              <a:rPr lang="nb-NO" sz="1800" dirty="0" smtClean="0"/>
              <a:t>av samfunnssikkerhet og beredskap </a:t>
            </a:r>
          </a:p>
          <a:p>
            <a:pPr lvl="1"/>
            <a:r>
              <a:rPr lang="nb-NO" dirty="0" smtClean="0"/>
              <a:t>Kommuneplanleggingen etter </a:t>
            </a:r>
            <a:r>
              <a:rPr lang="nb-NO" dirty="0" err="1" smtClean="0"/>
              <a:t>pbl</a:t>
            </a:r>
            <a:r>
              <a:rPr lang="nb-NO" dirty="0" smtClean="0"/>
              <a:t>. skal </a:t>
            </a:r>
            <a:r>
              <a:rPr lang="nb-NO" b="1" dirty="0" smtClean="0"/>
              <a:t>fremme samfunnssikkerhet </a:t>
            </a:r>
            <a:r>
              <a:rPr lang="nb-NO" dirty="0" smtClean="0"/>
              <a:t>(</a:t>
            </a:r>
            <a:r>
              <a:rPr lang="nb-NO" dirty="0" err="1" smtClean="0"/>
              <a:t>pbl</a:t>
            </a:r>
            <a:r>
              <a:rPr lang="nb-NO" dirty="0" smtClean="0"/>
              <a:t>. § 3-1 (h)) (</a:t>
            </a:r>
            <a:r>
              <a:rPr lang="nb-NO" sz="1200" b="1" dirty="0" smtClean="0"/>
              <a:t>hver plan, planbehov vurderes hvert 4. år</a:t>
            </a:r>
            <a:r>
              <a:rPr lang="nb-NO" dirty="0" smtClean="0"/>
              <a:t>)</a:t>
            </a:r>
          </a:p>
          <a:p>
            <a:pPr lvl="2"/>
            <a:r>
              <a:rPr lang="nb-NO" b="1" dirty="0" smtClean="0"/>
              <a:t>Kommunal planstrategi</a:t>
            </a:r>
            <a:r>
              <a:rPr lang="nb-NO" dirty="0" smtClean="0"/>
              <a:t>: </a:t>
            </a:r>
          </a:p>
          <a:p>
            <a:pPr lvl="3"/>
            <a:r>
              <a:rPr lang="nb-NO" dirty="0" smtClean="0"/>
              <a:t>Særlige utviklingstrekk og planbehov</a:t>
            </a:r>
            <a:r>
              <a:rPr lang="nb-NO" b="1" dirty="0" smtClean="0"/>
              <a:t>– revisjon helhetlig ROS</a:t>
            </a:r>
          </a:p>
          <a:p>
            <a:pPr lvl="2"/>
            <a:r>
              <a:rPr lang="nb-NO" b="1" dirty="0" smtClean="0"/>
              <a:t>Kommuneplanens samfunnsdel </a:t>
            </a:r>
            <a:r>
              <a:rPr lang="nb-NO" dirty="0" smtClean="0"/>
              <a:t>- </a:t>
            </a:r>
            <a:r>
              <a:rPr lang="nb-NO" b="1" dirty="0" smtClean="0"/>
              <a:t>plan for oppfølging </a:t>
            </a:r>
          </a:p>
          <a:p>
            <a:pPr lvl="3"/>
            <a:r>
              <a:rPr lang="nb-NO" dirty="0" smtClean="0"/>
              <a:t>Når plan for oppfølging følger bestemmelser om </a:t>
            </a:r>
            <a:r>
              <a:rPr lang="nb-NO" b="1" dirty="0" smtClean="0"/>
              <a:t>4 årlige rulleringer </a:t>
            </a:r>
            <a:r>
              <a:rPr lang="nb-NO" dirty="0" smtClean="0"/>
              <a:t>av planer og handlingsdel med </a:t>
            </a:r>
            <a:r>
              <a:rPr lang="nb-NO" b="1" dirty="0" smtClean="0"/>
              <a:t>årlig revisjon </a:t>
            </a:r>
            <a:r>
              <a:rPr lang="nb-NO" dirty="0" smtClean="0"/>
              <a:t>har kommunen er verktøy for revisjon av oppfølgingsplan og beredskapsplan</a:t>
            </a:r>
          </a:p>
          <a:p>
            <a:pPr lvl="2"/>
            <a:r>
              <a:rPr lang="nb-NO" b="1" dirty="0" smtClean="0"/>
              <a:t>Kommuneplanens arealdel</a:t>
            </a:r>
          </a:p>
          <a:p>
            <a:pPr lvl="3"/>
            <a:r>
              <a:rPr lang="nb-NO" dirty="0" smtClean="0"/>
              <a:t>4 årlige rulleringer - forhold som bør følges opp i kommuneplanens arealdel</a:t>
            </a:r>
          </a:p>
          <a:p>
            <a:pPr lvl="3"/>
            <a:r>
              <a:rPr lang="nb-NO" dirty="0" smtClean="0"/>
              <a:t>bestemmelser i arealdelen som følges opp videre i ROS analyser i utbyggingsplaner</a:t>
            </a:r>
          </a:p>
          <a:p>
            <a:pPr lvl="1"/>
            <a:r>
              <a:rPr lang="nb-NO" b="1" dirty="0" smtClean="0"/>
              <a:t>Andre</a:t>
            </a:r>
            <a:r>
              <a:rPr lang="nb-NO" dirty="0" smtClean="0"/>
              <a:t>: Oppfølging av FMs tilsyn, kommunens egenkontroll, evalueringer etter øvelser og uønskede hendelser</a:t>
            </a:r>
          </a:p>
          <a:p>
            <a:pPr lvl="1"/>
            <a:endParaRPr lang="nb-NO" dirty="0" smtClean="0"/>
          </a:p>
          <a:p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Et </a:t>
            </a:r>
            <a:r>
              <a:rPr lang="en-US" dirty="0" err="1" smtClean="0"/>
              <a:t>trygt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robust </a:t>
            </a:r>
            <a:r>
              <a:rPr lang="en-US" dirty="0" err="1" smtClean="0"/>
              <a:t>samfunn</a:t>
            </a:r>
            <a:r>
              <a:rPr lang="en-US" dirty="0" smtClean="0"/>
              <a:t> - </a:t>
            </a:r>
            <a:r>
              <a:rPr lang="en-US" dirty="0" err="1" smtClean="0"/>
              <a:t>der</a:t>
            </a:r>
            <a:r>
              <a:rPr lang="en-US" dirty="0" smtClean="0"/>
              <a:t> </a:t>
            </a:r>
            <a:r>
              <a:rPr lang="en-US" dirty="0" err="1" smtClean="0"/>
              <a:t>alle</a:t>
            </a:r>
            <a:r>
              <a:rPr lang="en-US" dirty="0" smtClean="0"/>
              <a:t> tar </a:t>
            </a:r>
            <a:r>
              <a:rPr lang="en-US" dirty="0" err="1" smtClean="0"/>
              <a:t>ansvar</a:t>
            </a:r>
            <a:endParaRPr lang="en-US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5E7ECA7-702A-4ACC-9AB7-82234F2D50BB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800" b="0" dirty="0" smtClean="0"/>
              <a:t>Fra ROS til beredskapsplanlegging</a:t>
            </a:r>
            <a:endParaRPr lang="nb-NO" sz="2800" b="0" dirty="0"/>
          </a:p>
        </p:txBody>
      </p:sp>
      <p:graphicFrame>
        <p:nvGraphicFramePr>
          <p:cNvPr id="8" name="Plassholder for innhold 7"/>
          <p:cNvGraphicFramePr>
            <a:graphicFrameLocks noGrp="1"/>
          </p:cNvGraphicFramePr>
          <p:nvPr>
            <p:ph idx="1"/>
          </p:nvPr>
        </p:nvGraphicFramePr>
        <p:xfrm>
          <a:off x="755576" y="1916832"/>
          <a:ext cx="7561263" cy="864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Et trygt og robust samfunn - der alle tar ansvar</a:t>
            </a:r>
            <a:endParaRPr lang="en-US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5E7ECA7-702A-4ACC-9AB7-82234F2D50BB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10" name="TekstSylinder 9"/>
          <p:cNvSpPr txBox="1"/>
          <p:nvPr/>
        </p:nvSpPr>
        <p:spPr>
          <a:xfrm>
            <a:off x="1763688" y="2924944"/>
            <a:ext cx="63367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 smtClean="0"/>
              <a:t>Beredskapsplanlegging </a:t>
            </a:r>
            <a:r>
              <a:rPr lang="nb-NO" dirty="0" smtClean="0"/>
              <a:t>handler om prosessen som skal lede til</a:t>
            </a:r>
            <a:r>
              <a:rPr lang="nb-NO" b="1" dirty="0" smtClean="0"/>
              <a:t> forberedte tiltak </a:t>
            </a:r>
            <a:r>
              <a:rPr lang="nb-NO" dirty="0" smtClean="0"/>
              <a:t>for å </a:t>
            </a:r>
            <a:r>
              <a:rPr lang="nb-NO" b="1" dirty="0" smtClean="0"/>
              <a:t>begrense og håndtere </a:t>
            </a:r>
            <a:r>
              <a:rPr lang="nb-NO" dirty="0" smtClean="0"/>
              <a:t>uønskede hendelser og konsekvensene av disse i hele kommunen </a:t>
            </a:r>
          </a:p>
          <a:p>
            <a:endParaRPr lang="nb-NO" dirty="0" smtClean="0"/>
          </a:p>
          <a:p>
            <a:r>
              <a:rPr lang="nb-NO" dirty="0" smtClean="0"/>
              <a:t>Gjennom helhetlig ROS vil det kunne avdekkes risiko og sårbarheter som ikke kan håndteres på annen måte, enn med </a:t>
            </a:r>
            <a:r>
              <a:rPr lang="nb-NO" b="1" dirty="0" smtClean="0"/>
              <a:t>ulike beredskapstiltak</a:t>
            </a:r>
          </a:p>
          <a:p>
            <a:endParaRPr lang="nb-NO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0" dirty="0" smtClean="0"/>
              <a:t>Overordnet beredskapsplan (§ 4)</a:t>
            </a:r>
            <a:endParaRPr lang="nb-NO" b="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83568" y="1628800"/>
            <a:ext cx="7561263" cy="2952750"/>
          </a:xfrm>
        </p:spPr>
        <p:txBody>
          <a:bodyPr/>
          <a:lstStyle/>
          <a:p>
            <a:r>
              <a:rPr lang="nb-NO" dirty="0" smtClean="0"/>
              <a:t>Den overordende beredskapsplanen iht. kommunal beredskapsplikt skal som minimum inneholde:</a:t>
            </a:r>
          </a:p>
          <a:p>
            <a:pPr>
              <a:buNone/>
            </a:pPr>
            <a:endParaRPr lang="nb-NO" dirty="0" smtClean="0"/>
          </a:p>
          <a:p>
            <a:pPr lvl="1"/>
            <a:r>
              <a:rPr lang="nb-NO" sz="1800" dirty="0" smtClean="0"/>
              <a:t>plan for kommunens kriseledelse </a:t>
            </a:r>
          </a:p>
          <a:p>
            <a:pPr lvl="1"/>
            <a:r>
              <a:rPr lang="nb-NO" sz="1800" dirty="0" smtClean="0"/>
              <a:t>varslingslister (interne og eksterne)</a:t>
            </a:r>
          </a:p>
          <a:p>
            <a:pPr lvl="1"/>
            <a:r>
              <a:rPr lang="nb-NO" sz="1800" dirty="0" smtClean="0"/>
              <a:t>ressursoversikt</a:t>
            </a:r>
          </a:p>
          <a:p>
            <a:pPr lvl="1"/>
            <a:r>
              <a:rPr lang="nb-NO" sz="1800" dirty="0" smtClean="0"/>
              <a:t>evakueringsplan og plan for befolkningsvarsling </a:t>
            </a:r>
          </a:p>
          <a:p>
            <a:pPr lvl="1"/>
            <a:r>
              <a:rPr lang="nb-NO" sz="1800" dirty="0" smtClean="0"/>
              <a:t>plan for krisekommunikasjon til befolkning/media og egne ansatte</a:t>
            </a:r>
          </a:p>
          <a:p>
            <a:endParaRPr lang="nb-NO" sz="1800" dirty="0" smtClean="0"/>
          </a:p>
          <a:p>
            <a:r>
              <a:rPr lang="nb-NO" sz="1800" dirty="0" smtClean="0"/>
              <a:t>ROS kan avdekke behov for andre type planer</a:t>
            </a:r>
          </a:p>
          <a:p>
            <a:pPr>
              <a:buNone/>
            </a:pPr>
            <a:endParaRPr lang="nb-NO" dirty="0" smtClean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Et trygt og robust samfunn - der alle tar ansvar</a:t>
            </a:r>
            <a:endParaRPr lang="en-US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5E7ECA7-702A-4ACC-9AB7-82234F2D50BB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b-NO" sz="2800" b="0" dirty="0" smtClean="0">
                <a:solidFill>
                  <a:schemeClr val="tx1"/>
                </a:solidFill>
              </a:rPr>
              <a:t>Bakgrunn – kommunal beredskapsplikt</a:t>
            </a:r>
            <a:endParaRPr lang="nb-NO" sz="2800" b="0" dirty="0">
              <a:solidFill>
                <a:schemeClr val="tx1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11560" y="1700808"/>
            <a:ext cx="7991475" cy="4104456"/>
          </a:xfrm>
        </p:spPr>
        <p:txBody>
          <a:bodyPr/>
          <a:lstStyle/>
          <a:p>
            <a:pPr>
              <a:defRPr/>
            </a:pPr>
            <a:r>
              <a:rPr lang="nb-NO" b="1" dirty="0" smtClean="0"/>
              <a:t>Begrunnelse for kommunal beredskapsplikt: </a:t>
            </a:r>
          </a:p>
          <a:p>
            <a:pPr lvl="1">
              <a:defRPr/>
            </a:pPr>
            <a:r>
              <a:rPr lang="nb-NO" sz="1800" dirty="0" smtClean="0"/>
              <a:t>Behov for </a:t>
            </a:r>
            <a:r>
              <a:rPr lang="nb-NO" sz="1800" b="1" dirty="0" smtClean="0"/>
              <a:t>nye arbeidsformer i samfunnssikkerhetsarbeidet</a:t>
            </a:r>
          </a:p>
          <a:p>
            <a:pPr lvl="1">
              <a:defRPr/>
            </a:pPr>
            <a:r>
              <a:rPr lang="nb-NO" sz="1800" b="1" dirty="0" smtClean="0"/>
              <a:t>Erfaringer fra store </a:t>
            </a:r>
            <a:r>
              <a:rPr lang="nb-NO" sz="1800" dirty="0" smtClean="0"/>
              <a:t>hendelser</a:t>
            </a:r>
          </a:p>
          <a:p>
            <a:pPr lvl="1">
              <a:defRPr/>
            </a:pPr>
            <a:r>
              <a:rPr lang="nb-NO" sz="1800" dirty="0" smtClean="0"/>
              <a:t>Samfunnssikkerhetsprinsipper</a:t>
            </a:r>
          </a:p>
          <a:p>
            <a:pPr lvl="1">
              <a:buNone/>
              <a:defRPr/>
            </a:pPr>
            <a:endParaRPr lang="nb-NO" sz="1800" dirty="0" smtClean="0"/>
          </a:p>
          <a:p>
            <a:pPr>
              <a:defRPr/>
            </a:pPr>
            <a:r>
              <a:rPr lang="nb-NO" b="1" dirty="0" smtClean="0"/>
              <a:t>Nye arbeidsformer og lovpålagte plikter</a:t>
            </a:r>
          </a:p>
          <a:p>
            <a:pPr lvl="1">
              <a:defRPr/>
            </a:pPr>
            <a:r>
              <a:rPr lang="nb-NO" sz="1800" dirty="0" smtClean="0"/>
              <a:t>Risiko- og sårbarhetsanalyse</a:t>
            </a:r>
          </a:p>
          <a:p>
            <a:pPr lvl="1">
              <a:defRPr/>
            </a:pPr>
            <a:r>
              <a:rPr lang="nb-NO" sz="1800" dirty="0" smtClean="0"/>
              <a:t>Beredskapsplaner</a:t>
            </a:r>
          </a:p>
          <a:p>
            <a:pPr lvl="2">
              <a:defRPr/>
            </a:pPr>
            <a:r>
              <a:rPr lang="nb-NO" sz="1800" dirty="0" smtClean="0"/>
              <a:t>kriseledelsesplan</a:t>
            </a:r>
          </a:p>
          <a:p>
            <a:pPr lvl="2">
              <a:defRPr/>
            </a:pPr>
            <a:r>
              <a:rPr lang="nb-NO" sz="1800" dirty="0" smtClean="0"/>
              <a:t>informasjonsberedskapsplan</a:t>
            </a:r>
          </a:p>
          <a:p>
            <a:pPr lvl="1">
              <a:defRPr/>
            </a:pPr>
            <a:r>
              <a:rPr lang="nb-NO" sz="1800" dirty="0" smtClean="0"/>
              <a:t>Øvelser</a:t>
            </a:r>
          </a:p>
          <a:p>
            <a:pPr lvl="1">
              <a:defRPr/>
            </a:pPr>
            <a:r>
              <a:rPr lang="nb-NO" sz="1800" dirty="0" smtClean="0"/>
              <a:t>Tilsyn</a:t>
            </a:r>
          </a:p>
          <a:p>
            <a:pPr>
              <a:defRPr/>
            </a:pPr>
            <a:endParaRPr lang="nb-NO" dirty="0"/>
          </a:p>
        </p:txBody>
      </p:sp>
      <p:sp>
        <p:nvSpPr>
          <p:cNvPr id="66563" name="Plassholder for bunntekst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Et trygt og robust samfunn - der alle tar ansvar</a:t>
            </a:r>
          </a:p>
        </p:txBody>
      </p:sp>
      <p:sp>
        <p:nvSpPr>
          <p:cNvPr id="66564" name="Plassholder for lysbildenumm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AFC4F3D-BB99-451C-BF59-BA117152B5CC}" type="slidenum">
              <a:rPr lang="en-US" smtClean="0"/>
              <a:pPr/>
              <a:t>3</a:t>
            </a:fld>
            <a:endParaRPr lang="en-US" smtClean="0"/>
          </a:p>
        </p:txBody>
      </p:sp>
      <p:pic>
        <p:nvPicPr>
          <p:cNvPr id="7" name="Plassholder for innhold 5" descr="flom_1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940152" y="2780928"/>
            <a:ext cx="3203848" cy="4077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kstSylinder 7"/>
          <p:cNvSpPr txBox="1"/>
          <p:nvPr/>
        </p:nvSpPr>
        <p:spPr>
          <a:xfrm>
            <a:off x="7668344" y="6525344"/>
            <a:ext cx="12961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dirty="0" smtClean="0"/>
              <a:t>Bøen/DSB</a:t>
            </a:r>
            <a:endParaRPr lang="nb-NO" sz="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800" b="0" dirty="0" smtClean="0"/>
              <a:t>Beredskapsplanlegging</a:t>
            </a:r>
            <a:endParaRPr lang="nb-NO" sz="2800" b="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11560" y="1484784"/>
            <a:ext cx="8208912" cy="3528988"/>
          </a:xfrm>
        </p:spPr>
        <p:txBody>
          <a:bodyPr/>
          <a:lstStyle/>
          <a:p>
            <a:r>
              <a:rPr lang="nb-NO" dirty="0" smtClean="0"/>
              <a:t>Beredskapsplanleggingen i sum resulterer i: </a:t>
            </a:r>
          </a:p>
          <a:p>
            <a:pPr lvl="1"/>
            <a:r>
              <a:rPr lang="nb-NO" sz="1800" dirty="0" smtClean="0"/>
              <a:t>en dokumenterbar overordnet beredskapsplan</a:t>
            </a:r>
          </a:p>
          <a:p>
            <a:pPr lvl="1"/>
            <a:r>
              <a:rPr lang="nb-NO" sz="1800" dirty="0" smtClean="0"/>
              <a:t>andre tiltak som understøtter i kommunens beredskap</a:t>
            </a:r>
          </a:p>
          <a:p>
            <a:endParaRPr lang="nb-NO" dirty="0" smtClean="0"/>
          </a:p>
          <a:p>
            <a:r>
              <a:rPr lang="nb-NO" dirty="0" smtClean="0"/>
              <a:t>Den overordnede beredskapsplanen samordnet </a:t>
            </a:r>
            <a:r>
              <a:rPr lang="nb-NO" b="1" dirty="0" smtClean="0"/>
              <a:t>og integrere øvrige beredskapsplaner i kommunen</a:t>
            </a:r>
            <a:r>
              <a:rPr lang="nb-NO" dirty="0" smtClean="0"/>
              <a:t>. </a:t>
            </a:r>
          </a:p>
          <a:p>
            <a:pPr lvl="1"/>
            <a:r>
              <a:rPr lang="nb-NO" sz="1800" dirty="0" smtClean="0"/>
              <a:t>Den skal også være </a:t>
            </a:r>
            <a:r>
              <a:rPr lang="nb-NO" sz="1800" b="1" dirty="0" smtClean="0"/>
              <a:t>samordnet</a:t>
            </a:r>
            <a:r>
              <a:rPr lang="nb-NO" sz="1800" dirty="0" smtClean="0"/>
              <a:t> med andre relevante offentlige og private krise- og beredskapsplaner</a:t>
            </a:r>
          </a:p>
          <a:p>
            <a:pPr lvl="2"/>
            <a:r>
              <a:rPr lang="nb-NO" sz="1800" dirty="0" smtClean="0"/>
              <a:t>virksomheter; dameiere, kraftlag, sivilforsvar, politi etc.</a:t>
            </a:r>
          </a:p>
          <a:p>
            <a:pPr lvl="1"/>
            <a:r>
              <a:rPr lang="nb-NO" sz="1800" dirty="0" smtClean="0"/>
              <a:t>Forberedt organisasjon (både ledelse og støttefunksjoner), lokaliteter, forpleining, nødvendig utstyr etc. </a:t>
            </a:r>
          </a:p>
          <a:p>
            <a:r>
              <a:rPr lang="nb-NO" dirty="0" smtClean="0"/>
              <a:t>Den overordnede beredskapsplanen skal bidra til at tverrfaglig håndtering av uønskede hendelser er samordnet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Et </a:t>
            </a:r>
            <a:r>
              <a:rPr lang="en-US" dirty="0" err="1" smtClean="0"/>
              <a:t>trygt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robust </a:t>
            </a:r>
            <a:r>
              <a:rPr lang="en-US" dirty="0" err="1" smtClean="0"/>
              <a:t>samfunn</a:t>
            </a:r>
            <a:r>
              <a:rPr lang="en-US" dirty="0" smtClean="0"/>
              <a:t> - </a:t>
            </a:r>
            <a:r>
              <a:rPr lang="en-US" dirty="0" err="1" smtClean="0"/>
              <a:t>der</a:t>
            </a:r>
            <a:r>
              <a:rPr lang="en-US" dirty="0" smtClean="0"/>
              <a:t> </a:t>
            </a:r>
            <a:r>
              <a:rPr lang="en-US" dirty="0" err="1" smtClean="0"/>
              <a:t>alle</a:t>
            </a:r>
            <a:r>
              <a:rPr lang="en-US" dirty="0" smtClean="0"/>
              <a:t> tar </a:t>
            </a:r>
            <a:r>
              <a:rPr lang="en-US" dirty="0" err="1" smtClean="0"/>
              <a:t>ansvar</a:t>
            </a:r>
            <a:endParaRPr lang="en-US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5E7ECA7-702A-4ACC-9AB7-82234F2D50BB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7632700" cy="796925"/>
          </a:xfrm>
        </p:spPr>
        <p:txBody>
          <a:bodyPr/>
          <a:lstStyle/>
          <a:p>
            <a:r>
              <a:rPr lang="nb-NO" sz="2800" b="0" dirty="0" smtClean="0"/>
              <a:t>Andre tiltak for styrke kommunes beredskap</a:t>
            </a:r>
            <a:endParaRPr lang="nb-NO" sz="2800" b="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55650" y="1700808"/>
            <a:ext cx="5184501" cy="3456980"/>
          </a:xfrm>
        </p:spPr>
        <p:txBody>
          <a:bodyPr/>
          <a:lstStyle/>
          <a:p>
            <a:r>
              <a:rPr lang="nb-NO" dirty="0" smtClean="0"/>
              <a:t>Øvelser</a:t>
            </a:r>
          </a:p>
          <a:p>
            <a:r>
              <a:rPr lang="nb-NO" dirty="0" smtClean="0"/>
              <a:t>system for opplæring for de som inngår i</a:t>
            </a:r>
          </a:p>
          <a:p>
            <a:pPr>
              <a:buNone/>
            </a:pPr>
            <a:r>
              <a:rPr lang="nb-NO" dirty="0" smtClean="0"/>
              <a:t>	kommunens krisehåndtering</a:t>
            </a:r>
          </a:p>
          <a:p>
            <a:r>
              <a:rPr lang="nb-NO" dirty="0" smtClean="0"/>
              <a:t>systematiske evalueringer</a:t>
            </a:r>
          </a:p>
          <a:p>
            <a:r>
              <a:rPr lang="nb-NO" dirty="0" smtClean="0"/>
              <a:t>oppdateringer/revisjon</a:t>
            </a:r>
          </a:p>
          <a:p>
            <a:pPr>
              <a:buNone/>
            </a:pPr>
            <a:endParaRPr lang="nb-NO" dirty="0" smtClean="0"/>
          </a:p>
          <a:p>
            <a:pPr>
              <a:buNone/>
            </a:pPr>
            <a:r>
              <a:rPr lang="nb-NO" dirty="0" smtClean="0"/>
              <a:t>	I sum skal alle bestemmelsene i beredskapsplikten understøtte kommunens arbeid for å ivareta befolkningens sikkerhet og trygghet</a:t>
            </a:r>
          </a:p>
          <a:p>
            <a:pPr>
              <a:buNone/>
            </a:pPr>
            <a:endParaRPr lang="nb-NO" dirty="0" smtClean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Et trygt og robust samfunn - der alle tar ansvar</a:t>
            </a:r>
            <a:endParaRPr lang="en-US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5E7ECA7-702A-4ACC-9AB7-82234F2D50BB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772816"/>
            <a:ext cx="2666845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3717032"/>
            <a:ext cx="3563888" cy="220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800" b="0" dirty="0" smtClean="0"/>
              <a:t>Forventede oppgaver for kommunen under en uønsket hendelse</a:t>
            </a:r>
            <a:endParaRPr lang="nb-NO" sz="2800" b="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39552" y="1484784"/>
            <a:ext cx="8280920" cy="3240088"/>
          </a:xfrm>
        </p:spPr>
        <p:txBody>
          <a:bodyPr/>
          <a:lstStyle/>
          <a:p>
            <a:r>
              <a:rPr lang="nb-NO" sz="1800" b="1" dirty="0" smtClean="0"/>
              <a:t>Opprettholde ordinære funksjoner og tjenester</a:t>
            </a:r>
          </a:p>
          <a:p>
            <a:r>
              <a:rPr lang="nb-NO" sz="1800" b="1" dirty="0" smtClean="0"/>
              <a:t>overvåke situasjonsbilde og koordinere mellom ulike aktører</a:t>
            </a:r>
          </a:p>
          <a:p>
            <a:r>
              <a:rPr lang="nb-NO" sz="1800" b="1" dirty="0" smtClean="0"/>
              <a:t>Informasjon til befolkningen, media og egne ansatte</a:t>
            </a:r>
          </a:p>
          <a:p>
            <a:r>
              <a:rPr lang="nb-NO" sz="1800" b="1" dirty="0" smtClean="0"/>
              <a:t>Sikre tilgang på ressurser</a:t>
            </a:r>
          </a:p>
          <a:p>
            <a:pPr>
              <a:buNone/>
            </a:pPr>
            <a:r>
              <a:rPr lang="nb-NO" i="1" dirty="0" smtClean="0"/>
              <a:t>Avhengig av den uønskede hendelsen, er kommunens ansvar:</a:t>
            </a:r>
          </a:p>
          <a:p>
            <a:pPr lvl="1"/>
            <a:r>
              <a:rPr lang="nb-NO" dirty="0" smtClean="0"/>
              <a:t>Ta hånd om berørte personer og deres pårørende</a:t>
            </a:r>
          </a:p>
          <a:p>
            <a:pPr lvl="1"/>
            <a:r>
              <a:rPr lang="nb-NO" dirty="0" smtClean="0"/>
              <a:t>Redningstjeneste, helsetjeneste, psykososialt helseteam</a:t>
            </a:r>
          </a:p>
          <a:p>
            <a:pPr lvl="1"/>
            <a:r>
              <a:rPr lang="nb-NO" dirty="0" smtClean="0"/>
              <a:t>Bistå med evakuering og innkvartering (berørte og redningspersonell)</a:t>
            </a:r>
          </a:p>
          <a:p>
            <a:pPr lvl="1"/>
            <a:r>
              <a:rPr lang="nb-NO" dirty="0" smtClean="0"/>
              <a:t>Informere om tiltak for egenbeskyttelse</a:t>
            </a:r>
          </a:p>
          <a:p>
            <a:pPr lvl="1"/>
            <a:r>
              <a:rPr lang="nb-NO" dirty="0" smtClean="0"/>
              <a:t>Forpleining og forsyningsstøtte</a:t>
            </a:r>
          </a:p>
          <a:p>
            <a:pPr lvl="2"/>
            <a:r>
              <a:rPr lang="nb-NO" dirty="0" smtClean="0"/>
              <a:t>vann, strøm, mat, klær, varme etc.</a:t>
            </a:r>
          </a:p>
          <a:p>
            <a:pPr lvl="1"/>
            <a:r>
              <a:rPr lang="nb-NO" dirty="0" smtClean="0"/>
              <a:t>Opprydding og oppretting</a:t>
            </a:r>
          </a:p>
          <a:p>
            <a:pPr lvl="1"/>
            <a:r>
              <a:rPr lang="nb-NO" dirty="0" smtClean="0"/>
              <a:t>Vern av miljø og materielle verdier</a:t>
            </a:r>
          </a:p>
          <a:p>
            <a:pPr lvl="1"/>
            <a:endParaRPr lang="nb-NO" sz="1800" dirty="0" smtClean="0"/>
          </a:p>
          <a:p>
            <a:pPr lvl="1"/>
            <a:endParaRPr lang="nb-NO" sz="1800" dirty="0" smtClean="0"/>
          </a:p>
          <a:p>
            <a:pPr lvl="1"/>
            <a:endParaRPr lang="nb-NO" sz="1800" dirty="0" smtClean="0"/>
          </a:p>
          <a:p>
            <a:pPr lvl="1"/>
            <a:endParaRPr lang="nb-NO" sz="1800" dirty="0" smtClean="0"/>
          </a:p>
          <a:p>
            <a:pPr lvl="1"/>
            <a:endParaRPr lang="nb-NO" sz="1800" dirty="0" smtClean="0"/>
          </a:p>
          <a:p>
            <a:endParaRPr lang="nb-NO" sz="2200" dirty="0" smtClean="0"/>
          </a:p>
          <a:p>
            <a:endParaRPr lang="nb-NO" sz="2200" dirty="0" smtClean="0"/>
          </a:p>
          <a:p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Et trygt og robust samfunn - der alle tar ansvar</a:t>
            </a:r>
            <a:endParaRPr lang="en-US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13E618-09F5-4CD7-A063-19341289F021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800" b="0" dirty="0" smtClean="0"/>
              <a:t>Egenberedskap i kommunen</a:t>
            </a:r>
            <a:endParaRPr lang="nb-NO" sz="2800" b="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39552" y="1484784"/>
            <a:ext cx="8424936" cy="3745012"/>
          </a:xfrm>
        </p:spPr>
        <p:txBody>
          <a:bodyPr/>
          <a:lstStyle/>
          <a:p>
            <a:pPr>
              <a:buNone/>
            </a:pPr>
            <a:r>
              <a:rPr lang="nb-NO" dirty="0" smtClean="0"/>
              <a:t>Egenberedskap er et av de viktigste s</a:t>
            </a:r>
            <a:r>
              <a:rPr lang="nb-NO" b="1" dirty="0" smtClean="0"/>
              <a:t>årbarhetsreduserende</a:t>
            </a:r>
            <a:r>
              <a:rPr lang="nb-NO" dirty="0" smtClean="0"/>
              <a:t> tiltak</a:t>
            </a:r>
          </a:p>
          <a:p>
            <a:r>
              <a:rPr lang="nb-NO" dirty="0" smtClean="0"/>
              <a:t>Egenberedskap for å </a:t>
            </a:r>
            <a:r>
              <a:rPr lang="nb-NO" b="1" dirty="0" smtClean="0"/>
              <a:t>opprettholde</a:t>
            </a:r>
            <a:r>
              <a:rPr lang="nb-NO" dirty="0" smtClean="0"/>
              <a:t> alle viktige funksjoner satt under press, </a:t>
            </a:r>
            <a:r>
              <a:rPr lang="nb-NO" dirty="0" err="1" smtClean="0"/>
              <a:t>f.eks</a:t>
            </a:r>
            <a:r>
              <a:rPr lang="nb-NO" dirty="0" smtClean="0"/>
              <a:t>:</a:t>
            </a:r>
          </a:p>
          <a:p>
            <a:pPr lvl="1"/>
            <a:r>
              <a:rPr lang="nb-NO" sz="1800" dirty="0" smtClean="0"/>
              <a:t>brann og redning</a:t>
            </a:r>
          </a:p>
          <a:p>
            <a:pPr lvl="1"/>
            <a:r>
              <a:rPr lang="nb-NO" sz="1800" dirty="0" smtClean="0"/>
              <a:t>sykehjem og hjemmetjenesten</a:t>
            </a:r>
          </a:p>
          <a:p>
            <a:r>
              <a:rPr lang="nb-NO" dirty="0" smtClean="0"/>
              <a:t>Alternative kilder for å sikre </a:t>
            </a:r>
            <a:r>
              <a:rPr lang="nb-NO" b="1" dirty="0" smtClean="0"/>
              <a:t>opprettholdelsen</a:t>
            </a:r>
            <a:r>
              <a:rPr lang="nb-NO" dirty="0" smtClean="0"/>
              <a:t> av viktige tjenester </a:t>
            </a:r>
          </a:p>
          <a:p>
            <a:pPr lvl="1"/>
            <a:r>
              <a:rPr lang="nb-NO" sz="1800" dirty="0" smtClean="0"/>
              <a:t>telefoni/samband</a:t>
            </a:r>
          </a:p>
          <a:p>
            <a:pPr lvl="1"/>
            <a:r>
              <a:rPr lang="nb-NO" sz="1800" dirty="0" err="1" smtClean="0"/>
              <a:t>nødstrøm</a:t>
            </a:r>
            <a:endParaRPr lang="nb-NO" sz="1800" dirty="0" smtClean="0"/>
          </a:p>
          <a:p>
            <a:endParaRPr lang="nb-NO" b="1" dirty="0" smtClean="0"/>
          </a:p>
          <a:p>
            <a:r>
              <a:rPr lang="nb-NO" b="1" dirty="0" smtClean="0"/>
              <a:t>Robusthet</a:t>
            </a:r>
            <a:r>
              <a:rPr lang="nb-NO" dirty="0" smtClean="0"/>
              <a:t> hos kritiske underleverandører</a:t>
            </a:r>
          </a:p>
          <a:p>
            <a:pPr lvl="1"/>
            <a:r>
              <a:rPr lang="nb-NO" sz="1800" dirty="0" smtClean="0"/>
              <a:t>drivstofforsyning</a:t>
            </a:r>
          </a:p>
          <a:p>
            <a:pPr lvl="1"/>
            <a:r>
              <a:rPr lang="nb-NO" sz="1800" dirty="0" smtClean="0"/>
              <a:t>mat- og drikkevannsforsyning</a:t>
            </a:r>
          </a:p>
          <a:p>
            <a:pPr lvl="1"/>
            <a:r>
              <a:rPr lang="nb-NO" sz="1800" dirty="0" smtClean="0"/>
              <a:t>telefoni/samband</a:t>
            </a:r>
          </a:p>
          <a:p>
            <a:pPr lvl="1"/>
            <a:endParaRPr lang="nb-NO" dirty="0" smtClean="0"/>
          </a:p>
          <a:p>
            <a:endParaRPr lang="nb-NO" dirty="0" smtClean="0"/>
          </a:p>
          <a:p>
            <a:pPr lvl="1"/>
            <a:endParaRPr lang="nb-NO" dirty="0" smtClean="0"/>
          </a:p>
          <a:p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Et trygt og robust samfunn - der alle tar ansvar</a:t>
            </a:r>
            <a:endParaRPr lang="en-US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5E7ECA7-702A-4ACC-9AB7-82234F2D50BB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Word of wisdom..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" indent="-57150">
              <a:buFontTx/>
              <a:buNone/>
            </a:pPr>
            <a:r>
              <a:rPr lang="en-AU" sz="2400" dirty="0" smtClean="0">
                <a:solidFill>
                  <a:srgbClr val="0066FF"/>
                </a:solidFill>
              </a:rPr>
              <a:t>"The significant problems we face cannot be solved at the same level of thinking we were at when we created them." </a:t>
            </a:r>
          </a:p>
          <a:p>
            <a:pPr marL="57150" indent="-57150">
              <a:buFontTx/>
              <a:buNone/>
            </a:pPr>
            <a:endParaRPr lang="en-AU" sz="2400" dirty="0" smtClean="0">
              <a:solidFill>
                <a:srgbClr val="0066FF"/>
              </a:solidFill>
            </a:endParaRPr>
          </a:p>
          <a:p>
            <a:pPr marL="57150" indent="-57150">
              <a:buFontTx/>
              <a:buNone/>
            </a:pPr>
            <a:r>
              <a:rPr lang="en-AU" sz="2400" dirty="0" smtClean="0">
                <a:solidFill>
                  <a:srgbClr val="0066FF"/>
                </a:solidFill>
              </a:rPr>
              <a:t>Albert Einstein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>
                <a:hlinkClick r:id="rId2"/>
              </a:rPr>
              <a:t>www.dsb.no</a:t>
            </a:r>
            <a:endParaRPr lang="en-US" dirty="0" smtClean="0"/>
          </a:p>
          <a:p>
            <a:pPr>
              <a:buNone/>
            </a:pPr>
            <a:r>
              <a:rPr lang="en-US" dirty="0" smtClean="0">
                <a:hlinkClick r:id="rId3"/>
              </a:rPr>
              <a:t>gunnbjorg.kindem</a:t>
            </a:r>
            <a:r>
              <a:rPr lang="en-US" sz="1800" dirty="0" smtClean="0">
                <a:hlinkClick r:id="rId3"/>
              </a:rPr>
              <a:t>@dsb.no</a:t>
            </a:r>
            <a:endParaRPr lang="en-US" sz="1800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 safe and robust society – where everyone takes responsibility</a:t>
            </a:r>
            <a:endParaRPr lang="en-US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F5C9106-A486-4ED3-8F06-C1BD04CA36DC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800" b="0" dirty="0" smtClean="0">
                <a:solidFill>
                  <a:schemeClr val="tx1"/>
                </a:solidFill>
              </a:rPr>
              <a:t>Kommunal beredskapsplikt - intensjon</a:t>
            </a:r>
            <a:endParaRPr lang="nb-NO" sz="2800" b="0" dirty="0">
              <a:solidFill>
                <a:schemeClr val="tx1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55576" y="1628800"/>
            <a:ext cx="7920880" cy="3240088"/>
          </a:xfrm>
        </p:spPr>
        <p:txBody>
          <a:bodyPr/>
          <a:lstStyle/>
          <a:p>
            <a:r>
              <a:rPr lang="nb-NO" sz="1800" dirty="0" smtClean="0"/>
              <a:t>Kommunen har et generelt og grunnleggende ansvar for ivaretakelse av </a:t>
            </a:r>
            <a:r>
              <a:rPr lang="nb-NO" sz="1800" b="1" dirty="0" smtClean="0"/>
              <a:t>befolkningens sikkerhet og trygghet </a:t>
            </a:r>
            <a:r>
              <a:rPr lang="nb-NO" sz="1800" dirty="0" smtClean="0"/>
              <a:t>innenfor sitt geografiske område, og bidra til å opprettholde </a:t>
            </a:r>
            <a:r>
              <a:rPr lang="nb-NO" sz="1800" b="1" dirty="0" smtClean="0"/>
              <a:t>viktige samfunnsfunksjoner </a:t>
            </a:r>
            <a:r>
              <a:rPr lang="nb-NO" sz="1800" dirty="0" smtClean="0"/>
              <a:t>ved uønskede hendelser</a:t>
            </a:r>
          </a:p>
          <a:p>
            <a:pPr>
              <a:buNone/>
            </a:pPr>
            <a:endParaRPr lang="nb-NO" sz="1800" dirty="0" smtClean="0"/>
          </a:p>
          <a:p>
            <a:r>
              <a:rPr lang="nb-NO" sz="1800" dirty="0" smtClean="0"/>
              <a:t>Kommunen  - det lokale fundamentet i samfunnssikkerhetsarbeidet</a:t>
            </a:r>
          </a:p>
          <a:p>
            <a:pPr lvl="1"/>
            <a:r>
              <a:rPr lang="nb-NO" sz="1800" dirty="0" smtClean="0"/>
              <a:t>Mange beredskapsplikter, man mangler helheten</a:t>
            </a:r>
          </a:p>
          <a:p>
            <a:pPr lvl="1"/>
            <a:r>
              <a:rPr lang="nb-NO" sz="1800" dirty="0" smtClean="0"/>
              <a:t>Beredskapsplikten skal ikke erstatte, men komplettere beredskapsplikter som følger av eksisterende sektorregelverk, </a:t>
            </a:r>
          </a:p>
          <a:p>
            <a:pPr lvl="1"/>
            <a:r>
              <a:rPr lang="nb-NO" sz="1800" dirty="0" smtClean="0"/>
              <a:t>Kommunene skal arbeide </a:t>
            </a:r>
            <a:r>
              <a:rPr lang="nb-NO" sz="1800" b="1" dirty="0" smtClean="0"/>
              <a:t>helhetlig og systematisk </a:t>
            </a:r>
            <a:r>
              <a:rPr lang="nb-NO" sz="1800" dirty="0" smtClean="0"/>
              <a:t>med samfunnssikkerhet og beredskap</a:t>
            </a:r>
          </a:p>
          <a:p>
            <a:pPr lvl="1"/>
            <a:endParaRPr lang="nb-NO" dirty="0" smtClean="0"/>
          </a:p>
          <a:p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Et trygt og robust samfunn - der alle tar ansvar</a:t>
            </a:r>
            <a:endParaRPr lang="en-US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E7ECA7-702A-4ACC-9AB7-82234F2D50B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800" b="0" dirty="0" smtClean="0">
                <a:solidFill>
                  <a:schemeClr val="tx1"/>
                </a:solidFill>
              </a:rPr>
              <a:t>Hva er ”kommunen” i beredskapsplikten</a:t>
            </a:r>
            <a:endParaRPr lang="nb-NO" sz="2800" b="0" dirty="0">
              <a:solidFill>
                <a:schemeClr val="tx1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55650" y="1700808"/>
            <a:ext cx="7200900" cy="4032448"/>
          </a:xfrm>
        </p:spPr>
        <p:txBody>
          <a:bodyPr/>
          <a:lstStyle/>
          <a:p>
            <a:pPr>
              <a:buNone/>
            </a:pPr>
            <a:r>
              <a:rPr lang="nb-NO" sz="2400" dirty="0" smtClean="0"/>
              <a:t>Kommunen:</a:t>
            </a:r>
          </a:p>
          <a:p>
            <a:pPr lvl="1"/>
            <a:r>
              <a:rPr lang="nb-NO" sz="1800" dirty="0" smtClean="0"/>
              <a:t>kommunen som et </a:t>
            </a:r>
            <a:r>
              <a:rPr lang="nb-NO" sz="1800" b="1" dirty="0" smtClean="0"/>
              <a:t>geografisk område </a:t>
            </a:r>
          </a:p>
          <a:p>
            <a:pPr lvl="1"/>
            <a:r>
              <a:rPr lang="nb-NO" sz="1800" dirty="0" smtClean="0"/>
              <a:t>Kommunen som </a:t>
            </a:r>
            <a:r>
              <a:rPr lang="nb-NO" sz="1800" b="1" dirty="0" smtClean="0"/>
              <a:t>planmyndighet</a:t>
            </a:r>
            <a:r>
              <a:rPr lang="nb-NO" sz="1800" dirty="0" smtClean="0"/>
              <a:t> for det nevnte området</a:t>
            </a:r>
          </a:p>
          <a:p>
            <a:pPr lvl="1"/>
            <a:r>
              <a:rPr lang="nb-NO" sz="1800" dirty="0" smtClean="0"/>
              <a:t>Kommunen som en </a:t>
            </a:r>
            <a:r>
              <a:rPr lang="nb-NO" sz="1800" b="1" dirty="0" smtClean="0"/>
              <a:t>virksomhet</a:t>
            </a:r>
            <a:r>
              <a:rPr lang="nb-NO" sz="1800" dirty="0" smtClean="0"/>
              <a:t> som leverer mange kritiske tjenester til befolkningen, </a:t>
            </a:r>
          </a:p>
          <a:p>
            <a:pPr lvl="1"/>
            <a:r>
              <a:rPr lang="nb-NO" sz="1800" dirty="0" smtClean="0"/>
              <a:t>Kommunen (virksomheten) og </a:t>
            </a:r>
            <a:br>
              <a:rPr lang="nb-NO" sz="1800" dirty="0" smtClean="0"/>
            </a:br>
            <a:r>
              <a:rPr lang="nb-NO" sz="1800" dirty="0" smtClean="0"/>
              <a:t>befolkningen er også </a:t>
            </a:r>
            <a:r>
              <a:rPr lang="nb-NO" sz="1800" b="1" dirty="0" smtClean="0"/>
              <a:t>avhengig av andre </a:t>
            </a:r>
            <a:br>
              <a:rPr lang="nb-NO" sz="1800" b="1" dirty="0" smtClean="0"/>
            </a:br>
            <a:r>
              <a:rPr lang="nb-NO" sz="1800" b="1" dirty="0" smtClean="0"/>
              <a:t>tjenester</a:t>
            </a:r>
            <a:r>
              <a:rPr lang="nb-NO" sz="1800" dirty="0" smtClean="0"/>
              <a:t> (strøm, tele, forsyninger osv.) </a:t>
            </a:r>
            <a:br>
              <a:rPr lang="nb-NO" sz="1800" dirty="0" smtClean="0"/>
            </a:br>
            <a:r>
              <a:rPr lang="nb-NO" sz="1800" dirty="0" smtClean="0"/>
              <a:t>på disse områder vil kommunen måtte </a:t>
            </a:r>
            <a:br>
              <a:rPr lang="nb-NO" sz="1800" dirty="0" smtClean="0"/>
            </a:br>
            <a:r>
              <a:rPr lang="nb-NO" sz="1800" dirty="0" smtClean="0"/>
              <a:t>innta en </a:t>
            </a:r>
            <a:r>
              <a:rPr lang="nb-NO" sz="1800" b="1" dirty="0" smtClean="0"/>
              <a:t>rolle som pådriver </a:t>
            </a:r>
            <a:r>
              <a:rPr lang="nb-NO" sz="1800" dirty="0" smtClean="0"/>
              <a:t>overfor disse </a:t>
            </a:r>
            <a:br>
              <a:rPr lang="nb-NO" sz="1800" dirty="0" smtClean="0"/>
            </a:br>
            <a:r>
              <a:rPr lang="nb-NO" sz="1800" dirty="0" smtClean="0"/>
              <a:t>aktørene</a:t>
            </a:r>
          </a:p>
          <a:p>
            <a:endParaRPr lang="nb-NO" sz="2400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Et trygt og robust </a:t>
            </a:r>
            <a:r>
              <a:rPr lang="en-US" dirty="0" err="1" smtClean="0"/>
              <a:t>samfunn</a:t>
            </a:r>
            <a:r>
              <a:rPr lang="en-US" dirty="0" smtClean="0"/>
              <a:t> - </a:t>
            </a:r>
            <a:r>
              <a:rPr lang="en-US" dirty="0" err="1" smtClean="0"/>
              <a:t>der</a:t>
            </a:r>
            <a:r>
              <a:rPr lang="en-US" dirty="0" smtClean="0"/>
              <a:t> </a:t>
            </a:r>
            <a:r>
              <a:rPr lang="en-US" dirty="0" err="1" smtClean="0"/>
              <a:t>alle</a:t>
            </a:r>
            <a:r>
              <a:rPr lang="en-US" dirty="0" smtClean="0"/>
              <a:t> tar </a:t>
            </a:r>
            <a:r>
              <a:rPr lang="en-US" dirty="0" err="1" smtClean="0"/>
              <a:t>ansvar</a:t>
            </a:r>
            <a:endParaRPr lang="en-US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13E618-09F5-4CD7-A063-19341289F02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6" name="Bilde 8" descr="Innfjorden_NGU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rcRect t="2628"/>
          <a:stretch>
            <a:fillRect/>
          </a:stretch>
        </p:blipFill>
        <p:spPr bwMode="auto">
          <a:xfrm>
            <a:off x="6051104" y="3140968"/>
            <a:ext cx="3092896" cy="26969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Et </a:t>
            </a:r>
            <a:r>
              <a:rPr lang="en-US" dirty="0" err="1" smtClean="0"/>
              <a:t>trygt</a:t>
            </a:r>
            <a:r>
              <a:rPr lang="en-US" dirty="0" smtClean="0"/>
              <a:t> og robust </a:t>
            </a:r>
            <a:r>
              <a:rPr lang="en-US" dirty="0" err="1" smtClean="0"/>
              <a:t>samfunn</a:t>
            </a:r>
            <a:r>
              <a:rPr lang="en-US" dirty="0" smtClean="0"/>
              <a:t> - </a:t>
            </a:r>
            <a:r>
              <a:rPr lang="en-US" dirty="0" err="1" smtClean="0"/>
              <a:t>der</a:t>
            </a:r>
            <a:r>
              <a:rPr lang="en-US" dirty="0" smtClean="0"/>
              <a:t> </a:t>
            </a:r>
            <a:r>
              <a:rPr lang="en-US" dirty="0" err="1" smtClean="0"/>
              <a:t>alle</a:t>
            </a:r>
            <a:r>
              <a:rPr lang="en-US" dirty="0" smtClean="0"/>
              <a:t> tar </a:t>
            </a:r>
            <a:r>
              <a:rPr lang="en-US" dirty="0" err="1" smtClean="0"/>
              <a:t>ansvar</a:t>
            </a:r>
            <a:endParaRPr lang="en-US" dirty="0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F8A7BE2-2786-46EC-9C3C-BD01C5A182B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4" name="Diagram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204864"/>
            <a:ext cx="7704856" cy="2952328"/>
          </a:xfrm>
          <a:prstGeom prst="rect">
            <a:avLst/>
          </a:prstGeom>
          <a:noFill/>
        </p:spPr>
      </p:pic>
      <p:sp>
        <p:nvSpPr>
          <p:cNvPr id="5" name="TekstSylinder 4"/>
          <p:cNvSpPr txBox="1"/>
          <p:nvPr/>
        </p:nvSpPr>
        <p:spPr>
          <a:xfrm>
            <a:off x="755576" y="476672"/>
            <a:ext cx="79928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 smtClean="0"/>
              <a:t>Kommunal beredskapsplikt  – andre beredskapsplikter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800" b="0" dirty="0" smtClean="0">
                <a:solidFill>
                  <a:schemeClr val="tx1"/>
                </a:solidFill>
              </a:rPr>
              <a:t>Om helhetlig ROS (§ 2)</a:t>
            </a:r>
            <a:endParaRPr lang="nb-NO" sz="2800" b="0" dirty="0">
              <a:solidFill>
                <a:schemeClr val="tx1"/>
              </a:solidFill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Et trygt og robust samfunn - der alle tar ansvar</a:t>
            </a:r>
            <a:endParaRPr lang="en-US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CE755EF-AC0E-4222-87CA-BC2D2E394F3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5" name="Picture 2" descr="V:\AVDELINGER\ANB\RLS\Gunnbjørg\Samfunnssikkerhet i plan- og bygningsloven\skredet i lyngen 030910.jpg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8759008" cy="4288228"/>
          </a:xfrm>
          <a:prstGeom prst="rect">
            <a:avLst/>
          </a:prstGeom>
          <a:noFill/>
        </p:spPr>
      </p:pic>
      <p:sp>
        <p:nvSpPr>
          <p:cNvPr id="7" name="TekstSylinder 6"/>
          <p:cNvSpPr txBox="1"/>
          <p:nvPr/>
        </p:nvSpPr>
        <p:spPr>
          <a:xfrm>
            <a:off x="539552" y="5517232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 smtClean="0">
                <a:solidFill>
                  <a:schemeClr val="bg1"/>
                </a:solidFill>
              </a:rPr>
              <a:t>Skred i Lyngen 3. september 2010</a:t>
            </a:r>
            <a:endParaRPr lang="nb-NO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lysbildenummer 4"/>
          <p:cNvSpPr>
            <a:spLocks noGrp="1"/>
          </p:cNvSpPr>
          <p:nvPr>
            <p:ph type="sldNum" sz="quarter" idx="4294967295"/>
          </p:nvPr>
        </p:nvSpPr>
        <p:spPr>
          <a:xfrm>
            <a:off x="250825" y="6237288"/>
            <a:ext cx="792163" cy="431800"/>
          </a:xfrm>
          <a:prstGeom prst="rect">
            <a:avLst/>
          </a:prstGeom>
        </p:spPr>
        <p:txBody>
          <a:bodyPr/>
          <a:lstStyle/>
          <a:p>
            <a:r>
              <a:rPr lang="nb-NO" dirty="0"/>
              <a:t> </a:t>
            </a:r>
            <a:fld id="{FF75DFFC-29DA-4544-A5FE-0928CEC70DD5}" type="slidenum">
              <a:rPr lang="nb-NO"/>
              <a:pPr/>
              <a:t>8</a:t>
            </a:fld>
            <a:endParaRPr lang="nb-NO" dirty="0"/>
          </a:p>
        </p:txBody>
      </p:sp>
      <p:sp>
        <p:nvSpPr>
          <p:cNvPr id="134149" name="Rectangle 5"/>
          <p:cNvSpPr>
            <a:spLocks noGrp="1" noChangeArrowheads="1"/>
          </p:cNvSpPr>
          <p:nvPr>
            <p:ph type="title"/>
          </p:nvPr>
        </p:nvSpPr>
        <p:spPr>
          <a:xfrm>
            <a:off x="827584" y="260648"/>
            <a:ext cx="8001000" cy="1371600"/>
          </a:xfrm>
          <a:noFill/>
        </p:spPr>
        <p:txBody>
          <a:bodyPr/>
          <a:lstStyle/>
          <a:p>
            <a:r>
              <a:rPr lang="nb-NO" sz="2800" b="0" dirty="0" smtClean="0"/>
              <a:t>, </a:t>
            </a:r>
            <a:r>
              <a:rPr lang="nb-NO" sz="2800" b="0" dirty="0"/>
              <a:t/>
            </a:r>
            <a:br>
              <a:rPr lang="nb-NO" sz="2800" b="0" dirty="0"/>
            </a:br>
            <a:r>
              <a:rPr lang="nb-NO" dirty="0"/>
              <a:t/>
            </a:r>
            <a:br>
              <a:rPr lang="nb-NO" dirty="0"/>
            </a:br>
            <a:r>
              <a:rPr lang="nb-NO" b="0" dirty="0" smtClean="0">
                <a:solidFill>
                  <a:schemeClr val="tx1"/>
                </a:solidFill>
              </a:rPr>
              <a:t>Helhetlig blikk på trussel, risiko og sårbarhet</a:t>
            </a:r>
            <a:r>
              <a:rPr lang="nb-NO" dirty="0"/>
              <a:t/>
            </a:r>
            <a:br>
              <a:rPr lang="nb-NO" dirty="0"/>
            </a:br>
            <a:r>
              <a:rPr lang="nb-NO" dirty="0"/>
              <a:t/>
            </a:r>
            <a:br>
              <a:rPr lang="nb-NO" dirty="0"/>
            </a:br>
            <a:endParaRPr lang="nb-NO" sz="25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1484784"/>
            <a:ext cx="8964488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23528" y="476250"/>
            <a:ext cx="8064822" cy="796925"/>
          </a:xfrm>
        </p:spPr>
        <p:txBody>
          <a:bodyPr/>
          <a:lstStyle/>
          <a:p>
            <a:r>
              <a:rPr lang="nb-NO" b="0" dirty="0" smtClean="0"/>
              <a:t>Hvorfor  - helhetlig ROS</a:t>
            </a:r>
            <a:endParaRPr lang="nb-NO" b="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>
                <a:solidFill>
                  <a:schemeClr val="tx1"/>
                </a:solidFill>
              </a:rPr>
              <a:t>Helhetlig ROS er et sentralt vikemiddel i samfunnssikkerhetsarbeidet for å skape oversikt og farer, risiko og sårbarheter som viktige for å </a:t>
            </a:r>
            <a:r>
              <a:rPr lang="nb-NO" b="1" dirty="0" smtClean="0">
                <a:solidFill>
                  <a:schemeClr val="tx1"/>
                </a:solidFill>
              </a:rPr>
              <a:t>bygge og utvikle robuste lokalsamfunn, </a:t>
            </a:r>
          </a:p>
          <a:p>
            <a:pPr>
              <a:buNone/>
            </a:pPr>
            <a:endParaRPr lang="nb-NO" b="1" dirty="0" smtClean="0">
              <a:solidFill>
                <a:schemeClr val="tx1"/>
              </a:solidFill>
            </a:endParaRPr>
          </a:p>
          <a:p>
            <a:r>
              <a:rPr lang="nb-NO" dirty="0" smtClean="0">
                <a:solidFill>
                  <a:schemeClr val="tx1"/>
                </a:solidFill>
              </a:rPr>
              <a:t>Gjennom ROS skal det </a:t>
            </a:r>
            <a:r>
              <a:rPr lang="nb-NO" b="1" dirty="0" smtClean="0">
                <a:solidFill>
                  <a:schemeClr val="tx1"/>
                </a:solidFill>
              </a:rPr>
              <a:t>skapes bevissthet </a:t>
            </a:r>
            <a:r>
              <a:rPr lang="nb-NO" dirty="0" smtClean="0">
                <a:solidFill>
                  <a:schemeClr val="tx1"/>
                </a:solidFill>
              </a:rPr>
              <a:t>og </a:t>
            </a:r>
            <a:r>
              <a:rPr lang="nb-NO" b="1" dirty="0" smtClean="0">
                <a:solidFill>
                  <a:schemeClr val="tx1"/>
                </a:solidFill>
              </a:rPr>
              <a:t>oversikt over risiko og sårbarhet</a:t>
            </a:r>
            <a:r>
              <a:rPr lang="nb-NO" dirty="0" smtClean="0">
                <a:solidFill>
                  <a:schemeClr val="tx1"/>
                </a:solidFill>
              </a:rPr>
              <a:t> i kommunen, og </a:t>
            </a:r>
            <a:r>
              <a:rPr lang="nb-NO" b="1" dirty="0" smtClean="0">
                <a:solidFill>
                  <a:schemeClr val="tx1"/>
                </a:solidFill>
              </a:rPr>
              <a:t>kunnskap</a:t>
            </a:r>
            <a:r>
              <a:rPr lang="nb-NO" dirty="0" smtClean="0">
                <a:solidFill>
                  <a:schemeClr val="tx1"/>
                </a:solidFill>
              </a:rPr>
              <a:t> om hvordan robusthet kan utvikles</a:t>
            </a:r>
          </a:p>
          <a:p>
            <a:endParaRPr lang="nb-NO" dirty="0" smtClean="0">
              <a:solidFill>
                <a:schemeClr val="tx1"/>
              </a:solidFill>
            </a:endParaRPr>
          </a:p>
          <a:p>
            <a:r>
              <a:rPr lang="nb-NO" dirty="0" smtClean="0">
                <a:solidFill>
                  <a:schemeClr val="tx1"/>
                </a:solidFill>
              </a:rPr>
              <a:t>ROS bidrar til at samfunnssikkerhet og beredskap er i </a:t>
            </a:r>
            <a:r>
              <a:rPr lang="nb-NO" b="1" dirty="0" smtClean="0">
                <a:solidFill>
                  <a:schemeClr val="tx1"/>
                </a:solidFill>
              </a:rPr>
              <a:t>kontinuerlig utvikling</a:t>
            </a:r>
            <a:r>
              <a:rPr lang="nb-NO" dirty="0" smtClean="0">
                <a:solidFill>
                  <a:schemeClr val="tx1"/>
                </a:solidFill>
              </a:rPr>
              <a:t> med implementering av ny kunnskap, viktige erfaringer og læringspunkter</a:t>
            </a:r>
          </a:p>
          <a:p>
            <a:endParaRPr lang="nb-NO" dirty="0" smtClean="0"/>
          </a:p>
          <a:p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Et </a:t>
            </a:r>
            <a:r>
              <a:rPr lang="en-US" dirty="0" err="1" smtClean="0"/>
              <a:t>trygt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robust </a:t>
            </a:r>
            <a:r>
              <a:rPr lang="en-US" dirty="0" err="1" smtClean="0"/>
              <a:t>samfunn</a:t>
            </a:r>
            <a:r>
              <a:rPr lang="en-US" dirty="0" smtClean="0"/>
              <a:t> - </a:t>
            </a:r>
            <a:r>
              <a:rPr lang="en-US" dirty="0" err="1" smtClean="0"/>
              <a:t>der</a:t>
            </a:r>
            <a:r>
              <a:rPr lang="en-US" dirty="0" smtClean="0"/>
              <a:t> </a:t>
            </a:r>
            <a:r>
              <a:rPr lang="en-US" dirty="0" err="1" smtClean="0"/>
              <a:t>alle</a:t>
            </a:r>
            <a:r>
              <a:rPr lang="en-US" dirty="0" smtClean="0"/>
              <a:t> tar </a:t>
            </a:r>
            <a:r>
              <a:rPr lang="en-US" dirty="0" err="1" smtClean="0"/>
              <a:t>ansvar</a:t>
            </a:r>
            <a:endParaRPr lang="en-US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5E7ECA7-702A-4ACC-9AB7-82234F2D50B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klassis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Klikk DI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4_Custom Design">
  <a:themeElements>
    <a:clrScheme name="2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4_Custom Design">
      <a:majorFont>
        <a:latin typeface="Arial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6_Custom Design">
  <a:themeElements>
    <a:clrScheme name="26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6_Custom Design">
      <a:majorFont>
        <a:latin typeface="Arial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6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6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6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6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6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6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6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6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6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6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6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6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5_Custom Design">
  <a:themeElements>
    <a:clrScheme name="25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5_Custom Design">
      <a:majorFont>
        <a:latin typeface="Arial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5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5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5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5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5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5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5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5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5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5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5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5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2138</TotalTime>
  <Words>2015</Words>
  <Application>Microsoft Office PowerPoint</Application>
  <PresentationFormat>Skjermfremvisning (4:3)</PresentationFormat>
  <Paragraphs>382</Paragraphs>
  <Slides>34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5</vt:i4>
      </vt:variant>
      <vt:variant>
        <vt:lpstr>Lysbildetitler</vt:lpstr>
      </vt:variant>
      <vt:variant>
        <vt:i4>34</vt:i4>
      </vt:variant>
    </vt:vector>
  </HeadingPairs>
  <TitlesOfParts>
    <vt:vector size="39" baseType="lpstr">
      <vt:lpstr>blank</vt:lpstr>
      <vt:lpstr>Custom Design</vt:lpstr>
      <vt:lpstr>24_Custom Design</vt:lpstr>
      <vt:lpstr>26_Custom Design</vt:lpstr>
      <vt:lpstr>25_Custom Design</vt:lpstr>
      <vt:lpstr>Kommunal beredskapsplikt – nasjonale forventninger   - Narvik 27. november 2013</vt:lpstr>
      <vt:lpstr>Disposisjon</vt:lpstr>
      <vt:lpstr>Bakgrunn – kommunal beredskapsplikt</vt:lpstr>
      <vt:lpstr>Kommunal beredskapsplikt - intensjon</vt:lpstr>
      <vt:lpstr>Hva er ”kommunen” i beredskapsplikten</vt:lpstr>
      <vt:lpstr>Lysbilde 6</vt:lpstr>
      <vt:lpstr>Om helhetlig ROS (§ 2)</vt:lpstr>
      <vt:lpstr>,   Helhetlig blikk på trussel, risiko og sårbarhet  </vt:lpstr>
      <vt:lpstr>Hvorfor  - helhetlig ROS</vt:lpstr>
      <vt:lpstr>Helhetlig ROS som grunnlag for  samfunnssikkerhetsarbeidet</vt:lpstr>
      <vt:lpstr>Risiko- og sårbarhetsanalyse</vt:lpstr>
      <vt:lpstr> Beredskapsplikten stiller gjennomgående krav til helhetlig ROS </vt:lpstr>
      <vt:lpstr>Krav til analysen</vt:lpstr>
      <vt:lpstr>Arbeid med ny veiledning – helhetlig ROS</vt:lpstr>
      <vt:lpstr>Planlegging av helhetlig ROS</vt:lpstr>
      <vt:lpstr>Gjennomføring – Vurdering av risiko og sårbarhet</vt:lpstr>
      <vt:lpstr>Kriterier for uønskede hendelser</vt:lpstr>
      <vt:lpstr>Sårbarhetsvurdering, for eksempel</vt:lpstr>
      <vt:lpstr>Eksempel på konsekvensvurdering</vt:lpstr>
      <vt:lpstr> Risiko- og sårbarhetsbilde</vt:lpstr>
      <vt:lpstr>Helhetlig og systematisk samfunnssikkerhets- og beredskapsarbeid (§ 3)</vt:lpstr>
      <vt:lpstr>Et helhetlig  og systematisk arbeid med samfunnssikkerhet og beredskap</vt:lpstr>
      <vt:lpstr>Systematisk samfunnssikkerhets- og beredskapsarbeid </vt:lpstr>
      <vt:lpstr>Oppfølgingsplan – verktøy i det systematiske arbeidet</vt:lpstr>
      <vt:lpstr>Plan for oppfølging                               1 av 3</vt:lpstr>
      <vt:lpstr>Plan for oppfølging                               2 av 3</vt:lpstr>
      <vt:lpstr>Plan for oppfølging        3 av 3</vt:lpstr>
      <vt:lpstr>Fra ROS til beredskapsplanlegging</vt:lpstr>
      <vt:lpstr>Overordnet beredskapsplan (§ 4)</vt:lpstr>
      <vt:lpstr>Beredskapsplanlegging</vt:lpstr>
      <vt:lpstr>Andre tiltak for styrke kommunes beredskap</vt:lpstr>
      <vt:lpstr>Forventede oppgaver for kommunen under en uønsket hendelse</vt:lpstr>
      <vt:lpstr>Egenberedskap i kommunen</vt:lpstr>
      <vt:lpstr>Word of wisdom..</vt:lpstr>
    </vt:vector>
  </TitlesOfParts>
  <Company>DSB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Kommunal beredskapssamling  - Narvik 27. november 2013</dc:title>
  <dc:creator>Gunnbjørg Kindem</dc:creator>
  <cp:lastModifiedBy>gk</cp:lastModifiedBy>
  <cp:revision>134</cp:revision>
  <dcterms:created xsi:type="dcterms:W3CDTF">2013-10-30T09:51:10Z</dcterms:created>
  <dcterms:modified xsi:type="dcterms:W3CDTF">2013-11-28T11:27:15Z</dcterms:modified>
</cp:coreProperties>
</file>