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77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7" r:id="rId18"/>
    <p:sldId id="298" r:id="rId19"/>
    <p:sldId id="269" r:id="rId20"/>
    <p:sldId id="270" r:id="rId21"/>
    <p:sldId id="264" r:id="rId22"/>
    <p:sldId id="274" r:id="rId23"/>
    <p:sldId id="284" r:id="rId24"/>
    <p:sldId id="285" r:id="rId25"/>
    <p:sldId id="293" r:id="rId26"/>
    <p:sldId id="295" r:id="rId27"/>
    <p:sldId id="296" r:id="rId28"/>
  </p:sldIdLst>
  <p:sldSz cx="9144000" cy="6858000" type="screen4x3"/>
  <p:notesSz cx="6810375" cy="9942513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26.11.2013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26.11.2013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>
                <a:solidFill>
                  <a:prstClr val="black"/>
                </a:solidFill>
              </a:rPr>
              <a:pPr/>
              <a:t>1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5827C7-EF0C-4528-A9FD-04977A7DFF3E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alt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664533-51C7-4220-AA2D-4BD5B6C05F57}" type="slidenum">
              <a:rPr lang="nb-NO" altLang="nb-NO" smtClean="0"/>
              <a:pPr eaLnBrk="1" hangingPunct="1"/>
              <a:t>25</a:t>
            </a:fld>
            <a:endParaRPr lang="nb-NO" altLang="nb-NO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B99B09-616A-48E3-AF86-7F3E416D26AE}" type="slidenum">
              <a:rPr lang="nb-NO" altLang="nb-NO" smtClean="0"/>
              <a:pPr eaLnBrk="1" hangingPunct="1"/>
              <a:t>26</a:t>
            </a:fld>
            <a:endParaRPr lang="nb-NO" altLang="nb-NO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2622DB-D8B7-4B28-894B-D38267618C4B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1AA4FF-C005-485D-AC20-5DE8B243B50A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68BF81-8BAF-4059-B169-C0055A473414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465B70-2241-4889-8794-6F900663A36F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80D6B4-C40C-48D6-AAEA-DA02A03D659A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54777-273E-4E4E-8B1F-C5DCCDFF1220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723862-38F7-4E2F-B4C0-3B48B3105223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198B5F-7DCC-44D0-9A62-7A6394FE6CD3}" type="slidenum">
              <a:rPr lang="en-GB" altLang="nb-NO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GB" altLang="nb-NO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35063" y="745689"/>
            <a:ext cx="4540250" cy="37284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694"/>
            <a:ext cx="5446724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286"/>
            <a:ext cx="8229600" cy="721352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946594"/>
      </p:ext>
    </p:extLst>
  </p:cSld>
  <p:clrMapOvr>
    <a:masterClrMapping/>
  </p:clrMapOvr>
  <p:transition spd="slow" advClick="0" advTm="12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Krisestøtteverktøy</a:t>
            </a:r>
            <a: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/>
            </a:r>
            <a:b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DSB-CIM</a:t>
            </a:r>
            <a:b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/>
            </a:r>
            <a:b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70741" y="2984285"/>
            <a:ext cx="6260537" cy="307777"/>
          </a:xfrm>
        </p:spPr>
        <p:txBody>
          <a:bodyPr/>
          <a:lstStyle/>
          <a:p>
            <a:r>
              <a:rPr lang="nb-NO" dirty="0" smtClean="0"/>
              <a:t>Seniorrådgiver Tom Mørkved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57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title"/>
          </p:nvPr>
        </p:nvSpPr>
        <p:spPr>
          <a:xfrm>
            <a:off x="1239838" y="758204"/>
            <a:ext cx="743585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/>
              <a:t>Oppgaver</a:t>
            </a:r>
          </a:p>
        </p:txBody>
      </p:sp>
      <p:sp>
        <p:nvSpPr>
          <p:cNvPr id="14339" name="Rectangle 14"/>
          <p:cNvSpPr>
            <a:spLocks noGrp="1" noChangeArrowheads="1"/>
          </p:cNvSpPr>
          <p:nvPr>
            <p:ph idx="1"/>
          </p:nvPr>
        </p:nvSpPr>
        <p:spPr>
          <a:xfrm>
            <a:off x="1258888" y="2536203"/>
            <a:ext cx="7475537" cy="3802063"/>
          </a:xfrm>
        </p:spPr>
        <p:txBody>
          <a:bodyPr/>
          <a:lstStyle/>
          <a:p>
            <a:pPr eaLnBrk="1" hangingPunct="1"/>
            <a:r>
              <a:rPr lang="nb-NO" altLang="nb-NO" sz="1800" dirty="0" smtClean="0"/>
              <a:t>Tildeling av nye oppgaver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600" dirty="0" smtClean="0"/>
              <a:t>Direkte fra kriseloggføring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600" dirty="0" smtClean="0"/>
              <a:t>Direkte fra medieloggføring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600" dirty="0" smtClean="0"/>
              <a:t>Direkte fra statusmøte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600" dirty="0" smtClean="0"/>
              <a:t>Direkte fra tiltakskort og sjekklister</a:t>
            </a:r>
          </a:p>
          <a:p>
            <a:pPr eaLnBrk="1" hangingPunct="1"/>
            <a:r>
              <a:rPr lang="nb-NO" altLang="nb-NO" sz="1800" dirty="0" smtClean="0"/>
              <a:t>Registrering av tidsfrister</a:t>
            </a:r>
          </a:p>
          <a:p>
            <a:pPr eaLnBrk="1" hangingPunct="1"/>
            <a:r>
              <a:rPr lang="nb-NO" altLang="nb-NO" sz="1800" dirty="0" smtClean="0"/>
              <a:t>Tildeling av ansvar</a:t>
            </a:r>
          </a:p>
          <a:p>
            <a:pPr eaLnBrk="1" hangingPunct="1"/>
            <a:r>
              <a:rPr lang="nb-NO" altLang="nb-NO" sz="1800" dirty="0" smtClean="0"/>
              <a:t>Løpende status på alle oppgaver</a:t>
            </a:r>
          </a:p>
          <a:p>
            <a:pPr eaLnBrk="1" hangingPunct="1"/>
            <a:r>
              <a:rPr lang="nb-NO" altLang="nb-NO" sz="1800" dirty="0" smtClean="0"/>
              <a:t>Legg ved filer</a:t>
            </a:r>
          </a:p>
          <a:p>
            <a:pPr eaLnBrk="1" hangingPunct="1"/>
            <a:r>
              <a:rPr lang="nb-NO" altLang="nb-NO" sz="1800" dirty="0" smtClean="0"/>
              <a:t>Send ut meldinger om tildelt oppgave</a:t>
            </a:r>
          </a:p>
          <a:p>
            <a:pPr eaLnBrk="1" hangingPunct="1"/>
            <a:endParaRPr lang="nb-NO" altLang="nb-NO" dirty="0" smtClean="0"/>
          </a:p>
          <a:p>
            <a:pPr lvl="1" eaLnBrk="1" hangingPunct="1"/>
            <a:endParaRPr lang="nb-NO" altLang="nb-NO" dirty="0" smtClean="0"/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1258888" y="1504935"/>
            <a:ext cx="72739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altLang="nb-NO" sz="2000" dirty="0">
                <a:latin typeface="Verdana" pitchFamily="34" charset="0"/>
              </a:rPr>
              <a:t>Ikke alle tiltak kan planlegges for på forhånd. De tiltakene som bestemmes underveis kan man tildele løpende.</a:t>
            </a:r>
          </a:p>
        </p:txBody>
      </p:sp>
    </p:spTree>
    <p:extLst>
      <p:ext uri="{BB962C8B-B14F-4D97-AF65-F5344CB8AC3E}">
        <p14:creationId xmlns:p14="http://schemas.microsoft.com/office/powerpoint/2010/main" val="21694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513093"/>
            <a:ext cx="8229600" cy="804342"/>
          </a:xfrm>
          <a:noFill/>
        </p:spPr>
        <p:txBody>
          <a:bodyPr/>
          <a:lstStyle/>
          <a:p>
            <a:pPr eaLnBrk="1" hangingPunct="1"/>
            <a:r>
              <a:rPr lang="nb-NO" altLang="nb-NO" dirty="0" smtClean="0"/>
              <a:t>Oppgaver</a:t>
            </a:r>
          </a:p>
        </p:txBody>
      </p:sp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65125"/>
            <a:ext cx="27495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/>
          <a:stretch>
            <a:fillRect/>
          </a:stretch>
        </p:blipFill>
        <p:spPr bwMode="auto">
          <a:xfrm>
            <a:off x="1331913" y="1317337"/>
            <a:ext cx="7075487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665125"/>
            <a:ext cx="46418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3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title"/>
          </p:nvPr>
        </p:nvSpPr>
        <p:spPr>
          <a:xfrm>
            <a:off x="1239838" y="626228"/>
            <a:ext cx="743585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/>
              <a:t>Meldinger</a:t>
            </a:r>
          </a:p>
        </p:txBody>
      </p:sp>
      <p:sp>
        <p:nvSpPr>
          <p:cNvPr id="16387" name="Rectangle 14"/>
          <p:cNvSpPr>
            <a:spLocks noGrp="1" noChangeArrowheads="1"/>
          </p:cNvSpPr>
          <p:nvPr>
            <p:ph idx="1"/>
          </p:nvPr>
        </p:nvSpPr>
        <p:spPr>
          <a:xfrm>
            <a:off x="1200151" y="1360594"/>
            <a:ext cx="7475537" cy="4865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1800" dirty="0" smtClean="0"/>
              <a:t>Utsending av informasjon via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E-post, SMS, Tekst til tale (Voice), Telefaks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1800" dirty="0" smtClean="0"/>
              <a:t>Konferansesamtale (</a:t>
            </a:r>
            <a:r>
              <a:rPr lang="nb-NO" altLang="nb-NO" sz="1800" dirty="0" err="1" smtClean="0"/>
              <a:t>max</a:t>
            </a:r>
            <a:r>
              <a:rPr lang="nb-NO" altLang="nb-NO" sz="1800" dirty="0" smtClean="0"/>
              <a:t> 10 deltakere)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1800" dirty="0" smtClean="0"/>
              <a:t>Utsending av 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Loggmeldinger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Oppfølginger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Informasjon og pressemeldinger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1800" dirty="0" smtClean="0"/>
              <a:t>Kommunikasjon med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Egen organisasjon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Kunder og leverandører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Myndigheter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Media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Redningsetater og andre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1800" dirty="0" smtClean="0"/>
              <a:t>Kontaktlogg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Fortløpende status på all kommunikasjon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1600" dirty="0" smtClean="0"/>
              <a:t>Respons fra talemeldinger, e-post og SMS</a:t>
            </a:r>
          </a:p>
        </p:txBody>
      </p: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215900" y="6092825"/>
            <a:ext cx="1116013" cy="576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6389" name="Picture 10" descr="1_UMSLogo-HvitBakgru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5213481"/>
            <a:ext cx="1439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0075" y="4535619"/>
            <a:ext cx="1366838" cy="409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522520"/>
            <a:ext cx="8229600" cy="804342"/>
          </a:xfrm>
          <a:noFill/>
        </p:spPr>
        <p:txBody>
          <a:bodyPr/>
          <a:lstStyle/>
          <a:p>
            <a:pPr eaLnBrk="1" hangingPunct="1"/>
            <a:r>
              <a:rPr lang="nb-NO" altLang="nb-NO" dirty="0" smtClean="0"/>
              <a:t>Meldinger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>
            <a:fillRect/>
          </a:stretch>
        </p:blipFill>
        <p:spPr bwMode="auto">
          <a:xfrm>
            <a:off x="1258888" y="1233226"/>
            <a:ext cx="7075487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468072"/>
            <a:ext cx="431165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1239838" y="645318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Informasjonstavler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1239838" y="1361281"/>
            <a:ext cx="7475537" cy="4865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nb-NO" altLang="nb-NO" dirty="0" smtClean="0"/>
              <a:t>Informasjonstavler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Erstatt manuelle tavler på møte- og </a:t>
            </a:r>
            <a:r>
              <a:rPr lang="nb-NO" altLang="nb-NO" dirty="0" err="1" smtClean="0"/>
              <a:t>beredskapsrom</a:t>
            </a:r>
            <a:endParaRPr lang="nb-NO" altLang="nb-NO" dirty="0" smtClean="0"/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Automatisk oppdatering basert på logg etc.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Rollebasert innsyn og redigering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Spesialtilpassede informasjonstavler etter behov</a:t>
            </a:r>
          </a:p>
          <a:p>
            <a:pPr lvl="2">
              <a:lnSpc>
                <a:spcPct val="100000"/>
              </a:lnSpc>
            </a:pPr>
            <a:r>
              <a:rPr lang="nb-NO" altLang="nb-NO" dirty="0" smtClean="0"/>
              <a:t>Informasjonsutdrag til ledelse, eiere, andre?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Full skjerm eller som en del av løsningen</a:t>
            </a:r>
          </a:p>
          <a:p>
            <a:pPr lvl="1">
              <a:lnSpc>
                <a:spcPct val="100000"/>
              </a:lnSpc>
            </a:pPr>
            <a:endParaRPr lang="nb-NO" altLang="nb-NO" dirty="0" smtClean="0"/>
          </a:p>
          <a:p>
            <a:pPr>
              <a:lnSpc>
                <a:spcPct val="100000"/>
              </a:lnSpc>
            </a:pPr>
            <a:r>
              <a:rPr lang="nb-NO" altLang="nb-NO" dirty="0" smtClean="0"/>
              <a:t>Statusinfo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Utførelse av planlagte oppgaver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Fakta om hendelser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Oversikt over alle tilgjengelige og påloggede ressurser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Kartutsnitt</a:t>
            </a:r>
          </a:p>
        </p:txBody>
      </p:sp>
    </p:spTree>
    <p:extLst>
      <p:ext uri="{BB962C8B-B14F-4D97-AF65-F5344CB8AC3E}">
        <p14:creationId xmlns:p14="http://schemas.microsoft.com/office/powerpoint/2010/main" val="40537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088" y="648493"/>
            <a:ext cx="7848600" cy="715963"/>
          </a:xfrm>
          <a:noFill/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Informasjonstavler </a:t>
            </a:r>
            <a:r>
              <a:rPr lang="nb-NO" altLang="nb-NO" sz="1200" dirty="0" smtClean="0"/>
              <a:t>(eksempler)</a:t>
            </a:r>
            <a:endParaRPr lang="nb-NO" altLang="nb-NO" dirty="0" smtClean="0"/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r="1627"/>
          <a:stretch>
            <a:fillRect/>
          </a:stretch>
        </p:blipFill>
        <p:spPr bwMode="auto">
          <a:xfrm>
            <a:off x="1168875" y="1543566"/>
            <a:ext cx="69786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68" y="1861007"/>
            <a:ext cx="729516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rodeo.ONEVOICE\Pictures\20081205\011220080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5150"/>
            <a:ext cx="732631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39838" y="560240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Rapporter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39838" y="1453724"/>
            <a:ext cx="7475537" cy="4865688"/>
          </a:xfrm>
        </p:spPr>
        <p:txBody>
          <a:bodyPr>
            <a:normAutofit fontScale="92500" lnSpcReduction="20000"/>
          </a:bodyPr>
          <a:lstStyle/>
          <a:p>
            <a:r>
              <a:rPr lang="nb-NO" altLang="nb-NO" dirty="0" smtClean="0"/>
              <a:t>Maler</a:t>
            </a:r>
          </a:p>
          <a:p>
            <a:pPr lvl="1"/>
            <a:r>
              <a:rPr lang="nb-NO" altLang="nb-NO" dirty="0" smtClean="0"/>
              <a:t>Type mal</a:t>
            </a:r>
          </a:p>
          <a:p>
            <a:pPr lvl="1"/>
            <a:r>
              <a:rPr lang="nb-NO" altLang="nb-NO" dirty="0" smtClean="0"/>
              <a:t>Skjemadesign</a:t>
            </a:r>
          </a:p>
          <a:p>
            <a:pPr lvl="1"/>
            <a:r>
              <a:rPr lang="nb-NO" altLang="nb-NO" dirty="0" smtClean="0"/>
              <a:t>Dokument mal med topp- og bunntekst</a:t>
            </a:r>
          </a:p>
          <a:p>
            <a:r>
              <a:rPr lang="nb-NO" altLang="nb-NO" dirty="0" smtClean="0"/>
              <a:t>Dokumentflyt</a:t>
            </a:r>
          </a:p>
          <a:p>
            <a:r>
              <a:rPr lang="nb-NO" altLang="nb-NO" dirty="0" smtClean="0"/>
              <a:t>Versjonskontroll og historikk</a:t>
            </a:r>
          </a:p>
          <a:p>
            <a:r>
              <a:rPr lang="nb-NO" altLang="nb-NO" dirty="0" smtClean="0"/>
              <a:t>Publisering, distribusjon og elektronisk deling</a:t>
            </a:r>
          </a:p>
          <a:p>
            <a:pPr lvl="1"/>
            <a:r>
              <a:rPr lang="nb-NO" altLang="nb-NO" dirty="0" smtClean="0"/>
              <a:t>E-post, </a:t>
            </a:r>
            <a:r>
              <a:rPr lang="nb-NO" altLang="nb-NO" dirty="0" err="1" smtClean="0"/>
              <a:t>sms</a:t>
            </a:r>
            <a:r>
              <a:rPr lang="nb-NO" altLang="nb-NO" dirty="0" smtClean="0"/>
              <a:t>, tekst til tale og EDI</a:t>
            </a:r>
          </a:p>
          <a:p>
            <a:r>
              <a:rPr lang="nb-NO" altLang="nb-NO" dirty="0" smtClean="0"/>
              <a:t>Uttrekk av informasjon til informasjonstavler</a:t>
            </a:r>
          </a:p>
        </p:txBody>
      </p:sp>
    </p:spTree>
    <p:extLst>
      <p:ext uri="{BB962C8B-B14F-4D97-AF65-F5344CB8AC3E}">
        <p14:creationId xmlns:p14="http://schemas.microsoft.com/office/powerpoint/2010/main" val="1619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55650" y="516281"/>
            <a:ext cx="7920038" cy="715963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Lage rapporter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1232244"/>
            <a:ext cx="4608513" cy="4964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32244"/>
            <a:ext cx="3365500" cy="46339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00562" y="1357298"/>
            <a:ext cx="328614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4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>
                <a:solidFill>
                  <a:srgbClr val="595959"/>
                </a:solidFill>
              </a:rPr>
              <a:t>Mobile plattformer</a:t>
            </a:r>
          </a:p>
        </p:txBody>
      </p:sp>
      <p:sp>
        <p:nvSpPr>
          <p:cNvPr id="1024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DD8AC199-75CF-4410-AA42-2817C286BE7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8" name="Bilde 7" descr="ph.tif"/>
          <p:cNvPicPr>
            <a:picLocks noChangeAspect="1"/>
          </p:cNvPicPr>
          <p:nvPr/>
        </p:nvPicPr>
        <p:blipFill>
          <a:blip r:embed="rId3" cstate="print"/>
          <a:srcRect l="23526" t="2849" r="12341" b="2849"/>
          <a:stretch>
            <a:fillRect/>
          </a:stretch>
        </p:blipFill>
        <p:spPr>
          <a:xfrm>
            <a:off x="1500166" y="500042"/>
            <a:ext cx="7286676" cy="43513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79288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e 4" descr="c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6"/>
          <a:stretch>
            <a:fillRect/>
          </a:stretch>
        </p:blipFill>
        <p:spPr bwMode="auto">
          <a:xfrm>
            <a:off x="4996205" y="900419"/>
            <a:ext cx="3315519" cy="447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tel 1"/>
          <p:cNvSpPr>
            <a:spLocks noGrp="1"/>
          </p:cNvSpPr>
          <p:nvPr>
            <p:ph type="title"/>
          </p:nvPr>
        </p:nvSpPr>
        <p:spPr>
          <a:xfrm>
            <a:off x="1239838" y="1003300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nb-NO" altLang="nb-NO" smtClean="0"/>
              <a:t>DSB-CIM</a:t>
            </a:r>
          </a:p>
        </p:txBody>
      </p:sp>
      <p:sp>
        <p:nvSpPr>
          <p:cNvPr id="4100" name="Plassholder for innhold 2"/>
          <p:cNvSpPr>
            <a:spLocks noGrp="1"/>
          </p:cNvSpPr>
          <p:nvPr>
            <p:ph idx="1"/>
          </p:nvPr>
        </p:nvSpPr>
        <p:spPr>
          <a:xfrm>
            <a:off x="772999" y="1866507"/>
            <a:ext cx="4130038" cy="3902697"/>
          </a:xfrm>
        </p:spPr>
        <p:txBody>
          <a:bodyPr>
            <a:normAutofit fontScale="92500"/>
          </a:bodyPr>
          <a:lstStyle/>
          <a:p>
            <a:r>
              <a:rPr lang="nb-NO" altLang="nb-NO" dirty="0" smtClean="0"/>
              <a:t>Avansert men likevel enkelt å bruke</a:t>
            </a:r>
          </a:p>
          <a:p>
            <a:r>
              <a:rPr lang="nb-NO" altLang="nb-NO" dirty="0" smtClean="0"/>
              <a:t>Håndtering av alle typer hendelser, alt fra enkle avvik til større katastrofer på en strukturert og enhetlig måte</a:t>
            </a:r>
          </a:p>
        </p:txBody>
      </p:sp>
    </p:spTree>
    <p:extLst>
      <p:ext uri="{BB962C8B-B14F-4D97-AF65-F5344CB8AC3E}">
        <p14:creationId xmlns:p14="http://schemas.microsoft.com/office/powerpoint/2010/main" val="2386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95959"/>
                </a:solidFill>
              </a:rPr>
              <a:t>Organisering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28662" y="2143116"/>
            <a:ext cx="7526215" cy="4114800"/>
          </a:xfrm>
        </p:spPr>
        <p:txBody>
          <a:bodyPr/>
          <a:lstStyle/>
          <a:p>
            <a:pPr>
              <a:defRPr/>
            </a:pPr>
            <a:r>
              <a:rPr lang="nb-NO" sz="2400" dirty="0" smtClean="0"/>
              <a:t>Prosjektledelse i DSB (2 stillinger) </a:t>
            </a:r>
          </a:p>
          <a:p>
            <a:pPr>
              <a:defRPr/>
            </a:pPr>
            <a:r>
              <a:rPr lang="nb-NO" sz="2400" dirty="0" smtClean="0"/>
              <a:t>DSB håndterer konfigurasjonsstyring og -kontroll</a:t>
            </a:r>
          </a:p>
          <a:p>
            <a:pPr>
              <a:defRPr/>
            </a:pPr>
            <a:r>
              <a:rPr lang="nb-NO" sz="2400" dirty="0" smtClean="0"/>
              <a:t>Det opprettes et eget brukerforum for FM, kommuner, SF og DSB</a:t>
            </a:r>
          </a:p>
          <a:p>
            <a:pPr>
              <a:defRPr/>
            </a:pPr>
            <a:r>
              <a:rPr lang="nb-NO" sz="2400" dirty="0" smtClean="0"/>
              <a:t>Referansegruppe (FM/Kommune, SF, DSB)</a:t>
            </a:r>
          </a:p>
          <a:p>
            <a:pPr>
              <a:defRPr/>
            </a:pPr>
            <a:r>
              <a:rPr lang="nb-NO" sz="2400" dirty="0" smtClean="0"/>
              <a:t>Styringsgruppe (DM DSB)</a:t>
            </a:r>
          </a:p>
        </p:txBody>
      </p:sp>
      <p:sp>
        <p:nvSpPr>
          <p:cNvPr id="9221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99FE794-589F-4CC9-A768-6C531475F2C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26936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3200" dirty="0" smtClean="0"/>
              <a:t>Kort om anskaffelsesprosessen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571612"/>
            <a:ext cx="7602564" cy="4786346"/>
          </a:xfrm>
        </p:spPr>
        <p:txBody>
          <a:bodyPr/>
          <a:lstStyle/>
          <a:p>
            <a:pPr eaLnBrk="1" hangingPunct="1">
              <a:defRPr/>
            </a:pPr>
            <a:r>
              <a:rPr lang="nb-NO" sz="2400" dirty="0" smtClean="0">
                <a:solidFill>
                  <a:srgbClr val="595959"/>
                </a:solidFill>
              </a:rPr>
              <a:t>Leverandør valgt, kontrakt signert november 2009</a:t>
            </a:r>
          </a:p>
          <a:p>
            <a:pPr eaLnBrk="1" hangingPunct="1">
              <a:defRPr/>
            </a:pPr>
            <a:r>
              <a:rPr lang="nb-NO" sz="2400" dirty="0" smtClean="0">
                <a:solidFill>
                  <a:srgbClr val="595959"/>
                </a:solidFill>
              </a:rPr>
              <a:t>Nytegning 2014 - ?</a:t>
            </a:r>
          </a:p>
          <a:p>
            <a:pPr eaLnBrk="1" hangingPunct="1">
              <a:defRPr/>
            </a:pPr>
            <a:r>
              <a:rPr lang="nb-NO" sz="2400" dirty="0" smtClean="0">
                <a:solidFill>
                  <a:srgbClr val="595959"/>
                </a:solidFill>
              </a:rPr>
              <a:t>DSB anskaffer på vegne av DSB, SF, FM og alle kommuner (</a:t>
            </a:r>
            <a:r>
              <a:rPr lang="nb-NO" sz="2400" u="sng" dirty="0" smtClean="0">
                <a:solidFill>
                  <a:srgbClr val="595959"/>
                </a:solidFill>
              </a:rPr>
              <a:t>tilbud</a:t>
            </a:r>
            <a:r>
              <a:rPr lang="nb-NO" sz="2400" dirty="0" smtClean="0">
                <a:solidFill>
                  <a:srgbClr val="595959"/>
                </a:solidFill>
              </a:rPr>
              <a:t> til kommunene og ikke </a:t>
            </a:r>
            <a:r>
              <a:rPr lang="nb-NO" sz="2400" u="sng" dirty="0" smtClean="0">
                <a:solidFill>
                  <a:srgbClr val="595959"/>
                </a:solidFill>
              </a:rPr>
              <a:t>pålegg</a:t>
            </a:r>
            <a:r>
              <a:rPr lang="nb-NO" sz="2400" dirty="0" smtClean="0">
                <a:solidFill>
                  <a:srgbClr val="595959"/>
                </a:solidFill>
              </a:rPr>
              <a:t>)</a:t>
            </a:r>
          </a:p>
        </p:txBody>
      </p:sp>
      <p:sp>
        <p:nvSpPr>
          <p:cNvPr id="819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0E1E90A-9C42-407D-979C-4257EB5BC3F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5924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218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4000" dirty="0" smtClean="0">
                <a:solidFill>
                  <a:srgbClr val="595959"/>
                </a:solidFill>
              </a:rPr>
              <a:t>Takk for oppmerksomheten, </a:t>
            </a:r>
            <a:br>
              <a:rPr lang="nb-NO" sz="4000" dirty="0" smtClean="0">
                <a:solidFill>
                  <a:srgbClr val="595959"/>
                </a:solidFill>
              </a:rPr>
            </a:br>
            <a:r>
              <a:rPr lang="nb-NO" sz="4000" dirty="0" smtClean="0">
                <a:solidFill>
                  <a:srgbClr val="595959"/>
                </a:solidFill>
              </a:rPr>
              <a:t>spørsmål?</a:t>
            </a:r>
          </a:p>
        </p:txBody>
      </p:sp>
      <p:sp>
        <p:nvSpPr>
          <p:cNvPr id="9221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99FE794-589F-4CC9-A768-6C531475F2C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Tittel 1"/>
          <p:cNvSpPr txBox="1">
            <a:spLocks/>
          </p:cNvSpPr>
          <p:nvPr/>
        </p:nvSpPr>
        <p:spPr bwMode="auto">
          <a:xfrm>
            <a:off x="500034" y="3143251"/>
            <a:ext cx="821537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3200" i="0" u="none" strike="noStrike" kern="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7981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title"/>
          </p:nvPr>
        </p:nvSpPr>
        <p:spPr>
          <a:xfrm>
            <a:off x="1279525" y="645318"/>
            <a:ext cx="743585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/>
              <a:t>Tiltakskort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idx="1"/>
          </p:nvPr>
        </p:nvSpPr>
        <p:spPr>
          <a:xfrm>
            <a:off x="1279525" y="2418353"/>
            <a:ext cx="7475537" cy="35147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Tiltakskort med beskrivelse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Tiltak med beskrivelse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Ansvarlig for tiltak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Veiledning i utførelse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Utføre, loggføre og rapportere i en operasjon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Loggføring ved oppstart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Loggføring ved gjennomføring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dirty="0" smtClean="0"/>
              <a:t>Rollebasert tilgang</a:t>
            </a:r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1279525" y="1367247"/>
            <a:ext cx="6553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altLang="nb-NO" sz="2000" dirty="0">
                <a:latin typeface="Verdana" pitchFamily="34" charset="0"/>
              </a:rPr>
              <a:t>Ut av planverket plukker CIM ut de tiltakene som skal iverksettes i henhold til planer når en gitt hendelse inntreffer</a:t>
            </a:r>
          </a:p>
        </p:txBody>
      </p:sp>
    </p:spTree>
    <p:extLst>
      <p:ext uri="{BB962C8B-B14F-4D97-AF65-F5344CB8AC3E}">
        <p14:creationId xmlns:p14="http://schemas.microsoft.com/office/powerpoint/2010/main" val="2823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35642"/>
            <a:ext cx="8229600" cy="804342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Tiltakskort</a:t>
            </a:r>
          </a:p>
        </p:txBody>
      </p:sp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1320800" y="1284288"/>
            <a:ext cx="7075488" cy="4710112"/>
            <a:chOff x="703" y="981"/>
            <a:chExt cx="4457" cy="2967"/>
          </a:xfrm>
        </p:grpSpPr>
        <p:pic>
          <p:nvPicPr>
            <p:cNvPr id="1331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62"/>
            <a:stretch>
              <a:fillRect/>
            </a:stretch>
          </p:blipFill>
          <p:spPr bwMode="auto">
            <a:xfrm>
              <a:off x="703" y="981"/>
              <a:ext cx="4457" cy="2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7" t="26547" r="1279" b="6413"/>
            <a:stretch>
              <a:fillRect/>
            </a:stretch>
          </p:blipFill>
          <p:spPr bwMode="auto">
            <a:xfrm>
              <a:off x="1340" y="1316"/>
              <a:ext cx="3765" cy="2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04" y="2458955"/>
            <a:ext cx="2354262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8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1239838" y="645318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Presselogg/kundelogg</a:t>
            </a:r>
            <a:r>
              <a:rPr lang="en-GB" altLang="nb-NO" dirty="0" smtClean="0"/>
              <a:t> </a:t>
            </a:r>
            <a:endParaRPr lang="nb-NO" altLang="nb-NO" dirty="0" smtClean="0"/>
          </a:p>
        </p:txBody>
      </p:sp>
      <p:sp>
        <p:nvSpPr>
          <p:cNvPr id="21507" name="Rectangle 11"/>
          <p:cNvSpPr>
            <a:spLocks noGrp="1" noChangeArrowheads="1"/>
          </p:cNvSpPr>
          <p:nvPr>
            <p:ph idx="1"/>
          </p:nvPr>
        </p:nvSpPr>
        <p:spPr>
          <a:xfrm>
            <a:off x="1239838" y="1369865"/>
            <a:ext cx="7475537" cy="4865688"/>
          </a:xfrm>
        </p:spPr>
        <p:txBody>
          <a:bodyPr>
            <a:normAutofit fontScale="92500" lnSpcReduction="10000"/>
          </a:bodyPr>
          <a:lstStyle/>
          <a:p>
            <a:r>
              <a:rPr lang="nb-NO" altLang="nb-NO" dirty="0" smtClean="0"/>
              <a:t>Full kontroll på kommunikasjon og håndtering av media/kunder</a:t>
            </a:r>
          </a:p>
          <a:p>
            <a:r>
              <a:rPr lang="nb-NO" altLang="nb-NO" dirty="0" smtClean="0"/>
              <a:t>Medie-/kundesvar</a:t>
            </a:r>
          </a:p>
          <a:p>
            <a:pPr lvl="1"/>
            <a:r>
              <a:rPr lang="nb-NO" altLang="nb-NO" dirty="0" smtClean="0"/>
              <a:t>Rask og effektiv publisering av hvilken informasjon vi kan gi til media/kunder </a:t>
            </a:r>
          </a:p>
          <a:p>
            <a:r>
              <a:rPr lang="nb-NO" altLang="nb-NO" dirty="0" smtClean="0"/>
              <a:t>Logging av spørsmål og svar til media/kunder</a:t>
            </a:r>
          </a:p>
          <a:p>
            <a:pPr lvl="1"/>
            <a:r>
              <a:rPr lang="nb-NO" altLang="nb-NO" dirty="0" smtClean="0"/>
              <a:t>Status på kommunikasjon og om saker er åpen eller lukket</a:t>
            </a:r>
          </a:p>
          <a:p>
            <a:r>
              <a:rPr lang="nb-NO" altLang="nb-NO" dirty="0" smtClean="0"/>
              <a:t>Oppfølging/ansvar med tildeling av oppgaver</a:t>
            </a:r>
          </a:p>
          <a:p>
            <a:endParaRPr lang="nb-NO" altLang="nb-NO" dirty="0" smtClean="0"/>
          </a:p>
          <a:p>
            <a:endParaRPr lang="en-GB" altLang="nb-NO" dirty="0" smtClean="0"/>
          </a:p>
          <a:p>
            <a:endParaRPr lang="en-GB" altLang="nb-NO" dirty="0" smtClean="0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95288" y="790428"/>
            <a:ext cx="5980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b-NO" sz="3200" b="1">
                <a:solidFill>
                  <a:schemeClr val="tx2"/>
                </a:solidFill>
                <a:latin typeface="Verdana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820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95288" y="1193800"/>
            <a:ext cx="5980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nb-NO" sz="3200" b="1">
                <a:solidFill>
                  <a:schemeClr val="tx2"/>
                </a:solidFill>
                <a:latin typeface="Verdana" pitchFamily="34" charset="0"/>
              </a:rPr>
              <a:t>		</a:t>
            </a:r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>
          <a:xfrm>
            <a:off x="1239838" y="481896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nb-NO" altLang="nb-NO" dirty="0" smtClean="0"/>
              <a:t>Pressemeldinger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idx="1"/>
          </p:nvPr>
        </p:nvSpPr>
        <p:spPr>
          <a:xfrm>
            <a:off x="1200151" y="1197859"/>
            <a:ext cx="7475537" cy="48656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nb-NO" altLang="nb-NO" dirty="0" smtClean="0"/>
              <a:t>Publisering og godkjenning av presseinformasjon</a:t>
            </a:r>
          </a:p>
          <a:p>
            <a:pPr>
              <a:lnSpc>
                <a:spcPct val="100000"/>
              </a:lnSpc>
            </a:pPr>
            <a:r>
              <a:rPr lang="nb-NO" altLang="nb-NO" dirty="0" smtClean="0"/>
              <a:t>Maler</a:t>
            </a:r>
          </a:p>
          <a:p>
            <a:pPr>
              <a:lnSpc>
                <a:spcPct val="100000"/>
              </a:lnSpc>
            </a:pPr>
            <a:r>
              <a:rPr lang="nb-NO" altLang="nb-NO" dirty="0" smtClean="0"/>
              <a:t>Publisering av pressemeldinger til </a:t>
            </a:r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Ekstern web, intranett, </a:t>
            </a:r>
            <a:r>
              <a:rPr lang="nb-NO" altLang="nb-NO" dirty="0" err="1" smtClean="0"/>
              <a:t>kriseweb</a:t>
            </a:r>
            <a:endParaRPr lang="nb-NO" altLang="nb-NO" dirty="0" smtClean="0"/>
          </a:p>
          <a:p>
            <a:pPr lvl="1">
              <a:lnSpc>
                <a:spcPct val="100000"/>
              </a:lnSpc>
            </a:pPr>
            <a:r>
              <a:rPr lang="nb-NO" altLang="nb-NO" dirty="0" smtClean="0"/>
              <a:t>Direkte til pressekontakter, ansatte, kunder, samarbeidspartnere</a:t>
            </a:r>
          </a:p>
          <a:p>
            <a:pPr lvl="2">
              <a:lnSpc>
                <a:spcPct val="100000"/>
              </a:lnSpc>
            </a:pPr>
            <a:r>
              <a:rPr lang="nb-NO" altLang="nb-NO" dirty="0" smtClean="0"/>
              <a:t>Som e-post, </a:t>
            </a:r>
            <a:r>
              <a:rPr lang="nb-NO" altLang="nb-NO" dirty="0" err="1" smtClean="0"/>
              <a:t>sms</a:t>
            </a:r>
            <a:r>
              <a:rPr lang="nb-NO" altLang="nb-NO" dirty="0" smtClean="0"/>
              <a:t>, fax og talemelding</a:t>
            </a:r>
          </a:p>
          <a:p>
            <a:pPr>
              <a:lnSpc>
                <a:spcPct val="100000"/>
              </a:lnSpc>
            </a:pPr>
            <a:r>
              <a:rPr lang="nb-NO" altLang="nb-NO" dirty="0" smtClean="0"/>
              <a:t>Distribuer til egen database over redaksjoner</a:t>
            </a:r>
          </a:p>
          <a:p>
            <a:pPr>
              <a:lnSpc>
                <a:spcPct val="100000"/>
              </a:lnSpc>
            </a:pPr>
            <a:r>
              <a:rPr lang="nb-NO" altLang="nb-NO" dirty="0" smtClean="0"/>
              <a:t>Oversikt over alle meldinger for denne og tidligere saker</a:t>
            </a:r>
          </a:p>
          <a:p>
            <a:pPr lvl="2">
              <a:lnSpc>
                <a:spcPct val="100000"/>
              </a:lnSpc>
            </a:pPr>
            <a:endParaRPr lang="nb-NO" altLang="nb-NO" dirty="0" smtClean="0"/>
          </a:p>
          <a:p>
            <a:pPr>
              <a:lnSpc>
                <a:spcPct val="100000"/>
              </a:lnSpc>
            </a:pPr>
            <a:endParaRPr lang="en-GB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0112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8"/>
          <a:stretch>
            <a:fillRect/>
          </a:stretch>
        </p:blipFill>
        <p:spPr bwMode="auto">
          <a:xfrm>
            <a:off x="1331913" y="1264339"/>
            <a:ext cx="7643812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09013"/>
            <a:ext cx="436562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39838" y="538932"/>
            <a:ext cx="7435850" cy="715963"/>
          </a:xfrm>
        </p:spPr>
        <p:txBody>
          <a:bodyPr>
            <a:normAutofit fontScale="90000"/>
          </a:bodyPr>
          <a:lstStyle/>
          <a:p>
            <a:r>
              <a:rPr lang="en-GB" altLang="nb-NO" dirty="0" err="1" smtClean="0"/>
              <a:t>Pressemeldinger</a:t>
            </a: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745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4040188" cy="639763"/>
          </a:xfrm>
        </p:spPr>
        <p:txBody>
          <a:bodyPr/>
          <a:lstStyle/>
          <a:p>
            <a:r>
              <a:rPr lang="nb-NO" altLang="nb-NO" smtClean="0"/>
              <a:t>DSB-CIM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1331913"/>
            <a:ext cx="4040187" cy="5656262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Plan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Hendelser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Hendelseslogg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Tiltakskort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Oppgaver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Meldinger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Rapportering/publisering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Mediehåndtering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Informasjonstavler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Distribusjonslister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Kontakter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Medieovervåkning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Risiko og sårbarhet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Ressurser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nb-NO" altLang="nb-NO" sz="1600" smtClean="0"/>
              <a:t>E-post innboks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ü"/>
            </a:pPr>
            <a:endParaRPr lang="nb-NO" altLang="nb-NO" sz="1600" smtClean="0"/>
          </a:p>
          <a:p>
            <a:pPr>
              <a:lnSpc>
                <a:spcPct val="100000"/>
              </a:lnSpc>
            </a:pPr>
            <a:endParaRPr lang="nb-NO" altLang="nb-NO" sz="1600" smtClean="0"/>
          </a:p>
          <a:p>
            <a:pPr>
              <a:lnSpc>
                <a:spcPct val="100000"/>
              </a:lnSpc>
            </a:pPr>
            <a:endParaRPr lang="nb-NO" altLang="nb-NO" sz="1600" smtClean="0"/>
          </a:p>
          <a:p>
            <a:pPr eaLnBrk="1" hangingPunct="1">
              <a:lnSpc>
                <a:spcPct val="100000"/>
              </a:lnSpc>
            </a:pPr>
            <a:endParaRPr lang="nb-NO" altLang="nb-NO" sz="1600" smtClean="0"/>
          </a:p>
        </p:txBody>
      </p:sp>
      <p:sp>
        <p:nvSpPr>
          <p:cNvPr id="51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92150"/>
            <a:ext cx="4041775" cy="639763"/>
          </a:xfrm>
        </p:spPr>
        <p:txBody>
          <a:bodyPr/>
          <a:lstStyle/>
          <a:p>
            <a:r>
              <a:rPr lang="nb-NO" altLang="nb-NO" dirty="0" smtClean="0"/>
              <a:t>Tilleggsmoduler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sz="quarter" idx="4"/>
          </p:nvPr>
        </p:nvSpPr>
        <p:spPr>
          <a:xfrm>
            <a:off x="4645025" y="1435606"/>
            <a:ext cx="4041775" cy="4927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SMS og Voice meldingssystem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Kart/GIS</a:t>
            </a:r>
          </a:p>
          <a:p>
            <a:pPr>
              <a:lnSpc>
                <a:spcPct val="100000"/>
              </a:lnSpc>
            </a:pPr>
            <a:r>
              <a:rPr lang="nb-NO" altLang="nb-NO" sz="1600" dirty="0" smtClean="0"/>
              <a:t>AD </a:t>
            </a:r>
            <a:r>
              <a:rPr lang="nb-NO" altLang="nb-NO" sz="1600" dirty="0" err="1" smtClean="0"/>
              <a:t>connector</a:t>
            </a:r>
            <a:r>
              <a:rPr lang="nb-NO" altLang="nb-NO" sz="1600" dirty="0" smtClean="0"/>
              <a:t> </a:t>
            </a:r>
            <a:r>
              <a:rPr lang="nb-NO" altLang="nb-NO" sz="1200" dirty="0" smtClean="0"/>
              <a:t>(kobling til intern IT)</a:t>
            </a:r>
          </a:p>
          <a:p>
            <a:pPr>
              <a:lnSpc>
                <a:spcPct val="100000"/>
              </a:lnSpc>
            </a:pPr>
            <a:r>
              <a:rPr lang="nb-NO" altLang="nb-NO" sz="1600" dirty="0" smtClean="0"/>
              <a:t>SMS innboks</a:t>
            </a:r>
          </a:p>
          <a:p>
            <a:pPr>
              <a:lnSpc>
                <a:spcPct val="100000"/>
              </a:lnSpc>
            </a:pPr>
            <a:r>
              <a:rPr lang="nb-NO" altLang="nb-NO" sz="1600" dirty="0" smtClean="0"/>
              <a:t>MMS innboks</a:t>
            </a:r>
          </a:p>
          <a:p>
            <a:pPr>
              <a:lnSpc>
                <a:spcPct val="100000"/>
              </a:lnSpc>
            </a:pPr>
            <a:r>
              <a:rPr lang="nb-NO" altLang="nb-NO" sz="1600" dirty="0" smtClean="0"/>
              <a:t>Vaktliste/Roster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Møter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Pårørendehåndtering</a:t>
            </a:r>
          </a:p>
          <a:p>
            <a:pPr>
              <a:lnSpc>
                <a:spcPct val="100000"/>
              </a:lnSpc>
            </a:pPr>
            <a:r>
              <a:rPr lang="nb-NO" altLang="nb-NO" sz="1600" dirty="0" smtClean="0"/>
              <a:t>Reiselogg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Kalender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Kvalitetssystem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Avvikshåndtering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Spørreundersøkelser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Mobil </a:t>
            </a:r>
            <a:r>
              <a:rPr lang="nb-NO" altLang="nb-NO" sz="1600" dirty="0" err="1" smtClean="0"/>
              <a:t>connector</a:t>
            </a:r>
            <a:endParaRPr lang="nb-NO" altLang="nb-NO" sz="1600" dirty="0" smtClean="0"/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Simulering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smtClean="0"/>
              <a:t>Øvings- og treningsdatabase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600" dirty="0" err="1" smtClean="0"/>
              <a:t>Kriseweb</a:t>
            </a:r>
            <a:endParaRPr lang="nb-NO" altLang="nb-NO" sz="1600" dirty="0" smtClean="0"/>
          </a:p>
          <a:p>
            <a:pPr eaLnBrk="1" hangingPunct="1">
              <a:lnSpc>
                <a:spcPct val="100000"/>
              </a:lnSpc>
            </a:pPr>
            <a:endParaRPr lang="nb-NO" altLang="nb-NO" sz="1600" dirty="0" smtClean="0"/>
          </a:p>
          <a:p>
            <a:pPr eaLnBrk="1" hangingPunct="1">
              <a:lnSpc>
                <a:spcPct val="100000"/>
              </a:lnSpc>
            </a:pPr>
            <a:endParaRPr lang="nb-NO" altLang="nb-NO" sz="1600" dirty="0" smtClean="0">
              <a:solidFill>
                <a:srgbClr val="C0C0C0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nb-NO" alt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2729800245"/>
      </p:ext>
    </p:extLst>
  </p:cSld>
  <p:clrMapOvr>
    <a:masterClrMapping/>
  </p:clrMapOvr>
  <p:transition spd="slow" advClick="0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>
          <a:xfrm>
            <a:off x="1239838" y="758203"/>
            <a:ext cx="7435850" cy="715963"/>
          </a:xfrm>
          <a:noFill/>
        </p:spPr>
        <p:txBody>
          <a:bodyPr/>
          <a:lstStyle/>
          <a:p>
            <a:pPr eaLnBrk="1" hangingPunct="1"/>
            <a:r>
              <a:rPr lang="nb-NO" altLang="nb-NO" sz="2800" dirty="0" smtClean="0"/>
              <a:t>Plan</a:t>
            </a:r>
            <a:r>
              <a:rPr lang="en-GB" altLang="nb-NO" sz="2800" dirty="0" smtClean="0"/>
              <a:t> 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idx="1"/>
          </p:nvPr>
        </p:nvSpPr>
        <p:spPr>
          <a:xfrm>
            <a:off x="1258888" y="2788894"/>
            <a:ext cx="7475537" cy="33702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Innholdsfortegnelse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Dokumenter og maler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Filer og vedlegg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Tiltakskort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Revisjon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Arbeidsflyt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Versjonskontroll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Utskrift og eksport til Word</a:t>
            </a:r>
            <a:endParaRPr lang="en-GB" altLang="nb-NO" dirty="0" smtClean="0"/>
          </a:p>
          <a:p>
            <a:pPr eaLnBrk="1" hangingPunct="1">
              <a:lnSpc>
                <a:spcPct val="100000"/>
              </a:lnSpc>
            </a:pPr>
            <a:endParaRPr lang="en-GB" altLang="nb-NO" dirty="0" smtClean="0"/>
          </a:p>
          <a:p>
            <a:pPr eaLnBrk="1" hangingPunct="1">
              <a:lnSpc>
                <a:spcPct val="100000"/>
              </a:lnSpc>
            </a:pPr>
            <a:endParaRPr lang="en-GB" altLang="nb-NO" dirty="0" smtClean="0"/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1258888" y="1515343"/>
            <a:ext cx="76057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altLang="nb-NO" dirty="0">
                <a:latin typeface="Verdana" pitchFamily="34" charset="0"/>
              </a:rPr>
              <a:t>Planer kan med denne modulen enkelt utvikles og vedlikeholdes og kobles sammen med krisehåndteringen om en hendelse skulle inntreffe. Her vil du alltid ha en tilgjengelig oppdatert versjon av planen.</a:t>
            </a:r>
            <a:endParaRPr lang="nb-NO" altLang="nb-NO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663922"/>
            <a:ext cx="8229600" cy="804342"/>
          </a:xfrm>
          <a:noFill/>
        </p:spPr>
        <p:txBody>
          <a:bodyPr/>
          <a:lstStyle/>
          <a:p>
            <a:pPr eaLnBrk="1" hangingPunct="1"/>
            <a:r>
              <a:rPr lang="nb-NO" altLang="nb-NO" dirty="0" smtClean="0"/>
              <a:t>Plan</a:t>
            </a:r>
            <a:r>
              <a:rPr lang="en-GB" altLang="nb-NO" dirty="0" smtClean="0"/>
              <a:t> 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>
            <a:fillRect/>
          </a:stretch>
        </p:blipFill>
        <p:spPr bwMode="auto">
          <a:xfrm>
            <a:off x="1384300" y="1489409"/>
            <a:ext cx="7075488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1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786484"/>
            <a:ext cx="743585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/>
              <a:t>Hendelser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396014"/>
            <a:ext cx="7475537" cy="37306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Registrert av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Dato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Kontaktinfo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Emne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Beskrivelse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Hendelses type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Alvorlighetsgrad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Tilgangskontroll basert på roller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Legg ved filer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dirty="0" smtClean="0"/>
              <a:t>Send meldinger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600" dirty="0" smtClean="0"/>
              <a:t>SMS, Talemelding, E-post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1258888" y="1553051"/>
            <a:ext cx="76057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altLang="nb-NO" dirty="0">
                <a:latin typeface="Verdana" pitchFamily="34" charset="0"/>
              </a:rPr>
              <a:t>Registrering av hendelser eller scenarier har sin hensikt i en initial loggføring. Med enkel beskrivelse og kategorisering vil CIM iverksette riktig planverk med aktuelle tiltakskort.</a:t>
            </a:r>
            <a:endParaRPr lang="nb-NO" altLang="nb-NO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6"/>
          <a:stretch>
            <a:fillRect/>
          </a:stretch>
        </p:blipFill>
        <p:spPr bwMode="auto">
          <a:xfrm>
            <a:off x="1403350" y="1078477"/>
            <a:ext cx="750728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8550" y="513343"/>
            <a:ext cx="7435850" cy="715963"/>
          </a:xfrm>
        </p:spPr>
        <p:txBody>
          <a:bodyPr/>
          <a:lstStyle/>
          <a:p>
            <a:pPr eaLnBrk="1" hangingPunct="1"/>
            <a:r>
              <a:rPr lang="nb-NO" altLang="nb-NO" sz="2800" dirty="0" smtClean="0"/>
              <a:t>Hendelser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65" y="1554874"/>
            <a:ext cx="3667125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1003300"/>
            <a:ext cx="7435850" cy="715963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>Hendelseslogg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39838" y="2852738"/>
            <a:ext cx="7475537" cy="3730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Løpende loggføring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Kildehenvisning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Kategorisering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Tidsstempel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Ansvar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Informasjonsregistrering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400" smtClean="0"/>
              <a:t>Bekreftet og ubekreftet informasjon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400" smtClean="0"/>
              <a:t>Frigitt informasjon til hvem, av hvem?</a:t>
            </a:r>
          </a:p>
          <a:p>
            <a:pPr lvl="1" eaLnBrk="1" hangingPunct="1">
              <a:lnSpc>
                <a:spcPct val="100000"/>
              </a:lnSpc>
            </a:pPr>
            <a:r>
              <a:rPr lang="nb-NO" altLang="nb-NO" sz="1400" smtClean="0"/>
              <a:t>Ikke frigitt informasjon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Legg ved filer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Tildel oppgaver </a:t>
            </a:r>
          </a:p>
          <a:p>
            <a:pPr eaLnBrk="1" hangingPunct="1">
              <a:lnSpc>
                <a:spcPct val="100000"/>
              </a:lnSpc>
            </a:pPr>
            <a:r>
              <a:rPr lang="nb-NO" altLang="nb-NO" sz="1800" smtClean="0"/>
              <a:t>Send meldinger</a:t>
            </a: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258888" y="1860550"/>
            <a:ext cx="76057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nb-NO" altLang="nb-NO">
                <a:latin typeface="Verdana" pitchFamily="34" charset="0"/>
              </a:rPr>
              <a:t>Den løpende loggføringen av ny og oppdatert informasjon ivaretas av et enkelt intuitivt loggskjema. Loggen blir et viktig verktøy for oppfølging og styring under uønskede hendelser.</a:t>
            </a:r>
            <a:endParaRPr lang="nb-NO" altLang="nb-NO" sz="2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3"/>
          <a:stretch>
            <a:fillRect/>
          </a:stretch>
        </p:blipFill>
        <p:spPr bwMode="auto">
          <a:xfrm>
            <a:off x="1331913" y="1658938"/>
            <a:ext cx="7075487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2400" smtClean="0"/>
              <a:t>Hendelseslogg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354488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317</TotalTime>
  <Words>701</Words>
  <Application>Microsoft Office PowerPoint</Application>
  <PresentationFormat>Skjermfremvisning (4:3)</PresentationFormat>
  <Paragraphs>202</Paragraphs>
  <Slides>27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PowerPoint-presentasjon</vt:lpstr>
      <vt:lpstr>Krisestøtteverktøy DSB-CIM  </vt:lpstr>
      <vt:lpstr>DSB-CIM</vt:lpstr>
      <vt:lpstr>PowerPoint-presentasjon</vt:lpstr>
      <vt:lpstr>Plan </vt:lpstr>
      <vt:lpstr>Plan </vt:lpstr>
      <vt:lpstr>Hendelser</vt:lpstr>
      <vt:lpstr>Hendelser</vt:lpstr>
      <vt:lpstr>Hendelseslogg</vt:lpstr>
      <vt:lpstr>Hendelseslogg</vt:lpstr>
      <vt:lpstr>Oppgaver</vt:lpstr>
      <vt:lpstr>Oppgaver</vt:lpstr>
      <vt:lpstr>Meldinger</vt:lpstr>
      <vt:lpstr>Meldinger</vt:lpstr>
      <vt:lpstr>Informasjonstavler</vt:lpstr>
      <vt:lpstr>Informasjonstavler (eksempler)</vt:lpstr>
      <vt:lpstr>PowerPoint-presentasjon</vt:lpstr>
      <vt:lpstr>Rapporter</vt:lpstr>
      <vt:lpstr>Lage rapporter</vt:lpstr>
      <vt:lpstr>Mobile plattformer</vt:lpstr>
      <vt:lpstr>Organisering</vt:lpstr>
      <vt:lpstr>Kort om anskaffelsesprosessen</vt:lpstr>
      <vt:lpstr>Takk for oppmerksomheten,  spørsmål?</vt:lpstr>
      <vt:lpstr>Tiltakskort</vt:lpstr>
      <vt:lpstr>Tiltakskort</vt:lpstr>
      <vt:lpstr>Presselogg/kundelogg </vt:lpstr>
      <vt:lpstr>Pressemeldinger</vt:lpstr>
      <vt:lpstr>Pressemeldinger</vt:lpstr>
    </vt:vector>
  </TitlesOfParts>
  <Company>Fylkesmannen i Nordland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Krisestøtteverktøy DSB-CIM</dc:title>
  <dc:creator>Mørkved Tom</dc:creator>
  <cp:lastModifiedBy>Mørkved Tom</cp:lastModifiedBy>
  <cp:revision>8</cp:revision>
  <cp:lastPrinted>2013-11-21T11:52:30Z</cp:lastPrinted>
  <dcterms:created xsi:type="dcterms:W3CDTF">2013-11-21T11:01:41Z</dcterms:created>
  <dcterms:modified xsi:type="dcterms:W3CDTF">2013-11-26T09:51:29Z</dcterms:modified>
</cp:coreProperties>
</file>