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26"/>
  </p:notesMasterIdLst>
  <p:handoutMasterIdLst>
    <p:handoutMasterId r:id="rId27"/>
  </p:handoutMasterIdLst>
  <p:sldIdLst>
    <p:sldId id="292" r:id="rId2"/>
    <p:sldId id="301" r:id="rId3"/>
    <p:sldId id="297" r:id="rId4"/>
    <p:sldId id="317" r:id="rId5"/>
    <p:sldId id="337" r:id="rId6"/>
    <p:sldId id="289" r:id="rId7"/>
    <p:sldId id="274" r:id="rId8"/>
    <p:sldId id="276" r:id="rId9"/>
    <p:sldId id="324" r:id="rId10"/>
    <p:sldId id="325" r:id="rId11"/>
    <p:sldId id="333" r:id="rId12"/>
    <p:sldId id="305" r:id="rId13"/>
    <p:sldId id="306" r:id="rId14"/>
    <p:sldId id="307" r:id="rId15"/>
    <p:sldId id="315" r:id="rId16"/>
    <p:sldId id="308" r:id="rId17"/>
    <p:sldId id="309" r:id="rId18"/>
    <p:sldId id="310" r:id="rId19"/>
    <p:sldId id="320" r:id="rId20"/>
    <p:sldId id="321" r:id="rId21"/>
    <p:sldId id="322" r:id="rId22"/>
    <p:sldId id="323" r:id="rId23"/>
    <p:sldId id="296" r:id="rId24"/>
    <p:sldId id="299" r:id="rId25"/>
  </p:sldIdLst>
  <p:sldSz cx="9144000" cy="6858000" type="screen4x3"/>
  <p:notesSz cx="6735763" cy="9866313"/>
  <p:defaultTextStyle>
    <a:defPPr>
      <a:defRPr lang="nb-NO"/>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6C2"/>
    <a:srgbClr val="006DB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46" autoAdjust="0"/>
  </p:normalViewPr>
  <p:slideViewPr>
    <p:cSldViewPr>
      <p:cViewPr varScale="1">
        <p:scale>
          <a:sx n="126" d="100"/>
          <a:sy n="126" d="100"/>
        </p:scale>
        <p:origin x="-119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18831" cy="4933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nb-NO"/>
          </a:p>
        </p:txBody>
      </p:sp>
      <p:sp>
        <p:nvSpPr>
          <p:cNvPr id="11267" name="Rectangle 3"/>
          <p:cNvSpPr>
            <a:spLocks noGrp="1" noChangeArrowheads="1"/>
          </p:cNvSpPr>
          <p:nvPr>
            <p:ph type="dt" sz="quarter" idx="1"/>
          </p:nvPr>
        </p:nvSpPr>
        <p:spPr bwMode="auto">
          <a:xfrm>
            <a:off x="3816932" y="0"/>
            <a:ext cx="2918831" cy="4933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nb-NO"/>
          </a:p>
        </p:txBody>
      </p:sp>
      <p:sp>
        <p:nvSpPr>
          <p:cNvPr id="11268" name="Rectangle 4"/>
          <p:cNvSpPr>
            <a:spLocks noGrp="1" noChangeArrowheads="1"/>
          </p:cNvSpPr>
          <p:nvPr>
            <p:ph type="ftr" sz="quarter" idx="2"/>
          </p:nvPr>
        </p:nvSpPr>
        <p:spPr bwMode="auto">
          <a:xfrm>
            <a:off x="0" y="9372997"/>
            <a:ext cx="2918831" cy="49331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nb-NO"/>
          </a:p>
        </p:txBody>
      </p:sp>
      <p:sp>
        <p:nvSpPr>
          <p:cNvPr id="11269" name="Rectangle 5"/>
          <p:cNvSpPr>
            <a:spLocks noGrp="1" noChangeArrowheads="1"/>
          </p:cNvSpPr>
          <p:nvPr>
            <p:ph type="sldNum" sz="quarter" idx="3"/>
          </p:nvPr>
        </p:nvSpPr>
        <p:spPr bwMode="auto">
          <a:xfrm>
            <a:off x="3816932" y="9372997"/>
            <a:ext cx="2918831" cy="49331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EC1A3D4-7962-45AF-9B4B-68F4183B01DE}" type="slidenum">
              <a:rPr lang="nb-NO"/>
              <a:pPr/>
              <a:t>‹#›</a:t>
            </a:fld>
            <a:endParaRPr lang="nb-NO"/>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D2BC7B6D-4867-42E6-9E0F-2C94510A3014}" type="datetimeFigureOut">
              <a:rPr lang="nb-NO" smtClean="0"/>
              <a:pPr/>
              <a:t>26.11.2013</a:t>
            </a:fld>
            <a:endParaRPr lang="nb-NO"/>
          </a:p>
        </p:txBody>
      </p:sp>
      <p:sp>
        <p:nvSpPr>
          <p:cNvPr id="4" name="Plassholder for lysbilde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93D95E39-A52C-4A17-ADEB-627F77FB27C9}"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93D95E39-A52C-4A17-ADEB-627F77FB27C9}" type="slidenum">
              <a:rPr lang="nb-NO" smtClean="0"/>
              <a:pPr/>
              <a:t>1</a:t>
            </a:fld>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Ny lov</a:t>
            </a:r>
            <a:r>
              <a:rPr lang="nb-NO" baseline="0" dirty="0" smtClean="0"/>
              <a:t> vedtatt i 2010.   Lov om kommunal beredskapsplikt, sivile beskyttelsestiltak og Sivilforsvaret (Sivilbeskyttelsesloven)</a:t>
            </a:r>
            <a:endParaRPr lang="nb-NO" dirty="0"/>
          </a:p>
        </p:txBody>
      </p:sp>
      <p:sp>
        <p:nvSpPr>
          <p:cNvPr id="4" name="Plassholder for dato 3"/>
          <p:cNvSpPr>
            <a:spLocks noGrp="1"/>
          </p:cNvSpPr>
          <p:nvPr>
            <p:ph type="dt" idx="10"/>
          </p:nvPr>
        </p:nvSpPr>
        <p:spPr/>
        <p:txBody>
          <a:bodyPr/>
          <a:lstStyle/>
          <a:p>
            <a:fld id="{47951D7A-3CC8-46FC-B22F-E60A96355424}" type="datetime4">
              <a:rPr lang="nb-NO" smtClean="0"/>
              <a:pPr/>
              <a:t>26. november 2013</a:t>
            </a:fld>
            <a:endParaRPr lang="nn-NO"/>
          </a:p>
        </p:txBody>
      </p:sp>
      <p:sp>
        <p:nvSpPr>
          <p:cNvPr id="5" name="Plassholder for lysbildenummer 4"/>
          <p:cNvSpPr>
            <a:spLocks noGrp="1"/>
          </p:cNvSpPr>
          <p:nvPr>
            <p:ph type="sldNum" sz="quarter" idx="11"/>
          </p:nvPr>
        </p:nvSpPr>
        <p:spPr/>
        <p:txBody>
          <a:bodyPr/>
          <a:lstStyle/>
          <a:p>
            <a:fld id="{3E2A1F53-FF37-4A7E-B7F6-211995AAE257}" type="slidenum">
              <a:rPr lang="nn-NO" smtClean="0"/>
              <a:pPr/>
              <a:t>3</a:t>
            </a:fld>
            <a:endParaRPr lang="nn-NO"/>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2062" name="Picture 14"/>
          <p:cNvPicPr>
            <a:picLocks noChangeAspect="1" noChangeArrowheads="1"/>
          </p:cNvPicPr>
          <p:nvPr/>
        </p:nvPicPr>
        <p:blipFill>
          <a:blip r:embed="rId2" cstate="print"/>
          <a:srcRect/>
          <a:stretch>
            <a:fillRect/>
          </a:stretch>
        </p:blipFill>
        <p:spPr bwMode="auto">
          <a:xfrm>
            <a:off x="0" y="3175"/>
            <a:ext cx="9144000" cy="6851650"/>
          </a:xfrm>
          <a:prstGeom prst="rect">
            <a:avLst/>
          </a:prstGeom>
          <a:noFill/>
        </p:spPr>
      </p:pic>
      <p:sp>
        <p:nvSpPr>
          <p:cNvPr id="2050" name="Rectangle 2"/>
          <p:cNvSpPr>
            <a:spLocks noGrp="1" noChangeArrowheads="1"/>
          </p:cNvSpPr>
          <p:nvPr>
            <p:ph type="ctrTitle"/>
          </p:nvPr>
        </p:nvSpPr>
        <p:spPr>
          <a:xfrm>
            <a:off x="228600" y="2057400"/>
            <a:ext cx="8686800" cy="1143000"/>
          </a:xfrm>
        </p:spPr>
        <p:txBody>
          <a:bodyPr/>
          <a:lstStyle>
            <a:lvl1pPr algn="ctr">
              <a:defRPr sz="4400" i="1"/>
            </a:lvl1pPr>
          </a:lstStyle>
          <a:p>
            <a:r>
              <a:rPr lang="nb-NO" smtClean="0"/>
              <a:t>Klikk for å redigere tittelstil</a:t>
            </a:r>
            <a:endParaRPr lang="nb-NO"/>
          </a:p>
        </p:txBody>
      </p:sp>
      <p:sp>
        <p:nvSpPr>
          <p:cNvPr id="2051" name="Rectangle 3"/>
          <p:cNvSpPr>
            <a:spLocks noGrp="1" noChangeArrowheads="1"/>
          </p:cNvSpPr>
          <p:nvPr>
            <p:ph type="subTitle" idx="1"/>
          </p:nvPr>
        </p:nvSpPr>
        <p:spPr>
          <a:xfrm>
            <a:off x="228600" y="3657600"/>
            <a:ext cx="8686800" cy="1752600"/>
          </a:xfrm>
        </p:spPr>
        <p:txBody>
          <a:bodyPr/>
          <a:lstStyle>
            <a:lvl1pPr marL="0" indent="0" algn="ctr">
              <a:buFontTx/>
              <a:buNone/>
              <a:defRPr sz="3200"/>
            </a:lvl1pPr>
          </a:lstStyle>
          <a:p>
            <a:r>
              <a:rPr lang="nb-NO" smtClean="0"/>
              <a:t>Klikk for å redigere undertittelstil i malen</a:t>
            </a:r>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515100" y="609600"/>
            <a:ext cx="1943100" cy="5486400"/>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685800" y="609600"/>
            <a:ext cx="5676900" cy="5486400"/>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6" name="Picture 12"/>
          <p:cNvPicPr>
            <a:picLocks noChangeAspect="1" noChangeArrowheads="1"/>
          </p:cNvPicPr>
          <p:nvPr/>
        </p:nvPicPr>
        <p:blipFill>
          <a:blip r:embed="rId13" cstate="print"/>
          <a:srcRect/>
          <a:stretch>
            <a:fillRect/>
          </a:stretch>
        </p:blipFill>
        <p:spPr bwMode="auto">
          <a:xfrm>
            <a:off x="0" y="3175"/>
            <a:ext cx="9144000" cy="6851650"/>
          </a:xfrm>
          <a:prstGeom prst="rect">
            <a:avLst/>
          </a:prstGeom>
          <a:noFill/>
        </p:spPr>
      </p:pic>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b-NO" smtClean="0"/>
              <a:t>Klikk for å redigere tittelstil i malen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p>
        </p:txBody>
      </p:sp>
      <p:pic>
        <p:nvPicPr>
          <p:cNvPr id="1038" name="Picture 14" descr="webadresse"/>
          <p:cNvPicPr>
            <a:picLocks noChangeAspect="1" noChangeArrowheads="1"/>
          </p:cNvPicPr>
          <p:nvPr/>
        </p:nvPicPr>
        <p:blipFill>
          <a:blip r:embed="rId14" cstate="print"/>
          <a:srcRect t="32608" b="18115"/>
          <a:stretch>
            <a:fillRect/>
          </a:stretch>
        </p:blipFill>
        <p:spPr bwMode="auto">
          <a:xfrm>
            <a:off x="395288" y="6237288"/>
            <a:ext cx="1295400" cy="144462"/>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3200" b="1">
          <a:solidFill>
            <a:srgbClr val="006DB8"/>
          </a:solidFill>
          <a:latin typeface="+mj-lt"/>
          <a:ea typeface="+mj-ea"/>
          <a:cs typeface="+mj-cs"/>
        </a:defRPr>
      </a:lvl1pPr>
      <a:lvl2pPr algn="l" rtl="0" eaLnBrk="1" fontAlgn="base" hangingPunct="1">
        <a:spcBef>
          <a:spcPct val="0"/>
        </a:spcBef>
        <a:spcAft>
          <a:spcPct val="0"/>
        </a:spcAft>
        <a:defRPr sz="3200" b="1">
          <a:solidFill>
            <a:srgbClr val="006DB8"/>
          </a:solidFill>
          <a:latin typeface="Arial" charset="0"/>
        </a:defRPr>
      </a:lvl2pPr>
      <a:lvl3pPr algn="l" rtl="0" eaLnBrk="1" fontAlgn="base" hangingPunct="1">
        <a:spcBef>
          <a:spcPct val="0"/>
        </a:spcBef>
        <a:spcAft>
          <a:spcPct val="0"/>
        </a:spcAft>
        <a:defRPr sz="3200" b="1">
          <a:solidFill>
            <a:srgbClr val="006DB8"/>
          </a:solidFill>
          <a:latin typeface="Arial" charset="0"/>
        </a:defRPr>
      </a:lvl3pPr>
      <a:lvl4pPr algn="l" rtl="0" eaLnBrk="1" fontAlgn="base" hangingPunct="1">
        <a:spcBef>
          <a:spcPct val="0"/>
        </a:spcBef>
        <a:spcAft>
          <a:spcPct val="0"/>
        </a:spcAft>
        <a:defRPr sz="3200" b="1">
          <a:solidFill>
            <a:srgbClr val="006DB8"/>
          </a:solidFill>
          <a:latin typeface="Arial" charset="0"/>
        </a:defRPr>
      </a:lvl4pPr>
      <a:lvl5pPr algn="l" rtl="0" eaLnBrk="1" fontAlgn="base" hangingPunct="1">
        <a:spcBef>
          <a:spcPct val="0"/>
        </a:spcBef>
        <a:spcAft>
          <a:spcPct val="0"/>
        </a:spcAft>
        <a:defRPr sz="3200" b="1">
          <a:solidFill>
            <a:srgbClr val="006DB8"/>
          </a:solidFill>
          <a:latin typeface="Arial" charset="0"/>
        </a:defRPr>
      </a:lvl5pPr>
      <a:lvl6pPr marL="457200" algn="l" rtl="0" eaLnBrk="1" fontAlgn="base" hangingPunct="1">
        <a:spcBef>
          <a:spcPct val="0"/>
        </a:spcBef>
        <a:spcAft>
          <a:spcPct val="0"/>
        </a:spcAft>
        <a:defRPr sz="3200" b="1">
          <a:solidFill>
            <a:srgbClr val="006DB8"/>
          </a:solidFill>
          <a:latin typeface="Arial" charset="0"/>
        </a:defRPr>
      </a:lvl6pPr>
      <a:lvl7pPr marL="914400" algn="l" rtl="0" eaLnBrk="1" fontAlgn="base" hangingPunct="1">
        <a:spcBef>
          <a:spcPct val="0"/>
        </a:spcBef>
        <a:spcAft>
          <a:spcPct val="0"/>
        </a:spcAft>
        <a:defRPr sz="3200" b="1">
          <a:solidFill>
            <a:srgbClr val="006DB8"/>
          </a:solidFill>
          <a:latin typeface="Arial" charset="0"/>
        </a:defRPr>
      </a:lvl7pPr>
      <a:lvl8pPr marL="1371600" algn="l" rtl="0" eaLnBrk="1" fontAlgn="base" hangingPunct="1">
        <a:spcBef>
          <a:spcPct val="0"/>
        </a:spcBef>
        <a:spcAft>
          <a:spcPct val="0"/>
        </a:spcAft>
        <a:defRPr sz="3200" b="1">
          <a:solidFill>
            <a:srgbClr val="006DB8"/>
          </a:solidFill>
          <a:latin typeface="Arial" charset="0"/>
        </a:defRPr>
      </a:lvl8pPr>
      <a:lvl9pPr marL="1828800" algn="l" rtl="0" eaLnBrk="1" fontAlgn="base" hangingPunct="1">
        <a:spcBef>
          <a:spcPct val="0"/>
        </a:spcBef>
        <a:spcAft>
          <a:spcPct val="0"/>
        </a:spcAft>
        <a:defRPr sz="3200" b="1">
          <a:solidFill>
            <a:srgbClr val="006DB8"/>
          </a:solidFill>
          <a:latin typeface="Arial" charset="0"/>
        </a:defRPr>
      </a:lvl9pPr>
    </p:titleStyle>
    <p:bodyStyle>
      <a:lvl1pPr marL="342900" indent="-342900" algn="l" rtl="0" eaLnBrk="1" fontAlgn="base" hangingPunct="1">
        <a:spcBef>
          <a:spcPct val="20000"/>
        </a:spcBef>
        <a:spcAft>
          <a:spcPct val="0"/>
        </a:spcAft>
        <a:buClr>
          <a:srgbClr val="006DB8"/>
        </a:buClr>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rgbClr val="006DB8"/>
        </a:buClr>
        <a:buChar char="–"/>
        <a:defRPr>
          <a:solidFill>
            <a:schemeClr val="tx1"/>
          </a:solidFill>
          <a:latin typeface="+mn-lt"/>
        </a:defRPr>
      </a:lvl2pPr>
      <a:lvl3pPr marL="1143000" indent="-228600" algn="l" rtl="0" eaLnBrk="1" fontAlgn="base" hangingPunct="1">
        <a:spcBef>
          <a:spcPct val="20000"/>
        </a:spcBef>
        <a:spcAft>
          <a:spcPct val="0"/>
        </a:spcAft>
        <a:buClr>
          <a:srgbClr val="006DB8"/>
        </a:buClr>
        <a:buFont typeface="Wingdings" pitchFamily="2" charset="2"/>
        <a:buChar char="ü"/>
        <a:defRPr sz="1600">
          <a:solidFill>
            <a:schemeClr val="tx1"/>
          </a:solidFill>
          <a:latin typeface="+mn-lt"/>
        </a:defRPr>
      </a:lvl3pPr>
      <a:lvl4pPr marL="1600200" indent="-228600" algn="l" rtl="0" eaLnBrk="1" fontAlgn="base" hangingPunct="1">
        <a:spcBef>
          <a:spcPct val="20000"/>
        </a:spcBef>
        <a:spcAft>
          <a:spcPct val="0"/>
        </a:spcAft>
        <a:buClr>
          <a:srgbClr val="006DB8"/>
        </a:buClr>
        <a:buFont typeface="Wingdings" pitchFamily="2" charset="2"/>
        <a:buChar char="Ø"/>
        <a:defRPr sz="1600" i="1">
          <a:solidFill>
            <a:schemeClr val="tx1"/>
          </a:solidFill>
          <a:latin typeface="+mn-lt"/>
        </a:defRPr>
      </a:lvl4pPr>
      <a:lvl5pPr marL="2057400" indent="-228600" algn="l" rtl="0" eaLnBrk="1" fontAlgn="base" hangingPunct="1">
        <a:spcBef>
          <a:spcPct val="20000"/>
        </a:spcBef>
        <a:spcAft>
          <a:spcPct val="0"/>
        </a:spcAft>
        <a:buClr>
          <a:srgbClr val="006DB8"/>
        </a:buClr>
        <a:buChar char="»"/>
        <a:defRPr sz="1400">
          <a:solidFill>
            <a:schemeClr val="tx1"/>
          </a:solidFill>
          <a:latin typeface="+mn-lt"/>
        </a:defRPr>
      </a:lvl5pPr>
      <a:lvl6pPr marL="2514600" indent="-228600" algn="l" rtl="0" eaLnBrk="1" fontAlgn="base" hangingPunct="1">
        <a:spcBef>
          <a:spcPct val="20000"/>
        </a:spcBef>
        <a:spcAft>
          <a:spcPct val="0"/>
        </a:spcAft>
        <a:buClr>
          <a:srgbClr val="006DB8"/>
        </a:buClr>
        <a:buChar char="»"/>
        <a:defRPr sz="1400">
          <a:solidFill>
            <a:schemeClr val="tx1"/>
          </a:solidFill>
          <a:latin typeface="+mn-lt"/>
        </a:defRPr>
      </a:lvl6pPr>
      <a:lvl7pPr marL="2971800" indent="-228600" algn="l" rtl="0" eaLnBrk="1" fontAlgn="base" hangingPunct="1">
        <a:spcBef>
          <a:spcPct val="20000"/>
        </a:spcBef>
        <a:spcAft>
          <a:spcPct val="0"/>
        </a:spcAft>
        <a:buClr>
          <a:srgbClr val="006DB8"/>
        </a:buClr>
        <a:buChar char="»"/>
        <a:defRPr sz="1400">
          <a:solidFill>
            <a:schemeClr val="tx1"/>
          </a:solidFill>
          <a:latin typeface="+mn-lt"/>
        </a:defRPr>
      </a:lvl7pPr>
      <a:lvl8pPr marL="3429000" indent="-228600" algn="l" rtl="0" eaLnBrk="1" fontAlgn="base" hangingPunct="1">
        <a:spcBef>
          <a:spcPct val="20000"/>
        </a:spcBef>
        <a:spcAft>
          <a:spcPct val="0"/>
        </a:spcAft>
        <a:buClr>
          <a:srgbClr val="006DB8"/>
        </a:buClr>
        <a:buChar char="»"/>
        <a:defRPr sz="1400">
          <a:solidFill>
            <a:schemeClr val="tx1"/>
          </a:solidFill>
          <a:latin typeface="+mn-lt"/>
        </a:defRPr>
      </a:lvl8pPr>
      <a:lvl9pPr marL="3886200" indent="-228600" algn="l" rtl="0" eaLnBrk="1" fontAlgn="base" hangingPunct="1">
        <a:spcBef>
          <a:spcPct val="20000"/>
        </a:spcBef>
        <a:spcAft>
          <a:spcPct val="0"/>
        </a:spcAft>
        <a:buClr>
          <a:srgbClr val="006DB8"/>
        </a:buClr>
        <a:buChar char="»"/>
        <a:defRPr sz="14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3.wmf"/><Relationship Id="rId18" Type="http://schemas.openxmlformats.org/officeDocument/2006/relationships/image" Target="../media/image18.wmf"/><Relationship Id="rId26" Type="http://schemas.openxmlformats.org/officeDocument/2006/relationships/image" Target="../media/image26.wmf"/><Relationship Id="rId39" Type="http://schemas.openxmlformats.org/officeDocument/2006/relationships/image" Target="../media/image39.wmf"/><Relationship Id="rId3" Type="http://schemas.openxmlformats.org/officeDocument/2006/relationships/image" Target="../media/image4.jpeg"/><Relationship Id="rId21" Type="http://schemas.openxmlformats.org/officeDocument/2006/relationships/image" Target="../media/image21.wmf"/><Relationship Id="rId34" Type="http://schemas.openxmlformats.org/officeDocument/2006/relationships/image" Target="../media/image34.wmf"/><Relationship Id="rId42" Type="http://schemas.openxmlformats.org/officeDocument/2006/relationships/image" Target="../media/image42.wmf"/><Relationship Id="rId47" Type="http://schemas.openxmlformats.org/officeDocument/2006/relationships/image" Target="../media/image47.wmf"/><Relationship Id="rId50" Type="http://schemas.openxmlformats.org/officeDocument/2006/relationships/image" Target="../media/image50.wmf"/><Relationship Id="rId7" Type="http://schemas.openxmlformats.org/officeDocument/2006/relationships/image" Target="../media/image7.png"/><Relationship Id="rId12" Type="http://schemas.openxmlformats.org/officeDocument/2006/relationships/image" Target="../media/image12.wmf"/><Relationship Id="rId17" Type="http://schemas.openxmlformats.org/officeDocument/2006/relationships/image" Target="../media/image17.wmf"/><Relationship Id="rId25" Type="http://schemas.openxmlformats.org/officeDocument/2006/relationships/image" Target="../media/image25.wmf"/><Relationship Id="rId33" Type="http://schemas.openxmlformats.org/officeDocument/2006/relationships/image" Target="../media/image33.wmf"/><Relationship Id="rId38" Type="http://schemas.openxmlformats.org/officeDocument/2006/relationships/image" Target="../media/image38.wmf"/><Relationship Id="rId46" Type="http://schemas.openxmlformats.org/officeDocument/2006/relationships/image" Target="../media/image46.wmf"/><Relationship Id="rId2" Type="http://schemas.openxmlformats.org/officeDocument/2006/relationships/notesSlide" Target="../notesSlides/notesSlide1.xml"/><Relationship Id="rId16" Type="http://schemas.openxmlformats.org/officeDocument/2006/relationships/image" Target="../media/image16.wmf"/><Relationship Id="rId20" Type="http://schemas.openxmlformats.org/officeDocument/2006/relationships/image" Target="../media/image20.wmf"/><Relationship Id="rId29" Type="http://schemas.openxmlformats.org/officeDocument/2006/relationships/image" Target="../media/image29.wmf"/><Relationship Id="rId41" Type="http://schemas.openxmlformats.org/officeDocument/2006/relationships/image" Target="../media/image41.wmf"/><Relationship Id="rId1" Type="http://schemas.openxmlformats.org/officeDocument/2006/relationships/slideLayout" Target="../slideLayouts/slideLayout1.xml"/><Relationship Id="rId6" Type="http://schemas.openxmlformats.org/officeDocument/2006/relationships/hyperlink" Target="http://no.wikipedia.org/wiki/Fil:Nordland_v%C3%A5pen.svg" TargetMode="External"/><Relationship Id="rId11" Type="http://schemas.openxmlformats.org/officeDocument/2006/relationships/image" Target="../media/image11.wmf"/><Relationship Id="rId24" Type="http://schemas.openxmlformats.org/officeDocument/2006/relationships/image" Target="../media/image24.wmf"/><Relationship Id="rId32" Type="http://schemas.openxmlformats.org/officeDocument/2006/relationships/image" Target="../media/image32.wmf"/><Relationship Id="rId37" Type="http://schemas.openxmlformats.org/officeDocument/2006/relationships/image" Target="../media/image37.wmf"/><Relationship Id="rId40" Type="http://schemas.openxmlformats.org/officeDocument/2006/relationships/image" Target="../media/image40.wmf"/><Relationship Id="rId45" Type="http://schemas.openxmlformats.org/officeDocument/2006/relationships/image" Target="../media/image45.wmf"/><Relationship Id="rId5" Type="http://schemas.openxmlformats.org/officeDocument/2006/relationships/image" Target="../media/image6.png"/><Relationship Id="rId15" Type="http://schemas.openxmlformats.org/officeDocument/2006/relationships/image" Target="../media/image15.wmf"/><Relationship Id="rId23" Type="http://schemas.openxmlformats.org/officeDocument/2006/relationships/image" Target="../media/image23.wmf"/><Relationship Id="rId28" Type="http://schemas.openxmlformats.org/officeDocument/2006/relationships/image" Target="../media/image28.wmf"/><Relationship Id="rId36" Type="http://schemas.openxmlformats.org/officeDocument/2006/relationships/image" Target="../media/image36.wmf"/><Relationship Id="rId49" Type="http://schemas.openxmlformats.org/officeDocument/2006/relationships/image" Target="../media/image49.wmf"/><Relationship Id="rId10" Type="http://schemas.openxmlformats.org/officeDocument/2006/relationships/image" Target="../media/image10.wmf"/><Relationship Id="rId19" Type="http://schemas.openxmlformats.org/officeDocument/2006/relationships/image" Target="../media/image19.wmf"/><Relationship Id="rId31" Type="http://schemas.openxmlformats.org/officeDocument/2006/relationships/image" Target="../media/image31.wmf"/><Relationship Id="rId44" Type="http://schemas.openxmlformats.org/officeDocument/2006/relationships/image" Target="../media/image44.wmf"/><Relationship Id="rId4" Type="http://schemas.openxmlformats.org/officeDocument/2006/relationships/image" Target="../media/image5.jpeg"/><Relationship Id="rId9" Type="http://schemas.openxmlformats.org/officeDocument/2006/relationships/image" Target="../media/image9.wmf"/><Relationship Id="rId14" Type="http://schemas.openxmlformats.org/officeDocument/2006/relationships/image" Target="../media/image14.wmf"/><Relationship Id="rId22" Type="http://schemas.openxmlformats.org/officeDocument/2006/relationships/image" Target="../media/image22.wmf"/><Relationship Id="rId27" Type="http://schemas.openxmlformats.org/officeDocument/2006/relationships/image" Target="../media/image27.wmf"/><Relationship Id="rId30" Type="http://schemas.openxmlformats.org/officeDocument/2006/relationships/image" Target="../media/image30.wmf"/><Relationship Id="rId35" Type="http://schemas.openxmlformats.org/officeDocument/2006/relationships/image" Target="../media/image35.wmf"/><Relationship Id="rId43" Type="http://schemas.openxmlformats.org/officeDocument/2006/relationships/image" Target="../media/image43.wmf"/><Relationship Id="rId48" Type="http://schemas.openxmlformats.org/officeDocument/2006/relationships/image" Target="../media/image48.wmf"/><Relationship Id="rId8" Type="http://schemas.openxmlformats.org/officeDocument/2006/relationships/image" Target="../media/image8.wmf"/><Relationship Id="rId51" Type="http://schemas.openxmlformats.org/officeDocument/2006/relationships/image" Target="../media/image51.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0.jpeg"/></Relationships>
</file>

<file path=ppt/slides/_rels/slide1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 Id="rId5" Type="http://schemas.openxmlformats.org/officeDocument/2006/relationships/image" Target="../media/image69.jpeg"/><Relationship Id="rId4" Type="http://schemas.openxmlformats.org/officeDocument/2006/relationships/image" Target="../media/image68.jpeg"/></Relationships>
</file>

<file path=ppt/slides/_rels/slide14.xml.rels><?xml version="1.0" encoding="UTF-8" standalone="yes"?>
<Relationships xmlns="http://schemas.openxmlformats.org/package/2006/relationships"><Relationship Id="rId13" Type="http://schemas.openxmlformats.org/officeDocument/2006/relationships/image" Target="../media/image77.png"/><Relationship Id="rId18" Type="http://schemas.openxmlformats.org/officeDocument/2006/relationships/image" Target="../media/image80.gif"/><Relationship Id="rId26" Type="http://schemas.openxmlformats.org/officeDocument/2006/relationships/hyperlink" Target="http://no.wikipedia.org/wiki/Fil:Rovernes_Speider_Forbund.gif" TargetMode="External"/><Relationship Id="rId39" Type="http://schemas.openxmlformats.org/officeDocument/2006/relationships/image" Target="../media/image93.png"/><Relationship Id="rId3" Type="http://schemas.openxmlformats.org/officeDocument/2006/relationships/image" Target="../media/image71.jpeg"/><Relationship Id="rId21" Type="http://schemas.openxmlformats.org/officeDocument/2006/relationships/image" Target="../media/image82.png"/><Relationship Id="rId34" Type="http://schemas.openxmlformats.org/officeDocument/2006/relationships/hyperlink" Target="http://www.google.no/url?sa=i&amp;source=images&amp;cd=&amp;cad=rja&amp;docid=jcZW4WWL7MBTbM&amp;tbnid=DcvPXWSE-MVf1M:&amp;ved=0CAgQjRwwAA&amp;url=http://www.coastcenterbase.no/index.php?mapping=68&amp;ei=BHIJUe2wGYTj4QTXm4CYCQ&amp;psig=AFQjCNG4vbV_lodNN2x6uXBejhoT_3XO7A&amp;ust=1359659908522580" TargetMode="External"/><Relationship Id="rId42" Type="http://schemas.openxmlformats.org/officeDocument/2006/relationships/image" Target="../media/image96.png"/><Relationship Id="rId47" Type="http://schemas.openxmlformats.org/officeDocument/2006/relationships/image" Target="../media/image101.emf"/><Relationship Id="rId50" Type="http://schemas.openxmlformats.org/officeDocument/2006/relationships/image" Target="../media/image104.png"/><Relationship Id="rId7" Type="http://schemas.openxmlformats.org/officeDocument/2006/relationships/image" Target="../media/image74.jpeg"/><Relationship Id="rId12" Type="http://schemas.openxmlformats.org/officeDocument/2006/relationships/image" Target="../media/image76.png"/><Relationship Id="rId17" Type="http://schemas.openxmlformats.org/officeDocument/2006/relationships/hyperlink" Target="http://www.norske-redningshunder.no/nyhetsarkiv/endringer-i-godkjenningsprogrammet-01-01-2013" TargetMode="External"/><Relationship Id="rId25" Type="http://schemas.openxmlformats.org/officeDocument/2006/relationships/image" Target="../media/image85.gif"/><Relationship Id="rId33" Type="http://schemas.openxmlformats.org/officeDocument/2006/relationships/image" Target="../media/image90.gif"/><Relationship Id="rId38" Type="http://schemas.openxmlformats.org/officeDocument/2006/relationships/image" Target="../media/image92.png"/><Relationship Id="rId46" Type="http://schemas.openxmlformats.org/officeDocument/2006/relationships/image" Target="../media/image100.jpeg"/><Relationship Id="rId2" Type="http://schemas.openxmlformats.org/officeDocument/2006/relationships/slideLayout" Target="../slideLayouts/slideLayout6.xml"/><Relationship Id="rId16" Type="http://schemas.openxmlformats.org/officeDocument/2006/relationships/image" Target="../media/image79.jpeg"/><Relationship Id="rId20" Type="http://schemas.openxmlformats.org/officeDocument/2006/relationships/image" Target="../media/image81.png"/><Relationship Id="rId29" Type="http://schemas.openxmlformats.org/officeDocument/2006/relationships/image" Target="../media/image87.gif"/><Relationship Id="rId41" Type="http://schemas.openxmlformats.org/officeDocument/2006/relationships/image" Target="../media/image95.png"/><Relationship Id="rId1" Type="http://schemas.openxmlformats.org/officeDocument/2006/relationships/vmlDrawing" Target="../drawings/vmlDrawing1.vml"/><Relationship Id="rId6" Type="http://schemas.openxmlformats.org/officeDocument/2006/relationships/hyperlink" Target="http://www.nordlandssykehuset.no/" TargetMode="External"/><Relationship Id="rId11" Type="http://schemas.openxmlformats.org/officeDocument/2006/relationships/hyperlink" Target="http://no.wikipedia.org/wiki/Fil:Coat_of_Arms_of_the_Norwegian_Home_Guard.svg" TargetMode="External"/><Relationship Id="rId24" Type="http://schemas.openxmlformats.org/officeDocument/2006/relationships/image" Target="../media/image84.png"/><Relationship Id="rId32" Type="http://schemas.openxmlformats.org/officeDocument/2006/relationships/image" Target="../media/image89.png"/><Relationship Id="rId37" Type="http://schemas.openxmlformats.org/officeDocument/2006/relationships/image" Target="../media/image7.png"/><Relationship Id="rId40" Type="http://schemas.openxmlformats.org/officeDocument/2006/relationships/image" Target="../media/image94.png"/><Relationship Id="rId45" Type="http://schemas.openxmlformats.org/officeDocument/2006/relationships/image" Target="../media/image99.png"/><Relationship Id="rId5" Type="http://schemas.openxmlformats.org/officeDocument/2006/relationships/image" Target="../media/image73.jpeg"/><Relationship Id="rId15" Type="http://schemas.openxmlformats.org/officeDocument/2006/relationships/hyperlink" Target="http://www.helse-nord.no/" TargetMode="External"/><Relationship Id="rId23" Type="http://schemas.openxmlformats.org/officeDocument/2006/relationships/hyperlink" Target="http://www.nlf.no/" TargetMode="External"/><Relationship Id="rId28" Type="http://schemas.openxmlformats.org/officeDocument/2006/relationships/hyperlink" Target="http://www.kirken.no/" TargetMode="External"/><Relationship Id="rId36" Type="http://schemas.openxmlformats.org/officeDocument/2006/relationships/hyperlink" Target="http://no.wikipedia.org/wiki/Fil:Nordland_v%C3%A5pen.svg" TargetMode="External"/><Relationship Id="rId49" Type="http://schemas.openxmlformats.org/officeDocument/2006/relationships/image" Target="../media/image103.jpeg"/><Relationship Id="rId10" Type="http://schemas.openxmlformats.org/officeDocument/2006/relationships/oleObject" Target="../embeddings/oleObject1.bin"/><Relationship Id="rId19" Type="http://schemas.openxmlformats.org/officeDocument/2006/relationships/hyperlink" Target="http://www.redningsselskapet.no/Forside" TargetMode="External"/><Relationship Id="rId31" Type="http://schemas.openxmlformats.org/officeDocument/2006/relationships/hyperlink" Target="http://www.bodohavn.no/?ac_id=1&amp;ac_parent=1" TargetMode="External"/><Relationship Id="rId44" Type="http://schemas.openxmlformats.org/officeDocument/2006/relationships/image" Target="../media/image98.png"/><Relationship Id="rId52" Type="http://schemas.openxmlformats.org/officeDocument/2006/relationships/image" Target="../media/image5.jpeg"/><Relationship Id="rId4" Type="http://schemas.openxmlformats.org/officeDocument/2006/relationships/image" Target="../media/image72.jpeg"/><Relationship Id="rId9" Type="http://schemas.openxmlformats.org/officeDocument/2006/relationships/image" Target="../media/image75.png"/><Relationship Id="rId14" Type="http://schemas.openxmlformats.org/officeDocument/2006/relationships/image" Target="../media/image78.jpeg"/><Relationship Id="rId22" Type="http://schemas.openxmlformats.org/officeDocument/2006/relationships/image" Target="../media/image83.gif"/><Relationship Id="rId27" Type="http://schemas.openxmlformats.org/officeDocument/2006/relationships/image" Target="../media/image86.gif"/><Relationship Id="rId30" Type="http://schemas.openxmlformats.org/officeDocument/2006/relationships/image" Target="../media/image88.gif"/><Relationship Id="rId35" Type="http://schemas.openxmlformats.org/officeDocument/2006/relationships/image" Target="../media/image91.png"/><Relationship Id="rId43" Type="http://schemas.openxmlformats.org/officeDocument/2006/relationships/image" Target="../media/image97.png"/><Relationship Id="rId48" Type="http://schemas.openxmlformats.org/officeDocument/2006/relationships/image" Target="../media/image102.png"/><Relationship Id="rId8" Type="http://schemas.openxmlformats.org/officeDocument/2006/relationships/hyperlink" Target="http://www.helgelandssykehuset.no/" TargetMode="External"/><Relationship Id="rId51"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54.gif"/></Relationships>
</file>

<file path=ppt/slides/_rels/slide2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115.gif"/><Relationship Id="rId4" Type="http://schemas.openxmlformats.org/officeDocument/2006/relationships/image" Target="../media/image114.gif"/></Relationships>
</file>

<file path=ppt/slides/_rels/slide2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395288" y="908720"/>
            <a:ext cx="8497887" cy="792088"/>
          </a:xfrm>
        </p:spPr>
        <p:txBody>
          <a:bodyPr/>
          <a:lstStyle/>
          <a:p>
            <a:pPr eaLnBrk="1" hangingPunct="1"/>
            <a:r>
              <a:rPr lang="nb-NO" sz="2400" dirty="0" smtClean="0"/>
              <a:t/>
            </a:r>
            <a:br>
              <a:rPr lang="nb-NO" sz="2400" dirty="0" smtClean="0"/>
            </a:br>
            <a:r>
              <a:rPr lang="nb-NO" sz="2400" dirty="0" smtClean="0"/>
              <a:t>… en sentral samvirkeaktør i det norske redningskonseptet</a:t>
            </a:r>
            <a:br>
              <a:rPr lang="nb-NO" sz="2400" dirty="0" smtClean="0"/>
            </a:br>
            <a:endParaRPr lang="nb-NO" sz="2400" dirty="0" smtClean="0"/>
          </a:p>
        </p:txBody>
      </p:sp>
      <p:sp>
        <p:nvSpPr>
          <p:cNvPr id="9219" name="Rectangle 3"/>
          <p:cNvSpPr>
            <a:spLocks noGrp="1" noChangeArrowheads="1"/>
          </p:cNvSpPr>
          <p:nvPr>
            <p:ph type="subTitle" idx="1"/>
          </p:nvPr>
        </p:nvSpPr>
        <p:spPr>
          <a:xfrm>
            <a:off x="457200" y="5715000"/>
            <a:ext cx="8686800" cy="1752600"/>
          </a:xfrm>
        </p:spPr>
        <p:txBody>
          <a:bodyPr/>
          <a:lstStyle/>
          <a:p>
            <a:pPr algn="l" eaLnBrk="1" hangingPunct="1"/>
            <a:endParaRPr lang="nb-NO" sz="2000" dirty="0" smtClean="0"/>
          </a:p>
          <a:p>
            <a:pPr algn="l" eaLnBrk="1" hangingPunct="1"/>
            <a:endParaRPr lang="nb-NO" sz="2000" dirty="0" smtClean="0"/>
          </a:p>
        </p:txBody>
      </p:sp>
      <p:sp>
        <p:nvSpPr>
          <p:cNvPr id="13" name="TekstSylinder 12"/>
          <p:cNvSpPr txBox="1"/>
          <p:nvPr/>
        </p:nvSpPr>
        <p:spPr>
          <a:xfrm>
            <a:off x="611560" y="1916832"/>
            <a:ext cx="7920880" cy="707886"/>
          </a:xfrm>
          <a:prstGeom prst="rect">
            <a:avLst/>
          </a:prstGeom>
          <a:noFill/>
        </p:spPr>
        <p:txBody>
          <a:bodyPr wrap="square" rtlCol="0">
            <a:spAutoFit/>
          </a:bodyPr>
          <a:lstStyle/>
          <a:p>
            <a:pPr algn="ctr"/>
            <a:r>
              <a:rPr lang="nb-NO" sz="4000" dirty="0" smtClean="0"/>
              <a:t>Narvik – 27. og 28.11.13 </a:t>
            </a:r>
            <a:endParaRPr lang="nb-NO" sz="4000" dirty="0"/>
          </a:p>
        </p:txBody>
      </p:sp>
      <p:sp>
        <p:nvSpPr>
          <p:cNvPr id="14" name="TekstSylinder 13"/>
          <p:cNvSpPr txBox="1"/>
          <p:nvPr/>
        </p:nvSpPr>
        <p:spPr>
          <a:xfrm>
            <a:off x="5436096" y="6309320"/>
            <a:ext cx="3240360" cy="584775"/>
          </a:xfrm>
          <a:prstGeom prst="rect">
            <a:avLst/>
          </a:prstGeom>
          <a:noFill/>
        </p:spPr>
        <p:txBody>
          <a:bodyPr wrap="square" rtlCol="0">
            <a:spAutoFit/>
          </a:bodyPr>
          <a:lstStyle/>
          <a:p>
            <a:pPr algn="ctr"/>
            <a:r>
              <a:rPr lang="nb-NO" sz="1600" dirty="0" smtClean="0"/>
              <a:t>Sivilforsvarsinspektør Jarhl Walin</a:t>
            </a:r>
          </a:p>
          <a:p>
            <a:pPr algn="ctr"/>
            <a:r>
              <a:rPr lang="nb-NO" sz="1600" dirty="0" smtClean="0"/>
              <a:t>Nordland sivilforsvarsdistrikt</a:t>
            </a:r>
            <a:endParaRPr lang="nb-NO" sz="1600" dirty="0"/>
          </a:p>
        </p:txBody>
      </p:sp>
      <p:pic>
        <p:nvPicPr>
          <p:cNvPr id="68609" name="Picture 1" descr="image011"/>
          <p:cNvPicPr>
            <a:picLocks noChangeAspect="1" noChangeArrowheads="1"/>
          </p:cNvPicPr>
          <p:nvPr/>
        </p:nvPicPr>
        <p:blipFill>
          <a:blip r:embed="rId3" cstate="print"/>
          <a:srcRect/>
          <a:stretch>
            <a:fillRect/>
          </a:stretch>
        </p:blipFill>
        <p:spPr bwMode="auto">
          <a:xfrm>
            <a:off x="2195736" y="3284984"/>
            <a:ext cx="2880320" cy="2304256"/>
          </a:xfrm>
          <a:prstGeom prst="rect">
            <a:avLst/>
          </a:prstGeom>
          <a:noFill/>
          <a:ln w="9525">
            <a:noFill/>
            <a:miter lim="800000"/>
            <a:headEnd/>
            <a:tailEnd/>
          </a:ln>
        </p:spPr>
      </p:pic>
      <p:pic>
        <p:nvPicPr>
          <p:cNvPr id="9" name="Bilde 8"/>
          <p:cNvPicPr/>
          <p:nvPr/>
        </p:nvPicPr>
        <p:blipFill rotWithShape="1">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l="25019"/>
          <a:stretch/>
        </p:blipFill>
        <p:spPr bwMode="auto">
          <a:xfrm>
            <a:off x="7668344" y="260648"/>
            <a:ext cx="1152128" cy="485775"/>
          </a:xfrm>
          <a:prstGeom prst="rect">
            <a:avLst/>
          </a:prstGeom>
          <a:ln>
            <a:noFill/>
          </a:ln>
          <a:extLst>
            <a:ext uri="{53640926-AAD7-44D8-BBD7-CCE9431645EC}">
              <a14:shadowObscured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a:ext>
          </a:extLst>
        </p:spPr>
      </p:pic>
      <p:pic>
        <p:nvPicPr>
          <p:cNvPr id="10" name="Bilde 9" descr="Logo Fylkesmannen"/>
          <p:cNvPicPr/>
          <p:nvPr/>
        </p:nvPicPr>
        <p:blipFill>
          <a:blip r:embed="rId5" cstate="print"/>
          <a:srcRect r="88716"/>
          <a:stretch>
            <a:fillRect/>
          </a:stretch>
        </p:blipFill>
        <p:spPr bwMode="auto">
          <a:xfrm>
            <a:off x="7092280" y="0"/>
            <a:ext cx="552450" cy="1047750"/>
          </a:xfrm>
          <a:prstGeom prst="rect">
            <a:avLst/>
          </a:prstGeom>
          <a:noFill/>
          <a:ln w="9525">
            <a:noFill/>
            <a:miter lim="800000"/>
            <a:headEnd/>
            <a:tailEnd/>
          </a:ln>
        </p:spPr>
      </p:pic>
      <p:pic>
        <p:nvPicPr>
          <p:cNvPr id="72705" name="Bilde 1" descr="Våpen">
            <a:hlinkClick r:id="rId6" tooltip="&quot;Våpen&quot;"/>
          </p:cNvPr>
          <p:cNvPicPr>
            <a:picLocks noChangeAspect="1" noChangeArrowheads="1"/>
          </p:cNvPicPr>
          <p:nvPr/>
        </p:nvPicPr>
        <p:blipFill>
          <a:blip r:embed="rId7" cstate="print"/>
          <a:srcRect/>
          <a:stretch>
            <a:fillRect/>
          </a:stretch>
        </p:blipFill>
        <p:spPr bwMode="auto">
          <a:xfrm>
            <a:off x="251520" y="1628800"/>
            <a:ext cx="1589581" cy="1978521"/>
          </a:xfrm>
          <a:prstGeom prst="rect">
            <a:avLst/>
          </a:prstGeom>
          <a:noFill/>
          <a:ln w="9525">
            <a:noFill/>
            <a:miter lim="800000"/>
            <a:headEnd/>
            <a:tailEnd/>
          </a:ln>
        </p:spPr>
      </p:pic>
      <p:pic>
        <p:nvPicPr>
          <p:cNvPr id="11" name="Bilde 10" descr="Alstahaug.wmf"/>
          <p:cNvPicPr>
            <a:picLocks noChangeAspect="1"/>
          </p:cNvPicPr>
          <p:nvPr/>
        </p:nvPicPr>
        <p:blipFill>
          <a:blip r:embed="rId8" cstate="print"/>
          <a:stretch>
            <a:fillRect/>
          </a:stretch>
        </p:blipFill>
        <p:spPr>
          <a:xfrm>
            <a:off x="5220073" y="2852937"/>
            <a:ext cx="409546" cy="504056"/>
          </a:xfrm>
          <a:prstGeom prst="rect">
            <a:avLst/>
          </a:prstGeom>
        </p:spPr>
      </p:pic>
      <p:pic>
        <p:nvPicPr>
          <p:cNvPr id="12" name="Bilde 11" descr="Beiarn.wmf"/>
          <p:cNvPicPr>
            <a:picLocks noChangeAspect="1"/>
          </p:cNvPicPr>
          <p:nvPr/>
        </p:nvPicPr>
        <p:blipFill>
          <a:blip r:embed="rId9" cstate="print"/>
          <a:stretch>
            <a:fillRect/>
          </a:stretch>
        </p:blipFill>
        <p:spPr>
          <a:xfrm>
            <a:off x="5796136" y="2852936"/>
            <a:ext cx="432048" cy="531752"/>
          </a:xfrm>
          <a:prstGeom prst="rect">
            <a:avLst/>
          </a:prstGeom>
        </p:spPr>
      </p:pic>
      <p:pic>
        <p:nvPicPr>
          <p:cNvPr id="15" name="Bilde 14" descr="Bindal.wmf"/>
          <p:cNvPicPr>
            <a:picLocks noChangeAspect="1"/>
          </p:cNvPicPr>
          <p:nvPr/>
        </p:nvPicPr>
        <p:blipFill>
          <a:blip r:embed="rId10" cstate="print"/>
          <a:stretch>
            <a:fillRect/>
          </a:stretch>
        </p:blipFill>
        <p:spPr>
          <a:xfrm>
            <a:off x="6372200" y="2852936"/>
            <a:ext cx="409798" cy="504367"/>
          </a:xfrm>
          <a:prstGeom prst="rect">
            <a:avLst/>
          </a:prstGeom>
        </p:spPr>
      </p:pic>
      <p:pic>
        <p:nvPicPr>
          <p:cNvPr id="16" name="Bilde 15" descr="Bodø.WMF"/>
          <p:cNvPicPr>
            <a:picLocks noChangeAspect="1"/>
          </p:cNvPicPr>
          <p:nvPr/>
        </p:nvPicPr>
        <p:blipFill>
          <a:blip r:embed="rId11" cstate="print"/>
          <a:stretch>
            <a:fillRect/>
          </a:stretch>
        </p:blipFill>
        <p:spPr>
          <a:xfrm>
            <a:off x="6948264" y="2852936"/>
            <a:ext cx="390722" cy="510789"/>
          </a:xfrm>
          <a:prstGeom prst="rect">
            <a:avLst/>
          </a:prstGeom>
        </p:spPr>
      </p:pic>
      <p:pic>
        <p:nvPicPr>
          <p:cNvPr id="17" name="Bilde 16" descr="Brønnøy.wmf"/>
          <p:cNvPicPr>
            <a:picLocks noChangeAspect="1"/>
          </p:cNvPicPr>
          <p:nvPr/>
        </p:nvPicPr>
        <p:blipFill>
          <a:blip r:embed="rId12" cstate="print"/>
          <a:stretch>
            <a:fillRect/>
          </a:stretch>
        </p:blipFill>
        <p:spPr>
          <a:xfrm>
            <a:off x="7452320" y="2852936"/>
            <a:ext cx="411941" cy="506615"/>
          </a:xfrm>
          <a:prstGeom prst="rect">
            <a:avLst/>
          </a:prstGeom>
        </p:spPr>
      </p:pic>
      <p:pic>
        <p:nvPicPr>
          <p:cNvPr id="18" name="Bilde 17" descr="Dønna.wmf"/>
          <p:cNvPicPr>
            <a:picLocks noChangeAspect="1"/>
          </p:cNvPicPr>
          <p:nvPr/>
        </p:nvPicPr>
        <p:blipFill>
          <a:blip r:embed="rId13" cstate="print"/>
          <a:stretch>
            <a:fillRect/>
          </a:stretch>
        </p:blipFill>
        <p:spPr>
          <a:xfrm>
            <a:off x="8028384" y="2852936"/>
            <a:ext cx="387296" cy="476672"/>
          </a:xfrm>
          <a:prstGeom prst="rect">
            <a:avLst/>
          </a:prstGeom>
        </p:spPr>
      </p:pic>
      <p:pic>
        <p:nvPicPr>
          <p:cNvPr id="19" name="Bilde 18" descr="Fauske.WMF"/>
          <p:cNvPicPr>
            <a:picLocks noChangeAspect="1"/>
          </p:cNvPicPr>
          <p:nvPr/>
        </p:nvPicPr>
        <p:blipFill>
          <a:blip r:embed="rId14" cstate="print"/>
          <a:stretch>
            <a:fillRect/>
          </a:stretch>
        </p:blipFill>
        <p:spPr>
          <a:xfrm>
            <a:off x="8604448" y="2852936"/>
            <a:ext cx="387296" cy="476672"/>
          </a:xfrm>
          <a:prstGeom prst="rect">
            <a:avLst/>
          </a:prstGeom>
        </p:spPr>
      </p:pic>
      <p:pic>
        <p:nvPicPr>
          <p:cNvPr id="20" name="Bilde 19" descr="Gildeskål.wmf"/>
          <p:cNvPicPr>
            <a:picLocks noChangeAspect="1"/>
          </p:cNvPicPr>
          <p:nvPr/>
        </p:nvPicPr>
        <p:blipFill>
          <a:blip r:embed="rId15" cstate="print"/>
          <a:stretch>
            <a:fillRect/>
          </a:stretch>
        </p:blipFill>
        <p:spPr>
          <a:xfrm>
            <a:off x="5220072" y="3501008"/>
            <a:ext cx="409798" cy="504367"/>
          </a:xfrm>
          <a:prstGeom prst="rect">
            <a:avLst/>
          </a:prstGeom>
        </p:spPr>
      </p:pic>
      <p:pic>
        <p:nvPicPr>
          <p:cNvPr id="21" name="Bilde 20" descr="Grane.wmf"/>
          <p:cNvPicPr>
            <a:picLocks noChangeAspect="1"/>
          </p:cNvPicPr>
          <p:nvPr/>
        </p:nvPicPr>
        <p:blipFill>
          <a:blip r:embed="rId16" cstate="print"/>
          <a:stretch>
            <a:fillRect/>
          </a:stretch>
        </p:blipFill>
        <p:spPr>
          <a:xfrm>
            <a:off x="5796136" y="3501008"/>
            <a:ext cx="410227" cy="504817"/>
          </a:xfrm>
          <a:prstGeom prst="rect">
            <a:avLst/>
          </a:prstGeom>
        </p:spPr>
      </p:pic>
      <p:pic>
        <p:nvPicPr>
          <p:cNvPr id="22" name="Bilde 21" descr="Hamarøy.wmf"/>
          <p:cNvPicPr>
            <a:picLocks noChangeAspect="1"/>
          </p:cNvPicPr>
          <p:nvPr/>
        </p:nvPicPr>
        <p:blipFill>
          <a:blip r:embed="rId17" cstate="print"/>
          <a:stretch>
            <a:fillRect/>
          </a:stretch>
        </p:blipFill>
        <p:spPr>
          <a:xfrm>
            <a:off x="6372200" y="3501008"/>
            <a:ext cx="409798" cy="504367"/>
          </a:xfrm>
          <a:prstGeom prst="rect">
            <a:avLst/>
          </a:prstGeom>
        </p:spPr>
      </p:pic>
      <p:pic>
        <p:nvPicPr>
          <p:cNvPr id="23" name="Bilde 22" descr="Hattfjelldal.wmf"/>
          <p:cNvPicPr>
            <a:picLocks noChangeAspect="1"/>
          </p:cNvPicPr>
          <p:nvPr/>
        </p:nvPicPr>
        <p:blipFill>
          <a:blip r:embed="rId18" cstate="print"/>
          <a:stretch>
            <a:fillRect/>
          </a:stretch>
        </p:blipFill>
        <p:spPr>
          <a:xfrm>
            <a:off x="6948264" y="3501008"/>
            <a:ext cx="387594" cy="476672"/>
          </a:xfrm>
          <a:prstGeom prst="rect">
            <a:avLst/>
          </a:prstGeom>
        </p:spPr>
      </p:pic>
      <p:pic>
        <p:nvPicPr>
          <p:cNvPr id="24" name="Bilde 23" descr="Hemnes.wmf"/>
          <p:cNvPicPr>
            <a:picLocks noChangeAspect="1"/>
          </p:cNvPicPr>
          <p:nvPr/>
        </p:nvPicPr>
        <p:blipFill>
          <a:blip r:embed="rId19" cstate="print"/>
          <a:stretch>
            <a:fillRect/>
          </a:stretch>
        </p:blipFill>
        <p:spPr>
          <a:xfrm>
            <a:off x="7452320" y="3501008"/>
            <a:ext cx="409798" cy="504367"/>
          </a:xfrm>
          <a:prstGeom prst="rect">
            <a:avLst/>
          </a:prstGeom>
        </p:spPr>
      </p:pic>
      <p:pic>
        <p:nvPicPr>
          <p:cNvPr id="26" name="Bilde 25" descr="Herøy.wmf"/>
          <p:cNvPicPr>
            <a:picLocks noChangeAspect="1"/>
          </p:cNvPicPr>
          <p:nvPr/>
        </p:nvPicPr>
        <p:blipFill>
          <a:blip r:embed="rId20" cstate="print"/>
          <a:stretch>
            <a:fillRect/>
          </a:stretch>
        </p:blipFill>
        <p:spPr>
          <a:xfrm>
            <a:off x="8028384" y="3501008"/>
            <a:ext cx="409798" cy="504367"/>
          </a:xfrm>
          <a:prstGeom prst="rect">
            <a:avLst/>
          </a:prstGeom>
        </p:spPr>
      </p:pic>
      <p:pic>
        <p:nvPicPr>
          <p:cNvPr id="27" name="Bilde 26" descr="Leirfjord.wmf"/>
          <p:cNvPicPr>
            <a:picLocks noChangeAspect="1"/>
          </p:cNvPicPr>
          <p:nvPr/>
        </p:nvPicPr>
        <p:blipFill>
          <a:blip r:embed="rId21" cstate="print"/>
          <a:stretch>
            <a:fillRect/>
          </a:stretch>
        </p:blipFill>
        <p:spPr>
          <a:xfrm>
            <a:off x="8604448" y="3501008"/>
            <a:ext cx="387296" cy="476672"/>
          </a:xfrm>
          <a:prstGeom prst="rect">
            <a:avLst/>
          </a:prstGeom>
        </p:spPr>
      </p:pic>
      <p:pic>
        <p:nvPicPr>
          <p:cNvPr id="29" name="Bilde 28" descr="Lurøy.WMF"/>
          <p:cNvPicPr>
            <a:picLocks noChangeAspect="1"/>
          </p:cNvPicPr>
          <p:nvPr/>
        </p:nvPicPr>
        <p:blipFill>
          <a:blip r:embed="rId22" cstate="print"/>
          <a:stretch>
            <a:fillRect/>
          </a:stretch>
        </p:blipFill>
        <p:spPr>
          <a:xfrm>
            <a:off x="5220072" y="4149080"/>
            <a:ext cx="409798" cy="504367"/>
          </a:xfrm>
          <a:prstGeom prst="rect">
            <a:avLst/>
          </a:prstGeom>
        </p:spPr>
      </p:pic>
      <p:pic>
        <p:nvPicPr>
          <p:cNvPr id="30" name="Bilde 29" descr="Meløy.WMF"/>
          <p:cNvPicPr>
            <a:picLocks noChangeAspect="1"/>
          </p:cNvPicPr>
          <p:nvPr/>
        </p:nvPicPr>
        <p:blipFill>
          <a:blip r:embed="rId23" cstate="print"/>
          <a:stretch>
            <a:fillRect/>
          </a:stretch>
        </p:blipFill>
        <p:spPr>
          <a:xfrm>
            <a:off x="5796136" y="4149080"/>
            <a:ext cx="409798" cy="504367"/>
          </a:xfrm>
          <a:prstGeom prst="rect">
            <a:avLst/>
          </a:prstGeom>
        </p:spPr>
      </p:pic>
      <p:pic>
        <p:nvPicPr>
          <p:cNvPr id="31" name="Bilde 30" descr="Nesna.wmf"/>
          <p:cNvPicPr>
            <a:picLocks noChangeAspect="1"/>
          </p:cNvPicPr>
          <p:nvPr/>
        </p:nvPicPr>
        <p:blipFill>
          <a:blip r:embed="rId24" cstate="print"/>
          <a:stretch>
            <a:fillRect/>
          </a:stretch>
        </p:blipFill>
        <p:spPr>
          <a:xfrm>
            <a:off x="6372200" y="4149080"/>
            <a:ext cx="409798" cy="504367"/>
          </a:xfrm>
          <a:prstGeom prst="rect">
            <a:avLst/>
          </a:prstGeom>
        </p:spPr>
      </p:pic>
      <p:pic>
        <p:nvPicPr>
          <p:cNvPr id="32" name="Bilde 31" descr="Rana.wmf"/>
          <p:cNvPicPr>
            <a:picLocks noChangeAspect="1"/>
          </p:cNvPicPr>
          <p:nvPr/>
        </p:nvPicPr>
        <p:blipFill>
          <a:blip r:embed="rId25" cstate="print"/>
          <a:stretch>
            <a:fillRect/>
          </a:stretch>
        </p:blipFill>
        <p:spPr>
          <a:xfrm>
            <a:off x="6948264" y="4149080"/>
            <a:ext cx="431447" cy="489273"/>
          </a:xfrm>
          <a:prstGeom prst="rect">
            <a:avLst/>
          </a:prstGeom>
        </p:spPr>
      </p:pic>
      <p:pic>
        <p:nvPicPr>
          <p:cNvPr id="33" name="Bilde 32" descr="Rødøy.wmf"/>
          <p:cNvPicPr>
            <a:picLocks noChangeAspect="1"/>
          </p:cNvPicPr>
          <p:nvPr/>
        </p:nvPicPr>
        <p:blipFill>
          <a:blip r:embed="rId26" cstate="print"/>
          <a:stretch>
            <a:fillRect/>
          </a:stretch>
        </p:blipFill>
        <p:spPr>
          <a:xfrm>
            <a:off x="7452320" y="4149080"/>
            <a:ext cx="387296" cy="476672"/>
          </a:xfrm>
          <a:prstGeom prst="rect">
            <a:avLst/>
          </a:prstGeom>
        </p:spPr>
      </p:pic>
      <p:pic>
        <p:nvPicPr>
          <p:cNvPr id="34" name="Bilde 33" descr="Saltdal.wmf"/>
          <p:cNvPicPr>
            <a:picLocks noChangeAspect="1"/>
          </p:cNvPicPr>
          <p:nvPr/>
        </p:nvPicPr>
        <p:blipFill>
          <a:blip r:embed="rId27" cstate="print"/>
          <a:stretch>
            <a:fillRect/>
          </a:stretch>
        </p:blipFill>
        <p:spPr>
          <a:xfrm>
            <a:off x="8028384" y="4149080"/>
            <a:ext cx="387296" cy="476672"/>
          </a:xfrm>
          <a:prstGeom prst="rect">
            <a:avLst/>
          </a:prstGeom>
        </p:spPr>
      </p:pic>
      <p:pic>
        <p:nvPicPr>
          <p:cNvPr id="35" name="Bilde 34" descr="Steigen.wmf"/>
          <p:cNvPicPr>
            <a:picLocks noChangeAspect="1"/>
          </p:cNvPicPr>
          <p:nvPr/>
        </p:nvPicPr>
        <p:blipFill>
          <a:blip r:embed="rId28" cstate="print"/>
          <a:stretch>
            <a:fillRect/>
          </a:stretch>
        </p:blipFill>
        <p:spPr>
          <a:xfrm>
            <a:off x="8604448" y="4149080"/>
            <a:ext cx="409798" cy="504367"/>
          </a:xfrm>
          <a:prstGeom prst="rect">
            <a:avLst/>
          </a:prstGeom>
        </p:spPr>
      </p:pic>
      <p:pic>
        <p:nvPicPr>
          <p:cNvPr id="36" name="Bilde 35" descr="Sømna.wmf"/>
          <p:cNvPicPr>
            <a:picLocks noChangeAspect="1"/>
          </p:cNvPicPr>
          <p:nvPr/>
        </p:nvPicPr>
        <p:blipFill>
          <a:blip r:embed="rId29" cstate="print"/>
          <a:stretch>
            <a:fillRect/>
          </a:stretch>
        </p:blipFill>
        <p:spPr>
          <a:xfrm>
            <a:off x="6372200" y="5445224"/>
            <a:ext cx="409798" cy="504367"/>
          </a:xfrm>
          <a:prstGeom prst="rect">
            <a:avLst/>
          </a:prstGeom>
        </p:spPr>
      </p:pic>
      <p:pic>
        <p:nvPicPr>
          <p:cNvPr id="37" name="Bilde 36" descr="Sørfold.wmf"/>
          <p:cNvPicPr>
            <a:picLocks noChangeAspect="1"/>
          </p:cNvPicPr>
          <p:nvPr/>
        </p:nvPicPr>
        <p:blipFill>
          <a:blip r:embed="rId30" cstate="print"/>
          <a:stretch>
            <a:fillRect/>
          </a:stretch>
        </p:blipFill>
        <p:spPr>
          <a:xfrm>
            <a:off x="5796136" y="4797152"/>
            <a:ext cx="409798" cy="504367"/>
          </a:xfrm>
          <a:prstGeom prst="rect">
            <a:avLst/>
          </a:prstGeom>
        </p:spPr>
      </p:pic>
      <p:pic>
        <p:nvPicPr>
          <p:cNvPr id="38" name="Bilde 37" descr="Træna.WMF"/>
          <p:cNvPicPr>
            <a:picLocks noChangeAspect="1"/>
          </p:cNvPicPr>
          <p:nvPr/>
        </p:nvPicPr>
        <p:blipFill>
          <a:blip r:embed="rId31" cstate="print"/>
          <a:stretch>
            <a:fillRect/>
          </a:stretch>
        </p:blipFill>
        <p:spPr>
          <a:xfrm>
            <a:off x="6372200" y="4797152"/>
            <a:ext cx="387296" cy="476672"/>
          </a:xfrm>
          <a:prstGeom prst="rect">
            <a:avLst/>
          </a:prstGeom>
        </p:spPr>
      </p:pic>
      <p:pic>
        <p:nvPicPr>
          <p:cNvPr id="39" name="Bilde 38" descr="Tysfjord.wmf"/>
          <p:cNvPicPr>
            <a:picLocks noChangeAspect="1"/>
          </p:cNvPicPr>
          <p:nvPr/>
        </p:nvPicPr>
        <p:blipFill>
          <a:blip r:embed="rId32" cstate="print"/>
          <a:stretch>
            <a:fillRect/>
          </a:stretch>
        </p:blipFill>
        <p:spPr>
          <a:xfrm>
            <a:off x="683568" y="3789040"/>
            <a:ext cx="387296" cy="476672"/>
          </a:xfrm>
          <a:prstGeom prst="rect">
            <a:avLst/>
          </a:prstGeom>
        </p:spPr>
      </p:pic>
      <p:pic>
        <p:nvPicPr>
          <p:cNvPr id="40" name="Bilde 39" descr="Vefsn.WMF"/>
          <p:cNvPicPr>
            <a:picLocks noChangeAspect="1"/>
          </p:cNvPicPr>
          <p:nvPr/>
        </p:nvPicPr>
        <p:blipFill>
          <a:blip r:embed="rId33" cstate="print"/>
          <a:stretch>
            <a:fillRect/>
          </a:stretch>
        </p:blipFill>
        <p:spPr>
          <a:xfrm>
            <a:off x="6948264" y="4797152"/>
            <a:ext cx="409798" cy="504367"/>
          </a:xfrm>
          <a:prstGeom prst="rect">
            <a:avLst/>
          </a:prstGeom>
        </p:spPr>
      </p:pic>
      <p:pic>
        <p:nvPicPr>
          <p:cNvPr id="41" name="Bilde 40" descr="Vega.WMF"/>
          <p:cNvPicPr>
            <a:picLocks noChangeAspect="1"/>
          </p:cNvPicPr>
          <p:nvPr/>
        </p:nvPicPr>
        <p:blipFill>
          <a:blip r:embed="rId34" cstate="print"/>
          <a:stretch>
            <a:fillRect/>
          </a:stretch>
        </p:blipFill>
        <p:spPr>
          <a:xfrm>
            <a:off x="7452320" y="4797152"/>
            <a:ext cx="409798" cy="504367"/>
          </a:xfrm>
          <a:prstGeom prst="rect">
            <a:avLst/>
          </a:prstGeom>
        </p:spPr>
      </p:pic>
      <p:pic>
        <p:nvPicPr>
          <p:cNvPr id="42" name="Bilde 41" descr="Vevelstad.wmf"/>
          <p:cNvPicPr>
            <a:picLocks noChangeAspect="1"/>
          </p:cNvPicPr>
          <p:nvPr/>
        </p:nvPicPr>
        <p:blipFill>
          <a:blip r:embed="rId35" cstate="print"/>
          <a:stretch>
            <a:fillRect/>
          </a:stretch>
        </p:blipFill>
        <p:spPr>
          <a:xfrm>
            <a:off x="8028384" y="4797152"/>
            <a:ext cx="409798" cy="504367"/>
          </a:xfrm>
          <a:prstGeom prst="rect">
            <a:avLst/>
          </a:prstGeom>
        </p:spPr>
      </p:pic>
      <p:pic>
        <p:nvPicPr>
          <p:cNvPr id="43" name="Bilde 42" descr="1856-Røst.wmf"/>
          <p:cNvPicPr>
            <a:picLocks noChangeAspect="1"/>
          </p:cNvPicPr>
          <p:nvPr/>
        </p:nvPicPr>
        <p:blipFill>
          <a:blip r:embed="rId36" cstate="print"/>
          <a:stretch>
            <a:fillRect/>
          </a:stretch>
        </p:blipFill>
        <p:spPr>
          <a:xfrm>
            <a:off x="7524328" y="5445224"/>
            <a:ext cx="387296" cy="476672"/>
          </a:xfrm>
          <a:prstGeom prst="rect">
            <a:avLst/>
          </a:prstGeom>
        </p:spPr>
      </p:pic>
      <p:pic>
        <p:nvPicPr>
          <p:cNvPr id="45" name="Bilde 44" descr="1857-Værøy.wmf"/>
          <p:cNvPicPr>
            <a:picLocks noChangeAspect="1"/>
          </p:cNvPicPr>
          <p:nvPr/>
        </p:nvPicPr>
        <p:blipFill>
          <a:blip r:embed="rId37" cstate="print"/>
          <a:stretch>
            <a:fillRect/>
          </a:stretch>
        </p:blipFill>
        <p:spPr>
          <a:xfrm>
            <a:off x="6948264" y="5445224"/>
            <a:ext cx="409798" cy="504367"/>
          </a:xfrm>
          <a:prstGeom prst="rect">
            <a:avLst/>
          </a:prstGeom>
        </p:spPr>
      </p:pic>
      <p:pic>
        <p:nvPicPr>
          <p:cNvPr id="46" name="Bilde 45" descr="1805-Narvik.wmf"/>
          <p:cNvPicPr>
            <a:picLocks noChangeAspect="1"/>
          </p:cNvPicPr>
          <p:nvPr/>
        </p:nvPicPr>
        <p:blipFill>
          <a:blip r:embed="rId38" cstate="print"/>
          <a:stretch>
            <a:fillRect/>
          </a:stretch>
        </p:blipFill>
        <p:spPr>
          <a:xfrm>
            <a:off x="179512" y="3789040"/>
            <a:ext cx="409798" cy="504367"/>
          </a:xfrm>
          <a:prstGeom prst="rect">
            <a:avLst/>
          </a:prstGeom>
        </p:spPr>
      </p:pic>
      <p:pic>
        <p:nvPicPr>
          <p:cNvPr id="47" name="Bilde 46" descr="1851-Lødingen.wmf"/>
          <p:cNvPicPr>
            <a:picLocks noChangeAspect="1"/>
          </p:cNvPicPr>
          <p:nvPr/>
        </p:nvPicPr>
        <p:blipFill>
          <a:blip r:embed="rId39" cstate="print"/>
          <a:stretch>
            <a:fillRect/>
          </a:stretch>
        </p:blipFill>
        <p:spPr>
          <a:xfrm>
            <a:off x="1187624" y="3789040"/>
            <a:ext cx="409798" cy="504367"/>
          </a:xfrm>
          <a:prstGeom prst="rect">
            <a:avLst/>
          </a:prstGeom>
        </p:spPr>
      </p:pic>
      <p:pic>
        <p:nvPicPr>
          <p:cNvPr id="48" name="Bilde 47" descr="1852-Tjeldsund.wmf"/>
          <p:cNvPicPr>
            <a:picLocks noChangeAspect="1"/>
          </p:cNvPicPr>
          <p:nvPr/>
        </p:nvPicPr>
        <p:blipFill>
          <a:blip r:embed="rId40" cstate="print"/>
          <a:stretch>
            <a:fillRect/>
          </a:stretch>
        </p:blipFill>
        <p:spPr>
          <a:xfrm>
            <a:off x="1691680" y="3789040"/>
            <a:ext cx="387296" cy="476672"/>
          </a:xfrm>
          <a:prstGeom prst="rect">
            <a:avLst/>
          </a:prstGeom>
        </p:spPr>
      </p:pic>
      <p:pic>
        <p:nvPicPr>
          <p:cNvPr id="49" name="Bilde 48" descr="1853-Evenes.wmf"/>
          <p:cNvPicPr>
            <a:picLocks noChangeAspect="1"/>
          </p:cNvPicPr>
          <p:nvPr/>
        </p:nvPicPr>
        <p:blipFill>
          <a:blip r:embed="rId41" cstate="print"/>
          <a:stretch>
            <a:fillRect/>
          </a:stretch>
        </p:blipFill>
        <p:spPr>
          <a:xfrm>
            <a:off x="179512" y="4437112"/>
            <a:ext cx="409798" cy="504367"/>
          </a:xfrm>
          <a:prstGeom prst="rect">
            <a:avLst/>
          </a:prstGeom>
        </p:spPr>
      </p:pic>
      <p:pic>
        <p:nvPicPr>
          <p:cNvPr id="50" name="Bilde 49" descr="1854-Ballangen.wmf"/>
          <p:cNvPicPr>
            <a:picLocks noChangeAspect="1"/>
          </p:cNvPicPr>
          <p:nvPr/>
        </p:nvPicPr>
        <p:blipFill>
          <a:blip r:embed="rId42" cstate="print"/>
          <a:stretch>
            <a:fillRect/>
          </a:stretch>
        </p:blipFill>
        <p:spPr>
          <a:xfrm>
            <a:off x="683568" y="4437112"/>
            <a:ext cx="409798" cy="504367"/>
          </a:xfrm>
          <a:prstGeom prst="rect">
            <a:avLst/>
          </a:prstGeom>
        </p:spPr>
      </p:pic>
      <p:pic>
        <p:nvPicPr>
          <p:cNvPr id="51" name="Bilde 50" descr="1859-Flakstad.wmf"/>
          <p:cNvPicPr>
            <a:picLocks noChangeAspect="1"/>
          </p:cNvPicPr>
          <p:nvPr/>
        </p:nvPicPr>
        <p:blipFill>
          <a:blip r:embed="rId43" cstate="print"/>
          <a:stretch>
            <a:fillRect/>
          </a:stretch>
        </p:blipFill>
        <p:spPr>
          <a:xfrm>
            <a:off x="1187624" y="4437112"/>
            <a:ext cx="409798" cy="504367"/>
          </a:xfrm>
          <a:prstGeom prst="rect">
            <a:avLst/>
          </a:prstGeom>
        </p:spPr>
      </p:pic>
      <p:pic>
        <p:nvPicPr>
          <p:cNvPr id="52" name="Bilde 51" descr="1860-Vestvågøy.wmf"/>
          <p:cNvPicPr>
            <a:picLocks noChangeAspect="1"/>
          </p:cNvPicPr>
          <p:nvPr/>
        </p:nvPicPr>
        <p:blipFill>
          <a:blip r:embed="rId44" cstate="print"/>
          <a:stretch>
            <a:fillRect/>
          </a:stretch>
        </p:blipFill>
        <p:spPr>
          <a:xfrm>
            <a:off x="1691680" y="4437112"/>
            <a:ext cx="387296" cy="476672"/>
          </a:xfrm>
          <a:prstGeom prst="rect">
            <a:avLst/>
          </a:prstGeom>
        </p:spPr>
      </p:pic>
      <p:pic>
        <p:nvPicPr>
          <p:cNvPr id="53" name="Bilde 52" descr="1865-Vågan.wmf"/>
          <p:cNvPicPr>
            <a:picLocks noChangeAspect="1"/>
          </p:cNvPicPr>
          <p:nvPr/>
        </p:nvPicPr>
        <p:blipFill>
          <a:blip r:embed="rId45" cstate="print"/>
          <a:stretch>
            <a:fillRect/>
          </a:stretch>
        </p:blipFill>
        <p:spPr>
          <a:xfrm>
            <a:off x="179512" y="5085184"/>
            <a:ext cx="409798" cy="504367"/>
          </a:xfrm>
          <a:prstGeom prst="rect">
            <a:avLst/>
          </a:prstGeom>
        </p:spPr>
      </p:pic>
      <p:pic>
        <p:nvPicPr>
          <p:cNvPr id="54" name="Bilde 53" descr="1866-Hadsel.wmf"/>
          <p:cNvPicPr>
            <a:picLocks noChangeAspect="1"/>
          </p:cNvPicPr>
          <p:nvPr/>
        </p:nvPicPr>
        <p:blipFill>
          <a:blip r:embed="rId46" cstate="print"/>
          <a:stretch>
            <a:fillRect/>
          </a:stretch>
        </p:blipFill>
        <p:spPr>
          <a:xfrm>
            <a:off x="683568" y="5085184"/>
            <a:ext cx="387296" cy="476672"/>
          </a:xfrm>
          <a:prstGeom prst="rect">
            <a:avLst/>
          </a:prstGeom>
        </p:spPr>
      </p:pic>
      <p:pic>
        <p:nvPicPr>
          <p:cNvPr id="55" name="Bilde 54" descr="1867-Bø.wmf"/>
          <p:cNvPicPr>
            <a:picLocks noChangeAspect="1"/>
          </p:cNvPicPr>
          <p:nvPr/>
        </p:nvPicPr>
        <p:blipFill>
          <a:blip r:embed="rId47" cstate="print"/>
          <a:stretch>
            <a:fillRect/>
          </a:stretch>
        </p:blipFill>
        <p:spPr>
          <a:xfrm>
            <a:off x="1187624" y="5085184"/>
            <a:ext cx="409798" cy="504367"/>
          </a:xfrm>
          <a:prstGeom prst="rect">
            <a:avLst/>
          </a:prstGeom>
        </p:spPr>
      </p:pic>
      <p:pic>
        <p:nvPicPr>
          <p:cNvPr id="56" name="Bilde 55" descr="1868-Øksnes.wmf"/>
          <p:cNvPicPr>
            <a:picLocks noChangeAspect="1"/>
          </p:cNvPicPr>
          <p:nvPr/>
        </p:nvPicPr>
        <p:blipFill>
          <a:blip r:embed="rId48" cstate="print"/>
          <a:stretch>
            <a:fillRect/>
          </a:stretch>
        </p:blipFill>
        <p:spPr>
          <a:xfrm>
            <a:off x="1691680" y="5085184"/>
            <a:ext cx="409798" cy="504367"/>
          </a:xfrm>
          <a:prstGeom prst="rect">
            <a:avLst/>
          </a:prstGeom>
        </p:spPr>
      </p:pic>
      <p:pic>
        <p:nvPicPr>
          <p:cNvPr id="57" name="Bilde 56" descr="1870-Sortland.wmf"/>
          <p:cNvPicPr>
            <a:picLocks noChangeAspect="1"/>
          </p:cNvPicPr>
          <p:nvPr/>
        </p:nvPicPr>
        <p:blipFill>
          <a:blip r:embed="rId49" cstate="print"/>
          <a:stretch>
            <a:fillRect/>
          </a:stretch>
        </p:blipFill>
        <p:spPr>
          <a:xfrm>
            <a:off x="395536" y="5733256"/>
            <a:ext cx="409798" cy="504367"/>
          </a:xfrm>
          <a:prstGeom prst="rect">
            <a:avLst/>
          </a:prstGeom>
        </p:spPr>
      </p:pic>
      <p:pic>
        <p:nvPicPr>
          <p:cNvPr id="58" name="Bilde 57" descr="1871-Andøy.wmf"/>
          <p:cNvPicPr>
            <a:picLocks noChangeAspect="1"/>
          </p:cNvPicPr>
          <p:nvPr/>
        </p:nvPicPr>
        <p:blipFill>
          <a:blip r:embed="rId50" cstate="print"/>
          <a:stretch>
            <a:fillRect/>
          </a:stretch>
        </p:blipFill>
        <p:spPr>
          <a:xfrm>
            <a:off x="971600" y="5733256"/>
            <a:ext cx="409798" cy="504367"/>
          </a:xfrm>
          <a:prstGeom prst="rect">
            <a:avLst/>
          </a:prstGeom>
        </p:spPr>
      </p:pic>
      <p:pic>
        <p:nvPicPr>
          <p:cNvPr id="59" name="Bilde 58" descr="1874-Moskenes.wmf"/>
          <p:cNvPicPr>
            <a:picLocks noChangeAspect="1"/>
          </p:cNvPicPr>
          <p:nvPr/>
        </p:nvPicPr>
        <p:blipFill>
          <a:blip r:embed="rId51" cstate="print"/>
          <a:stretch>
            <a:fillRect/>
          </a:stretch>
        </p:blipFill>
        <p:spPr>
          <a:xfrm>
            <a:off x="1475656" y="5733256"/>
            <a:ext cx="409798" cy="504367"/>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z="2400" dirty="0" smtClean="0"/>
              <a:t>Kommunenes rolle og ansvarsområder innen samfunnssikkerhet og beredskap</a:t>
            </a:r>
            <a:endParaRPr lang="nb-NO" sz="2400" dirty="0"/>
          </a:p>
        </p:txBody>
      </p:sp>
      <p:sp>
        <p:nvSpPr>
          <p:cNvPr id="4" name="TekstSylinder 3"/>
          <p:cNvSpPr txBox="1"/>
          <p:nvPr/>
        </p:nvSpPr>
        <p:spPr>
          <a:xfrm>
            <a:off x="755576" y="1844824"/>
            <a:ext cx="7704856" cy="4401205"/>
          </a:xfrm>
          <a:prstGeom prst="rect">
            <a:avLst/>
          </a:prstGeom>
          <a:noFill/>
        </p:spPr>
        <p:txBody>
          <a:bodyPr wrap="square" rtlCol="0">
            <a:spAutoFit/>
          </a:bodyPr>
          <a:lstStyle/>
          <a:p>
            <a:pPr algn="just"/>
            <a:r>
              <a:rPr lang="nb-NO" sz="1600" dirty="0" smtClean="0"/>
              <a:t>Kommunen er en stor og omfattende virksomhet som utfører viktige oppgaver for samfunnet og befolkningen.  For å sikre at disse oppgavene ivaretas  er oppgaveløsningen og tjenesteproduksjonen underlagt en rekke lov- og forskriftskrav.</a:t>
            </a:r>
          </a:p>
          <a:p>
            <a:pPr algn="just"/>
            <a:endParaRPr lang="nb-NO" sz="800" dirty="0" smtClean="0"/>
          </a:p>
          <a:p>
            <a:pPr algn="just"/>
            <a:r>
              <a:rPr lang="nb-NO" sz="1600" u="sng" dirty="0" smtClean="0"/>
              <a:t>Som </a:t>
            </a:r>
            <a:r>
              <a:rPr lang="nb-NO" sz="1600" b="1" u="sng" dirty="0" smtClean="0"/>
              <a:t>virksomhet</a:t>
            </a:r>
            <a:r>
              <a:rPr lang="nb-NO" sz="1600" dirty="0" smtClean="0"/>
              <a:t> har kommunen således et ansvar for å ivareta samfunnssikkerhet og beredskap etter sektor- og </a:t>
            </a:r>
            <a:r>
              <a:rPr lang="nb-NO" sz="1600" dirty="0" err="1" smtClean="0"/>
              <a:t>særlovgivning</a:t>
            </a:r>
            <a:r>
              <a:rPr lang="nb-NO" sz="1600" dirty="0" smtClean="0"/>
              <a:t> på en rekke områder (eks. Kriseledelse, plan- og byggesaksbehandling, helse- og omsorgstjenester, oppvekst og kultur, tekniske tjenester og infrastruktur, samt brann, redning og akutt forurensning).</a:t>
            </a:r>
          </a:p>
          <a:p>
            <a:pPr algn="just"/>
            <a:endParaRPr lang="nb-NO" sz="800" dirty="0" smtClean="0"/>
          </a:p>
          <a:p>
            <a:pPr algn="ctr"/>
            <a:r>
              <a:rPr lang="nb-NO" sz="1600" dirty="0" smtClean="0"/>
              <a:t>-o0o-</a:t>
            </a:r>
          </a:p>
          <a:p>
            <a:pPr algn="ctr"/>
            <a:endParaRPr lang="nb-NO" sz="800" dirty="0" smtClean="0"/>
          </a:p>
          <a:p>
            <a:pPr algn="just"/>
            <a:r>
              <a:rPr lang="nb-NO" sz="1600" u="sng" dirty="0" smtClean="0"/>
              <a:t>Som </a:t>
            </a:r>
            <a:r>
              <a:rPr lang="nb-NO" sz="1600" b="1" u="sng" dirty="0" smtClean="0"/>
              <a:t>pådriver</a:t>
            </a:r>
            <a:r>
              <a:rPr lang="nb-NO" sz="1600" dirty="0" smtClean="0"/>
              <a:t> har kommunen ansvar for å involvere eksterne aktører i sitt forebyggende arbeid, i beredskapsarbeidet, i annet plan- og utredningsarbeid, i krisehåndtering osv.  Dette vil være eiere av kritiske infrastrukturer/samfunnstjenester, nødetater, sivilforsvaret, bedrifter med </a:t>
            </a:r>
            <a:r>
              <a:rPr lang="nb-NO" sz="1600" dirty="0" err="1" smtClean="0"/>
              <a:t>storulykkespotensiale</a:t>
            </a:r>
            <a:r>
              <a:rPr lang="nb-NO" sz="1600" dirty="0" smtClean="0"/>
              <a:t>, frivillige organisasjoner osv.</a:t>
            </a:r>
          </a:p>
          <a:p>
            <a:pPr algn="just"/>
            <a:endParaRPr lang="nb-NO" sz="1600" u="sng" dirty="0" smtClean="0"/>
          </a:p>
          <a:p>
            <a:pPr algn="just"/>
            <a:r>
              <a:rPr lang="nb-NO" sz="1600" dirty="0" smtClean="0"/>
              <a:t>Pådriverrollen betyr at kommunen har et lokalt samordningsansvar – skal ta initiativ, være pådriver, legge til rette for samarbeid og ivareta det sektorovergripende perspektiv og ansvar.</a:t>
            </a:r>
            <a:endParaRPr lang="nb-NO" sz="1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395536" y="116633"/>
            <a:ext cx="8424936" cy="5447645"/>
          </a:xfrm>
          <a:prstGeom prst="rect">
            <a:avLst/>
          </a:prstGeom>
        </p:spPr>
        <p:txBody>
          <a:bodyPr wrap="square">
            <a:spAutoFit/>
          </a:bodyPr>
          <a:lstStyle/>
          <a:p>
            <a:endParaRPr lang="nb-NO" dirty="0" smtClean="0"/>
          </a:p>
          <a:p>
            <a:pPr algn="ctr"/>
            <a:r>
              <a:rPr lang="nb-NO" b="1" dirty="0" smtClean="0">
                <a:solidFill>
                  <a:srgbClr val="0070C0"/>
                </a:solidFill>
              </a:rPr>
              <a:t>Kommunalt beredskapsråd:</a:t>
            </a:r>
          </a:p>
          <a:p>
            <a:pPr algn="ctr"/>
            <a:r>
              <a:rPr lang="nb-NO" dirty="0" smtClean="0"/>
              <a:t> </a:t>
            </a:r>
          </a:p>
          <a:p>
            <a:pPr algn="ctr"/>
            <a:r>
              <a:rPr lang="nb-NO" dirty="0" smtClean="0"/>
              <a:t>Kommunene har vedtatt å ha et beredskapsråd, gjennom "Normalreglement for beredskapsarbeidet". </a:t>
            </a:r>
          </a:p>
          <a:p>
            <a:pPr algn="just"/>
            <a:r>
              <a:rPr lang="nb-NO" dirty="0" smtClean="0"/>
              <a:t> </a:t>
            </a:r>
          </a:p>
          <a:p>
            <a:pPr algn="just"/>
            <a:r>
              <a:rPr lang="nb-NO" dirty="0" smtClean="0"/>
              <a:t>Rådet skal ha minst ett møte i året og forumet skal drøfte det kommunale beredskapsarbeidet på generell basis.</a:t>
            </a:r>
          </a:p>
          <a:p>
            <a:r>
              <a:rPr lang="nb-NO" i="1" dirty="0" smtClean="0"/>
              <a:t> </a:t>
            </a:r>
          </a:p>
          <a:p>
            <a:pPr algn="ctr"/>
            <a:r>
              <a:rPr lang="nb-NO" b="1" i="1" dirty="0" smtClean="0"/>
              <a:t>Aktuelle tema som kan drøftes i beredskapsrådet:</a:t>
            </a:r>
            <a:r>
              <a:rPr lang="nb-NO" i="1" dirty="0" smtClean="0"/>
              <a:t> </a:t>
            </a:r>
          </a:p>
          <a:p>
            <a:pPr algn="ctr"/>
            <a:endParaRPr lang="nb-NO" sz="800" i="1" dirty="0" smtClean="0"/>
          </a:p>
          <a:p>
            <a:r>
              <a:rPr lang="nb-NO" sz="2000" i="1" dirty="0" smtClean="0"/>
              <a:t>Fylkesmannen anbefaler at det kommunale beredskapsrådet (KBR) blir brukt som et forum for informasjon og drøfting.  ”Vi ser gjerne at beredskapsrådet er et stort forum med deltakere fra mange ulike etater, virksomheter og organisasjoner.  Det er ønskelig at alle kommuner har både en operativ kriseledelse og et større beredskapsforum/beredskapsråd.” </a:t>
            </a:r>
            <a:endParaRPr lang="nb-NO"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85800" y="609600"/>
            <a:ext cx="7774632" cy="1235224"/>
          </a:xfrm>
        </p:spPr>
        <p:txBody>
          <a:bodyPr/>
          <a:lstStyle/>
          <a:p>
            <a:pPr algn="ctr"/>
            <a:r>
              <a:rPr lang="nb-NO" sz="4000" dirty="0" smtClean="0"/>
              <a:t>Samvirke</a:t>
            </a:r>
            <a:endParaRPr lang="nb-NO" sz="4000" dirty="0"/>
          </a:p>
        </p:txBody>
      </p:sp>
      <p:pic>
        <p:nvPicPr>
          <p:cNvPr id="7" name="Bilde 6" descr="DSCN2299.JPG"/>
          <p:cNvPicPr>
            <a:picLocks noChangeAspect="1"/>
          </p:cNvPicPr>
          <p:nvPr/>
        </p:nvPicPr>
        <p:blipFill>
          <a:blip r:embed="rId2" cstate="print"/>
          <a:stretch>
            <a:fillRect/>
          </a:stretch>
        </p:blipFill>
        <p:spPr>
          <a:xfrm>
            <a:off x="467544" y="4365104"/>
            <a:ext cx="2448272" cy="1800200"/>
          </a:xfrm>
          <a:prstGeom prst="rect">
            <a:avLst/>
          </a:prstGeom>
        </p:spPr>
      </p:pic>
      <p:pic>
        <p:nvPicPr>
          <p:cNvPr id="8" name="Picture 6" descr="Sivilforsvaret er en statlig forsterkningsressurs som bistår de andre beredskapsetatene ved ulykker og større hendelser.&#10;Foto: RIMA"/>
          <p:cNvPicPr>
            <a:picLocks noChangeAspect="1" noChangeArrowheads="1"/>
          </p:cNvPicPr>
          <p:nvPr/>
        </p:nvPicPr>
        <p:blipFill>
          <a:blip r:embed="rId3" cstate="print"/>
          <a:srcRect/>
          <a:stretch>
            <a:fillRect/>
          </a:stretch>
        </p:blipFill>
        <p:spPr bwMode="auto">
          <a:xfrm>
            <a:off x="2195736" y="1628800"/>
            <a:ext cx="4248472" cy="3024336"/>
          </a:xfrm>
          <a:prstGeom prst="rect">
            <a:avLst/>
          </a:prstGeom>
          <a:noFill/>
          <a:ln w="9525">
            <a:noFill/>
            <a:miter lim="800000"/>
            <a:headEnd/>
            <a:tailEnd/>
          </a:ln>
        </p:spPr>
      </p:pic>
      <p:pic>
        <p:nvPicPr>
          <p:cNvPr id="9" name="Bilde 8" descr="2008--03-12 Vinterøvelse Umbukta 072.jpg"/>
          <p:cNvPicPr>
            <a:picLocks noChangeAspect="1"/>
          </p:cNvPicPr>
          <p:nvPr/>
        </p:nvPicPr>
        <p:blipFill>
          <a:blip r:embed="rId4" cstate="print"/>
          <a:stretch>
            <a:fillRect/>
          </a:stretch>
        </p:blipFill>
        <p:spPr>
          <a:xfrm>
            <a:off x="6156176" y="260648"/>
            <a:ext cx="2448272" cy="1872208"/>
          </a:xfrm>
          <a:prstGeom prst="rect">
            <a:avLst/>
          </a:prstGeom>
        </p:spPr>
      </p:pic>
      <p:pic>
        <p:nvPicPr>
          <p:cNvPr id="7169" name="Picture 1" descr="V:\Felleskatalog Nordland\INFO-Presse-Samfunnskontakt\Bilder\Illustrasjonsbilder fra Gervin\FIGleder_i_SKL kompr.JPG"/>
          <p:cNvPicPr>
            <a:picLocks noChangeAspect="1" noChangeArrowheads="1"/>
          </p:cNvPicPr>
          <p:nvPr/>
        </p:nvPicPr>
        <p:blipFill>
          <a:blip r:embed="rId5" cstate="print"/>
          <a:srcRect/>
          <a:stretch>
            <a:fillRect/>
          </a:stretch>
        </p:blipFill>
        <p:spPr bwMode="auto">
          <a:xfrm>
            <a:off x="5940152" y="4365104"/>
            <a:ext cx="2695848" cy="1800200"/>
          </a:xfrm>
          <a:prstGeom prst="rect">
            <a:avLst/>
          </a:prstGeom>
          <a:noFill/>
        </p:spPr>
      </p:pic>
      <p:pic>
        <p:nvPicPr>
          <p:cNvPr id="14" name="Picture 6" descr="http://www.abcnyheter.no/files/imagecache/normal/2008-24/nfi_40428_055312400_1213300785.png"/>
          <p:cNvPicPr>
            <a:picLocks noChangeAspect="1" noChangeArrowheads="1"/>
          </p:cNvPicPr>
          <p:nvPr/>
        </p:nvPicPr>
        <p:blipFill>
          <a:blip r:embed="rId6" cstate="print"/>
          <a:srcRect/>
          <a:stretch>
            <a:fillRect/>
          </a:stretch>
        </p:blipFill>
        <p:spPr bwMode="auto">
          <a:xfrm>
            <a:off x="323528" y="260648"/>
            <a:ext cx="2472195" cy="1872208"/>
          </a:xfrm>
          <a:prstGeom prst="rect">
            <a:avLst/>
          </a:prstGeom>
          <a:noFill/>
          <a:effectLst>
            <a:outerShdw blurRad="50800" dist="76200" dir="2700000" algn="tl" rotWithShape="0">
              <a:prstClr val="black">
                <a:alpha val="40000"/>
              </a:prstClr>
            </a:outerShdw>
          </a:effectLst>
        </p:spPr>
      </p:pic>
      <p:sp>
        <p:nvSpPr>
          <p:cNvPr id="16" name="Plassholder for innhold 15"/>
          <p:cNvSpPr>
            <a:spLocks noGrp="1"/>
          </p:cNvSpPr>
          <p:nvPr>
            <p:ph idx="1"/>
          </p:nvPr>
        </p:nvSpPr>
        <p:spPr>
          <a:xfrm>
            <a:off x="323527" y="1981200"/>
            <a:ext cx="8134671" cy="2383904"/>
          </a:xfrm>
        </p:spPr>
        <p:txBody>
          <a:bodyPr/>
          <a:lstStyle/>
          <a:p>
            <a:pPr>
              <a:buNone/>
            </a:pPr>
            <a:endParaRPr lang="nb-NO" dirty="0" smtClean="0"/>
          </a:p>
          <a:p>
            <a:pPr>
              <a:buNone/>
            </a:pPr>
            <a:endParaRPr lang="nb-NO"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85800" y="609600"/>
            <a:ext cx="7772400" cy="5051648"/>
          </a:xfrm>
        </p:spPr>
        <p:txBody>
          <a:bodyPr/>
          <a:lstStyle/>
          <a:p>
            <a:pPr algn="ctr"/>
            <a:r>
              <a:rPr lang="nb-NO" dirty="0" smtClean="0"/>
              <a:t/>
            </a:r>
            <a:br>
              <a:rPr lang="nb-NO" dirty="0" smtClean="0"/>
            </a:br>
            <a:r>
              <a:rPr lang="nb-NO" dirty="0" smtClean="0"/>
              <a:t/>
            </a:r>
            <a:br>
              <a:rPr lang="nb-NO" dirty="0" smtClean="0"/>
            </a:br>
            <a:r>
              <a:rPr lang="nb-NO" dirty="0" smtClean="0"/>
              <a:t/>
            </a:r>
            <a:br>
              <a:rPr lang="nb-NO" dirty="0" smtClean="0"/>
            </a:br>
            <a:r>
              <a:rPr lang="nb-NO" dirty="0" smtClean="0"/>
              <a:t/>
            </a:r>
            <a:br>
              <a:rPr lang="nb-NO" dirty="0" smtClean="0"/>
            </a:br>
            <a:r>
              <a:rPr lang="nb-NO" dirty="0" smtClean="0"/>
              <a:t/>
            </a:r>
            <a:br>
              <a:rPr lang="nb-NO" dirty="0" smtClean="0"/>
            </a:br>
            <a:endParaRPr lang="nb-NO" dirty="0"/>
          </a:p>
        </p:txBody>
      </p:sp>
      <p:pic>
        <p:nvPicPr>
          <p:cNvPr id="3" name="Bilde 2" descr="IMG_6733.JPG"/>
          <p:cNvPicPr>
            <a:picLocks noChangeAspect="1"/>
          </p:cNvPicPr>
          <p:nvPr/>
        </p:nvPicPr>
        <p:blipFill>
          <a:blip r:embed="rId2" cstate="print"/>
          <a:stretch>
            <a:fillRect/>
          </a:stretch>
        </p:blipFill>
        <p:spPr>
          <a:xfrm>
            <a:off x="683568" y="692696"/>
            <a:ext cx="2304256" cy="1656184"/>
          </a:xfrm>
          <a:prstGeom prst="rect">
            <a:avLst/>
          </a:prstGeom>
        </p:spPr>
      </p:pic>
      <p:pic>
        <p:nvPicPr>
          <p:cNvPr id="4" name="Plassholder for innhold 5" descr="44.IMG_6519.JPG"/>
          <p:cNvPicPr>
            <a:picLocks noChangeAspect="1"/>
          </p:cNvPicPr>
          <p:nvPr/>
        </p:nvPicPr>
        <p:blipFill>
          <a:blip r:embed="rId3" cstate="print"/>
          <a:stretch>
            <a:fillRect/>
          </a:stretch>
        </p:blipFill>
        <p:spPr>
          <a:xfrm>
            <a:off x="6084168" y="620688"/>
            <a:ext cx="2304256" cy="1656184"/>
          </a:xfrm>
          <a:prstGeom prst="rect">
            <a:avLst/>
          </a:prstGeom>
        </p:spPr>
      </p:pic>
      <p:pic>
        <p:nvPicPr>
          <p:cNvPr id="5" name="Picture 4" descr="http://www.sivilforsvaret.no/PageFiles/10596/_MG_3789%20%5B1%5D.jpg"/>
          <p:cNvPicPr>
            <a:picLocks noChangeAspect="1" noChangeArrowheads="1"/>
          </p:cNvPicPr>
          <p:nvPr/>
        </p:nvPicPr>
        <p:blipFill>
          <a:blip r:embed="rId4" cstate="print"/>
          <a:srcRect/>
          <a:stretch>
            <a:fillRect/>
          </a:stretch>
        </p:blipFill>
        <p:spPr bwMode="auto">
          <a:xfrm>
            <a:off x="6084168" y="4005064"/>
            <a:ext cx="2312094" cy="1595907"/>
          </a:xfrm>
          <a:prstGeom prst="rect">
            <a:avLst/>
          </a:prstGeom>
          <a:noFill/>
          <a:effectLst>
            <a:outerShdw blurRad="50800" dist="63500" dir="2700000" algn="tl" rotWithShape="0">
              <a:schemeClr val="bg1">
                <a:alpha val="40000"/>
              </a:schemeClr>
            </a:outerShdw>
          </a:effectLst>
        </p:spPr>
      </p:pic>
      <p:pic>
        <p:nvPicPr>
          <p:cNvPr id="6" name="Picture 2" descr="V:\Felleskatalog Nordland\INFO-Presse-Samfunnskontakt\Bilder\2010\Havari Rana 13102010\IMG_6477.JPG"/>
          <p:cNvPicPr>
            <a:picLocks noChangeAspect="1" noChangeArrowheads="1"/>
          </p:cNvPicPr>
          <p:nvPr/>
        </p:nvPicPr>
        <p:blipFill>
          <a:blip r:embed="rId5" cstate="print"/>
          <a:srcRect/>
          <a:stretch>
            <a:fillRect/>
          </a:stretch>
        </p:blipFill>
        <p:spPr bwMode="auto">
          <a:xfrm>
            <a:off x="683568" y="4005064"/>
            <a:ext cx="2304256" cy="1656184"/>
          </a:xfrm>
          <a:prstGeom prst="rect">
            <a:avLst/>
          </a:prstGeom>
          <a:noFill/>
        </p:spPr>
      </p:pic>
      <p:sp>
        <p:nvSpPr>
          <p:cNvPr id="7" name="Pil ned 6"/>
          <p:cNvSpPr/>
          <p:nvPr/>
        </p:nvSpPr>
        <p:spPr>
          <a:xfrm>
            <a:off x="3275856" y="260648"/>
            <a:ext cx="2376264" cy="6264696"/>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nb-NO" dirty="0" smtClean="0"/>
              <a:t>Hvem</a:t>
            </a:r>
            <a:br>
              <a:rPr lang="nb-NO" dirty="0" smtClean="0"/>
            </a:br>
            <a:r>
              <a:rPr lang="nb-NO" dirty="0" smtClean="0"/>
              <a:t>Hva</a:t>
            </a:r>
            <a:br>
              <a:rPr lang="nb-NO" dirty="0" smtClean="0"/>
            </a:br>
            <a:r>
              <a:rPr lang="nb-NO" dirty="0" smtClean="0"/>
              <a:t>Hvor</a:t>
            </a:r>
            <a:br>
              <a:rPr lang="nb-NO" dirty="0" smtClean="0"/>
            </a:br>
            <a:r>
              <a:rPr lang="nb-NO" dirty="0" smtClean="0"/>
              <a:t>Når</a:t>
            </a:r>
            <a:br>
              <a:rPr lang="nb-NO" dirty="0" smtClean="0"/>
            </a:br>
            <a:r>
              <a:rPr lang="nb-NO" dirty="0" smtClean="0"/>
              <a:t>og </a:t>
            </a:r>
            <a:br>
              <a:rPr lang="nb-NO" dirty="0" smtClean="0"/>
            </a:br>
            <a:r>
              <a:rPr lang="nb-NO" dirty="0" smtClean="0"/>
              <a:t>Hvorfor</a:t>
            </a:r>
          </a:p>
          <a:p>
            <a:pPr algn="ctr"/>
            <a:endParaRPr lang="nb-NO" dirty="0" smtClean="0"/>
          </a:p>
          <a:p>
            <a:pPr algn="ctr"/>
            <a:r>
              <a:rPr lang="nb-NO" sz="4800" dirty="0" smtClean="0"/>
              <a:t>?</a:t>
            </a:r>
            <a:endParaRPr lang="nb-NO" sz="4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solidFill>
                  <a:schemeClr val="tx1"/>
                </a:solidFill>
              </a:rPr>
              <a:t>Den norske redningstjenesten:</a:t>
            </a:r>
            <a:endParaRPr lang="nb-NO" dirty="0">
              <a:solidFill>
                <a:schemeClr val="tx1"/>
              </a:solidFill>
            </a:endParaRPr>
          </a:p>
        </p:txBody>
      </p:sp>
      <p:sp>
        <p:nvSpPr>
          <p:cNvPr id="3" name="Likebent trekant 2"/>
          <p:cNvSpPr/>
          <p:nvPr/>
        </p:nvSpPr>
        <p:spPr>
          <a:xfrm>
            <a:off x="215008" y="1628800"/>
            <a:ext cx="8928992" cy="4032448"/>
          </a:xfrm>
          <a:prstGeom prst="triangle">
            <a:avLst>
              <a:gd name="adj" fmla="val 50004"/>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nb-NO"/>
          </a:p>
        </p:txBody>
      </p:sp>
      <p:pic>
        <p:nvPicPr>
          <p:cNvPr id="4" name="Picture 6" descr="http://www.redningsnett.no/var/ezwebin_site/storage/images/media/images/forf-logo4/95652-1-nor-NO/FORF-LOGO_small.jpg"/>
          <p:cNvPicPr>
            <a:picLocks noChangeAspect="1" noChangeArrowheads="1"/>
          </p:cNvPicPr>
          <p:nvPr/>
        </p:nvPicPr>
        <p:blipFill>
          <a:blip r:embed="rId3" cstate="print"/>
          <a:srcRect/>
          <a:stretch>
            <a:fillRect/>
          </a:stretch>
        </p:blipFill>
        <p:spPr bwMode="auto">
          <a:xfrm>
            <a:off x="4139952" y="2204864"/>
            <a:ext cx="1061170" cy="1008111"/>
          </a:xfrm>
          <a:prstGeom prst="rect">
            <a:avLst/>
          </a:prstGeom>
          <a:noFill/>
        </p:spPr>
      </p:pic>
      <p:pic>
        <p:nvPicPr>
          <p:cNvPr id="5" name="Picture 31" descr="http://ndla.no/sites/default/files/images/r%C3%B8de%20kors.jpg"/>
          <p:cNvPicPr>
            <a:picLocks noChangeAspect="1" noChangeArrowheads="1"/>
          </p:cNvPicPr>
          <p:nvPr/>
        </p:nvPicPr>
        <p:blipFill>
          <a:blip r:embed="rId4" cstate="print"/>
          <a:srcRect/>
          <a:stretch>
            <a:fillRect/>
          </a:stretch>
        </p:blipFill>
        <p:spPr bwMode="auto">
          <a:xfrm>
            <a:off x="899592" y="5085184"/>
            <a:ext cx="1296144" cy="432049"/>
          </a:xfrm>
          <a:prstGeom prst="rect">
            <a:avLst/>
          </a:prstGeom>
          <a:noFill/>
        </p:spPr>
      </p:pic>
      <p:pic>
        <p:nvPicPr>
          <p:cNvPr id="6" name="Picture 33" descr="http://www.folkehjelp.no/?module=Files&amp;action=File.getFile&amp;ID=16970"/>
          <p:cNvPicPr>
            <a:picLocks noChangeAspect="1" noChangeArrowheads="1"/>
          </p:cNvPicPr>
          <p:nvPr/>
        </p:nvPicPr>
        <p:blipFill>
          <a:blip r:embed="rId5" cstate="print"/>
          <a:srcRect/>
          <a:stretch>
            <a:fillRect/>
          </a:stretch>
        </p:blipFill>
        <p:spPr bwMode="auto">
          <a:xfrm>
            <a:off x="2411760" y="5085184"/>
            <a:ext cx="1440160" cy="432048"/>
          </a:xfrm>
          <a:prstGeom prst="rect">
            <a:avLst/>
          </a:prstGeom>
          <a:noFill/>
        </p:spPr>
      </p:pic>
      <p:pic>
        <p:nvPicPr>
          <p:cNvPr id="9" name="Picture 4" descr="http://www.nordlandssykehuset.no/getfile.php/NLSH_bilde%20og%20filarkiv/Internett/NLSH_logo_siste.jpg%20%28352x58%29.jpg">
            <a:hlinkClick r:id="rId6"/>
          </p:cNvPr>
          <p:cNvPicPr>
            <a:picLocks noChangeAspect="1" noChangeArrowheads="1"/>
          </p:cNvPicPr>
          <p:nvPr/>
        </p:nvPicPr>
        <p:blipFill>
          <a:blip r:embed="rId7" cstate="print"/>
          <a:srcRect/>
          <a:stretch>
            <a:fillRect/>
          </a:stretch>
        </p:blipFill>
        <p:spPr bwMode="auto">
          <a:xfrm>
            <a:off x="5652120" y="6021288"/>
            <a:ext cx="3352800" cy="648072"/>
          </a:xfrm>
          <a:prstGeom prst="rect">
            <a:avLst/>
          </a:prstGeom>
          <a:noFill/>
          <a:ln w="6350">
            <a:solidFill>
              <a:schemeClr val="tx1"/>
            </a:solidFill>
          </a:ln>
        </p:spPr>
      </p:pic>
      <p:pic>
        <p:nvPicPr>
          <p:cNvPr id="10" name="Picture 6" descr="Logo Helgelandssykehuset - tilbake til forsiden">
            <a:hlinkClick r:id="rId8"/>
          </p:cNvPr>
          <p:cNvPicPr>
            <a:picLocks noChangeAspect="1" noChangeArrowheads="1"/>
          </p:cNvPicPr>
          <p:nvPr/>
        </p:nvPicPr>
        <p:blipFill>
          <a:blip r:embed="rId9" cstate="print"/>
          <a:srcRect/>
          <a:stretch>
            <a:fillRect/>
          </a:stretch>
        </p:blipFill>
        <p:spPr bwMode="auto">
          <a:xfrm>
            <a:off x="179512" y="6021288"/>
            <a:ext cx="2952328" cy="647700"/>
          </a:xfrm>
          <a:prstGeom prst="rect">
            <a:avLst/>
          </a:prstGeom>
          <a:noFill/>
          <a:ln w="6350">
            <a:solidFill>
              <a:schemeClr val="tx1"/>
            </a:solidFill>
          </a:ln>
        </p:spPr>
      </p:pic>
      <p:graphicFrame>
        <p:nvGraphicFramePr>
          <p:cNvPr id="27650" name="Object 2"/>
          <p:cNvGraphicFramePr>
            <a:graphicFrameLocks noChangeAspect="1"/>
          </p:cNvGraphicFramePr>
          <p:nvPr/>
        </p:nvGraphicFramePr>
        <p:xfrm>
          <a:off x="251520" y="2132856"/>
          <a:ext cx="2664297" cy="842962"/>
        </p:xfrm>
        <a:graphic>
          <a:graphicData uri="http://schemas.openxmlformats.org/presentationml/2006/ole">
            <p:oleObj spid="_x0000_s35842" name="Photo Editor-foto" r:id="rId10" imgW="2610214" imgH="819048" progId="">
              <p:embed/>
            </p:oleObj>
          </a:graphicData>
        </a:graphic>
      </p:graphicFrame>
      <p:pic>
        <p:nvPicPr>
          <p:cNvPr id="12" name="Picture 36" descr="Heimevernets logo">
            <a:hlinkClick r:id="rId11" tooltip="Heimevernets logo"/>
          </p:cNvPr>
          <p:cNvPicPr>
            <a:picLocks noChangeAspect="1" noChangeArrowheads="1"/>
          </p:cNvPicPr>
          <p:nvPr/>
        </p:nvPicPr>
        <p:blipFill>
          <a:blip r:embed="rId12" cstate="print"/>
          <a:srcRect/>
          <a:stretch>
            <a:fillRect/>
          </a:stretch>
        </p:blipFill>
        <p:spPr bwMode="auto">
          <a:xfrm>
            <a:off x="395536" y="2852936"/>
            <a:ext cx="720080" cy="792089"/>
          </a:xfrm>
          <a:prstGeom prst="rect">
            <a:avLst/>
          </a:prstGeom>
          <a:noFill/>
        </p:spPr>
      </p:pic>
      <p:pic>
        <p:nvPicPr>
          <p:cNvPr id="13" name="Picture 42" descr="https://www.webcruiter.no/WcAdmin30/LogoLib/85340/politiet2.png"/>
          <p:cNvPicPr>
            <a:picLocks noChangeAspect="1" noChangeArrowheads="1"/>
          </p:cNvPicPr>
          <p:nvPr/>
        </p:nvPicPr>
        <p:blipFill>
          <a:blip r:embed="rId13" cstate="print"/>
          <a:srcRect/>
          <a:stretch>
            <a:fillRect/>
          </a:stretch>
        </p:blipFill>
        <p:spPr bwMode="auto">
          <a:xfrm>
            <a:off x="395536" y="1556792"/>
            <a:ext cx="1944216" cy="648072"/>
          </a:xfrm>
          <a:prstGeom prst="rect">
            <a:avLst/>
          </a:prstGeom>
          <a:noFill/>
        </p:spPr>
      </p:pic>
      <p:pic>
        <p:nvPicPr>
          <p:cNvPr id="14" name="Picture 4" descr="powerpoint kystverket framside"/>
          <p:cNvPicPr>
            <a:picLocks noChangeAspect="1" noChangeArrowheads="1"/>
          </p:cNvPicPr>
          <p:nvPr/>
        </p:nvPicPr>
        <p:blipFill>
          <a:blip r:embed="rId14" cstate="print"/>
          <a:srcRect l="34650" t="20599" r="33062" b="47900"/>
          <a:stretch>
            <a:fillRect/>
          </a:stretch>
        </p:blipFill>
        <p:spPr bwMode="auto">
          <a:xfrm>
            <a:off x="395536" y="3861048"/>
            <a:ext cx="792122" cy="648128"/>
          </a:xfrm>
          <a:prstGeom prst="rect">
            <a:avLst/>
          </a:prstGeom>
          <a:noFill/>
          <a:ln w="9525">
            <a:noFill/>
            <a:miter lim="800000"/>
            <a:headEnd/>
            <a:tailEnd/>
          </a:ln>
        </p:spPr>
      </p:pic>
      <p:pic>
        <p:nvPicPr>
          <p:cNvPr id="27652" name="Picture 4" descr="Klikk her for å komme tilbake til forsida.">
            <a:hlinkClick r:id="rId15"/>
          </p:cNvPr>
          <p:cNvPicPr>
            <a:picLocks noChangeAspect="1" noChangeArrowheads="1"/>
          </p:cNvPicPr>
          <p:nvPr/>
        </p:nvPicPr>
        <p:blipFill>
          <a:blip r:embed="rId16" cstate="print"/>
          <a:srcRect/>
          <a:stretch>
            <a:fillRect/>
          </a:stretch>
        </p:blipFill>
        <p:spPr bwMode="auto">
          <a:xfrm>
            <a:off x="3347864" y="6021288"/>
            <a:ext cx="2095500" cy="647700"/>
          </a:xfrm>
          <a:prstGeom prst="rect">
            <a:avLst/>
          </a:prstGeom>
          <a:noFill/>
          <a:ln w="6350">
            <a:solidFill>
              <a:schemeClr val="tx1"/>
            </a:solidFill>
          </a:ln>
        </p:spPr>
      </p:pic>
      <p:pic>
        <p:nvPicPr>
          <p:cNvPr id="27654" name="Picture 6" descr="http://www.norske-redningshunder.no/images/ThumbnailImage/Norske%20Redningshunder1.gif">
            <a:hlinkClick r:id="rId17"/>
          </p:cNvPr>
          <p:cNvPicPr>
            <a:picLocks noChangeAspect="1" noChangeArrowheads="1"/>
          </p:cNvPicPr>
          <p:nvPr/>
        </p:nvPicPr>
        <p:blipFill>
          <a:blip r:embed="rId18" cstate="print"/>
          <a:srcRect/>
          <a:stretch>
            <a:fillRect/>
          </a:stretch>
        </p:blipFill>
        <p:spPr bwMode="auto">
          <a:xfrm>
            <a:off x="4644008" y="4005064"/>
            <a:ext cx="1080120" cy="936104"/>
          </a:xfrm>
          <a:prstGeom prst="rect">
            <a:avLst/>
          </a:prstGeom>
          <a:noFill/>
        </p:spPr>
      </p:pic>
      <p:pic>
        <p:nvPicPr>
          <p:cNvPr id="27656" name="Picture 8" descr="Redningsselskapet logo">
            <a:hlinkClick r:id="rId19"/>
          </p:cNvPr>
          <p:cNvPicPr>
            <a:picLocks noChangeAspect="1" noChangeArrowheads="1"/>
          </p:cNvPicPr>
          <p:nvPr/>
        </p:nvPicPr>
        <p:blipFill>
          <a:blip r:embed="rId20" cstate="print"/>
          <a:srcRect/>
          <a:stretch>
            <a:fillRect/>
          </a:stretch>
        </p:blipFill>
        <p:spPr bwMode="auto">
          <a:xfrm>
            <a:off x="4067944" y="5085184"/>
            <a:ext cx="1728192" cy="432048"/>
          </a:xfrm>
          <a:prstGeom prst="rect">
            <a:avLst/>
          </a:prstGeom>
          <a:noFill/>
        </p:spPr>
      </p:pic>
      <p:pic>
        <p:nvPicPr>
          <p:cNvPr id="27658" name="Picture 10" descr="https://www.nrrl.no/images/yootheme/logo_blue.png"/>
          <p:cNvPicPr>
            <a:picLocks noChangeAspect="1" noChangeArrowheads="1"/>
          </p:cNvPicPr>
          <p:nvPr/>
        </p:nvPicPr>
        <p:blipFill>
          <a:blip r:embed="rId21" cstate="print"/>
          <a:srcRect r="91276" b="6153"/>
          <a:stretch>
            <a:fillRect/>
          </a:stretch>
        </p:blipFill>
        <p:spPr bwMode="auto">
          <a:xfrm>
            <a:off x="3275856" y="4005064"/>
            <a:ext cx="1008112" cy="936104"/>
          </a:xfrm>
          <a:prstGeom prst="rect">
            <a:avLst/>
          </a:prstGeom>
          <a:noFill/>
        </p:spPr>
      </p:pic>
      <p:pic>
        <p:nvPicPr>
          <p:cNvPr id="19" name="Picture 4" descr="http://www.hovedredningssentralen.no/norwegian/meny/menybilder/meny_r1_c1.gif"/>
          <p:cNvPicPr>
            <a:picLocks noChangeAspect="1" noChangeArrowheads="1"/>
          </p:cNvPicPr>
          <p:nvPr/>
        </p:nvPicPr>
        <p:blipFill>
          <a:blip r:embed="rId22" cstate="print"/>
          <a:srcRect r="59434" b="25883"/>
          <a:stretch>
            <a:fillRect/>
          </a:stretch>
        </p:blipFill>
        <p:spPr bwMode="auto">
          <a:xfrm>
            <a:off x="2699792" y="116632"/>
            <a:ext cx="3096344" cy="720080"/>
          </a:xfrm>
          <a:prstGeom prst="rect">
            <a:avLst/>
          </a:prstGeom>
          <a:noFill/>
        </p:spPr>
      </p:pic>
      <p:pic>
        <p:nvPicPr>
          <p:cNvPr id="27660" name="Picture 12" descr="Norges Luftsportforbund logo">
            <a:hlinkClick r:id="rId23" tooltip="Hjemmeside"/>
          </p:cNvPr>
          <p:cNvPicPr>
            <a:picLocks noChangeAspect="1" noChangeArrowheads="1"/>
          </p:cNvPicPr>
          <p:nvPr/>
        </p:nvPicPr>
        <p:blipFill>
          <a:blip r:embed="rId24" cstate="print"/>
          <a:srcRect/>
          <a:stretch>
            <a:fillRect/>
          </a:stretch>
        </p:blipFill>
        <p:spPr bwMode="auto">
          <a:xfrm>
            <a:off x="3923928" y="3356992"/>
            <a:ext cx="1485900" cy="571501"/>
          </a:xfrm>
          <a:prstGeom prst="rect">
            <a:avLst/>
          </a:prstGeom>
          <a:noFill/>
        </p:spPr>
      </p:pic>
      <p:sp>
        <p:nvSpPr>
          <p:cNvPr id="21" name="Rektangel 20"/>
          <p:cNvSpPr/>
          <p:nvPr/>
        </p:nvSpPr>
        <p:spPr>
          <a:xfrm>
            <a:off x="5940152" y="5157192"/>
            <a:ext cx="2448272" cy="276999"/>
          </a:xfrm>
          <a:prstGeom prst="rect">
            <a:avLst/>
          </a:prstGeom>
          <a:scene3d>
            <a:camera prst="orthographicFront"/>
            <a:lightRig rig="threePt" dir="t"/>
          </a:scene3d>
          <a:sp3d>
            <a:bevelT prst="convex"/>
          </a:sp3d>
        </p:spPr>
        <p:style>
          <a:lnRef idx="1">
            <a:schemeClr val="accent5"/>
          </a:lnRef>
          <a:fillRef idx="2">
            <a:schemeClr val="accent5"/>
          </a:fillRef>
          <a:effectRef idx="1">
            <a:schemeClr val="accent5"/>
          </a:effectRef>
          <a:fontRef idx="minor">
            <a:schemeClr val="dk1"/>
          </a:fontRef>
        </p:style>
        <p:txBody>
          <a:bodyPr wrap="square">
            <a:spAutoFit/>
          </a:bodyPr>
          <a:lstStyle/>
          <a:p>
            <a:r>
              <a:rPr lang="nb-NO" sz="1200" b="1" dirty="0" smtClean="0"/>
              <a:t>Norske alpine redningsgrupper</a:t>
            </a:r>
            <a:endParaRPr lang="nb-NO" sz="1200" dirty="0"/>
          </a:p>
        </p:txBody>
      </p:sp>
      <p:pic>
        <p:nvPicPr>
          <p:cNvPr id="27662" name="Picture 14" descr="http://www.speleo.no/ngflogo.gif"/>
          <p:cNvPicPr>
            <a:picLocks noChangeAspect="1" noChangeArrowheads="1"/>
          </p:cNvPicPr>
          <p:nvPr/>
        </p:nvPicPr>
        <p:blipFill>
          <a:blip r:embed="rId25" cstate="print"/>
          <a:srcRect/>
          <a:stretch>
            <a:fillRect/>
          </a:stretch>
        </p:blipFill>
        <p:spPr bwMode="auto">
          <a:xfrm>
            <a:off x="2051720" y="4071928"/>
            <a:ext cx="936104" cy="869239"/>
          </a:xfrm>
          <a:prstGeom prst="rect">
            <a:avLst/>
          </a:prstGeom>
          <a:noFill/>
        </p:spPr>
      </p:pic>
      <p:pic>
        <p:nvPicPr>
          <p:cNvPr id="27664" name="Picture 16" descr="http://upload.wikimedia.org/wikipedia/commons/thumb/c/c3/Rovernes_Speider_Forbund.gif/220px-Rovernes_Speider_Forbund.gif">
            <a:hlinkClick r:id="rId26"/>
          </p:cNvPr>
          <p:cNvPicPr>
            <a:picLocks noChangeAspect="1" noChangeArrowheads="1"/>
          </p:cNvPicPr>
          <p:nvPr/>
        </p:nvPicPr>
        <p:blipFill>
          <a:blip r:embed="rId27" cstate="print"/>
          <a:srcRect/>
          <a:stretch>
            <a:fillRect/>
          </a:stretch>
        </p:blipFill>
        <p:spPr bwMode="auto">
          <a:xfrm>
            <a:off x="6012160" y="4005064"/>
            <a:ext cx="1080120" cy="1008112"/>
          </a:xfrm>
          <a:prstGeom prst="rect">
            <a:avLst/>
          </a:prstGeom>
          <a:noFill/>
        </p:spPr>
      </p:pic>
      <p:pic>
        <p:nvPicPr>
          <p:cNvPr id="24" name="Picture 6" descr="Gå til www.kirken.no">
            <a:hlinkClick r:id="rId28"/>
          </p:cNvPr>
          <p:cNvPicPr>
            <a:picLocks noChangeAspect="1" noChangeArrowheads="1"/>
          </p:cNvPicPr>
          <p:nvPr/>
        </p:nvPicPr>
        <p:blipFill>
          <a:blip r:embed="rId29" cstate="print"/>
          <a:srcRect/>
          <a:stretch>
            <a:fillRect/>
          </a:stretch>
        </p:blipFill>
        <p:spPr bwMode="auto">
          <a:xfrm>
            <a:off x="1187624" y="2996952"/>
            <a:ext cx="1251306" cy="614068"/>
          </a:xfrm>
          <a:prstGeom prst="rect">
            <a:avLst/>
          </a:prstGeom>
          <a:noFill/>
          <a:ln w="6350">
            <a:solidFill>
              <a:schemeClr val="bg1"/>
            </a:solidFill>
          </a:ln>
        </p:spPr>
      </p:pic>
      <p:pic>
        <p:nvPicPr>
          <p:cNvPr id="27666" name="Picture 18" descr="NOFO"/>
          <p:cNvPicPr>
            <a:picLocks noChangeAspect="1" noChangeArrowheads="1"/>
          </p:cNvPicPr>
          <p:nvPr/>
        </p:nvPicPr>
        <p:blipFill>
          <a:blip r:embed="rId30" cstate="print"/>
          <a:srcRect/>
          <a:stretch>
            <a:fillRect/>
          </a:stretch>
        </p:blipFill>
        <p:spPr bwMode="auto">
          <a:xfrm>
            <a:off x="5580112" y="1556792"/>
            <a:ext cx="457200" cy="619126"/>
          </a:xfrm>
          <a:prstGeom prst="rect">
            <a:avLst/>
          </a:prstGeom>
          <a:noFill/>
        </p:spPr>
      </p:pic>
      <p:pic>
        <p:nvPicPr>
          <p:cNvPr id="27668" name="Picture 20" descr="Bodø havn KF">
            <a:hlinkClick r:id="rId31"/>
          </p:cNvPr>
          <p:cNvPicPr>
            <a:picLocks noChangeAspect="1" noChangeArrowheads="1"/>
          </p:cNvPicPr>
          <p:nvPr/>
        </p:nvPicPr>
        <p:blipFill>
          <a:blip r:embed="rId32" cstate="print"/>
          <a:srcRect/>
          <a:stretch>
            <a:fillRect/>
          </a:stretch>
        </p:blipFill>
        <p:spPr bwMode="auto">
          <a:xfrm>
            <a:off x="5940152" y="2348880"/>
            <a:ext cx="1368152" cy="432048"/>
          </a:xfrm>
          <a:prstGeom prst="rect">
            <a:avLst/>
          </a:prstGeom>
          <a:noFill/>
        </p:spPr>
      </p:pic>
      <p:pic>
        <p:nvPicPr>
          <p:cNvPr id="27672" name="Picture 24" descr="http://www.kfb.no/hoved/Bilder/Bilderhoved/Hovedlogo.gif"/>
          <p:cNvPicPr>
            <a:picLocks noChangeAspect="1" noChangeArrowheads="1"/>
          </p:cNvPicPr>
          <p:nvPr/>
        </p:nvPicPr>
        <p:blipFill>
          <a:blip r:embed="rId33" cstate="print"/>
          <a:srcRect r="79840"/>
          <a:stretch>
            <a:fillRect/>
          </a:stretch>
        </p:blipFill>
        <p:spPr bwMode="auto">
          <a:xfrm>
            <a:off x="6444208" y="1556792"/>
            <a:ext cx="1296144" cy="557213"/>
          </a:xfrm>
          <a:prstGeom prst="rect">
            <a:avLst/>
          </a:prstGeom>
          <a:noFill/>
        </p:spPr>
      </p:pic>
      <p:pic>
        <p:nvPicPr>
          <p:cNvPr id="27674" name="Picture 26" descr="http://www.coastcenterbase.no/bilder/bilder/sikring_beredskap/industrivernet_logo.png">
            <a:hlinkClick r:id="rId34"/>
          </p:cNvPr>
          <p:cNvPicPr>
            <a:picLocks noChangeAspect="1" noChangeArrowheads="1"/>
          </p:cNvPicPr>
          <p:nvPr/>
        </p:nvPicPr>
        <p:blipFill>
          <a:blip r:embed="rId35" cstate="print"/>
          <a:srcRect/>
          <a:stretch>
            <a:fillRect/>
          </a:stretch>
        </p:blipFill>
        <p:spPr bwMode="auto">
          <a:xfrm>
            <a:off x="8028384" y="1412776"/>
            <a:ext cx="792088" cy="792088"/>
          </a:xfrm>
          <a:prstGeom prst="rect">
            <a:avLst/>
          </a:prstGeom>
          <a:noFill/>
        </p:spPr>
      </p:pic>
      <p:pic>
        <p:nvPicPr>
          <p:cNvPr id="30723" name="Bilde 1" descr="Våpen">
            <a:hlinkClick r:id="rId36" tooltip="&quot;Våpen&quot;"/>
          </p:cNvPr>
          <p:cNvPicPr>
            <a:picLocks noChangeAspect="1" noChangeArrowheads="1"/>
          </p:cNvPicPr>
          <p:nvPr/>
        </p:nvPicPr>
        <p:blipFill>
          <a:blip r:embed="rId37" cstate="print"/>
          <a:srcRect/>
          <a:stretch>
            <a:fillRect/>
          </a:stretch>
        </p:blipFill>
        <p:spPr bwMode="auto">
          <a:xfrm>
            <a:off x="251520" y="116633"/>
            <a:ext cx="864096" cy="1075524"/>
          </a:xfrm>
          <a:prstGeom prst="rect">
            <a:avLst/>
          </a:prstGeom>
          <a:noFill/>
          <a:ln w="9525">
            <a:noFill/>
            <a:miter lim="800000"/>
            <a:headEnd/>
            <a:tailEnd/>
          </a:ln>
        </p:spPr>
      </p:pic>
      <p:pic>
        <p:nvPicPr>
          <p:cNvPr id="30724" name="Bilde 1" descr="Våpen">
            <a:hlinkClick r:id="rId36" tooltip="&quot;Våpen&quot;"/>
          </p:cNvPr>
          <p:cNvPicPr>
            <a:picLocks noChangeAspect="1" noChangeArrowheads="1"/>
          </p:cNvPicPr>
          <p:nvPr/>
        </p:nvPicPr>
        <p:blipFill>
          <a:blip r:embed="rId37" cstate="print"/>
          <a:srcRect/>
          <a:stretch>
            <a:fillRect/>
          </a:stretch>
        </p:blipFill>
        <p:spPr bwMode="auto">
          <a:xfrm>
            <a:off x="8100392" y="116632"/>
            <a:ext cx="895350" cy="1114425"/>
          </a:xfrm>
          <a:prstGeom prst="rect">
            <a:avLst/>
          </a:prstGeom>
          <a:noFill/>
          <a:ln w="9525">
            <a:noFill/>
            <a:miter lim="800000"/>
            <a:headEnd/>
            <a:tailEnd/>
          </a:ln>
        </p:spPr>
      </p:pic>
      <p:pic>
        <p:nvPicPr>
          <p:cNvPr id="35843" name="Picture 3"/>
          <p:cNvPicPr>
            <a:picLocks noChangeAspect="1" noChangeArrowheads="1"/>
          </p:cNvPicPr>
          <p:nvPr/>
        </p:nvPicPr>
        <p:blipFill>
          <a:blip r:embed="rId38" cstate="print"/>
          <a:srcRect/>
          <a:stretch>
            <a:fillRect/>
          </a:stretch>
        </p:blipFill>
        <p:spPr bwMode="auto">
          <a:xfrm>
            <a:off x="7452320" y="3645024"/>
            <a:ext cx="432047" cy="432048"/>
          </a:xfrm>
          <a:prstGeom prst="rect">
            <a:avLst/>
          </a:prstGeom>
          <a:noFill/>
          <a:ln w="9525">
            <a:noFill/>
            <a:miter lim="800000"/>
            <a:headEnd/>
            <a:tailEnd/>
          </a:ln>
        </p:spPr>
      </p:pic>
      <p:pic>
        <p:nvPicPr>
          <p:cNvPr id="36" name="Picture 1"/>
          <p:cNvPicPr>
            <a:picLocks noChangeAspect="1" noChangeArrowheads="1"/>
          </p:cNvPicPr>
          <p:nvPr/>
        </p:nvPicPr>
        <p:blipFill>
          <a:blip r:embed="rId39" cstate="print"/>
          <a:srcRect/>
          <a:stretch>
            <a:fillRect/>
          </a:stretch>
        </p:blipFill>
        <p:spPr bwMode="auto">
          <a:xfrm>
            <a:off x="8028384" y="3645024"/>
            <a:ext cx="432048" cy="432048"/>
          </a:xfrm>
          <a:prstGeom prst="rect">
            <a:avLst/>
          </a:prstGeom>
          <a:noFill/>
          <a:ln w="9525">
            <a:noFill/>
            <a:miter lim="800000"/>
            <a:headEnd/>
            <a:tailEnd/>
          </a:ln>
        </p:spPr>
      </p:pic>
      <p:pic>
        <p:nvPicPr>
          <p:cNvPr id="35844" name="Picture 4"/>
          <p:cNvPicPr>
            <a:picLocks noChangeAspect="1" noChangeArrowheads="1"/>
          </p:cNvPicPr>
          <p:nvPr/>
        </p:nvPicPr>
        <p:blipFill>
          <a:blip r:embed="rId40" cstate="print"/>
          <a:srcRect/>
          <a:stretch>
            <a:fillRect/>
          </a:stretch>
        </p:blipFill>
        <p:spPr bwMode="auto">
          <a:xfrm>
            <a:off x="8604448" y="4221088"/>
            <a:ext cx="411473" cy="432048"/>
          </a:xfrm>
          <a:prstGeom prst="rect">
            <a:avLst/>
          </a:prstGeom>
          <a:noFill/>
          <a:ln w="9525">
            <a:noFill/>
            <a:miter lim="800000"/>
            <a:headEnd/>
            <a:tailEnd/>
          </a:ln>
        </p:spPr>
      </p:pic>
      <p:pic>
        <p:nvPicPr>
          <p:cNvPr id="35845" name="Picture 5"/>
          <p:cNvPicPr>
            <a:picLocks noChangeAspect="1" noChangeArrowheads="1"/>
          </p:cNvPicPr>
          <p:nvPr/>
        </p:nvPicPr>
        <p:blipFill>
          <a:blip r:embed="rId41" cstate="print"/>
          <a:srcRect/>
          <a:stretch>
            <a:fillRect/>
          </a:stretch>
        </p:blipFill>
        <p:spPr bwMode="auto">
          <a:xfrm>
            <a:off x="8676456" y="4725144"/>
            <a:ext cx="364548" cy="432048"/>
          </a:xfrm>
          <a:prstGeom prst="rect">
            <a:avLst/>
          </a:prstGeom>
          <a:noFill/>
          <a:ln w="9525">
            <a:noFill/>
            <a:miter lim="800000"/>
            <a:headEnd/>
            <a:tailEnd/>
          </a:ln>
        </p:spPr>
      </p:pic>
      <p:pic>
        <p:nvPicPr>
          <p:cNvPr id="35846" name="Picture 6"/>
          <p:cNvPicPr>
            <a:picLocks noChangeAspect="1" noChangeArrowheads="1"/>
          </p:cNvPicPr>
          <p:nvPr/>
        </p:nvPicPr>
        <p:blipFill>
          <a:blip r:embed="rId42" cstate="print"/>
          <a:srcRect/>
          <a:stretch>
            <a:fillRect/>
          </a:stretch>
        </p:blipFill>
        <p:spPr bwMode="auto">
          <a:xfrm>
            <a:off x="7452320" y="3068960"/>
            <a:ext cx="432047" cy="432048"/>
          </a:xfrm>
          <a:prstGeom prst="rect">
            <a:avLst/>
          </a:prstGeom>
          <a:noFill/>
          <a:ln w="9525">
            <a:noFill/>
            <a:miter lim="800000"/>
            <a:headEnd/>
            <a:tailEnd/>
          </a:ln>
        </p:spPr>
      </p:pic>
      <p:pic>
        <p:nvPicPr>
          <p:cNvPr id="35847" name="Picture 7"/>
          <p:cNvPicPr>
            <a:picLocks noChangeAspect="1" noChangeArrowheads="1"/>
          </p:cNvPicPr>
          <p:nvPr/>
        </p:nvPicPr>
        <p:blipFill>
          <a:blip r:embed="rId43" cstate="print"/>
          <a:srcRect/>
          <a:stretch>
            <a:fillRect/>
          </a:stretch>
        </p:blipFill>
        <p:spPr bwMode="auto">
          <a:xfrm>
            <a:off x="8028384" y="3068960"/>
            <a:ext cx="432048" cy="432047"/>
          </a:xfrm>
          <a:prstGeom prst="rect">
            <a:avLst/>
          </a:prstGeom>
          <a:noFill/>
          <a:ln w="9525">
            <a:noFill/>
            <a:miter lim="800000"/>
            <a:headEnd/>
            <a:tailEnd/>
          </a:ln>
        </p:spPr>
      </p:pic>
      <p:pic>
        <p:nvPicPr>
          <p:cNvPr id="35848" name="Picture 8"/>
          <p:cNvPicPr>
            <a:picLocks noChangeAspect="1" noChangeArrowheads="1"/>
          </p:cNvPicPr>
          <p:nvPr/>
        </p:nvPicPr>
        <p:blipFill>
          <a:blip r:embed="rId44" cstate="print"/>
          <a:srcRect/>
          <a:stretch>
            <a:fillRect/>
          </a:stretch>
        </p:blipFill>
        <p:spPr bwMode="auto">
          <a:xfrm>
            <a:off x="8604448" y="3068960"/>
            <a:ext cx="432049" cy="432048"/>
          </a:xfrm>
          <a:prstGeom prst="rect">
            <a:avLst/>
          </a:prstGeom>
          <a:noFill/>
          <a:ln w="9525">
            <a:noFill/>
            <a:miter lim="800000"/>
            <a:headEnd/>
            <a:tailEnd/>
          </a:ln>
        </p:spPr>
      </p:pic>
      <p:pic>
        <p:nvPicPr>
          <p:cNvPr id="35849" name="Picture 9"/>
          <p:cNvPicPr>
            <a:picLocks noChangeAspect="1" noChangeArrowheads="1"/>
          </p:cNvPicPr>
          <p:nvPr/>
        </p:nvPicPr>
        <p:blipFill>
          <a:blip r:embed="rId45" cstate="print"/>
          <a:srcRect/>
          <a:stretch>
            <a:fillRect/>
          </a:stretch>
        </p:blipFill>
        <p:spPr bwMode="auto">
          <a:xfrm>
            <a:off x="8100392" y="4221088"/>
            <a:ext cx="360040" cy="432049"/>
          </a:xfrm>
          <a:prstGeom prst="rect">
            <a:avLst/>
          </a:prstGeom>
          <a:noFill/>
          <a:ln w="9525">
            <a:noFill/>
            <a:miter lim="800000"/>
            <a:headEnd/>
            <a:tailEnd/>
          </a:ln>
        </p:spPr>
      </p:pic>
      <p:pic>
        <p:nvPicPr>
          <p:cNvPr id="7" name="Picture 4" descr="image007"/>
          <p:cNvPicPr>
            <a:picLocks noChangeAspect="1" noChangeArrowheads="1"/>
          </p:cNvPicPr>
          <p:nvPr/>
        </p:nvPicPr>
        <p:blipFill>
          <a:blip r:embed="rId46" cstate="print"/>
          <a:srcRect/>
          <a:stretch>
            <a:fillRect/>
          </a:stretch>
        </p:blipFill>
        <p:spPr bwMode="auto">
          <a:xfrm>
            <a:off x="7380312" y="2276872"/>
            <a:ext cx="576064" cy="504056"/>
          </a:xfrm>
          <a:prstGeom prst="rect">
            <a:avLst/>
          </a:prstGeom>
          <a:noFill/>
          <a:ln w="9525">
            <a:noFill/>
            <a:miter lim="800000"/>
            <a:headEnd/>
            <a:tailEnd/>
          </a:ln>
        </p:spPr>
      </p:pic>
      <p:pic>
        <p:nvPicPr>
          <p:cNvPr id="11" name="Picture 4" descr="SALTEN IUA&#10;Salten interkommunale utvalg mot akutt forurensning&#10;  &#10;"/>
          <p:cNvPicPr>
            <a:picLocks noChangeAspect="1" noChangeArrowheads="1"/>
          </p:cNvPicPr>
          <p:nvPr/>
        </p:nvPicPr>
        <p:blipFill>
          <a:blip r:embed="rId47" cstate="print"/>
          <a:srcRect/>
          <a:stretch>
            <a:fillRect/>
          </a:stretch>
        </p:blipFill>
        <p:spPr bwMode="auto">
          <a:xfrm>
            <a:off x="7812360" y="2348880"/>
            <a:ext cx="1224136" cy="365398"/>
          </a:xfrm>
          <a:prstGeom prst="rect">
            <a:avLst/>
          </a:prstGeom>
          <a:noFill/>
        </p:spPr>
      </p:pic>
      <p:pic>
        <p:nvPicPr>
          <p:cNvPr id="15" name="Picture 5"/>
          <p:cNvPicPr>
            <a:picLocks noChangeAspect="1" noChangeArrowheads="1"/>
          </p:cNvPicPr>
          <p:nvPr/>
        </p:nvPicPr>
        <p:blipFill>
          <a:blip r:embed="rId48" cstate="print"/>
          <a:srcRect/>
          <a:stretch>
            <a:fillRect/>
          </a:stretch>
        </p:blipFill>
        <p:spPr bwMode="auto">
          <a:xfrm>
            <a:off x="8604448" y="3645024"/>
            <a:ext cx="432048" cy="432048"/>
          </a:xfrm>
          <a:prstGeom prst="rect">
            <a:avLst/>
          </a:prstGeom>
          <a:noFill/>
          <a:ln w="9525">
            <a:noFill/>
            <a:miter lim="800000"/>
            <a:headEnd/>
            <a:tailEnd/>
          </a:ln>
        </p:spPr>
      </p:pic>
      <p:pic>
        <p:nvPicPr>
          <p:cNvPr id="16" name="bf752df1-1e7a-410b-ad6f-6bf1b9e0fc56" descr="8A0DFDA1-E658-4EF2-BB2D-19021684A7E3@bkad"/>
          <p:cNvPicPr>
            <a:picLocks noChangeAspect="1" noChangeArrowheads="1"/>
          </p:cNvPicPr>
          <p:nvPr/>
        </p:nvPicPr>
        <p:blipFill>
          <a:blip r:embed="rId49" cstate="print"/>
          <a:srcRect/>
          <a:stretch>
            <a:fillRect/>
          </a:stretch>
        </p:blipFill>
        <p:spPr bwMode="auto">
          <a:xfrm>
            <a:off x="6732240" y="2852936"/>
            <a:ext cx="648072" cy="648072"/>
          </a:xfrm>
          <a:prstGeom prst="rect">
            <a:avLst/>
          </a:prstGeom>
          <a:noFill/>
          <a:ln w="9525">
            <a:noFill/>
            <a:miter lim="800000"/>
            <a:headEnd/>
            <a:tailEnd/>
          </a:ln>
        </p:spPr>
      </p:pic>
      <p:pic>
        <p:nvPicPr>
          <p:cNvPr id="8" name="Picture 5" descr="image004"/>
          <p:cNvPicPr>
            <a:picLocks noChangeAspect="1" noChangeArrowheads="1"/>
          </p:cNvPicPr>
          <p:nvPr/>
        </p:nvPicPr>
        <p:blipFill>
          <a:blip r:embed="rId50" cstate="print"/>
          <a:srcRect/>
          <a:stretch>
            <a:fillRect/>
          </a:stretch>
        </p:blipFill>
        <p:spPr bwMode="auto">
          <a:xfrm>
            <a:off x="7380312" y="2780928"/>
            <a:ext cx="1619672" cy="188640"/>
          </a:xfrm>
          <a:prstGeom prst="rect">
            <a:avLst/>
          </a:prstGeom>
          <a:noFill/>
          <a:ln w="9525">
            <a:noFill/>
            <a:miter lim="800000"/>
            <a:headEnd/>
            <a:tailEnd/>
          </a:ln>
        </p:spPr>
      </p:pic>
      <p:pic>
        <p:nvPicPr>
          <p:cNvPr id="42" name="Bilde 41" descr="Logo Fylkesmannen"/>
          <p:cNvPicPr/>
          <p:nvPr/>
        </p:nvPicPr>
        <p:blipFill>
          <a:blip r:embed="rId51" cstate="print"/>
          <a:srcRect r="88716"/>
          <a:stretch>
            <a:fillRect/>
          </a:stretch>
        </p:blipFill>
        <p:spPr bwMode="auto">
          <a:xfrm>
            <a:off x="2483768" y="1412776"/>
            <a:ext cx="552450" cy="1047750"/>
          </a:xfrm>
          <a:prstGeom prst="rect">
            <a:avLst/>
          </a:prstGeom>
          <a:noFill/>
          <a:ln w="9525">
            <a:noFill/>
            <a:miter lim="800000"/>
            <a:headEnd/>
            <a:tailEnd/>
          </a:ln>
        </p:spPr>
      </p:pic>
      <p:pic>
        <p:nvPicPr>
          <p:cNvPr id="43" name="Bilde 42"/>
          <p:cNvPicPr/>
          <p:nvPr/>
        </p:nvPicPr>
        <p:blipFill rotWithShape="1">
          <a:blip r:embed="rId5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l="25019"/>
          <a:stretch/>
        </p:blipFill>
        <p:spPr bwMode="auto">
          <a:xfrm>
            <a:off x="2987824" y="1628800"/>
            <a:ext cx="1072133" cy="485775"/>
          </a:xfrm>
          <a:prstGeom prst="rect">
            <a:avLst/>
          </a:prstGeom>
          <a:ln>
            <a:noFill/>
          </a:ln>
          <a:extLst>
            <a:ext uri="{53640926-AAD7-44D8-BBD7-CCE9431645EC}">
              <a14:shadowObscured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par>
                                <p:cTn id="17" presetID="9"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85800" y="764704"/>
            <a:ext cx="7772400" cy="987896"/>
          </a:xfrm>
        </p:spPr>
        <p:txBody>
          <a:bodyPr/>
          <a:lstStyle/>
          <a:p>
            <a:pPr algn="ctr"/>
            <a:r>
              <a:rPr lang="nb-NO" dirty="0" smtClean="0"/>
              <a:t>Instruks for den norske redningstjenesten</a:t>
            </a:r>
            <a:endParaRPr lang="nb-NO" dirty="0"/>
          </a:p>
        </p:txBody>
      </p:sp>
      <p:sp>
        <p:nvSpPr>
          <p:cNvPr id="3" name="TekstSylinder 2"/>
          <p:cNvSpPr txBox="1"/>
          <p:nvPr/>
        </p:nvSpPr>
        <p:spPr>
          <a:xfrm>
            <a:off x="611560" y="1772816"/>
            <a:ext cx="7848872" cy="6370975"/>
          </a:xfrm>
          <a:prstGeom prst="rect">
            <a:avLst/>
          </a:prstGeom>
          <a:noFill/>
        </p:spPr>
        <p:txBody>
          <a:bodyPr wrap="square" rtlCol="0">
            <a:spAutoFit/>
          </a:bodyPr>
          <a:lstStyle/>
          <a:p>
            <a:pPr algn="ctr"/>
            <a:endParaRPr lang="nb-NO" i="1" dirty="0" smtClean="0"/>
          </a:p>
          <a:p>
            <a:pPr algn="ctr"/>
            <a:r>
              <a:rPr lang="nb-NO" i="1" dirty="0" smtClean="0"/>
              <a:t>”Med redningstjeneste forstås den offentlige organiserte virksomhet som utøves ved øyeblikkelig innsats for å redde mennesker fra død eller skade som følge av akutte ulykkes- eller faresituasjoner, der det er behov for koordinering….”</a:t>
            </a:r>
          </a:p>
          <a:p>
            <a:pPr algn="ctr"/>
            <a:endParaRPr lang="nb-NO" i="1" dirty="0" smtClean="0"/>
          </a:p>
          <a:p>
            <a:pPr algn="ctr"/>
            <a:endParaRPr lang="nb-NO" i="1" dirty="0" smtClean="0"/>
          </a:p>
          <a:p>
            <a:pPr algn="ctr"/>
            <a:r>
              <a:rPr lang="nb-NO" i="1" dirty="0" smtClean="0"/>
              <a:t>”…å ivareta en integrert redningstjeneste basert på nasjonal dugnad og et samvirke mellom offentlige, frivillige og private aktører.”</a:t>
            </a:r>
          </a:p>
          <a:p>
            <a:pPr algn="ctr"/>
            <a:endParaRPr lang="nb-NO" i="1" dirty="0" smtClean="0"/>
          </a:p>
          <a:p>
            <a:endParaRPr lang="nb-NO" dirty="0" smtClean="0"/>
          </a:p>
          <a:p>
            <a:endParaRPr lang="nb-NO" dirty="0" smtClean="0"/>
          </a:p>
          <a:p>
            <a:endParaRPr lang="nb-NO" dirty="0" smtClean="0"/>
          </a:p>
          <a:p>
            <a:endParaRPr lang="nb-NO" dirty="0" smtClean="0"/>
          </a:p>
          <a:p>
            <a:endParaRPr lang="nb-NO" dirty="0" smtClean="0"/>
          </a:p>
          <a:p>
            <a:endParaRPr lang="nb-NO" dirty="0"/>
          </a:p>
        </p:txBody>
      </p:sp>
      <p:pic>
        <p:nvPicPr>
          <p:cNvPr id="22532" name="Picture 4" descr="http://www.hovedredningssentralen.no/norwegian/meny/menybilder/meny_r1_c1.gif"/>
          <p:cNvPicPr>
            <a:picLocks noChangeAspect="1" noChangeArrowheads="1"/>
          </p:cNvPicPr>
          <p:nvPr/>
        </p:nvPicPr>
        <p:blipFill>
          <a:blip r:embed="rId2" cstate="print"/>
          <a:srcRect r="59434" b="25883"/>
          <a:stretch>
            <a:fillRect/>
          </a:stretch>
        </p:blipFill>
        <p:spPr bwMode="auto">
          <a:xfrm>
            <a:off x="3203848" y="116632"/>
            <a:ext cx="2736304" cy="576064"/>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Instruks for den norske redningstjenesten</a:t>
            </a:r>
            <a:endParaRPr lang="nb-NO" dirty="0"/>
          </a:p>
        </p:txBody>
      </p:sp>
      <p:sp>
        <p:nvSpPr>
          <p:cNvPr id="3" name="Rektangel 2"/>
          <p:cNvSpPr/>
          <p:nvPr/>
        </p:nvSpPr>
        <p:spPr>
          <a:xfrm>
            <a:off x="539552" y="2090172"/>
            <a:ext cx="8136904" cy="3554819"/>
          </a:xfrm>
          <a:prstGeom prst="rect">
            <a:avLst/>
          </a:prstGeom>
        </p:spPr>
        <p:txBody>
          <a:bodyPr wrap="square">
            <a:spAutoFit/>
          </a:bodyPr>
          <a:lstStyle/>
          <a:p>
            <a:r>
              <a:rPr lang="nb-NO" b="1" dirty="0" smtClean="0"/>
              <a:t>4 grunnleggende prinsipper </a:t>
            </a:r>
            <a:r>
              <a:rPr lang="nb-NO" dirty="0" smtClean="0"/>
              <a:t>(Samvirke, ansvar, likhet og nærhet)</a:t>
            </a:r>
            <a:r>
              <a:rPr lang="nb-NO" b="1" dirty="0" smtClean="0"/>
              <a:t>:</a:t>
            </a:r>
          </a:p>
          <a:p>
            <a:endParaRPr lang="nb-NO" sz="900" b="1" dirty="0" smtClean="0"/>
          </a:p>
          <a:p>
            <a:r>
              <a:rPr lang="nb-NO" dirty="0" smtClean="0"/>
              <a:t>” Redningstjenesten utøves som </a:t>
            </a:r>
            <a:r>
              <a:rPr lang="nb-NO" i="1" dirty="0" smtClean="0"/>
              <a:t>et samvirke</a:t>
            </a:r>
            <a:r>
              <a:rPr lang="nb-NO" dirty="0" smtClean="0"/>
              <a:t> mellom de integrerte redningsaktører og -virksomheter.”</a:t>
            </a:r>
          </a:p>
          <a:p>
            <a:endParaRPr lang="nb-NO" dirty="0" smtClean="0"/>
          </a:p>
          <a:p>
            <a:r>
              <a:rPr lang="nb-NO" i="1" dirty="0" smtClean="0"/>
              <a:t>”</a:t>
            </a:r>
            <a:r>
              <a:rPr lang="nb-NO" b="1" i="1" dirty="0" smtClean="0"/>
              <a:t>Samvirkeprinsippet</a:t>
            </a:r>
            <a:r>
              <a:rPr lang="nb-NO" dirty="0" smtClean="0"/>
              <a:t> stiller krav til at samtlige aktører har et selvstendig ansvar for å sikre et best mulig samvirke med relevante aktører og virksomheter i arbeidet med forebygging, beredskap og krisehåndtering.”</a:t>
            </a:r>
            <a:endParaRPr lang="nb-NO" i="1" dirty="0" smtClean="0"/>
          </a:p>
        </p:txBody>
      </p:sp>
      <p:pic>
        <p:nvPicPr>
          <p:cNvPr id="4" name="Picture 2" descr="http://neti.no/redning/bilder/logo_redning.jpg"/>
          <p:cNvPicPr>
            <a:picLocks noChangeAspect="1" noChangeArrowheads="1"/>
          </p:cNvPicPr>
          <p:nvPr/>
        </p:nvPicPr>
        <p:blipFill>
          <a:blip r:embed="rId2" cstate="print"/>
          <a:srcRect/>
          <a:stretch>
            <a:fillRect/>
          </a:stretch>
        </p:blipFill>
        <p:spPr bwMode="auto">
          <a:xfrm>
            <a:off x="1331640" y="764704"/>
            <a:ext cx="547553" cy="758151"/>
          </a:xfrm>
          <a:prstGeom prst="rect">
            <a:avLst/>
          </a:prstGeom>
          <a:noFill/>
          <a:effectLst>
            <a:outerShdw blurRad="50800" dist="38100" dir="2700000" algn="tl" rotWithShape="0">
              <a:prstClr val="black">
                <a:alpha val="40000"/>
              </a:prstClr>
            </a:outerShdw>
          </a:effectLst>
        </p:spPr>
      </p:pic>
      <p:pic>
        <p:nvPicPr>
          <p:cNvPr id="5" name="Picture 2" descr="http://neti.no/redning/bilder/logo_redning.jpg"/>
          <p:cNvPicPr>
            <a:picLocks noChangeAspect="1" noChangeArrowheads="1"/>
          </p:cNvPicPr>
          <p:nvPr/>
        </p:nvPicPr>
        <p:blipFill>
          <a:blip r:embed="rId2" cstate="print"/>
          <a:srcRect/>
          <a:stretch>
            <a:fillRect/>
          </a:stretch>
        </p:blipFill>
        <p:spPr bwMode="auto">
          <a:xfrm>
            <a:off x="7236296" y="836712"/>
            <a:ext cx="547553" cy="758151"/>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a:xfrm>
            <a:off x="179512" y="1196752"/>
            <a:ext cx="3240360" cy="4176464"/>
          </a:xfrm>
          <a:prstGeom prst="rect">
            <a:avLst/>
          </a:prstGeom>
          <a:noFill/>
          <a:ln>
            <a:noFill/>
          </a:ln>
        </p:spPr>
      </p:pic>
      <p:sp>
        <p:nvSpPr>
          <p:cNvPr id="3" name="TekstSylinder 2"/>
          <p:cNvSpPr txBox="1"/>
          <p:nvPr/>
        </p:nvSpPr>
        <p:spPr>
          <a:xfrm>
            <a:off x="3851920" y="764704"/>
            <a:ext cx="4752528" cy="4770537"/>
          </a:xfrm>
          <a:prstGeom prst="rect">
            <a:avLst/>
          </a:prstGeom>
          <a:noFill/>
        </p:spPr>
        <p:txBody>
          <a:bodyPr wrap="square" rtlCol="0">
            <a:spAutoFit/>
          </a:bodyPr>
          <a:lstStyle/>
          <a:p>
            <a:endParaRPr lang="nb-NO" dirty="0" smtClean="0"/>
          </a:p>
          <a:p>
            <a:r>
              <a:rPr lang="nb-NO" dirty="0" smtClean="0"/>
              <a:t>Konklusjon</a:t>
            </a:r>
            <a:r>
              <a:rPr lang="nb-NO" sz="1600" dirty="0" smtClean="0"/>
              <a:t>:</a:t>
            </a:r>
          </a:p>
          <a:p>
            <a:endParaRPr lang="nb-NO" sz="800" dirty="0" smtClean="0"/>
          </a:p>
          <a:p>
            <a:endParaRPr lang="nb-NO" sz="800" dirty="0" smtClean="0"/>
          </a:p>
          <a:p>
            <a:r>
              <a:rPr lang="nb-NO" i="1" dirty="0" smtClean="0"/>
              <a:t>”Det som gikk godt fra det som gikk dårlig 22/7, var i hovedsak knyttet til</a:t>
            </a:r>
          </a:p>
          <a:p>
            <a:r>
              <a:rPr lang="nb-NO" i="1" dirty="0" smtClean="0"/>
              <a:t> </a:t>
            </a:r>
          </a:p>
          <a:p>
            <a:pPr algn="ctr"/>
            <a:r>
              <a:rPr lang="nb-NO" b="1" i="1" dirty="0" smtClean="0"/>
              <a:t>holdninger, kultur og lederskap</a:t>
            </a:r>
            <a:r>
              <a:rPr lang="nb-NO" i="1" dirty="0" smtClean="0"/>
              <a:t>, </a:t>
            </a:r>
          </a:p>
          <a:p>
            <a:endParaRPr lang="nb-NO" i="1" dirty="0" smtClean="0"/>
          </a:p>
          <a:p>
            <a:r>
              <a:rPr lang="nb-NO" i="1" dirty="0" smtClean="0"/>
              <a:t>…og hvordan mennesker og organisasjoner utøvet den myndighet de var gitt.”</a:t>
            </a:r>
          </a:p>
          <a:p>
            <a:endParaRPr lang="nb-NO" dirty="0" smtClean="0"/>
          </a:p>
          <a:p>
            <a:endParaRPr lang="nb-NO"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Nasjonale tiltak – overføringsverdi:</a:t>
            </a:r>
            <a:endParaRPr lang="nb-NO" dirty="0"/>
          </a:p>
        </p:txBody>
      </p:sp>
      <p:sp>
        <p:nvSpPr>
          <p:cNvPr id="3" name="Rektangel 2"/>
          <p:cNvSpPr/>
          <p:nvPr/>
        </p:nvSpPr>
        <p:spPr>
          <a:xfrm>
            <a:off x="827584" y="1844824"/>
            <a:ext cx="7056784" cy="4001095"/>
          </a:xfrm>
          <a:prstGeom prst="rect">
            <a:avLst/>
          </a:prstGeom>
        </p:spPr>
        <p:txBody>
          <a:bodyPr wrap="square">
            <a:spAutoFit/>
          </a:bodyPr>
          <a:lstStyle/>
          <a:p>
            <a:r>
              <a:rPr lang="nb-NO" i="1" dirty="0" smtClean="0"/>
              <a:t>”Ledere – alle nivå i forvaltningen – systematisk arbeider med å styrke egne og organisasjonens grunnleggende holdninger og kultur knyttet til:</a:t>
            </a:r>
          </a:p>
          <a:p>
            <a:pPr>
              <a:buFontTx/>
              <a:buNone/>
            </a:pPr>
            <a:endParaRPr lang="nb-NO" sz="800" i="1" dirty="0" smtClean="0"/>
          </a:p>
          <a:p>
            <a:pPr lvl="2">
              <a:buFont typeface="Arial" pitchFamily="34" charset="0"/>
              <a:buChar char="•"/>
            </a:pPr>
            <a:r>
              <a:rPr lang="nb-NO" sz="1700" i="1" dirty="0" smtClean="0"/>
              <a:t>Risikoerkjennelse</a:t>
            </a:r>
          </a:p>
          <a:p>
            <a:pPr lvl="2">
              <a:buFont typeface="Arial" pitchFamily="34" charset="0"/>
              <a:buChar char="•"/>
            </a:pPr>
            <a:r>
              <a:rPr lang="nb-NO" sz="1700" i="1" dirty="0" smtClean="0"/>
              <a:t>Gjennomføringsevne</a:t>
            </a:r>
          </a:p>
          <a:p>
            <a:pPr lvl="2">
              <a:buFont typeface="Arial" pitchFamily="34" charset="0"/>
              <a:buChar char="•"/>
            </a:pPr>
            <a:r>
              <a:rPr lang="nb-NO" sz="1700" i="1" dirty="0" smtClean="0"/>
              <a:t>Samhandling</a:t>
            </a:r>
          </a:p>
          <a:p>
            <a:pPr lvl="2">
              <a:buFont typeface="Arial" pitchFamily="34" charset="0"/>
              <a:buChar char="•"/>
            </a:pPr>
            <a:r>
              <a:rPr lang="nb-NO" sz="1700" i="1" dirty="0" err="1" smtClean="0"/>
              <a:t>IKT-utnyttelse</a:t>
            </a:r>
            <a:endParaRPr lang="nb-NO" sz="1700" i="1" dirty="0" smtClean="0"/>
          </a:p>
          <a:p>
            <a:pPr lvl="2">
              <a:buFont typeface="Arial" pitchFamily="34" charset="0"/>
              <a:buChar char="•"/>
            </a:pPr>
            <a:r>
              <a:rPr lang="nb-NO" sz="1700" i="1" dirty="0" smtClean="0"/>
              <a:t>Resultatorientert lederskap</a:t>
            </a:r>
          </a:p>
          <a:p>
            <a:pPr lvl="2"/>
            <a:endParaRPr lang="nb-NO" sz="1700" i="1" dirty="0" smtClean="0"/>
          </a:p>
          <a:p>
            <a:pPr lvl="2"/>
            <a:r>
              <a:rPr lang="nb-NO" sz="1800" i="1" dirty="0" smtClean="0"/>
              <a:t>Planverk må øves jevnlig, både nasjonalt og lokalt</a:t>
            </a:r>
          </a:p>
          <a:p>
            <a:pPr lvl="2"/>
            <a:r>
              <a:rPr lang="nb-NO" sz="1800" i="1" dirty="0" smtClean="0"/>
              <a:t>  </a:t>
            </a:r>
          </a:p>
          <a:p>
            <a:pPr lvl="2"/>
            <a:r>
              <a:rPr lang="nb-NO" sz="1800" i="1" dirty="0" smtClean="0"/>
              <a:t>Realistiske og samvirkebaserte redningsøvelser, hvor håndtering av evakuerte og pårørende bør inngå  </a:t>
            </a:r>
            <a:endParaRPr lang="nb-NO" sz="1700" i="1"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85800" y="609600"/>
            <a:ext cx="7990656" cy="731168"/>
          </a:xfrm>
        </p:spPr>
        <p:txBody>
          <a:bodyPr/>
          <a:lstStyle/>
          <a:p>
            <a:r>
              <a:rPr lang="nb-NO" sz="4000" dirty="0" smtClean="0"/>
              <a:t>Sivilforsvarets samvirkerolle</a:t>
            </a:r>
            <a:endParaRPr lang="nb-NO" sz="4000" dirty="0"/>
          </a:p>
        </p:txBody>
      </p:sp>
      <p:pic>
        <p:nvPicPr>
          <p:cNvPr id="8" name="Picture 2" descr="V:\Felleskatalog Nordland\Samvirke og samarbeid\Presentasjoner\Kurs i kriseledelse\Starum 2013 - Ringebu kommune\bilde (2).JPG"/>
          <p:cNvPicPr>
            <a:picLocks noChangeAspect="1" noChangeArrowheads="1"/>
          </p:cNvPicPr>
          <p:nvPr/>
        </p:nvPicPr>
        <p:blipFill>
          <a:blip r:embed="rId2" cstate="print"/>
          <a:srcRect/>
          <a:stretch>
            <a:fillRect/>
          </a:stretch>
        </p:blipFill>
        <p:spPr bwMode="auto">
          <a:xfrm>
            <a:off x="755576" y="1916832"/>
            <a:ext cx="4176464" cy="3024336"/>
          </a:xfrm>
          <a:prstGeom prst="rect">
            <a:avLst/>
          </a:prstGeom>
          <a:noFill/>
        </p:spPr>
      </p:pic>
      <p:sp>
        <p:nvSpPr>
          <p:cNvPr id="9" name="TekstSylinder 8"/>
          <p:cNvSpPr txBox="1"/>
          <p:nvPr/>
        </p:nvSpPr>
        <p:spPr>
          <a:xfrm>
            <a:off x="5148064" y="1700808"/>
            <a:ext cx="3528392" cy="4524315"/>
          </a:xfrm>
          <a:prstGeom prst="rect">
            <a:avLst/>
          </a:prstGeom>
          <a:noFill/>
        </p:spPr>
        <p:txBody>
          <a:bodyPr wrap="square" rtlCol="0">
            <a:spAutoFit/>
          </a:bodyPr>
          <a:lstStyle/>
          <a:p>
            <a:r>
              <a:rPr lang="nb-NO" dirty="0" smtClean="0"/>
              <a:t>Sivilforsvarets skole tilbyr kommunene o.a. kurs:</a:t>
            </a:r>
          </a:p>
          <a:p>
            <a:endParaRPr lang="nb-NO" dirty="0" smtClean="0"/>
          </a:p>
          <a:p>
            <a:pPr>
              <a:buFont typeface="Arial" pitchFamily="34" charset="0"/>
              <a:buChar char="•"/>
            </a:pPr>
            <a:r>
              <a:rPr lang="nb-NO" dirty="0" smtClean="0"/>
              <a:t>   POSOM</a:t>
            </a:r>
          </a:p>
          <a:p>
            <a:pPr>
              <a:buFont typeface="Arial" pitchFamily="34" charset="0"/>
              <a:buChar char="•"/>
            </a:pPr>
            <a:r>
              <a:rPr lang="nb-NO" dirty="0" smtClean="0"/>
              <a:t>   ELS og DSB-CIM</a:t>
            </a:r>
          </a:p>
          <a:p>
            <a:pPr>
              <a:buFont typeface="Arial" pitchFamily="34" charset="0"/>
              <a:buChar char="•"/>
            </a:pPr>
            <a:r>
              <a:rPr lang="nb-NO" dirty="0" smtClean="0"/>
              <a:t>   Beredskapsplanlegging</a:t>
            </a:r>
          </a:p>
          <a:p>
            <a:pPr>
              <a:buFont typeface="Arial" pitchFamily="34" charset="0"/>
              <a:buChar char="•"/>
            </a:pPr>
            <a:r>
              <a:rPr lang="nb-NO" dirty="0" smtClean="0"/>
              <a:t>   Kriseledelse</a:t>
            </a:r>
          </a:p>
          <a:p>
            <a:endParaRPr lang="nb-NO" dirty="0" smtClean="0"/>
          </a:p>
          <a:p>
            <a:r>
              <a:rPr lang="nb-NO" dirty="0" smtClean="0"/>
              <a:t>Sivilforsvarsdistriktene kan tilby kurs/trening i kriseledelse og </a:t>
            </a:r>
            <a:r>
              <a:rPr lang="nb-NO" u="sng" dirty="0" smtClean="0"/>
              <a:t>skal</a:t>
            </a:r>
            <a:r>
              <a:rPr lang="nb-NO" dirty="0" smtClean="0"/>
              <a:t> initiere til samvirkeøvelser </a:t>
            </a:r>
            <a:endParaRPr lang="nb-NO"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395288" y="980207"/>
            <a:ext cx="8497887" cy="936625"/>
          </a:xfrm>
        </p:spPr>
        <p:txBody>
          <a:bodyPr/>
          <a:lstStyle/>
          <a:p>
            <a:r>
              <a:rPr lang="nb-NO" sz="3600" dirty="0" smtClean="0">
                <a:effectLst>
                  <a:outerShdw blurRad="38100" dist="38100" dir="2700000" algn="tl">
                    <a:srgbClr val="000000">
                      <a:alpha val="43137"/>
                    </a:srgbClr>
                  </a:outerShdw>
                </a:effectLst>
              </a:rPr>
              <a:t>”Statens primære og viktigste forsterkningsressurs”</a:t>
            </a:r>
          </a:p>
        </p:txBody>
      </p:sp>
      <p:sp>
        <p:nvSpPr>
          <p:cNvPr id="9219" name="Rectangle 3"/>
          <p:cNvSpPr>
            <a:spLocks noGrp="1" noChangeArrowheads="1"/>
          </p:cNvSpPr>
          <p:nvPr>
            <p:ph type="subTitle" idx="1"/>
          </p:nvPr>
        </p:nvSpPr>
        <p:spPr>
          <a:xfrm>
            <a:off x="457200" y="5715000"/>
            <a:ext cx="8686800" cy="1752600"/>
          </a:xfrm>
        </p:spPr>
        <p:txBody>
          <a:bodyPr/>
          <a:lstStyle/>
          <a:p>
            <a:pPr algn="l" eaLnBrk="1" hangingPunct="1"/>
            <a:endParaRPr lang="nb-NO" sz="2000" smtClean="0"/>
          </a:p>
          <a:p>
            <a:pPr algn="l" eaLnBrk="1" hangingPunct="1"/>
            <a:endParaRPr lang="nb-NO" sz="2000" smtClean="0"/>
          </a:p>
        </p:txBody>
      </p:sp>
      <p:grpSp>
        <p:nvGrpSpPr>
          <p:cNvPr id="2" name="Group 5"/>
          <p:cNvGrpSpPr>
            <a:grpSpLocks/>
          </p:cNvGrpSpPr>
          <p:nvPr/>
        </p:nvGrpSpPr>
        <p:grpSpPr bwMode="auto">
          <a:xfrm>
            <a:off x="467544" y="3212976"/>
            <a:ext cx="3754438" cy="2632989"/>
            <a:chOff x="1536" y="2016"/>
            <a:chExt cx="3007" cy="1743"/>
          </a:xfrm>
        </p:grpSpPr>
        <p:pic>
          <p:nvPicPr>
            <p:cNvPr id="9223" name="Picture 7" descr="DSB-horisontal tillegg"/>
            <p:cNvPicPr>
              <a:picLocks noChangeAspect="1" noChangeArrowheads="1"/>
            </p:cNvPicPr>
            <p:nvPr/>
          </p:nvPicPr>
          <p:blipFill>
            <a:blip r:embed="rId2" cstate="print"/>
            <a:srcRect/>
            <a:stretch>
              <a:fillRect/>
            </a:stretch>
          </p:blipFill>
          <p:spPr bwMode="auto">
            <a:xfrm>
              <a:off x="1536" y="2416"/>
              <a:ext cx="2267" cy="368"/>
            </a:xfrm>
            <a:prstGeom prst="rect">
              <a:avLst/>
            </a:prstGeom>
            <a:noFill/>
            <a:ln w="9525">
              <a:noFill/>
              <a:miter lim="800000"/>
              <a:headEnd/>
              <a:tailEnd/>
            </a:ln>
          </p:spPr>
        </p:pic>
        <p:pic>
          <p:nvPicPr>
            <p:cNvPr id="9224" name="Picture 8" descr="SF_logo_70_RGB_300dpi"/>
            <p:cNvPicPr>
              <a:picLocks noChangeAspect="1" noChangeArrowheads="1"/>
            </p:cNvPicPr>
            <p:nvPr/>
          </p:nvPicPr>
          <p:blipFill>
            <a:blip r:embed="rId3" cstate="print"/>
            <a:srcRect/>
            <a:stretch>
              <a:fillRect/>
            </a:stretch>
          </p:blipFill>
          <p:spPr bwMode="auto">
            <a:xfrm>
              <a:off x="1872" y="3268"/>
              <a:ext cx="1644" cy="380"/>
            </a:xfrm>
            <a:prstGeom prst="rect">
              <a:avLst/>
            </a:prstGeom>
            <a:noFill/>
            <a:ln w="9525">
              <a:noFill/>
              <a:miter lim="800000"/>
              <a:headEnd/>
              <a:tailEnd/>
            </a:ln>
          </p:spPr>
        </p:pic>
        <p:sp>
          <p:nvSpPr>
            <p:cNvPr id="9225" name="AutoShape 9"/>
            <p:cNvSpPr>
              <a:spLocks noChangeArrowheads="1"/>
            </p:cNvSpPr>
            <p:nvPr/>
          </p:nvSpPr>
          <p:spPr bwMode="auto">
            <a:xfrm>
              <a:off x="2448" y="2016"/>
              <a:ext cx="480" cy="384"/>
            </a:xfrm>
            <a:prstGeom prst="downArrow">
              <a:avLst>
                <a:gd name="adj1" fmla="val 40000"/>
                <a:gd name="adj2" fmla="val 45417"/>
              </a:avLst>
            </a:prstGeom>
            <a:solidFill>
              <a:srgbClr val="006DB8"/>
            </a:solidFill>
            <a:ln w="9525">
              <a:solidFill>
                <a:srgbClr val="0056C2"/>
              </a:solidFill>
              <a:miter lim="800000"/>
              <a:headEnd/>
              <a:tailEnd/>
            </a:ln>
          </p:spPr>
          <p:txBody>
            <a:bodyPr wrap="none" anchor="ctr"/>
            <a:lstStyle/>
            <a:p>
              <a:endParaRPr lang="nb-NO"/>
            </a:p>
          </p:txBody>
        </p:sp>
        <p:sp>
          <p:nvSpPr>
            <p:cNvPr id="9226" name="AutoShape 10"/>
            <p:cNvSpPr>
              <a:spLocks noChangeArrowheads="1"/>
            </p:cNvSpPr>
            <p:nvPr/>
          </p:nvSpPr>
          <p:spPr bwMode="auto">
            <a:xfrm>
              <a:off x="2448" y="2928"/>
              <a:ext cx="480" cy="384"/>
            </a:xfrm>
            <a:prstGeom prst="downArrow">
              <a:avLst>
                <a:gd name="adj1" fmla="val 40000"/>
                <a:gd name="adj2" fmla="val 45417"/>
              </a:avLst>
            </a:prstGeom>
            <a:solidFill>
              <a:srgbClr val="006DB8"/>
            </a:solidFill>
            <a:ln w="9525">
              <a:solidFill>
                <a:srgbClr val="0056C2"/>
              </a:solidFill>
              <a:miter lim="800000"/>
              <a:headEnd/>
              <a:tailEnd/>
            </a:ln>
          </p:spPr>
          <p:txBody>
            <a:bodyPr wrap="none" anchor="ctr"/>
            <a:lstStyle/>
            <a:p>
              <a:endParaRPr lang="nb-NO"/>
            </a:p>
          </p:txBody>
        </p:sp>
        <p:sp>
          <p:nvSpPr>
            <p:cNvPr id="9227" name="AutoShape 10"/>
            <p:cNvSpPr>
              <a:spLocks noChangeArrowheads="1"/>
            </p:cNvSpPr>
            <p:nvPr/>
          </p:nvSpPr>
          <p:spPr bwMode="auto">
            <a:xfrm rot="-5400000">
              <a:off x="4075" y="3291"/>
              <a:ext cx="524" cy="412"/>
            </a:xfrm>
            <a:prstGeom prst="downArrow">
              <a:avLst>
                <a:gd name="adj1" fmla="val 40000"/>
                <a:gd name="adj2" fmla="val 45417"/>
              </a:avLst>
            </a:prstGeom>
            <a:solidFill>
              <a:srgbClr val="00B050"/>
            </a:solidFill>
            <a:ln w="9525">
              <a:solidFill>
                <a:srgbClr val="0056C2"/>
              </a:solidFill>
              <a:miter lim="800000"/>
              <a:headEnd/>
              <a:tailEnd/>
            </a:ln>
          </p:spPr>
          <p:txBody>
            <a:bodyPr wrap="none" anchor="ctr"/>
            <a:lstStyle/>
            <a:p>
              <a:endParaRPr lang="nb-NO"/>
            </a:p>
          </p:txBody>
        </p:sp>
      </p:grpSp>
      <p:sp>
        <p:nvSpPr>
          <p:cNvPr id="9221" name="Rektangel 11"/>
          <p:cNvSpPr>
            <a:spLocks noChangeArrowheads="1"/>
          </p:cNvSpPr>
          <p:nvPr/>
        </p:nvSpPr>
        <p:spPr bwMode="auto">
          <a:xfrm>
            <a:off x="5076056" y="2852936"/>
            <a:ext cx="3600400" cy="2431435"/>
          </a:xfrm>
          <a:prstGeom prst="rect">
            <a:avLst/>
          </a:prstGeom>
          <a:noFill/>
          <a:ln w="9525">
            <a:noFill/>
            <a:miter lim="800000"/>
            <a:headEnd/>
            <a:tailEnd/>
          </a:ln>
        </p:spPr>
        <p:txBody>
          <a:bodyPr wrap="square">
            <a:spAutoFit/>
          </a:bodyPr>
          <a:lstStyle/>
          <a:p>
            <a:pPr algn="ctr"/>
            <a:r>
              <a:rPr lang="nb-NO" sz="3200" b="1" dirty="0" smtClean="0">
                <a:solidFill>
                  <a:srgbClr val="0070C0"/>
                </a:solidFill>
              </a:rPr>
              <a:t>MÅL:</a:t>
            </a:r>
            <a:endParaRPr lang="nb-NO" sz="3200" b="1" dirty="0">
              <a:solidFill>
                <a:srgbClr val="0070C0"/>
              </a:solidFill>
            </a:endParaRPr>
          </a:p>
          <a:p>
            <a:pPr>
              <a:buFont typeface="Arial" pitchFamily="34" charset="0"/>
              <a:buChar char="•"/>
            </a:pPr>
            <a:r>
              <a:rPr lang="nb-NO" dirty="0" smtClean="0">
                <a:solidFill>
                  <a:srgbClr val="0070C0"/>
                </a:solidFill>
              </a:rPr>
              <a:t> operativ styrke</a:t>
            </a:r>
          </a:p>
          <a:p>
            <a:pPr>
              <a:buFont typeface="Arial" pitchFamily="34" charset="0"/>
              <a:buChar char="•"/>
            </a:pPr>
            <a:r>
              <a:rPr lang="nb-NO" dirty="0" smtClean="0">
                <a:solidFill>
                  <a:srgbClr val="0070C0"/>
                </a:solidFill>
              </a:rPr>
              <a:t> </a:t>
            </a:r>
            <a:r>
              <a:rPr lang="nb-NO" dirty="0">
                <a:solidFill>
                  <a:srgbClr val="0070C0"/>
                </a:solidFill>
              </a:rPr>
              <a:t>med relevant kompetanse</a:t>
            </a:r>
            <a:r>
              <a:rPr lang="nb-NO" dirty="0" smtClean="0">
                <a:solidFill>
                  <a:srgbClr val="0070C0"/>
                </a:solidFill>
              </a:rPr>
              <a:t>,</a:t>
            </a:r>
          </a:p>
          <a:p>
            <a:pPr>
              <a:buFont typeface="Arial" pitchFamily="34" charset="0"/>
              <a:buChar char="•"/>
            </a:pPr>
            <a:r>
              <a:rPr lang="nb-NO" dirty="0" smtClean="0">
                <a:solidFill>
                  <a:srgbClr val="0070C0"/>
                </a:solidFill>
              </a:rPr>
              <a:t> </a:t>
            </a:r>
            <a:r>
              <a:rPr lang="nb-NO" dirty="0">
                <a:solidFill>
                  <a:srgbClr val="0070C0"/>
                </a:solidFill>
              </a:rPr>
              <a:t>nødvendig materiell og </a:t>
            </a:r>
            <a:endParaRPr lang="nb-NO" dirty="0" smtClean="0">
              <a:solidFill>
                <a:srgbClr val="0070C0"/>
              </a:solidFill>
            </a:endParaRPr>
          </a:p>
          <a:p>
            <a:pPr>
              <a:buFont typeface="Arial" pitchFamily="34" charset="0"/>
              <a:buChar char="•"/>
            </a:pPr>
            <a:r>
              <a:rPr lang="nb-NO" dirty="0" smtClean="0">
                <a:solidFill>
                  <a:srgbClr val="0070C0"/>
                </a:solidFill>
              </a:rPr>
              <a:t> en hensiktsmessig</a:t>
            </a:r>
          </a:p>
          <a:p>
            <a:r>
              <a:rPr lang="nb-NO" dirty="0" smtClean="0">
                <a:solidFill>
                  <a:srgbClr val="0070C0"/>
                </a:solidFill>
              </a:rPr>
              <a:t>  organisering</a:t>
            </a:r>
            <a:r>
              <a:rPr lang="nb-NO" dirty="0"/>
              <a:t>. </a:t>
            </a:r>
          </a:p>
        </p:txBody>
      </p:sp>
      <p:pic>
        <p:nvPicPr>
          <p:cNvPr id="22530" name="Picture 2" descr="http://multimedia.dn.no/archive/00228/Justis-ogBeredskaps_228122a.gif"/>
          <p:cNvPicPr>
            <a:picLocks noChangeAspect="1" noChangeArrowheads="1"/>
          </p:cNvPicPr>
          <p:nvPr/>
        </p:nvPicPr>
        <p:blipFill>
          <a:blip r:embed="rId4" cstate="print"/>
          <a:srcRect/>
          <a:stretch>
            <a:fillRect/>
          </a:stretch>
        </p:blipFill>
        <p:spPr bwMode="auto">
          <a:xfrm>
            <a:off x="611560" y="2204864"/>
            <a:ext cx="2687339" cy="658661"/>
          </a:xfrm>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Hva gjør </a:t>
            </a:r>
            <a:br>
              <a:rPr lang="nb-NO" dirty="0" smtClean="0"/>
            </a:br>
            <a:r>
              <a:rPr lang="nb-NO" dirty="0" smtClean="0"/>
              <a:t>Nordland sivilforsvarsdistrikt i forhold til samvirkekravet?</a:t>
            </a:r>
            <a:endParaRPr lang="nb-NO" dirty="0"/>
          </a:p>
        </p:txBody>
      </p:sp>
      <p:pic>
        <p:nvPicPr>
          <p:cNvPr id="37890" name="Picture 2" descr="U:\Mine bilder\Jarhl\Jarhl.jpg"/>
          <p:cNvPicPr>
            <a:picLocks noChangeAspect="1" noChangeArrowheads="1"/>
          </p:cNvPicPr>
          <p:nvPr/>
        </p:nvPicPr>
        <p:blipFill>
          <a:blip r:embed="rId2" cstate="print"/>
          <a:srcRect/>
          <a:stretch>
            <a:fillRect/>
          </a:stretch>
        </p:blipFill>
        <p:spPr bwMode="auto">
          <a:xfrm>
            <a:off x="899592" y="2348880"/>
            <a:ext cx="2306320" cy="2164080"/>
          </a:xfrm>
          <a:prstGeom prst="rect">
            <a:avLst/>
          </a:prstGeom>
          <a:noFill/>
        </p:spPr>
      </p:pic>
      <p:sp>
        <p:nvSpPr>
          <p:cNvPr id="4" name="TekstSylinder 3"/>
          <p:cNvSpPr txBox="1"/>
          <p:nvPr/>
        </p:nvSpPr>
        <p:spPr>
          <a:xfrm>
            <a:off x="3563888" y="2204864"/>
            <a:ext cx="4896544" cy="2308324"/>
          </a:xfrm>
          <a:prstGeom prst="rect">
            <a:avLst/>
          </a:prstGeom>
          <a:noFill/>
        </p:spPr>
        <p:txBody>
          <a:bodyPr wrap="square" rtlCol="0">
            <a:spAutoFit/>
          </a:bodyPr>
          <a:lstStyle/>
          <a:p>
            <a:r>
              <a:rPr lang="nb-NO" b="1" dirty="0" smtClean="0"/>
              <a:t>Distriktet har dedikert et årsverk til samvirkeoppgaven</a:t>
            </a:r>
          </a:p>
          <a:p>
            <a:endParaRPr lang="nb-NO" dirty="0" smtClean="0"/>
          </a:p>
          <a:p>
            <a:r>
              <a:rPr lang="nb-NO" dirty="0" smtClean="0"/>
              <a:t>Skal arbeide målrettet for å ivareta distriktets forpliktelser innenfor samvirkeområdet </a:t>
            </a:r>
            <a:endParaRPr lang="nb-NO" dirty="0"/>
          </a:p>
        </p:txBody>
      </p:sp>
      <p:sp>
        <p:nvSpPr>
          <p:cNvPr id="5" name="TekstSylinder 4"/>
          <p:cNvSpPr txBox="1"/>
          <p:nvPr/>
        </p:nvSpPr>
        <p:spPr>
          <a:xfrm>
            <a:off x="899592" y="4653136"/>
            <a:ext cx="7488832" cy="1415772"/>
          </a:xfrm>
          <a:prstGeom prst="rect">
            <a:avLst/>
          </a:prstGeom>
          <a:blipFill>
            <a:blip r:embed="rId3" cstate="print"/>
            <a:tile tx="0" ty="0" sx="100000" sy="100000" flip="none" algn="tl"/>
          </a:blipFill>
        </p:spPr>
        <p:txBody>
          <a:bodyPr wrap="square" rtlCol="0">
            <a:spAutoFit/>
          </a:bodyPr>
          <a:lstStyle/>
          <a:p>
            <a:r>
              <a:rPr lang="nb-NO" sz="1400" b="1" dirty="0" err="1" smtClean="0"/>
              <a:t>DSBs</a:t>
            </a:r>
            <a:r>
              <a:rPr lang="nb-NO" sz="1400" b="1" dirty="0" smtClean="0"/>
              <a:t> Disponeringsskriv til sivilforsvarsdistriktene for 2013  -   Område: Samvirke</a:t>
            </a:r>
          </a:p>
          <a:p>
            <a:endParaRPr lang="nb-NO" sz="800" b="1" dirty="0" smtClean="0"/>
          </a:p>
          <a:p>
            <a:pPr>
              <a:buFont typeface="Arial" pitchFamily="34" charset="0"/>
              <a:buChar char="•"/>
            </a:pPr>
            <a:r>
              <a:rPr lang="nb-NO" sz="1200" b="1" dirty="0" smtClean="0"/>
              <a:t>  Distriktene skal bidra til å styrke beredskapsorganisasjonenes samhandlingsevne og evne til å håndtere store hendelser blant annet gjennom å initiere samvirkemøter, øvelser og beredskapsplanlegging regionalt</a:t>
            </a:r>
          </a:p>
          <a:p>
            <a:endParaRPr lang="nb-NO" sz="800" b="1" dirty="0" smtClean="0"/>
          </a:p>
          <a:p>
            <a:pPr>
              <a:buFont typeface="Arial" pitchFamily="34" charset="0"/>
              <a:buChar char="•"/>
            </a:pPr>
            <a:r>
              <a:rPr lang="nb-NO" sz="1200" b="1" dirty="0" smtClean="0"/>
              <a:t>Distriktene skal tilrettelegge for og videreutvikle samarbeidet med de kommunale brann- og redningsvesen</a:t>
            </a:r>
          </a:p>
          <a:p>
            <a:endParaRPr lang="nb-NO" sz="800" b="1" dirty="0" smtClean="0"/>
          </a:p>
          <a:p>
            <a:pPr>
              <a:buFont typeface="Arial" pitchFamily="34" charset="0"/>
              <a:buChar char="•"/>
            </a:pPr>
            <a:r>
              <a:rPr lang="nb-NO" sz="1200" b="1" dirty="0" smtClean="0"/>
              <a:t>Distriktene skal tilrettelegge for samvirke og samarbeid med nabodistrikter</a:t>
            </a:r>
            <a:endParaRPr lang="nb-NO" sz="12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Hva gjør </a:t>
            </a:r>
            <a:br>
              <a:rPr lang="nb-NO" dirty="0" smtClean="0"/>
            </a:br>
            <a:r>
              <a:rPr lang="nb-NO" dirty="0" smtClean="0"/>
              <a:t>Nordland sivilforsvarsdistrikt i forhold til samvirkekravet?</a:t>
            </a:r>
            <a:endParaRPr lang="nb-NO" dirty="0"/>
          </a:p>
        </p:txBody>
      </p:sp>
      <p:sp>
        <p:nvSpPr>
          <p:cNvPr id="3" name="TekstSylinder 2"/>
          <p:cNvSpPr txBox="1"/>
          <p:nvPr/>
        </p:nvSpPr>
        <p:spPr>
          <a:xfrm>
            <a:off x="899592" y="1988840"/>
            <a:ext cx="7560840" cy="3785652"/>
          </a:xfrm>
          <a:prstGeom prst="rect">
            <a:avLst/>
          </a:prstGeom>
          <a:noFill/>
        </p:spPr>
        <p:txBody>
          <a:bodyPr wrap="square" rtlCol="0">
            <a:spAutoFit/>
          </a:bodyPr>
          <a:lstStyle/>
          <a:p>
            <a:pPr algn="ctr"/>
            <a:r>
              <a:rPr lang="nb-NO" b="1" dirty="0" smtClean="0"/>
              <a:t>Vi deltar i regionale/lokale samarbeidsfora:</a:t>
            </a:r>
          </a:p>
          <a:p>
            <a:pPr algn="ctr"/>
            <a:endParaRPr lang="nb-NO" sz="800" dirty="0" smtClean="0"/>
          </a:p>
          <a:p>
            <a:pPr lvl="3">
              <a:buFont typeface="Arial" pitchFamily="34" charset="0"/>
              <a:buChar char="•"/>
            </a:pPr>
            <a:r>
              <a:rPr lang="nb-NO" sz="1600" dirty="0" smtClean="0"/>
              <a:t>   LRS/KRL i Helgeland Politidistrikt </a:t>
            </a:r>
          </a:p>
          <a:p>
            <a:pPr lvl="3">
              <a:buFont typeface="Arial" pitchFamily="34" charset="0"/>
              <a:buChar char="•"/>
            </a:pPr>
            <a:r>
              <a:rPr lang="nb-NO" sz="1600" dirty="0" smtClean="0"/>
              <a:t>   LRS/KRL i Salten Politidistrikt </a:t>
            </a:r>
          </a:p>
          <a:p>
            <a:pPr lvl="3">
              <a:buFont typeface="Arial" pitchFamily="34" charset="0"/>
              <a:buChar char="•"/>
            </a:pPr>
            <a:r>
              <a:rPr lang="nb-NO" sz="1600" dirty="0" smtClean="0"/>
              <a:t>   Fylkesmannens Beredskapsråd</a:t>
            </a:r>
          </a:p>
          <a:p>
            <a:pPr lvl="3">
              <a:buFont typeface="Arial" pitchFamily="34" charset="0"/>
              <a:buChar char="•"/>
            </a:pPr>
            <a:r>
              <a:rPr lang="nb-NO" sz="1600" dirty="0" smtClean="0"/>
              <a:t>   Kommunale Beredskapsråd</a:t>
            </a:r>
          </a:p>
          <a:p>
            <a:pPr lvl="3">
              <a:buFont typeface="Arial" pitchFamily="34" charset="0"/>
              <a:buChar char="•"/>
            </a:pPr>
            <a:r>
              <a:rPr lang="nb-NO" sz="1600" dirty="0" smtClean="0"/>
              <a:t>   IUA Salten, </a:t>
            </a:r>
          </a:p>
          <a:p>
            <a:pPr lvl="3">
              <a:buFont typeface="Arial" pitchFamily="34" charset="0"/>
              <a:buChar char="•"/>
            </a:pPr>
            <a:r>
              <a:rPr lang="nb-NO" sz="1600" dirty="0" smtClean="0"/>
              <a:t>   IUA Helgeland* 		</a:t>
            </a:r>
          </a:p>
          <a:p>
            <a:pPr lvl="3">
              <a:buFont typeface="Arial" pitchFamily="34" charset="0"/>
              <a:buChar char="•"/>
            </a:pPr>
            <a:r>
              <a:rPr lang="nb-NO" sz="1600" dirty="0" smtClean="0"/>
              <a:t>   IUA Rana		 Møter, kurs og øvelser 	</a:t>
            </a:r>
          </a:p>
          <a:p>
            <a:pPr lvl="3">
              <a:buFont typeface="Arial" pitchFamily="34" charset="0"/>
              <a:buChar char="•"/>
            </a:pPr>
            <a:r>
              <a:rPr lang="nb-NO" sz="1600" dirty="0" smtClean="0"/>
              <a:t>   NOFO</a:t>
            </a:r>
          </a:p>
          <a:p>
            <a:pPr lvl="3">
              <a:buFont typeface="Arial" pitchFamily="34" charset="0"/>
              <a:buChar char="•"/>
            </a:pPr>
            <a:r>
              <a:rPr lang="nb-NO" sz="1600" dirty="0" smtClean="0"/>
              <a:t>   Kystverket</a:t>
            </a:r>
          </a:p>
          <a:p>
            <a:pPr lvl="3">
              <a:buFont typeface="Arial" pitchFamily="34" charset="0"/>
              <a:buChar char="•"/>
            </a:pPr>
            <a:r>
              <a:rPr lang="nb-NO" sz="1600" dirty="0" smtClean="0"/>
              <a:t>   Fylkesmannens beredskapsøvelser for kommunene</a:t>
            </a:r>
          </a:p>
          <a:p>
            <a:pPr lvl="3">
              <a:buFont typeface="Arial" pitchFamily="34" charset="0"/>
              <a:buChar char="•"/>
            </a:pPr>
            <a:r>
              <a:rPr lang="nb-NO" sz="1600" dirty="0" smtClean="0"/>
              <a:t>   Nasjonalt øvelses- og evalueringsforum</a:t>
            </a:r>
          </a:p>
          <a:p>
            <a:pPr lvl="3">
              <a:buFont typeface="Arial" pitchFamily="34" charset="0"/>
              <a:buChar char="•"/>
            </a:pPr>
            <a:r>
              <a:rPr lang="nb-NO" sz="1600" dirty="0" smtClean="0"/>
              <a:t>   Sivil – Militær samarbeidsfora og seminar</a:t>
            </a:r>
          </a:p>
          <a:p>
            <a:pPr lvl="3">
              <a:buFont typeface="Arial" pitchFamily="34" charset="0"/>
              <a:buChar char="•"/>
            </a:pPr>
            <a:r>
              <a:rPr lang="nb-NO" sz="1600" dirty="0" smtClean="0"/>
              <a:t>   Sivilforsvarets Nord-Norge samlinger</a:t>
            </a:r>
          </a:p>
        </p:txBody>
      </p:sp>
      <p:pic>
        <p:nvPicPr>
          <p:cNvPr id="5" name="Picture 2" descr="http://www.eci.com/blog/images/3-6-12%20tabletop%20meeting.jpg"/>
          <p:cNvPicPr>
            <a:picLocks noChangeAspect="1" noChangeArrowheads="1"/>
          </p:cNvPicPr>
          <p:nvPr/>
        </p:nvPicPr>
        <p:blipFill>
          <a:blip r:embed="rId2" cstate="print"/>
          <a:srcRect t="8334"/>
          <a:stretch>
            <a:fillRect/>
          </a:stretch>
        </p:blipFill>
        <p:spPr bwMode="auto">
          <a:xfrm>
            <a:off x="6804248" y="4365104"/>
            <a:ext cx="2160240" cy="1584176"/>
          </a:xfrm>
          <a:prstGeom prst="rect">
            <a:avLst/>
          </a:prstGeom>
          <a:noFill/>
        </p:spPr>
      </p:pic>
      <p:sp>
        <p:nvSpPr>
          <p:cNvPr id="8" name="Pil høyre 7"/>
          <p:cNvSpPr/>
          <p:nvPr/>
        </p:nvSpPr>
        <p:spPr>
          <a:xfrm>
            <a:off x="539552" y="2780928"/>
            <a:ext cx="7416824" cy="28803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6082" name="Picture 2" descr="V:\Felleskatalog Nordland\Samvirke og samarbeid\Samarbeidspartnere\Politi\Helgeland LRS og KRL\2012\Kurs i stabsarbeid\Stabskurs LRS\Bilder\Stabskurs (208).JPG"/>
          <p:cNvPicPr>
            <a:picLocks noChangeAspect="1" noChangeArrowheads="1"/>
          </p:cNvPicPr>
          <p:nvPr/>
        </p:nvPicPr>
        <p:blipFill>
          <a:blip r:embed="rId3" cstate="print"/>
          <a:srcRect/>
          <a:stretch>
            <a:fillRect/>
          </a:stretch>
        </p:blipFill>
        <p:spPr bwMode="auto">
          <a:xfrm>
            <a:off x="107504" y="2348880"/>
            <a:ext cx="2195736" cy="1844824"/>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Hva er gjør </a:t>
            </a:r>
            <a:br>
              <a:rPr lang="nb-NO" dirty="0" smtClean="0"/>
            </a:br>
            <a:r>
              <a:rPr lang="nb-NO" dirty="0" smtClean="0"/>
              <a:t>Nordland Sivilforsvarsdistrikt i forhold til samvirkekravet?</a:t>
            </a:r>
            <a:endParaRPr lang="nb-NO" dirty="0"/>
          </a:p>
        </p:txBody>
      </p:sp>
      <p:sp>
        <p:nvSpPr>
          <p:cNvPr id="3" name="TekstSylinder 2"/>
          <p:cNvSpPr txBox="1"/>
          <p:nvPr/>
        </p:nvSpPr>
        <p:spPr>
          <a:xfrm>
            <a:off x="899592" y="2420889"/>
            <a:ext cx="7920880" cy="4647426"/>
          </a:xfrm>
          <a:prstGeom prst="rect">
            <a:avLst/>
          </a:prstGeom>
          <a:noFill/>
        </p:spPr>
        <p:txBody>
          <a:bodyPr wrap="square" rtlCol="0">
            <a:spAutoFit/>
          </a:bodyPr>
          <a:lstStyle/>
          <a:p>
            <a:r>
              <a:rPr lang="nb-NO" b="1" dirty="0" smtClean="0"/>
              <a:t>Vi initierer og inviterer til samvirke gjennom:</a:t>
            </a:r>
          </a:p>
          <a:p>
            <a:endParaRPr lang="nb-NO" sz="800" dirty="0" smtClean="0"/>
          </a:p>
          <a:p>
            <a:pPr lvl="3">
              <a:buFont typeface="Arial" pitchFamily="34" charset="0"/>
              <a:buChar char="•"/>
            </a:pPr>
            <a:r>
              <a:rPr lang="nb-NO" dirty="0" smtClean="0"/>
              <a:t> Regionale/lokale samvirkeseminar og øvelser</a:t>
            </a:r>
          </a:p>
          <a:p>
            <a:pPr lvl="3">
              <a:buFont typeface="Arial" pitchFamily="34" charset="0"/>
              <a:buChar char="•"/>
            </a:pPr>
            <a:r>
              <a:rPr lang="nb-NO" dirty="0" smtClean="0"/>
              <a:t> Samvirkemøter med </a:t>
            </a:r>
            <a:r>
              <a:rPr lang="nb-NO" dirty="0" err="1" smtClean="0"/>
              <a:t>nødetatene</a:t>
            </a:r>
            <a:r>
              <a:rPr lang="nb-NO" dirty="0" smtClean="0"/>
              <a:t> og FORF</a:t>
            </a:r>
          </a:p>
          <a:p>
            <a:pPr lvl="3">
              <a:buFont typeface="Arial" pitchFamily="34" charset="0"/>
              <a:buChar char="•"/>
            </a:pPr>
            <a:r>
              <a:rPr lang="nb-NO" dirty="0" smtClean="0"/>
              <a:t> Lokalt samarbeid med aktuelle frivillige org.</a:t>
            </a:r>
          </a:p>
          <a:p>
            <a:pPr lvl="3">
              <a:buFont typeface="Arial" pitchFamily="34" charset="0"/>
              <a:buChar char="•"/>
            </a:pPr>
            <a:r>
              <a:rPr lang="nb-NO" dirty="0" smtClean="0"/>
              <a:t> Politirådsmøter (kommunal beredskap)</a:t>
            </a:r>
          </a:p>
          <a:p>
            <a:pPr lvl="3">
              <a:buFont typeface="Arial" pitchFamily="34" charset="0"/>
              <a:buChar char="•"/>
            </a:pPr>
            <a:r>
              <a:rPr lang="nb-NO" dirty="0" smtClean="0"/>
              <a:t> Samvirkemøter med kommunal kriseledelse</a:t>
            </a:r>
          </a:p>
          <a:p>
            <a:pPr lvl="3">
              <a:buFont typeface="Arial" pitchFamily="34" charset="0"/>
              <a:buChar char="•"/>
            </a:pPr>
            <a:r>
              <a:rPr lang="nb-NO" dirty="0" smtClean="0"/>
              <a:t> Lokale møter (på </a:t>
            </a:r>
            <a:r>
              <a:rPr lang="nb-NO" dirty="0" err="1" smtClean="0"/>
              <a:t>FIG-nivå</a:t>
            </a:r>
            <a:r>
              <a:rPr lang="nb-NO" dirty="0" smtClean="0"/>
              <a:t>) med </a:t>
            </a:r>
            <a:r>
              <a:rPr lang="nb-NO" dirty="0" err="1" smtClean="0"/>
              <a:t>nødetatene</a:t>
            </a:r>
            <a:r>
              <a:rPr lang="nb-NO" dirty="0" smtClean="0"/>
              <a:t> o.a.</a:t>
            </a:r>
          </a:p>
          <a:p>
            <a:pPr lvl="3">
              <a:buFont typeface="Arial" pitchFamily="34" charset="0"/>
              <a:buChar char="•"/>
            </a:pPr>
            <a:r>
              <a:rPr lang="nb-NO" dirty="0" smtClean="0"/>
              <a:t> Lokal deltakelse i kommunale beredskapsråd</a:t>
            </a:r>
          </a:p>
          <a:p>
            <a:pPr lvl="3">
              <a:buFont typeface="Arial" pitchFamily="34" charset="0"/>
              <a:buChar char="•"/>
            </a:pPr>
            <a:r>
              <a:rPr lang="nb-NO" dirty="0" smtClean="0"/>
              <a:t> Øver egne styrker med fokus også på samvirke</a:t>
            </a:r>
          </a:p>
          <a:p>
            <a:pPr lvl="4"/>
            <a:r>
              <a:rPr lang="nb-NO" dirty="0" smtClean="0"/>
              <a:t>      </a:t>
            </a:r>
          </a:p>
          <a:p>
            <a:endParaRPr lang="nb-NO" dirty="0" smtClean="0"/>
          </a:p>
          <a:p>
            <a:pPr>
              <a:buFont typeface="Arial" pitchFamily="34" charset="0"/>
              <a:buChar char="•"/>
            </a:pPr>
            <a:endParaRPr lang="nb-NO" dirty="0"/>
          </a:p>
        </p:txBody>
      </p:sp>
      <p:pic>
        <p:nvPicPr>
          <p:cNvPr id="4" name="Picture 3" descr="V:\Bilder og grafikk\2010\2010-06-10 øvelse Elverum\Bilder fra Tom Spjeldnes\IMG_4841PBee.jpg"/>
          <p:cNvPicPr>
            <a:picLocks noChangeAspect="1" noChangeArrowheads="1"/>
          </p:cNvPicPr>
          <p:nvPr/>
        </p:nvPicPr>
        <p:blipFill>
          <a:blip r:embed="rId2" cstate="print"/>
          <a:srcRect/>
          <a:stretch>
            <a:fillRect/>
          </a:stretch>
        </p:blipFill>
        <p:spPr bwMode="auto">
          <a:xfrm>
            <a:off x="0" y="3356992"/>
            <a:ext cx="2267744" cy="1800200"/>
          </a:xfrm>
          <a:prstGeom prst="rect">
            <a:avLst/>
          </a:prstGeom>
          <a:noFill/>
          <a:effectLst>
            <a:outerShdw blurRad="50800" dist="50800" dir="13500000" algn="br" rotWithShape="0">
              <a:prstClr val="black">
                <a:alpha val="40000"/>
              </a:prst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nb-NO" dirty="0" smtClean="0"/>
              <a:t>Alle kan ”rekvirere” Sivilforsvaret!</a:t>
            </a:r>
          </a:p>
        </p:txBody>
      </p:sp>
      <p:sp>
        <p:nvSpPr>
          <p:cNvPr id="8195" name="Rectangle 3"/>
          <p:cNvSpPr>
            <a:spLocks noGrp="1" noChangeArrowheads="1"/>
          </p:cNvSpPr>
          <p:nvPr>
            <p:ph type="body" idx="1"/>
          </p:nvPr>
        </p:nvSpPr>
        <p:spPr/>
        <p:txBody>
          <a:bodyPr/>
          <a:lstStyle/>
          <a:p>
            <a:pPr eaLnBrk="1" hangingPunct="1"/>
            <a:endParaRPr lang="nb-NO" dirty="0" smtClean="0">
              <a:solidFill>
                <a:schemeClr val="folHlink"/>
              </a:solidFill>
            </a:endParaRPr>
          </a:p>
          <a:p>
            <a:pPr eaLnBrk="1" hangingPunct="1"/>
            <a:endParaRPr lang="nb-NO" dirty="0" smtClean="0">
              <a:solidFill>
                <a:schemeClr val="folHlink"/>
              </a:solidFill>
            </a:endParaRPr>
          </a:p>
          <a:p>
            <a:pPr eaLnBrk="1" hangingPunct="1"/>
            <a:endParaRPr lang="nb-NO" dirty="0" smtClean="0">
              <a:solidFill>
                <a:schemeClr val="folHlink"/>
              </a:solidFill>
            </a:endParaRPr>
          </a:p>
          <a:p>
            <a:pPr eaLnBrk="1" hangingPunct="1"/>
            <a:endParaRPr lang="nb-NO" dirty="0" smtClean="0"/>
          </a:p>
          <a:p>
            <a:pPr eaLnBrk="1" hangingPunct="1"/>
            <a:endParaRPr lang="nb-NO" dirty="0" smtClean="0"/>
          </a:p>
          <a:p>
            <a:pPr eaLnBrk="1" hangingPunct="1"/>
            <a:endParaRPr lang="nb-NO" dirty="0" smtClean="0"/>
          </a:p>
          <a:p>
            <a:pPr eaLnBrk="1" hangingPunct="1">
              <a:buNone/>
            </a:pPr>
            <a:endParaRPr lang="nb-NO" dirty="0" smtClean="0"/>
          </a:p>
          <a:p>
            <a:pPr eaLnBrk="1" hangingPunct="1"/>
            <a:r>
              <a:rPr lang="nb-NO" dirty="0" smtClean="0"/>
              <a:t>I tillegg kan fylket / kommunene og andre ta direkte kontakt med distriktskontoret – Vakthavende (24/7)</a:t>
            </a:r>
          </a:p>
          <a:p>
            <a:pPr eaLnBrk="1" hangingPunct="1"/>
            <a:r>
              <a:rPr lang="nb-NO" dirty="0" smtClean="0"/>
              <a:t>Nordland SFD:	 	Tlf. 75 50 77 70 </a:t>
            </a:r>
          </a:p>
          <a:p>
            <a:pPr eaLnBrk="1" hangingPunct="1"/>
            <a:r>
              <a:rPr lang="nb-NO" dirty="0" smtClean="0"/>
              <a:t>Midtre Hålogaland SFD:	Tlf. 77 00 27 30     </a:t>
            </a:r>
          </a:p>
        </p:txBody>
      </p:sp>
      <p:grpSp>
        <p:nvGrpSpPr>
          <p:cNvPr id="2" name="Group 7"/>
          <p:cNvGrpSpPr>
            <a:grpSpLocks/>
          </p:cNvGrpSpPr>
          <p:nvPr/>
        </p:nvGrpSpPr>
        <p:grpSpPr bwMode="auto">
          <a:xfrm>
            <a:off x="2773363" y="2103438"/>
            <a:ext cx="3214687" cy="2651125"/>
            <a:chOff x="0" y="0"/>
            <a:chExt cx="2025" cy="1670"/>
          </a:xfrm>
        </p:grpSpPr>
        <p:sp>
          <p:nvSpPr>
            <p:cNvPr id="8199" name="Rectangle 4"/>
            <p:cNvSpPr>
              <a:spLocks noChangeArrowheads="1"/>
            </p:cNvSpPr>
            <p:nvPr/>
          </p:nvSpPr>
          <p:spPr bwMode="auto">
            <a:xfrm>
              <a:off x="0" y="0"/>
              <a:ext cx="2025" cy="0"/>
            </a:xfrm>
            <a:prstGeom prst="rect">
              <a:avLst/>
            </a:prstGeom>
            <a:noFill/>
            <a:ln w="9525">
              <a:noFill/>
              <a:miter lim="800000"/>
              <a:headEnd/>
              <a:tailEnd/>
            </a:ln>
          </p:spPr>
          <p:txBody>
            <a:bodyPr lIns="28566" tIns="26979" rIns="28566" bIns="26979">
              <a:spAutoFit/>
            </a:bodyPr>
            <a:lstStyle/>
            <a:p>
              <a:endParaRPr lang="nb-NO"/>
            </a:p>
          </p:txBody>
        </p:sp>
        <p:sp>
          <p:nvSpPr>
            <p:cNvPr id="8200" name="Rectangle 5"/>
            <p:cNvSpPr>
              <a:spLocks noChangeArrowheads="1"/>
            </p:cNvSpPr>
            <p:nvPr/>
          </p:nvSpPr>
          <p:spPr bwMode="auto">
            <a:xfrm>
              <a:off x="0" y="0"/>
              <a:ext cx="2025" cy="1670"/>
            </a:xfrm>
            <a:prstGeom prst="rect">
              <a:avLst/>
            </a:prstGeom>
            <a:noFill/>
            <a:ln w="9525">
              <a:noFill/>
              <a:miter lim="800000"/>
              <a:headEnd/>
              <a:tailEnd/>
            </a:ln>
          </p:spPr>
          <p:txBody>
            <a:bodyPr/>
            <a:lstStyle/>
            <a:p>
              <a:r>
                <a:rPr lang="nb-NO"/>
                <a:t>  </a:t>
              </a:r>
              <a:r>
                <a:rPr lang="nb-NO" sz="14400"/>
                <a:t> </a:t>
              </a:r>
              <a:r>
                <a:rPr lang="nb-NO"/>
                <a:t>                                            </a:t>
              </a:r>
            </a:p>
          </p:txBody>
        </p:sp>
      </p:grpSp>
      <p:pic>
        <p:nvPicPr>
          <p:cNvPr id="8197" name="Picture 6" descr="Sivilforsvaret er en statlig forsterkningsressurs som bistår de andre beredskapsetatene ved ulykker og større hendelser.&#10;Foto: RIMA"/>
          <p:cNvPicPr>
            <a:picLocks noChangeAspect="1" noChangeArrowheads="1"/>
          </p:cNvPicPr>
          <p:nvPr/>
        </p:nvPicPr>
        <p:blipFill>
          <a:blip r:embed="rId2" cstate="print"/>
          <a:srcRect/>
          <a:stretch>
            <a:fillRect/>
          </a:stretch>
        </p:blipFill>
        <p:spPr bwMode="auto">
          <a:xfrm>
            <a:off x="5105400" y="1719064"/>
            <a:ext cx="3429000" cy="2286000"/>
          </a:xfrm>
          <a:prstGeom prst="rect">
            <a:avLst/>
          </a:prstGeom>
          <a:noFill/>
          <a:ln w="9525">
            <a:noFill/>
            <a:miter lim="800000"/>
            <a:headEnd/>
            <a:tailEnd/>
          </a:ln>
        </p:spPr>
      </p:pic>
      <p:pic>
        <p:nvPicPr>
          <p:cNvPr id="32772" name="Picture 4" descr="http://www.alarmbrann.no/files/alarmbrann.no/images/ambulanse113.gif"/>
          <p:cNvPicPr>
            <a:picLocks noChangeAspect="1" noChangeArrowheads="1"/>
          </p:cNvPicPr>
          <p:nvPr/>
        </p:nvPicPr>
        <p:blipFill>
          <a:blip r:embed="rId3" cstate="print"/>
          <a:srcRect/>
          <a:stretch>
            <a:fillRect/>
          </a:stretch>
        </p:blipFill>
        <p:spPr bwMode="auto">
          <a:xfrm>
            <a:off x="1115616" y="3366889"/>
            <a:ext cx="2000250" cy="638175"/>
          </a:xfrm>
          <a:prstGeom prst="rect">
            <a:avLst/>
          </a:prstGeom>
          <a:noFill/>
        </p:spPr>
      </p:pic>
      <p:pic>
        <p:nvPicPr>
          <p:cNvPr id="32774" name="Picture 6" descr="http://www.alarmbrann.no/files/alarmbrann.no/images/brann110.gif"/>
          <p:cNvPicPr>
            <a:picLocks noChangeAspect="1" noChangeArrowheads="1"/>
          </p:cNvPicPr>
          <p:nvPr/>
        </p:nvPicPr>
        <p:blipFill>
          <a:blip r:embed="rId4" cstate="print"/>
          <a:srcRect/>
          <a:stretch>
            <a:fillRect/>
          </a:stretch>
        </p:blipFill>
        <p:spPr bwMode="auto">
          <a:xfrm>
            <a:off x="1115616" y="1926729"/>
            <a:ext cx="2000250" cy="638175"/>
          </a:xfrm>
          <a:prstGeom prst="rect">
            <a:avLst/>
          </a:prstGeom>
          <a:noFill/>
        </p:spPr>
      </p:pic>
      <p:pic>
        <p:nvPicPr>
          <p:cNvPr id="32776" name="Picture 8" descr="http://www.alarmbrann.no/files/alarmbrann.no/images/politi112.gif"/>
          <p:cNvPicPr>
            <a:picLocks noChangeAspect="1" noChangeArrowheads="1"/>
          </p:cNvPicPr>
          <p:nvPr/>
        </p:nvPicPr>
        <p:blipFill>
          <a:blip r:embed="rId5" cstate="print"/>
          <a:srcRect/>
          <a:stretch>
            <a:fillRect/>
          </a:stretch>
        </p:blipFill>
        <p:spPr bwMode="auto">
          <a:xfrm>
            <a:off x="1115616" y="2646809"/>
            <a:ext cx="2000250" cy="638175"/>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620688"/>
            <a:ext cx="3682752" cy="2520280"/>
          </a:xfrm>
        </p:spPr>
        <p:txBody>
          <a:bodyPr/>
          <a:lstStyle/>
          <a:p>
            <a:pPr algn="ctr"/>
            <a:r>
              <a:rPr lang="nb-NO" sz="1600" i="1" dirty="0" smtClean="0">
                <a:solidFill>
                  <a:schemeClr val="tx1">
                    <a:lumMod val="65000"/>
                    <a:lumOff val="35000"/>
                  </a:schemeClr>
                </a:solidFill>
              </a:rPr>
              <a:t>”Etter 40 år med beredskapsarbeid, mener jeg å ha identifisert en av   de viktigste suksessfaktorene      for godt samvirke og god krisehåndteringsevne:</a:t>
            </a:r>
            <a:r>
              <a:rPr lang="nb-NO" sz="1400" i="1" dirty="0" smtClean="0">
                <a:solidFill>
                  <a:schemeClr val="tx1">
                    <a:lumMod val="65000"/>
                    <a:lumOff val="35000"/>
                  </a:schemeClr>
                </a:solidFill>
              </a:rPr>
              <a:t/>
            </a:r>
            <a:br>
              <a:rPr lang="nb-NO" sz="1400" i="1" dirty="0" smtClean="0">
                <a:solidFill>
                  <a:schemeClr val="tx1">
                    <a:lumMod val="65000"/>
                    <a:lumOff val="35000"/>
                  </a:schemeClr>
                </a:solidFill>
              </a:rPr>
            </a:br>
            <a:r>
              <a:rPr lang="nb-NO" sz="1400" dirty="0" smtClean="0">
                <a:solidFill>
                  <a:schemeClr val="tx1">
                    <a:lumMod val="65000"/>
                    <a:lumOff val="35000"/>
                  </a:schemeClr>
                </a:solidFill>
              </a:rPr>
              <a:t>   </a:t>
            </a:r>
            <a:br>
              <a:rPr lang="nb-NO" sz="1400" dirty="0" smtClean="0">
                <a:solidFill>
                  <a:schemeClr val="tx1">
                    <a:lumMod val="65000"/>
                    <a:lumOff val="35000"/>
                  </a:schemeClr>
                </a:solidFill>
              </a:rPr>
            </a:br>
            <a:r>
              <a:rPr lang="nb-NO" sz="2400" i="1" dirty="0" smtClean="0">
                <a:solidFill>
                  <a:srgbClr val="0070C0"/>
                </a:solidFill>
              </a:rPr>
              <a:t>Menneskelig </a:t>
            </a:r>
            <a:br>
              <a:rPr lang="nb-NO" sz="2400" i="1" dirty="0" smtClean="0">
                <a:solidFill>
                  <a:srgbClr val="0070C0"/>
                </a:solidFill>
              </a:rPr>
            </a:br>
            <a:r>
              <a:rPr lang="nb-NO" sz="2400" i="1" dirty="0" smtClean="0">
                <a:solidFill>
                  <a:srgbClr val="0070C0"/>
                </a:solidFill>
              </a:rPr>
              <a:t>kontakt”</a:t>
            </a:r>
            <a:endParaRPr lang="nb-NO" sz="2400" i="1" dirty="0">
              <a:solidFill>
                <a:srgbClr val="0070C0"/>
              </a:solidFill>
              <a:latin typeface="Baskerville Old Face" pitchFamily="18" charset="0"/>
            </a:endParaRPr>
          </a:p>
        </p:txBody>
      </p:sp>
      <p:sp>
        <p:nvSpPr>
          <p:cNvPr id="4" name="Plassholder for tekst 3"/>
          <p:cNvSpPr>
            <a:spLocks noGrp="1"/>
          </p:cNvSpPr>
          <p:nvPr>
            <p:ph type="body" sz="half" idx="2"/>
          </p:nvPr>
        </p:nvSpPr>
        <p:spPr>
          <a:xfrm>
            <a:off x="457200" y="3861048"/>
            <a:ext cx="3008313" cy="1944216"/>
          </a:xfrm>
        </p:spPr>
        <p:txBody>
          <a:bodyPr/>
          <a:lstStyle/>
          <a:p>
            <a:pPr algn="ctr"/>
            <a:r>
              <a:rPr lang="nb-NO" sz="2000" b="1" dirty="0" smtClean="0">
                <a:solidFill>
                  <a:schemeClr val="tx1">
                    <a:lumMod val="65000"/>
                    <a:lumOff val="35000"/>
                  </a:schemeClr>
                </a:solidFill>
                <a:latin typeface="Bodoni MT Black" pitchFamily="18" charset="0"/>
              </a:rPr>
              <a:t>Takk  for oppmerksomheten!</a:t>
            </a:r>
          </a:p>
          <a:p>
            <a:pPr algn="ctr"/>
            <a:endParaRPr lang="nb-NO" sz="800" b="1" dirty="0" smtClean="0">
              <a:solidFill>
                <a:schemeClr val="tx1">
                  <a:lumMod val="65000"/>
                  <a:lumOff val="35000"/>
                </a:schemeClr>
              </a:solidFill>
              <a:latin typeface="Edwardian Script ITC" pitchFamily="66" charset="0"/>
            </a:endParaRPr>
          </a:p>
          <a:p>
            <a:pPr algn="ctr"/>
            <a:endParaRPr lang="nb-NO" sz="800" b="1" dirty="0" smtClean="0">
              <a:solidFill>
                <a:schemeClr val="tx1">
                  <a:lumMod val="65000"/>
                  <a:lumOff val="35000"/>
                </a:schemeClr>
              </a:solidFill>
              <a:latin typeface="Edwardian Script ITC" pitchFamily="66" charset="0"/>
            </a:endParaRPr>
          </a:p>
          <a:p>
            <a:pPr algn="ctr"/>
            <a:r>
              <a:rPr lang="nb-NO" sz="3200" b="1" dirty="0" err="1" smtClean="0">
                <a:solidFill>
                  <a:schemeClr val="tx1">
                    <a:lumMod val="65000"/>
                    <a:lumOff val="35000"/>
                  </a:schemeClr>
                </a:solidFill>
                <a:latin typeface="Garamond" pitchFamily="18" charset="0"/>
              </a:rPr>
              <a:t>Jarhl</a:t>
            </a:r>
            <a:r>
              <a:rPr lang="nb-NO" sz="3200" b="1" dirty="0" err="1" smtClean="0">
                <a:solidFill>
                  <a:schemeClr val="tx1">
                    <a:lumMod val="65000"/>
                    <a:lumOff val="35000"/>
                  </a:schemeClr>
                </a:solidFill>
                <a:latin typeface="Edwardian Script ITC" pitchFamily="66" charset="0"/>
                <a:sym typeface="Wingdings" pitchFamily="2" charset="2"/>
              </a:rPr>
              <a:t></a:t>
            </a:r>
            <a:endParaRPr lang="nb-NO" sz="3200" b="1" dirty="0" smtClean="0">
              <a:solidFill>
                <a:schemeClr val="tx1">
                  <a:lumMod val="65000"/>
                  <a:lumOff val="35000"/>
                </a:schemeClr>
              </a:solidFill>
              <a:latin typeface="Edwardian Script ITC" pitchFamily="66" charset="0"/>
              <a:sym typeface="Wingdings" pitchFamily="2" charset="2"/>
            </a:endParaRPr>
          </a:p>
          <a:p>
            <a:r>
              <a:rPr lang="nb-NO" sz="800" b="1" dirty="0" smtClean="0">
                <a:sym typeface="Wingdings" pitchFamily="2" charset="2"/>
              </a:rPr>
              <a:t>Tlf. 75 50 77 78       </a:t>
            </a:r>
            <a:r>
              <a:rPr lang="nb-NO" sz="800" b="1" dirty="0" err="1" smtClean="0">
                <a:sym typeface="Wingdings" pitchFamily="2" charset="2"/>
              </a:rPr>
              <a:t>jarhl.walin@dsb.no</a:t>
            </a:r>
            <a:r>
              <a:rPr lang="nb-NO" sz="800" b="1" dirty="0" smtClean="0">
                <a:sym typeface="Wingdings" pitchFamily="2" charset="2"/>
              </a:rPr>
              <a:t>     </a:t>
            </a:r>
            <a:r>
              <a:rPr lang="nb-NO" sz="800" b="1" dirty="0" err="1" smtClean="0">
                <a:sym typeface="Wingdings" pitchFamily="2" charset="2"/>
              </a:rPr>
              <a:t>Mob</a:t>
            </a:r>
            <a:r>
              <a:rPr lang="nb-NO" sz="800" b="1" dirty="0" smtClean="0">
                <a:sym typeface="Wingdings" pitchFamily="2" charset="2"/>
              </a:rPr>
              <a:t>. 95 08 63 20</a:t>
            </a:r>
          </a:p>
          <a:p>
            <a:pPr algn="ctr"/>
            <a:r>
              <a:rPr lang="nb-NO" sz="800" b="1" dirty="0" smtClean="0">
                <a:sym typeface="Wingdings" pitchFamily="2" charset="2"/>
              </a:rPr>
              <a:t> </a:t>
            </a:r>
            <a:endParaRPr lang="nb-NO" sz="800" b="1" dirty="0"/>
          </a:p>
        </p:txBody>
      </p:sp>
      <p:pic>
        <p:nvPicPr>
          <p:cNvPr id="62466" name="Bilde 1"/>
          <p:cNvPicPr>
            <a:picLocks noGrp="1" noChangeAspect="1" noChangeArrowheads="1"/>
          </p:cNvPicPr>
          <p:nvPr>
            <p:ph idx="1"/>
          </p:nvPr>
        </p:nvPicPr>
        <p:blipFill>
          <a:blip r:embed="rId2" cstate="print"/>
          <a:srcRect/>
          <a:stretch>
            <a:fillRect/>
          </a:stretch>
        </p:blipFill>
        <p:spPr bwMode="auto">
          <a:xfrm rot="-5400000">
            <a:off x="4230110" y="1183381"/>
            <a:ext cx="4572220" cy="4032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Sivilforsvarets oppgave</a:t>
            </a:r>
            <a:endParaRPr lang="nb-NO" dirty="0"/>
          </a:p>
        </p:txBody>
      </p:sp>
      <p:sp>
        <p:nvSpPr>
          <p:cNvPr id="3" name="Plassholder for innhold 2"/>
          <p:cNvSpPr>
            <a:spLocks noGrp="1"/>
          </p:cNvSpPr>
          <p:nvPr>
            <p:ph idx="1"/>
          </p:nvPr>
        </p:nvSpPr>
        <p:spPr>
          <a:xfrm>
            <a:off x="685800" y="1916832"/>
            <a:ext cx="7772400" cy="4179168"/>
          </a:xfrm>
        </p:spPr>
        <p:txBody>
          <a:bodyPr/>
          <a:lstStyle/>
          <a:p>
            <a:pPr marL="0" indent="0">
              <a:buNone/>
            </a:pPr>
            <a:r>
              <a:rPr lang="nb-NO" i="1" dirty="0" smtClean="0">
                <a:solidFill>
                  <a:srgbClr val="0070C0"/>
                </a:solidFill>
              </a:rPr>
              <a:t>”Sivilforsvarets oppgave er å planlegge og iverksette tiltak for beskyttelse av sivilbefolkningen, miljø og materielle verdier.” </a:t>
            </a:r>
          </a:p>
          <a:p>
            <a:pPr marL="0" indent="0">
              <a:buNone/>
            </a:pPr>
            <a:r>
              <a:rPr lang="nb-NO" dirty="0" smtClean="0"/>
              <a:t> </a:t>
            </a:r>
          </a:p>
          <a:p>
            <a:pPr marL="0" indent="0">
              <a:buNone/>
            </a:pPr>
            <a:r>
              <a:rPr lang="nb-NO" dirty="0" smtClean="0"/>
              <a:t>Sivilforsvaret skal blant annet:</a:t>
            </a:r>
          </a:p>
          <a:p>
            <a:pPr marL="725488" indent="-457200">
              <a:buFont typeface="+mj-lt"/>
              <a:buAutoNum type="alphaLcParenR"/>
            </a:pPr>
            <a:r>
              <a:rPr lang="nb-NO" dirty="0" smtClean="0"/>
              <a:t>Etablere og drifte system for varsling av befolkningen</a:t>
            </a:r>
          </a:p>
          <a:p>
            <a:pPr marL="725488" indent="-457200">
              <a:buFont typeface="+mj-lt"/>
              <a:buAutoNum type="alphaLcParenR"/>
            </a:pPr>
            <a:r>
              <a:rPr lang="nb-NO" dirty="0" smtClean="0"/>
              <a:t>Forestå oppgaver i forbindelse med evakuering av befolkningen</a:t>
            </a:r>
          </a:p>
          <a:p>
            <a:pPr marL="725488" indent="-457200">
              <a:buFont typeface="+mj-lt"/>
              <a:buAutoNum type="alphaLcParenR"/>
            </a:pPr>
            <a:r>
              <a:rPr lang="nb-NO" dirty="0" smtClean="0"/>
              <a:t>Bistå nød- og beredskapsetatene med personell og materiell i forbindelse med skadeforebyggende og skadebegrensende tiltak</a:t>
            </a:r>
          </a:p>
          <a:p>
            <a:pPr marL="725488" indent="-457200">
              <a:buFont typeface="+mj-lt"/>
              <a:buAutoNum type="alphaLcParenR"/>
            </a:pPr>
            <a:r>
              <a:rPr lang="nb-NO" dirty="0" smtClean="0"/>
              <a:t>Initiere samvirke og samarbeid gjennom møter, kurs og øvelser</a:t>
            </a:r>
          </a:p>
          <a:p>
            <a:pPr marL="725488" indent="-457200">
              <a:buFont typeface="+mj-lt"/>
              <a:buAutoNum type="alphaLcParenR"/>
            </a:pPr>
            <a:endParaRPr lang="nb-NO" dirty="0" smtClean="0"/>
          </a:p>
        </p:txBody>
      </p:sp>
      <p:pic>
        <p:nvPicPr>
          <p:cNvPr id="4" name="Picture 2" descr="http://www.nhoservice.no/getfile.php/Bilder/Illustrasjoner/lovsamling.jpg%20(200x206).jpg"/>
          <p:cNvPicPr>
            <a:picLocks noChangeAspect="1" noChangeArrowheads="1"/>
          </p:cNvPicPr>
          <p:nvPr/>
        </p:nvPicPr>
        <p:blipFill>
          <a:blip r:embed="rId3" cstate="print"/>
          <a:srcRect/>
          <a:stretch>
            <a:fillRect/>
          </a:stretch>
        </p:blipFill>
        <p:spPr bwMode="auto">
          <a:xfrm>
            <a:off x="6876256" y="0"/>
            <a:ext cx="1905000" cy="1962150"/>
          </a:xfrm>
          <a:prstGeom prst="rect">
            <a:avLst/>
          </a:prstGeom>
          <a:noFill/>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3707904" y="1412777"/>
            <a:ext cx="4896544" cy="4401205"/>
          </a:xfrm>
          <a:prstGeom prst="rect">
            <a:avLst/>
          </a:prstGeom>
          <a:noFill/>
        </p:spPr>
        <p:txBody>
          <a:bodyPr wrap="square" rtlCol="0">
            <a:spAutoFit/>
          </a:bodyPr>
          <a:lstStyle/>
          <a:p>
            <a:r>
              <a:rPr lang="nb-NO" sz="2000" dirty="0" smtClean="0"/>
              <a:t>Tydeliggjort i Lov om kommunal beredskapsplikt, sivile beskyttelsestiltak og Sivilforsvaret (sivilbeskyttelsesloven). </a:t>
            </a:r>
          </a:p>
          <a:p>
            <a:endParaRPr lang="nb-NO" sz="2000" dirty="0" smtClean="0"/>
          </a:p>
          <a:p>
            <a:r>
              <a:rPr lang="nb-NO" sz="2000" dirty="0" smtClean="0"/>
              <a:t>Her heter det bl.a.; ”</a:t>
            </a:r>
            <a:r>
              <a:rPr lang="nb-NO" sz="2000" b="1" i="1" dirty="0" smtClean="0">
                <a:solidFill>
                  <a:srgbClr val="FF0000"/>
                </a:solidFill>
              </a:rPr>
              <a:t>Sivilforsvaret</a:t>
            </a:r>
            <a:r>
              <a:rPr lang="nb-NO" sz="2000" i="1" dirty="0" smtClean="0"/>
              <a:t> skal være </a:t>
            </a:r>
            <a:r>
              <a:rPr lang="nb-NO" sz="2000" b="1" i="1" dirty="0" smtClean="0">
                <a:solidFill>
                  <a:srgbClr val="FF0000"/>
                </a:solidFill>
              </a:rPr>
              <a:t>en sentral samvirkeaktør i det norske redningskonseptet</a:t>
            </a:r>
            <a:r>
              <a:rPr lang="nb-NO" sz="2000" i="1" dirty="0" smtClean="0"/>
              <a:t>. </a:t>
            </a:r>
          </a:p>
          <a:p>
            <a:endParaRPr lang="nb-NO" sz="2000" i="1" dirty="0" smtClean="0"/>
          </a:p>
          <a:p>
            <a:endParaRPr lang="nb-NO" sz="2000" i="1" dirty="0" smtClean="0"/>
          </a:p>
          <a:p>
            <a:r>
              <a:rPr lang="nb-NO" sz="2000" i="1" dirty="0" smtClean="0"/>
              <a:t>Dette innebærer at Sivilforsvaret skal ta initiativ og følge opp samarbeid med </a:t>
            </a:r>
            <a:r>
              <a:rPr lang="nb-NO" sz="2000" i="1" dirty="0" err="1" smtClean="0"/>
              <a:t>nødetatene</a:t>
            </a:r>
            <a:r>
              <a:rPr lang="nb-NO" sz="2000" i="1" dirty="0" smtClean="0"/>
              <a:t>, kommunene, Fylkesmannen, militære myndigheter, frivillige organisasjoner og andre</a:t>
            </a:r>
            <a:r>
              <a:rPr lang="nb-NO" sz="2000" dirty="0" smtClean="0"/>
              <a:t>.”  </a:t>
            </a:r>
            <a:endParaRPr lang="nb-NO" sz="2000" dirty="0"/>
          </a:p>
        </p:txBody>
      </p:sp>
      <p:sp>
        <p:nvSpPr>
          <p:cNvPr id="24" name="Rektangel 23"/>
          <p:cNvSpPr/>
          <p:nvPr/>
        </p:nvSpPr>
        <p:spPr>
          <a:xfrm>
            <a:off x="971600" y="692696"/>
            <a:ext cx="7200800" cy="584775"/>
          </a:xfrm>
          <a:prstGeom prst="rect">
            <a:avLst/>
          </a:prstGeom>
        </p:spPr>
        <p:txBody>
          <a:bodyPr wrap="square">
            <a:spAutoFit/>
          </a:bodyPr>
          <a:lstStyle/>
          <a:p>
            <a:r>
              <a:rPr lang="nb-NO" sz="3200" b="1" dirty="0" smtClean="0">
                <a:solidFill>
                  <a:srgbClr val="006DB8"/>
                </a:solidFill>
              </a:rPr>
              <a:t>Sivilforsvarets samvirkerolle</a:t>
            </a:r>
            <a:endParaRPr lang="nb-NO" sz="3200" b="1" dirty="0">
              <a:solidFill>
                <a:srgbClr val="006DB8"/>
              </a:solidFill>
            </a:endParaRPr>
          </a:p>
        </p:txBody>
      </p:sp>
      <p:pic>
        <p:nvPicPr>
          <p:cNvPr id="26" name="Picture 1" descr="V:\Felleskatalog Nordland\INFO-Presse-Samfunnskontakt\Bilder\2010\Fra redningsseminaret 270110\IMG_6035.JPG"/>
          <p:cNvPicPr>
            <a:picLocks noChangeAspect="1" noChangeArrowheads="1"/>
          </p:cNvPicPr>
          <p:nvPr/>
        </p:nvPicPr>
        <p:blipFill>
          <a:blip r:embed="rId2" cstate="print"/>
          <a:srcRect/>
          <a:stretch>
            <a:fillRect/>
          </a:stretch>
        </p:blipFill>
        <p:spPr bwMode="auto">
          <a:xfrm>
            <a:off x="251520" y="1340768"/>
            <a:ext cx="3456384" cy="2395466"/>
          </a:xfrm>
          <a:prstGeom prst="rect">
            <a:avLst/>
          </a:prstGeom>
          <a:noFill/>
        </p:spPr>
      </p:pic>
      <p:pic>
        <p:nvPicPr>
          <p:cNvPr id="24579" name="Picture 3" descr="V:\Felleskatalog Nordland\Samvirke og samarbeid\Presentasjoner\Redningsseminar 27.01.10\Fra redningsseminaret 270110\Anne Holm Gundersen og Jarhl.JPG"/>
          <p:cNvPicPr>
            <a:picLocks noChangeAspect="1" noChangeArrowheads="1"/>
          </p:cNvPicPr>
          <p:nvPr/>
        </p:nvPicPr>
        <p:blipFill>
          <a:blip r:embed="rId3" cstate="print"/>
          <a:srcRect/>
          <a:stretch>
            <a:fillRect/>
          </a:stretch>
        </p:blipFill>
        <p:spPr bwMode="auto">
          <a:xfrm>
            <a:off x="683568" y="4221088"/>
            <a:ext cx="2602645" cy="160784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539552" y="764704"/>
            <a:ext cx="8064896" cy="584775"/>
          </a:xfrm>
          <a:prstGeom prst="rect">
            <a:avLst/>
          </a:prstGeom>
          <a:noFill/>
        </p:spPr>
        <p:txBody>
          <a:bodyPr wrap="square" rtlCol="0">
            <a:spAutoFit/>
          </a:bodyPr>
          <a:lstStyle/>
          <a:p>
            <a:pPr algn="ctr"/>
            <a:r>
              <a:rPr lang="nb-NO" sz="3200" b="1" dirty="0" smtClean="0">
                <a:solidFill>
                  <a:srgbClr val="0056C2"/>
                </a:solidFill>
                <a:latin typeface="+mj-lt"/>
              </a:rPr>
              <a:t>Midtre Hålogaland sivilforsvarsdistrikt</a:t>
            </a:r>
            <a:endParaRPr lang="nb-NO" sz="3200" b="1" dirty="0">
              <a:solidFill>
                <a:srgbClr val="0056C2"/>
              </a:solidFill>
              <a:latin typeface="+mj-lt"/>
            </a:endParaRPr>
          </a:p>
        </p:txBody>
      </p:sp>
      <p:pic>
        <p:nvPicPr>
          <p:cNvPr id="93188" name="Picture 4" descr="http://www.sivilforsvaret.no/Global/Fellesmappe%20for%20distriktene/Kart%20om%20distriktet/Kart%2020111108/Sivilforsvarskart_MidtreH%c3%a5logaland_11.jpg"/>
          <p:cNvPicPr>
            <a:picLocks noChangeAspect="1" noChangeArrowheads="1"/>
          </p:cNvPicPr>
          <p:nvPr/>
        </p:nvPicPr>
        <p:blipFill>
          <a:blip r:embed="rId2" cstate="print"/>
          <a:srcRect/>
          <a:stretch>
            <a:fillRect/>
          </a:stretch>
        </p:blipFill>
        <p:spPr bwMode="auto">
          <a:xfrm>
            <a:off x="1763688" y="2060848"/>
            <a:ext cx="5695950" cy="351472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83568" y="692696"/>
            <a:ext cx="7772400" cy="936104"/>
          </a:xfrm>
        </p:spPr>
        <p:txBody>
          <a:bodyPr/>
          <a:lstStyle/>
          <a:p>
            <a:pPr algn="ctr"/>
            <a:r>
              <a:rPr lang="nb-NO" dirty="0" smtClean="0"/>
              <a:t>Nordland sivilforsvarsdistrikt</a:t>
            </a:r>
            <a:endParaRPr lang="nb-NO" dirty="0"/>
          </a:p>
        </p:txBody>
      </p:sp>
      <p:pic>
        <p:nvPicPr>
          <p:cNvPr id="7" name="Plassholder for innhold 6" descr="Sivilforsvarskart_Nordland_11_2.jpg"/>
          <p:cNvPicPr>
            <a:picLocks noGrp="1" noChangeAspect="1"/>
          </p:cNvPicPr>
          <p:nvPr>
            <p:ph idx="1"/>
          </p:nvPr>
        </p:nvPicPr>
        <p:blipFill>
          <a:blip r:embed="rId2" cstate="print"/>
          <a:stretch>
            <a:fillRect/>
          </a:stretch>
        </p:blipFill>
        <p:spPr>
          <a:xfrm>
            <a:off x="539552" y="1556791"/>
            <a:ext cx="6696743" cy="4524795"/>
          </a:xfrm>
        </p:spPr>
      </p:pic>
      <p:sp>
        <p:nvSpPr>
          <p:cNvPr id="5" name="TekstSylinder 4"/>
          <p:cNvSpPr txBox="1"/>
          <p:nvPr/>
        </p:nvSpPr>
        <p:spPr>
          <a:xfrm>
            <a:off x="7236296" y="2276872"/>
            <a:ext cx="1512168" cy="1938992"/>
          </a:xfrm>
          <a:prstGeom prst="rect">
            <a:avLst/>
          </a:prstGeom>
          <a:noFill/>
          <a:effectLst>
            <a:softEdge rad="12700"/>
          </a:effectLst>
        </p:spPr>
        <p:txBody>
          <a:bodyPr wrap="square" rtlCol="0">
            <a:spAutoFit/>
          </a:bodyPr>
          <a:lstStyle/>
          <a:p>
            <a:r>
              <a:rPr lang="nb-NO" sz="1200" b="1" dirty="0" err="1" smtClean="0">
                <a:latin typeface="+mn-lt"/>
              </a:rPr>
              <a:t>FIG-Pers</a:t>
            </a:r>
            <a:r>
              <a:rPr lang="nb-NO" sz="1200" b="1" dirty="0" smtClean="0">
                <a:latin typeface="+mn-lt"/>
              </a:rPr>
              <a:t>:</a:t>
            </a:r>
          </a:p>
          <a:p>
            <a:r>
              <a:rPr lang="nb-NO" sz="1200" dirty="0" smtClean="0">
                <a:latin typeface="+mn-lt"/>
              </a:rPr>
              <a:t>Bodø: 3 + 1 som stabstropp</a:t>
            </a:r>
          </a:p>
          <a:p>
            <a:r>
              <a:rPr lang="nb-NO" sz="1200" dirty="0" smtClean="0">
                <a:latin typeface="+mn-lt"/>
              </a:rPr>
              <a:t>Mo i Rana: 2</a:t>
            </a:r>
          </a:p>
          <a:p>
            <a:r>
              <a:rPr lang="nb-NO" sz="1200" dirty="0" smtClean="0">
                <a:latin typeface="+mn-lt"/>
              </a:rPr>
              <a:t>Mosjøen: 1</a:t>
            </a:r>
          </a:p>
          <a:p>
            <a:r>
              <a:rPr lang="nb-NO" sz="1200" dirty="0" smtClean="0">
                <a:latin typeface="+mn-lt"/>
              </a:rPr>
              <a:t>Brønnøysund: 1</a:t>
            </a:r>
          </a:p>
          <a:p>
            <a:endParaRPr lang="nb-NO" sz="1200" dirty="0" smtClean="0">
              <a:latin typeface="+mn-lt"/>
            </a:endParaRPr>
          </a:p>
          <a:p>
            <a:r>
              <a:rPr lang="nb-NO" sz="1200" dirty="0" smtClean="0">
                <a:latin typeface="+mn-lt"/>
              </a:rPr>
              <a:t>Scootergrupper:</a:t>
            </a:r>
          </a:p>
          <a:p>
            <a:r>
              <a:rPr lang="nb-NO" sz="1200" dirty="0" smtClean="0">
                <a:latin typeface="+mn-lt"/>
              </a:rPr>
              <a:t>Fauske 1</a:t>
            </a:r>
          </a:p>
          <a:p>
            <a:r>
              <a:rPr lang="nb-NO" sz="1200" dirty="0" smtClean="0">
                <a:latin typeface="+mn-lt"/>
              </a:rPr>
              <a:t>Mo i Rana 1</a:t>
            </a:r>
            <a:endParaRPr lang="nb-NO" sz="1200" dirty="0">
              <a:latin typeface="+mn-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Sivilforsvaret og de frivillige</a:t>
            </a:r>
            <a:endParaRPr lang="nb-NO" dirty="0"/>
          </a:p>
        </p:txBody>
      </p:sp>
      <p:sp>
        <p:nvSpPr>
          <p:cNvPr id="3" name="Plassholder for innhold 2"/>
          <p:cNvSpPr>
            <a:spLocks noGrp="1"/>
          </p:cNvSpPr>
          <p:nvPr>
            <p:ph idx="1"/>
          </p:nvPr>
        </p:nvSpPr>
        <p:spPr>
          <a:xfrm>
            <a:off x="611560" y="1844824"/>
            <a:ext cx="4032448" cy="4251176"/>
          </a:xfrm>
        </p:spPr>
        <p:txBody>
          <a:bodyPr/>
          <a:lstStyle/>
          <a:p>
            <a:pPr>
              <a:buNone/>
            </a:pPr>
            <a:r>
              <a:rPr lang="nb-NO" dirty="0" smtClean="0"/>
              <a:t>”… det skal legges til rette</a:t>
            </a:r>
          </a:p>
          <a:p>
            <a:pPr>
              <a:buNone/>
            </a:pPr>
            <a:r>
              <a:rPr lang="nb-NO" dirty="0" smtClean="0"/>
              <a:t> for at frivillige organisasjoner (…)</a:t>
            </a:r>
          </a:p>
          <a:p>
            <a:pPr>
              <a:buNone/>
            </a:pPr>
            <a:r>
              <a:rPr lang="nb-NO" dirty="0" smtClean="0"/>
              <a:t>skal være sentrale bidragsytere </a:t>
            </a:r>
          </a:p>
          <a:p>
            <a:pPr>
              <a:buNone/>
            </a:pPr>
            <a:r>
              <a:rPr lang="nb-NO" dirty="0" smtClean="0"/>
              <a:t>og supplement til offentlige </a:t>
            </a:r>
          </a:p>
          <a:p>
            <a:pPr>
              <a:buNone/>
            </a:pPr>
            <a:r>
              <a:rPr lang="nb-NO" dirty="0" smtClean="0"/>
              <a:t>tjenester” </a:t>
            </a:r>
          </a:p>
          <a:p>
            <a:pPr>
              <a:buNone/>
            </a:pPr>
            <a:r>
              <a:rPr lang="nb-NO" sz="1400" i="1" dirty="0" smtClean="0"/>
              <a:t>(Rundskriv fra Justisdepartementet 2009)</a:t>
            </a:r>
          </a:p>
          <a:p>
            <a:pPr>
              <a:buNone/>
            </a:pPr>
            <a:endParaRPr lang="nb-NO" sz="1400" i="1" dirty="0" smtClean="0"/>
          </a:p>
          <a:p>
            <a:r>
              <a:rPr lang="nb-NO" sz="2400" dirty="0" smtClean="0"/>
              <a:t>Samarbeidsavtaler</a:t>
            </a:r>
            <a:endParaRPr lang="nb-NO" sz="2400" dirty="0"/>
          </a:p>
          <a:p>
            <a:r>
              <a:rPr lang="nb-NO" sz="2400" dirty="0" err="1" smtClean="0"/>
              <a:t>Samøvelser</a:t>
            </a:r>
            <a:endParaRPr lang="nb-NO" sz="2400" dirty="0" smtClean="0"/>
          </a:p>
          <a:p>
            <a:r>
              <a:rPr lang="nb-NO" sz="2400" dirty="0" smtClean="0"/>
              <a:t>Samvirkemøter</a:t>
            </a:r>
          </a:p>
          <a:p>
            <a:r>
              <a:rPr lang="nb-NO" sz="2400" dirty="0" smtClean="0"/>
              <a:t>Samvirke i innsats</a:t>
            </a:r>
          </a:p>
          <a:p>
            <a:pPr>
              <a:buNone/>
            </a:pPr>
            <a:endParaRPr lang="nb-NO" sz="1400" i="1" dirty="0"/>
          </a:p>
          <a:p>
            <a:pPr>
              <a:buNone/>
            </a:pPr>
            <a:endParaRPr lang="nb-NO" sz="1400" i="1" dirty="0" smtClean="0"/>
          </a:p>
        </p:txBody>
      </p:sp>
      <p:pic>
        <p:nvPicPr>
          <p:cNvPr id="8" name="Bilde 7" descr="2008--03-12 Vinterøvelse Umbukta 072.jpg"/>
          <p:cNvPicPr>
            <a:picLocks noChangeAspect="1"/>
          </p:cNvPicPr>
          <p:nvPr/>
        </p:nvPicPr>
        <p:blipFill>
          <a:blip r:embed="rId2" cstate="print"/>
          <a:stretch>
            <a:fillRect/>
          </a:stretch>
        </p:blipFill>
        <p:spPr>
          <a:xfrm>
            <a:off x="4716016" y="1628800"/>
            <a:ext cx="3919196" cy="409983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85800" y="548680"/>
            <a:ext cx="3742184" cy="1143000"/>
          </a:xfrm>
        </p:spPr>
        <p:txBody>
          <a:bodyPr/>
          <a:lstStyle/>
          <a:p>
            <a:r>
              <a:rPr lang="nb-NO" dirty="0" smtClean="0"/>
              <a:t>Satsingsområder:</a:t>
            </a:r>
            <a:endParaRPr lang="nb-NO" dirty="0"/>
          </a:p>
        </p:txBody>
      </p:sp>
      <p:sp>
        <p:nvSpPr>
          <p:cNvPr id="3" name="Plassholder for innhold 2"/>
          <p:cNvSpPr>
            <a:spLocks noGrp="1"/>
          </p:cNvSpPr>
          <p:nvPr>
            <p:ph idx="1"/>
          </p:nvPr>
        </p:nvSpPr>
        <p:spPr>
          <a:xfrm>
            <a:off x="683568" y="1340768"/>
            <a:ext cx="3958208" cy="4611216"/>
          </a:xfrm>
        </p:spPr>
        <p:txBody>
          <a:bodyPr/>
          <a:lstStyle/>
          <a:p>
            <a:r>
              <a:rPr lang="nb-NO" sz="2400" dirty="0" smtClean="0"/>
              <a:t>Samvirke</a:t>
            </a:r>
          </a:p>
          <a:p>
            <a:r>
              <a:rPr lang="nb-NO" sz="2400" dirty="0" smtClean="0"/>
              <a:t>Telt, lys og varme</a:t>
            </a:r>
          </a:p>
          <a:p>
            <a:r>
              <a:rPr lang="nb-NO" sz="2400" dirty="0" smtClean="0"/>
              <a:t>Forpleining</a:t>
            </a:r>
          </a:p>
          <a:p>
            <a:r>
              <a:rPr lang="nb-NO" sz="2400" dirty="0" smtClean="0"/>
              <a:t>Feltkontor, IKT, </a:t>
            </a:r>
            <a:r>
              <a:rPr lang="nb-NO" sz="2400" dirty="0" err="1" smtClean="0"/>
              <a:t>logg-føring</a:t>
            </a:r>
            <a:r>
              <a:rPr lang="nb-NO" sz="2400" dirty="0" smtClean="0"/>
              <a:t>, elektroniske kart,      </a:t>
            </a:r>
            <a:r>
              <a:rPr lang="nb-NO" sz="2400" dirty="0" err="1" smtClean="0"/>
              <a:t>GPS-spor</a:t>
            </a:r>
            <a:endParaRPr lang="nb-NO" sz="2400" dirty="0" smtClean="0"/>
          </a:p>
          <a:p>
            <a:r>
              <a:rPr lang="nb-NO" sz="2400" dirty="0" smtClean="0"/>
              <a:t>Samband, VHF håndsett, </a:t>
            </a:r>
          </a:p>
          <a:p>
            <a:pPr>
              <a:buNone/>
            </a:pPr>
            <a:r>
              <a:rPr lang="nb-NO" sz="2400" dirty="0"/>
              <a:t> </a:t>
            </a:r>
            <a:r>
              <a:rPr lang="nb-NO" sz="2400" dirty="0" smtClean="0"/>
              <a:t>   mobile </a:t>
            </a:r>
            <a:r>
              <a:rPr lang="nb-NO" sz="2400" dirty="0" err="1" smtClean="0"/>
              <a:t>repeatere</a:t>
            </a:r>
            <a:r>
              <a:rPr lang="nb-NO" sz="2400" dirty="0" smtClean="0"/>
              <a:t>, satellitt-telefoni</a:t>
            </a:r>
          </a:p>
          <a:p>
            <a:r>
              <a:rPr lang="nb-NO" sz="2400" dirty="0" smtClean="0"/>
              <a:t>Mobilitet</a:t>
            </a:r>
          </a:p>
          <a:p>
            <a:r>
              <a:rPr lang="nb-NO" sz="2400" dirty="0" smtClean="0"/>
              <a:t>Utholdenhet (drøye 600)</a:t>
            </a:r>
            <a:endParaRPr lang="nb-NO" sz="2400" dirty="0"/>
          </a:p>
        </p:txBody>
      </p:sp>
      <p:pic>
        <p:nvPicPr>
          <p:cNvPr id="4" name="Bilde 3" descr="Powermoon.JPG"/>
          <p:cNvPicPr>
            <a:picLocks noChangeAspect="1"/>
          </p:cNvPicPr>
          <p:nvPr/>
        </p:nvPicPr>
        <p:blipFill>
          <a:blip r:embed="rId2" cstate="print"/>
          <a:stretch>
            <a:fillRect/>
          </a:stretch>
        </p:blipFill>
        <p:spPr>
          <a:xfrm>
            <a:off x="4932040" y="620688"/>
            <a:ext cx="3744416" cy="2496278"/>
          </a:xfrm>
          <a:prstGeom prst="rect">
            <a:avLst/>
          </a:prstGeom>
        </p:spPr>
      </p:pic>
      <p:pic>
        <p:nvPicPr>
          <p:cNvPr id="6" name="Bilde 5" descr="DSCN2299.JPG"/>
          <p:cNvPicPr>
            <a:picLocks noChangeAspect="1"/>
          </p:cNvPicPr>
          <p:nvPr/>
        </p:nvPicPr>
        <p:blipFill>
          <a:blip r:embed="rId3" cstate="print"/>
          <a:stretch>
            <a:fillRect/>
          </a:stretch>
        </p:blipFill>
        <p:spPr>
          <a:xfrm>
            <a:off x="4932040" y="3284984"/>
            <a:ext cx="3744417" cy="280831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z="2400" dirty="0" smtClean="0"/>
              <a:t>Kommunenes rolle og ansvarsområder innen samfunnssikkerhet og beredskap</a:t>
            </a:r>
            <a:endParaRPr lang="nb-NO" sz="2400" dirty="0"/>
          </a:p>
        </p:txBody>
      </p:sp>
      <p:sp>
        <p:nvSpPr>
          <p:cNvPr id="3" name="TekstSylinder 2"/>
          <p:cNvSpPr txBox="1"/>
          <p:nvPr/>
        </p:nvSpPr>
        <p:spPr>
          <a:xfrm>
            <a:off x="755576" y="1772817"/>
            <a:ext cx="7704856" cy="4770537"/>
          </a:xfrm>
          <a:prstGeom prst="rect">
            <a:avLst/>
          </a:prstGeom>
          <a:noFill/>
        </p:spPr>
        <p:txBody>
          <a:bodyPr wrap="square" rtlCol="0">
            <a:spAutoFit/>
          </a:bodyPr>
          <a:lstStyle/>
          <a:p>
            <a:pPr algn="ctr"/>
            <a:r>
              <a:rPr lang="nb-NO" sz="1600" b="1" dirty="0" smtClean="0"/>
              <a:t>Forskrift om kommunal beredskapsplikt:</a:t>
            </a:r>
          </a:p>
          <a:p>
            <a:pPr algn="just"/>
            <a:endParaRPr lang="nb-NO" sz="1600" dirty="0" smtClean="0"/>
          </a:p>
          <a:p>
            <a:pPr algn="just"/>
            <a:r>
              <a:rPr lang="nb-NO" sz="1600" dirty="0" smtClean="0"/>
              <a:t>Et viktig formål med forskriften er å tydeliggjøre kommunens ulike roller og ansvarsområder, jf. § 1, andre ledd: </a:t>
            </a:r>
          </a:p>
          <a:p>
            <a:pPr algn="just"/>
            <a:endParaRPr lang="nb-NO" sz="800" dirty="0" smtClean="0"/>
          </a:p>
          <a:p>
            <a:pPr algn="just"/>
            <a:r>
              <a:rPr lang="nb-NO" sz="1600" i="1" dirty="0" smtClean="0"/>
              <a:t>”Plikten omfatter kommunen som </a:t>
            </a:r>
            <a:r>
              <a:rPr lang="nb-NO" sz="1600" b="1" i="1" dirty="0" smtClean="0"/>
              <a:t>myndighet</a:t>
            </a:r>
            <a:r>
              <a:rPr lang="nb-NO" sz="1600" i="1" dirty="0" smtClean="0"/>
              <a:t> innenfor sitt geografiske område, som </a:t>
            </a:r>
            <a:r>
              <a:rPr lang="nb-NO" sz="1600" b="1" i="1" dirty="0" smtClean="0"/>
              <a:t>virksomhet </a:t>
            </a:r>
            <a:r>
              <a:rPr lang="nb-NO" sz="1600" i="1" dirty="0" smtClean="0"/>
              <a:t>og som </a:t>
            </a:r>
            <a:r>
              <a:rPr lang="nb-NO" sz="1600" b="1" i="1" dirty="0" smtClean="0"/>
              <a:t>pådriver</a:t>
            </a:r>
            <a:r>
              <a:rPr lang="nb-NO" sz="1600" i="1" dirty="0" smtClean="0"/>
              <a:t> overfor andre aktører.”</a:t>
            </a:r>
          </a:p>
          <a:p>
            <a:pPr algn="just"/>
            <a:endParaRPr lang="nb-NO" sz="800" dirty="0" smtClean="0"/>
          </a:p>
          <a:p>
            <a:pPr algn="ctr"/>
            <a:r>
              <a:rPr lang="nb-NO" sz="1600" i="1" dirty="0" smtClean="0"/>
              <a:t>-o0o-</a:t>
            </a:r>
          </a:p>
          <a:p>
            <a:pPr algn="ctr"/>
            <a:endParaRPr lang="nb-NO" sz="800" i="1" dirty="0" smtClean="0"/>
          </a:p>
          <a:p>
            <a:pPr algn="just"/>
            <a:r>
              <a:rPr lang="nb-NO" sz="1600" u="sng" dirty="0" smtClean="0"/>
              <a:t>Som </a:t>
            </a:r>
            <a:r>
              <a:rPr lang="nb-NO" sz="1600" b="1" u="sng" dirty="0" smtClean="0"/>
              <a:t>myndighet</a:t>
            </a:r>
            <a:r>
              <a:rPr lang="nb-NO" sz="1600" dirty="0" smtClean="0"/>
              <a:t> har kommunen et ansvar for alle som til en hver tid oppholder seg innenfor kommunens geografiske område, jf § 1, første ledd:</a:t>
            </a:r>
          </a:p>
          <a:p>
            <a:pPr algn="just"/>
            <a:endParaRPr lang="nb-NO" sz="800" dirty="0" smtClean="0"/>
          </a:p>
          <a:p>
            <a:pPr algn="just"/>
            <a:r>
              <a:rPr lang="nb-NO" sz="1600" i="1" dirty="0" smtClean="0"/>
              <a:t>”Forskriften skal sikre at kommunen ivaretar befolkningens sikkerhet og trygghet.”</a:t>
            </a:r>
            <a:r>
              <a:rPr lang="nb-NO" sz="1600" dirty="0" smtClean="0"/>
              <a:t> </a:t>
            </a:r>
          </a:p>
          <a:p>
            <a:pPr algn="just"/>
            <a:endParaRPr lang="nb-NO" sz="800" dirty="0" smtClean="0"/>
          </a:p>
          <a:p>
            <a:pPr algn="just"/>
            <a:r>
              <a:rPr lang="nb-NO" sz="1600" i="1" dirty="0" smtClean="0"/>
              <a:t>Det generelle ansvaret følger av de fire grunnleggende prinsippene ; ansvars-, likhets-, nærhets- og samvirkeprinsippet.  I tillegg har kommunen ansvar i kraft av tildelt myndighet etter lover og forskrifter (eks. brannmyndighet, planmyndighet, samt tilsyns- og kontrollmyndighet på ulike områder).</a:t>
            </a:r>
          </a:p>
          <a:p>
            <a:pPr algn="just"/>
            <a:endParaRPr lang="nb-NO" sz="1600" dirty="0" smtClean="0"/>
          </a:p>
          <a:p>
            <a:pPr algn="just"/>
            <a:endParaRPr lang="nb-NO" sz="1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F MAL 2005">
  <a:themeElements>
    <a:clrScheme name="sivilforsvaret 1">
      <a:dk1>
        <a:srgbClr val="000000"/>
      </a:dk1>
      <a:lt1>
        <a:srgbClr val="FFFFFF"/>
      </a:lt1>
      <a:dk2>
        <a:srgbClr val="000000"/>
      </a:dk2>
      <a:lt2>
        <a:srgbClr val="808080"/>
      </a:lt2>
      <a:accent1>
        <a:srgbClr val="007F3F"/>
      </a:accent1>
      <a:accent2>
        <a:srgbClr val="5B60A6"/>
      </a:accent2>
      <a:accent3>
        <a:srgbClr val="FFFFFF"/>
      </a:accent3>
      <a:accent4>
        <a:srgbClr val="000000"/>
      </a:accent4>
      <a:accent5>
        <a:srgbClr val="AAC0AF"/>
      </a:accent5>
      <a:accent6>
        <a:srgbClr val="525696"/>
      </a:accent6>
      <a:hlink>
        <a:srgbClr val="EEA300"/>
      </a:hlink>
      <a:folHlink>
        <a:srgbClr val="F9D49C"/>
      </a:folHlink>
    </a:clrScheme>
    <a:fontScheme name="sivilforsvar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ivilforsvaret 1">
        <a:dk1>
          <a:srgbClr val="000000"/>
        </a:dk1>
        <a:lt1>
          <a:srgbClr val="FFFFFF"/>
        </a:lt1>
        <a:dk2>
          <a:srgbClr val="000000"/>
        </a:dk2>
        <a:lt2>
          <a:srgbClr val="808080"/>
        </a:lt2>
        <a:accent1>
          <a:srgbClr val="007F3F"/>
        </a:accent1>
        <a:accent2>
          <a:srgbClr val="5B60A6"/>
        </a:accent2>
        <a:accent3>
          <a:srgbClr val="FFFFFF"/>
        </a:accent3>
        <a:accent4>
          <a:srgbClr val="000000"/>
        </a:accent4>
        <a:accent5>
          <a:srgbClr val="AAC0AF"/>
        </a:accent5>
        <a:accent6>
          <a:srgbClr val="525696"/>
        </a:accent6>
        <a:hlink>
          <a:srgbClr val="EEA300"/>
        </a:hlink>
        <a:folHlink>
          <a:srgbClr val="F9D49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SF MAL 2005</Template>
  <TotalTime>28579</TotalTime>
  <Words>1223</Words>
  <Application>Microsoft Office PowerPoint</Application>
  <PresentationFormat>Skjermfremvisning (4:3)</PresentationFormat>
  <Paragraphs>208</Paragraphs>
  <Slides>24</Slides>
  <Notes>2</Notes>
  <HiddenSlides>0</HiddenSlides>
  <MMClips>0</MMClips>
  <ScaleCrop>false</ScaleCrop>
  <HeadingPairs>
    <vt:vector size="6" baseType="variant">
      <vt:variant>
        <vt:lpstr>Tema</vt:lpstr>
      </vt:variant>
      <vt:variant>
        <vt:i4>1</vt:i4>
      </vt:variant>
      <vt:variant>
        <vt:lpstr>Innebygde OLE-servere</vt:lpstr>
      </vt:variant>
      <vt:variant>
        <vt:i4>1</vt:i4>
      </vt:variant>
      <vt:variant>
        <vt:lpstr>Lysbildetitler</vt:lpstr>
      </vt:variant>
      <vt:variant>
        <vt:i4>24</vt:i4>
      </vt:variant>
    </vt:vector>
  </HeadingPairs>
  <TitlesOfParts>
    <vt:vector size="26" baseType="lpstr">
      <vt:lpstr>SF MAL 2005</vt:lpstr>
      <vt:lpstr>Photo Editor-foto</vt:lpstr>
      <vt:lpstr> … en sentral samvirkeaktør i det norske redningskonseptet </vt:lpstr>
      <vt:lpstr>”Statens primære og viktigste forsterkningsressurs”</vt:lpstr>
      <vt:lpstr>Sivilforsvarets oppgave</vt:lpstr>
      <vt:lpstr>Lysbilde 4</vt:lpstr>
      <vt:lpstr>Lysbilde 5</vt:lpstr>
      <vt:lpstr>Nordland sivilforsvarsdistrikt</vt:lpstr>
      <vt:lpstr>Sivilforsvaret og de frivillige</vt:lpstr>
      <vt:lpstr>Satsingsområder:</vt:lpstr>
      <vt:lpstr>Kommunenes rolle og ansvarsområder innen samfunnssikkerhet og beredskap</vt:lpstr>
      <vt:lpstr>Kommunenes rolle og ansvarsområder innen samfunnssikkerhet og beredskap</vt:lpstr>
      <vt:lpstr>Lysbilde 11</vt:lpstr>
      <vt:lpstr>Samvirke</vt:lpstr>
      <vt:lpstr>     </vt:lpstr>
      <vt:lpstr>Den norske redningstjenesten:</vt:lpstr>
      <vt:lpstr>Instruks for den norske redningstjenesten</vt:lpstr>
      <vt:lpstr>Instruks for den norske redningstjenesten</vt:lpstr>
      <vt:lpstr>Lysbilde 17</vt:lpstr>
      <vt:lpstr>Nasjonale tiltak – overføringsverdi:</vt:lpstr>
      <vt:lpstr>Sivilforsvarets samvirkerolle</vt:lpstr>
      <vt:lpstr>Hva gjør  Nordland sivilforsvarsdistrikt i forhold til samvirkekravet?</vt:lpstr>
      <vt:lpstr>Hva gjør  Nordland sivilforsvarsdistrikt i forhold til samvirkekravet?</vt:lpstr>
      <vt:lpstr>Hva er gjør  Nordland Sivilforsvarsdistrikt i forhold til samvirkekravet?</vt:lpstr>
      <vt:lpstr>Alle kan ”rekvirere” Sivilforsvaret!</vt:lpstr>
      <vt:lpstr>”Etter 40 år med beredskapsarbeid, mener jeg å ha identifisert en av   de viktigste suksessfaktorene      for godt samvirke og god krisehåndteringsevne:     Menneskelig  kontakt”</vt:lpstr>
    </vt:vector>
  </TitlesOfParts>
  <Company>DSB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Nordland Sivilforsvarsdistrikt</dc:title>
  <dc:creator>KnutTvervik</dc:creator>
  <cp:lastModifiedBy>Jarhl Walin</cp:lastModifiedBy>
  <cp:revision>2078</cp:revision>
  <dcterms:created xsi:type="dcterms:W3CDTF">2012-02-21T08:36:28Z</dcterms:created>
  <dcterms:modified xsi:type="dcterms:W3CDTF">2013-11-26T10:32:16Z</dcterms:modified>
</cp:coreProperties>
</file>