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6" r:id="rId2"/>
    <p:sldId id="287" r:id="rId3"/>
    <p:sldId id="288" r:id="rId4"/>
    <p:sldId id="289" r:id="rId5"/>
    <p:sldId id="297" r:id="rId6"/>
    <p:sldId id="298" r:id="rId7"/>
    <p:sldId id="280" r:id="rId8"/>
    <p:sldId id="281" r:id="rId9"/>
    <p:sldId id="282" r:id="rId10"/>
    <p:sldId id="283" r:id="rId11"/>
    <p:sldId id="290" r:id="rId12"/>
    <p:sldId id="285" r:id="rId13"/>
    <p:sldId id="291" r:id="rId14"/>
    <p:sldId id="292" r:id="rId15"/>
    <p:sldId id="293" r:id="rId16"/>
    <p:sldId id="294" r:id="rId17"/>
    <p:sldId id="295" r:id="rId18"/>
    <p:sldId id="296" r:id="rId19"/>
    <p:sldId id="299" r:id="rId20"/>
    <p:sldId id="300" r:id="rId21"/>
    <p:sldId id="301" r:id="rId22"/>
    <p:sldId id="302" r:id="rId23"/>
    <p:sldId id="303" r:id="rId24"/>
    <p:sldId id="304" r:id="rId25"/>
    <p:sldId id="268" r:id="rId26"/>
    <p:sldId id="279" r:id="rId27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E9F1-C4C7-474F-A957-944A7EEB5910}" type="datetimeFigureOut">
              <a:rPr lang="nb-NO" smtClean="0"/>
              <a:t>08.12.2013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B0DE-8548-49FC-AA25-C3F0B6C96C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3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2C513-89CA-4EC6-9BB3-1544EB5E5DB0}" type="datetimeFigureOut">
              <a:rPr lang="nb-NO" smtClean="0"/>
              <a:t>08.12.2013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A459-DC01-4872-9A6F-D34E08F679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5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AC03464D-EE7B-4118-9AD4-A37A8A6DC5F6}" type="datetime1">
              <a:rPr lang="nb-NO" smtClean="0"/>
              <a:t>08.12.2013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CA25151-35EA-4392-AA30-72963D72A5B1}" type="datetime1">
              <a:rPr lang="nb-NO" smtClean="0"/>
              <a:t>08.12.2013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7B3ED31-B388-4F44-AE79-3F8274B9BD0A}" type="datetime1">
              <a:rPr lang="nb-NO" smtClean="0"/>
              <a:t>08.12.2013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FD442609-53D9-40A6-87C0-7F6E5CEEFC63}" type="datetime1">
              <a:rPr lang="nb-NO" smtClean="0"/>
              <a:t>08.12.2013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CE510EF-7B9D-4D1B-B9B2-94891664DC41}" type="datetime1">
              <a:rPr lang="nb-NO" smtClean="0"/>
              <a:t>08.12.2013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6BD2F27-57B0-4F0A-BD83-92E25A9C579C}" type="datetime1">
              <a:rPr lang="nb-NO" smtClean="0"/>
              <a:t>08.12.2013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47DD5D6-9E00-4227-9AF8-04D0F0639C26}" type="datetime1">
              <a:rPr lang="nb-NO" smtClean="0"/>
              <a:t>08.12.2013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3BCDB02-C24A-4327-8AE9-441412846E52}" type="datetime1">
              <a:rPr lang="nb-NO" smtClean="0"/>
              <a:t>08.12.2013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24822C4-792D-4D4B-816A-99874A041A2D}" type="datetime1">
              <a:rPr lang="nb-NO" smtClean="0"/>
              <a:t>08.12.2013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A2557F2-FCD6-4A50-AFDD-B9D0D5A796D5}" type="datetime1">
              <a:rPr lang="nb-NO" smtClean="0"/>
              <a:t>08.12.2013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2C1D4B4-1A15-4958-9E19-6663178CAD23}" type="datetime1">
              <a:rPr lang="nb-NO" smtClean="0"/>
              <a:t>08.12.2013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Strategisjef Unni M. Gifstad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Nødnett og oppgraderinger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620688"/>
            <a:ext cx="5870846" cy="817914"/>
          </a:xfrm>
        </p:spPr>
        <p:txBody>
          <a:bodyPr/>
          <a:lstStyle/>
          <a:p>
            <a:r>
              <a:rPr lang="nb-NO" dirty="0" smtClean="0"/>
              <a:t>Tunneler i Nordland  </a:t>
            </a:r>
            <a:endParaRPr lang="nb-NO" dirty="0"/>
          </a:p>
          <a:p>
            <a:r>
              <a:rPr lang="nb-NO" dirty="0" smtClean="0"/>
              <a:t>Kjell Skjerve, </a:t>
            </a:r>
            <a:r>
              <a:rPr lang="nb-NO" dirty="0" err="1" smtClean="0"/>
              <a:t>avd.dir</a:t>
            </a:r>
            <a:r>
              <a:rPr lang="nb-NO" dirty="0" smtClean="0"/>
              <a:t> </a:t>
            </a:r>
            <a:r>
              <a:rPr lang="nb-NO" dirty="0" err="1" smtClean="0"/>
              <a:t>vegavd</a:t>
            </a:r>
            <a:r>
              <a:rPr lang="nb-NO" dirty="0" smtClean="0"/>
              <a:t>. Nordland</a:t>
            </a:r>
            <a:endParaRPr lang="nb-NO" dirty="0"/>
          </a:p>
        </p:txBody>
      </p:sp>
      <p:pic>
        <p:nvPicPr>
          <p:cNvPr id="1026" name="Picture 2" descr="http://aktuellsikkerhet.no/var/askmedia/storage/images/media/gloriapark/aktuell-sikkerhet/brann/pe-skum-i-tunnel/410838-4-nor-NO/PE-skum-i-tunnel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624736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Utbygging av nødnettdekning i </a:t>
            </a:r>
            <a:r>
              <a:rPr lang="nb-NO" dirty="0" smtClean="0"/>
              <a:t>vegtunneler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800" dirty="0" err="1"/>
              <a:t>Røvikatunnelen</a:t>
            </a:r>
            <a:r>
              <a:rPr lang="nb-NO" sz="2800" dirty="0"/>
              <a:t>	</a:t>
            </a:r>
            <a:r>
              <a:rPr lang="nb-NO" sz="2800" dirty="0" smtClean="0"/>
              <a:t>2000</a:t>
            </a:r>
            <a:r>
              <a:rPr lang="nb-NO" sz="2800" dirty="0"/>
              <a:t>	Rv80</a:t>
            </a:r>
          </a:p>
          <a:p>
            <a:r>
              <a:rPr lang="nb-NO" sz="2800" dirty="0" err="1"/>
              <a:t>Saksenvik</a:t>
            </a:r>
            <a:r>
              <a:rPr lang="nb-NO" sz="2800" dirty="0"/>
              <a:t>	</a:t>
            </a:r>
            <a:r>
              <a:rPr lang="nb-NO" sz="2800" dirty="0" smtClean="0"/>
              <a:t>	1148</a:t>
            </a:r>
            <a:r>
              <a:rPr lang="nb-NO" sz="2800" dirty="0"/>
              <a:t>	E6</a:t>
            </a:r>
          </a:p>
          <a:p>
            <a:r>
              <a:rPr lang="nb-NO" sz="2800" dirty="0" err="1"/>
              <a:t>Fagernestunnelen</a:t>
            </a:r>
            <a:r>
              <a:rPr lang="nb-NO" sz="2800" dirty="0"/>
              <a:t>	2069	E6</a:t>
            </a:r>
          </a:p>
          <a:p>
            <a:r>
              <a:rPr lang="nb-NO" sz="2800" dirty="0"/>
              <a:t>Sørdalstunnelen	</a:t>
            </a:r>
            <a:r>
              <a:rPr lang="nb-NO" sz="2800" dirty="0" smtClean="0"/>
              <a:t>6392</a:t>
            </a:r>
            <a:r>
              <a:rPr lang="nb-NO" sz="2800" dirty="0"/>
              <a:t>	E10</a:t>
            </a:r>
          </a:p>
          <a:p>
            <a:r>
              <a:rPr lang="nb-NO" sz="2800" dirty="0"/>
              <a:t>Ingelsfjordtunnelen	1313	E10</a:t>
            </a:r>
          </a:p>
          <a:p>
            <a:r>
              <a:rPr lang="nb-NO" sz="2800" dirty="0"/>
              <a:t>Fjøsdalen tunnel	1646	E10</a:t>
            </a:r>
          </a:p>
          <a:p>
            <a:r>
              <a:rPr lang="nb-NO" sz="2800" dirty="0"/>
              <a:t>Raftsundtunnelen	1568	E10</a:t>
            </a:r>
          </a:p>
          <a:p>
            <a:r>
              <a:rPr lang="nb-NO" sz="2800" dirty="0" smtClean="0"/>
              <a:t>Hamnøytunnelen</a:t>
            </a:r>
            <a:r>
              <a:rPr lang="nb-NO" sz="2800" dirty="0"/>
              <a:t>	1350	E10</a:t>
            </a:r>
          </a:p>
          <a:p>
            <a:r>
              <a:rPr lang="nb-NO" sz="2800" dirty="0" err="1"/>
              <a:t>Trældal</a:t>
            </a:r>
            <a:r>
              <a:rPr lang="nb-NO" sz="2800" dirty="0"/>
              <a:t>	</a:t>
            </a:r>
            <a:r>
              <a:rPr lang="nb-NO" sz="2800" dirty="0" smtClean="0"/>
              <a:t>		110</a:t>
            </a:r>
            <a:r>
              <a:rPr lang="nb-NO" sz="2800" dirty="0"/>
              <a:t>	E10</a:t>
            </a:r>
          </a:p>
          <a:p>
            <a:r>
              <a:rPr lang="nb-NO" sz="2800" dirty="0"/>
              <a:t>Rørvikskaret	</a:t>
            </a:r>
            <a:r>
              <a:rPr lang="nb-NO" sz="2800" dirty="0" smtClean="0"/>
              <a:t>	726</a:t>
            </a:r>
            <a:r>
              <a:rPr lang="nb-NO" sz="2800" dirty="0"/>
              <a:t>	E10</a:t>
            </a:r>
          </a:p>
          <a:p>
            <a:r>
              <a:rPr lang="nb-NO" sz="2800" dirty="0"/>
              <a:t>Sigerfjord	</a:t>
            </a:r>
            <a:r>
              <a:rPr lang="nb-NO" sz="2800" dirty="0" smtClean="0"/>
              <a:t>	2134</a:t>
            </a:r>
            <a:r>
              <a:rPr lang="nb-NO" sz="2800" dirty="0"/>
              <a:t>	Rv85</a:t>
            </a:r>
          </a:p>
        </p:txBody>
      </p:sp>
    </p:spTree>
    <p:extLst>
      <p:ext uri="{BB962C8B-B14F-4D97-AF65-F5344CB8AC3E}">
        <p14:creationId xmlns:p14="http://schemas.microsoft.com/office/powerpoint/2010/main" val="23240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Kartleggingen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Før utlysning er det gjennomført omfattende kartlegging av utstyr</a:t>
            </a:r>
          </a:p>
          <a:p>
            <a:pPr marL="0" indent="0">
              <a:buNone/>
            </a:pPr>
            <a:endParaRPr lang="nb-NO" sz="4000" dirty="0" err="1"/>
          </a:p>
        </p:txBody>
      </p:sp>
      <p:pic>
        <p:nvPicPr>
          <p:cNvPr id="3074" name="Picture 2" descr="http://gfx.nrk.no/BtlnlcBuzB6UyP564prJcQ3yhZlaWWmouPX9xHFmxU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46" y="2780928"/>
            <a:ext cx="61407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Kartleggingen </a:t>
            </a:r>
            <a:r>
              <a:rPr lang="nb-NO" sz="2400" dirty="0" smtClean="0"/>
              <a:t>omfatter: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800" dirty="0" smtClean="0"/>
              <a:t>•</a:t>
            </a:r>
            <a:r>
              <a:rPr lang="nb-NO" sz="2800" dirty="0"/>
              <a:t>	skisse av tunnel med tekniske rom og </a:t>
            </a:r>
            <a:r>
              <a:rPr lang="nb-NO" sz="2800" dirty="0" err="1" smtClean="0"/>
              <a:t>avst</a:t>
            </a:r>
            <a:r>
              <a:rPr lang="nb-NO" sz="2800" dirty="0" smtClean="0"/>
              <a:t>.</a:t>
            </a:r>
          </a:p>
          <a:p>
            <a:pPr marL="0" indent="0">
              <a:buNone/>
            </a:pPr>
            <a:r>
              <a:rPr lang="nb-NO" sz="2800" dirty="0" smtClean="0"/>
              <a:t>•</a:t>
            </a:r>
            <a:r>
              <a:rPr lang="nb-NO" sz="2800" dirty="0"/>
              <a:t>	radioanlegg installert år</a:t>
            </a:r>
          </a:p>
          <a:p>
            <a:pPr marL="0" indent="0">
              <a:buNone/>
            </a:pPr>
            <a:r>
              <a:rPr lang="nb-NO" sz="2800" dirty="0"/>
              <a:t>•	produsent radioanlegg</a:t>
            </a:r>
          </a:p>
          <a:p>
            <a:pPr marL="0" indent="0">
              <a:buNone/>
            </a:pPr>
            <a:r>
              <a:rPr lang="nb-NO" sz="2800" dirty="0"/>
              <a:t>•	systemskisse radioanlegg</a:t>
            </a:r>
          </a:p>
          <a:p>
            <a:pPr marL="0" indent="0">
              <a:buNone/>
            </a:pPr>
            <a:r>
              <a:rPr lang="nb-NO" sz="2800" dirty="0"/>
              <a:t>•	type og lengde matekabler til antennemast</a:t>
            </a:r>
          </a:p>
          <a:p>
            <a:pPr marL="0" indent="0">
              <a:buNone/>
            </a:pPr>
            <a:r>
              <a:rPr lang="nb-NO" sz="2800" dirty="0"/>
              <a:t>•	type og lengde strålekabel (-segmenter)</a:t>
            </a:r>
          </a:p>
          <a:p>
            <a:pPr marL="0" indent="0">
              <a:buNone/>
            </a:pPr>
            <a:r>
              <a:rPr lang="nb-NO" sz="2800" dirty="0"/>
              <a:t>•	type og lengde matekabler til strålekabler</a:t>
            </a:r>
          </a:p>
          <a:p>
            <a:pPr marL="0" indent="0">
              <a:buNone/>
            </a:pPr>
            <a:r>
              <a:rPr lang="nb-NO" sz="2800" dirty="0"/>
              <a:t>•	tilgjengelig optisk fiber mellom tekniske rom</a:t>
            </a:r>
          </a:p>
          <a:p>
            <a:pPr marL="0" indent="0">
              <a:buNone/>
            </a:pPr>
            <a:r>
              <a:rPr lang="nb-NO" sz="2800" dirty="0"/>
              <a:t>•	plass i tekniske rom</a:t>
            </a:r>
          </a:p>
          <a:p>
            <a:pPr marL="0" indent="0">
              <a:buNone/>
            </a:pPr>
            <a:r>
              <a:rPr lang="nb-NO" sz="2800" dirty="0"/>
              <a:t>•	har tunnelen 8 t UPS</a:t>
            </a:r>
          </a:p>
          <a:p>
            <a:endParaRPr lang="nb-NO" sz="2800" dirty="0" err="1"/>
          </a:p>
        </p:txBody>
      </p:sp>
    </p:spTree>
    <p:extLst>
      <p:ext uri="{BB962C8B-B14F-4D97-AF65-F5344CB8AC3E}">
        <p14:creationId xmlns:p14="http://schemas.microsoft.com/office/powerpoint/2010/main" val="4497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Begynner på Helgeland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Motorola </a:t>
            </a:r>
            <a:r>
              <a:rPr lang="nb-NO" sz="2800" dirty="0"/>
              <a:t>Solutions </a:t>
            </a:r>
            <a:r>
              <a:rPr lang="nb-NO" sz="2800" dirty="0" smtClean="0"/>
              <a:t>(MSI) har befart tunnelene</a:t>
            </a:r>
          </a:p>
          <a:p>
            <a:pPr marL="0" indent="0">
              <a:buNone/>
            </a:pPr>
            <a:r>
              <a:rPr lang="nb-NO" sz="2800" dirty="0" smtClean="0"/>
              <a:t>Lager </a:t>
            </a:r>
            <a:r>
              <a:rPr lang="nb-NO" sz="2800" dirty="0"/>
              <a:t>designdokument for tunnelene som viser i detalj hvordan de planlegger å utføre </a:t>
            </a:r>
            <a:r>
              <a:rPr lang="nb-NO" sz="2800" dirty="0" smtClean="0"/>
              <a:t>installasjonene.</a:t>
            </a: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Statens vegvesen sender snart ut </a:t>
            </a:r>
            <a:r>
              <a:rPr lang="nb-NO" sz="2800" dirty="0"/>
              <a:t>anbudskonkurranse på de arbeider som må utføres før MSI kan starte sine </a:t>
            </a:r>
            <a:r>
              <a:rPr lang="nb-NO" sz="2800" dirty="0" smtClean="0"/>
              <a:t>installasjoner.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2892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999085" cy="46913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Begynner på Helgeland</a:t>
            </a:r>
            <a:endParaRPr lang="nb-NO" sz="24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59402"/>
              </p:ext>
            </p:extLst>
          </p:nvPr>
        </p:nvGraphicFramePr>
        <p:xfrm>
          <a:off x="899592" y="1340775"/>
          <a:ext cx="7560839" cy="4680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495"/>
                <a:gridCol w="1679622"/>
                <a:gridCol w="1680468"/>
                <a:gridCol w="1560254"/>
              </a:tblGrid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Installasjon fra Motorola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«Go live*» for politidistrikt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25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Start installasjon av nødnetts utstyr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Installasjoner i alle tunneler ferdig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Rogaland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01.12.2013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15.1.2014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22.5.2014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Haugaland og Sunnhordaland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15.1.2014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15.2.2014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13.6.2014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Hordaland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2.1.2014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1.5.2014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8.8.2014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Sogn og Fjordane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1.3.2014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1.6.2014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2.9.2014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Sunnmøre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1.3.2014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1.5.2014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Nordmøre og Romsdal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1.3.2014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1.5.2014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Sør Trøndelag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1.3.2014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1.5.2014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9.9.2014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Nord Trøndelag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1.6.2014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1.7.2014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31.10.2014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Helgeland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1.6.2014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1.7.2014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31.10.2014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Salten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1.7.2014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21.11.2014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Midtre Hålogaland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1.9.2014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7.1.2015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Troms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1.9.2014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28.1.2015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Vest Finnmark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1.8.2014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1.9.2014</a:t>
                      </a:r>
                      <a:endParaRPr lang="nb-NO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9.2.2015</a:t>
                      </a:r>
                      <a:endParaRPr lang="nb-NO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38338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052736"/>
            <a:ext cx="6999085" cy="474951"/>
          </a:xfrm>
        </p:spPr>
        <p:txBody>
          <a:bodyPr>
            <a:normAutofit/>
          </a:bodyPr>
          <a:lstStyle/>
          <a:p>
            <a:r>
              <a:rPr lang="nb-NO" sz="2400" dirty="0"/>
              <a:t>E6 </a:t>
            </a:r>
            <a:r>
              <a:rPr lang="nb-NO" sz="2400" dirty="0" err="1"/>
              <a:t>Illhøllia</a:t>
            </a:r>
            <a:r>
              <a:rPr lang="nb-NO" sz="2400" dirty="0"/>
              <a:t>: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Vi </a:t>
            </a:r>
            <a:r>
              <a:rPr lang="nb-NO" sz="2800" dirty="0"/>
              <a:t>har mottatt designdokument fra MSI, som vi har godkjent. </a:t>
            </a:r>
            <a:endParaRPr lang="nb-NO" sz="2800" dirty="0" smtClean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Nødvendig </a:t>
            </a:r>
            <a:r>
              <a:rPr lang="nb-NO" sz="2800" dirty="0"/>
              <a:t>oppgradering er: </a:t>
            </a:r>
            <a:endParaRPr lang="nb-NO" sz="2800" dirty="0" smtClean="0"/>
          </a:p>
          <a:p>
            <a:r>
              <a:rPr lang="nb-NO" sz="2800" dirty="0" smtClean="0"/>
              <a:t>utvidelse </a:t>
            </a:r>
            <a:r>
              <a:rPr lang="nb-NO" sz="2800" dirty="0"/>
              <a:t>av teknisk bygg F2, ny matekabel fra antenne til sentral, levering av 2 stk. nye UPS ( nødstrøm) og </a:t>
            </a:r>
            <a:r>
              <a:rPr lang="nb-NO" sz="2800" dirty="0" err="1"/>
              <a:t>utskjøting</a:t>
            </a:r>
            <a:r>
              <a:rPr lang="nb-NO" sz="2800" dirty="0"/>
              <a:t> av fiberkabler</a:t>
            </a:r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8481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052736"/>
            <a:ext cx="6999085" cy="474951"/>
          </a:xfrm>
        </p:spPr>
        <p:txBody>
          <a:bodyPr>
            <a:normAutofit/>
          </a:bodyPr>
          <a:lstStyle/>
          <a:p>
            <a:r>
              <a:rPr lang="nb-NO" sz="2400" dirty="0"/>
              <a:t>E6 Korgfjelltunnelen: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Nødvendige </a:t>
            </a:r>
            <a:r>
              <a:rPr lang="nb-NO" sz="2800" dirty="0"/>
              <a:t>oppgraderinger: </a:t>
            </a:r>
            <a:endParaRPr lang="nb-NO" sz="2800" dirty="0" smtClean="0"/>
          </a:p>
          <a:p>
            <a:r>
              <a:rPr lang="nb-NO" sz="2800" dirty="0" smtClean="0"/>
              <a:t>Nytt </a:t>
            </a:r>
            <a:r>
              <a:rPr lang="nb-NO" sz="2800" dirty="0"/>
              <a:t>teknisk rom ved +F3, </a:t>
            </a:r>
            <a:endParaRPr lang="nb-NO" sz="2800" dirty="0" smtClean="0"/>
          </a:p>
          <a:p>
            <a:r>
              <a:rPr lang="nb-NO" sz="2800" dirty="0" smtClean="0"/>
              <a:t>utskifting </a:t>
            </a:r>
            <a:r>
              <a:rPr lang="nb-NO" sz="2800" dirty="0"/>
              <a:t>av 8500 meter strålekabel, </a:t>
            </a:r>
            <a:endParaRPr lang="nb-NO" sz="2800" dirty="0" smtClean="0"/>
          </a:p>
          <a:p>
            <a:r>
              <a:rPr lang="nb-NO" sz="2800" dirty="0" smtClean="0"/>
              <a:t>ny </a:t>
            </a:r>
            <a:r>
              <a:rPr lang="nb-NO" sz="2800" dirty="0"/>
              <a:t>matekabel fra sentral, </a:t>
            </a:r>
            <a:endParaRPr lang="nb-NO" sz="2800" dirty="0" smtClean="0"/>
          </a:p>
          <a:p>
            <a:r>
              <a:rPr lang="nb-NO" sz="2800" dirty="0" smtClean="0"/>
              <a:t>levering </a:t>
            </a:r>
            <a:r>
              <a:rPr lang="nb-NO" sz="2800" dirty="0"/>
              <a:t>av 5 stk. nye UPS ( nødstrøm</a:t>
            </a:r>
            <a:r>
              <a:rPr lang="nb-NO" sz="2800" dirty="0" smtClean="0"/>
              <a:t>)</a:t>
            </a:r>
          </a:p>
          <a:p>
            <a:r>
              <a:rPr lang="nb-NO" sz="2800" dirty="0" err="1" smtClean="0"/>
              <a:t>utskjøting</a:t>
            </a:r>
            <a:r>
              <a:rPr lang="nb-NO" sz="2800" dirty="0" smtClean="0"/>
              <a:t> </a:t>
            </a:r>
            <a:r>
              <a:rPr lang="nb-NO" sz="2800" dirty="0"/>
              <a:t>av fiberkabler</a:t>
            </a:r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1688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052736"/>
            <a:ext cx="6999085" cy="474951"/>
          </a:xfrm>
        </p:spPr>
        <p:txBody>
          <a:bodyPr>
            <a:normAutofit fontScale="90000"/>
          </a:bodyPr>
          <a:lstStyle/>
          <a:p>
            <a:r>
              <a:rPr lang="nb-NO" sz="2400" dirty="0" smtClean="0"/>
              <a:t>E12 </a:t>
            </a:r>
            <a:r>
              <a:rPr lang="nb-NO" sz="2400" dirty="0" err="1" smtClean="0"/>
              <a:t>Umskardtunnelen</a:t>
            </a:r>
            <a:r>
              <a:rPr lang="nb-NO" sz="2400" dirty="0"/>
              <a:t>: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dirty="0" smtClean="0"/>
              <a:t>Nødvendige </a:t>
            </a:r>
            <a:r>
              <a:rPr lang="nb-NO" sz="2800" dirty="0"/>
              <a:t>oppgraderinger</a:t>
            </a:r>
            <a:r>
              <a:rPr lang="nb-NO" sz="2800" dirty="0" smtClean="0"/>
              <a:t>:</a:t>
            </a:r>
          </a:p>
          <a:p>
            <a:r>
              <a:rPr lang="nb-NO" sz="2800" dirty="0" smtClean="0"/>
              <a:t> </a:t>
            </a:r>
            <a:r>
              <a:rPr lang="nb-NO" sz="2800" dirty="0"/>
              <a:t>utskifting av 3660 meter </a:t>
            </a:r>
            <a:r>
              <a:rPr lang="nb-NO" sz="2800" dirty="0" smtClean="0"/>
              <a:t>strålekabel</a:t>
            </a:r>
          </a:p>
          <a:p>
            <a:r>
              <a:rPr lang="nb-NO" sz="2800" dirty="0" smtClean="0"/>
              <a:t>ny </a:t>
            </a:r>
            <a:r>
              <a:rPr lang="nb-NO" sz="2800" dirty="0"/>
              <a:t>matekabel fra </a:t>
            </a:r>
            <a:r>
              <a:rPr lang="nb-NO" sz="2800" dirty="0" smtClean="0"/>
              <a:t>sentral</a:t>
            </a:r>
          </a:p>
          <a:p>
            <a:r>
              <a:rPr lang="nb-NO" sz="2800" dirty="0" smtClean="0"/>
              <a:t>levering </a:t>
            </a:r>
            <a:r>
              <a:rPr lang="nb-NO" sz="2800" dirty="0"/>
              <a:t>av 3 stk. nye UPS </a:t>
            </a:r>
            <a:r>
              <a:rPr lang="nb-NO" sz="2800" dirty="0" smtClean="0"/>
              <a:t>(nødstrøm</a:t>
            </a:r>
            <a:r>
              <a:rPr lang="nb-NO" sz="2800" dirty="0"/>
              <a:t>) </a:t>
            </a:r>
            <a:endParaRPr lang="nb-NO" sz="2800" dirty="0" smtClean="0"/>
          </a:p>
          <a:p>
            <a:r>
              <a:rPr lang="nb-NO" sz="2800" dirty="0" err="1" smtClean="0"/>
              <a:t>utskjøting</a:t>
            </a:r>
            <a:r>
              <a:rPr lang="nb-NO" sz="2800" dirty="0" smtClean="0"/>
              <a:t> </a:t>
            </a:r>
            <a:r>
              <a:rPr lang="nb-NO" sz="2800" dirty="0"/>
              <a:t>av </a:t>
            </a:r>
            <a:r>
              <a:rPr lang="nb-NO" sz="2800" dirty="0" smtClean="0"/>
              <a:t>fiberkabler</a:t>
            </a:r>
          </a:p>
          <a:p>
            <a:endParaRPr lang="nb-NO" sz="2800" dirty="0"/>
          </a:p>
          <a:p>
            <a:pPr marL="0" indent="0">
              <a:buNone/>
            </a:pPr>
            <a:r>
              <a:rPr lang="nb-NO" sz="2800" dirty="0"/>
              <a:t>Det vurderes </a:t>
            </a:r>
            <a:r>
              <a:rPr lang="nb-NO" sz="2800" dirty="0" smtClean="0"/>
              <a:t>om dette </a:t>
            </a:r>
            <a:r>
              <a:rPr lang="nb-NO" sz="2800" dirty="0"/>
              <a:t>arbeidet skal utføres som en del av pågående rehabilitering i tunnelen, eller om det skal tas med i samlekontrakt for </a:t>
            </a:r>
            <a:r>
              <a:rPr lang="nb-NO" sz="2800" dirty="0" smtClean="0"/>
              <a:t>nødnettrehabilitering</a:t>
            </a:r>
            <a:r>
              <a:rPr lang="nb-NO" sz="2800" dirty="0"/>
              <a:t> </a:t>
            </a:r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273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052736"/>
            <a:ext cx="6999085" cy="474951"/>
          </a:xfrm>
        </p:spPr>
        <p:txBody>
          <a:bodyPr>
            <a:normAutofit fontScale="90000"/>
          </a:bodyPr>
          <a:lstStyle/>
          <a:p>
            <a:r>
              <a:rPr lang="nb-NO" sz="2400" dirty="0" smtClean="0"/>
              <a:t>Øvrige tunneler på Helgeland: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7858"/>
            <a:ext cx="8208912" cy="429380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Fv.76 </a:t>
            </a:r>
            <a:r>
              <a:rPr lang="nb-NO" sz="2800" dirty="0" err="1" smtClean="0"/>
              <a:t>Molvikhammeren</a:t>
            </a:r>
            <a:r>
              <a:rPr lang="nb-NO" sz="2800" dirty="0"/>
              <a:t>, </a:t>
            </a:r>
            <a:r>
              <a:rPr lang="nb-NO" sz="2800" dirty="0" smtClean="0"/>
              <a:t>Fv.78 Bergsnev </a:t>
            </a:r>
            <a:r>
              <a:rPr lang="nb-NO" sz="2800" dirty="0"/>
              <a:t>og </a:t>
            </a:r>
            <a:r>
              <a:rPr lang="nb-NO" sz="2800" dirty="0" smtClean="0"/>
              <a:t>Fv.78 </a:t>
            </a:r>
            <a:r>
              <a:rPr lang="nb-NO" sz="2800" dirty="0" err="1" smtClean="0"/>
              <a:t>Toventunnelen</a:t>
            </a:r>
            <a:r>
              <a:rPr lang="nb-NO" sz="2800" dirty="0" smtClean="0"/>
              <a:t> </a:t>
            </a:r>
            <a:r>
              <a:rPr lang="nb-NO" sz="2800" dirty="0"/>
              <a:t>er klargjort for nødnett i </a:t>
            </a:r>
            <a:r>
              <a:rPr lang="nb-NO" sz="2800" dirty="0" smtClean="0"/>
              <a:t>utførelseskontraktene.</a:t>
            </a:r>
          </a:p>
          <a:p>
            <a:endParaRPr lang="nb-NO" sz="2800" dirty="0"/>
          </a:p>
          <a:p>
            <a:r>
              <a:rPr lang="nb-NO" sz="2800" dirty="0" smtClean="0"/>
              <a:t>Må </a:t>
            </a:r>
            <a:r>
              <a:rPr lang="nb-NO" sz="2800" dirty="0"/>
              <a:t>suppleres med UPS-er og det må skjøtes ut og merkes egne fiberforbindelser til nødnett.</a:t>
            </a:r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966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E6 </a:t>
            </a:r>
            <a:r>
              <a:rPr lang="nb-NO" b="1" dirty="0"/>
              <a:t>Megården - Mørsvikbotn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Sørfoldtunnelene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2636912"/>
            <a:ext cx="7000745" cy="3434752"/>
          </a:xfrm>
        </p:spPr>
        <p:txBody>
          <a:bodyPr/>
          <a:lstStyle/>
          <a:p>
            <a:r>
              <a:rPr lang="nb-NO" dirty="0"/>
              <a:t>Strekningen Megården – Mørsvikbotn i Sørfold kommune </a:t>
            </a:r>
            <a:r>
              <a:rPr lang="nb-NO" dirty="0" smtClean="0"/>
              <a:t>inngår </a:t>
            </a:r>
            <a:r>
              <a:rPr lang="nb-NO" dirty="0" err="1" smtClean="0"/>
              <a:t>transportaksene</a:t>
            </a:r>
            <a:r>
              <a:rPr lang="nb-NO" dirty="0" smtClean="0"/>
              <a:t> </a:t>
            </a:r>
            <a:r>
              <a:rPr lang="nb-NO" dirty="0"/>
              <a:t>Fauske – Sortland og Fauske – Narvik, og har 25 % tungtrafikkandel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Strekningen er 53 km lang og har 16 tunneler. Tunnelene og mellomliggende </a:t>
            </a:r>
            <a:r>
              <a:rPr lang="nb-NO" dirty="0" smtClean="0"/>
              <a:t>vegstrekninger har </a:t>
            </a:r>
            <a:r>
              <a:rPr lang="nb-NO" dirty="0"/>
              <a:t>store standardmangler: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98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Ikke bare nødnett …..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777858"/>
            <a:ext cx="8064896" cy="42938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b-NO" sz="3200" dirty="0" err="1"/>
              <a:t>Ledelys</a:t>
            </a:r>
            <a:r>
              <a:rPr lang="nb-NO" sz="3200" dirty="0"/>
              <a:t> (evakueringslys langs sidene)</a:t>
            </a:r>
          </a:p>
          <a:p>
            <a:pPr lvl="0"/>
            <a:r>
              <a:rPr lang="nb-NO" sz="3200" dirty="0" smtClean="0"/>
              <a:t>Sikkerhetsbelysning </a:t>
            </a:r>
            <a:r>
              <a:rPr lang="nb-NO" sz="3200" dirty="0"/>
              <a:t>(i hengen)</a:t>
            </a:r>
          </a:p>
          <a:p>
            <a:pPr lvl="0"/>
            <a:r>
              <a:rPr lang="nb-NO" sz="3200" dirty="0" err="1"/>
              <a:t>Nødstasjoner</a:t>
            </a:r>
            <a:r>
              <a:rPr lang="nb-NO" sz="3200" dirty="0"/>
              <a:t> med </a:t>
            </a:r>
            <a:r>
              <a:rPr lang="nb-NO" sz="3200" dirty="0" smtClean="0"/>
              <a:t>slokkere </a:t>
            </a:r>
            <a:r>
              <a:rPr lang="nb-NO" sz="3200" dirty="0"/>
              <a:t>og telefon</a:t>
            </a:r>
          </a:p>
          <a:p>
            <a:pPr lvl="0"/>
            <a:r>
              <a:rPr lang="nb-NO" sz="3200" dirty="0"/>
              <a:t>Vannforsyning </a:t>
            </a:r>
            <a:r>
              <a:rPr lang="nb-NO" sz="3200" dirty="0" err="1" smtClean="0"/>
              <a:t>f.eks</a:t>
            </a:r>
            <a:r>
              <a:rPr lang="nb-NO" sz="3200" dirty="0" smtClean="0"/>
              <a:t> utvendig vannreservoar</a:t>
            </a:r>
            <a:endParaRPr lang="nb-NO" sz="3200" dirty="0"/>
          </a:p>
          <a:p>
            <a:pPr lvl="0"/>
            <a:r>
              <a:rPr lang="nb-NO" sz="3200" dirty="0"/>
              <a:t>Trafikklys (røde vekselblink), skilt og </a:t>
            </a:r>
            <a:r>
              <a:rPr lang="nb-NO" sz="3200" dirty="0" err="1"/>
              <a:t>evt</a:t>
            </a:r>
            <a:r>
              <a:rPr lang="nb-NO" sz="3200" dirty="0"/>
              <a:t> bommer</a:t>
            </a:r>
          </a:p>
          <a:p>
            <a:pPr lvl="0"/>
            <a:r>
              <a:rPr lang="nb-NO" sz="3200" dirty="0" smtClean="0"/>
              <a:t>Nødstrømsforsyning </a:t>
            </a:r>
            <a:r>
              <a:rPr lang="nb-NO" sz="3200" dirty="0"/>
              <a:t>(UPS)</a:t>
            </a:r>
          </a:p>
          <a:p>
            <a:pPr lvl="0"/>
            <a:r>
              <a:rPr lang="nb-NO" sz="3200" dirty="0"/>
              <a:t>Separat avløp for farlig veske (må avgjøres etter risiko-vurdering)</a:t>
            </a:r>
          </a:p>
        </p:txBody>
      </p:sp>
    </p:spTree>
    <p:extLst>
      <p:ext uri="{BB962C8B-B14F-4D97-AF65-F5344CB8AC3E}">
        <p14:creationId xmlns:p14="http://schemas.microsoft.com/office/powerpoint/2010/main" val="18533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E6 </a:t>
            </a:r>
            <a:r>
              <a:rPr lang="nb-NO" b="1" dirty="0"/>
              <a:t>Megården - Mørsvikbotn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Sørfoldtunnelene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556792"/>
            <a:ext cx="7000745" cy="4514872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Tunnelene </a:t>
            </a:r>
            <a:r>
              <a:rPr lang="nb-NO" sz="2800" dirty="0"/>
              <a:t>har kjørebanebredde 5,5 meter, som utgjør et </a:t>
            </a:r>
            <a:r>
              <a:rPr lang="nb-NO" sz="2800" dirty="0" smtClean="0"/>
              <a:t>framkommelighetsproblem fordi </a:t>
            </a:r>
            <a:r>
              <a:rPr lang="nb-NO" sz="2800" dirty="0"/>
              <a:t>tunge kjøretøy må kjøre med redusert fart ved </a:t>
            </a:r>
            <a:r>
              <a:rPr lang="nb-NO" sz="2800" dirty="0" err="1"/>
              <a:t>møting</a:t>
            </a:r>
            <a:endParaRPr lang="nb-NO" sz="2800" dirty="0"/>
          </a:p>
          <a:p>
            <a:r>
              <a:rPr lang="nb-NO" sz="2800" dirty="0" smtClean="0"/>
              <a:t>Tilsammen </a:t>
            </a:r>
            <a:r>
              <a:rPr lang="nb-NO" sz="2800" dirty="0"/>
              <a:t>ca. 4,7 km veg mellom tunnelene har stigning på 8 %</a:t>
            </a:r>
          </a:p>
          <a:p>
            <a:r>
              <a:rPr lang="nb-NO" sz="2800" dirty="0" smtClean="0"/>
              <a:t>Det </a:t>
            </a:r>
            <a:r>
              <a:rPr lang="nb-NO" sz="2800" dirty="0"/>
              <a:t>foreligger forskriftskrav om fullverdig sikkerhetsutrustning innen </a:t>
            </a:r>
            <a:r>
              <a:rPr lang="nb-NO" sz="2800" dirty="0" smtClean="0"/>
              <a:t>2019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092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E6 </a:t>
            </a:r>
            <a:r>
              <a:rPr lang="nb-NO" b="1" dirty="0"/>
              <a:t>Megården - Mørsvikbotn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Sørfoldtunnelene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556792"/>
            <a:ext cx="7000745" cy="4514872"/>
          </a:xfrm>
        </p:spPr>
        <p:txBody>
          <a:bodyPr>
            <a:normAutofit/>
          </a:bodyPr>
          <a:lstStyle/>
          <a:p>
            <a:r>
              <a:rPr lang="nb-NO" sz="2800" dirty="0"/>
              <a:t>Ved hendelser som medfører stenging av en tunnel, vil reell omkjøringsmulighet være gjennom Sverige med reisetid 11 – 13 timer.</a:t>
            </a:r>
          </a:p>
          <a:p>
            <a:r>
              <a:rPr lang="nb-NO" sz="2800" dirty="0"/>
              <a:t>Risikoanalyser viser at liten bredde, dårlig geometri og brannsikkerhet utgjør en større risiko enn manglende sikkerhetsutrustning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b="1" dirty="0" smtClean="0"/>
              <a:t>E6 </a:t>
            </a:r>
            <a:r>
              <a:rPr lang="nb-NO" b="1" dirty="0"/>
              <a:t>Megården - Mørsvikbotn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Sørfoldtunnelene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556792"/>
            <a:ext cx="7000745" cy="4514872"/>
          </a:xfrm>
        </p:spPr>
        <p:txBody>
          <a:bodyPr>
            <a:normAutofit/>
          </a:bodyPr>
          <a:lstStyle/>
          <a:p>
            <a:r>
              <a:rPr lang="nb-NO" dirty="0"/>
              <a:t>4</a:t>
            </a:r>
            <a:r>
              <a:rPr lang="nb-NO" dirty="0" smtClean="0"/>
              <a:t> ulike kostnadsoverslag (</a:t>
            </a:r>
            <a:r>
              <a:rPr lang="nb-NO" dirty="0" err="1" smtClean="0"/>
              <a:t>mrd</a:t>
            </a:r>
            <a:r>
              <a:rPr lang="nb-NO" dirty="0" smtClean="0"/>
              <a:t>):</a:t>
            </a:r>
          </a:p>
          <a:p>
            <a:endParaRPr lang="nb-NO" dirty="0" smtClean="0"/>
          </a:p>
          <a:p>
            <a:r>
              <a:rPr lang="nb-NO" sz="2800" dirty="0" smtClean="0"/>
              <a:t>Ivareta </a:t>
            </a:r>
            <a:r>
              <a:rPr lang="nb-NO" sz="2800" dirty="0"/>
              <a:t>sikkerhetsforskrifter innenfor dagens tunnelprofil 0,6 – 1,2</a:t>
            </a:r>
          </a:p>
          <a:p>
            <a:r>
              <a:rPr lang="nb-NO" sz="2800" dirty="0"/>
              <a:t>Utvide profilet i eksisterende tunneler </a:t>
            </a:r>
            <a:r>
              <a:rPr lang="nb-NO" sz="2800" dirty="0" smtClean="0"/>
              <a:t>3,7</a:t>
            </a:r>
          </a:p>
          <a:p>
            <a:r>
              <a:rPr lang="nb-NO" sz="2800" dirty="0"/>
              <a:t>Nye tunneler parallelt med dagens tunneler 3,1</a:t>
            </a:r>
          </a:p>
          <a:p>
            <a:r>
              <a:rPr lang="nb-NO" sz="2800" dirty="0"/>
              <a:t>Nye tunneler med delvis endret trase 4,1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2115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4536504" cy="66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E6 Megården - Mørsvikbotn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Sørfoldtunnelene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484784"/>
            <a:ext cx="7302767" cy="4586880"/>
          </a:xfrm>
        </p:spPr>
        <p:txBody>
          <a:bodyPr>
            <a:normAutofit/>
          </a:bodyPr>
          <a:lstStyle/>
          <a:p>
            <a:r>
              <a:rPr lang="nb-NO" sz="2400" dirty="0"/>
              <a:t>Det anbefales at videre planlegging baseres på bygging av nye tunneler, eventuelt med </a:t>
            </a:r>
            <a:r>
              <a:rPr lang="nb-NO" sz="2400" dirty="0" smtClean="0"/>
              <a:t>delvis omlegging</a:t>
            </a:r>
            <a:r>
              <a:rPr lang="nb-NO" sz="2400" dirty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Midlertidige </a:t>
            </a:r>
            <a:r>
              <a:rPr lang="nb-NO" sz="2400" dirty="0"/>
              <a:t>løsninger</a:t>
            </a:r>
          </a:p>
          <a:p>
            <a:r>
              <a:rPr lang="nb-NO" sz="2400" dirty="0"/>
              <a:t>Det utføres en nærmere vurdering av minimumstiltak i dagens tunneler for å oppnå </a:t>
            </a:r>
            <a:r>
              <a:rPr lang="nb-NO" sz="2400" dirty="0" smtClean="0"/>
              <a:t>et akseptabelt </a:t>
            </a:r>
            <a:r>
              <a:rPr lang="nb-NO" sz="2400" dirty="0"/>
              <a:t>sikkerhetsnivå i påvente av nye løsninger. Dette krever avvik fra krav </a:t>
            </a:r>
            <a:r>
              <a:rPr lang="nb-NO" sz="2400" dirty="0" smtClean="0"/>
              <a:t>om oppfyllelse </a:t>
            </a:r>
            <a:r>
              <a:rPr lang="nb-NO" sz="2400" dirty="0"/>
              <a:t>av tunnelsikkerhetsforskriften innen 2019.</a:t>
            </a:r>
            <a:endParaRPr lang="nb-NO" sz="24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Strategisjef Unni M. Gifstad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4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9" y="692696"/>
            <a:ext cx="5184576" cy="469132"/>
          </a:xfrm>
        </p:spPr>
        <p:txBody>
          <a:bodyPr/>
          <a:lstStyle/>
          <a:p>
            <a:r>
              <a:rPr lang="nb-NO" dirty="0" smtClean="0"/>
              <a:t>E6 Sørfoldtunnelene, framdrift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2400" dirty="0" smtClean="0"/>
              <a:t>Planlegging tar sikte på at utbygging kan starte i 2018</a:t>
            </a:r>
          </a:p>
          <a:p>
            <a:endParaRPr lang="nb-NO" sz="2400" dirty="0"/>
          </a:p>
          <a:p>
            <a:r>
              <a:rPr lang="nb-NO" sz="2400" dirty="0" smtClean="0"/>
              <a:t>Forutsatt finansiering kan strekningen tidligst ferdigstilles i 2023</a:t>
            </a:r>
          </a:p>
          <a:p>
            <a:pPr lvl="1"/>
            <a:r>
              <a:rPr lang="nb-NO" sz="2400" dirty="0" smtClean="0"/>
              <a:t>Megården – Sommerseth: 2018 – 2021</a:t>
            </a:r>
          </a:p>
          <a:p>
            <a:pPr lvl="1"/>
            <a:r>
              <a:rPr lang="nb-NO" sz="2400" dirty="0" smtClean="0"/>
              <a:t>Sommerseth – Mørsvikbotn: 2020 - 2023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Strategisjef Unni M. Gifstad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0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6217" y="464906"/>
            <a:ext cx="6999085" cy="469132"/>
          </a:xfrm>
        </p:spPr>
        <p:txBody>
          <a:bodyPr/>
          <a:lstStyle/>
          <a:p>
            <a:r>
              <a:rPr lang="nb-NO" dirty="0" smtClean="0"/>
              <a:t>E6 </a:t>
            </a:r>
            <a:r>
              <a:rPr lang="nb-NO" dirty="0" err="1" smtClean="0"/>
              <a:t>Sørelva</a:t>
            </a:r>
            <a:r>
              <a:rPr lang="nb-NO" dirty="0" smtClean="0"/>
              <a:t> – Borkamo, rv. 77 Tjernfjellet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81" y="1125277"/>
            <a:ext cx="3511934" cy="4967402"/>
          </a:xfrm>
        </p:spPr>
      </p:pic>
      <p:sp>
        <p:nvSpPr>
          <p:cNvPr id="9" name="Plassholder for innhold 7"/>
          <p:cNvSpPr txBox="1">
            <a:spLocks/>
          </p:cNvSpPr>
          <p:nvPr/>
        </p:nvSpPr>
        <p:spPr>
          <a:xfrm>
            <a:off x="612248" y="1438113"/>
            <a:ext cx="4607712" cy="3214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454" indent="-302454" algn="l" defTabSz="914218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190" indent="-251115" algn="l" defTabSz="914218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191" indent="-191963" algn="l" defTabSz="914218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305" indent="-251115" algn="l" defTabSz="914218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534" indent="-252231" algn="l" defTabSz="914218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3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E6 </a:t>
            </a:r>
            <a:r>
              <a:rPr lang="nb-NO" sz="1600" dirty="0" err="1"/>
              <a:t>Sørelva</a:t>
            </a:r>
            <a:r>
              <a:rPr lang="nb-NO" sz="1600" dirty="0"/>
              <a:t> – Borkamo har liten bredde og dårlig geometri. </a:t>
            </a:r>
            <a:r>
              <a:rPr lang="nb-NO" sz="1600" dirty="0" smtClean="0"/>
              <a:t> ÅDT 1200</a:t>
            </a:r>
          </a:p>
          <a:p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/>
              <a:t>Rv. 77 over Tjernfjellet har liten bredde, svært dårlig geometri og stor stigning, og er flaskehals for tungtransport</a:t>
            </a:r>
            <a:r>
              <a:rPr lang="nb-NO" sz="1600" dirty="0" smtClean="0"/>
              <a:t>.  ÅDT 450</a:t>
            </a:r>
          </a:p>
          <a:p>
            <a:endParaRPr lang="nb-NO" sz="1600" dirty="0"/>
          </a:p>
          <a:p>
            <a:r>
              <a:rPr lang="nb-NO" sz="1600" dirty="0"/>
              <a:t>E6 bygges ut til vegnormal standard. Det skal bygges tunnel under Tjernfjellet.</a:t>
            </a:r>
          </a:p>
          <a:p>
            <a:r>
              <a:rPr lang="nb-NO" sz="1600" dirty="0"/>
              <a:t>Kostnad E6 		</a:t>
            </a:r>
            <a:r>
              <a:rPr lang="nb-NO" sz="1600" dirty="0" smtClean="0"/>
              <a:t>461 </a:t>
            </a:r>
            <a:r>
              <a:rPr lang="nb-NO" sz="1600" dirty="0"/>
              <a:t>mill. </a:t>
            </a:r>
            <a:r>
              <a:rPr lang="nb-NO" sz="1600" dirty="0" smtClean="0"/>
              <a:t>kr </a:t>
            </a:r>
            <a:r>
              <a:rPr lang="nb-NO" sz="800" dirty="0" smtClean="0"/>
              <a:t>2014 kr</a:t>
            </a:r>
            <a:endParaRPr lang="nb-NO" sz="800" dirty="0"/>
          </a:p>
          <a:p>
            <a:r>
              <a:rPr lang="nb-NO" sz="1600" dirty="0"/>
              <a:t>Kostnad rv. 77 		</a:t>
            </a:r>
            <a:r>
              <a:rPr lang="nb-NO" sz="1600" dirty="0" smtClean="0"/>
              <a:t>410 </a:t>
            </a:r>
            <a:r>
              <a:rPr lang="nb-NO" sz="1600" dirty="0"/>
              <a:t>mill. </a:t>
            </a:r>
            <a:r>
              <a:rPr lang="nb-NO" sz="1600" dirty="0" smtClean="0"/>
              <a:t>kr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 smtClean="0"/>
              <a:t>Herav annen finansiering 150 </a:t>
            </a:r>
            <a:r>
              <a:rPr lang="nb-NO" sz="1600" dirty="0" err="1" smtClean="0"/>
              <a:t>mill</a:t>
            </a:r>
            <a:endParaRPr lang="nb-NO" sz="1600" dirty="0" smtClean="0"/>
          </a:p>
          <a:p>
            <a:r>
              <a:rPr lang="nb-NO" sz="1600" dirty="0" smtClean="0"/>
              <a:t>Oppstart </a:t>
            </a:r>
            <a:r>
              <a:rPr lang="nb-NO" sz="1600" dirty="0"/>
              <a:t>2018 - 2023</a:t>
            </a:r>
            <a:r>
              <a:rPr lang="nb-NO" sz="1600" dirty="0" smtClean="0"/>
              <a:t>.</a:t>
            </a:r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6092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Ikke bare nødnett….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800" dirty="0"/>
              <a:t>Profilutvidelser</a:t>
            </a:r>
          </a:p>
          <a:p>
            <a:pPr lvl="0"/>
            <a:r>
              <a:rPr lang="nb-NO" sz="2800" dirty="0"/>
              <a:t>Havarilommer</a:t>
            </a:r>
          </a:p>
          <a:p>
            <a:r>
              <a:rPr lang="nb-NO" sz="2800" dirty="0"/>
              <a:t>Vann- og </a:t>
            </a:r>
            <a:r>
              <a:rPr lang="nb-NO" sz="2800" dirty="0" smtClean="0"/>
              <a:t>frostsikring</a:t>
            </a:r>
          </a:p>
          <a:p>
            <a:r>
              <a:rPr lang="nb-NO" sz="2800" dirty="0" smtClean="0"/>
              <a:t>PE-skum</a:t>
            </a:r>
          </a:p>
          <a:p>
            <a:r>
              <a:rPr lang="nb-NO" sz="2800" dirty="0" smtClean="0"/>
              <a:t>DAB-radio </a:t>
            </a:r>
            <a:endParaRPr lang="nb-NO" sz="3200" dirty="0"/>
          </a:p>
        </p:txBody>
      </p:sp>
      <p:pic>
        <p:nvPicPr>
          <p:cNvPr id="5122" name="Picture 2" descr="http://upload.wikimedia.org/wikipedia/commons/thumb/b/ba/S%C3%B8rdalstunnelen_2.jpg/218px-S%C3%B8rdalstunnele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032448" cy="26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3" cy="4298848"/>
          </a:xfrm>
        </p:spPr>
        <p:txBody>
          <a:bodyPr>
            <a:normAutofit lnSpcReduction="10000"/>
          </a:bodyPr>
          <a:lstStyle/>
          <a:p>
            <a:pPr lvl="0"/>
            <a:endParaRPr lang="nb-NO" sz="2800" dirty="0" smtClean="0"/>
          </a:p>
          <a:p>
            <a:pPr marL="0" lvl="0" indent="0">
              <a:buNone/>
            </a:pPr>
            <a:r>
              <a:rPr lang="nb-NO" sz="2400" dirty="0"/>
              <a:t>Rapport etter branntilsyn 2013 - tunneler i </a:t>
            </a:r>
            <a:r>
              <a:rPr lang="nb-NO" sz="2400" dirty="0" smtClean="0"/>
              <a:t>Salten</a:t>
            </a:r>
          </a:p>
          <a:p>
            <a:pPr marL="0" lvl="0" indent="0">
              <a:buNone/>
            </a:pPr>
            <a:endParaRPr lang="nb-NO" sz="2400" dirty="0" smtClean="0"/>
          </a:p>
          <a:p>
            <a:pPr lvl="0"/>
            <a:r>
              <a:rPr lang="nb-NO" sz="2800" dirty="0" smtClean="0"/>
              <a:t>Brannvesenet </a:t>
            </a:r>
            <a:r>
              <a:rPr lang="nb-NO" sz="2800" dirty="0"/>
              <a:t>vurderer sikkerhetsforholdene i flere av tunnelene som utilfredsstillende</a:t>
            </a:r>
            <a:r>
              <a:rPr lang="nb-NO" sz="2800" dirty="0" smtClean="0"/>
              <a:t>.</a:t>
            </a:r>
          </a:p>
          <a:p>
            <a:pPr lvl="0"/>
            <a:r>
              <a:rPr lang="nb-NO" sz="2800" dirty="0" smtClean="0"/>
              <a:t>Tilsynet </a:t>
            </a:r>
            <a:r>
              <a:rPr lang="nb-NO" sz="2800" dirty="0"/>
              <a:t>savner også en helhetlig vurdering av hvordan summen av tiltak som </a:t>
            </a:r>
            <a:r>
              <a:rPr lang="nb-NO" sz="2800" dirty="0" smtClean="0"/>
              <a:t>trafikkinformasjon, sikkerhetsutstyr</a:t>
            </a:r>
            <a:r>
              <a:rPr lang="nb-NO" sz="2800" dirty="0"/>
              <a:t>, ventilasjonsløsninger, slokkeinnsats og sikker rømning </a:t>
            </a:r>
            <a:r>
              <a:rPr lang="nb-NO" sz="2800" dirty="0" smtClean="0"/>
              <a:t>skal fungere.</a:t>
            </a:r>
            <a:endParaRPr lang="nb-NO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7200800" cy="132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Handlingsprogrammet – høring</a:t>
            </a:r>
            <a:br>
              <a:rPr lang="nb-NO" dirty="0" smtClean="0"/>
            </a:br>
            <a:r>
              <a:rPr lang="nb-NO" dirty="0" smtClean="0"/>
              <a:t>Tunneler som foreslås sikret </a:t>
            </a:r>
            <a:r>
              <a:rPr lang="nb-NO" dirty="0"/>
              <a:t>og </a:t>
            </a:r>
            <a:r>
              <a:rPr lang="nb-NO" dirty="0" smtClean="0"/>
              <a:t>utbedret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844824"/>
            <a:ext cx="7000745" cy="4293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lvl="0"/>
            <a:r>
              <a:rPr lang="nb-NO" dirty="0"/>
              <a:t>E6 Korgfjellet</a:t>
            </a:r>
          </a:p>
          <a:p>
            <a:pPr lvl="0"/>
            <a:r>
              <a:rPr lang="nb-NO" dirty="0"/>
              <a:t>E6 Finneidfjord</a:t>
            </a:r>
          </a:p>
          <a:p>
            <a:pPr lvl="0"/>
            <a:r>
              <a:rPr lang="nb-NO" dirty="0"/>
              <a:t>E6 Nesset</a:t>
            </a:r>
          </a:p>
          <a:p>
            <a:pPr lvl="0"/>
            <a:r>
              <a:rPr lang="nb-NO" dirty="0"/>
              <a:t>E6 </a:t>
            </a:r>
            <a:r>
              <a:rPr lang="nb-NO" dirty="0" err="1"/>
              <a:t>Illhølia</a:t>
            </a:r>
            <a:endParaRPr lang="nb-NO" dirty="0"/>
          </a:p>
          <a:p>
            <a:pPr lvl="0"/>
            <a:r>
              <a:rPr lang="nb-NO" dirty="0"/>
              <a:t>E6 </a:t>
            </a:r>
            <a:r>
              <a:rPr lang="nb-NO" dirty="0" err="1"/>
              <a:t>Saksenvik</a:t>
            </a:r>
            <a:endParaRPr lang="nb-NO" dirty="0"/>
          </a:p>
          <a:p>
            <a:pPr lvl="0"/>
            <a:r>
              <a:rPr lang="nb-NO" dirty="0"/>
              <a:t>E6 </a:t>
            </a:r>
            <a:r>
              <a:rPr lang="nb-NO" dirty="0" err="1"/>
              <a:t>Kvenflåget</a:t>
            </a:r>
            <a:endParaRPr lang="nb-NO" dirty="0"/>
          </a:p>
          <a:p>
            <a:pPr lvl="0"/>
            <a:r>
              <a:rPr lang="nb-NO" dirty="0"/>
              <a:t>E6 Tømmernes</a:t>
            </a:r>
          </a:p>
          <a:p>
            <a:pPr lvl="0"/>
            <a:r>
              <a:rPr lang="nb-NO" dirty="0"/>
              <a:t>E6 Forså</a:t>
            </a:r>
          </a:p>
          <a:p>
            <a:pPr lvl="0"/>
            <a:r>
              <a:rPr lang="nb-NO" dirty="0"/>
              <a:t>E6 Leirvik</a:t>
            </a:r>
          </a:p>
          <a:p>
            <a:pPr lvl="0"/>
            <a:r>
              <a:rPr lang="nb-NO" dirty="0"/>
              <a:t>E6 Fagernes</a:t>
            </a:r>
          </a:p>
          <a:p>
            <a:pPr lvl="0"/>
            <a:r>
              <a:rPr lang="nb-NO" dirty="0"/>
              <a:t>Rv. 85 Sigerfjord</a:t>
            </a:r>
          </a:p>
          <a:p>
            <a:pPr lvl="0"/>
            <a:r>
              <a:rPr lang="nb-NO" dirty="0"/>
              <a:t>E10 </a:t>
            </a:r>
            <a:r>
              <a:rPr lang="nb-NO" dirty="0" err="1"/>
              <a:t>Sløverfjord</a:t>
            </a:r>
            <a:r>
              <a:rPr lang="nb-NO" dirty="0"/>
              <a:t> (undersjøisk)</a:t>
            </a:r>
          </a:p>
          <a:p>
            <a:pPr lvl="0"/>
            <a:r>
              <a:rPr lang="nb-NO" dirty="0"/>
              <a:t>E10 </a:t>
            </a:r>
            <a:r>
              <a:rPr lang="nb-NO" dirty="0" err="1"/>
              <a:t>Nappstraumen</a:t>
            </a:r>
            <a:r>
              <a:rPr lang="nb-NO" dirty="0"/>
              <a:t> (undersjøisk)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331640" y="692696"/>
            <a:ext cx="5692781" cy="354711"/>
          </a:xfrm>
        </p:spPr>
        <p:txBody>
          <a:bodyPr/>
          <a:lstStyle/>
          <a:p>
            <a:r>
              <a:rPr lang="nb-NO" dirty="0" smtClean="0"/>
              <a:t>Nasjonal transportplan 2014- 2023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Strategisjef Unni M. Gifstad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Nødnett</a:t>
            </a:r>
            <a:endParaRPr lang="nb-NO" dirty="0"/>
          </a:p>
        </p:txBody>
      </p:sp>
      <p:pic>
        <p:nvPicPr>
          <p:cNvPr id="6146" name="Picture 2" descr="http://g.api.no/obscura/API/image/r1/escenic/978x1200r/1361533952/archive/04750/Lys_i_tunnelen_47505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335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2.mm.bing.net/th?id=H.4740378088835929&amp;w=216&amp;h=14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12" y="3356993"/>
            <a:ext cx="4098015" cy="27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Utbygging av nødnettdekning i </a:t>
            </a:r>
            <a:r>
              <a:rPr lang="nb-NO" dirty="0" smtClean="0"/>
              <a:t>vegtunneler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 smtClean="0"/>
              <a:t>Omfatter riks- </a:t>
            </a:r>
            <a:r>
              <a:rPr lang="nb-NO" sz="3200" dirty="0"/>
              <a:t>og fylkesvegtunneler over 500 meter med ÅDT over 5000 kjøretøyer og andre tunneler der det allerede er etablert samband for nødetatene. </a:t>
            </a:r>
          </a:p>
        </p:txBody>
      </p:sp>
    </p:spTree>
    <p:extLst>
      <p:ext uri="{BB962C8B-B14F-4D97-AF65-F5344CB8AC3E}">
        <p14:creationId xmlns:p14="http://schemas.microsoft.com/office/powerpoint/2010/main" val="14823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Avtale </a:t>
            </a:r>
            <a:r>
              <a:rPr lang="nb-NO" dirty="0" smtClean="0"/>
              <a:t>fra 2008 – Fylkesvegtunneler som inngår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Fv.78 </a:t>
            </a:r>
            <a:r>
              <a:rPr lang="nb-NO" sz="3200" dirty="0" err="1" smtClean="0"/>
              <a:t>Toventunnelen</a:t>
            </a:r>
            <a:r>
              <a:rPr lang="nb-NO" sz="3200" dirty="0" smtClean="0"/>
              <a:t> (10,6)</a:t>
            </a:r>
            <a:endParaRPr lang="nb-NO" sz="3200" dirty="0"/>
          </a:p>
          <a:p>
            <a:r>
              <a:rPr lang="nb-NO" sz="3200" dirty="0" smtClean="0"/>
              <a:t>Fv.78 Bergsnevtunnelen (0,7)</a:t>
            </a:r>
            <a:endParaRPr lang="nb-NO" sz="3200" dirty="0"/>
          </a:p>
          <a:p>
            <a:r>
              <a:rPr lang="nb-NO" sz="3200" dirty="0" smtClean="0"/>
              <a:t>Fv.76 </a:t>
            </a:r>
            <a:r>
              <a:rPr lang="nb-NO" sz="3200" dirty="0" err="1" smtClean="0"/>
              <a:t>Molvikhammaren</a:t>
            </a:r>
            <a:r>
              <a:rPr lang="nb-NO" sz="3200" dirty="0" smtClean="0"/>
              <a:t> (2,7)</a:t>
            </a:r>
            <a:endParaRPr lang="nb-NO" sz="3200" dirty="0"/>
          </a:p>
          <a:p>
            <a:r>
              <a:rPr lang="nb-NO" sz="3200" dirty="0" smtClean="0"/>
              <a:t>Fv.813 Steigen (8,1)</a:t>
            </a:r>
            <a:endParaRPr lang="nb-NO" sz="3200" dirty="0"/>
          </a:p>
          <a:p>
            <a:r>
              <a:rPr lang="nb-NO" sz="3200" dirty="0" smtClean="0"/>
              <a:t>Fv.17 </a:t>
            </a:r>
            <a:r>
              <a:rPr lang="nb-NO" sz="3200" dirty="0" err="1" smtClean="0"/>
              <a:t>Vethaugtunnelen</a:t>
            </a:r>
            <a:r>
              <a:rPr lang="nb-NO" sz="3200" dirty="0" smtClean="0"/>
              <a:t> (1,3</a:t>
            </a:r>
            <a:r>
              <a:rPr lang="nb-NO" sz="3200" dirty="0" smtClean="0"/>
              <a:t>)</a:t>
            </a:r>
          </a:p>
          <a:p>
            <a:endParaRPr lang="nb-NO" sz="3200" dirty="0" smtClean="0"/>
          </a:p>
          <a:p>
            <a:pPr marL="0" indent="0">
              <a:buNone/>
            </a:pPr>
            <a:r>
              <a:rPr lang="nb-NO" sz="3200" dirty="0" err="1" smtClean="0"/>
              <a:t>Nfk</a:t>
            </a:r>
            <a:r>
              <a:rPr lang="nb-NO" sz="3200" dirty="0" smtClean="0"/>
              <a:t> har prioritert i tillegg:</a:t>
            </a:r>
            <a:endParaRPr lang="nb-NO" sz="3200" dirty="0"/>
          </a:p>
          <a:p>
            <a:r>
              <a:rPr lang="nb-NO" sz="3200" dirty="0" smtClean="0"/>
              <a:t>Fv. </a:t>
            </a:r>
            <a:r>
              <a:rPr lang="nb-NO" sz="3200" dirty="0"/>
              <a:t>1</a:t>
            </a:r>
            <a:r>
              <a:rPr lang="nb-NO" sz="3200" dirty="0" smtClean="0"/>
              <a:t>7 Svartisen </a:t>
            </a:r>
            <a:r>
              <a:rPr lang="nb-NO" sz="3200" dirty="0" smtClean="0"/>
              <a:t>(</a:t>
            </a:r>
            <a:r>
              <a:rPr lang="nb-NO" sz="3200" dirty="0" smtClean="0"/>
              <a:t>7,6)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0365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Utbygging av nødnettdekning i </a:t>
            </a:r>
            <a:r>
              <a:rPr lang="nb-NO" dirty="0" smtClean="0"/>
              <a:t>vegtunneler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400" dirty="0" err="1"/>
              <a:t>Illhøllia</a:t>
            </a:r>
            <a:r>
              <a:rPr lang="nb-NO" sz="2400" dirty="0"/>
              <a:t>	</a:t>
            </a:r>
            <a:r>
              <a:rPr lang="nb-NO" sz="2400" dirty="0" smtClean="0"/>
              <a:t>	1260</a:t>
            </a:r>
            <a:r>
              <a:rPr lang="nb-NO" sz="2400" dirty="0"/>
              <a:t>	E6</a:t>
            </a:r>
          </a:p>
          <a:p>
            <a:r>
              <a:rPr lang="nb-NO" sz="2400" dirty="0"/>
              <a:t>Korgfjell	</a:t>
            </a:r>
            <a:r>
              <a:rPr lang="nb-NO" sz="2400" dirty="0" smtClean="0"/>
              <a:t>	8533</a:t>
            </a:r>
            <a:r>
              <a:rPr lang="nb-NO" sz="2400" dirty="0"/>
              <a:t>	E6</a:t>
            </a:r>
          </a:p>
          <a:p>
            <a:r>
              <a:rPr lang="nb-NO" sz="2400" dirty="0" err="1"/>
              <a:t>Umskardtunnelen</a:t>
            </a:r>
            <a:r>
              <a:rPr lang="nb-NO" sz="2400" dirty="0"/>
              <a:t>	3739	E12</a:t>
            </a:r>
          </a:p>
          <a:p>
            <a:r>
              <a:rPr lang="nb-NO" sz="2400" dirty="0" err="1"/>
              <a:t>Toventunnelen</a:t>
            </a:r>
            <a:r>
              <a:rPr lang="nb-NO" sz="2400" dirty="0"/>
              <a:t>	10665	Fv78</a:t>
            </a:r>
          </a:p>
          <a:p>
            <a:r>
              <a:rPr lang="nb-NO" sz="2400" dirty="0"/>
              <a:t>Bergsnevtunnelen	740	Fv78</a:t>
            </a:r>
          </a:p>
          <a:p>
            <a:r>
              <a:rPr lang="nb-NO" sz="2400" dirty="0" err="1"/>
              <a:t>Målvikhammaren</a:t>
            </a:r>
            <a:r>
              <a:rPr lang="nb-NO" sz="2400" dirty="0"/>
              <a:t>	2700	Fv76</a:t>
            </a:r>
          </a:p>
          <a:p>
            <a:r>
              <a:rPr lang="nb-NO" sz="2400" dirty="0" err="1"/>
              <a:t>Aspfjord</a:t>
            </a:r>
            <a:r>
              <a:rPr lang="nb-NO" sz="2400" dirty="0"/>
              <a:t>	</a:t>
            </a:r>
            <a:r>
              <a:rPr lang="nb-NO" sz="2400" dirty="0" smtClean="0"/>
              <a:t>	1496</a:t>
            </a:r>
            <a:r>
              <a:rPr lang="nb-NO" sz="2400" dirty="0"/>
              <a:t>	E6</a:t>
            </a:r>
          </a:p>
          <a:p>
            <a:r>
              <a:rPr lang="nb-NO" sz="2400" dirty="0"/>
              <a:t>Kalvik	</a:t>
            </a:r>
            <a:r>
              <a:rPr lang="nb-NO" sz="2400" dirty="0" smtClean="0"/>
              <a:t>	2729</a:t>
            </a:r>
            <a:r>
              <a:rPr lang="nb-NO" sz="2400" dirty="0"/>
              <a:t>	E6</a:t>
            </a:r>
          </a:p>
          <a:p>
            <a:r>
              <a:rPr lang="nb-NO" sz="2400" dirty="0"/>
              <a:t>Middagsfjellet	2074	E6</a:t>
            </a:r>
          </a:p>
          <a:p>
            <a:r>
              <a:rPr lang="nb-NO" sz="2400" dirty="0" err="1"/>
              <a:t>Kobbskaret</a:t>
            </a:r>
            <a:r>
              <a:rPr lang="nb-NO" sz="2400" dirty="0"/>
              <a:t>	4457	E6</a:t>
            </a:r>
          </a:p>
          <a:p>
            <a:r>
              <a:rPr lang="nb-NO" sz="2400" dirty="0"/>
              <a:t>Steigen	</a:t>
            </a:r>
            <a:r>
              <a:rPr lang="nb-NO" sz="2400" dirty="0" smtClean="0"/>
              <a:t>	8092</a:t>
            </a:r>
            <a:r>
              <a:rPr lang="nb-NO" sz="2400" dirty="0"/>
              <a:t>	Fv835</a:t>
            </a:r>
          </a:p>
          <a:p>
            <a:r>
              <a:rPr lang="nb-NO" sz="2400" dirty="0" err="1"/>
              <a:t>Vethaugtunnelen</a:t>
            </a:r>
            <a:r>
              <a:rPr lang="nb-NO" sz="2400" dirty="0"/>
              <a:t>	1266	Fv17</a:t>
            </a:r>
          </a:p>
        </p:txBody>
      </p:sp>
    </p:spTree>
    <p:extLst>
      <p:ext uri="{BB962C8B-B14F-4D97-AF65-F5344CB8AC3E}">
        <p14:creationId xmlns:p14="http://schemas.microsoft.com/office/powerpoint/2010/main" val="10365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520</TotalTime>
  <Words>845</Words>
  <Application>Microsoft Office PowerPoint</Application>
  <PresentationFormat>Skjermfremvisning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7" baseType="lpstr">
      <vt:lpstr>Blank</vt:lpstr>
      <vt:lpstr>Nødnett og oppgraderinger</vt:lpstr>
      <vt:lpstr>Ikke bare nødnett …..</vt:lpstr>
      <vt:lpstr>Ikke bare nødnett….</vt:lpstr>
      <vt:lpstr>PowerPoint-presentasjon</vt:lpstr>
      <vt:lpstr>Handlingsprogrammet – høring Tunneler som foreslås sikret og utbedret</vt:lpstr>
      <vt:lpstr>Nødnett</vt:lpstr>
      <vt:lpstr>Utbygging av nødnettdekning i vegtunneler</vt:lpstr>
      <vt:lpstr>Avtale fra 2008 – Fylkesvegtunneler som inngår</vt:lpstr>
      <vt:lpstr>Utbygging av nødnettdekning i vegtunneler</vt:lpstr>
      <vt:lpstr>Utbygging av nødnettdekning i vegtunneler</vt:lpstr>
      <vt:lpstr>Kartleggingen</vt:lpstr>
      <vt:lpstr>Kartleggingen omfatter:</vt:lpstr>
      <vt:lpstr>Begynner på Helgeland</vt:lpstr>
      <vt:lpstr>Begynner på Helgeland</vt:lpstr>
      <vt:lpstr>E6 Illhøllia:</vt:lpstr>
      <vt:lpstr>E6 Korgfjelltunnelen:</vt:lpstr>
      <vt:lpstr>E12 Umskardtunnelen: </vt:lpstr>
      <vt:lpstr>Øvrige tunneler på Helgeland: </vt:lpstr>
      <vt:lpstr> E6 Megården - Mørsvikbotn Sørfoldtunnelene </vt:lpstr>
      <vt:lpstr> E6 Megården - Mørsvikbotn Sørfoldtunnelene </vt:lpstr>
      <vt:lpstr> E6 Megården - Mørsvikbotn Sørfoldtunnelene </vt:lpstr>
      <vt:lpstr> E6 Megården - Mørsvikbotn Sørfoldtunnelene </vt:lpstr>
      <vt:lpstr>PowerPoint-presentasjon</vt:lpstr>
      <vt:lpstr>E6 Megården - Mørsvikbotn Sørfoldtunnelene</vt:lpstr>
      <vt:lpstr>E6 Sørfoldtunnelene, framdrift</vt:lpstr>
      <vt:lpstr>E6 Sørelva – Borkamo, rv. 77 Tjernfjellet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Gifstad Unni M</dc:creator>
  <cp:lastModifiedBy>Skjerve Kjell</cp:lastModifiedBy>
  <cp:revision>24</cp:revision>
  <cp:lastPrinted>2013-12-02T08:57:45Z</cp:lastPrinted>
  <dcterms:created xsi:type="dcterms:W3CDTF">2013-04-30T11:21:21Z</dcterms:created>
  <dcterms:modified xsi:type="dcterms:W3CDTF">2013-12-08T21:08:06Z</dcterms:modified>
</cp:coreProperties>
</file>