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0" r:id="rId4"/>
    <p:sldId id="267" r:id="rId5"/>
    <p:sldId id="259" r:id="rId6"/>
    <p:sldId id="265" r:id="rId7"/>
    <p:sldId id="261" r:id="rId8"/>
    <p:sldId id="271" r:id="rId9"/>
    <p:sldId id="264" r:id="rId10"/>
    <p:sldId id="269" r:id="rId11"/>
    <p:sldId id="266" r:id="rId12"/>
    <p:sldId id="270" r:id="rId13"/>
  </p:sldIdLst>
  <p:sldSz cx="9144000" cy="6858000" type="screen4x3"/>
  <p:notesSz cx="6810375" cy="9942513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56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AF2B-CAD5-6041-9A92-86A09088457D}" type="datetimeFigureOut">
              <a:rPr lang="nn-NO" smtClean="0"/>
              <a:pPr/>
              <a:t>09.12.2013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41BF-3395-A047-A3A2-971CE5634986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88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F1763-B220-ED42-A88F-03D6C4484761}" type="datetimeFigureOut">
              <a:rPr lang="nn-NO" smtClean="0"/>
              <a:pPr/>
              <a:t>09.12.2013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AFFC-682B-A746-ADFA-F92C308EAC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33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7616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2937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2937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1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742" y="2494091"/>
            <a:ext cx="6260537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rgbClr val="6D5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70741" y="1924704"/>
            <a:ext cx="6260537" cy="569387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rgbClr val="6D556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27851"/>
            <a:ext cx="5486400" cy="38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476672"/>
            <a:ext cx="9144000" cy="607017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>
          <a:xfrm>
            <a:off x="0" y="6364800"/>
            <a:ext cx="91440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15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16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sz="half" idx="10"/>
          </p:nvPr>
        </p:nvSpPr>
        <p:spPr>
          <a:xfrm>
            <a:off x="457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1"/>
          </p:nvPr>
        </p:nvSpPr>
        <p:spPr>
          <a:xfrm>
            <a:off x="4648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2"/>
          </p:nvPr>
        </p:nvSpPr>
        <p:spPr>
          <a:xfrm>
            <a:off x="4648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333"/>
            <a:ext cx="3008313" cy="513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85334"/>
            <a:ext cx="5111750" cy="495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881481"/>
            <a:ext cx="3008313" cy="42615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583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7044"/>
            <a:ext cx="8229600" cy="80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1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6364265"/>
            <a:ext cx="9143244" cy="493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D55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742" y="1625712"/>
            <a:ext cx="6260537" cy="1906098"/>
          </a:xfrm>
        </p:spPr>
        <p:txBody>
          <a:bodyPr>
            <a:normAutofit/>
          </a:bodyPr>
          <a:lstStyle/>
          <a:p>
            <a:r>
              <a:rPr lang="nb-NO" sz="2000" b="1" dirty="0" smtClean="0"/>
              <a:t>Prosjekt</a:t>
            </a:r>
            <a:r>
              <a:rPr lang="nb-NO" sz="2400" b="1" dirty="0" smtClean="0"/>
              <a:t>  </a:t>
            </a:r>
            <a:br>
              <a:rPr lang="nb-NO" sz="2400" b="1" dirty="0" smtClean="0"/>
            </a:br>
            <a:r>
              <a:rPr lang="nb-NO" sz="2400" b="1" dirty="0" smtClean="0"/>
              <a:t>Langvarig strømbrudd i Lofoten </a:t>
            </a:r>
            <a:br>
              <a:rPr lang="nb-NO" sz="2400" b="1" dirty="0" smtClean="0"/>
            </a:br>
            <a:r>
              <a:rPr lang="nb-NO" sz="2400" b="1" dirty="0" smtClean="0"/>
              <a:t>- sårbarhet </a:t>
            </a:r>
            <a:r>
              <a:rPr lang="nb-NO" sz="2400" b="1" dirty="0"/>
              <a:t>og </a:t>
            </a:r>
            <a:r>
              <a:rPr lang="nb-NO" sz="2400" b="1" dirty="0" smtClean="0"/>
              <a:t>konsekvenser</a:t>
            </a:r>
            <a:br>
              <a:rPr lang="nb-NO" sz="2400" b="1" dirty="0" smtClean="0"/>
            </a:br>
            <a:r>
              <a:rPr lang="nb-NO" sz="1600" b="1" dirty="0" smtClean="0"/>
              <a:t/>
            </a:r>
            <a:br>
              <a:rPr lang="nb-NO" sz="1600" b="1" dirty="0" smtClean="0"/>
            </a:br>
            <a:r>
              <a:rPr lang="nb-NO" sz="1800" dirty="0" smtClean="0"/>
              <a:t>Oppstart juni 2013, ferdig desember 2013</a:t>
            </a:r>
            <a:endParaRPr lang="nb-NO" sz="1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70742" y="3944942"/>
            <a:ext cx="6189708" cy="307777"/>
          </a:xfrm>
        </p:spPr>
        <p:txBody>
          <a:bodyPr/>
          <a:lstStyle/>
          <a:p>
            <a:r>
              <a:rPr lang="nb-NO" dirty="0" smtClean="0"/>
              <a:t>Karsten Steinvik, Fylkesmannen, beredskapsstaben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31628" y="6364800"/>
            <a:ext cx="9144000" cy="4932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1016385" y="800923"/>
            <a:ext cx="673666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Resultater – annen virksomhet</a:t>
            </a:r>
          </a:p>
          <a:p>
            <a:endParaRPr lang="nb-NO" sz="1000" dirty="0" smtClean="0"/>
          </a:p>
          <a:p>
            <a:r>
              <a:rPr lang="nb-NO" b="1" dirty="0" smtClean="0"/>
              <a:t>Nordlandssykehuset Gravdal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Akuttmottak kan holdes åpent en viss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Øvrig virksomhet må stenges ned og pasienter overføres til andre sykehus</a:t>
            </a:r>
          </a:p>
          <a:p>
            <a:endParaRPr lang="nb-NO" sz="500" dirty="0"/>
          </a:p>
          <a:p>
            <a:r>
              <a:rPr lang="nb-NO" b="1" dirty="0" smtClean="0"/>
              <a:t>Apotek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Svær utfordrende å opprettholde drifta</a:t>
            </a:r>
          </a:p>
          <a:p>
            <a:endParaRPr lang="nb-NO" sz="500" dirty="0" smtClean="0"/>
          </a:p>
          <a:p>
            <a:r>
              <a:rPr lang="nb-NO" b="1" dirty="0" smtClean="0"/>
              <a:t>Flyplassene 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Må stenge ordinær drift, men åpen for nødtransport</a:t>
            </a:r>
            <a:endParaRPr lang="nb-NO" dirty="0"/>
          </a:p>
          <a:p>
            <a:endParaRPr lang="nb-NO" sz="500" b="1" dirty="0" smtClean="0"/>
          </a:p>
          <a:p>
            <a:r>
              <a:rPr lang="nb-NO" b="1" dirty="0" smtClean="0"/>
              <a:t>Fergekaiene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Mangler tilrettelegging for nødstrøm, vil være ute av drift </a:t>
            </a:r>
            <a:endParaRPr lang="nb-NO" dirty="0" smtClean="0"/>
          </a:p>
          <a:p>
            <a:r>
              <a:rPr lang="nb-NO" sz="500" dirty="0"/>
              <a:t> </a:t>
            </a:r>
            <a:endParaRPr lang="nb-NO" sz="500" dirty="0" smtClean="0"/>
          </a:p>
          <a:p>
            <a:r>
              <a:rPr lang="nb-NO" b="1" dirty="0" smtClean="0"/>
              <a:t>Undersjøiske tunneler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Nappstraumen</a:t>
            </a:r>
            <a:r>
              <a:rPr lang="nb-NO" sz="1600" dirty="0" smtClean="0"/>
              <a:t> har nødstrøm –  </a:t>
            </a:r>
            <a:r>
              <a:rPr lang="nb-NO" sz="1600" dirty="0" err="1" smtClean="0"/>
              <a:t>Sløverfjorden</a:t>
            </a:r>
            <a:r>
              <a:rPr lang="nb-NO" sz="1600" dirty="0" smtClean="0"/>
              <a:t> mangler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500" dirty="0" smtClean="0"/>
          </a:p>
          <a:p>
            <a:r>
              <a:rPr lang="nb-NO" sz="1600" b="1" dirty="0" smtClean="0"/>
              <a:t>VHF-sambande</a:t>
            </a:r>
            <a:r>
              <a:rPr lang="nb-NO" sz="16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VHF-sambandet (Bodø radio) vil fungere 0 – 10 </a:t>
            </a:r>
            <a:r>
              <a:rPr lang="nb-NO" sz="1600" dirty="0" smtClean="0"/>
              <a:t>timer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500" b="1" dirty="0"/>
          </a:p>
          <a:p>
            <a:r>
              <a:rPr lang="nb-NO" sz="1600" b="1" dirty="0" smtClean="0"/>
              <a:t>Matbutikker og bensinstasjoner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Noen har nødstrøm</a:t>
            </a:r>
          </a:p>
          <a:p>
            <a:endParaRPr lang="nb-NO" sz="500" dirty="0"/>
          </a:p>
          <a:p>
            <a:r>
              <a:rPr lang="nb-NO" sz="1600" b="1" dirty="0" smtClean="0"/>
              <a:t>Privat husholdning</a:t>
            </a:r>
            <a:endParaRPr lang="nb-N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Mange mangler alternativ </a:t>
            </a:r>
            <a:r>
              <a:rPr lang="nb-NO" sz="1600" dirty="0"/>
              <a:t>oppvarming i </a:t>
            </a:r>
            <a:r>
              <a:rPr lang="nb-NO" sz="1600" dirty="0" smtClean="0"/>
              <a:t>sine privatboliger</a:t>
            </a:r>
            <a:endParaRPr lang="nb-NO" sz="1600" dirty="0"/>
          </a:p>
          <a:p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38020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1028699" y="1238250"/>
            <a:ext cx="70233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Foreløpige konklusjoner</a:t>
            </a:r>
          </a:p>
          <a:p>
            <a:endParaRPr lang="nb-NO" dirty="0" smtClean="0"/>
          </a:p>
          <a:p>
            <a:r>
              <a:rPr lang="nb-NO" dirty="0" smtClean="0"/>
              <a:t>De mest alvorlige konsekvenser:</a:t>
            </a:r>
            <a:endParaRPr lang="nb-NO" dirty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Bortfall av </a:t>
            </a:r>
            <a:r>
              <a:rPr lang="nb-NO" dirty="0" err="1" smtClean="0"/>
              <a:t>ekomtjenester</a:t>
            </a:r>
            <a:r>
              <a:rPr lang="nb-NO" dirty="0" smtClean="0"/>
              <a:t> (herunder nødnett og VHF)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Drivstoffmangel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Redusert /fraværende sykehusberedskap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Utilgjengelige vei-, sjø og luftforbindelser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Manglende alternativ oppvarming i privatboliger</a:t>
            </a:r>
          </a:p>
          <a:p>
            <a:endParaRPr lang="nb-NO" dirty="0" smtClean="0"/>
          </a:p>
          <a:p>
            <a:r>
              <a:rPr lang="nb-NO" dirty="0"/>
              <a:t>S</a:t>
            </a:r>
            <a:r>
              <a:rPr lang="nb-NO" dirty="0" smtClean="0"/>
              <a:t>tore utfordringer for kommunene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Tjenesteproduksjonen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Befolkningen – hjemmeboende hjelpetrengende, mat, medisiner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Mangler planer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29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960118" y="956896"/>
            <a:ext cx="70233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Respons fra sentrale myndigheter</a:t>
            </a:r>
          </a:p>
          <a:p>
            <a:endParaRPr lang="nb-N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NVE innkalte alle kraftselskapene i Lofoten, </a:t>
            </a:r>
            <a:r>
              <a:rPr lang="nb-NO" dirty="0" err="1" smtClean="0"/>
              <a:t>Vestereålen</a:t>
            </a:r>
            <a:r>
              <a:rPr lang="nb-NO" dirty="0" smtClean="0"/>
              <a:t> og Nord-Troms og Fylkesmannen til møte i Svolvær i mai 2013 for å diskutere situasjonen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Post- og teletilsynet har gitt beskjed om at to basestasjoner i Lofoten vil bli prioritert med nødstrøm – Fylkesmannen vil bli involvert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NVE har satt i gang et prosjekt med kartlegging av </a:t>
            </a:r>
            <a:r>
              <a:rPr lang="nb-NO" dirty="0" err="1" smtClean="0"/>
              <a:t>nødstrømsberedskapen</a:t>
            </a:r>
            <a:r>
              <a:rPr lang="nb-NO" dirty="0" smtClean="0"/>
              <a:t> i tre kommuner i Nordland og Vest fold i samarbeid med Fylkesmannen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NVE og DSB har tatt initiativet til en større kraftøvelse i Lofoten, Vesterålen og Nord-Troms høsten 2014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23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154744" y="6364800"/>
            <a:ext cx="9144000" cy="4932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372792" y="703026"/>
            <a:ext cx="2919047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Bakgrunn</a:t>
            </a:r>
          </a:p>
          <a:p>
            <a:endParaRPr lang="nb-NO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49" y="1404448"/>
            <a:ext cx="7307224" cy="476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154744" y="6364800"/>
            <a:ext cx="9144000" cy="4932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45" y="714074"/>
            <a:ext cx="3917729" cy="554564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724486" y="1352903"/>
            <a:ext cx="3608363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Bakgrunn</a:t>
            </a:r>
          </a:p>
          <a:p>
            <a:endParaRPr lang="nb-N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Kraftforsyningsøvelser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Lofoten (2011)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Vesterålen (2012)</a:t>
            </a:r>
          </a:p>
          <a:p>
            <a:endParaRPr lang="nb-NO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Lofotkraft sendte ut brosjyre (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2012)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til alle sine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kunder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om fare for «… </a:t>
            </a:r>
            <a:r>
              <a:rPr lang="nb-NO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strømbrudd over flere dager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nb-N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Minnet om den enkeltes ansvar for å ha beredskap</a:t>
            </a:r>
          </a:p>
          <a:p>
            <a:endParaRPr lang="nb-NO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154744" y="6364800"/>
            <a:ext cx="9144000" cy="4932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372793" y="1352903"/>
            <a:ext cx="2919047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Bakgrunn</a:t>
            </a:r>
          </a:p>
          <a:p>
            <a:endParaRPr lang="nb-N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Kommunene bekymret –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bad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om møte med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Fylkesmannen (</a:t>
            </a:r>
            <a:r>
              <a:rPr lang="nb-N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febr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2013)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21" y="760878"/>
            <a:ext cx="5815641" cy="43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640079" y="947117"/>
            <a:ext cx="72941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Mål</a:t>
            </a:r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Kartlegge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de samfunnsmessige 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konsekvenser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av et langvarig strømbrudd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(følgekonsekvenser, egenberedskap…)</a:t>
            </a:r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Forslå forebyggende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og beredskapsmessig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 tiltak </a:t>
            </a:r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Formidle resultatene til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andre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kommuner</a:t>
            </a:r>
            <a:r>
              <a:rPr lang="nb-NO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1" y="4018815"/>
            <a:ext cx="7367451" cy="21714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91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6529" y="752200"/>
            <a:ext cx="7395274" cy="31867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b-NO" sz="19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r>
              <a:rPr lang="nb-NO" sz="2400" b="1" dirty="0" smtClean="0">
                <a:latin typeface="Arial" pitchFamily="34" charset="0"/>
                <a:ea typeface="Calibri"/>
                <a:cs typeface="Arial" pitchFamily="34" charset="0"/>
              </a:rPr>
              <a:t>Organisering</a:t>
            </a:r>
          </a:p>
          <a:p>
            <a:pPr marL="0" lvl="0" indent="0">
              <a:buNone/>
            </a:pPr>
            <a:endParaRPr lang="nb-NO" sz="8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nb-NO" sz="1800" b="1" dirty="0" smtClean="0">
                <a:latin typeface="Arial" pitchFamily="34" charset="0"/>
                <a:ea typeface="Calibri"/>
                <a:cs typeface="Arial" pitchFamily="34" charset="0"/>
              </a:rPr>
              <a:t>Lofotrådet </a:t>
            </a:r>
            <a:r>
              <a:rPr lang="nb-NO" sz="1800" dirty="0">
                <a:latin typeface="Arial" pitchFamily="34" charset="0"/>
                <a:ea typeface="Calibri"/>
                <a:cs typeface="Arial" pitchFamily="34" charset="0"/>
              </a:rPr>
              <a:t>-</a:t>
            </a:r>
            <a:r>
              <a:rPr lang="nb-NO" sz="1800" dirty="0" smtClean="0">
                <a:latin typeface="Arial" pitchFamily="34" charset="0"/>
                <a:ea typeface="Calibri"/>
                <a:cs typeface="Arial" pitchFamily="34" charset="0"/>
              </a:rPr>
              <a:t> igangsatt prosjektet i samarbeid med Fylkesmannen</a:t>
            </a:r>
          </a:p>
          <a:p>
            <a:r>
              <a:rPr lang="nb-NO" sz="1800" b="1" dirty="0">
                <a:latin typeface="Arial" pitchFamily="34" charset="0"/>
                <a:ea typeface="Calibri"/>
                <a:cs typeface="Arial" pitchFamily="34" charset="0"/>
              </a:rPr>
              <a:t>Arbeidsgruppe</a:t>
            </a:r>
            <a:r>
              <a:rPr lang="nb-NO" sz="1800" dirty="0">
                <a:latin typeface="Arial" pitchFamily="34" charset="0"/>
                <a:ea typeface="Calibri"/>
                <a:cs typeface="Arial" pitchFamily="34" charset="0"/>
              </a:rPr>
              <a:t> – alle 6 kommuner og Fylkesmannen</a:t>
            </a:r>
          </a:p>
          <a:p>
            <a:r>
              <a:rPr lang="nb-NO" sz="1800" b="1" dirty="0" smtClean="0">
                <a:latin typeface="Arial" pitchFamily="34" charset="0"/>
                <a:ea typeface="Calibri"/>
                <a:cs typeface="Arial" pitchFamily="34" charset="0"/>
              </a:rPr>
              <a:t>Referansegruppe</a:t>
            </a:r>
            <a:r>
              <a:rPr lang="nb-NO" sz="1800" dirty="0" smtClean="0">
                <a:latin typeface="Arial" pitchFamily="34" charset="0"/>
                <a:ea typeface="Calibri"/>
                <a:cs typeface="Arial" pitchFamily="34" charset="0"/>
              </a:rPr>
              <a:t> – NVE, Post- og teletilsyn, Direktoratet </a:t>
            </a:r>
            <a:r>
              <a:rPr lang="nb-NO" sz="1800" dirty="0">
                <a:latin typeface="Arial" pitchFamily="34" charset="0"/>
                <a:ea typeface="Calibri"/>
                <a:cs typeface="Arial" pitchFamily="34" charset="0"/>
              </a:rPr>
              <a:t>f</a:t>
            </a:r>
            <a:r>
              <a:rPr lang="nb-NO" sz="1800" dirty="0" smtClean="0">
                <a:latin typeface="Arial" pitchFamily="34" charset="0"/>
                <a:ea typeface="Calibri"/>
                <a:cs typeface="Arial" pitchFamily="34" charset="0"/>
              </a:rPr>
              <a:t>or nødkommunikasjon, DSB, Telenor og Lofotkraft</a:t>
            </a:r>
          </a:p>
          <a:p>
            <a:r>
              <a:rPr lang="nb-NO" sz="1800" b="1" dirty="0" smtClean="0">
                <a:latin typeface="Arial" pitchFamily="34" charset="0"/>
                <a:ea typeface="Calibri"/>
                <a:cs typeface="Arial" pitchFamily="34" charset="0"/>
              </a:rPr>
              <a:t>Norconsult </a:t>
            </a:r>
            <a:r>
              <a:rPr lang="nb-NO" sz="1800" dirty="0" smtClean="0">
                <a:latin typeface="Arial" pitchFamily="34" charset="0"/>
                <a:ea typeface="Calibri"/>
                <a:cs typeface="Arial" pitchFamily="34" charset="0"/>
              </a:rPr>
              <a:t>– prosessleder /rådgiver</a:t>
            </a:r>
            <a:endParaRPr lang="nb-NO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endParaRPr lang="nb-NO" sz="18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7"/>
          <a:stretch/>
        </p:blipFill>
        <p:spPr>
          <a:xfrm>
            <a:off x="669274" y="4305203"/>
            <a:ext cx="7602529" cy="1291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36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6529" y="752199"/>
            <a:ext cx="7831373" cy="383386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b-NO" sz="2400" b="1" dirty="0" smtClean="0">
                <a:latin typeface="Arial" pitchFamily="34" charset="0"/>
                <a:ea typeface="Calibri"/>
                <a:cs typeface="Arial" pitchFamily="34" charset="0"/>
              </a:rPr>
              <a:t>Scenario</a:t>
            </a:r>
          </a:p>
          <a:p>
            <a:pPr marL="0" lvl="0" indent="0">
              <a:buNone/>
            </a:pPr>
            <a:endParaRPr lang="nb-NO" sz="5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nb-NO" sz="1700" dirty="0">
                <a:latin typeface="Arial" pitchFamily="34" charset="0"/>
                <a:ea typeface="Calibri"/>
                <a:cs typeface="Arial" pitchFamily="34" charset="0"/>
              </a:rPr>
              <a:t>Et </a:t>
            </a:r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verstefalls-scenario,</a:t>
            </a:r>
            <a:endParaRPr lang="nb-NO" sz="17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r>
              <a:rPr lang="nb-NO" sz="1700" dirty="0">
                <a:latin typeface="Arial" pitchFamily="34" charset="0"/>
                <a:ea typeface="Calibri"/>
                <a:cs typeface="Arial" pitchFamily="34" charset="0"/>
              </a:rPr>
              <a:t>      </a:t>
            </a:r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sannsynligheten </a:t>
            </a:r>
            <a:r>
              <a:rPr lang="nb-NO" sz="1700" dirty="0">
                <a:latin typeface="Arial" pitchFamily="34" charset="0"/>
                <a:ea typeface="Calibri"/>
                <a:cs typeface="Arial" pitchFamily="34" charset="0"/>
              </a:rPr>
              <a:t>ikke stor, men ikke utenkelig eller urealistisk</a:t>
            </a:r>
          </a:p>
          <a:p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Strømbruddets </a:t>
            </a:r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varighet er 14 </a:t>
            </a:r>
            <a:r>
              <a:rPr lang="nb-NO" sz="1700" dirty="0">
                <a:latin typeface="Arial" pitchFamily="34" charset="0"/>
                <a:ea typeface="Calibri"/>
                <a:cs typeface="Arial" pitchFamily="34" charset="0"/>
              </a:rPr>
              <a:t>dagers (</a:t>
            </a:r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januar)</a:t>
            </a:r>
            <a:endParaRPr lang="nb-NO" sz="1700" dirty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Rammer alle de 6 Lofotkommunene </a:t>
            </a:r>
          </a:p>
          <a:p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Nedising av linjer, påfølgende kraftig vind og stort snøfall</a:t>
            </a:r>
          </a:p>
          <a:p>
            <a:pPr marL="0" lvl="0" indent="0">
              <a:buNone/>
            </a:pPr>
            <a:endParaRPr lang="nb-NO" sz="19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r>
              <a:rPr lang="nb-NO" sz="2400" b="1" dirty="0" smtClean="0">
                <a:latin typeface="Arial" pitchFamily="34" charset="0"/>
                <a:ea typeface="Calibri"/>
                <a:cs typeface="Arial" pitchFamily="34" charset="0"/>
              </a:rPr>
              <a:t>Utenkelig eller urealistisk?</a:t>
            </a:r>
          </a:p>
          <a:p>
            <a:pPr marL="0" lvl="0" indent="0">
              <a:buNone/>
            </a:pPr>
            <a:endParaRPr lang="nb-NO" sz="5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nb-NO" sz="1700" dirty="0">
                <a:latin typeface="Arial" pitchFamily="34" charset="0"/>
                <a:ea typeface="Calibri"/>
                <a:cs typeface="Arial" pitchFamily="34" charset="0"/>
              </a:rPr>
              <a:t>Hilde (nov </a:t>
            </a:r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2013)</a:t>
            </a:r>
            <a:endParaRPr lang="nb-NO" sz="1700" dirty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Dagmar </a:t>
            </a:r>
            <a:r>
              <a:rPr lang="nb-NO" sz="17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nb-NO" sz="1700" dirty="0" err="1">
                <a:latin typeface="Arial" pitchFamily="34" charset="0"/>
                <a:ea typeface="Calibri"/>
                <a:cs typeface="Arial" pitchFamily="34" charset="0"/>
              </a:rPr>
              <a:t>des</a:t>
            </a:r>
            <a:r>
              <a:rPr lang="nb-NO" sz="1700" dirty="0">
                <a:latin typeface="Arial" pitchFamily="34" charset="0"/>
                <a:ea typeface="Calibri"/>
                <a:cs typeface="Arial" pitchFamily="34" charset="0"/>
              </a:rPr>
              <a:t> 2011</a:t>
            </a:r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)</a:t>
            </a:r>
          </a:p>
          <a:p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Steigen </a:t>
            </a:r>
            <a:r>
              <a:rPr lang="nb-NO" sz="1700" dirty="0">
                <a:latin typeface="Arial" pitchFamily="34" charset="0"/>
                <a:ea typeface="Calibri"/>
                <a:cs typeface="Arial" pitchFamily="34" charset="0"/>
              </a:rPr>
              <a:t>6 døgn i 2006</a:t>
            </a:r>
          </a:p>
          <a:p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Ekstremværet </a:t>
            </a:r>
            <a:r>
              <a:rPr lang="nb-NO" sz="1700" dirty="0">
                <a:latin typeface="Arial" pitchFamily="34" charset="0"/>
                <a:ea typeface="Calibri"/>
                <a:cs typeface="Arial" pitchFamily="34" charset="0"/>
              </a:rPr>
              <a:t>Gudrun 2005 - konsekvenser i </a:t>
            </a:r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Sverige</a:t>
            </a:r>
          </a:p>
          <a:p>
            <a:pPr marL="0" indent="0">
              <a:buNone/>
            </a:pPr>
            <a:endParaRPr lang="nb-NO" sz="17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endParaRPr lang="nb-NO" sz="18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7"/>
          <a:stretch/>
        </p:blipFill>
        <p:spPr>
          <a:xfrm>
            <a:off x="669273" y="4790607"/>
            <a:ext cx="7602529" cy="1291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8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31628" y="6364800"/>
            <a:ext cx="9144000" cy="4932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1016385" y="800923"/>
            <a:ext cx="67366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Kartlegginger</a:t>
            </a:r>
          </a:p>
          <a:p>
            <a:endParaRPr lang="nb-NO" sz="1000" dirty="0" smtClean="0"/>
          </a:p>
          <a:p>
            <a:r>
              <a:rPr lang="nb-NO" b="1" dirty="0" smtClean="0"/>
              <a:t>Intervju me</a:t>
            </a:r>
            <a:r>
              <a:rPr lang="nb-NO" b="1" dirty="0" smtClean="0"/>
              <a:t>d k</a:t>
            </a:r>
            <a:r>
              <a:rPr lang="nb-NO" b="1" dirty="0" smtClean="0"/>
              <a:t>ommuneledelsen i de 6 </a:t>
            </a:r>
            <a:r>
              <a:rPr lang="nb-NO" b="1" dirty="0" smtClean="0"/>
              <a:t>Lofot</a:t>
            </a:r>
            <a:r>
              <a:rPr lang="nb-NO" b="1" dirty="0" smtClean="0"/>
              <a:t>kommunene</a:t>
            </a:r>
          </a:p>
          <a:p>
            <a:endParaRPr lang="nb-NO" sz="1600" b="1" dirty="0"/>
          </a:p>
          <a:p>
            <a:r>
              <a:rPr lang="nb-NO" b="1" dirty="0" smtClean="0"/>
              <a:t>Spørreundersøkelse og oppfølgingsintervju: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016385" y="2263805"/>
            <a:ext cx="30407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NVE</a:t>
            </a:r>
          </a:p>
          <a:p>
            <a:r>
              <a:rPr lang="nb-NO" dirty="0"/>
              <a:t>Post- og teletilsyn</a:t>
            </a:r>
          </a:p>
          <a:p>
            <a:r>
              <a:rPr lang="nb-NO" dirty="0"/>
              <a:t>Direktoratet for nødkommunikasjon</a:t>
            </a:r>
          </a:p>
          <a:p>
            <a:r>
              <a:rPr lang="nb-NO" dirty="0"/>
              <a:t>DSB</a:t>
            </a:r>
          </a:p>
          <a:p>
            <a:r>
              <a:rPr lang="nb-NO" dirty="0"/>
              <a:t>Telenor </a:t>
            </a:r>
          </a:p>
          <a:p>
            <a:r>
              <a:rPr lang="nb-NO" dirty="0"/>
              <a:t>NetCom</a:t>
            </a:r>
          </a:p>
          <a:p>
            <a:r>
              <a:rPr lang="nb-NO" dirty="0"/>
              <a:t>Lofotkraft</a:t>
            </a:r>
          </a:p>
          <a:p>
            <a:r>
              <a:rPr lang="nb-NO" dirty="0"/>
              <a:t>Kystverket</a:t>
            </a:r>
          </a:p>
          <a:p>
            <a:r>
              <a:rPr lang="nb-NO" dirty="0"/>
              <a:t>Avinor</a:t>
            </a:r>
          </a:p>
          <a:p>
            <a:r>
              <a:rPr lang="nb-NO" dirty="0"/>
              <a:t>Statens vegvesen</a:t>
            </a:r>
          </a:p>
          <a:p>
            <a:r>
              <a:rPr lang="nb-NO" dirty="0"/>
              <a:t>Fylkesmannen i Nordland</a:t>
            </a:r>
          </a:p>
          <a:p>
            <a:r>
              <a:rPr lang="nb-NO" dirty="0"/>
              <a:t>NRK </a:t>
            </a:r>
            <a:r>
              <a:rPr lang="nb-NO" dirty="0" smtClean="0"/>
              <a:t>Nordland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852908" y="2370337"/>
            <a:ext cx="3675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Hovedredningssentralen (HRS)</a:t>
            </a:r>
          </a:p>
          <a:p>
            <a:r>
              <a:rPr lang="nb-NO" dirty="0"/>
              <a:t>Midtre </a:t>
            </a:r>
            <a:r>
              <a:rPr lang="nb-NO" dirty="0" smtClean="0"/>
              <a:t>Hålogaland politidistrikt</a:t>
            </a:r>
          </a:p>
          <a:p>
            <a:r>
              <a:rPr lang="nb-NO" dirty="0" smtClean="0"/>
              <a:t>Salten politidistrikt</a:t>
            </a:r>
          </a:p>
          <a:p>
            <a:r>
              <a:rPr lang="nb-NO" dirty="0" smtClean="0"/>
              <a:t>Forsvaret</a:t>
            </a:r>
          </a:p>
          <a:p>
            <a:r>
              <a:rPr lang="nb-NO" dirty="0" smtClean="0"/>
              <a:t>Sivilforsvaret, Midte Hålogaland SFD</a:t>
            </a:r>
          </a:p>
          <a:p>
            <a:r>
              <a:rPr lang="nb-NO" dirty="0" smtClean="0"/>
              <a:t>Sivilforsvaret Nordland SFD</a:t>
            </a:r>
            <a:endParaRPr lang="nb-NO" dirty="0"/>
          </a:p>
          <a:p>
            <a:r>
              <a:rPr lang="nb-NO" dirty="0" smtClean="0"/>
              <a:t>AMK </a:t>
            </a:r>
            <a:r>
              <a:rPr lang="nb-NO" dirty="0"/>
              <a:t>Bodø</a:t>
            </a:r>
          </a:p>
          <a:p>
            <a:r>
              <a:rPr lang="nb-NO" dirty="0" smtClean="0"/>
              <a:t>Nordlandssykehuset</a:t>
            </a:r>
          </a:p>
          <a:p>
            <a:r>
              <a:rPr lang="nb-NO" dirty="0" smtClean="0"/>
              <a:t>Nordland Røde Kors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79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31628" y="6364800"/>
            <a:ext cx="9144000" cy="4932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1084968" y="800923"/>
            <a:ext cx="673666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Resultater  – kommunal virksomhet</a:t>
            </a:r>
          </a:p>
          <a:p>
            <a:endParaRPr lang="nb-NO" sz="1400" dirty="0" smtClean="0"/>
          </a:p>
          <a:p>
            <a:r>
              <a:rPr lang="nb-NO" b="1" dirty="0" smtClean="0"/>
              <a:t>Administrasjon og kriseledelse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Alle rådhus, unntatt Værøy, har nødstrøm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Telefon og internett vil fungere 0 - 8 timer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Alternativer</a:t>
            </a:r>
            <a:r>
              <a:rPr lang="nb-NO" sz="1600" dirty="0"/>
              <a:t>: </a:t>
            </a:r>
            <a:r>
              <a:rPr lang="nb-NO" sz="1600" dirty="0" smtClean="0"/>
              <a:t>Satellitt-telefon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NRK vil være i funksjon </a:t>
            </a:r>
            <a:endParaRPr lang="nb-NO" sz="1600" dirty="0" smtClean="0"/>
          </a:p>
          <a:p>
            <a:endParaRPr lang="nb-NO" sz="500" dirty="0" smtClean="0"/>
          </a:p>
          <a:p>
            <a:r>
              <a:rPr lang="nb-NO" b="1" dirty="0"/>
              <a:t>Helse og omsorg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Sykehjem og omsorgssenter – ikke kritisk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Oppfølging av hjemmeboende (500 i Vestvågøy) – svært utfordrende, eks trygghetsalarmer og telefon faller ut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Legevakt – ikke tilgang til elektroniske pasientjournaler og manglende telefon og internett</a:t>
            </a:r>
          </a:p>
          <a:p>
            <a:endParaRPr lang="nb-NO" sz="500" b="1" dirty="0" smtClean="0"/>
          </a:p>
          <a:p>
            <a:r>
              <a:rPr lang="nb-NO" b="1" dirty="0" smtClean="0"/>
              <a:t>Teknisk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Vannforsyning – bra med nødstrøm til pumper og vannbehandling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Drivstoff til aggregater ei utfordring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Brann og redning – samba</a:t>
            </a:r>
            <a:r>
              <a:rPr lang="nb-NO" dirty="0" smtClean="0"/>
              <a:t>nd ei utfordring (VHF)</a:t>
            </a:r>
          </a:p>
          <a:p>
            <a:r>
              <a:rPr lang="nb-NO" sz="500" dirty="0"/>
              <a:t> </a:t>
            </a:r>
            <a:endParaRPr lang="nb-NO" sz="500" dirty="0" smtClean="0"/>
          </a:p>
          <a:p>
            <a:r>
              <a:rPr lang="nb-NO" b="1" dirty="0" smtClean="0"/>
              <a:t>Skole og barnehage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Har ikke nødstrøm – må stenge</a:t>
            </a:r>
          </a:p>
        </p:txBody>
      </p:sp>
    </p:spTree>
    <p:extLst>
      <p:ext uri="{BB962C8B-B14F-4D97-AF65-F5344CB8AC3E}">
        <p14:creationId xmlns:p14="http://schemas.microsoft.com/office/powerpoint/2010/main" val="33999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PowerPoint-presentasjon</Template>
  <TotalTime>1204</TotalTime>
  <Words>555</Words>
  <Application>Microsoft Office PowerPoint</Application>
  <PresentationFormat>Skjermfremvisning (4:3)</PresentationFormat>
  <Paragraphs>136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PowerPoint-presentasjon</vt:lpstr>
      <vt:lpstr>Prosjekt   Langvarig strømbrudd i Lofoten  - sårbarhet og konsekvenser  Oppstart juni 2013, ferdig desember 2013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Tilsyn – samfunnssikkerhet og beredskap</dc:title>
  <dc:creator>Steinvik Karsten</dc:creator>
  <cp:lastModifiedBy>Steinvik Karsten</cp:lastModifiedBy>
  <cp:revision>76</cp:revision>
  <cp:lastPrinted>2013-12-09T07:44:54Z</cp:lastPrinted>
  <dcterms:created xsi:type="dcterms:W3CDTF">2013-05-22T13:10:00Z</dcterms:created>
  <dcterms:modified xsi:type="dcterms:W3CDTF">2013-12-09T08:36:11Z</dcterms:modified>
</cp:coreProperties>
</file>