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9" r:id="rId1"/>
  </p:sldMasterIdLst>
  <p:notesMasterIdLst>
    <p:notesMasterId r:id="rId40"/>
  </p:notesMasterIdLst>
  <p:handoutMasterIdLst>
    <p:handoutMasterId r:id="rId41"/>
  </p:handoutMasterIdLst>
  <p:sldIdLst>
    <p:sldId id="293" r:id="rId2"/>
    <p:sldId id="382" r:id="rId3"/>
    <p:sldId id="388" r:id="rId4"/>
    <p:sldId id="384" r:id="rId5"/>
    <p:sldId id="408" r:id="rId6"/>
    <p:sldId id="385" r:id="rId7"/>
    <p:sldId id="383" r:id="rId8"/>
    <p:sldId id="390" r:id="rId9"/>
    <p:sldId id="404" r:id="rId10"/>
    <p:sldId id="407" r:id="rId11"/>
    <p:sldId id="394" r:id="rId12"/>
    <p:sldId id="429" r:id="rId13"/>
    <p:sldId id="395" r:id="rId14"/>
    <p:sldId id="396" r:id="rId15"/>
    <p:sldId id="406" r:id="rId16"/>
    <p:sldId id="372" r:id="rId17"/>
    <p:sldId id="376" r:id="rId18"/>
    <p:sldId id="386" r:id="rId19"/>
    <p:sldId id="432" r:id="rId20"/>
    <p:sldId id="387" r:id="rId21"/>
    <p:sldId id="378" r:id="rId22"/>
    <p:sldId id="398" r:id="rId23"/>
    <p:sldId id="399" r:id="rId24"/>
    <p:sldId id="400" r:id="rId25"/>
    <p:sldId id="428" r:id="rId26"/>
    <p:sldId id="401" r:id="rId27"/>
    <p:sldId id="403" r:id="rId28"/>
    <p:sldId id="416" r:id="rId29"/>
    <p:sldId id="417" r:id="rId30"/>
    <p:sldId id="419" r:id="rId31"/>
    <p:sldId id="420" r:id="rId32"/>
    <p:sldId id="426" r:id="rId33"/>
    <p:sldId id="422" r:id="rId34"/>
    <p:sldId id="421" r:id="rId35"/>
    <p:sldId id="427" r:id="rId36"/>
    <p:sldId id="431" r:id="rId37"/>
    <p:sldId id="430" r:id="rId38"/>
    <p:sldId id="381" r:id="rId39"/>
  </p:sldIdLst>
  <p:sldSz cx="9144000" cy="6858000" type="screen4x3"/>
  <p:notesSz cx="6805613" cy="99441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41" autoAdjust="0"/>
  </p:normalViewPr>
  <p:slideViewPr>
    <p:cSldViewPr>
      <p:cViewPr varScale="1">
        <p:scale>
          <a:sx n="76" d="100"/>
          <a:sy n="76" d="100"/>
        </p:scale>
        <p:origin x="-11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fld id="{1B546E33-E8BB-4BFB-926C-80A84FDCB5B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3170"/>
            <a:ext cx="5445126" cy="447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pPr>
              <a:defRPr/>
            </a:pPr>
            <a:fld id="{87516289-D020-46B0-9BD5-129E0A7F0AF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6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b-NO" smtClean="0">
                <a:ea typeface="ＭＳ Ｐゴシック" pitchFamily="34" charset="-128"/>
              </a:rPr>
              <a:t>IMO Revision. October 24th 2007</a:t>
            </a:r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9C472-13C3-425A-B0D1-67F995D6A416}" type="slidenum">
              <a:rPr lang="nb-NO" smtClean="0">
                <a:ea typeface="ＭＳ Ｐゴシック" pitchFamily="34" charset="-128"/>
              </a:rPr>
              <a:pPr/>
              <a:t>1</a:t>
            </a:fld>
            <a:endParaRPr lang="nb-NO" smtClean="0">
              <a:ea typeface="ＭＳ Ｐゴシック" pitchFamily="34" charset="-128"/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nb-NO" sz="2000" dirty="0" smtClean="0">
                <a:cs typeface="+mn-cs"/>
              </a:rPr>
              <a:t>3 fartøy i Nord-Norge (Røst til russergrensen), T/C (1+1 år)</a:t>
            </a:r>
          </a:p>
          <a:p>
            <a:pPr eaLnBrk="1" hangingPunct="1">
              <a:defRPr/>
            </a:pPr>
            <a:r>
              <a:rPr lang="nb-NO" sz="2000" dirty="0" smtClean="0">
                <a:cs typeface="+mn-cs"/>
              </a:rPr>
              <a:t>1 fartøy på Vestlandet (Kristiansund til Fedje), T/C (1+1 år)</a:t>
            </a:r>
          </a:p>
          <a:p>
            <a:pPr eaLnBrk="1" hangingPunct="1">
              <a:defRPr/>
            </a:pPr>
            <a:r>
              <a:rPr lang="nb-NO" sz="2000" dirty="0" smtClean="0">
                <a:cs typeface="+mn-cs"/>
              </a:rPr>
              <a:t>1 fartøy på Sørlandet (Egersund til Risør), tilstedeværelseskontrakt (4 år – etablert 1. november 2009)</a:t>
            </a:r>
          </a:p>
          <a:p>
            <a:pPr eaLnBrk="1" hangingPunct="1">
              <a:defRPr/>
            </a:pPr>
            <a:r>
              <a:rPr lang="nb-NO" sz="2000" dirty="0" smtClean="0">
                <a:cs typeface="+mn-cs"/>
              </a:rPr>
              <a:t>Kapasiteter:</a:t>
            </a:r>
          </a:p>
          <a:p>
            <a:pPr lvl="1" eaLnBrk="1" hangingPunct="1">
              <a:defRPr/>
            </a:pPr>
            <a:r>
              <a:rPr lang="nb-NO" sz="1600" dirty="0" err="1" smtClean="0">
                <a:cs typeface="+mn-cs"/>
              </a:rPr>
              <a:t>SECurus</a:t>
            </a:r>
            <a:r>
              <a:rPr lang="nb-NO" sz="1600" dirty="0" smtClean="0">
                <a:cs typeface="+mn-cs"/>
              </a:rPr>
              <a:t> (IR) på alle tre fartøyer i nord</a:t>
            </a:r>
          </a:p>
          <a:p>
            <a:pPr lvl="1" eaLnBrk="1" hangingPunct="1">
              <a:defRPr/>
            </a:pPr>
            <a:r>
              <a:rPr lang="nb-NO" sz="1600" dirty="0" err="1" smtClean="0">
                <a:cs typeface="+mn-cs"/>
              </a:rPr>
              <a:t>SeaFLIR</a:t>
            </a:r>
            <a:r>
              <a:rPr lang="nb-NO" sz="1600" dirty="0" smtClean="0">
                <a:cs typeface="+mn-cs"/>
              </a:rPr>
              <a:t> (IR) på BB Ocean på Vestlandet</a:t>
            </a:r>
          </a:p>
          <a:p>
            <a:pPr lvl="1" eaLnBrk="1" hangingPunct="1">
              <a:defRPr/>
            </a:pPr>
            <a:r>
              <a:rPr lang="nb-NO" sz="1600" dirty="0" smtClean="0">
                <a:cs typeface="+mn-cs"/>
              </a:rPr>
              <a:t>Oljedeteksjonsradar på fartøyer i nord og på Vestlandet</a:t>
            </a:r>
          </a:p>
          <a:p>
            <a:pPr lvl="1" eaLnBrk="1" hangingPunct="1">
              <a:defRPr/>
            </a:pPr>
            <a:r>
              <a:rPr lang="nb-NO" sz="1600" dirty="0" smtClean="0">
                <a:cs typeface="+mn-cs"/>
              </a:rPr>
              <a:t>Lekkmatter (</a:t>
            </a:r>
            <a:r>
              <a:rPr lang="nb-NO" sz="1600" dirty="0" err="1" smtClean="0">
                <a:cs typeface="+mn-cs"/>
              </a:rPr>
              <a:t>Miko</a:t>
            </a:r>
            <a:r>
              <a:rPr lang="nb-NO" sz="1600" dirty="0" smtClean="0">
                <a:cs typeface="+mn-cs"/>
              </a:rPr>
              <a:t> plaster)</a:t>
            </a:r>
          </a:p>
          <a:p>
            <a:pPr lvl="1" eaLnBrk="1" hangingPunct="1">
              <a:defRPr/>
            </a:pPr>
            <a:r>
              <a:rPr lang="nb-NO" sz="1600" dirty="0" smtClean="0">
                <a:cs typeface="+mn-cs"/>
              </a:rPr>
              <a:t>ORO kapasitet på alle fartøyer</a:t>
            </a:r>
            <a:endParaRPr lang="nb-NO" sz="2000" dirty="0" smtClean="0">
              <a:cs typeface="+mn-cs"/>
            </a:endParaRPr>
          </a:p>
          <a:p>
            <a:pPr eaLnBrk="1" hangingPunct="1">
              <a:defRPr/>
            </a:pPr>
            <a:r>
              <a:rPr lang="nb-NO" sz="2000" dirty="0" smtClean="0">
                <a:cs typeface="+mn-cs"/>
              </a:rPr>
              <a:t>Konseptvalgutredning i 2011 </a:t>
            </a:r>
          </a:p>
          <a:p>
            <a:pPr lvl="1" eaLnBrk="1" hangingPunct="1">
              <a:defRPr/>
            </a:pPr>
            <a:r>
              <a:rPr lang="nb-NO" sz="1600" dirty="0" smtClean="0">
                <a:cs typeface="+mn-cs"/>
              </a:rPr>
              <a:t>Fremtidig anbefaling av total nasjonal slepeberedskap</a:t>
            </a:r>
          </a:p>
          <a:p>
            <a:pPr eaLnBrk="1" hangingPunct="1">
              <a:defRPr/>
            </a:pPr>
            <a:endParaRPr lang="nb-NO" dirty="0">
              <a:cs typeface="+mn-cs"/>
            </a:endParaRPr>
          </a:p>
        </p:txBody>
      </p:sp>
      <p:sp>
        <p:nvSpPr>
          <p:cNvPr id="5018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4D5B04-DC78-4681-8CD3-91C1DFE6493F}" type="slidenum">
              <a:rPr lang="nb-NO" smtClean="0">
                <a:ea typeface="ＭＳ Ｐゴシック" pitchFamily="34" charset="-128"/>
              </a:rPr>
              <a:pPr/>
              <a:t>17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5120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>
              <a:ea typeface="ＭＳ Ｐゴシック" pitchFamily="34" charset="-128"/>
            </a:endParaRPr>
          </a:p>
        </p:txBody>
      </p:sp>
      <p:sp>
        <p:nvSpPr>
          <p:cNvPr id="5120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895F07-78E6-4742-8D12-BF68ABA60134}" type="slidenum">
              <a:rPr lang="nb-NO" smtClean="0">
                <a:ea typeface="ＭＳ Ｐゴシック" pitchFamily="34" charset="-128"/>
              </a:rPr>
              <a:pPr/>
              <a:t>18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nb-NO" sz="2800" dirty="0" smtClean="0">
                <a:cs typeface="+mn-cs"/>
              </a:rPr>
              <a:t>Følge opp anbefalingene i beredskapsanalysen</a:t>
            </a:r>
          </a:p>
          <a:p>
            <a:pPr lvl="1" eaLnBrk="1" hangingPunct="1">
              <a:defRPr/>
            </a:pPr>
            <a:r>
              <a:rPr lang="nb-NO" dirty="0" smtClean="0">
                <a:cs typeface="+mn-cs"/>
              </a:rPr>
              <a:t>Responstid</a:t>
            </a:r>
          </a:p>
          <a:p>
            <a:pPr lvl="2" eaLnBrk="1" hangingPunct="1">
              <a:defRPr/>
            </a:pPr>
            <a:r>
              <a:rPr lang="nb-NO" dirty="0" smtClean="0">
                <a:cs typeface="+mn-cs"/>
              </a:rPr>
              <a:t>Rask innringning</a:t>
            </a:r>
          </a:p>
          <a:p>
            <a:pPr lvl="2" eaLnBrk="1" hangingPunct="1">
              <a:defRPr/>
            </a:pPr>
            <a:r>
              <a:rPr lang="nb-NO" dirty="0" smtClean="0">
                <a:cs typeface="+mn-cs"/>
              </a:rPr>
              <a:t>Oljevernutstyr ”på kjøl” – Kystvakten</a:t>
            </a:r>
          </a:p>
          <a:p>
            <a:pPr lvl="2" eaLnBrk="1" hangingPunct="1">
              <a:defRPr/>
            </a:pPr>
            <a:r>
              <a:rPr lang="nb-NO" dirty="0" smtClean="0">
                <a:cs typeface="+mn-cs"/>
              </a:rPr>
              <a:t>Fiskebåter og egna fartøy</a:t>
            </a:r>
          </a:p>
          <a:p>
            <a:pPr lvl="2" eaLnBrk="1" hangingPunct="1">
              <a:defRPr/>
            </a:pPr>
            <a:r>
              <a:rPr lang="nb-NO" dirty="0" smtClean="0">
                <a:cs typeface="+mn-cs"/>
              </a:rPr>
              <a:t>Utstyr akuttfase strand</a:t>
            </a:r>
          </a:p>
          <a:p>
            <a:pPr lvl="2" eaLnBrk="1" hangingPunct="1">
              <a:defRPr/>
            </a:pPr>
            <a:r>
              <a:rPr lang="nb-NO" dirty="0" smtClean="0">
                <a:cs typeface="+mn-cs"/>
              </a:rPr>
              <a:t>Styrking av kommunal beredskap</a:t>
            </a:r>
          </a:p>
          <a:p>
            <a:pPr lvl="1" eaLnBrk="1" hangingPunct="1">
              <a:defRPr/>
            </a:pPr>
            <a:r>
              <a:rPr lang="nb-NO" dirty="0" smtClean="0">
                <a:cs typeface="+mn-cs"/>
              </a:rPr>
              <a:t>Styring og ledelse</a:t>
            </a:r>
            <a:endParaRPr lang="nb-NO" sz="2000" dirty="0" smtClean="0">
              <a:cs typeface="+mn-cs"/>
            </a:endParaRPr>
          </a:p>
          <a:p>
            <a:pPr lvl="1" eaLnBrk="1" hangingPunct="1">
              <a:defRPr/>
            </a:pPr>
            <a:r>
              <a:rPr lang="nb-NO" dirty="0" smtClean="0">
                <a:cs typeface="+mn-cs"/>
              </a:rPr>
              <a:t>Kompetanse</a:t>
            </a:r>
            <a:endParaRPr lang="nb-NO" sz="20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b-NO" sz="2800" dirty="0" smtClean="0">
                <a:cs typeface="+mn-cs"/>
              </a:rPr>
              <a:t>Fokus på erfaring etter aksjoner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400" dirty="0" smtClean="0">
                <a:cs typeface="+mn-cs"/>
              </a:rPr>
              <a:t>Revisjon av administrativ veileder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400" dirty="0" smtClean="0">
                <a:cs typeface="+mn-cs"/>
              </a:rPr>
              <a:t>Styrke kapasiteten for strandaksjoner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dirty="0" smtClean="0">
                <a:cs typeface="+mn-cs"/>
              </a:rPr>
              <a:t>Gjennomføre k</a:t>
            </a:r>
            <a:r>
              <a:rPr lang="nb-NO" sz="2400" dirty="0" smtClean="0">
                <a:cs typeface="+mn-cs"/>
              </a:rPr>
              <a:t>ompetansehevende tiltak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dirty="0" smtClean="0">
                <a:cs typeface="+mn-cs"/>
              </a:rPr>
              <a:t>Sluttføre revisjon av Kystverkets beredskapsplan</a:t>
            </a:r>
            <a:endParaRPr lang="nb-NO" sz="2400" dirty="0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b-NO" sz="2800" dirty="0" smtClean="0">
                <a:cs typeface="+mn-cs"/>
              </a:rPr>
              <a:t>Avklare kommunenes rolle </a:t>
            </a:r>
            <a:r>
              <a:rPr lang="nb-NO" sz="2800" dirty="0" err="1" smtClean="0">
                <a:cs typeface="+mn-cs"/>
              </a:rPr>
              <a:t>ift</a:t>
            </a:r>
            <a:r>
              <a:rPr lang="nb-NO" sz="2800" dirty="0" smtClean="0">
                <a:cs typeface="+mn-cs"/>
              </a:rPr>
              <a:t> kravstilling og organisering(sammen med KLIF)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nb-NO" dirty="0" smtClean="0">
                <a:cs typeface="+mn-cs"/>
              </a:rPr>
              <a:t>Avklare håndtering av de store hendelsene</a:t>
            </a:r>
          </a:p>
          <a:p>
            <a:pPr eaLnBrk="1" hangingPunct="1">
              <a:defRPr/>
            </a:pPr>
            <a:endParaRPr lang="nb-NO" dirty="0">
              <a:cs typeface="+mn-cs"/>
            </a:endParaRPr>
          </a:p>
        </p:txBody>
      </p:sp>
      <p:sp>
        <p:nvSpPr>
          <p:cNvPr id="5222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41C48-C97F-4DB3-AF2B-47926860866C}" type="slidenum">
              <a:rPr lang="nb-NO" smtClean="0">
                <a:ea typeface="ＭＳ Ｐゴシック" pitchFamily="34" charset="-128"/>
              </a:rPr>
              <a:pPr/>
              <a:t>20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5325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ea typeface="ＭＳ Ｐゴシック" pitchFamily="34" charset="-128"/>
              </a:rPr>
              <a:t>U-864</a:t>
            </a:r>
          </a:p>
          <a:p>
            <a:pPr eaLnBrk="1" hangingPunct="1"/>
            <a:endParaRPr lang="nb-NO" smtClean="0">
              <a:ea typeface="ＭＳ Ｐゴシック" pitchFamily="34" charset="-128"/>
            </a:endParaRPr>
          </a:p>
          <a:p>
            <a:pPr eaLnBrk="1" hangingPunct="1"/>
            <a:r>
              <a:rPr lang="nb-NO" smtClean="0">
                <a:ea typeface="ＭＳ Ｐゴシック" pitchFamily="34" charset="-128"/>
              </a:rPr>
              <a:t>Fjerning av Murmansk</a:t>
            </a:r>
          </a:p>
          <a:p>
            <a:pPr lvl="1" eaLnBrk="1" hangingPunct="1"/>
            <a:r>
              <a:rPr lang="nb-NO" smtClean="0">
                <a:ea typeface="ＭＳ Ｐゴシック" pitchFamily="34" charset="-128"/>
              </a:rPr>
              <a:t>Fremdrift har vært hindret av værforholdene 2011</a:t>
            </a:r>
          </a:p>
          <a:p>
            <a:pPr lvl="1" eaLnBrk="1" hangingPunct="1"/>
            <a:r>
              <a:rPr lang="nb-NO" smtClean="0">
                <a:ea typeface="ＭＳ Ｐゴシック" pitchFamily="34" charset="-128"/>
              </a:rPr>
              <a:t>Vrakrester fjernes i 2012. 98% gjenbruk</a:t>
            </a:r>
          </a:p>
          <a:p>
            <a:pPr lvl="1" eaLnBrk="1" hangingPunct="1"/>
            <a:r>
              <a:rPr lang="nb-NO" smtClean="0">
                <a:ea typeface="ＭＳ Ｐゴシック" pitchFamily="34" charset="-128"/>
              </a:rPr>
              <a:t>Molo og stein fjernes ned til -5 meter i 2013</a:t>
            </a:r>
          </a:p>
          <a:p>
            <a:pPr lvl="1" eaLnBrk="1" hangingPunct="1"/>
            <a:endParaRPr lang="nb-NO" smtClean="0">
              <a:ea typeface="ＭＳ Ｐゴシック" pitchFamily="34" charset="-128"/>
            </a:endParaRPr>
          </a:p>
          <a:p>
            <a:pPr eaLnBrk="1" hangingPunct="1"/>
            <a:endParaRPr lang="nb-NO" smtClean="0">
              <a:ea typeface="ＭＳ Ｐゴシック" pitchFamily="34" charset="-128"/>
            </a:endParaRPr>
          </a:p>
        </p:txBody>
      </p:sp>
      <p:sp>
        <p:nvSpPr>
          <p:cNvPr id="5325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B9E3F0-4A3D-4B71-948C-45D1D4ADE499}" type="slidenum">
              <a:rPr lang="nb-NO" smtClean="0">
                <a:ea typeface="ＭＳ Ｐゴシック" pitchFamily="34" charset="-128"/>
              </a:rPr>
              <a:pPr/>
              <a:t>21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5427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smtClean="0">
              <a:ea typeface="ＭＳ Ｐゴシック" pitchFamily="34" charset="-128"/>
            </a:endParaRPr>
          </a:p>
        </p:txBody>
      </p:sp>
      <p:sp>
        <p:nvSpPr>
          <p:cNvPr id="5427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F4F687-C8A5-407C-B992-026A1F748C33}" type="slidenum">
              <a:rPr lang="nb-NO" smtClean="0">
                <a:ea typeface="ＭＳ Ｐゴシック" pitchFamily="34" charset="-128"/>
              </a:rPr>
              <a:pPr/>
              <a:t>33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6C28B-E305-4416-807F-542243D0F804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715074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b-NO" smtClean="0">
                <a:ea typeface="ＭＳ Ｐゴシック" pitchFamily="34" charset="-128"/>
              </a:rPr>
              <a:t>IMO Revision. October 24th 2007</a:t>
            </a: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E4A2A5-C402-4110-B0B9-C4100D611D2E}" type="slidenum">
              <a:rPr lang="nb-NO" smtClean="0">
                <a:ea typeface="ＭＳ Ｐゴシック" pitchFamily="34" charset="-128"/>
              </a:rPr>
              <a:pPr/>
              <a:t>38</a:t>
            </a:fld>
            <a:endParaRPr lang="nb-NO" smtClean="0">
              <a:ea typeface="ＭＳ Ｐゴシック" pitchFamily="34" charset="-128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419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>
              <a:ea typeface="ＭＳ Ｐゴシック" pitchFamily="34" charset="-128"/>
            </a:endParaRPr>
          </a:p>
        </p:txBody>
      </p:sp>
      <p:sp>
        <p:nvSpPr>
          <p:cNvPr id="419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D66B75-DF37-4E29-B3EB-2EEDF6385AEB}" type="slidenum">
              <a:rPr lang="nb-NO" smtClean="0">
                <a:ea typeface="ＭＳ Ｐゴシック" pitchFamily="34" charset="-128"/>
              </a:rPr>
              <a:pPr/>
              <a:t>2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dirty="0" smtClean="0">
                <a:ea typeface="ＭＳ Ｐゴシック" pitchFamily="34" charset="-128"/>
              </a:rPr>
              <a:t>Det er dette som er ”hverdagen” når det gjelder de typiske hendelsene vi har håndtert i Norge.</a:t>
            </a:r>
          </a:p>
          <a:p>
            <a:pPr eaLnBrk="1" hangingPunct="1"/>
            <a:endParaRPr lang="nb-NO" dirty="0" smtClean="0">
              <a:ea typeface="ＭＳ Ｐゴシック" pitchFamily="34" charset="-128"/>
            </a:endParaRPr>
          </a:p>
          <a:p>
            <a:pPr eaLnBrk="1" hangingPunct="1"/>
            <a:r>
              <a:rPr lang="nb-NO" dirty="0" smtClean="0">
                <a:ea typeface="ＭＳ Ｐゴシック" pitchFamily="34" charset="-128"/>
              </a:rPr>
              <a:t>Heldigvis – ingen større tankskipsuhell eller offshorehendelser siden Bravo i 1977. </a:t>
            </a:r>
          </a:p>
          <a:p>
            <a:pPr eaLnBrk="1" hangingPunct="1"/>
            <a:r>
              <a:rPr lang="nb-NO" dirty="0" smtClean="0">
                <a:ea typeface="ＭＳ Ｐゴシック" pitchFamily="34" charset="-128"/>
              </a:rPr>
              <a:t>Men – beredskapen må være forberedt også på de større hendelsene og </a:t>
            </a:r>
            <a:r>
              <a:rPr lang="nb-NO" dirty="0" err="1" smtClean="0">
                <a:ea typeface="ＭＳ Ｐゴシック" pitchFamily="34" charset="-128"/>
              </a:rPr>
              <a:t>Macondohendelsen</a:t>
            </a:r>
            <a:r>
              <a:rPr lang="nb-NO" dirty="0" smtClean="0">
                <a:ea typeface="ＭＳ Ｐゴシック" pitchFamily="34" charset="-128"/>
              </a:rPr>
              <a:t> i </a:t>
            </a:r>
            <a:r>
              <a:rPr lang="nb-NO" dirty="0" err="1" smtClean="0">
                <a:ea typeface="ＭＳ Ｐゴシック" pitchFamily="34" charset="-128"/>
              </a:rPr>
              <a:t>Mexicogulfen</a:t>
            </a:r>
            <a:r>
              <a:rPr lang="nb-NO" dirty="0" smtClean="0">
                <a:ea typeface="ＭＳ Ｐゴシック" pitchFamily="34" charset="-128"/>
              </a:rPr>
              <a:t> i 2010 gir også oss noe å ta med videre </a:t>
            </a:r>
            <a:r>
              <a:rPr lang="nb-NO" dirty="0" err="1" smtClean="0">
                <a:ea typeface="ＭＳ Ｐゴシック" pitchFamily="34" charset="-128"/>
              </a:rPr>
              <a:t>ift</a:t>
            </a:r>
            <a:r>
              <a:rPr lang="nb-NO" dirty="0" smtClean="0">
                <a:ea typeface="ＭＳ Ｐゴシック" pitchFamily="34" charset="-128"/>
              </a:rPr>
              <a:t> nasjonal beredskap.</a:t>
            </a: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80543-3466-49EA-A28D-F474247CB8EE}" type="slidenum">
              <a:rPr lang="nb-NO" smtClean="0">
                <a:ea typeface="ＭＳ Ｐゴシック" pitchFamily="34" charset="-128"/>
              </a:rPr>
              <a:pPr/>
              <a:t>3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nb-NO" sz="2400" dirty="0" smtClean="0">
                <a:cs typeface="+mn-cs"/>
              </a:rPr>
              <a:t>Eget samordningsansvar – utenom Fylkesmennene og DSB. </a:t>
            </a:r>
          </a:p>
          <a:p>
            <a:pPr eaLnBrk="1" hangingPunct="1">
              <a:defRPr/>
            </a:pPr>
            <a:r>
              <a:rPr lang="nb-NO" sz="2400" dirty="0" smtClean="0">
                <a:cs typeface="+mn-cs"/>
              </a:rPr>
              <a:t>Ivaretar statens beredskapsansvar akutt forurensning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200" dirty="0" smtClean="0">
                <a:cs typeface="+mn-cs"/>
              </a:rPr>
              <a:t>Operativ beredskap – ca 1400 meldinger om hendelser/år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200" dirty="0" smtClean="0">
                <a:cs typeface="+mn-cs"/>
              </a:rPr>
              <a:t>Aksjonsorganisasjon med tilgjengelige ressurser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200" dirty="0" smtClean="0">
                <a:cs typeface="+mn-cs"/>
              </a:rPr>
              <a:t>Kurs, øvelser og opplæring av egen organisasjonen og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200" dirty="0" smtClean="0">
                <a:cs typeface="+mn-cs"/>
              </a:rPr>
              <a:t>Slepeberedskap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200" dirty="0" smtClean="0">
                <a:cs typeface="+mn-cs"/>
              </a:rPr>
              <a:t>Kjemikalievernberedskap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nb-NO" sz="2400" dirty="0" smtClean="0">
                <a:cs typeface="+mn-cs"/>
              </a:rPr>
              <a:t>Dimensjonering av beredskapen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200" dirty="0" smtClean="0">
                <a:cs typeface="+mn-cs"/>
              </a:rPr>
              <a:t>Miljørisikobasert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nb-NO" sz="2600" dirty="0" smtClean="0">
                <a:cs typeface="+mn-cs"/>
              </a:rPr>
              <a:t>FoU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nb-NO" sz="2400" dirty="0" smtClean="0">
                <a:cs typeface="+mn-cs"/>
              </a:rPr>
              <a:t>Forurensning fra vrak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nb-NO" sz="2200" dirty="0" smtClean="0">
                <a:cs typeface="+mn-cs"/>
              </a:rPr>
              <a:t>U-864, Murmansk og forurensning fra andre vrak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nb-NO" sz="2400" dirty="0" smtClean="0">
                <a:cs typeface="+mn-cs"/>
              </a:rPr>
              <a:t>Arbeid med forvaltingsplaner, høringer, utredninger mm</a:t>
            </a:r>
          </a:p>
        </p:txBody>
      </p:sp>
      <p:sp>
        <p:nvSpPr>
          <p:cNvPr id="4403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4BCBD-3934-4F4D-9ED3-0480DC1A2A31}" type="slidenum">
              <a:rPr lang="nb-NO" smtClean="0">
                <a:ea typeface="ＭＳ Ｐゴシック" pitchFamily="34" charset="-128"/>
              </a:rPr>
              <a:pPr/>
              <a:t>4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nb-NO" sz="2400" dirty="0" smtClean="0">
                <a:cs typeface="+mn-cs"/>
              </a:rPr>
              <a:t>Norsk territorium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>
                <a:cs typeface="+mn-cs"/>
              </a:rPr>
              <a:t>Land (også innland)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>
                <a:cs typeface="+mn-cs"/>
              </a:rPr>
              <a:t>Territorialfarvann til 12 nm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b-NO" sz="2400" dirty="0" smtClean="0">
                <a:cs typeface="+mn-cs"/>
              </a:rPr>
              <a:t>Norsk økonomisk sone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>
                <a:cs typeface="+mn-cs"/>
              </a:rPr>
              <a:t>200 nm/ grensene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b-NO" sz="2400" dirty="0" smtClean="0">
                <a:cs typeface="+mn-cs"/>
              </a:rPr>
              <a:t>Svalbard og Bjørnøya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>
                <a:cs typeface="+mn-cs"/>
              </a:rPr>
              <a:t>SMS innenfor 12 nm (Svalbard) Kystverket utenfor (vernesonen).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>
                <a:cs typeface="+mn-cs"/>
              </a:rPr>
              <a:t>Kystverket over hele Bjørnøya (land og vernesonen)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b-NO" sz="2400" dirty="0" smtClean="0">
                <a:cs typeface="+mn-cs"/>
              </a:rPr>
              <a:t>Jan Mayen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b-NO" sz="2000" dirty="0" smtClean="0">
                <a:cs typeface="+mn-cs"/>
              </a:rPr>
              <a:t>På land og vernesonen</a:t>
            </a:r>
          </a:p>
          <a:p>
            <a:pPr eaLnBrk="1" hangingPunct="1">
              <a:defRPr/>
            </a:pPr>
            <a:endParaRPr lang="nb-NO" dirty="0">
              <a:cs typeface="+mn-cs"/>
            </a:endParaRPr>
          </a:p>
        </p:txBody>
      </p:sp>
      <p:sp>
        <p:nvSpPr>
          <p:cNvPr id="4506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4BB6B6-5813-4D26-8E66-DD9ED7937F7C}" type="slidenum">
              <a:rPr lang="nb-NO" smtClean="0">
                <a:ea typeface="ＭＳ Ｐゴシック" pitchFamily="34" charset="-128"/>
              </a:rPr>
              <a:pPr/>
              <a:t>6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solidFill>
                  <a:srgbClr val="FF0000"/>
                </a:solidFill>
                <a:ea typeface="ＭＳ Ｐゴシック" pitchFamily="34" charset="-128"/>
              </a:rPr>
              <a:t>Dimensjoneringen av den statlige beredskapen mot akutt forurensning slik den fremstår pr i dag er basert på en beredskapsanalyse fra 2000/2001. Risikoen for utslipp, muligheter til å drive effektiv bekjempning av forurensning, samfunnets forventninger og kunnskapen om oljevernets muligheter og begrensninger har endret seg de 10 siste årene. </a:t>
            </a:r>
          </a:p>
          <a:p>
            <a:pPr eaLnBrk="1" hangingPunct="1"/>
            <a:r>
              <a:rPr lang="nb-NO" smtClean="0">
                <a:solidFill>
                  <a:srgbClr val="FF0000"/>
                </a:solidFill>
                <a:ea typeface="ＭＳ Ｐゴシック" pitchFamily="34" charset="-128"/>
              </a:rPr>
              <a:t>	Endringen i risiko håndteres i to adskilte delprosjekter som beskriver henholdsvis </a:t>
            </a:r>
            <a:r>
              <a:rPr lang="nb-NO" u="sng" smtClean="0">
                <a:solidFill>
                  <a:srgbClr val="FF0000"/>
                </a:solidFill>
                <a:ea typeface="ＭＳ Ｐゴシック" pitchFamily="34" charset="-128"/>
              </a:rPr>
              <a:t>sannsynlighet for hendelser </a:t>
            </a:r>
            <a:r>
              <a:rPr lang="nb-NO" smtClean="0">
                <a:solidFill>
                  <a:srgbClr val="FF0000"/>
                </a:solidFill>
                <a:ea typeface="ＭＳ Ｐゴシック" pitchFamily="34" charset="-128"/>
              </a:rPr>
              <a:t>med utslipp fra skipstrafikken, og </a:t>
            </a:r>
            <a:r>
              <a:rPr lang="nb-NO" u="sng" smtClean="0">
                <a:solidFill>
                  <a:srgbClr val="FF0000"/>
                </a:solidFill>
                <a:ea typeface="ＭＳ Ｐゴシック" pitchFamily="34" charset="-128"/>
              </a:rPr>
              <a:t>de miljømessige konsekvensene </a:t>
            </a:r>
            <a:r>
              <a:rPr lang="nb-NO" smtClean="0">
                <a:solidFill>
                  <a:srgbClr val="FF0000"/>
                </a:solidFill>
                <a:ea typeface="ＭＳ Ｐゴシック" pitchFamily="34" charset="-128"/>
              </a:rPr>
              <a:t>av et utslipp. Disse delprosjektene sammenfattes i en </a:t>
            </a:r>
            <a:r>
              <a:rPr lang="nb-NO" u="sng" smtClean="0">
                <a:solidFill>
                  <a:srgbClr val="FF0000"/>
                </a:solidFill>
                <a:ea typeface="ＭＳ Ｐゴシック" pitchFamily="34" charset="-128"/>
              </a:rPr>
              <a:t>miljørisikoanalyse</a:t>
            </a:r>
            <a:r>
              <a:rPr lang="nb-NO" smtClean="0">
                <a:solidFill>
                  <a:srgbClr val="FF0000"/>
                </a:solidFill>
                <a:ea typeface="ＭＳ Ｐゴシック" pitchFamily="34" charset="-128"/>
              </a:rPr>
              <a:t> som vil danne grunnlaget for en ny oppdatert </a:t>
            </a:r>
            <a:r>
              <a:rPr lang="nb-NO" u="sng" smtClean="0">
                <a:solidFill>
                  <a:srgbClr val="FF0000"/>
                </a:solidFill>
                <a:ea typeface="ＭＳ Ｐゴシック" pitchFamily="34" charset="-128"/>
              </a:rPr>
              <a:t>beredskapsanalyse</a:t>
            </a:r>
            <a:r>
              <a:rPr lang="nb-NO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 eaLnBrk="1" hangingPunct="1"/>
            <a:r>
              <a:rPr lang="nb-NO" smtClean="0">
                <a:solidFill>
                  <a:srgbClr val="FF0000"/>
                </a:solidFill>
                <a:ea typeface="ＭＳ Ｐゴシック" pitchFamily="34" charset="-128"/>
              </a:rPr>
              <a:t>	Endret mulighet til å drive effektiv bekjempning henspeiler på organisering, teknikk, taktikk, kompetanse og endring i andre aktørers ressursportefølje</a:t>
            </a:r>
            <a:endParaRPr lang="nb-NO" smtClean="0">
              <a:ea typeface="ＭＳ Ｐゴシック" pitchFamily="34" charset="-128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E945F1-B234-4323-9686-78A2617A6E18}" type="slidenum">
              <a:rPr lang="nb-NO" smtClean="0">
                <a:ea typeface="ＭＳ Ｐゴシック" pitchFamily="34" charset="-128"/>
              </a:rPr>
              <a:pPr/>
              <a:t>7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4710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smtClean="0">
                <a:ea typeface="ＭＳ Ｐゴシック" pitchFamily="34" charset="-128"/>
              </a:rPr>
              <a:t>Med utgangspunkt i miljørisikoanalysen er det foretatt en analyse av sju scenarioer for områder langs norskekysten. </a:t>
            </a:r>
          </a:p>
          <a:p>
            <a:pPr eaLnBrk="1" hangingPunct="1"/>
            <a:r>
              <a:rPr lang="nb-NO" smtClean="0">
                <a:ea typeface="ＭＳ Ｐゴシック" pitchFamily="34" charset="-128"/>
              </a:rPr>
              <a:t>Disse sju scenarioene danner grunnlaget for forslaget om å etablere en forhøyet beredskap i områder med relativt høyere miljørisiko</a:t>
            </a:r>
          </a:p>
          <a:p>
            <a:pPr eaLnBrk="1" hangingPunct="1"/>
            <a:endParaRPr lang="nb-NO" smtClean="0">
              <a:ea typeface="ＭＳ Ｐゴシック" pitchFamily="34" charset="-128"/>
            </a:endParaRPr>
          </a:p>
          <a:p>
            <a:pPr eaLnBrk="1" hangingPunct="1"/>
            <a:r>
              <a:rPr lang="nb-NO" b="1" smtClean="0">
                <a:ea typeface="ＭＳ Ｐゴシック" pitchFamily="34" charset="-128"/>
              </a:rPr>
              <a:t>Begrunne valg av scenarioer</a:t>
            </a:r>
          </a:p>
          <a:p>
            <a:pPr eaLnBrk="1" hangingPunct="1"/>
            <a:endParaRPr lang="nb-NO" smtClean="0">
              <a:ea typeface="ＭＳ Ｐゴシック" pitchFamily="34" charset="-128"/>
            </a:endParaRPr>
          </a:p>
        </p:txBody>
      </p:sp>
      <p:sp>
        <p:nvSpPr>
          <p:cNvPr id="4710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7F856-147B-4DA3-93A8-327721701056}" type="slidenum">
              <a:rPr lang="nb-NO" smtClean="0">
                <a:ea typeface="ＭＳ Ｐゴシック" pitchFamily="34" charset="-128"/>
              </a:rPr>
              <a:pPr/>
              <a:t>8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4813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nb-NO" smtClean="0">
                <a:ea typeface="ＭＳ Ｐゴシック" pitchFamily="34" charset="-128"/>
              </a:rPr>
              <a:t>Sjøreddningstjenesten har erfaring med bruk av såkalte ”Hurtiglektere”. Disse kan frakte lett utstyr over relativt lengre avstander på kort tid.</a:t>
            </a:r>
          </a:p>
          <a:p>
            <a:pPr eaLnBrk="1" hangingPunct="1">
              <a:buFontTx/>
              <a:buChar char="•"/>
            </a:pPr>
            <a:r>
              <a:rPr lang="nb-NO" smtClean="0">
                <a:ea typeface="ＭＳ Ｐゴシック" pitchFamily="34" charset="-128"/>
              </a:rPr>
              <a:t>Det skal også gjennomføres et samarbeidsprosjekt mellom Kystverket og Redningsselskapet hvor man tester ut to typer miljølektere</a:t>
            </a:r>
          </a:p>
          <a:p>
            <a:pPr eaLnBrk="1" hangingPunct="1">
              <a:buFontTx/>
              <a:buChar char="•"/>
            </a:pPr>
            <a:r>
              <a:rPr lang="nb-NO" smtClean="0">
                <a:ea typeface="ＭＳ Ｐゴシック" pitchFamily="34" charset="-128"/>
              </a:rPr>
              <a:t>I tillegg har den svenske Kustbevakningen erfaring med bruk av noe tyngre lensemateriell som har et større operasjonsvindu med henblikk på været, og som vi derfor ønsker å se nærmere på</a:t>
            </a:r>
          </a:p>
          <a:p>
            <a:pPr eaLnBrk="1" hangingPunct="1"/>
            <a:endParaRPr lang="nb-NO" smtClean="0">
              <a:ea typeface="ＭＳ Ｐゴシック" pitchFamily="34" charset="-128"/>
            </a:endParaRPr>
          </a:p>
        </p:txBody>
      </p:sp>
      <p:sp>
        <p:nvSpPr>
          <p:cNvPr id="4813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9E0F-B4D8-4BA3-86D2-2C8D6520E923}" type="slidenum">
              <a:rPr lang="nb-NO" smtClean="0">
                <a:ea typeface="ＭＳ Ｐゴシック" pitchFamily="34" charset="-128"/>
              </a:rPr>
              <a:pPr/>
              <a:t>15</a:t>
            </a:fld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Kurs i aksjonsledelse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Rev. oktober 2007</a:t>
            </a: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>
                <a:ea typeface="ＭＳ Ｐゴシック" pitchFamily="34" charset="-128"/>
              </a:rPr>
              <a:t>Stabsfunksjon logistikk/ ressurs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7BA288-2B32-4E0A-B9C7-3632D6757CE5}" type="slidenum">
              <a:rPr lang="en-GB" smtClean="0">
                <a:ea typeface="ＭＳ Ｐゴシック" pitchFamily="34" charset="-128"/>
              </a:rPr>
              <a:pPr/>
              <a:t>16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67287" cy="3727450"/>
          </a:xfrm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343" y="4721579"/>
            <a:ext cx="4996928" cy="4476673"/>
          </a:xfrm>
          <a:noFill/>
          <a:ln/>
        </p:spPr>
        <p:txBody>
          <a:bodyPr lIns="93500" tIns="46750" rIns="93500" bIns="46750"/>
          <a:lstStyle/>
          <a:p>
            <a:pPr algn="just" eaLnBrk="1" hangingPunct="1"/>
            <a:r>
              <a:rPr lang="nb-NO" smtClean="0">
                <a:ea typeface="ＭＳ Ｐゴシック" pitchFamily="34" charset="-128"/>
              </a:rPr>
              <a:t>At present the Norwegian governmental oil spill preparedness consists of the following resources: </a:t>
            </a:r>
          </a:p>
          <a:p>
            <a:pPr algn="just" eaLnBrk="1" hangingPunct="1">
              <a:buFontTx/>
              <a:buChar char="-"/>
            </a:pPr>
            <a:r>
              <a:rPr lang="nb-NO" smtClean="0">
                <a:ea typeface="ＭＳ Ｐゴシック" pitchFamily="34" charset="-128"/>
              </a:rPr>
              <a:t>SFTs Department for Control and Emergency Response in Horten with stations in Tromsoe and Bergen. </a:t>
            </a:r>
          </a:p>
          <a:p>
            <a:pPr algn="just" eaLnBrk="1" hangingPunct="1">
              <a:buFontTx/>
              <a:buChar char="-"/>
            </a:pPr>
            <a:r>
              <a:rPr lang="nb-NO" smtClean="0">
                <a:ea typeface="ＭＳ Ｐゴシック" pitchFamily="34" charset="-128"/>
              </a:rPr>
              <a:t>15 contingency depots with oil spill control equipment, trained personnel and small boats </a:t>
            </a:r>
          </a:p>
          <a:p>
            <a:pPr algn="just" eaLnBrk="1" hangingPunct="1">
              <a:buFontTx/>
              <a:buChar char="-"/>
            </a:pPr>
            <a:r>
              <a:rPr lang="nb-NO" smtClean="0">
                <a:ea typeface="ＭＳ Ｐゴシック" pitchFamily="34" charset="-128"/>
              </a:rPr>
              <a:t>4 governmental oil pollution control vessels.</a:t>
            </a:r>
          </a:p>
          <a:p>
            <a:pPr algn="just" eaLnBrk="1" hangingPunct="1">
              <a:buFontTx/>
              <a:buChar char="-"/>
            </a:pPr>
            <a:r>
              <a:rPr lang="nb-NO" smtClean="0">
                <a:ea typeface="ＭＳ Ｐゴシック" pitchFamily="34" charset="-128"/>
              </a:rPr>
              <a:t>7 Coast Guard vessels permanently equipped with oil recovery equipment</a:t>
            </a:r>
          </a:p>
          <a:p>
            <a:pPr algn="just" eaLnBrk="1" hangingPunct="1">
              <a:buFontTx/>
              <a:buChar char="-"/>
            </a:pPr>
            <a:r>
              <a:rPr lang="nb-NO" smtClean="0">
                <a:ea typeface="ＭＳ Ｐゴシック" pitchFamily="34" charset="-128"/>
              </a:rPr>
              <a:t>One specially equipped surveillance aircraft combined with satellite surveillance</a:t>
            </a:r>
          </a:p>
          <a:p>
            <a:pPr algn="just" eaLnBrk="1" hangingPunct="1">
              <a:buFontTx/>
              <a:buChar char="-"/>
            </a:pPr>
            <a:r>
              <a:rPr lang="nb-NO" smtClean="0">
                <a:ea typeface="ＭＳ Ｐゴシック" pitchFamily="34" charset="-128"/>
              </a:rPr>
              <a:t>Agreements with other governmental authorities and private industry regarding assistance with personnel and resources</a:t>
            </a:r>
          </a:p>
          <a:p>
            <a:pPr algn="just" eaLnBrk="1" hangingPunct="1">
              <a:buFontTx/>
              <a:buChar char="-"/>
            </a:pPr>
            <a:r>
              <a:rPr lang="nb-NO" smtClean="0">
                <a:ea typeface="ＭＳ Ｐゴシック" pitchFamily="34" charset="-128"/>
              </a:rPr>
              <a:t>International agreements regarding assistance in the event of oil spills.</a:t>
            </a:r>
          </a:p>
          <a:p>
            <a:pPr algn="just" eaLnBrk="1" hangingPunct="1"/>
            <a:endParaRPr lang="nb-NO" smtClean="0">
              <a:ea typeface="ＭＳ Ｐゴシック" pitchFamily="34" charset="-128"/>
            </a:endParaRPr>
          </a:p>
          <a:p>
            <a:pPr algn="just" eaLnBrk="1" hangingPunct="1"/>
            <a:r>
              <a:rPr lang="nb-NO" smtClean="0">
                <a:ea typeface="ＭＳ Ｐゴシック" pitchFamily="34" charset="-128"/>
              </a:rPr>
              <a:t>The total equipment stockpile in SFT's depots is some 40 000 metres of boom and 120 skimmers in addition to pumps, beach cleaning equipment etc. The total re-acquisition cost is approx. 300 million NOK.</a:t>
            </a:r>
          </a:p>
          <a:p>
            <a:pPr algn="just" eaLnBrk="1" hangingPunct="1"/>
            <a:endParaRPr lang="nb-NO" smtClean="0">
              <a:ea typeface="ＭＳ Ｐゴシック" pitchFamily="34" charset="-128"/>
            </a:endParaRPr>
          </a:p>
          <a:p>
            <a:pPr algn="just" eaLnBrk="1" hangingPunct="1"/>
            <a:r>
              <a:rPr lang="nb-NO" smtClean="0">
                <a:ea typeface="ＭＳ Ｐゴシック" pitchFamily="34" charset="-128"/>
              </a:rPr>
              <a:t>In addition the Norwegian Clean Seas Association for Operating Companies (NOFO) has 5 oil pollution contingency depots with 14 offshore recovery systems and response personnel at its disposal. Other main equipment stockpiles in Norway are the oil refineries and oil-loading terminal.</a:t>
            </a:r>
          </a:p>
          <a:p>
            <a:pPr eaLnBrk="1" hangingPunct="1"/>
            <a:endParaRPr lang="nb-NO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bIns="0" anchor="b"/>
          <a:lstStyle>
            <a:lvl1pPr eaLnBrk="1" latinLnBrk="0" hangingPunct="1">
              <a:defRPr kumimoji="0" lang="nb-NO" baseline="0"/>
            </a:lvl1pPr>
            <a:extLst/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 eaLnBrk="1" latinLnBrk="0" hangingPunct="1">
              <a:buFontTx/>
              <a:buNone/>
              <a:defRPr kumimoji="0" lang="nb-NO" sz="1800"/>
            </a:lvl1pPr>
            <a:extLst/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extLst/>
          </a:lstStyle>
          <a:p>
            <a:pPr lvl="0"/>
            <a:r>
              <a:rPr lang="nb-NO" noProof="0" smtClean="0"/>
              <a:t>Klikk ikonet for å legge til et bilde</a:t>
            </a:r>
            <a:endParaRPr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extLst/>
          </a:lstStyle>
          <a:p>
            <a:pPr lvl="0"/>
            <a:r>
              <a:rPr lang="nb-NO" noProof="0" smtClean="0"/>
              <a:t>Klikk ikonet for å legge til et bilde</a:t>
            </a:r>
            <a:endParaRPr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extLst/>
          </a:lstStyle>
          <a:p>
            <a:pPr lvl="0"/>
            <a:r>
              <a:rPr lang="nb-NO" noProof="0" smtClean="0"/>
              <a:t>Klikk ikonet for å legge til et bilde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/>
          <a:lstStyle>
            <a:lvl1pPr eaLnBrk="0" hangingPunct="0">
              <a:defRPr sz="1200">
                <a:solidFill>
                  <a:schemeClr val="tx2"/>
                </a:solidFill>
                <a:latin typeface="Arial" charset="0"/>
                <a:ea typeface="ＭＳ Ｐゴシック" pitchFamily="64" charset="-128"/>
                <a:cs typeface="+mn-cs"/>
              </a:defRPr>
            </a:lvl1pPr>
            <a:extLst/>
          </a:lstStyle>
          <a:p>
            <a:pPr>
              <a:defRPr/>
            </a:pPr>
            <a:fld id="{40732BEC-3B60-4FE0-9CAF-BFC3F840F2C3}" type="datetimeFigureOut">
              <a:rPr lang="nb-NO"/>
              <a:pPr>
                <a:defRPr/>
              </a:pPr>
              <a:t>05.12.2013</a:t>
            </a:fld>
            <a:endParaRPr lang="nb-NO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eaLnBrk="0" hangingPunct="0">
              <a:defRPr sz="1200">
                <a:solidFill>
                  <a:schemeClr val="tx2"/>
                </a:solidFill>
                <a:latin typeface="Arial" charset="0"/>
                <a:ea typeface="ＭＳ Ｐゴシック" pitchFamily="64" charset="-128"/>
                <a:cs typeface="+mn-cs"/>
              </a:defRPr>
            </a:lvl1pPr>
            <a:extLst/>
          </a:lstStyle>
          <a:p>
            <a:pPr>
              <a:defRPr/>
            </a:pPr>
            <a:fld id="{AC53DE59-F38A-43B8-9599-884331D6F9B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64" charset="-128"/>
                <a:cs typeface="+mn-cs"/>
              </a:defRPr>
            </a:lvl1pPr>
            <a:extLst/>
          </a:lstStyle>
          <a:p>
            <a:pPr>
              <a:defRPr/>
            </a:pPr>
            <a:endParaRPr lang="nb-NO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168"/>
          </a:xfrm>
        </p:spPr>
        <p:txBody>
          <a:bodyPr/>
          <a:lstStyle>
            <a:lvl1pPr>
              <a:defRPr sz="400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5392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werpoint kystverket malsid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49925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owerpoint kystverket fram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933825"/>
            <a:ext cx="6840538" cy="1655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4000" smtClean="0">
                <a:solidFill>
                  <a:schemeClr val="bg1"/>
                </a:solidFill>
              </a:rPr>
              <a:t>Statens beredskap mot akutt forurensning – fokus nord!!</a:t>
            </a:r>
            <a:endParaRPr lang="nb-NO" sz="2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b-NO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b-NO" sz="1800" smtClean="0">
                <a:solidFill>
                  <a:schemeClr val="bg1"/>
                </a:solidFill>
              </a:rPr>
              <a:t>Fylkesberedskapsrådets møte 9. og 10.desember 2013</a:t>
            </a:r>
          </a:p>
          <a:p>
            <a:pPr eaLnBrk="1" hangingPunct="1">
              <a:lnSpc>
                <a:spcPct val="80000"/>
              </a:lnSpc>
            </a:pPr>
            <a:endParaRPr lang="nb-NO" sz="1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nb-NO" sz="18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nb-NO" sz="1800" smtClean="0">
                <a:solidFill>
                  <a:schemeClr val="bg1"/>
                </a:solidFill>
              </a:rPr>
              <a:t>Fridtjof Wangsvik</a:t>
            </a:r>
          </a:p>
          <a:p>
            <a:pPr eaLnBrk="1" hangingPunct="1">
              <a:lnSpc>
                <a:spcPct val="80000"/>
              </a:lnSpc>
            </a:pPr>
            <a:r>
              <a:rPr lang="nb-NO" sz="1800" smtClean="0">
                <a:solidFill>
                  <a:schemeClr val="bg1"/>
                </a:solidFill>
              </a:rPr>
              <a:t>Regiondirektør Nordland, Kystverket</a:t>
            </a:r>
          </a:p>
          <a:p>
            <a:pPr eaLnBrk="1" hangingPunct="1">
              <a:lnSpc>
                <a:spcPct val="80000"/>
              </a:lnSpc>
            </a:pPr>
            <a:endParaRPr lang="nb-NO" sz="2400" smtClean="0">
              <a:solidFill>
                <a:schemeClr val="bg1"/>
              </a:solidFill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1403350" y="5734050"/>
            <a:ext cx="64008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nb-NO" b="1" smtClean="0"/>
              <a:t>NORDLAND</a:t>
            </a:r>
          </a:p>
        </p:txBody>
      </p:sp>
      <p:pic>
        <p:nvPicPr>
          <p:cNvPr id="12291" name="Plassholder for innhold 3" descr="Bilde lofot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9113" y="4154488"/>
            <a:ext cx="3597275" cy="2703512"/>
          </a:xfrm>
        </p:spPr>
      </p:pic>
      <p:sp>
        <p:nvSpPr>
          <p:cNvPr id="12292" name="Rektangel 4"/>
          <p:cNvSpPr>
            <a:spLocks noChangeArrowheads="1"/>
          </p:cNvSpPr>
          <p:nvPr/>
        </p:nvSpPr>
        <p:spPr bwMode="auto">
          <a:xfrm>
            <a:off x="611188" y="1484313"/>
            <a:ext cx="82089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nb-NO" sz="2800"/>
              <a:t> 3 depoter (Lødingen, Bodø og Sandnessjøen) + </a:t>
            </a:r>
          </a:p>
          <a:p>
            <a:r>
              <a:rPr lang="nb-NO" sz="2800"/>
              <a:t>  2 mellomdepoter</a:t>
            </a:r>
          </a:p>
          <a:p>
            <a:pPr>
              <a:buFont typeface="Arial" charset="0"/>
              <a:buChar char="•"/>
            </a:pPr>
            <a:r>
              <a:rPr lang="nb-NO" sz="2800"/>
              <a:t> 5 IUAer (44 kommuner) i Ofoten, Lofoten &amp; </a:t>
            </a:r>
          </a:p>
          <a:p>
            <a:r>
              <a:rPr lang="nb-NO" sz="2800"/>
              <a:t>  Vesterålen, Salten, Rana og Helgeland </a:t>
            </a:r>
          </a:p>
          <a:p>
            <a:pPr>
              <a:buFont typeface="Arial" charset="0"/>
              <a:buChar char="•"/>
            </a:pPr>
            <a:r>
              <a:rPr lang="nb-NO" sz="2800"/>
              <a:t>Regionkontoret i Kabelvåg (utbygging) er  </a:t>
            </a:r>
          </a:p>
          <a:p>
            <a:r>
              <a:rPr lang="nb-NO" sz="2800"/>
              <a:t>  styrket med 2 nye stillinger (operasjon og    </a:t>
            </a:r>
          </a:p>
          <a:p>
            <a:r>
              <a:rPr lang="nb-NO" sz="2800"/>
              <a:t>  logistikk).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algn="l" eaLnBrk="1" hangingPunct="1"/>
            <a:r>
              <a:rPr lang="nb-NO" sz="3200" b="1" smtClean="0"/>
              <a:t>Kystverkets beredskapsanalyse</a:t>
            </a:r>
            <a:br>
              <a:rPr lang="nb-NO" sz="3200" b="1" smtClean="0"/>
            </a:br>
            <a:r>
              <a:rPr lang="nb-NO" sz="2400" b="1" smtClean="0"/>
              <a:t>– konklusjoner i prosjektrapporten </a:t>
            </a:r>
            <a:endParaRPr lang="nb-NO" sz="3200" b="1" smtClean="0"/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>
          <a:xfrm>
            <a:off x="395288" y="1673225"/>
            <a:ext cx="8229600" cy="4635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1800" smtClean="0"/>
              <a:t>Kystverkets fartøysfornyingsplan tas til følge, rammen utvides fra seks til sju oljevernfartøy – </a:t>
            </a:r>
            <a:r>
              <a:rPr lang="nb-NO" sz="1800" smtClean="0">
                <a:solidFill>
                  <a:srgbClr val="FF0000"/>
                </a:solidFill>
              </a:rPr>
              <a:t>de 2 første fartøyene er på plass; blant annet                  </a:t>
            </a:r>
            <a:r>
              <a:rPr lang="nb-NO" sz="1800" b="1" smtClean="0">
                <a:solidFill>
                  <a:srgbClr val="FF0000"/>
                </a:solidFill>
              </a:rPr>
              <a:t>”OV Skomvær” </a:t>
            </a:r>
            <a:r>
              <a:rPr lang="nb-NO" sz="1800" smtClean="0">
                <a:solidFill>
                  <a:srgbClr val="FF0000"/>
                </a:solidFill>
              </a:rPr>
              <a:t>som er stasjonert i Nordland. Nr 3 er under kontrahering og de øvrige kommer fortløpende (forbehold om midler). Disse er verdens mest avanserte oljevernfartøyer.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1800" smtClean="0"/>
              <a:t>Alle slepefartøy i den statlige slepeberedskapen utstyres med oljevernutstyr – </a:t>
            </a:r>
            <a:r>
              <a:rPr lang="nb-NO" sz="1800" smtClean="0">
                <a:solidFill>
                  <a:srgbClr val="FF0000"/>
                </a:solidFill>
              </a:rPr>
              <a:t>planlegges gjort; ikke iverksatt. Det er signaler om at de 3 slepebåtene i nord blir redusert til to.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1800" smtClean="0"/>
              <a:t>Hurtig innringingsberedskap ved hjelp av losbåter (8) og Redningsselskapets redningsskøyter (6) etableres </a:t>
            </a:r>
            <a:r>
              <a:rPr lang="nb-NO" sz="1800" smtClean="0">
                <a:solidFill>
                  <a:srgbClr val="FF0000"/>
                </a:solidFill>
              </a:rPr>
              <a:t>– er i ferd med å bli iverksatt. Den første er operativ i Oslofjorden.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1800" smtClean="0"/>
              <a:t>Beredskapskontrakt med 114 mindre fartøy (11-20 meter) inngås for å sikre tilgang til egnede fartøy i kystnær beredskap - </a:t>
            </a:r>
            <a:r>
              <a:rPr lang="nb-NO" sz="1800" smtClean="0">
                <a:solidFill>
                  <a:srgbClr val="FF0000"/>
                </a:solidFill>
              </a:rPr>
              <a:t>full oppfylling ved depotene i Nordland. Alle 9 fartøyer er sertifiserte, opplært og har deltatt på 2 større øvelser.</a:t>
            </a:r>
          </a:p>
        </p:txBody>
      </p:sp>
      <p:pic>
        <p:nvPicPr>
          <p:cNvPr id="13316" name="Picture 6" descr="Flick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333375"/>
            <a:ext cx="199072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nb-NO" b="1" smtClean="0"/>
              <a:t>EN NY GENERASJON</a:t>
            </a:r>
          </a:p>
        </p:txBody>
      </p:sp>
      <p:sp>
        <p:nvSpPr>
          <p:cNvPr id="14339" name="Plassholder for innhold 2"/>
          <p:cNvSpPr>
            <a:spLocks noGrp="1"/>
          </p:cNvSpPr>
          <p:nvPr>
            <p:ph idx="1"/>
          </p:nvPr>
        </p:nvSpPr>
        <p:spPr>
          <a:xfrm>
            <a:off x="4859338" y="1557338"/>
            <a:ext cx="3598862" cy="2087562"/>
          </a:xfrm>
        </p:spPr>
        <p:txBody>
          <a:bodyPr/>
          <a:lstStyle/>
          <a:p>
            <a:r>
              <a:rPr lang="nb-NO" sz="2000" b="1" smtClean="0"/>
              <a:t>Full nattkapasitet</a:t>
            </a:r>
          </a:p>
          <a:p>
            <a:r>
              <a:rPr lang="nb-NO" sz="2000" b="1" smtClean="0"/>
              <a:t>Topp utrustet aksjonssentral for IL/S (Innsatsleder Sjø)</a:t>
            </a:r>
          </a:p>
          <a:p>
            <a:r>
              <a:rPr lang="nb-NO" sz="2000" b="1" smtClean="0"/>
              <a:t>Lamor-system</a:t>
            </a:r>
          </a:p>
          <a:p>
            <a:r>
              <a:rPr lang="nb-NO" sz="2000" b="1" smtClean="0"/>
              <a:t>Gode bekvemeligheter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188913"/>
            <a:ext cx="2033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 descr="Flickr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341438"/>
            <a:ext cx="40894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Flickr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644900"/>
            <a:ext cx="40941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6" descr="Flickr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659188"/>
            <a:ext cx="40322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algn="l" eaLnBrk="1" hangingPunct="1"/>
            <a:r>
              <a:rPr lang="nb-NO" sz="3200" b="1" smtClean="0"/>
              <a:t>Kystverkets beredskapsanalyse</a:t>
            </a:r>
            <a:br>
              <a:rPr lang="nb-NO" sz="3200" b="1" smtClean="0"/>
            </a:br>
            <a:r>
              <a:rPr lang="nb-NO" sz="2400" b="1" smtClean="0"/>
              <a:t>– konklusjoner i prosjektrapporten</a:t>
            </a:r>
            <a:endParaRPr lang="nb-NO" sz="3200" b="1" smtClean="0"/>
          </a:p>
        </p:txBody>
      </p:sp>
      <p:sp>
        <p:nvSpPr>
          <p:cNvPr id="15363" name="Plassholder for innhold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7847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Anskaffe standardutrusning for strandaksjoner (dimensjonert for 715 personer, 48 timers responstid) – </a:t>
            </a:r>
            <a:r>
              <a:rPr lang="nb-NO" sz="2000" smtClean="0">
                <a:solidFill>
                  <a:srgbClr val="FF0000"/>
                </a:solidFill>
              </a:rPr>
              <a:t>er iverksatt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Etablere oljevernsystemer til bruk i akuttfasen av en strandaksjon – ”pakker” med komplett utstyr (hovedsakelig lette lenser, multiskimmere og slangepumper) som kan flyttes raskt og være på plass innen 24 timer – </a:t>
            </a:r>
            <a:r>
              <a:rPr lang="nb-NO" sz="2000" smtClean="0">
                <a:solidFill>
                  <a:srgbClr val="FF0000"/>
                </a:solidFill>
              </a:rPr>
              <a:t>er snart sluttført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Styrkes kommune/IUA med oljevernutstyr (standardutstyr, men lokale variasjoner nødvendig) og kurs- og øvelsesmidler for å sikre rask og hensiktsmessig lokal respons etter en hendelse med utslipp fra skipstrafikken (responstid 6 timer) – </a:t>
            </a:r>
            <a:r>
              <a:rPr lang="nb-NO" sz="2000" smtClean="0">
                <a:solidFill>
                  <a:srgbClr val="FF0000"/>
                </a:solidFill>
              </a:rPr>
              <a:t>ekstra midler er bevilget og alle IUAer får lokalt tilpasset utstyr samt støtte til trening/øvelser.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Antallet personer (depotmannskaper) i statens depotstyrke dobles (i områder med rekrutteringsgrunnlag) – </a:t>
            </a:r>
            <a:r>
              <a:rPr lang="nb-NO" sz="2000" smtClean="0">
                <a:solidFill>
                  <a:srgbClr val="FF0000"/>
                </a:solidFill>
              </a:rPr>
              <a:t>kun Svalbard har dobbel styrke.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algn="l" eaLnBrk="1" hangingPunct="1"/>
            <a:r>
              <a:rPr lang="nb-NO" sz="3200" b="1" smtClean="0"/>
              <a:t>Kystverkets beredskapsanalyse</a:t>
            </a:r>
            <a:br>
              <a:rPr lang="nb-NO" sz="3200" b="1" smtClean="0"/>
            </a:br>
            <a:r>
              <a:rPr lang="nb-NO" sz="2400" b="1" smtClean="0"/>
              <a:t>– konklusjoner i prosjektrapporten</a:t>
            </a:r>
            <a:endParaRPr lang="nb-NO" sz="3200" b="1" smtClean="0"/>
          </a:p>
        </p:txBody>
      </p:sp>
      <p:sp>
        <p:nvSpPr>
          <p:cNvPr id="16387" name="Plassholder for innhold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71328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Generell økning innen kurs- og øvingsvirksomhet for å heve kompetansenivået generelt – </a:t>
            </a:r>
            <a:r>
              <a:rPr lang="nb-NO" sz="2000" smtClean="0">
                <a:solidFill>
                  <a:srgbClr val="FF0000"/>
                </a:solidFill>
              </a:rPr>
              <a:t>kurs- og øvingsaktiviteten er øket og vil ytterligere økes fremover. Stor øvelse i Vestfjorden vil gjennomføres våren 2014 i tillegg til alle andre øvelser.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Permanent aksjonssentral i Horten basert på moderne teknologi og beslutningsstøtteverktøy – </a:t>
            </a:r>
            <a:r>
              <a:rPr lang="nb-NO" sz="2000" smtClean="0">
                <a:solidFill>
                  <a:srgbClr val="FF0000"/>
                </a:solidFill>
              </a:rPr>
              <a:t>er etablert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Nattkapasitet – Kystverkets nye oljevernfartøy, indre og ytre kystvaktfartøy og statlige slepefartøy utstyres slik at de kan operere i mørket – </a:t>
            </a:r>
            <a:r>
              <a:rPr lang="nb-NO" sz="2000" smtClean="0">
                <a:solidFill>
                  <a:srgbClr val="FF0000"/>
                </a:solidFill>
              </a:rPr>
              <a:t>er iverksatt.</a:t>
            </a:r>
          </a:p>
          <a:p>
            <a:pPr eaLnBrk="1" hangingPunct="1">
              <a:spcBef>
                <a:spcPct val="0"/>
              </a:spcBef>
              <a:spcAft>
                <a:spcPts val="1000"/>
              </a:spcAft>
            </a:pPr>
            <a:r>
              <a:rPr lang="nb-NO" sz="2000" smtClean="0"/>
              <a:t>Statlig dispergeringsberedskap bør etableres – </a:t>
            </a:r>
            <a:r>
              <a:rPr lang="nb-NO" sz="2000" smtClean="0">
                <a:solidFill>
                  <a:srgbClr val="FF0000"/>
                </a:solidFill>
              </a:rPr>
              <a:t>utredes nå og etableres trolig i løpet av 2014.</a:t>
            </a:r>
          </a:p>
          <a:p>
            <a:pPr eaLnBrk="1" hangingPunct="1"/>
            <a:endParaRPr lang="nb-NO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0"/>
          <p:cNvGrpSpPr>
            <a:grpSpLocks/>
          </p:cNvGrpSpPr>
          <p:nvPr/>
        </p:nvGrpSpPr>
        <p:grpSpPr bwMode="auto">
          <a:xfrm>
            <a:off x="0" y="908050"/>
            <a:ext cx="7023100" cy="3119438"/>
            <a:chOff x="0" y="1196752"/>
            <a:chExt cx="7634537" cy="3478312"/>
          </a:xfrm>
        </p:grpSpPr>
        <p:pic>
          <p:nvPicPr>
            <p:cNvPr id="174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96752"/>
              <a:ext cx="7634537" cy="347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0" name="TekstSylinder 2"/>
            <p:cNvSpPr txBox="1">
              <a:spLocks noChangeArrowheads="1"/>
            </p:cNvSpPr>
            <p:nvPr/>
          </p:nvSpPr>
          <p:spPr bwMode="auto">
            <a:xfrm>
              <a:off x="0" y="4149080"/>
              <a:ext cx="32403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/>
                <a:t>www.sjöräddning.se</a:t>
              </a:r>
            </a:p>
          </p:txBody>
        </p:sp>
      </p:grpSp>
      <p:grpSp>
        <p:nvGrpSpPr>
          <p:cNvPr id="3" name="Gruppe 9"/>
          <p:cNvGrpSpPr>
            <a:grpSpLocks/>
          </p:cNvGrpSpPr>
          <p:nvPr/>
        </p:nvGrpSpPr>
        <p:grpSpPr bwMode="auto">
          <a:xfrm>
            <a:off x="5940425" y="908050"/>
            <a:ext cx="3311525" cy="5018088"/>
            <a:chOff x="9540552" y="4005064"/>
            <a:chExt cx="3312368" cy="5016873"/>
          </a:xfrm>
        </p:grpSpPr>
        <p:pic>
          <p:nvPicPr>
            <p:cNvPr id="174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40552" y="4005064"/>
              <a:ext cx="3240360" cy="5016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8" name="TekstSylinder 4"/>
            <p:cNvSpPr txBox="1">
              <a:spLocks noChangeArrowheads="1"/>
            </p:cNvSpPr>
            <p:nvPr/>
          </p:nvSpPr>
          <p:spPr bwMode="auto">
            <a:xfrm>
              <a:off x="9612560" y="8532276"/>
              <a:ext cx="32403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/>
                <a:t>www.kustbevakningen.se</a:t>
              </a:r>
            </a:p>
          </p:txBody>
        </p:sp>
      </p:grpSp>
      <p:grpSp>
        <p:nvGrpSpPr>
          <p:cNvPr id="4" name="Gruppe 7"/>
          <p:cNvGrpSpPr>
            <a:grpSpLocks/>
          </p:cNvGrpSpPr>
          <p:nvPr/>
        </p:nvGrpSpPr>
        <p:grpSpPr bwMode="auto">
          <a:xfrm>
            <a:off x="1763713" y="3887788"/>
            <a:ext cx="4392612" cy="2925762"/>
            <a:chOff x="8460432" y="260648"/>
            <a:chExt cx="4499992" cy="3049705"/>
          </a:xfrm>
        </p:grpSpPr>
        <p:pic>
          <p:nvPicPr>
            <p:cNvPr id="174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60432" y="260648"/>
              <a:ext cx="4499992" cy="3049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TekstSylinder 6"/>
            <p:cNvSpPr txBox="1">
              <a:spLocks noChangeArrowheads="1"/>
            </p:cNvSpPr>
            <p:nvPr/>
          </p:nvSpPr>
          <p:spPr bwMode="auto">
            <a:xfrm>
              <a:off x="8460432" y="2884874"/>
              <a:ext cx="27497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 sz="2000"/>
                <a:t>Foto: Jan Willie Holbu</a:t>
              </a:r>
            </a:p>
          </p:txBody>
        </p:sp>
      </p:grpSp>
      <p:sp>
        <p:nvSpPr>
          <p:cNvPr id="17413" name="Tittel 11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Anbefalte tiltak - innringning</a:t>
            </a:r>
          </a:p>
        </p:txBody>
      </p:sp>
      <p:sp>
        <p:nvSpPr>
          <p:cNvPr id="17414" name="Plassholder for innhold 1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142875"/>
            <a:ext cx="6858000" cy="847725"/>
          </a:xfrm>
        </p:spPr>
        <p:txBody>
          <a:bodyPr lIns="90476" tIns="44445" rIns="90476" bIns="44445"/>
          <a:lstStyle/>
          <a:p>
            <a:pPr eaLnBrk="1" hangingPunct="1"/>
            <a:r>
              <a:rPr lang="nb-NO" sz="4100" smtClean="0"/>
              <a:t>Store oljeverndepot i Norge</a:t>
            </a:r>
          </a:p>
        </p:txBody>
      </p:sp>
      <p:sp>
        <p:nvSpPr>
          <p:cNvPr id="18435" name="Freeform 3"/>
          <p:cNvSpPr>
            <a:spLocks/>
          </p:cNvSpPr>
          <p:nvPr/>
        </p:nvSpPr>
        <p:spPr bwMode="auto">
          <a:xfrm>
            <a:off x="4191000" y="1371600"/>
            <a:ext cx="387350" cy="293688"/>
          </a:xfrm>
          <a:custGeom>
            <a:avLst/>
            <a:gdLst>
              <a:gd name="T0" fmla="*/ 2147483647 w 183"/>
              <a:gd name="T1" fmla="*/ 2147483647 h 266"/>
              <a:gd name="T2" fmla="*/ 2147483647 w 183"/>
              <a:gd name="T3" fmla="*/ 0 h 266"/>
              <a:gd name="T4" fmla="*/ 2147483647 w 183"/>
              <a:gd name="T5" fmla="*/ 2147483647 h 266"/>
              <a:gd name="T6" fmla="*/ 0 w 183"/>
              <a:gd name="T7" fmla="*/ 2147483647 h 266"/>
              <a:gd name="T8" fmla="*/ 0 w 183"/>
              <a:gd name="T9" fmla="*/ 2147483647 h 266"/>
              <a:gd name="T10" fmla="*/ 0 w 183"/>
              <a:gd name="T11" fmla="*/ 2147483647 h 266"/>
              <a:gd name="T12" fmla="*/ 2147483647 w 183"/>
              <a:gd name="T13" fmla="*/ 2147483647 h 266"/>
              <a:gd name="T14" fmla="*/ 2147483647 w 183"/>
              <a:gd name="T15" fmla="*/ 2147483647 h 266"/>
              <a:gd name="T16" fmla="*/ 2147483647 w 183"/>
              <a:gd name="T17" fmla="*/ 2147483647 h 266"/>
              <a:gd name="T18" fmla="*/ 2147483647 w 183"/>
              <a:gd name="T19" fmla="*/ 2147483647 h 266"/>
              <a:gd name="T20" fmla="*/ 2147483647 w 183"/>
              <a:gd name="T21" fmla="*/ 2147483647 h 266"/>
              <a:gd name="T22" fmla="*/ 2147483647 w 183"/>
              <a:gd name="T23" fmla="*/ 2147483647 h 266"/>
              <a:gd name="T24" fmla="*/ 2147483647 w 183"/>
              <a:gd name="T25" fmla="*/ 2147483647 h 266"/>
              <a:gd name="T26" fmla="*/ 2147483647 w 183"/>
              <a:gd name="T27" fmla="*/ 2147483647 h 266"/>
              <a:gd name="T28" fmla="*/ 2147483647 w 183"/>
              <a:gd name="T29" fmla="*/ 2147483647 h 266"/>
              <a:gd name="T30" fmla="*/ 2147483647 w 183"/>
              <a:gd name="T31" fmla="*/ 2147483647 h 266"/>
              <a:gd name="T32" fmla="*/ 2147483647 w 183"/>
              <a:gd name="T33" fmla="*/ 2147483647 h 266"/>
              <a:gd name="T34" fmla="*/ 2147483647 w 183"/>
              <a:gd name="T35" fmla="*/ 2147483647 h 2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83"/>
              <a:gd name="T55" fmla="*/ 0 h 266"/>
              <a:gd name="T56" fmla="*/ 183 w 183"/>
              <a:gd name="T57" fmla="*/ 266 h 2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83" h="266">
                <a:moveTo>
                  <a:pt x="153" y="29"/>
                </a:moveTo>
                <a:lnTo>
                  <a:pt x="73" y="0"/>
                </a:lnTo>
                <a:lnTo>
                  <a:pt x="36" y="38"/>
                </a:lnTo>
                <a:lnTo>
                  <a:pt x="0" y="76"/>
                </a:lnTo>
                <a:lnTo>
                  <a:pt x="0" y="113"/>
                </a:lnTo>
                <a:lnTo>
                  <a:pt x="0" y="152"/>
                </a:lnTo>
                <a:lnTo>
                  <a:pt x="39" y="216"/>
                </a:lnTo>
                <a:lnTo>
                  <a:pt x="53" y="265"/>
                </a:lnTo>
                <a:lnTo>
                  <a:pt x="56" y="242"/>
                </a:lnTo>
                <a:lnTo>
                  <a:pt x="96" y="229"/>
                </a:lnTo>
                <a:lnTo>
                  <a:pt x="108" y="189"/>
                </a:lnTo>
                <a:lnTo>
                  <a:pt x="139" y="175"/>
                </a:lnTo>
                <a:lnTo>
                  <a:pt x="150" y="128"/>
                </a:lnTo>
                <a:lnTo>
                  <a:pt x="135" y="99"/>
                </a:lnTo>
                <a:lnTo>
                  <a:pt x="165" y="69"/>
                </a:lnTo>
                <a:lnTo>
                  <a:pt x="160" y="53"/>
                </a:lnTo>
                <a:lnTo>
                  <a:pt x="182" y="45"/>
                </a:lnTo>
                <a:lnTo>
                  <a:pt x="153" y="29"/>
                </a:lnTo>
              </a:path>
            </a:pathLst>
          </a:custGeom>
          <a:solidFill>
            <a:srgbClr val="CCFFCC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569913" y="1557338"/>
            <a:ext cx="7862887" cy="4543425"/>
          </a:xfrm>
          <a:custGeom>
            <a:avLst/>
            <a:gdLst>
              <a:gd name="T0" fmla="*/ 2147483647 w 3715"/>
              <a:gd name="T1" fmla="*/ 2147483647 h 4134"/>
              <a:gd name="T2" fmla="*/ 2147483647 w 3715"/>
              <a:gd name="T3" fmla="*/ 2147483647 h 4134"/>
              <a:gd name="T4" fmla="*/ 2147483647 w 3715"/>
              <a:gd name="T5" fmla="*/ 2147483647 h 4134"/>
              <a:gd name="T6" fmla="*/ 2147483647 w 3715"/>
              <a:gd name="T7" fmla="*/ 2147483647 h 4134"/>
              <a:gd name="T8" fmla="*/ 2147483647 w 3715"/>
              <a:gd name="T9" fmla="*/ 2147483647 h 4134"/>
              <a:gd name="T10" fmla="*/ 2147483647 w 3715"/>
              <a:gd name="T11" fmla="*/ 2147483647 h 4134"/>
              <a:gd name="T12" fmla="*/ 2147483647 w 3715"/>
              <a:gd name="T13" fmla="*/ 2147483647 h 4134"/>
              <a:gd name="T14" fmla="*/ 2147483647 w 3715"/>
              <a:gd name="T15" fmla="*/ 2147483647 h 4134"/>
              <a:gd name="T16" fmla="*/ 2147483647 w 3715"/>
              <a:gd name="T17" fmla="*/ 2147483647 h 4134"/>
              <a:gd name="T18" fmla="*/ 2147483647 w 3715"/>
              <a:gd name="T19" fmla="*/ 2147483647 h 4134"/>
              <a:gd name="T20" fmla="*/ 2147483647 w 3715"/>
              <a:gd name="T21" fmla="*/ 2147483647 h 4134"/>
              <a:gd name="T22" fmla="*/ 2147483647 w 3715"/>
              <a:gd name="T23" fmla="*/ 2147483647 h 4134"/>
              <a:gd name="T24" fmla="*/ 2147483647 w 3715"/>
              <a:gd name="T25" fmla="*/ 2147483647 h 4134"/>
              <a:gd name="T26" fmla="*/ 2147483647 w 3715"/>
              <a:gd name="T27" fmla="*/ 2147483647 h 4134"/>
              <a:gd name="T28" fmla="*/ 2147483647 w 3715"/>
              <a:gd name="T29" fmla="*/ 2147483647 h 4134"/>
              <a:gd name="T30" fmla="*/ 2147483647 w 3715"/>
              <a:gd name="T31" fmla="*/ 2147483647 h 4134"/>
              <a:gd name="T32" fmla="*/ 2147483647 w 3715"/>
              <a:gd name="T33" fmla="*/ 2147483647 h 4134"/>
              <a:gd name="T34" fmla="*/ 2147483647 w 3715"/>
              <a:gd name="T35" fmla="*/ 2147483647 h 4134"/>
              <a:gd name="T36" fmla="*/ 2147483647 w 3715"/>
              <a:gd name="T37" fmla="*/ 2147483647 h 4134"/>
              <a:gd name="T38" fmla="*/ 2147483647 w 3715"/>
              <a:gd name="T39" fmla="*/ 2147483647 h 4134"/>
              <a:gd name="T40" fmla="*/ 2147483647 w 3715"/>
              <a:gd name="T41" fmla="*/ 2147483647 h 4134"/>
              <a:gd name="T42" fmla="*/ 2147483647 w 3715"/>
              <a:gd name="T43" fmla="*/ 2147483647 h 4134"/>
              <a:gd name="T44" fmla="*/ 2147483647 w 3715"/>
              <a:gd name="T45" fmla="*/ 2147483647 h 4134"/>
              <a:gd name="T46" fmla="*/ 2147483647 w 3715"/>
              <a:gd name="T47" fmla="*/ 2147483647 h 4134"/>
              <a:gd name="T48" fmla="*/ 2147483647 w 3715"/>
              <a:gd name="T49" fmla="*/ 2147483647 h 4134"/>
              <a:gd name="T50" fmla="*/ 2147483647 w 3715"/>
              <a:gd name="T51" fmla="*/ 2147483647 h 4134"/>
              <a:gd name="T52" fmla="*/ 2147483647 w 3715"/>
              <a:gd name="T53" fmla="*/ 2147483647 h 4134"/>
              <a:gd name="T54" fmla="*/ 2147483647 w 3715"/>
              <a:gd name="T55" fmla="*/ 2147483647 h 4134"/>
              <a:gd name="T56" fmla="*/ 2147483647 w 3715"/>
              <a:gd name="T57" fmla="*/ 2147483647 h 4134"/>
              <a:gd name="T58" fmla="*/ 2147483647 w 3715"/>
              <a:gd name="T59" fmla="*/ 2147483647 h 4134"/>
              <a:gd name="T60" fmla="*/ 2147483647 w 3715"/>
              <a:gd name="T61" fmla="*/ 2147483647 h 4134"/>
              <a:gd name="T62" fmla="*/ 2147483647 w 3715"/>
              <a:gd name="T63" fmla="*/ 2147483647 h 4134"/>
              <a:gd name="T64" fmla="*/ 2147483647 w 3715"/>
              <a:gd name="T65" fmla="*/ 2147483647 h 4134"/>
              <a:gd name="T66" fmla="*/ 2147483647 w 3715"/>
              <a:gd name="T67" fmla="*/ 2147483647 h 4134"/>
              <a:gd name="T68" fmla="*/ 2147483647 w 3715"/>
              <a:gd name="T69" fmla="*/ 2147483647 h 4134"/>
              <a:gd name="T70" fmla="*/ 2147483647 w 3715"/>
              <a:gd name="T71" fmla="*/ 2147483647 h 4134"/>
              <a:gd name="T72" fmla="*/ 2147483647 w 3715"/>
              <a:gd name="T73" fmla="*/ 2147483647 h 4134"/>
              <a:gd name="T74" fmla="*/ 2147483647 w 3715"/>
              <a:gd name="T75" fmla="*/ 2147483647 h 4134"/>
              <a:gd name="T76" fmla="*/ 2147483647 w 3715"/>
              <a:gd name="T77" fmla="*/ 2147483647 h 4134"/>
              <a:gd name="T78" fmla="*/ 2147483647 w 3715"/>
              <a:gd name="T79" fmla="*/ 2147483647 h 4134"/>
              <a:gd name="T80" fmla="*/ 2147483647 w 3715"/>
              <a:gd name="T81" fmla="*/ 2147483647 h 4134"/>
              <a:gd name="T82" fmla="*/ 2147483647 w 3715"/>
              <a:gd name="T83" fmla="*/ 2147483647 h 4134"/>
              <a:gd name="T84" fmla="*/ 2147483647 w 3715"/>
              <a:gd name="T85" fmla="*/ 2147483647 h 4134"/>
              <a:gd name="T86" fmla="*/ 2147483647 w 3715"/>
              <a:gd name="T87" fmla="*/ 2147483647 h 4134"/>
              <a:gd name="T88" fmla="*/ 2147483647 w 3715"/>
              <a:gd name="T89" fmla="*/ 2147483647 h 4134"/>
              <a:gd name="T90" fmla="*/ 2147483647 w 3715"/>
              <a:gd name="T91" fmla="*/ 2147483647 h 4134"/>
              <a:gd name="T92" fmla="*/ 2147483647 w 3715"/>
              <a:gd name="T93" fmla="*/ 2147483647 h 4134"/>
              <a:gd name="T94" fmla="*/ 2147483647 w 3715"/>
              <a:gd name="T95" fmla="*/ 2147483647 h 4134"/>
              <a:gd name="T96" fmla="*/ 2147483647 w 3715"/>
              <a:gd name="T97" fmla="*/ 2147483647 h 4134"/>
              <a:gd name="T98" fmla="*/ 2147483647 w 3715"/>
              <a:gd name="T99" fmla="*/ 2147483647 h 4134"/>
              <a:gd name="T100" fmla="*/ 2147483647 w 3715"/>
              <a:gd name="T101" fmla="*/ 2147483647 h 4134"/>
              <a:gd name="T102" fmla="*/ 2147483647 w 3715"/>
              <a:gd name="T103" fmla="*/ 2147483647 h 4134"/>
              <a:gd name="T104" fmla="*/ 2147483647 w 3715"/>
              <a:gd name="T105" fmla="*/ 2147483647 h 4134"/>
              <a:gd name="T106" fmla="*/ 2147483647 w 3715"/>
              <a:gd name="T107" fmla="*/ 2147483647 h 4134"/>
              <a:gd name="T108" fmla="*/ 2147483647 w 3715"/>
              <a:gd name="T109" fmla="*/ 2147483647 h 4134"/>
              <a:gd name="T110" fmla="*/ 2147483647 w 3715"/>
              <a:gd name="T111" fmla="*/ 2147483647 h 4134"/>
              <a:gd name="T112" fmla="*/ 2147483647 w 3715"/>
              <a:gd name="T113" fmla="*/ 2147483647 h 41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15"/>
              <a:gd name="T172" fmla="*/ 0 h 4134"/>
              <a:gd name="T173" fmla="*/ 3715 w 3715"/>
              <a:gd name="T174" fmla="*/ 4134 h 413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15" h="4134">
                <a:moveTo>
                  <a:pt x="3286" y="8"/>
                </a:moveTo>
                <a:lnTo>
                  <a:pt x="3227" y="0"/>
                </a:lnTo>
                <a:lnTo>
                  <a:pt x="3198" y="12"/>
                </a:lnTo>
                <a:lnTo>
                  <a:pt x="3172" y="41"/>
                </a:lnTo>
                <a:lnTo>
                  <a:pt x="3200" y="46"/>
                </a:lnTo>
                <a:lnTo>
                  <a:pt x="3227" y="89"/>
                </a:lnTo>
                <a:lnTo>
                  <a:pt x="3204" y="77"/>
                </a:lnTo>
                <a:lnTo>
                  <a:pt x="3149" y="114"/>
                </a:lnTo>
                <a:lnTo>
                  <a:pt x="3149" y="146"/>
                </a:lnTo>
                <a:lnTo>
                  <a:pt x="3110" y="167"/>
                </a:lnTo>
                <a:lnTo>
                  <a:pt x="3086" y="110"/>
                </a:lnTo>
                <a:lnTo>
                  <a:pt x="3104" y="52"/>
                </a:lnTo>
                <a:lnTo>
                  <a:pt x="3086" y="43"/>
                </a:lnTo>
                <a:lnTo>
                  <a:pt x="3043" y="175"/>
                </a:lnTo>
                <a:lnTo>
                  <a:pt x="2984" y="236"/>
                </a:lnTo>
                <a:lnTo>
                  <a:pt x="2967" y="305"/>
                </a:lnTo>
                <a:lnTo>
                  <a:pt x="2951" y="298"/>
                </a:lnTo>
                <a:lnTo>
                  <a:pt x="2951" y="244"/>
                </a:lnTo>
                <a:lnTo>
                  <a:pt x="2971" y="171"/>
                </a:lnTo>
                <a:lnTo>
                  <a:pt x="2996" y="158"/>
                </a:lnTo>
                <a:lnTo>
                  <a:pt x="3025" y="106"/>
                </a:lnTo>
                <a:lnTo>
                  <a:pt x="2996" y="98"/>
                </a:lnTo>
                <a:lnTo>
                  <a:pt x="3041" y="56"/>
                </a:lnTo>
                <a:lnTo>
                  <a:pt x="3025" y="31"/>
                </a:lnTo>
                <a:lnTo>
                  <a:pt x="3006" y="31"/>
                </a:lnTo>
                <a:lnTo>
                  <a:pt x="2971" y="52"/>
                </a:lnTo>
                <a:lnTo>
                  <a:pt x="2967" y="89"/>
                </a:lnTo>
                <a:lnTo>
                  <a:pt x="2914" y="81"/>
                </a:lnTo>
                <a:lnTo>
                  <a:pt x="2885" y="56"/>
                </a:lnTo>
                <a:lnTo>
                  <a:pt x="2841" y="56"/>
                </a:lnTo>
                <a:lnTo>
                  <a:pt x="2847" y="89"/>
                </a:lnTo>
                <a:lnTo>
                  <a:pt x="2881" y="89"/>
                </a:lnTo>
                <a:lnTo>
                  <a:pt x="2885" y="125"/>
                </a:lnTo>
                <a:lnTo>
                  <a:pt x="2841" y="131"/>
                </a:lnTo>
                <a:lnTo>
                  <a:pt x="2830" y="179"/>
                </a:lnTo>
                <a:lnTo>
                  <a:pt x="2794" y="183"/>
                </a:lnTo>
                <a:lnTo>
                  <a:pt x="2777" y="215"/>
                </a:lnTo>
                <a:lnTo>
                  <a:pt x="2773" y="248"/>
                </a:lnTo>
                <a:lnTo>
                  <a:pt x="2753" y="256"/>
                </a:lnTo>
                <a:lnTo>
                  <a:pt x="2724" y="261"/>
                </a:lnTo>
                <a:lnTo>
                  <a:pt x="2724" y="286"/>
                </a:lnTo>
                <a:lnTo>
                  <a:pt x="2724" y="328"/>
                </a:lnTo>
                <a:lnTo>
                  <a:pt x="2710" y="351"/>
                </a:lnTo>
                <a:lnTo>
                  <a:pt x="2693" y="315"/>
                </a:lnTo>
                <a:lnTo>
                  <a:pt x="2683" y="284"/>
                </a:lnTo>
                <a:lnTo>
                  <a:pt x="2654" y="261"/>
                </a:lnTo>
                <a:lnTo>
                  <a:pt x="2626" y="265"/>
                </a:lnTo>
                <a:lnTo>
                  <a:pt x="2599" y="261"/>
                </a:lnTo>
                <a:lnTo>
                  <a:pt x="2565" y="277"/>
                </a:lnTo>
                <a:lnTo>
                  <a:pt x="2528" y="280"/>
                </a:lnTo>
                <a:lnTo>
                  <a:pt x="2511" y="298"/>
                </a:lnTo>
                <a:lnTo>
                  <a:pt x="2536" y="317"/>
                </a:lnTo>
                <a:lnTo>
                  <a:pt x="2587" y="344"/>
                </a:lnTo>
                <a:lnTo>
                  <a:pt x="2577" y="365"/>
                </a:lnTo>
                <a:lnTo>
                  <a:pt x="2548" y="361"/>
                </a:lnTo>
                <a:lnTo>
                  <a:pt x="2562" y="394"/>
                </a:lnTo>
                <a:lnTo>
                  <a:pt x="2577" y="419"/>
                </a:lnTo>
                <a:lnTo>
                  <a:pt x="2548" y="426"/>
                </a:lnTo>
                <a:lnTo>
                  <a:pt x="2528" y="413"/>
                </a:lnTo>
                <a:lnTo>
                  <a:pt x="2507" y="365"/>
                </a:lnTo>
                <a:lnTo>
                  <a:pt x="2495" y="426"/>
                </a:lnTo>
                <a:lnTo>
                  <a:pt x="2483" y="409"/>
                </a:lnTo>
                <a:lnTo>
                  <a:pt x="2454" y="409"/>
                </a:lnTo>
                <a:lnTo>
                  <a:pt x="2405" y="470"/>
                </a:lnTo>
                <a:lnTo>
                  <a:pt x="2405" y="511"/>
                </a:lnTo>
                <a:lnTo>
                  <a:pt x="2383" y="511"/>
                </a:lnTo>
                <a:lnTo>
                  <a:pt x="2383" y="470"/>
                </a:lnTo>
                <a:lnTo>
                  <a:pt x="2368" y="463"/>
                </a:lnTo>
                <a:lnTo>
                  <a:pt x="2338" y="484"/>
                </a:lnTo>
                <a:lnTo>
                  <a:pt x="2313" y="484"/>
                </a:lnTo>
                <a:lnTo>
                  <a:pt x="2309" y="520"/>
                </a:lnTo>
                <a:lnTo>
                  <a:pt x="2286" y="516"/>
                </a:lnTo>
                <a:lnTo>
                  <a:pt x="2284" y="499"/>
                </a:lnTo>
                <a:lnTo>
                  <a:pt x="2288" y="451"/>
                </a:lnTo>
                <a:lnTo>
                  <a:pt x="2254" y="476"/>
                </a:lnTo>
                <a:lnTo>
                  <a:pt x="2239" y="503"/>
                </a:lnTo>
                <a:lnTo>
                  <a:pt x="2256" y="526"/>
                </a:lnTo>
                <a:lnTo>
                  <a:pt x="2221" y="515"/>
                </a:lnTo>
                <a:lnTo>
                  <a:pt x="2190" y="515"/>
                </a:lnTo>
                <a:lnTo>
                  <a:pt x="2192" y="545"/>
                </a:lnTo>
                <a:lnTo>
                  <a:pt x="2184" y="586"/>
                </a:lnTo>
                <a:lnTo>
                  <a:pt x="2176" y="555"/>
                </a:lnTo>
                <a:lnTo>
                  <a:pt x="2156" y="555"/>
                </a:lnTo>
                <a:lnTo>
                  <a:pt x="2141" y="578"/>
                </a:lnTo>
                <a:lnTo>
                  <a:pt x="2133" y="609"/>
                </a:lnTo>
                <a:lnTo>
                  <a:pt x="2109" y="595"/>
                </a:lnTo>
                <a:lnTo>
                  <a:pt x="2074" y="607"/>
                </a:lnTo>
                <a:lnTo>
                  <a:pt x="2019" y="651"/>
                </a:lnTo>
                <a:lnTo>
                  <a:pt x="1994" y="681"/>
                </a:lnTo>
                <a:lnTo>
                  <a:pt x="1982" y="726"/>
                </a:lnTo>
                <a:lnTo>
                  <a:pt x="2057" y="718"/>
                </a:lnTo>
                <a:lnTo>
                  <a:pt x="2082" y="718"/>
                </a:lnTo>
                <a:lnTo>
                  <a:pt x="2078" y="750"/>
                </a:lnTo>
                <a:lnTo>
                  <a:pt x="2035" y="739"/>
                </a:lnTo>
                <a:lnTo>
                  <a:pt x="1972" y="754"/>
                </a:lnTo>
                <a:lnTo>
                  <a:pt x="1957" y="787"/>
                </a:lnTo>
                <a:lnTo>
                  <a:pt x="1957" y="804"/>
                </a:lnTo>
                <a:lnTo>
                  <a:pt x="2021" y="797"/>
                </a:lnTo>
                <a:lnTo>
                  <a:pt x="2049" y="802"/>
                </a:lnTo>
                <a:lnTo>
                  <a:pt x="2017" y="814"/>
                </a:lnTo>
                <a:lnTo>
                  <a:pt x="1957" y="825"/>
                </a:lnTo>
                <a:lnTo>
                  <a:pt x="1967" y="852"/>
                </a:lnTo>
                <a:lnTo>
                  <a:pt x="1974" y="891"/>
                </a:lnTo>
                <a:lnTo>
                  <a:pt x="2017" y="919"/>
                </a:lnTo>
                <a:lnTo>
                  <a:pt x="2045" y="946"/>
                </a:lnTo>
                <a:lnTo>
                  <a:pt x="2004" y="958"/>
                </a:lnTo>
                <a:lnTo>
                  <a:pt x="1978" y="923"/>
                </a:lnTo>
                <a:lnTo>
                  <a:pt x="1949" y="898"/>
                </a:lnTo>
                <a:lnTo>
                  <a:pt x="1929" y="885"/>
                </a:lnTo>
                <a:lnTo>
                  <a:pt x="1902" y="894"/>
                </a:lnTo>
                <a:lnTo>
                  <a:pt x="1869" y="925"/>
                </a:lnTo>
                <a:lnTo>
                  <a:pt x="1906" y="929"/>
                </a:lnTo>
                <a:lnTo>
                  <a:pt x="1865" y="960"/>
                </a:lnTo>
                <a:lnTo>
                  <a:pt x="1853" y="996"/>
                </a:lnTo>
                <a:lnTo>
                  <a:pt x="1783" y="1015"/>
                </a:lnTo>
                <a:lnTo>
                  <a:pt x="1753" y="1071"/>
                </a:lnTo>
                <a:lnTo>
                  <a:pt x="1720" y="1103"/>
                </a:lnTo>
                <a:lnTo>
                  <a:pt x="1712" y="1140"/>
                </a:lnTo>
                <a:lnTo>
                  <a:pt x="1698" y="1180"/>
                </a:lnTo>
                <a:lnTo>
                  <a:pt x="1679" y="1201"/>
                </a:lnTo>
                <a:lnTo>
                  <a:pt x="1679" y="1226"/>
                </a:lnTo>
                <a:lnTo>
                  <a:pt x="1650" y="1245"/>
                </a:lnTo>
                <a:lnTo>
                  <a:pt x="1722" y="1357"/>
                </a:lnTo>
                <a:lnTo>
                  <a:pt x="1659" y="1343"/>
                </a:lnTo>
                <a:lnTo>
                  <a:pt x="1618" y="1320"/>
                </a:lnTo>
                <a:lnTo>
                  <a:pt x="1585" y="1324"/>
                </a:lnTo>
                <a:lnTo>
                  <a:pt x="1603" y="1361"/>
                </a:lnTo>
                <a:lnTo>
                  <a:pt x="1597" y="1384"/>
                </a:lnTo>
                <a:lnTo>
                  <a:pt x="1577" y="1384"/>
                </a:lnTo>
                <a:lnTo>
                  <a:pt x="1546" y="1374"/>
                </a:lnTo>
                <a:lnTo>
                  <a:pt x="1552" y="1407"/>
                </a:lnTo>
                <a:lnTo>
                  <a:pt x="1532" y="1412"/>
                </a:lnTo>
                <a:lnTo>
                  <a:pt x="1538" y="1453"/>
                </a:lnTo>
                <a:lnTo>
                  <a:pt x="1495" y="1493"/>
                </a:lnTo>
                <a:lnTo>
                  <a:pt x="1479" y="1554"/>
                </a:lnTo>
                <a:lnTo>
                  <a:pt x="1513" y="1572"/>
                </a:lnTo>
                <a:lnTo>
                  <a:pt x="1585" y="1566"/>
                </a:lnTo>
                <a:lnTo>
                  <a:pt x="1513" y="1627"/>
                </a:lnTo>
                <a:lnTo>
                  <a:pt x="1389" y="1620"/>
                </a:lnTo>
                <a:lnTo>
                  <a:pt x="1374" y="1656"/>
                </a:lnTo>
                <a:lnTo>
                  <a:pt x="1381" y="1692"/>
                </a:lnTo>
                <a:lnTo>
                  <a:pt x="1360" y="1706"/>
                </a:lnTo>
                <a:lnTo>
                  <a:pt x="1366" y="1756"/>
                </a:lnTo>
                <a:lnTo>
                  <a:pt x="1319" y="1781"/>
                </a:lnTo>
                <a:lnTo>
                  <a:pt x="1323" y="1813"/>
                </a:lnTo>
                <a:lnTo>
                  <a:pt x="1323" y="1834"/>
                </a:lnTo>
                <a:lnTo>
                  <a:pt x="1289" y="1859"/>
                </a:lnTo>
                <a:lnTo>
                  <a:pt x="1327" y="1932"/>
                </a:lnTo>
                <a:lnTo>
                  <a:pt x="1303" y="1944"/>
                </a:lnTo>
                <a:lnTo>
                  <a:pt x="1260" y="1936"/>
                </a:lnTo>
                <a:lnTo>
                  <a:pt x="1229" y="1948"/>
                </a:lnTo>
                <a:lnTo>
                  <a:pt x="1180" y="1957"/>
                </a:lnTo>
                <a:lnTo>
                  <a:pt x="1125" y="1984"/>
                </a:lnTo>
                <a:lnTo>
                  <a:pt x="1121" y="2045"/>
                </a:lnTo>
                <a:lnTo>
                  <a:pt x="1096" y="2045"/>
                </a:lnTo>
                <a:lnTo>
                  <a:pt x="1092" y="2072"/>
                </a:lnTo>
                <a:lnTo>
                  <a:pt x="1047" y="2072"/>
                </a:lnTo>
                <a:lnTo>
                  <a:pt x="1033" y="2136"/>
                </a:lnTo>
                <a:lnTo>
                  <a:pt x="980" y="2153"/>
                </a:lnTo>
                <a:lnTo>
                  <a:pt x="951" y="2182"/>
                </a:lnTo>
                <a:lnTo>
                  <a:pt x="925" y="2222"/>
                </a:lnTo>
                <a:lnTo>
                  <a:pt x="906" y="2233"/>
                </a:lnTo>
                <a:lnTo>
                  <a:pt x="925" y="2324"/>
                </a:lnTo>
                <a:lnTo>
                  <a:pt x="966" y="2331"/>
                </a:lnTo>
                <a:lnTo>
                  <a:pt x="976" y="2364"/>
                </a:lnTo>
                <a:lnTo>
                  <a:pt x="1010" y="2381"/>
                </a:lnTo>
                <a:lnTo>
                  <a:pt x="1051" y="2389"/>
                </a:lnTo>
                <a:lnTo>
                  <a:pt x="1100" y="2335"/>
                </a:lnTo>
                <a:lnTo>
                  <a:pt x="1113" y="2349"/>
                </a:lnTo>
                <a:lnTo>
                  <a:pt x="1066" y="2404"/>
                </a:lnTo>
                <a:lnTo>
                  <a:pt x="1078" y="2448"/>
                </a:lnTo>
                <a:lnTo>
                  <a:pt x="1006" y="2460"/>
                </a:lnTo>
                <a:lnTo>
                  <a:pt x="976" y="2441"/>
                </a:lnTo>
                <a:lnTo>
                  <a:pt x="970" y="2400"/>
                </a:lnTo>
                <a:lnTo>
                  <a:pt x="937" y="2356"/>
                </a:lnTo>
                <a:lnTo>
                  <a:pt x="882" y="2320"/>
                </a:lnTo>
                <a:lnTo>
                  <a:pt x="853" y="2324"/>
                </a:lnTo>
                <a:lnTo>
                  <a:pt x="816" y="2316"/>
                </a:lnTo>
                <a:lnTo>
                  <a:pt x="777" y="2356"/>
                </a:lnTo>
                <a:lnTo>
                  <a:pt x="710" y="2385"/>
                </a:lnTo>
                <a:lnTo>
                  <a:pt x="706" y="2345"/>
                </a:lnTo>
                <a:lnTo>
                  <a:pt x="683" y="2324"/>
                </a:lnTo>
                <a:lnTo>
                  <a:pt x="677" y="2368"/>
                </a:lnTo>
                <a:lnTo>
                  <a:pt x="657" y="2381"/>
                </a:lnTo>
                <a:lnTo>
                  <a:pt x="632" y="2389"/>
                </a:lnTo>
                <a:lnTo>
                  <a:pt x="612" y="2364"/>
                </a:lnTo>
                <a:lnTo>
                  <a:pt x="555" y="2345"/>
                </a:lnTo>
                <a:lnTo>
                  <a:pt x="526" y="2339"/>
                </a:lnTo>
                <a:lnTo>
                  <a:pt x="509" y="2364"/>
                </a:lnTo>
                <a:lnTo>
                  <a:pt x="526" y="2389"/>
                </a:lnTo>
                <a:lnTo>
                  <a:pt x="571" y="2396"/>
                </a:lnTo>
                <a:lnTo>
                  <a:pt x="601" y="2431"/>
                </a:lnTo>
                <a:lnTo>
                  <a:pt x="571" y="2444"/>
                </a:lnTo>
                <a:lnTo>
                  <a:pt x="534" y="2506"/>
                </a:lnTo>
                <a:lnTo>
                  <a:pt x="509" y="2510"/>
                </a:lnTo>
                <a:lnTo>
                  <a:pt x="489" y="2525"/>
                </a:lnTo>
                <a:lnTo>
                  <a:pt x="383" y="2558"/>
                </a:lnTo>
                <a:lnTo>
                  <a:pt x="383" y="2579"/>
                </a:lnTo>
                <a:lnTo>
                  <a:pt x="405" y="2611"/>
                </a:lnTo>
                <a:lnTo>
                  <a:pt x="464" y="2644"/>
                </a:lnTo>
                <a:lnTo>
                  <a:pt x="430" y="2659"/>
                </a:lnTo>
                <a:lnTo>
                  <a:pt x="379" y="2644"/>
                </a:lnTo>
                <a:lnTo>
                  <a:pt x="330" y="2590"/>
                </a:lnTo>
                <a:lnTo>
                  <a:pt x="305" y="2623"/>
                </a:lnTo>
                <a:lnTo>
                  <a:pt x="338" y="2659"/>
                </a:lnTo>
                <a:lnTo>
                  <a:pt x="297" y="2717"/>
                </a:lnTo>
                <a:lnTo>
                  <a:pt x="274" y="2673"/>
                </a:lnTo>
                <a:lnTo>
                  <a:pt x="248" y="2684"/>
                </a:lnTo>
                <a:lnTo>
                  <a:pt x="233" y="2717"/>
                </a:lnTo>
                <a:lnTo>
                  <a:pt x="211" y="2688"/>
                </a:lnTo>
                <a:lnTo>
                  <a:pt x="186" y="2702"/>
                </a:lnTo>
                <a:lnTo>
                  <a:pt x="186" y="2738"/>
                </a:lnTo>
                <a:lnTo>
                  <a:pt x="156" y="2738"/>
                </a:lnTo>
                <a:lnTo>
                  <a:pt x="123" y="2761"/>
                </a:lnTo>
                <a:lnTo>
                  <a:pt x="127" y="2805"/>
                </a:lnTo>
                <a:lnTo>
                  <a:pt x="152" y="2826"/>
                </a:lnTo>
                <a:lnTo>
                  <a:pt x="266" y="2849"/>
                </a:lnTo>
                <a:lnTo>
                  <a:pt x="285" y="2899"/>
                </a:lnTo>
                <a:lnTo>
                  <a:pt x="236" y="2888"/>
                </a:lnTo>
                <a:lnTo>
                  <a:pt x="170" y="2866"/>
                </a:lnTo>
                <a:lnTo>
                  <a:pt x="137" y="2859"/>
                </a:lnTo>
                <a:lnTo>
                  <a:pt x="111" y="2882"/>
                </a:lnTo>
                <a:lnTo>
                  <a:pt x="123" y="2914"/>
                </a:lnTo>
                <a:lnTo>
                  <a:pt x="152" y="2932"/>
                </a:lnTo>
                <a:lnTo>
                  <a:pt x="119" y="2964"/>
                </a:lnTo>
                <a:lnTo>
                  <a:pt x="137" y="3018"/>
                </a:lnTo>
                <a:lnTo>
                  <a:pt x="107" y="3055"/>
                </a:lnTo>
                <a:lnTo>
                  <a:pt x="133" y="3087"/>
                </a:lnTo>
                <a:lnTo>
                  <a:pt x="262" y="3083"/>
                </a:lnTo>
                <a:lnTo>
                  <a:pt x="309" y="3099"/>
                </a:lnTo>
                <a:lnTo>
                  <a:pt x="383" y="3058"/>
                </a:lnTo>
                <a:lnTo>
                  <a:pt x="368" y="3099"/>
                </a:lnTo>
                <a:lnTo>
                  <a:pt x="330" y="3137"/>
                </a:lnTo>
                <a:lnTo>
                  <a:pt x="342" y="3162"/>
                </a:lnTo>
                <a:lnTo>
                  <a:pt x="266" y="3198"/>
                </a:lnTo>
                <a:lnTo>
                  <a:pt x="278" y="3150"/>
                </a:lnTo>
                <a:lnTo>
                  <a:pt x="233" y="3122"/>
                </a:lnTo>
                <a:lnTo>
                  <a:pt x="178" y="3137"/>
                </a:lnTo>
                <a:lnTo>
                  <a:pt x="152" y="3122"/>
                </a:lnTo>
                <a:lnTo>
                  <a:pt x="90" y="3122"/>
                </a:lnTo>
                <a:lnTo>
                  <a:pt x="41" y="3162"/>
                </a:lnTo>
                <a:lnTo>
                  <a:pt x="103" y="3175"/>
                </a:lnTo>
                <a:lnTo>
                  <a:pt x="66" y="3241"/>
                </a:lnTo>
                <a:lnTo>
                  <a:pt x="115" y="3231"/>
                </a:lnTo>
                <a:lnTo>
                  <a:pt x="107" y="3244"/>
                </a:lnTo>
                <a:lnTo>
                  <a:pt x="137" y="3277"/>
                </a:lnTo>
                <a:lnTo>
                  <a:pt x="133" y="3300"/>
                </a:lnTo>
                <a:lnTo>
                  <a:pt x="99" y="3289"/>
                </a:lnTo>
                <a:lnTo>
                  <a:pt x="49" y="3306"/>
                </a:lnTo>
                <a:lnTo>
                  <a:pt x="78" y="3325"/>
                </a:lnTo>
                <a:lnTo>
                  <a:pt x="70" y="3354"/>
                </a:lnTo>
                <a:lnTo>
                  <a:pt x="99" y="3379"/>
                </a:lnTo>
                <a:lnTo>
                  <a:pt x="107" y="3407"/>
                </a:lnTo>
                <a:lnTo>
                  <a:pt x="137" y="3419"/>
                </a:lnTo>
                <a:lnTo>
                  <a:pt x="211" y="3367"/>
                </a:lnTo>
                <a:lnTo>
                  <a:pt x="248" y="3360"/>
                </a:lnTo>
                <a:lnTo>
                  <a:pt x="266" y="3335"/>
                </a:lnTo>
                <a:lnTo>
                  <a:pt x="305" y="3323"/>
                </a:lnTo>
                <a:lnTo>
                  <a:pt x="305" y="3360"/>
                </a:lnTo>
                <a:lnTo>
                  <a:pt x="266" y="3381"/>
                </a:lnTo>
                <a:lnTo>
                  <a:pt x="248" y="3413"/>
                </a:lnTo>
                <a:lnTo>
                  <a:pt x="193" y="3429"/>
                </a:lnTo>
                <a:lnTo>
                  <a:pt x="170" y="3442"/>
                </a:lnTo>
                <a:lnTo>
                  <a:pt x="107" y="3482"/>
                </a:lnTo>
                <a:lnTo>
                  <a:pt x="70" y="3432"/>
                </a:lnTo>
                <a:lnTo>
                  <a:pt x="37" y="3429"/>
                </a:lnTo>
                <a:lnTo>
                  <a:pt x="41" y="3454"/>
                </a:lnTo>
                <a:lnTo>
                  <a:pt x="15" y="3480"/>
                </a:lnTo>
                <a:lnTo>
                  <a:pt x="27" y="3521"/>
                </a:lnTo>
                <a:lnTo>
                  <a:pt x="49" y="3538"/>
                </a:lnTo>
                <a:lnTo>
                  <a:pt x="11" y="3611"/>
                </a:lnTo>
                <a:lnTo>
                  <a:pt x="53" y="3611"/>
                </a:lnTo>
                <a:lnTo>
                  <a:pt x="86" y="3590"/>
                </a:lnTo>
                <a:lnTo>
                  <a:pt x="115" y="3574"/>
                </a:lnTo>
                <a:lnTo>
                  <a:pt x="137" y="3594"/>
                </a:lnTo>
                <a:lnTo>
                  <a:pt x="127" y="3607"/>
                </a:lnTo>
                <a:lnTo>
                  <a:pt x="119" y="3636"/>
                </a:lnTo>
                <a:lnTo>
                  <a:pt x="49" y="3672"/>
                </a:lnTo>
                <a:lnTo>
                  <a:pt x="0" y="3684"/>
                </a:lnTo>
                <a:lnTo>
                  <a:pt x="15" y="3713"/>
                </a:lnTo>
                <a:lnTo>
                  <a:pt x="23" y="3734"/>
                </a:lnTo>
                <a:lnTo>
                  <a:pt x="56" y="3709"/>
                </a:lnTo>
                <a:lnTo>
                  <a:pt x="90" y="3709"/>
                </a:lnTo>
                <a:lnTo>
                  <a:pt x="119" y="3730"/>
                </a:lnTo>
                <a:lnTo>
                  <a:pt x="86" y="3749"/>
                </a:lnTo>
                <a:lnTo>
                  <a:pt x="78" y="3778"/>
                </a:lnTo>
                <a:lnTo>
                  <a:pt x="53" y="3785"/>
                </a:lnTo>
                <a:lnTo>
                  <a:pt x="41" y="3774"/>
                </a:lnTo>
                <a:lnTo>
                  <a:pt x="17" y="3812"/>
                </a:lnTo>
                <a:lnTo>
                  <a:pt x="4" y="3858"/>
                </a:lnTo>
                <a:lnTo>
                  <a:pt x="49" y="3910"/>
                </a:lnTo>
                <a:lnTo>
                  <a:pt x="74" y="3939"/>
                </a:lnTo>
                <a:lnTo>
                  <a:pt x="107" y="4012"/>
                </a:lnTo>
                <a:lnTo>
                  <a:pt x="148" y="4012"/>
                </a:lnTo>
                <a:lnTo>
                  <a:pt x="182" y="4029"/>
                </a:lnTo>
                <a:lnTo>
                  <a:pt x="186" y="4077"/>
                </a:lnTo>
                <a:lnTo>
                  <a:pt x="152" y="4083"/>
                </a:lnTo>
                <a:lnTo>
                  <a:pt x="137" y="4102"/>
                </a:lnTo>
                <a:lnTo>
                  <a:pt x="143" y="4133"/>
                </a:lnTo>
                <a:lnTo>
                  <a:pt x="219" y="4110"/>
                </a:lnTo>
                <a:lnTo>
                  <a:pt x="270" y="4083"/>
                </a:lnTo>
                <a:lnTo>
                  <a:pt x="301" y="4094"/>
                </a:lnTo>
                <a:lnTo>
                  <a:pt x="334" y="4083"/>
                </a:lnTo>
                <a:lnTo>
                  <a:pt x="383" y="4090"/>
                </a:lnTo>
                <a:lnTo>
                  <a:pt x="464" y="4050"/>
                </a:lnTo>
                <a:lnTo>
                  <a:pt x="505" y="4041"/>
                </a:lnTo>
                <a:lnTo>
                  <a:pt x="579" y="3922"/>
                </a:lnTo>
                <a:lnTo>
                  <a:pt x="597" y="3924"/>
                </a:lnTo>
                <a:lnTo>
                  <a:pt x="628" y="3833"/>
                </a:lnTo>
                <a:lnTo>
                  <a:pt x="716" y="3837"/>
                </a:lnTo>
                <a:lnTo>
                  <a:pt x="798" y="3778"/>
                </a:lnTo>
                <a:lnTo>
                  <a:pt x="783" y="3753"/>
                </a:lnTo>
                <a:lnTo>
                  <a:pt x="786" y="3705"/>
                </a:lnTo>
                <a:lnTo>
                  <a:pt x="828" y="3636"/>
                </a:lnTo>
                <a:lnTo>
                  <a:pt x="876" y="3569"/>
                </a:lnTo>
                <a:lnTo>
                  <a:pt x="890" y="3578"/>
                </a:lnTo>
                <a:lnTo>
                  <a:pt x="873" y="3640"/>
                </a:lnTo>
                <a:lnTo>
                  <a:pt x="845" y="3672"/>
                </a:lnTo>
                <a:lnTo>
                  <a:pt x="849" y="3716"/>
                </a:lnTo>
                <a:lnTo>
                  <a:pt x="878" y="3741"/>
                </a:lnTo>
                <a:lnTo>
                  <a:pt x="916" y="3826"/>
                </a:lnTo>
                <a:lnTo>
                  <a:pt x="937" y="3841"/>
                </a:lnTo>
                <a:lnTo>
                  <a:pt x="959" y="3878"/>
                </a:lnTo>
                <a:lnTo>
                  <a:pt x="1021" y="3862"/>
                </a:lnTo>
                <a:lnTo>
                  <a:pt x="1049" y="3818"/>
                </a:lnTo>
                <a:lnTo>
                  <a:pt x="1051" y="3741"/>
                </a:lnTo>
                <a:lnTo>
                  <a:pt x="1062" y="3663"/>
                </a:lnTo>
                <a:lnTo>
                  <a:pt x="1043" y="3622"/>
                </a:lnTo>
                <a:lnTo>
                  <a:pt x="1188" y="3523"/>
                </a:lnTo>
                <a:lnTo>
                  <a:pt x="1201" y="3404"/>
                </a:lnTo>
                <a:lnTo>
                  <a:pt x="1184" y="3285"/>
                </a:lnTo>
                <a:lnTo>
                  <a:pt x="1209" y="3244"/>
                </a:lnTo>
                <a:lnTo>
                  <a:pt x="1217" y="3208"/>
                </a:lnTo>
                <a:lnTo>
                  <a:pt x="1252" y="3166"/>
                </a:lnTo>
                <a:lnTo>
                  <a:pt x="1289" y="3120"/>
                </a:lnTo>
                <a:lnTo>
                  <a:pt x="1278" y="3051"/>
                </a:lnTo>
                <a:lnTo>
                  <a:pt x="1246" y="3008"/>
                </a:lnTo>
                <a:lnTo>
                  <a:pt x="1195" y="2964"/>
                </a:lnTo>
                <a:lnTo>
                  <a:pt x="1203" y="2801"/>
                </a:lnTo>
                <a:lnTo>
                  <a:pt x="1213" y="2489"/>
                </a:lnTo>
                <a:lnTo>
                  <a:pt x="1237" y="2421"/>
                </a:lnTo>
                <a:lnTo>
                  <a:pt x="1260" y="2385"/>
                </a:lnTo>
                <a:lnTo>
                  <a:pt x="1307" y="2327"/>
                </a:lnTo>
                <a:lnTo>
                  <a:pt x="1352" y="2299"/>
                </a:lnTo>
                <a:lnTo>
                  <a:pt x="1389" y="2295"/>
                </a:lnTo>
                <a:lnTo>
                  <a:pt x="1423" y="2316"/>
                </a:lnTo>
                <a:lnTo>
                  <a:pt x="1499" y="2270"/>
                </a:lnTo>
                <a:lnTo>
                  <a:pt x="1518" y="2214"/>
                </a:lnTo>
                <a:lnTo>
                  <a:pt x="1503" y="2182"/>
                </a:lnTo>
                <a:lnTo>
                  <a:pt x="1481" y="2136"/>
                </a:lnTo>
                <a:lnTo>
                  <a:pt x="1477" y="2103"/>
                </a:lnTo>
                <a:lnTo>
                  <a:pt x="1544" y="1969"/>
                </a:lnTo>
                <a:lnTo>
                  <a:pt x="1550" y="1817"/>
                </a:lnTo>
                <a:lnTo>
                  <a:pt x="1601" y="1644"/>
                </a:lnTo>
                <a:lnTo>
                  <a:pt x="1681" y="1604"/>
                </a:lnTo>
                <a:lnTo>
                  <a:pt x="1714" y="1562"/>
                </a:lnTo>
                <a:lnTo>
                  <a:pt x="1716" y="1522"/>
                </a:lnTo>
                <a:lnTo>
                  <a:pt x="1759" y="1456"/>
                </a:lnTo>
                <a:lnTo>
                  <a:pt x="1785" y="1439"/>
                </a:lnTo>
                <a:lnTo>
                  <a:pt x="1806" y="1412"/>
                </a:lnTo>
                <a:lnTo>
                  <a:pt x="1873" y="1353"/>
                </a:lnTo>
                <a:lnTo>
                  <a:pt x="1886" y="1238"/>
                </a:lnTo>
                <a:lnTo>
                  <a:pt x="1916" y="1148"/>
                </a:lnTo>
                <a:lnTo>
                  <a:pt x="1912" y="1079"/>
                </a:lnTo>
                <a:lnTo>
                  <a:pt x="1965" y="1029"/>
                </a:lnTo>
                <a:lnTo>
                  <a:pt x="2016" y="1000"/>
                </a:lnTo>
                <a:lnTo>
                  <a:pt x="2061" y="1019"/>
                </a:lnTo>
                <a:lnTo>
                  <a:pt x="2108" y="1000"/>
                </a:lnTo>
                <a:lnTo>
                  <a:pt x="2111" y="967"/>
                </a:lnTo>
                <a:lnTo>
                  <a:pt x="2115" y="873"/>
                </a:lnTo>
                <a:lnTo>
                  <a:pt x="2133" y="869"/>
                </a:lnTo>
                <a:lnTo>
                  <a:pt x="2174" y="877"/>
                </a:lnTo>
                <a:lnTo>
                  <a:pt x="2205" y="881"/>
                </a:lnTo>
                <a:lnTo>
                  <a:pt x="2250" y="892"/>
                </a:lnTo>
                <a:lnTo>
                  <a:pt x="2317" y="873"/>
                </a:lnTo>
                <a:lnTo>
                  <a:pt x="2372" y="869"/>
                </a:lnTo>
                <a:lnTo>
                  <a:pt x="2376" y="791"/>
                </a:lnTo>
                <a:lnTo>
                  <a:pt x="2393" y="787"/>
                </a:lnTo>
                <a:lnTo>
                  <a:pt x="2409" y="775"/>
                </a:lnTo>
                <a:lnTo>
                  <a:pt x="2405" y="733"/>
                </a:lnTo>
                <a:lnTo>
                  <a:pt x="2427" y="697"/>
                </a:lnTo>
                <a:lnTo>
                  <a:pt x="2454" y="697"/>
                </a:lnTo>
                <a:lnTo>
                  <a:pt x="2454" y="678"/>
                </a:lnTo>
                <a:lnTo>
                  <a:pt x="2487" y="626"/>
                </a:lnTo>
                <a:lnTo>
                  <a:pt x="2524" y="614"/>
                </a:lnTo>
                <a:lnTo>
                  <a:pt x="2554" y="647"/>
                </a:lnTo>
                <a:lnTo>
                  <a:pt x="2591" y="718"/>
                </a:lnTo>
                <a:lnTo>
                  <a:pt x="2614" y="726"/>
                </a:lnTo>
                <a:lnTo>
                  <a:pt x="2620" y="750"/>
                </a:lnTo>
                <a:lnTo>
                  <a:pt x="2687" y="772"/>
                </a:lnTo>
                <a:lnTo>
                  <a:pt x="2716" y="758"/>
                </a:lnTo>
                <a:lnTo>
                  <a:pt x="2798" y="750"/>
                </a:lnTo>
                <a:lnTo>
                  <a:pt x="2885" y="766"/>
                </a:lnTo>
                <a:lnTo>
                  <a:pt x="2896" y="798"/>
                </a:lnTo>
                <a:lnTo>
                  <a:pt x="2930" y="808"/>
                </a:lnTo>
                <a:lnTo>
                  <a:pt x="2971" y="804"/>
                </a:lnTo>
                <a:lnTo>
                  <a:pt x="2988" y="772"/>
                </a:lnTo>
                <a:lnTo>
                  <a:pt x="2996" y="718"/>
                </a:lnTo>
                <a:lnTo>
                  <a:pt x="3029" y="693"/>
                </a:lnTo>
                <a:lnTo>
                  <a:pt x="3051" y="651"/>
                </a:lnTo>
                <a:lnTo>
                  <a:pt x="3063" y="576"/>
                </a:lnTo>
                <a:lnTo>
                  <a:pt x="3080" y="459"/>
                </a:lnTo>
                <a:lnTo>
                  <a:pt x="3100" y="422"/>
                </a:lnTo>
                <a:lnTo>
                  <a:pt x="3113" y="390"/>
                </a:lnTo>
                <a:lnTo>
                  <a:pt x="3131" y="386"/>
                </a:lnTo>
                <a:lnTo>
                  <a:pt x="3178" y="365"/>
                </a:lnTo>
                <a:lnTo>
                  <a:pt x="3215" y="365"/>
                </a:lnTo>
                <a:lnTo>
                  <a:pt x="3252" y="313"/>
                </a:lnTo>
                <a:lnTo>
                  <a:pt x="3299" y="298"/>
                </a:lnTo>
                <a:lnTo>
                  <a:pt x="3311" y="334"/>
                </a:lnTo>
                <a:lnTo>
                  <a:pt x="3333" y="336"/>
                </a:lnTo>
                <a:lnTo>
                  <a:pt x="3356" y="386"/>
                </a:lnTo>
                <a:lnTo>
                  <a:pt x="3370" y="373"/>
                </a:lnTo>
                <a:lnTo>
                  <a:pt x="3403" y="397"/>
                </a:lnTo>
                <a:lnTo>
                  <a:pt x="3446" y="426"/>
                </a:lnTo>
                <a:lnTo>
                  <a:pt x="3450" y="597"/>
                </a:lnTo>
                <a:lnTo>
                  <a:pt x="3464" y="630"/>
                </a:lnTo>
                <a:lnTo>
                  <a:pt x="3476" y="622"/>
                </a:lnTo>
                <a:lnTo>
                  <a:pt x="3501" y="561"/>
                </a:lnTo>
                <a:lnTo>
                  <a:pt x="3550" y="499"/>
                </a:lnTo>
                <a:lnTo>
                  <a:pt x="3568" y="451"/>
                </a:lnTo>
                <a:lnTo>
                  <a:pt x="3616" y="445"/>
                </a:lnTo>
                <a:lnTo>
                  <a:pt x="3677" y="442"/>
                </a:lnTo>
                <a:lnTo>
                  <a:pt x="3691" y="397"/>
                </a:lnTo>
                <a:lnTo>
                  <a:pt x="3714" y="376"/>
                </a:lnTo>
                <a:lnTo>
                  <a:pt x="3695" y="353"/>
                </a:lnTo>
                <a:lnTo>
                  <a:pt x="3673" y="348"/>
                </a:lnTo>
                <a:lnTo>
                  <a:pt x="3654" y="361"/>
                </a:lnTo>
                <a:lnTo>
                  <a:pt x="3646" y="390"/>
                </a:lnTo>
                <a:lnTo>
                  <a:pt x="3597" y="409"/>
                </a:lnTo>
                <a:lnTo>
                  <a:pt x="3583" y="386"/>
                </a:lnTo>
                <a:lnTo>
                  <a:pt x="3534" y="386"/>
                </a:lnTo>
                <a:lnTo>
                  <a:pt x="3538" y="409"/>
                </a:lnTo>
                <a:lnTo>
                  <a:pt x="3505" y="394"/>
                </a:lnTo>
                <a:lnTo>
                  <a:pt x="3497" y="361"/>
                </a:lnTo>
                <a:lnTo>
                  <a:pt x="3526" y="309"/>
                </a:lnTo>
                <a:lnTo>
                  <a:pt x="3476" y="280"/>
                </a:lnTo>
                <a:lnTo>
                  <a:pt x="3419" y="284"/>
                </a:lnTo>
                <a:lnTo>
                  <a:pt x="3407" y="269"/>
                </a:lnTo>
                <a:lnTo>
                  <a:pt x="3419" y="252"/>
                </a:lnTo>
                <a:lnTo>
                  <a:pt x="3454" y="252"/>
                </a:lnTo>
                <a:lnTo>
                  <a:pt x="3505" y="269"/>
                </a:lnTo>
                <a:lnTo>
                  <a:pt x="3542" y="256"/>
                </a:lnTo>
                <a:lnTo>
                  <a:pt x="3593" y="256"/>
                </a:lnTo>
                <a:lnTo>
                  <a:pt x="3601" y="223"/>
                </a:lnTo>
                <a:lnTo>
                  <a:pt x="3642" y="204"/>
                </a:lnTo>
                <a:lnTo>
                  <a:pt x="3642" y="146"/>
                </a:lnTo>
                <a:lnTo>
                  <a:pt x="3546" y="117"/>
                </a:lnTo>
                <a:lnTo>
                  <a:pt x="3464" y="98"/>
                </a:lnTo>
                <a:lnTo>
                  <a:pt x="3423" y="106"/>
                </a:lnTo>
                <a:lnTo>
                  <a:pt x="3419" y="60"/>
                </a:lnTo>
                <a:lnTo>
                  <a:pt x="3393" y="52"/>
                </a:lnTo>
                <a:lnTo>
                  <a:pt x="3366" y="60"/>
                </a:lnTo>
                <a:lnTo>
                  <a:pt x="3337" y="236"/>
                </a:lnTo>
                <a:lnTo>
                  <a:pt x="3299" y="190"/>
                </a:lnTo>
                <a:lnTo>
                  <a:pt x="3311" y="125"/>
                </a:lnTo>
                <a:lnTo>
                  <a:pt x="3286" y="89"/>
                </a:lnTo>
                <a:lnTo>
                  <a:pt x="3327" y="92"/>
                </a:lnTo>
                <a:lnTo>
                  <a:pt x="3315" y="60"/>
                </a:lnTo>
                <a:lnTo>
                  <a:pt x="3299" y="60"/>
                </a:lnTo>
                <a:lnTo>
                  <a:pt x="3286" y="8"/>
                </a:lnTo>
              </a:path>
            </a:pathLst>
          </a:custGeom>
          <a:solidFill>
            <a:srgbClr val="CCFFCC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3867150" y="1644650"/>
            <a:ext cx="2690813" cy="885825"/>
            <a:chOff x="1827" y="1496"/>
            <a:chExt cx="1271" cy="807"/>
          </a:xfrm>
        </p:grpSpPr>
        <p:sp>
          <p:nvSpPr>
            <p:cNvPr id="18503" name="Freeform 6"/>
            <p:cNvSpPr>
              <a:spLocks/>
            </p:cNvSpPr>
            <p:nvPr/>
          </p:nvSpPr>
          <p:spPr bwMode="auto">
            <a:xfrm>
              <a:off x="2056" y="2016"/>
              <a:ext cx="185" cy="218"/>
            </a:xfrm>
            <a:custGeom>
              <a:avLst/>
              <a:gdLst>
                <a:gd name="T0" fmla="*/ 137 w 185"/>
                <a:gd name="T1" fmla="*/ 52 h 218"/>
                <a:gd name="T2" fmla="*/ 158 w 185"/>
                <a:gd name="T3" fmla="*/ 42 h 218"/>
                <a:gd name="T4" fmla="*/ 184 w 185"/>
                <a:gd name="T5" fmla="*/ 46 h 218"/>
                <a:gd name="T6" fmla="*/ 178 w 185"/>
                <a:gd name="T7" fmla="*/ 73 h 218"/>
                <a:gd name="T8" fmla="*/ 176 w 185"/>
                <a:gd name="T9" fmla="*/ 105 h 218"/>
                <a:gd name="T10" fmla="*/ 144 w 185"/>
                <a:gd name="T11" fmla="*/ 136 h 218"/>
                <a:gd name="T12" fmla="*/ 123 w 185"/>
                <a:gd name="T13" fmla="*/ 150 h 218"/>
                <a:gd name="T14" fmla="*/ 111 w 185"/>
                <a:gd name="T15" fmla="*/ 175 h 218"/>
                <a:gd name="T16" fmla="*/ 140 w 185"/>
                <a:gd name="T17" fmla="*/ 198 h 218"/>
                <a:gd name="T18" fmla="*/ 107 w 185"/>
                <a:gd name="T19" fmla="*/ 209 h 218"/>
                <a:gd name="T20" fmla="*/ 99 w 185"/>
                <a:gd name="T21" fmla="*/ 209 h 218"/>
                <a:gd name="T22" fmla="*/ 48 w 185"/>
                <a:gd name="T23" fmla="*/ 217 h 218"/>
                <a:gd name="T24" fmla="*/ 90 w 185"/>
                <a:gd name="T25" fmla="*/ 163 h 218"/>
                <a:gd name="T26" fmla="*/ 62 w 185"/>
                <a:gd name="T27" fmla="*/ 163 h 218"/>
                <a:gd name="T28" fmla="*/ 23 w 185"/>
                <a:gd name="T29" fmla="*/ 207 h 218"/>
                <a:gd name="T30" fmla="*/ 0 w 185"/>
                <a:gd name="T31" fmla="*/ 209 h 218"/>
                <a:gd name="T32" fmla="*/ 0 w 185"/>
                <a:gd name="T33" fmla="*/ 175 h 218"/>
                <a:gd name="T34" fmla="*/ 9 w 185"/>
                <a:gd name="T35" fmla="*/ 144 h 218"/>
                <a:gd name="T36" fmla="*/ 33 w 185"/>
                <a:gd name="T37" fmla="*/ 109 h 218"/>
                <a:gd name="T38" fmla="*/ 56 w 185"/>
                <a:gd name="T39" fmla="*/ 57 h 218"/>
                <a:gd name="T40" fmla="*/ 64 w 185"/>
                <a:gd name="T41" fmla="*/ 2 h 218"/>
                <a:gd name="T42" fmla="*/ 111 w 185"/>
                <a:gd name="T43" fmla="*/ 0 h 218"/>
                <a:gd name="T44" fmla="*/ 84 w 185"/>
                <a:gd name="T45" fmla="*/ 19 h 218"/>
                <a:gd name="T46" fmla="*/ 88 w 185"/>
                <a:gd name="T47" fmla="*/ 50 h 218"/>
                <a:gd name="T48" fmla="*/ 111 w 185"/>
                <a:gd name="T49" fmla="*/ 54 h 218"/>
                <a:gd name="T50" fmla="*/ 82 w 185"/>
                <a:gd name="T51" fmla="*/ 71 h 218"/>
                <a:gd name="T52" fmla="*/ 111 w 185"/>
                <a:gd name="T53" fmla="*/ 92 h 218"/>
                <a:gd name="T54" fmla="*/ 137 w 185"/>
                <a:gd name="T55" fmla="*/ 52 h 2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5"/>
                <a:gd name="T85" fmla="*/ 0 h 218"/>
                <a:gd name="T86" fmla="*/ 185 w 185"/>
                <a:gd name="T87" fmla="*/ 218 h 2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5" h="218">
                  <a:moveTo>
                    <a:pt x="137" y="52"/>
                  </a:moveTo>
                  <a:lnTo>
                    <a:pt x="158" y="42"/>
                  </a:lnTo>
                  <a:lnTo>
                    <a:pt x="184" y="46"/>
                  </a:lnTo>
                  <a:lnTo>
                    <a:pt x="178" y="73"/>
                  </a:lnTo>
                  <a:lnTo>
                    <a:pt x="176" y="105"/>
                  </a:lnTo>
                  <a:lnTo>
                    <a:pt x="144" y="136"/>
                  </a:lnTo>
                  <a:lnTo>
                    <a:pt x="123" y="150"/>
                  </a:lnTo>
                  <a:lnTo>
                    <a:pt x="111" y="175"/>
                  </a:lnTo>
                  <a:lnTo>
                    <a:pt x="140" y="198"/>
                  </a:lnTo>
                  <a:lnTo>
                    <a:pt x="107" y="209"/>
                  </a:lnTo>
                  <a:lnTo>
                    <a:pt x="99" y="209"/>
                  </a:lnTo>
                  <a:lnTo>
                    <a:pt x="48" y="217"/>
                  </a:lnTo>
                  <a:lnTo>
                    <a:pt x="90" y="163"/>
                  </a:lnTo>
                  <a:lnTo>
                    <a:pt x="62" y="163"/>
                  </a:lnTo>
                  <a:lnTo>
                    <a:pt x="23" y="207"/>
                  </a:lnTo>
                  <a:lnTo>
                    <a:pt x="0" y="209"/>
                  </a:lnTo>
                  <a:lnTo>
                    <a:pt x="0" y="175"/>
                  </a:lnTo>
                  <a:lnTo>
                    <a:pt x="9" y="144"/>
                  </a:lnTo>
                  <a:lnTo>
                    <a:pt x="33" y="109"/>
                  </a:lnTo>
                  <a:lnTo>
                    <a:pt x="56" y="57"/>
                  </a:lnTo>
                  <a:lnTo>
                    <a:pt x="64" y="2"/>
                  </a:lnTo>
                  <a:lnTo>
                    <a:pt x="111" y="0"/>
                  </a:lnTo>
                  <a:lnTo>
                    <a:pt x="84" y="19"/>
                  </a:lnTo>
                  <a:lnTo>
                    <a:pt x="88" y="50"/>
                  </a:lnTo>
                  <a:lnTo>
                    <a:pt x="111" y="54"/>
                  </a:lnTo>
                  <a:lnTo>
                    <a:pt x="82" y="71"/>
                  </a:lnTo>
                  <a:lnTo>
                    <a:pt x="111" y="92"/>
                  </a:lnTo>
                  <a:lnTo>
                    <a:pt x="137" y="52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04" name="Freeform 7"/>
            <p:cNvSpPr>
              <a:spLocks/>
            </p:cNvSpPr>
            <p:nvPr/>
          </p:nvSpPr>
          <p:spPr bwMode="auto">
            <a:xfrm>
              <a:off x="2083" y="1908"/>
              <a:ext cx="109" cy="122"/>
            </a:xfrm>
            <a:custGeom>
              <a:avLst/>
              <a:gdLst>
                <a:gd name="T0" fmla="*/ 8 w 109"/>
                <a:gd name="T1" fmla="*/ 121 h 122"/>
                <a:gd name="T2" fmla="*/ 23 w 109"/>
                <a:gd name="T3" fmla="*/ 87 h 122"/>
                <a:gd name="T4" fmla="*/ 86 w 109"/>
                <a:gd name="T5" fmla="*/ 87 h 122"/>
                <a:gd name="T6" fmla="*/ 108 w 109"/>
                <a:gd name="T7" fmla="*/ 33 h 122"/>
                <a:gd name="T8" fmla="*/ 108 w 109"/>
                <a:gd name="T9" fmla="*/ 0 h 122"/>
                <a:gd name="T10" fmla="*/ 74 w 109"/>
                <a:gd name="T11" fmla="*/ 18 h 122"/>
                <a:gd name="T12" fmla="*/ 37 w 109"/>
                <a:gd name="T13" fmla="*/ 56 h 122"/>
                <a:gd name="T14" fmla="*/ 0 w 109"/>
                <a:gd name="T15" fmla="*/ 93 h 122"/>
                <a:gd name="T16" fmla="*/ 8 w 109"/>
                <a:gd name="T17" fmla="*/ 121 h 1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9"/>
                <a:gd name="T28" fmla="*/ 0 h 122"/>
                <a:gd name="T29" fmla="*/ 109 w 109"/>
                <a:gd name="T30" fmla="*/ 122 h 1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9" h="122">
                  <a:moveTo>
                    <a:pt x="8" y="121"/>
                  </a:moveTo>
                  <a:lnTo>
                    <a:pt x="23" y="87"/>
                  </a:lnTo>
                  <a:lnTo>
                    <a:pt x="86" y="87"/>
                  </a:lnTo>
                  <a:lnTo>
                    <a:pt x="108" y="33"/>
                  </a:lnTo>
                  <a:lnTo>
                    <a:pt x="108" y="0"/>
                  </a:lnTo>
                  <a:lnTo>
                    <a:pt x="74" y="18"/>
                  </a:lnTo>
                  <a:lnTo>
                    <a:pt x="37" y="56"/>
                  </a:lnTo>
                  <a:lnTo>
                    <a:pt x="0" y="93"/>
                  </a:lnTo>
                  <a:lnTo>
                    <a:pt x="8" y="121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05" name="Freeform 8"/>
            <p:cNvSpPr>
              <a:spLocks/>
            </p:cNvSpPr>
            <p:nvPr/>
          </p:nvSpPr>
          <p:spPr bwMode="auto">
            <a:xfrm>
              <a:off x="2001" y="1966"/>
              <a:ext cx="89" cy="168"/>
            </a:xfrm>
            <a:custGeom>
              <a:avLst/>
              <a:gdLst>
                <a:gd name="T0" fmla="*/ 37 w 89"/>
                <a:gd name="T1" fmla="*/ 4 h 168"/>
                <a:gd name="T2" fmla="*/ 70 w 89"/>
                <a:gd name="T3" fmla="*/ 63 h 168"/>
                <a:gd name="T4" fmla="*/ 70 w 89"/>
                <a:gd name="T5" fmla="*/ 86 h 168"/>
                <a:gd name="T6" fmla="*/ 88 w 89"/>
                <a:gd name="T7" fmla="*/ 102 h 168"/>
                <a:gd name="T8" fmla="*/ 60 w 89"/>
                <a:gd name="T9" fmla="*/ 167 h 168"/>
                <a:gd name="T10" fmla="*/ 23 w 89"/>
                <a:gd name="T11" fmla="*/ 148 h 168"/>
                <a:gd name="T12" fmla="*/ 43 w 89"/>
                <a:gd name="T13" fmla="*/ 113 h 168"/>
                <a:gd name="T14" fmla="*/ 41 w 89"/>
                <a:gd name="T15" fmla="*/ 81 h 168"/>
                <a:gd name="T16" fmla="*/ 6 w 89"/>
                <a:gd name="T17" fmla="*/ 79 h 168"/>
                <a:gd name="T18" fmla="*/ 0 w 89"/>
                <a:gd name="T19" fmla="*/ 63 h 168"/>
                <a:gd name="T20" fmla="*/ 35 w 89"/>
                <a:gd name="T21" fmla="*/ 56 h 168"/>
                <a:gd name="T22" fmla="*/ 19 w 89"/>
                <a:gd name="T23" fmla="*/ 0 h 168"/>
                <a:gd name="T24" fmla="*/ 37 w 89"/>
                <a:gd name="T25" fmla="*/ 4 h 1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68"/>
                <a:gd name="T41" fmla="*/ 89 w 89"/>
                <a:gd name="T42" fmla="*/ 168 h 1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68">
                  <a:moveTo>
                    <a:pt x="37" y="4"/>
                  </a:moveTo>
                  <a:lnTo>
                    <a:pt x="70" y="63"/>
                  </a:lnTo>
                  <a:lnTo>
                    <a:pt x="70" y="86"/>
                  </a:lnTo>
                  <a:lnTo>
                    <a:pt x="88" y="102"/>
                  </a:lnTo>
                  <a:lnTo>
                    <a:pt x="60" y="167"/>
                  </a:lnTo>
                  <a:lnTo>
                    <a:pt x="23" y="148"/>
                  </a:lnTo>
                  <a:lnTo>
                    <a:pt x="43" y="113"/>
                  </a:lnTo>
                  <a:lnTo>
                    <a:pt x="41" y="81"/>
                  </a:lnTo>
                  <a:lnTo>
                    <a:pt x="6" y="79"/>
                  </a:lnTo>
                  <a:lnTo>
                    <a:pt x="0" y="63"/>
                  </a:lnTo>
                  <a:lnTo>
                    <a:pt x="35" y="56"/>
                  </a:lnTo>
                  <a:lnTo>
                    <a:pt x="19" y="0"/>
                  </a:lnTo>
                  <a:lnTo>
                    <a:pt x="37" y="4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06" name="Freeform 9"/>
            <p:cNvSpPr>
              <a:spLocks/>
            </p:cNvSpPr>
            <p:nvPr/>
          </p:nvSpPr>
          <p:spPr bwMode="auto">
            <a:xfrm>
              <a:off x="1950" y="2016"/>
              <a:ext cx="32" cy="47"/>
            </a:xfrm>
            <a:custGeom>
              <a:avLst/>
              <a:gdLst>
                <a:gd name="T0" fmla="*/ 23 w 32"/>
                <a:gd name="T1" fmla="*/ 0 h 47"/>
                <a:gd name="T2" fmla="*/ 31 w 32"/>
                <a:gd name="T3" fmla="*/ 15 h 47"/>
                <a:gd name="T4" fmla="*/ 31 w 32"/>
                <a:gd name="T5" fmla="*/ 44 h 47"/>
                <a:gd name="T6" fmla="*/ 2 w 32"/>
                <a:gd name="T7" fmla="*/ 46 h 47"/>
                <a:gd name="T8" fmla="*/ 0 w 32"/>
                <a:gd name="T9" fmla="*/ 19 h 47"/>
                <a:gd name="T10" fmla="*/ 23 w 32"/>
                <a:gd name="T11" fmla="*/ 0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47"/>
                <a:gd name="T20" fmla="*/ 32 w 32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47">
                  <a:moveTo>
                    <a:pt x="23" y="0"/>
                  </a:moveTo>
                  <a:lnTo>
                    <a:pt x="31" y="15"/>
                  </a:lnTo>
                  <a:lnTo>
                    <a:pt x="31" y="44"/>
                  </a:lnTo>
                  <a:lnTo>
                    <a:pt x="2" y="46"/>
                  </a:lnTo>
                  <a:lnTo>
                    <a:pt x="0" y="19"/>
                  </a:lnTo>
                  <a:lnTo>
                    <a:pt x="23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07" name="Freeform 10"/>
            <p:cNvSpPr>
              <a:spLocks/>
            </p:cNvSpPr>
            <p:nvPr/>
          </p:nvSpPr>
          <p:spPr bwMode="auto">
            <a:xfrm>
              <a:off x="1962" y="2139"/>
              <a:ext cx="77" cy="99"/>
            </a:xfrm>
            <a:custGeom>
              <a:avLst/>
              <a:gdLst>
                <a:gd name="T0" fmla="*/ 15 w 77"/>
                <a:gd name="T1" fmla="*/ 0 h 99"/>
                <a:gd name="T2" fmla="*/ 76 w 77"/>
                <a:gd name="T3" fmla="*/ 9 h 99"/>
                <a:gd name="T4" fmla="*/ 70 w 77"/>
                <a:gd name="T5" fmla="*/ 52 h 99"/>
                <a:gd name="T6" fmla="*/ 58 w 77"/>
                <a:gd name="T7" fmla="*/ 84 h 99"/>
                <a:gd name="T8" fmla="*/ 45 w 77"/>
                <a:gd name="T9" fmla="*/ 86 h 99"/>
                <a:gd name="T10" fmla="*/ 35 w 77"/>
                <a:gd name="T11" fmla="*/ 55 h 99"/>
                <a:gd name="T12" fmla="*/ 17 w 77"/>
                <a:gd name="T13" fmla="*/ 90 h 99"/>
                <a:gd name="T14" fmla="*/ 0 w 77"/>
                <a:gd name="T15" fmla="*/ 98 h 99"/>
                <a:gd name="T16" fmla="*/ 15 w 77"/>
                <a:gd name="T17" fmla="*/ 50 h 99"/>
                <a:gd name="T18" fmla="*/ 15 w 77"/>
                <a:gd name="T19" fmla="*/ 0 h 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"/>
                <a:gd name="T31" fmla="*/ 0 h 99"/>
                <a:gd name="T32" fmla="*/ 77 w 77"/>
                <a:gd name="T33" fmla="*/ 99 h 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" h="99">
                  <a:moveTo>
                    <a:pt x="15" y="0"/>
                  </a:moveTo>
                  <a:lnTo>
                    <a:pt x="76" y="9"/>
                  </a:lnTo>
                  <a:lnTo>
                    <a:pt x="70" y="52"/>
                  </a:lnTo>
                  <a:lnTo>
                    <a:pt x="58" y="84"/>
                  </a:lnTo>
                  <a:lnTo>
                    <a:pt x="45" y="86"/>
                  </a:lnTo>
                  <a:lnTo>
                    <a:pt x="35" y="55"/>
                  </a:lnTo>
                  <a:lnTo>
                    <a:pt x="17" y="90"/>
                  </a:lnTo>
                  <a:lnTo>
                    <a:pt x="0" y="98"/>
                  </a:lnTo>
                  <a:lnTo>
                    <a:pt x="15" y="50"/>
                  </a:lnTo>
                  <a:lnTo>
                    <a:pt x="15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08" name="Freeform 11"/>
            <p:cNvSpPr>
              <a:spLocks/>
            </p:cNvSpPr>
            <p:nvPr/>
          </p:nvSpPr>
          <p:spPr bwMode="auto">
            <a:xfrm>
              <a:off x="1903" y="2144"/>
              <a:ext cx="54" cy="94"/>
            </a:xfrm>
            <a:custGeom>
              <a:avLst/>
              <a:gdLst>
                <a:gd name="T0" fmla="*/ 51 w 54"/>
                <a:gd name="T1" fmla="*/ 0 h 94"/>
                <a:gd name="T2" fmla="*/ 10 w 54"/>
                <a:gd name="T3" fmla="*/ 33 h 94"/>
                <a:gd name="T4" fmla="*/ 0 w 54"/>
                <a:gd name="T5" fmla="*/ 93 h 94"/>
                <a:gd name="T6" fmla="*/ 41 w 54"/>
                <a:gd name="T7" fmla="*/ 50 h 94"/>
                <a:gd name="T8" fmla="*/ 53 w 54"/>
                <a:gd name="T9" fmla="*/ 27 h 94"/>
                <a:gd name="T10" fmla="*/ 51 w 54"/>
                <a:gd name="T11" fmla="*/ 0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94"/>
                <a:gd name="T20" fmla="*/ 54 w 54"/>
                <a:gd name="T21" fmla="*/ 94 h 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94">
                  <a:moveTo>
                    <a:pt x="51" y="0"/>
                  </a:moveTo>
                  <a:lnTo>
                    <a:pt x="10" y="33"/>
                  </a:lnTo>
                  <a:lnTo>
                    <a:pt x="0" y="93"/>
                  </a:lnTo>
                  <a:lnTo>
                    <a:pt x="41" y="50"/>
                  </a:lnTo>
                  <a:lnTo>
                    <a:pt x="53" y="27"/>
                  </a:lnTo>
                  <a:lnTo>
                    <a:pt x="51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grpSp>
          <p:nvGrpSpPr>
            <p:cNvPr id="18509" name="Group 12"/>
            <p:cNvGrpSpPr>
              <a:grpSpLocks/>
            </p:cNvGrpSpPr>
            <p:nvPr/>
          </p:nvGrpSpPr>
          <p:grpSpPr bwMode="auto">
            <a:xfrm>
              <a:off x="1827" y="2189"/>
              <a:ext cx="65" cy="106"/>
              <a:chOff x="1827" y="2189"/>
              <a:chExt cx="65" cy="106"/>
            </a:xfrm>
          </p:grpSpPr>
          <p:sp>
            <p:nvSpPr>
              <p:cNvPr id="18521" name="Freeform 13"/>
              <p:cNvSpPr>
                <a:spLocks/>
              </p:cNvSpPr>
              <p:nvPr/>
            </p:nvSpPr>
            <p:spPr bwMode="auto">
              <a:xfrm>
                <a:off x="1827" y="2189"/>
                <a:ext cx="63" cy="104"/>
              </a:xfrm>
              <a:custGeom>
                <a:avLst/>
                <a:gdLst>
                  <a:gd name="T0" fmla="*/ 62 w 63"/>
                  <a:gd name="T1" fmla="*/ 0 h 104"/>
                  <a:gd name="T2" fmla="*/ 55 w 63"/>
                  <a:gd name="T3" fmla="*/ 0 h 104"/>
                  <a:gd name="T4" fmla="*/ 0 w 63"/>
                  <a:gd name="T5" fmla="*/ 85 h 104"/>
                  <a:gd name="T6" fmla="*/ 14 w 63"/>
                  <a:gd name="T7" fmla="*/ 103 h 104"/>
                  <a:gd name="T8" fmla="*/ 51 w 63"/>
                  <a:gd name="T9" fmla="*/ 45 h 104"/>
                  <a:gd name="T10" fmla="*/ 57 w 63"/>
                  <a:gd name="T11" fmla="*/ 0 h 104"/>
                  <a:gd name="T12" fmla="*/ 62 w 63"/>
                  <a:gd name="T13" fmla="*/ 2 h 104"/>
                  <a:gd name="T14" fmla="*/ 62 w 63"/>
                  <a:gd name="T15" fmla="*/ 0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3"/>
                  <a:gd name="T25" fmla="*/ 0 h 104"/>
                  <a:gd name="T26" fmla="*/ 63 w 63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3" h="104">
                    <a:moveTo>
                      <a:pt x="62" y="0"/>
                    </a:moveTo>
                    <a:lnTo>
                      <a:pt x="55" y="0"/>
                    </a:lnTo>
                    <a:lnTo>
                      <a:pt x="0" y="85"/>
                    </a:lnTo>
                    <a:lnTo>
                      <a:pt x="14" y="103"/>
                    </a:lnTo>
                    <a:lnTo>
                      <a:pt x="51" y="45"/>
                    </a:lnTo>
                    <a:lnTo>
                      <a:pt x="57" y="0"/>
                    </a:lnTo>
                    <a:lnTo>
                      <a:pt x="62" y="2"/>
                    </a:lnTo>
                    <a:lnTo>
                      <a:pt x="62" y="0"/>
                    </a:lnTo>
                  </a:path>
                </a:pathLst>
              </a:custGeom>
              <a:solidFill>
                <a:srgbClr val="CCFFCC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522" name="Freeform 14"/>
              <p:cNvSpPr>
                <a:spLocks/>
              </p:cNvSpPr>
              <p:nvPr/>
            </p:nvSpPr>
            <p:spPr bwMode="auto">
              <a:xfrm>
                <a:off x="1827" y="2189"/>
                <a:ext cx="65" cy="106"/>
              </a:xfrm>
              <a:custGeom>
                <a:avLst/>
                <a:gdLst>
                  <a:gd name="T0" fmla="*/ 64 w 65"/>
                  <a:gd name="T1" fmla="*/ 0 h 106"/>
                  <a:gd name="T2" fmla="*/ 56 w 65"/>
                  <a:gd name="T3" fmla="*/ 0 h 106"/>
                  <a:gd name="T4" fmla="*/ 0 w 65"/>
                  <a:gd name="T5" fmla="*/ 86 h 106"/>
                  <a:gd name="T6" fmla="*/ 15 w 65"/>
                  <a:gd name="T7" fmla="*/ 105 h 106"/>
                  <a:gd name="T8" fmla="*/ 52 w 65"/>
                  <a:gd name="T9" fmla="*/ 46 h 106"/>
                  <a:gd name="T10" fmla="*/ 58 w 65"/>
                  <a:gd name="T11" fmla="*/ 0 h 106"/>
                  <a:gd name="T12" fmla="*/ 64 w 65"/>
                  <a:gd name="T13" fmla="*/ 2 h 1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5"/>
                  <a:gd name="T22" fmla="*/ 0 h 106"/>
                  <a:gd name="T23" fmla="*/ 65 w 65"/>
                  <a:gd name="T24" fmla="*/ 106 h 10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5" h="106">
                    <a:moveTo>
                      <a:pt x="64" y="0"/>
                    </a:moveTo>
                    <a:lnTo>
                      <a:pt x="56" y="0"/>
                    </a:lnTo>
                    <a:lnTo>
                      <a:pt x="0" y="86"/>
                    </a:lnTo>
                    <a:lnTo>
                      <a:pt x="15" y="105"/>
                    </a:lnTo>
                    <a:lnTo>
                      <a:pt x="52" y="46"/>
                    </a:lnTo>
                    <a:lnTo>
                      <a:pt x="58" y="0"/>
                    </a:lnTo>
                    <a:lnTo>
                      <a:pt x="64" y="2"/>
                    </a:lnTo>
                  </a:path>
                </a:pathLst>
              </a:custGeom>
              <a:solidFill>
                <a:srgbClr val="CCFFCC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sp>
          <p:nvSpPr>
            <p:cNvPr id="18510" name="Freeform 15"/>
            <p:cNvSpPr>
              <a:spLocks/>
            </p:cNvSpPr>
            <p:nvPr/>
          </p:nvSpPr>
          <p:spPr bwMode="auto">
            <a:xfrm>
              <a:off x="2245" y="1847"/>
              <a:ext cx="226" cy="174"/>
            </a:xfrm>
            <a:custGeom>
              <a:avLst/>
              <a:gdLst>
                <a:gd name="T0" fmla="*/ 0 w 226"/>
                <a:gd name="T1" fmla="*/ 167 h 174"/>
                <a:gd name="T2" fmla="*/ 34 w 226"/>
                <a:gd name="T3" fmla="*/ 173 h 174"/>
                <a:gd name="T4" fmla="*/ 63 w 226"/>
                <a:gd name="T5" fmla="*/ 161 h 174"/>
                <a:gd name="T6" fmla="*/ 100 w 226"/>
                <a:gd name="T7" fmla="*/ 148 h 174"/>
                <a:gd name="T8" fmla="*/ 135 w 226"/>
                <a:gd name="T9" fmla="*/ 142 h 174"/>
                <a:gd name="T10" fmla="*/ 157 w 226"/>
                <a:gd name="T11" fmla="*/ 115 h 174"/>
                <a:gd name="T12" fmla="*/ 188 w 226"/>
                <a:gd name="T13" fmla="*/ 102 h 174"/>
                <a:gd name="T14" fmla="*/ 208 w 226"/>
                <a:gd name="T15" fmla="*/ 67 h 174"/>
                <a:gd name="T16" fmla="*/ 225 w 226"/>
                <a:gd name="T17" fmla="*/ 44 h 174"/>
                <a:gd name="T18" fmla="*/ 192 w 226"/>
                <a:gd name="T19" fmla="*/ 17 h 174"/>
                <a:gd name="T20" fmla="*/ 169 w 226"/>
                <a:gd name="T21" fmla="*/ 0 h 174"/>
                <a:gd name="T22" fmla="*/ 133 w 226"/>
                <a:gd name="T23" fmla="*/ 0 h 174"/>
                <a:gd name="T24" fmla="*/ 124 w 226"/>
                <a:gd name="T25" fmla="*/ 40 h 174"/>
                <a:gd name="T26" fmla="*/ 100 w 226"/>
                <a:gd name="T27" fmla="*/ 63 h 174"/>
                <a:gd name="T28" fmla="*/ 75 w 226"/>
                <a:gd name="T29" fmla="*/ 75 h 174"/>
                <a:gd name="T30" fmla="*/ 63 w 226"/>
                <a:gd name="T31" fmla="*/ 102 h 174"/>
                <a:gd name="T32" fmla="*/ 40 w 226"/>
                <a:gd name="T33" fmla="*/ 125 h 174"/>
                <a:gd name="T34" fmla="*/ 0 w 226"/>
                <a:gd name="T35" fmla="*/ 167 h 1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6"/>
                <a:gd name="T55" fmla="*/ 0 h 174"/>
                <a:gd name="T56" fmla="*/ 226 w 226"/>
                <a:gd name="T57" fmla="*/ 174 h 1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6" h="174">
                  <a:moveTo>
                    <a:pt x="0" y="167"/>
                  </a:moveTo>
                  <a:lnTo>
                    <a:pt x="34" y="173"/>
                  </a:lnTo>
                  <a:lnTo>
                    <a:pt x="63" y="161"/>
                  </a:lnTo>
                  <a:lnTo>
                    <a:pt x="100" y="148"/>
                  </a:lnTo>
                  <a:lnTo>
                    <a:pt x="135" y="142"/>
                  </a:lnTo>
                  <a:lnTo>
                    <a:pt x="157" y="115"/>
                  </a:lnTo>
                  <a:lnTo>
                    <a:pt x="188" y="102"/>
                  </a:lnTo>
                  <a:lnTo>
                    <a:pt x="208" y="67"/>
                  </a:lnTo>
                  <a:lnTo>
                    <a:pt x="225" y="44"/>
                  </a:lnTo>
                  <a:lnTo>
                    <a:pt x="192" y="17"/>
                  </a:lnTo>
                  <a:lnTo>
                    <a:pt x="169" y="0"/>
                  </a:lnTo>
                  <a:lnTo>
                    <a:pt x="133" y="0"/>
                  </a:lnTo>
                  <a:lnTo>
                    <a:pt x="124" y="40"/>
                  </a:lnTo>
                  <a:lnTo>
                    <a:pt x="100" y="63"/>
                  </a:lnTo>
                  <a:lnTo>
                    <a:pt x="75" y="75"/>
                  </a:lnTo>
                  <a:lnTo>
                    <a:pt x="63" y="102"/>
                  </a:lnTo>
                  <a:lnTo>
                    <a:pt x="40" y="125"/>
                  </a:lnTo>
                  <a:lnTo>
                    <a:pt x="0" y="167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1" name="Freeform 16"/>
            <p:cNvSpPr>
              <a:spLocks/>
            </p:cNvSpPr>
            <p:nvPr/>
          </p:nvSpPr>
          <p:spPr bwMode="auto">
            <a:xfrm>
              <a:off x="2470" y="1801"/>
              <a:ext cx="113" cy="74"/>
            </a:xfrm>
            <a:custGeom>
              <a:avLst/>
              <a:gdLst>
                <a:gd name="T0" fmla="*/ 24 w 113"/>
                <a:gd name="T1" fmla="*/ 44 h 74"/>
                <a:gd name="T2" fmla="*/ 0 w 113"/>
                <a:gd name="T3" fmla="*/ 46 h 74"/>
                <a:gd name="T4" fmla="*/ 18 w 113"/>
                <a:gd name="T5" fmla="*/ 67 h 74"/>
                <a:gd name="T6" fmla="*/ 44 w 113"/>
                <a:gd name="T7" fmla="*/ 73 h 74"/>
                <a:gd name="T8" fmla="*/ 85 w 113"/>
                <a:gd name="T9" fmla="*/ 40 h 74"/>
                <a:gd name="T10" fmla="*/ 112 w 113"/>
                <a:gd name="T11" fmla="*/ 44 h 74"/>
                <a:gd name="T12" fmla="*/ 53 w 113"/>
                <a:gd name="T13" fmla="*/ 0 h 74"/>
                <a:gd name="T14" fmla="*/ 44 w 113"/>
                <a:gd name="T15" fmla="*/ 27 h 74"/>
                <a:gd name="T16" fmla="*/ 44 w 113"/>
                <a:gd name="T17" fmla="*/ 46 h 74"/>
                <a:gd name="T18" fmla="*/ 18 w 113"/>
                <a:gd name="T19" fmla="*/ 27 h 74"/>
                <a:gd name="T20" fmla="*/ 24 w 113"/>
                <a:gd name="T21" fmla="*/ 44 h 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3"/>
                <a:gd name="T34" fmla="*/ 0 h 74"/>
                <a:gd name="T35" fmla="*/ 113 w 113"/>
                <a:gd name="T36" fmla="*/ 74 h 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3" h="74">
                  <a:moveTo>
                    <a:pt x="24" y="44"/>
                  </a:moveTo>
                  <a:lnTo>
                    <a:pt x="0" y="46"/>
                  </a:lnTo>
                  <a:lnTo>
                    <a:pt x="18" y="67"/>
                  </a:lnTo>
                  <a:lnTo>
                    <a:pt x="44" y="73"/>
                  </a:lnTo>
                  <a:lnTo>
                    <a:pt x="85" y="40"/>
                  </a:lnTo>
                  <a:lnTo>
                    <a:pt x="112" y="44"/>
                  </a:lnTo>
                  <a:lnTo>
                    <a:pt x="53" y="0"/>
                  </a:lnTo>
                  <a:lnTo>
                    <a:pt x="44" y="27"/>
                  </a:lnTo>
                  <a:lnTo>
                    <a:pt x="44" y="46"/>
                  </a:lnTo>
                  <a:lnTo>
                    <a:pt x="18" y="27"/>
                  </a:lnTo>
                  <a:lnTo>
                    <a:pt x="24" y="44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2" name="Freeform 17"/>
            <p:cNvSpPr>
              <a:spLocks/>
            </p:cNvSpPr>
            <p:nvPr/>
          </p:nvSpPr>
          <p:spPr bwMode="auto">
            <a:xfrm>
              <a:off x="2566" y="1765"/>
              <a:ext cx="64" cy="58"/>
            </a:xfrm>
            <a:custGeom>
              <a:avLst/>
              <a:gdLst>
                <a:gd name="T0" fmla="*/ 0 w 64"/>
                <a:gd name="T1" fmla="*/ 30 h 58"/>
                <a:gd name="T2" fmla="*/ 24 w 64"/>
                <a:gd name="T3" fmla="*/ 57 h 58"/>
                <a:gd name="T4" fmla="*/ 63 w 64"/>
                <a:gd name="T5" fmla="*/ 51 h 58"/>
                <a:gd name="T6" fmla="*/ 57 w 64"/>
                <a:gd name="T7" fmla="*/ 13 h 58"/>
                <a:gd name="T8" fmla="*/ 45 w 64"/>
                <a:gd name="T9" fmla="*/ 0 h 58"/>
                <a:gd name="T10" fmla="*/ 0 w 64"/>
                <a:gd name="T11" fmla="*/ 30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58"/>
                <a:gd name="T20" fmla="*/ 64 w 64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58">
                  <a:moveTo>
                    <a:pt x="0" y="30"/>
                  </a:moveTo>
                  <a:lnTo>
                    <a:pt x="24" y="57"/>
                  </a:lnTo>
                  <a:lnTo>
                    <a:pt x="63" y="51"/>
                  </a:lnTo>
                  <a:lnTo>
                    <a:pt x="57" y="13"/>
                  </a:lnTo>
                  <a:lnTo>
                    <a:pt x="45" y="0"/>
                  </a:lnTo>
                  <a:lnTo>
                    <a:pt x="0" y="3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3" name="Freeform 18"/>
            <p:cNvSpPr>
              <a:spLocks/>
            </p:cNvSpPr>
            <p:nvPr/>
          </p:nvSpPr>
          <p:spPr bwMode="auto">
            <a:xfrm>
              <a:off x="2594" y="1818"/>
              <a:ext cx="85" cy="47"/>
            </a:xfrm>
            <a:custGeom>
              <a:avLst/>
              <a:gdLst>
                <a:gd name="T0" fmla="*/ 13 w 85"/>
                <a:gd name="T1" fmla="*/ 23 h 47"/>
                <a:gd name="T2" fmla="*/ 70 w 85"/>
                <a:gd name="T3" fmla="*/ 0 h 47"/>
                <a:gd name="T4" fmla="*/ 84 w 85"/>
                <a:gd name="T5" fmla="*/ 33 h 47"/>
                <a:gd name="T6" fmla="*/ 53 w 85"/>
                <a:gd name="T7" fmla="*/ 35 h 47"/>
                <a:gd name="T8" fmla="*/ 0 w 85"/>
                <a:gd name="T9" fmla="*/ 46 h 47"/>
                <a:gd name="T10" fmla="*/ 13 w 85"/>
                <a:gd name="T11" fmla="*/ 23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5"/>
                <a:gd name="T19" fmla="*/ 0 h 47"/>
                <a:gd name="T20" fmla="*/ 85 w 8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5" h="47">
                  <a:moveTo>
                    <a:pt x="13" y="23"/>
                  </a:moveTo>
                  <a:lnTo>
                    <a:pt x="70" y="0"/>
                  </a:lnTo>
                  <a:lnTo>
                    <a:pt x="84" y="33"/>
                  </a:lnTo>
                  <a:lnTo>
                    <a:pt x="53" y="35"/>
                  </a:lnTo>
                  <a:lnTo>
                    <a:pt x="0" y="46"/>
                  </a:lnTo>
                  <a:lnTo>
                    <a:pt x="13" y="23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4" name="Freeform 19"/>
            <p:cNvSpPr>
              <a:spLocks/>
            </p:cNvSpPr>
            <p:nvPr/>
          </p:nvSpPr>
          <p:spPr bwMode="auto">
            <a:xfrm>
              <a:off x="3060" y="1504"/>
              <a:ext cx="38" cy="70"/>
            </a:xfrm>
            <a:custGeom>
              <a:avLst/>
              <a:gdLst>
                <a:gd name="T0" fmla="*/ 15 w 38"/>
                <a:gd name="T1" fmla="*/ 0 h 70"/>
                <a:gd name="T2" fmla="*/ 37 w 38"/>
                <a:gd name="T3" fmla="*/ 23 h 70"/>
                <a:gd name="T4" fmla="*/ 25 w 38"/>
                <a:gd name="T5" fmla="*/ 52 h 70"/>
                <a:gd name="T6" fmla="*/ 25 w 38"/>
                <a:gd name="T7" fmla="*/ 69 h 70"/>
                <a:gd name="T8" fmla="*/ 0 w 38"/>
                <a:gd name="T9" fmla="*/ 50 h 70"/>
                <a:gd name="T10" fmla="*/ 15 w 38"/>
                <a:gd name="T11" fmla="*/ 21 h 70"/>
                <a:gd name="T12" fmla="*/ 15 w 38"/>
                <a:gd name="T13" fmla="*/ 0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70"/>
                <a:gd name="T23" fmla="*/ 38 w 38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70">
                  <a:moveTo>
                    <a:pt x="15" y="0"/>
                  </a:moveTo>
                  <a:lnTo>
                    <a:pt x="37" y="23"/>
                  </a:lnTo>
                  <a:lnTo>
                    <a:pt x="25" y="52"/>
                  </a:lnTo>
                  <a:lnTo>
                    <a:pt x="25" y="69"/>
                  </a:lnTo>
                  <a:lnTo>
                    <a:pt x="0" y="50"/>
                  </a:lnTo>
                  <a:lnTo>
                    <a:pt x="15" y="21"/>
                  </a:lnTo>
                  <a:lnTo>
                    <a:pt x="15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5" name="Freeform 20"/>
            <p:cNvSpPr>
              <a:spLocks/>
            </p:cNvSpPr>
            <p:nvPr/>
          </p:nvSpPr>
          <p:spPr bwMode="auto">
            <a:xfrm>
              <a:off x="2983" y="1565"/>
              <a:ext cx="76" cy="61"/>
            </a:xfrm>
            <a:custGeom>
              <a:avLst/>
              <a:gdLst>
                <a:gd name="T0" fmla="*/ 51 w 76"/>
                <a:gd name="T1" fmla="*/ 0 h 61"/>
                <a:gd name="T2" fmla="*/ 75 w 76"/>
                <a:gd name="T3" fmla="*/ 17 h 61"/>
                <a:gd name="T4" fmla="*/ 53 w 76"/>
                <a:gd name="T5" fmla="*/ 37 h 61"/>
                <a:gd name="T6" fmla="*/ 39 w 76"/>
                <a:gd name="T7" fmla="*/ 60 h 61"/>
                <a:gd name="T8" fmla="*/ 0 w 76"/>
                <a:gd name="T9" fmla="*/ 58 h 61"/>
                <a:gd name="T10" fmla="*/ 6 w 76"/>
                <a:gd name="T11" fmla="*/ 29 h 61"/>
                <a:gd name="T12" fmla="*/ 28 w 76"/>
                <a:gd name="T13" fmla="*/ 17 h 61"/>
                <a:gd name="T14" fmla="*/ 51 w 76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6"/>
                <a:gd name="T25" fmla="*/ 0 h 61"/>
                <a:gd name="T26" fmla="*/ 76 w 76"/>
                <a:gd name="T27" fmla="*/ 61 h 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6" h="61">
                  <a:moveTo>
                    <a:pt x="51" y="0"/>
                  </a:moveTo>
                  <a:lnTo>
                    <a:pt x="75" y="17"/>
                  </a:lnTo>
                  <a:lnTo>
                    <a:pt x="53" y="37"/>
                  </a:lnTo>
                  <a:lnTo>
                    <a:pt x="39" y="60"/>
                  </a:lnTo>
                  <a:lnTo>
                    <a:pt x="0" y="58"/>
                  </a:lnTo>
                  <a:lnTo>
                    <a:pt x="6" y="29"/>
                  </a:lnTo>
                  <a:lnTo>
                    <a:pt x="28" y="17"/>
                  </a:lnTo>
                  <a:lnTo>
                    <a:pt x="51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6" name="Freeform 21"/>
            <p:cNvSpPr>
              <a:spLocks/>
            </p:cNvSpPr>
            <p:nvPr/>
          </p:nvSpPr>
          <p:spPr bwMode="auto">
            <a:xfrm>
              <a:off x="2925" y="1496"/>
              <a:ext cx="130" cy="89"/>
            </a:xfrm>
            <a:custGeom>
              <a:avLst/>
              <a:gdLst>
                <a:gd name="T0" fmla="*/ 129 w 130"/>
                <a:gd name="T1" fmla="*/ 0 h 89"/>
                <a:gd name="T2" fmla="*/ 117 w 130"/>
                <a:gd name="T3" fmla="*/ 40 h 89"/>
                <a:gd name="T4" fmla="*/ 82 w 130"/>
                <a:gd name="T5" fmla="*/ 60 h 89"/>
                <a:gd name="T6" fmla="*/ 41 w 130"/>
                <a:gd name="T7" fmla="*/ 88 h 89"/>
                <a:gd name="T8" fmla="*/ 0 w 130"/>
                <a:gd name="T9" fmla="*/ 77 h 89"/>
                <a:gd name="T10" fmla="*/ 41 w 130"/>
                <a:gd name="T11" fmla="*/ 54 h 89"/>
                <a:gd name="T12" fmla="*/ 17 w 130"/>
                <a:gd name="T13" fmla="*/ 52 h 89"/>
                <a:gd name="T14" fmla="*/ 35 w 130"/>
                <a:gd name="T15" fmla="*/ 25 h 89"/>
                <a:gd name="T16" fmla="*/ 58 w 130"/>
                <a:gd name="T17" fmla="*/ 42 h 89"/>
                <a:gd name="T18" fmla="*/ 68 w 130"/>
                <a:gd name="T19" fmla="*/ 23 h 89"/>
                <a:gd name="T20" fmla="*/ 93 w 130"/>
                <a:gd name="T21" fmla="*/ 23 h 89"/>
                <a:gd name="T22" fmla="*/ 129 w 130"/>
                <a:gd name="T23" fmla="*/ 0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89"/>
                <a:gd name="T38" fmla="*/ 130 w 130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89">
                  <a:moveTo>
                    <a:pt x="129" y="0"/>
                  </a:moveTo>
                  <a:lnTo>
                    <a:pt x="117" y="40"/>
                  </a:lnTo>
                  <a:lnTo>
                    <a:pt x="82" y="60"/>
                  </a:lnTo>
                  <a:lnTo>
                    <a:pt x="41" y="88"/>
                  </a:lnTo>
                  <a:lnTo>
                    <a:pt x="0" y="77"/>
                  </a:lnTo>
                  <a:lnTo>
                    <a:pt x="41" y="54"/>
                  </a:lnTo>
                  <a:lnTo>
                    <a:pt x="17" y="52"/>
                  </a:lnTo>
                  <a:lnTo>
                    <a:pt x="35" y="25"/>
                  </a:lnTo>
                  <a:lnTo>
                    <a:pt x="58" y="42"/>
                  </a:lnTo>
                  <a:lnTo>
                    <a:pt x="68" y="23"/>
                  </a:lnTo>
                  <a:lnTo>
                    <a:pt x="93" y="23"/>
                  </a:lnTo>
                  <a:lnTo>
                    <a:pt x="129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7" name="Freeform 22"/>
            <p:cNvSpPr>
              <a:spLocks/>
            </p:cNvSpPr>
            <p:nvPr/>
          </p:nvSpPr>
          <p:spPr bwMode="auto">
            <a:xfrm>
              <a:off x="2911" y="1640"/>
              <a:ext cx="73" cy="37"/>
            </a:xfrm>
            <a:custGeom>
              <a:avLst/>
              <a:gdLst>
                <a:gd name="T0" fmla="*/ 0 w 73"/>
                <a:gd name="T1" fmla="*/ 0 h 37"/>
                <a:gd name="T2" fmla="*/ 53 w 73"/>
                <a:gd name="T3" fmla="*/ 2 h 37"/>
                <a:gd name="T4" fmla="*/ 72 w 73"/>
                <a:gd name="T5" fmla="*/ 13 h 37"/>
                <a:gd name="T6" fmla="*/ 53 w 73"/>
                <a:gd name="T7" fmla="*/ 36 h 37"/>
                <a:gd name="T8" fmla="*/ 23 w 73"/>
                <a:gd name="T9" fmla="*/ 25 h 37"/>
                <a:gd name="T10" fmla="*/ 0 w 73"/>
                <a:gd name="T11" fmla="*/ 25 h 37"/>
                <a:gd name="T12" fmla="*/ 0 w 73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37"/>
                <a:gd name="T23" fmla="*/ 73 w 73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37">
                  <a:moveTo>
                    <a:pt x="0" y="0"/>
                  </a:moveTo>
                  <a:lnTo>
                    <a:pt x="53" y="2"/>
                  </a:lnTo>
                  <a:lnTo>
                    <a:pt x="72" y="13"/>
                  </a:lnTo>
                  <a:lnTo>
                    <a:pt x="53" y="36"/>
                  </a:lnTo>
                  <a:lnTo>
                    <a:pt x="23" y="25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8" name="Freeform 23"/>
            <p:cNvSpPr>
              <a:spLocks/>
            </p:cNvSpPr>
            <p:nvPr/>
          </p:nvSpPr>
          <p:spPr bwMode="auto">
            <a:xfrm>
              <a:off x="2709" y="1747"/>
              <a:ext cx="40" cy="36"/>
            </a:xfrm>
            <a:custGeom>
              <a:avLst/>
              <a:gdLst>
                <a:gd name="T0" fmla="*/ 39 w 40"/>
                <a:gd name="T1" fmla="*/ 10 h 36"/>
                <a:gd name="T2" fmla="*/ 10 w 40"/>
                <a:gd name="T3" fmla="*/ 0 h 36"/>
                <a:gd name="T4" fmla="*/ 0 w 40"/>
                <a:gd name="T5" fmla="*/ 12 h 36"/>
                <a:gd name="T6" fmla="*/ 28 w 40"/>
                <a:gd name="T7" fmla="*/ 35 h 36"/>
                <a:gd name="T8" fmla="*/ 39 w 40"/>
                <a:gd name="T9" fmla="*/ 1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36"/>
                <a:gd name="T17" fmla="*/ 40 w 40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36">
                  <a:moveTo>
                    <a:pt x="39" y="1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28" y="35"/>
                  </a:lnTo>
                  <a:lnTo>
                    <a:pt x="39" y="1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19" name="Freeform 24"/>
            <p:cNvSpPr>
              <a:spLocks/>
            </p:cNvSpPr>
            <p:nvPr/>
          </p:nvSpPr>
          <p:spPr bwMode="auto">
            <a:xfrm>
              <a:off x="2656" y="1751"/>
              <a:ext cx="42" cy="38"/>
            </a:xfrm>
            <a:custGeom>
              <a:avLst/>
              <a:gdLst>
                <a:gd name="T0" fmla="*/ 10 w 42"/>
                <a:gd name="T1" fmla="*/ 0 h 38"/>
                <a:gd name="T2" fmla="*/ 41 w 42"/>
                <a:gd name="T3" fmla="*/ 19 h 38"/>
                <a:gd name="T4" fmla="*/ 24 w 42"/>
                <a:gd name="T5" fmla="*/ 37 h 38"/>
                <a:gd name="T6" fmla="*/ 0 w 42"/>
                <a:gd name="T7" fmla="*/ 23 h 38"/>
                <a:gd name="T8" fmla="*/ 10 w 42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38"/>
                <a:gd name="T17" fmla="*/ 42 w 4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38">
                  <a:moveTo>
                    <a:pt x="10" y="0"/>
                  </a:moveTo>
                  <a:lnTo>
                    <a:pt x="41" y="19"/>
                  </a:lnTo>
                  <a:lnTo>
                    <a:pt x="24" y="37"/>
                  </a:lnTo>
                  <a:lnTo>
                    <a:pt x="0" y="23"/>
                  </a:lnTo>
                  <a:lnTo>
                    <a:pt x="10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20" name="Freeform 25"/>
            <p:cNvSpPr>
              <a:spLocks/>
            </p:cNvSpPr>
            <p:nvPr/>
          </p:nvSpPr>
          <p:spPr bwMode="auto">
            <a:xfrm>
              <a:off x="2130" y="2254"/>
              <a:ext cx="64" cy="49"/>
            </a:xfrm>
            <a:custGeom>
              <a:avLst/>
              <a:gdLst>
                <a:gd name="T0" fmla="*/ 43 w 64"/>
                <a:gd name="T1" fmla="*/ 0 h 49"/>
                <a:gd name="T2" fmla="*/ 0 w 64"/>
                <a:gd name="T3" fmla="*/ 31 h 49"/>
                <a:gd name="T4" fmla="*/ 16 w 64"/>
                <a:gd name="T5" fmla="*/ 48 h 49"/>
                <a:gd name="T6" fmla="*/ 63 w 64"/>
                <a:gd name="T7" fmla="*/ 25 h 49"/>
                <a:gd name="T8" fmla="*/ 43 w 64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49"/>
                <a:gd name="T17" fmla="*/ 64 w 64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49">
                  <a:moveTo>
                    <a:pt x="43" y="0"/>
                  </a:moveTo>
                  <a:lnTo>
                    <a:pt x="0" y="31"/>
                  </a:lnTo>
                  <a:lnTo>
                    <a:pt x="16" y="48"/>
                  </a:lnTo>
                  <a:lnTo>
                    <a:pt x="63" y="25"/>
                  </a:lnTo>
                  <a:lnTo>
                    <a:pt x="43" y="0"/>
                  </a:lnTo>
                </a:path>
              </a:pathLst>
            </a:custGeom>
            <a:solidFill>
              <a:srgbClr val="CCFFCC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8438" name="Rectangle 26"/>
          <p:cNvSpPr>
            <a:spLocks noChangeArrowheads="1"/>
          </p:cNvSpPr>
          <p:nvPr/>
        </p:nvSpPr>
        <p:spPr bwMode="auto">
          <a:xfrm>
            <a:off x="142875" y="1285875"/>
            <a:ext cx="3440113" cy="2582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76" tIns="44445" rIns="90476" bIns="44445">
            <a:spAutoFit/>
          </a:bodyPr>
          <a:lstStyle/>
          <a:p>
            <a:pPr eaLnBrk="0" hangingPunct="0"/>
            <a:r>
              <a:rPr lang="nb-NO" b="1">
                <a:latin typeface="Arial Narrow" pitchFamily="34" charset="0"/>
              </a:rPr>
              <a:t>Horten		Kristiansand  </a:t>
            </a:r>
          </a:p>
          <a:p>
            <a:pPr eaLnBrk="0" hangingPunct="0"/>
            <a:r>
              <a:rPr lang="nb-NO" b="1">
                <a:latin typeface="Arial Narrow" pitchFamily="34" charset="0"/>
              </a:rPr>
              <a:t>Stavanger     	Bergen</a:t>
            </a:r>
          </a:p>
          <a:p>
            <a:pPr eaLnBrk="0" hangingPunct="0"/>
            <a:r>
              <a:rPr lang="nb-NO" b="1">
                <a:latin typeface="Arial Narrow" pitchFamily="34" charset="0"/>
              </a:rPr>
              <a:t>Fedje		Solund	</a:t>
            </a:r>
          </a:p>
          <a:p>
            <a:pPr eaLnBrk="0" hangingPunct="0"/>
            <a:r>
              <a:rPr lang="nb-NO" b="1">
                <a:latin typeface="Arial Narrow" pitchFamily="34" charset="0"/>
              </a:rPr>
              <a:t>Florø		Ålesund</a:t>
            </a:r>
          </a:p>
          <a:p>
            <a:pPr eaLnBrk="0" hangingPunct="0"/>
            <a:r>
              <a:rPr lang="nb-NO" b="1">
                <a:latin typeface="Arial Narrow" pitchFamily="34" charset="0"/>
              </a:rPr>
              <a:t>Ørland		Sandnessjøen Bodø 		Lødingen Tromsø 		Hammerfest Vadsø</a:t>
            </a:r>
          </a:p>
          <a:p>
            <a:pPr eaLnBrk="0" hangingPunct="0"/>
            <a:r>
              <a:rPr lang="nb-NO" b="1">
                <a:latin typeface="Arial Narrow" pitchFamily="34" charset="0"/>
              </a:rPr>
              <a:t>Svalbard</a:t>
            </a:r>
          </a:p>
        </p:txBody>
      </p:sp>
      <p:sp>
        <p:nvSpPr>
          <p:cNvPr id="18439" name="Rectangle 27"/>
          <p:cNvSpPr>
            <a:spLocks noChangeArrowheads="1"/>
          </p:cNvSpPr>
          <p:nvPr/>
        </p:nvSpPr>
        <p:spPr bwMode="auto">
          <a:xfrm>
            <a:off x="500063" y="928688"/>
            <a:ext cx="20066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76" tIns="44445" rIns="90476" bIns="44445">
            <a:spAutoFit/>
          </a:bodyPr>
          <a:lstStyle/>
          <a:p>
            <a:pPr eaLnBrk="0" hangingPunct="0"/>
            <a:r>
              <a:rPr lang="nb-NO" sz="2000" b="1">
                <a:latin typeface="Arial Narrow" pitchFamily="34" charset="0"/>
              </a:rPr>
              <a:t>Kystverkets depot</a:t>
            </a:r>
            <a:endParaRPr lang="nb-NO" sz="2000" b="1" u="sng">
              <a:latin typeface="Arial Narrow" pitchFamily="34" charset="0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731838" y="4827588"/>
            <a:ext cx="155575" cy="809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8441" name="Rectangle 29"/>
          <p:cNvSpPr>
            <a:spLocks noChangeArrowheads="1"/>
          </p:cNvSpPr>
          <p:nvPr/>
        </p:nvSpPr>
        <p:spPr bwMode="auto">
          <a:xfrm>
            <a:off x="5857875" y="3357563"/>
            <a:ext cx="3140075" cy="87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76" tIns="44445" rIns="90476" bIns="44445">
            <a:spAutoFit/>
          </a:bodyPr>
          <a:lstStyle/>
          <a:p>
            <a:pPr eaLnBrk="0" hangingPunct="0"/>
            <a:r>
              <a:rPr lang="nb-NO" sz="1700" b="1">
                <a:latin typeface="Arial Narrow" pitchFamily="34" charset="0"/>
              </a:rPr>
              <a:t>Stavanger	Sandnessjøen</a:t>
            </a:r>
          </a:p>
          <a:p>
            <a:pPr eaLnBrk="0" hangingPunct="0"/>
            <a:r>
              <a:rPr lang="nb-NO" sz="1700" b="1">
                <a:latin typeface="Arial Narrow" pitchFamily="34" charset="0"/>
              </a:rPr>
              <a:t>Mongstad 	Hammerfest</a:t>
            </a:r>
          </a:p>
          <a:p>
            <a:pPr eaLnBrk="0" hangingPunct="0"/>
            <a:r>
              <a:rPr lang="nb-NO" sz="1700" b="1">
                <a:latin typeface="Arial Narrow" pitchFamily="34" charset="0"/>
              </a:rPr>
              <a:t>Kristiansund</a:t>
            </a:r>
          </a:p>
        </p:txBody>
      </p:sp>
      <p:sp>
        <p:nvSpPr>
          <p:cNvPr id="18442" name="Rectangle 30"/>
          <p:cNvSpPr>
            <a:spLocks noChangeArrowheads="1"/>
          </p:cNvSpPr>
          <p:nvPr/>
        </p:nvSpPr>
        <p:spPr bwMode="auto">
          <a:xfrm>
            <a:off x="5805488" y="2857500"/>
            <a:ext cx="333851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76" tIns="44445" rIns="90476" bIns="44445">
            <a:spAutoFit/>
          </a:bodyPr>
          <a:lstStyle/>
          <a:p>
            <a:pPr eaLnBrk="0" hangingPunct="0"/>
            <a:r>
              <a:rPr lang="nb-NO" b="1">
                <a:latin typeface="Arial Narrow" pitchFamily="34" charset="0"/>
              </a:rPr>
              <a:t>NOFO Depot</a:t>
            </a:r>
          </a:p>
          <a:p>
            <a:pPr eaLnBrk="0" hangingPunct="0"/>
            <a:r>
              <a:rPr lang="nb-NO" b="1">
                <a:latin typeface="Arial Narrow" pitchFamily="34" charset="0"/>
              </a:rPr>
              <a:t>(Norsk oljevernforening for operat.)</a:t>
            </a:r>
          </a:p>
        </p:txBody>
      </p:sp>
      <p:sp>
        <p:nvSpPr>
          <p:cNvPr id="16415" name="Oval 31"/>
          <p:cNvSpPr>
            <a:spLocks noChangeArrowheads="1"/>
          </p:cNvSpPr>
          <p:nvPr/>
        </p:nvSpPr>
        <p:spPr bwMode="auto">
          <a:xfrm>
            <a:off x="3563938" y="3213100"/>
            <a:ext cx="187325" cy="106363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grpSp>
        <p:nvGrpSpPr>
          <p:cNvPr id="18444" name="Group 32"/>
          <p:cNvGrpSpPr>
            <a:grpSpLocks/>
          </p:cNvGrpSpPr>
          <p:nvPr/>
        </p:nvGrpSpPr>
        <p:grpSpPr bwMode="auto">
          <a:xfrm>
            <a:off x="646113" y="5099050"/>
            <a:ext cx="133350" cy="114300"/>
            <a:chOff x="305" y="4640"/>
            <a:chExt cx="63" cy="104"/>
          </a:xfrm>
        </p:grpSpPr>
        <p:sp>
          <p:nvSpPr>
            <p:cNvPr id="18501" name="Freeform 33"/>
            <p:cNvSpPr>
              <a:spLocks/>
            </p:cNvSpPr>
            <p:nvPr/>
          </p:nvSpPr>
          <p:spPr bwMode="auto">
            <a:xfrm>
              <a:off x="305" y="4654"/>
              <a:ext cx="63" cy="90"/>
            </a:xfrm>
            <a:custGeom>
              <a:avLst/>
              <a:gdLst>
                <a:gd name="T0" fmla="*/ 62 w 63"/>
                <a:gd name="T1" fmla="*/ 1 h 90"/>
                <a:gd name="T2" fmla="*/ 62 w 63"/>
                <a:gd name="T3" fmla="*/ 73 h 90"/>
                <a:gd name="T4" fmla="*/ 61 w 63"/>
                <a:gd name="T5" fmla="*/ 76 h 90"/>
                <a:gd name="T6" fmla="*/ 60 w 63"/>
                <a:gd name="T7" fmla="*/ 79 h 90"/>
                <a:gd name="T8" fmla="*/ 57 w 63"/>
                <a:gd name="T9" fmla="*/ 81 h 90"/>
                <a:gd name="T10" fmla="*/ 54 w 63"/>
                <a:gd name="T11" fmla="*/ 83 h 90"/>
                <a:gd name="T12" fmla="*/ 50 w 63"/>
                <a:gd name="T13" fmla="*/ 85 h 90"/>
                <a:gd name="T14" fmla="*/ 46 w 63"/>
                <a:gd name="T15" fmla="*/ 87 h 90"/>
                <a:gd name="T16" fmla="*/ 42 w 63"/>
                <a:gd name="T17" fmla="*/ 88 h 90"/>
                <a:gd name="T18" fmla="*/ 38 w 63"/>
                <a:gd name="T19" fmla="*/ 88 h 90"/>
                <a:gd name="T20" fmla="*/ 34 w 63"/>
                <a:gd name="T21" fmla="*/ 89 h 90"/>
                <a:gd name="T22" fmla="*/ 30 w 63"/>
                <a:gd name="T23" fmla="*/ 89 h 90"/>
                <a:gd name="T24" fmla="*/ 25 w 63"/>
                <a:gd name="T25" fmla="*/ 88 h 90"/>
                <a:gd name="T26" fmla="*/ 20 w 63"/>
                <a:gd name="T27" fmla="*/ 88 h 90"/>
                <a:gd name="T28" fmla="*/ 16 w 63"/>
                <a:gd name="T29" fmla="*/ 87 h 90"/>
                <a:gd name="T30" fmla="*/ 12 w 63"/>
                <a:gd name="T31" fmla="*/ 85 h 90"/>
                <a:gd name="T32" fmla="*/ 9 w 63"/>
                <a:gd name="T33" fmla="*/ 84 h 90"/>
                <a:gd name="T34" fmla="*/ 6 w 63"/>
                <a:gd name="T35" fmla="*/ 82 h 90"/>
                <a:gd name="T36" fmla="*/ 3 w 63"/>
                <a:gd name="T37" fmla="*/ 80 h 90"/>
                <a:gd name="T38" fmla="*/ 2 w 63"/>
                <a:gd name="T39" fmla="*/ 78 h 90"/>
                <a:gd name="T40" fmla="*/ 1 w 63"/>
                <a:gd name="T41" fmla="*/ 76 h 90"/>
                <a:gd name="T42" fmla="*/ 0 w 63"/>
                <a:gd name="T43" fmla="*/ 73 h 90"/>
                <a:gd name="T44" fmla="*/ 0 w 63"/>
                <a:gd name="T45" fmla="*/ 0 h 90"/>
                <a:gd name="T46" fmla="*/ 62 w 63"/>
                <a:gd name="T47" fmla="*/ 1 h 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0"/>
                <a:gd name="T74" fmla="*/ 63 w 63"/>
                <a:gd name="T75" fmla="*/ 90 h 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0">
                  <a:moveTo>
                    <a:pt x="62" y="1"/>
                  </a:moveTo>
                  <a:lnTo>
                    <a:pt x="62" y="73"/>
                  </a:lnTo>
                  <a:lnTo>
                    <a:pt x="61" y="76"/>
                  </a:lnTo>
                  <a:lnTo>
                    <a:pt x="60" y="79"/>
                  </a:lnTo>
                  <a:lnTo>
                    <a:pt x="57" y="81"/>
                  </a:lnTo>
                  <a:lnTo>
                    <a:pt x="54" y="83"/>
                  </a:lnTo>
                  <a:lnTo>
                    <a:pt x="50" y="85"/>
                  </a:lnTo>
                  <a:lnTo>
                    <a:pt x="46" y="87"/>
                  </a:lnTo>
                  <a:lnTo>
                    <a:pt x="42" y="88"/>
                  </a:lnTo>
                  <a:lnTo>
                    <a:pt x="38" y="88"/>
                  </a:lnTo>
                  <a:lnTo>
                    <a:pt x="34" y="89"/>
                  </a:lnTo>
                  <a:lnTo>
                    <a:pt x="30" y="89"/>
                  </a:lnTo>
                  <a:lnTo>
                    <a:pt x="25" y="88"/>
                  </a:lnTo>
                  <a:lnTo>
                    <a:pt x="20" y="88"/>
                  </a:lnTo>
                  <a:lnTo>
                    <a:pt x="16" y="87"/>
                  </a:lnTo>
                  <a:lnTo>
                    <a:pt x="12" y="85"/>
                  </a:lnTo>
                  <a:lnTo>
                    <a:pt x="9" y="84"/>
                  </a:lnTo>
                  <a:lnTo>
                    <a:pt x="6" y="82"/>
                  </a:lnTo>
                  <a:lnTo>
                    <a:pt x="3" y="80"/>
                  </a:lnTo>
                  <a:lnTo>
                    <a:pt x="2" y="78"/>
                  </a:lnTo>
                  <a:lnTo>
                    <a:pt x="1" y="76"/>
                  </a:lnTo>
                  <a:lnTo>
                    <a:pt x="0" y="73"/>
                  </a:lnTo>
                  <a:lnTo>
                    <a:pt x="0" y="0"/>
                  </a:lnTo>
                  <a:lnTo>
                    <a:pt x="62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02" name="Oval 34"/>
            <p:cNvSpPr>
              <a:spLocks noChangeArrowheads="1"/>
            </p:cNvSpPr>
            <p:nvPr/>
          </p:nvSpPr>
          <p:spPr bwMode="auto">
            <a:xfrm>
              <a:off x="307" y="4640"/>
              <a:ext cx="55" cy="2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b-NO"/>
            </a:p>
          </p:txBody>
        </p:sp>
      </p:grpSp>
      <p:sp>
        <p:nvSpPr>
          <p:cNvPr id="16419" name="Rectangle 35"/>
          <p:cNvSpPr>
            <a:spLocks noChangeArrowheads="1"/>
          </p:cNvSpPr>
          <p:nvPr/>
        </p:nvSpPr>
        <p:spPr bwMode="auto">
          <a:xfrm>
            <a:off x="285750" y="1071563"/>
            <a:ext cx="231775" cy="10953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20" name="Rectangle 36"/>
          <p:cNvSpPr>
            <a:spLocks noChangeArrowheads="1"/>
          </p:cNvSpPr>
          <p:nvPr/>
        </p:nvSpPr>
        <p:spPr bwMode="auto">
          <a:xfrm>
            <a:off x="617538" y="4995863"/>
            <a:ext cx="155575" cy="809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21" name="Rectangle 37"/>
          <p:cNvSpPr>
            <a:spLocks noChangeArrowheads="1"/>
          </p:cNvSpPr>
          <p:nvPr/>
        </p:nvSpPr>
        <p:spPr bwMode="auto">
          <a:xfrm>
            <a:off x="4191000" y="1524000"/>
            <a:ext cx="155575" cy="793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grpSp>
        <p:nvGrpSpPr>
          <p:cNvPr id="18448" name="Group 38"/>
          <p:cNvGrpSpPr>
            <a:grpSpLocks/>
          </p:cNvGrpSpPr>
          <p:nvPr/>
        </p:nvGrpSpPr>
        <p:grpSpPr bwMode="auto">
          <a:xfrm>
            <a:off x="6643688" y="4429125"/>
            <a:ext cx="206375" cy="173038"/>
            <a:chOff x="2402" y="3362"/>
            <a:chExt cx="98" cy="158"/>
          </a:xfrm>
        </p:grpSpPr>
        <p:sp>
          <p:nvSpPr>
            <p:cNvPr id="18499" name="Freeform 39"/>
            <p:cNvSpPr>
              <a:spLocks/>
            </p:cNvSpPr>
            <p:nvPr/>
          </p:nvSpPr>
          <p:spPr bwMode="auto">
            <a:xfrm>
              <a:off x="2402" y="3385"/>
              <a:ext cx="98" cy="135"/>
            </a:xfrm>
            <a:custGeom>
              <a:avLst/>
              <a:gdLst>
                <a:gd name="T0" fmla="*/ 97 w 98"/>
                <a:gd name="T1" fmla="*/ 2 h 135"/>
                <a:gd name="T2" fmla="*/ 97 w 98"/>
                <a:gd name="T3" fmla="*/ 111 h 135"/>
                <a:gd name="T4" fmla="*/ 95 w 98"/>
                <a:gd name="T5" fmla="*/ 115 h 135"/>
                <a:gd name="T6" fmla="*/ 93 w 98"/>
                <a:gd name="T7" fmla="*/ 118 h 135"/>
                <a:gd name="T8" fmla="*/ 90 w 98"/>
                <a:gd name="T9" fmla="*/ 122 h 135"/>
                <a:gd name="T10" fmla="*/ 85 w 98"/>
                <a:gd name="T11" fmla="*/ 125 h 135"/>
                <a:gd name="T12" fmla="*/ 79 w 98"/>
                <a:gd name="T13" fmla="*/ 128 h 135"/>
                <a:gd name="T14" fmla="*/ 72 w 98"/>
                <a:gd name="T15" fmla="*/ 131 h 135"/>
                <a:gd name="T16" fmla="*/ 65 w 98"/>
                <a:gd name="T17" fmla="*/ 132 h 135"/>
                <a:gd name="T18" fmla="*/ 59 w 98"/>
                <a:gd name="T19" fmla="*/ 133 h 135"/>
                <a:gd name="T20" fmla="*/ 53 w 98"/>
                <a:gd name="T21" fmla="*/ 134 h 135"/>
                <a:gd name="T22" fmla="*/ 46 w 98"/>
                <a:gd name="T23" fmla="*/ 134 h 135"/>
                <a:gd name="T24" fmla="*/ 38 w 98"/>
                <a:gd name="T25" fmla="*/ 133 h 135"/>
                <a:gd name="T26" fmla="*/ 32 w 98"/>
                <a:gd name="T27" fmla="*/ 132 h 135"/>
                <a:gd name="T28" fmla="*/ 25 w 98"/>
                <a:gd name="T29" fmla="*/ 131 h 135"/>
                <a:gd name="T30" fmla="*/ 19 w 98"/>
                <a:gd name="T31" fmla="*/ 129 h 135"/>
                <a:gd name="T32" fmla="*/ 14 w 98"/>
                <a:gd name="T33" fmla="*/ 126 h 135"/>
                <a:gd name="T34" fmla="*/ 9 w 98"/>
                <a:gd name="T35" fmla="*/ 123 h 135"/>
                <a:gd name="T36" fmla="*/ 5 w 98"/>
                <a:gd name="T37" fmla="*/ 120 h 135"/>
                <a:gd name="T38" fmla="*/ 3 w 98"/>
                <a:gd name="T39" fmla="*/ 118 h 135"/>
                <a:gd name="T40" fmla="*/ 1 w 98"/>
                <a:gd name="T41" fmla="*/ 114 h 135"/>
                <a:gd name="T42" fmla="*/ 0 w 98"/>
                <a:gd name="T43" fmla="*/ 110 h 135"/>
                <a:gd name="T44" fmla="*/ 0 w 98"/>
                <a:gd name="T45" fmla="*/ 0 h 135"/>
                <a:gd name="T46" fmla="*/ 97 w 98"/>
                <a:gd name="T47" fmla="*/ 2 h 13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8"/>
                <a:gd name="T73" fmla="*/ 0 h 135"/>
                <a:gd name="T74" fmla="*/ 98 w 98"/>
                <a:gd name="T75" fmla="*/ 135 h 13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8" h="135">
                  <a:moveTo>
                    <a:pt x="97" y="2"/>
                  </a:moveTo>
                  <a:lnTo>
                    <a:pt x="97" y="111"/>
                  </a:lnTo>
                  <a:lnTo>
                    <a:pt x="95" y="115"/>
                  </a:lnTo>
                  <a:lnTo>
                    <a:pt x="93" y="118"/>
                  </a:lnTo>
                  <a:lnTo>
                    <a:pt x="90" y="122"/>
                  </a:lnTo>
                  <a:lnTo>
                    <a:pt x="85" y="125"/>
                  </a:lnTo>
                  <a:lnTo>
                    <a:pt x="79" y="128"/>
                  </a:lnTo>
                  <a:lnTo>
                    <a:pt x="72" y="131"/>
                  </a:lnTo>
                  <a:lnTo>
                    <a:pt x="65" y="132"/>
                  </a:lnTo>
                  <a:lnTo>
                    <a:pt x="59" y="133"/>
                  </a:lnTo>
                  <a:lnTo>
                    <a:pt x="53" y="134"/>
                  </a:lnTo>
                  <a:lnTo>
                    <a:pt x="46" y="134"/>
                  </a:lnTo>
                  <a:lnTo>
                    <a:pt x="38" y="133"/>
                  </a:lnTo>
                  <a:lnTo>
                    <a:pt x="32" y="132"/>
                  </a:lnTo>
                  <a:lnTo>
                    <a:pt x="25" y="131"/>
                  </a:lnTo>
                  <a:lnTo>
                    <a:pt x="19" y="129"/>
                  </a:lnTo>
                  <a:lnTo>
                    <a:pt x="14" y="126"/>
                  </a:lnTo>
                  <a:lnTo>
                    <a:pt x="9" y="123"/>
                  </a:lnTo>
                  <a:lnTo>
                    <a:pt x="5" y="120"/>
                  </a:lnTo>
                  <a:lnTo>
                    <a:pt x="3" y="118"/>
                  </a:lnTo>
                  <a:lnTo>
                    <a:pt x="1" y="114"/>
                  </a:lnTo>
                  <a:lnTo>
                    <a:pt x="0" y="110"/>
                  </a:lnTo>
                  <a:lnTo>
                    <a:pt x="0" y="0"/>
                  </a:lnTo>
                  <a:lnTo>
                    <a:pt x="97" y="2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500" name="Oval 40"/>
            <p:cNvSpPr>
              <a:spLocks noChangeArrowheads="1"/>
            </p:cNvSpPr>
            <p:nvPr/>
          </p:nvSpPr>
          <p:spPr bwMode="auto">
            <a:xfrm>
              <a:off x="2403" y="3362"/>
              <a:ext cx="91" cy="4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b-NO"/>
            </a:p>
          </p:txBody>
        </p:sp>
      </p:grpSp>
      <p:grpSp>
        <p:nvGrpSpPr>
          <p:cNvPr id="18449" name="Group 41"/>
          <p:cNvGrpSpPr>
            <a:grpSpLocks/>
          </p:cNvGrpSpPr>
          <p:nvPr/>
        </p:nvGrpSpPr>
        <p:grpSpPr bwMode="auto">
          <a:xfrm>
            <a:off x="2093913" y="5613400"/>
            <a:ext cx="133350" cy="114300"/>
            <a:chOff x="989" y="5108"/>
            <a:chExt cx="63" cy="104"/>
          </a:xfrm>
        </p:grpSpPr>
        <p:sp>
          <p:nvSpPr>
            <p:cNvPr id="18497" name="Freeform 42"/>
            <p:cNvSpPr>
              <a:spLocks/>
            </p:cNvSpPr>
            <p:nvPr/>
          </p:nvSpPr>
          <p:spPr bwMode="auto">
            <a:xfrm>
              <a:off x="989" y="5122"/>
              <a:ext cx="63" cy="90"/>
            </a:xfrm>
            <a:custGeom>
              <a:avLst/>
              <a:gdLst>
                <a:gd name="T0" fmla="*/ 62 w 63"/>
                <a:gd name="T1" fmla="*/ 1 h 90"/>
                <a:gd name="T2" fmla="*/ 62 w 63"/>
                <a:gd name="T3" fmla="*/ 73 h 90"/>
                <a:gd name="T4" fmla="*/ 61 w 63"/>
                <a:gd name="T5" fmla="*/ 76 h 90"/>
                <a:gd name="T6" fmla="*/ 60 w 63"/>
                <a:gd name="T7" fmla="*/ 79 h 90"/>
                <a:gd name="T8" fmla="*/ 57 w 63"/>
                <a:gd name="T9" fmla="*/ 81 h 90"/>
                <a:gd name="T10" fmla="*/ 54 w 63"/>
                <a:gd name="T11" fmla="*/ 83 h 90"/>
                <a:gd name="T12" fmla="*/ 50 w 63"/>
                <a:gd name="T13" fmla="*/ 85 h 90"/>
                <a:gd name="T14" fmla="*/ 46 w 63"/>
                <a:gd name="T15" fmla="*/ 87 h 90"/>
                <a:gd name="T16" fmla="*/ 42 w 63"/>
                <a:gd name="T17" fmla="*/ 88 h 90"/>
                <a:gd name="T18" fmla="*/ 38 w 63"/>
                <a:gd name="T19" fmla="*/ 88 h 90"/>
                <a:gd name="T20" fmla="*/ 34 w 63"/>
                <a:gd name="T21" fmla="*/ 89 h 90"/>
                <a:gd name="T22" fmla="*/ 30 w 63"/>
                <a:gd name="T23" fmla="*/ 89 h 90"/>
                <a:gd name="T24" fmla="*/ 25 w 63"/>
                <a:gd name="T25" fmla="*/ 88 h 90"/>
                <a:gd name="T26" fmla="*/ 20 w 63"/>
                <a:gd name="T27" fmla="*/ 88 h 90"/>
                <a:gd name="T28" fmla="*/ 16 w 63"/>
                <a:gd name="T29" fmla="*/ 87 h 90"/>
                <a:gd name="T30" fmla="*/ 12 w 63"/>
                <a:gd name="T31" fmla="*/ 85 h 90"/>
                <a:gd name="T32" fmla="*/ 9 w 63"/>
                <a:gd name="T33" fmla="*/ 84 h 90"/>
                <a:gd name="T34" fmla="*/ 6 w 63"/>
                <a:gd name="T35" fmla="*/ 82 h 90"/>
                <a:gd name="T36" fmla="*/ 3 w 63"/>
                <a:gd name="T37" fmla="*/ 80 h 90"/>
                <a:gd name="T38" fmla="*/ 2 w 63"/>
                <a:gd name="T39" fmla="*/ 78 h 90"/>
                <a:gd name="T40" fmla="*/ 1 w 63"/>
                <a:gd name="T41" fmla="*/ 76 h 90"/>
                <a:gd name="T42" fmla="*/ 0 w 63"/>
                <a:gd name="T43" fmla="*/ 73 h 90"/>
                <a:gd name="T44" fmla="*/ 0 w 63"/>
                <a:gd name="T45" fmla="*/ 0 h 90"/>
                <a:gd name="T46" fmla="*/ 62 w 63"/>
                <a:gd name="T47" fmla="*/ 1 h 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0"/>
                <a:gd name="T74" fmla="*/ 63 w 63"/>
                <a:gd name="T75" fmla="*/ 90 h 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0">
                  <a:moveTo>
                    <a:pt x="62" y="1"/>
                  </a:moveTo>
                  <a:lnTo>
                    <a:pt x="62" y="73"/>
                  </a:lnTo>
                  <a:lnTo>
                    <a:pt x="61" y="76"/>
                  </a:lnTo>
                  <a:lnTo>
                    <a:pt x="60" y="79"/>
                  </a:lnTo>
                  <a:lnTo>
                    <a:pt x="57" y="81"/>
                  </a:lnTo>
                  <a:lnTo>
                    <a:pt x="54" y="83"/>
                  </a:lnTo>
                  <a:lnTo>
                    <a:pt x="50" y="85"/>
                  </a:lnTo>
                  <a:lnTo>
                    <a:pt x="46" y="87"/>
                  </a:lnTo>
                  <a:lnTo>
                    <a:pt x="42" y="88"/>
                  </a:lnTo>
                  <a:lnTo>
                    <a:pt x="38" y="88"/>
                  </a:lnTo>
                  <a:lnTo>
                    <a:pt x="34" y="89"/>
                  </a:lnTo>
                  <a:lnTo>
                    <a:pt x="30" y="89"/>
                  </a:lnTo>
                  <a:lnTo>
                    <a:pt x="25" y="88"/>
                  </a:lnTo>
                  <a:lnTo>
                    <a:pt x="20" y="88"/>
                  </a:lnTo>
                  <a:lnTo>
                    <a:pt x="16" y="87"/>
                  </a:lnTo>
                  <a:lnTo>
                    <a:pt x="12" y="85"/>
                  </a:lnTo>
                  <a:lnTo>
                    <a:pt x="9" y="84"/>
                  </a:lnTo>
                  <a:lnTo>
                    <a:pt x="6" y="82"/>
                  </a:lnTo>
                  <a:lnTo>
                    <a:pt x="3" y="80"/>
                  </a:lnTo>
                  <a:lnTo>
                    <a:pt x="2" y="78"/>
                  </a:lnTo>
                  <a:lnTo>
                    <a:pt x="1" y="76"/>
                  </a:lnTo>
                  <a:lnTo>
                    <a:pt x="0" y="73"/>
                  </a:lnTo>
                  <a:lnTo>
                    <a:pt x="0" y="0"/>
                  </a:lnTo>
                  <a:lnTo>
                    <a:pt x="62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498" name="Oval 43"/>
            <p:cNvSpPr>
              <a:spLocks noChangeArrowheads="1"/>
            </p:cNvSpPr>
            <p:nvPr/>
          </p:nvSpPr>
          <p:spPr bwMode="auto">
            <a:xfrm>
              <a:off x="991" y="5108"/>
              <a:ext cx="55" cy="2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b-NO"/>
            </a:p>
          </p:txBody>
        </p:sp>
      </p:grpSp>
      <p:grpSp>
        <p:nvGrpSpPr>
          <p:cNvPr id="18450" name="Group 44"/>
          <p:cNvGrpSpPr>
            <a:grpSpLocks/>
          </p:cNvGrpSpPr>
          <p:nvPr/>
        </p:nvGrpSpPr>
        <p:grpSpPr bwMode="auto">
          <a:xfrm>
            <a:off x="928688" y="4929188"/>
            <a:ext cx="133350" cy="114300"/>
            <a:chOff x="395" y="4532"/>
            <a:chExt cx="63" cy="104"/>
          </a:xfrm>
        </p:grpSpPr>
        <p:sp>
          <p:nvSpPr>
            <p:cNvPr id="18495" name="Freeform 45"/>
            <p:cNvSpPr>
              <a:spLocks/>
            </p:cNvSpPr>
            <p:nvPr/>
          </p:nvSpPr>
          <p:spPr bwMode="auto">
            <a:xfrm>
              <a:off x="395" y="4546"/>
              <a:ext cx="63" cy="90"/>
            </a:xfrm>
            <a:custGeom>
              <a:avLst/>
              <a:gdLst>
                <a:gd name="T0" fmla="*/ 62 w 63"/>
                <a:gd name="T1" fmla="*/ 1 h 90"/>
                <a:gd name="T2" fmla="*/ 62 w 63"/>
                <a:gd name="T3" fmla="*/ 73 h 90"/>
                <a:gd name="T4" fmla="*/ 61 w 63"/>
                <a:gd name="T5" fmla="*/ 76 h 90"/>
                <a:gd name="T6" fmla="*/ 60 w 63"/>
                <a:gd name="T7" fmla="*/ 79 h 90"/>
                <a:gd name="T8" fmla="*/ 57 w 63"/>
                <a:gd name="T9" fmla="*/ 81 h 90"/>
                <a:gd name="T10" fmla="*/ 54 w 63"/>
                <a:gd name="T11" fmla="*/ 83 h 90"/>
                <a:gd name="T12" fmla="*/ 50 w 63"/>
                <a:gd name="T13" fmla="*/ 85 h 90"/>
                <a:gd name="T14" fmla="*/ 46 w 63"/>
                <a:gd name="T15" fmla="*/ 87 h 90"/>
                <a:gd name="T16" fmla="*/ 42 w 63"/>
                <a:gd name="T17" fmla="*/ 88 h 90"/>
                <a:gd name="T18" fmla="*/ 38 w 63"/>
                <a:gd name="T19" fmla="*/ 88 h 90"/>
                <a:gd name="T20" fmla="*/ 34 w 63"/>
                <a:gd name="T21" fmla="*/ 89 h 90"/>
                <a:gd name="T22" fmla="*/ 30 w 63"/>
                <a:gd name="T23" fmla="*/ 89 h 90"/>
                <a:gd name="T24" fmla="*/ 25 w 63"/>
                <a:gd name="T25" fmla="*/ 88 h 90"/>
                <a:gd name="T26" fmla="*/ 20 w 63"/>
                <a:gd name="T27" fmla="*/ 88 h 90"/>
                <a:gd name="T28" fmla="*/ 16 w 63"/>
                <a:gd name="T29" fmla="*/ 87 h 90"/>
                <a:gd name="T30" fmla="*/ 12 w 63"/>
                <a:gd name="T31" fmla="*/ 85 h 90"/>
                <a:gd name="T32" fmla="*/ 9 w 63"/>
                <a:gd name="T33" fmla="*/ 84 h 90"/>
                <a:gd name="T34" fmla="*/ 6 w 63"/>
                <a:gd name="T35" fmla="*/ 82 h 90"/>
                <a:gd name="T36" fmla="*/ 3 w 63"/>
                <a:gd name="T37" fmla="*/ 80 h 90"/>
                <a:gd name="T38" fmla="*/ 2 w 63"/>
                <a:gd name="T39" fmla="*/ 78 h 90"/>
                <a:gd name="T40" fmla="*/ 1 w 63"/>
                <a:gd name="T41" fmla="*/ 76 h 90"/>
                <a:gd name="T42" fmla="*/ 0 w 63"/>
                <a:gd name="T43" fmla="*/ 73 h 90"/>
                <a:gd name="T44" fmla="*/ 0 w 63"/>
                <a:gd name="T45" fmla="*/ 0 h 90"/>
                <a:gd name="T46" fmla="*/ 62 w 63"/>
                <a:gd name="T47" fmla="*/ 1 h 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90"/>
                <a:gd name="T74" fmla="*/ 63 w 63"/>
                <a:gd name="T75" fmla="*/ 90 h 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90">
                  <a:moveTo>
                    <a:pt x="62" y="1"/>
                  </a:moveTo>
                  <a:lnTo>
                    <a:pt x="62" y="73"/>
                  </a:lnTo>
                  <a:lnTo>
                    <a:pt x="61" y="76"/>
                  </a:lnTo>
                  <a:lnTo>
                    <a:pt x="60" y="79"/>
                  </a:lnTo>
                  <a:lnTo>
                    <a:pt x="57" y="81"/>
                  </a:lnTo>
                  <a:lnTo>
                    <a:pt x="54" y="83"/>
                  </a:lnTo>
                  <a:lnTo>
                    <a:pt x="50" y="85"/>
                  </a:lnTo>
                  <a:lnTo>
                    <a:pt x="46" y="87"/>
                  </a:lnTo>
                  <a:lnTo>
                    <a:pt x="42" y="88"/>
                  </a:lnTo>
                  <a:lnTo>
                    <a:pt x="38" y="88"/>
                  </a:lnTo>
                  <a:lnTo>
                    <a:pt x="34" y="89"/>
                  </a:lnTo>
                  <a:lnTo>
                    <a:pt x="30" y="89"/>
                  </a:lnTo>
                  <a:lnTo>
                    <a:pt x="25" y="88"/>
                  </a:lnTo>
                  <a:lnTo>
                    <a:pt x="20" y="88"/>
                  </a:lnTo>
                  <a:lnTo>
                    <a:pt x="16" y="87"/>
                  </a:lnTo>
                  <a:lnTo>
                    <a:pt x="12" y="85"/>
                  </a:lnTo>
                  <a:lnTo>
                    <a:pt x="9" y="84"/>
                  </a:lnTo>
                  <a:lnTo>
                    <a:pt x="6" y="82"/>
                  </a:lnTo>
                  <a:lnTo>
                    <a:pt x="3" y="80"/>
                  </a:lnTo>
                  <a:lnTo>
                    <a:pt x="2" y="78"/>
                  </a:lnTo>
                  <a:lnTo>
                    <a:pt x="1" y="76"/>
                  </a:lnTo>
                  <a:lnTo>
                    <a:pt x="0" y="73"/>
                  </a:lnTo>
                  <a:lnTo>
                    <a:pt x="0" y="0"/>
                  </a:lnTo>
                  <a:lnTo>
                    <a:pt x="62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496" name="Oval 46"/>
            <p:cNvSpPr>
              <a:spLocks noChangeArrowheads="1"/>
            </p:cNvSpPr>
            <p:nvPr/>
          </p:nvSpPr>
          <p:spPr bwMode="auto">
            <a:xfrm>
              <a:off x="397" y="4532"/>
              <a:ext cx="55" cy="2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nb-NO"/>
            </a:p>
          </p:txBody>
        </p:sp>
      </p:grpSp>
      <p:sp>
        <p:nvSpPr>
          <p:cNvPr id="16431" name="Rectangle 47"/>
          <p:cNvSpPr>
            <a:spLocks noChangeArrowheads="1"/>
          </p:cNvSpPr>
          <p:nvPr/>
        </p:nvSpPr>
        <p:spPr bwMode="auto">
          <a:xfrm>
            <a:off x="827088" y="5133975"/>
            <a:ext cx="155575" cy="8096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2" name="Rectangle 48"/>
          <p:cNvSpPr>
            <a:spLocks noChangeArrowheads="1"/>
          </p:cNvSpPr>
          <p:nvPr/>
        </p:nvSpPr>
        <p:spPr bwMode="auto">
          <a:xfrm>
            <a:off x="2484438" y="3997325"/>
            <a:ext cx="155575" cy="793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3" name="Rectangle 49"/>
          <p:cNvSpPr>
            <a:spLocks noChangeArrowheads="1"/>
          </p:cNvSpPr>
          <p:nvPr/>
        </p:nvSpPr>
        <p:spPr bwMode="auto">
          <a:xfrm>
            <a:off x="1474788" y="5916613"/>
            <a:ext cx="155575" cy="793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4" name="Rectangle 50"/>
          <p:cNvSpPr>
            <a:spLocks noChangeArrowheads="1"/>
          </p:cNvSpPr>
          <p:nvPr/>
        </p:nvSpPr>
        <p:spPr bwMode="auto">
          <a:xfrm>
            <a:off x="2122488" y="5500688"/>
            <a:ext cx="155575" cy="809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>
            <a:off x="674688" y="5668963"/>
            <a:ext cx="155575" cy="793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>
            <a:off x="4427538" y="2405063"/>
            <a:ext cx="155575" cy="793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>
            <a:off x="1150938" y="4471988"/>
            <a:ext cx="155575" cy="809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>
            <a:off x="4008438" y="2909888"/>
            <a:ext cx="155575" cy="793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>
            <a:off x="3475038" y="3314700"/>
            <a:ext cx="155575" cy="80963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>
            <a:off x="5418138" y="2009775"/>
            <a:ext cx="155575" cy="7937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41" name="Rectangle 57"/>
          <p:cNvSpPr>
            <a:spLocks noChangeArrowheads="1"/>
          </p:cNvSpPr>
          <p:nvPr/>
        </p:nvSpPr>
        <p:spPr bwMode="auto">
          <a:xfrm>
            <a:off x="6542088" y="1662113"/>
            <a:ext cx="155575" cy="809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42" name="Rectangle 58"/>
          <p:cNvSpPr>
            <a:spLocks noChangeArrowheads="1"/>
          </p:cNvSpPr>
          <p:nvPr/>
        </p:nvSpPr>
        <p:spPr bwMode="auto">
          <a:xfrm>
            <a:off x="8085138" y="1741488"/>
            <a:ext cx="155575" cy="809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8463" name="Rectangle 59"/>
          <p:cNvSpPr>
            <a:spLocks noChangeArrowheads="1"/>
          </p:cNvSpPr>
          <p:nvPr/>
        </p:nvSpPr>
        <p:spPr bwMode="auto">
          <a:xfrm>
            <a:off x="6929438" y="4357688"/>
            <a:ext cx="1963737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76" tIns="44445" rIns="90476" bIns="44445">
            <a:spAutoFit/>
          </a:bodyPr>
          <a:lstStyle/>
          <a:p>
            <a:pPr eaLnBrk="0" hangingPunct="0"/>
            <a:r>
              <a:rPr lang="nb-NO" b="1">
                <a:latin typeface="Arial Narrow" pitchFamily="34" charset="0"/>
              </a:rPr>
              <a:t>Større private depot</a:t>
            </a:r>
          </a:p>
        </p:txBody>
      </p:sp>
      <p:sp>
        <p:nvSpPr>
          <p:cNvPr id="18464" name="Rectangle 60"/>
          <p:cNvSpPr>
            <a:spLocks noChangeArrowheads="1"/>
          </p:cNvSpPr>
          <p:nvPr/>
        </p:nvSpPr>
        <p:spPr bwMode="auto">
          <a:xfrm>
            <a:off x="7072313" y="4643438"/>
            <a:ext cx="1670050" cy="874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76" tIns="44445" rIns="90476" bIns="44445">
            <a:spAutoFit/>
          </a:bodyPr>
          <a:lstStyle/>
          <a:p>
            <a:pPr eaLnBrk="0" hangingPunct="0"/>
            <a:r>
              <a:rPr lang="nb-NO" sz="1700" b="1">
                <a:latin typeface="Arial Narrow" pitchFamily="34" charset="0"/>
              </a:rPr>
              <a:t>Esso Slagen</a:t>
            </a:r>
          </a:p>
          <a:p>
            <a:pPr eaLnBrk="0" hangingPunct="0"/>
            <a:r>
              <a:rPr lang="nb-NO" sz="1700" b="1">
                <a:latin typeface="Arial Narrow" pitchFamily="34" charset="0"/>
              </a:rPr>
              <a:t>Statoil Sture</a:t>
            </a:r>
          </a:p>
          <a:p>
            <a:pPr eaLnBrk="0" hangingPunct="0"/>
            <a:r>
              <a:rPr lang="nb-NO" sz="1700" b="1">
                <a:latin typeface="Arial Narrow" pitchFamily="34" charset="0"/>
              </a:rPr>
              <a:t>Statoil Mongstad </a:t>
            </a:r>
          </a:p>
        </p:txBody>
      </p:sp>
      <p:sp>
        <p:nvSpPr>
          <p:cNvPr id="16445" name="Oval 61"/>
          <p:cNvSpPr>
            <a:spLocks noChangeArrowheads="1"/>
          </p:cNvSpPr>
          <p:nvPr/>
        </p:nvSpPr>
        <p:spPr bwMode="auto">
          <a:xfrm>
            <a:off x="5572125" y="3000375"/>
            <a:ext cx="246063" cy="125413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46" name="Oval 62"/>
          <p:cNvSpPr>
            <a:spLocks noChangeArrowheads="1"/>
          </p:cNvSpPr>
          <p:nvPr/>
        </p:nvSpPr>
        <p:spPr bwMode="auto">
          <a:xfrm>
            <a:off x="6307138" y="1724025"/>
            <a:ext cx="187325" cy="106363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47" name="Oval 63"/>
          <p:cNvSpPr>
            <a:spLocks noChangeArrowheads="1"/>
          </p:cNvSpPr>
          <p:nvPr/>
        </p:nvSpPr>
        <p:spPr bwMode="auto">
          <a:xfrm>
            <a:off x="1724025" y="4179888"/>
            <a:ext cx="187325" cy="104775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48" name="Oval 64"/>
          <p:cNvSpPr>
            <a:spLocks noChangeArrowheads="1"/>
          </p:cNvSpPr>
          <p:nvPr/>
        </p:nvSpPr>
        <p:spPr bwMode="auto">
          <a:xfrm>
            <a:off x="762000" y="4953000"/>
            <a:ext cx="187325" cy="106363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6449" name="Oval 65"/>
          <p:cNvSpPr>
            <a:spLocks noChangeArrowheads="1"/>
          </p:cNvSpPr>
          <p:nvPr/>
        </p:nvSpPr>
        <p:spPr bwMode="auto">
          <a:xfrm>
            <a:off x="649288" y="5789613"/>
            <a:ext cx="187325" cy="106362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8470" name="Line 66"/>
          <p:cNvSpPr>
            <a:spLocks noChangeShapeType="1"/>
          </p:cNvSpPr>
          <p:nvPr/>
        </p:nvSpPr>
        <p:spPr bwMode="auto">
          <a:xfrm flipV="1">
            <a:off x="4002088" y="1371600"/>
            <a:ext cx="2136775" cy="503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471" name="Rectangle 67"/>
          <p:cNvSpPr>
            <a:spLocks noChangeArrowheads="1"/>
          </p:cNvSpPr>
          <p:nvPr/>
        </p:nvSpPr>
        <p:spPr bwMode="auto">
          <a:xfrm>
            <a:off x="1416050" y="4637088"/>
            <a:ext cx="137318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76" tIns="44445" rIns="90476" bIns="44445" anchor="ctr"/>
          <a:lstStyle/>
          <a:p>
            <a:pPr eaLnBrk="0" hangingPunct="0"/>
            <a:r>
              <a:rPr lang="nb-NO" sz="2500">
                <a:latin typeface="Arial Narrow" pitchFamily="34" charset="0"/>
              </a:rPr>
              <a:t>Norge</a:t>
            </a:r>
          </a:p>
        </p:txBody>
      </p:sp>
      <p:sp>
        <p:nvSpPr>
          <p:cNvPr id="18472" name="Rectangle 68"/>
          <p:cNvSpPr>
            <a:spLocks noChangeArrowheads="1"/>
          </p:cNvSpPr>
          <p:nvPr/>
        </p:nvSpPr>
        <p:spPr bwMode="auto">
          <a:xfrm>
            <a:off x="4495800" y="1219200"/>
            <a:ext cx="1371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76" tIns="44445" rIns="90476" bIns="44445" anchor="ctr"/>
          <a:lstStyle/>
          <a:p>
            <a:pPr eaLnBrk="0" hangingPunct="0"/>
            <a:r>
              <a:rPr lang="nb-NO" sz="1900">
                <a:latin typeface="Arial Narrow" pitchFamily="34" charset="0"/>
              </a:rPr>
              <a:t>Svalbard</a:t>
            </a:r>
          </a:p>
        </p:txBody>
      </p:sp>
      <p:sp>
        <p:nvSpPr>
          <p:cNvPr id="18473" name="Freeform 69"/>
          <p:cNvSpPr>
            <a:spLocks/>
          </p:cNvSpPr>
          <p:nvPr/>
        </p:nvSpPr>
        <p:spPr bwMode="auto">
          <a:xfrm flipH="1">
            <a:off x="2536825" y="5830888"/>
            <a:ext cx="74613" cy="765175"/>
          </a:xfrm>
          <a:custGeom>
            <a:avLst/>
            <a:gdLst>
              <a:gd name="T0" fmla="*/ 0 w 191"/>
              <a:gd name="T1" fmla="*/ 0 h 482"/>
              <a:gd name="T2" fmla="*/ 2147483647 w 191"/>
              <a:gd name="T3" fmla="*/ 2147483647 h 482"/>
              <a:gd name="T4" fmla="*/ 2147483647 w 191"/>
              <a:gd name="T5" fmla="*/ 2147483647 h 482"/>
              <a:gd name="T6" fmla="*/ 2147483647 w 191"/>
              <a:gd name="T7" fmla="*/ 2147483647 h 482"/>
              <a:gd name="T8" fmla="*/ 2147483647 w 191"/>
              <a:gd name="T9" fmla="*/ 2147483647 h 482"/>
              <a:gd name="T10" fmla="*/ 2147483647 w 191"/>
              <a:gd name="T11" fmla="*/ 2147483647 h 482"/>
              <a:gd name="T12" fmla="*/ 2147483647 w 191"/>
              <a:gd name="T13" fmla="*/ 2147483647 h 482"/>
              <a:gd name="T14" fmla="*/ 2147483647 w 191"/>
              <a:gd name="T15" fmla="*/ 2147483647 h 4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1"/>
              <a:gd name="T25" fmla="*/ 0 h 482"/>
              <a:gd name="T26" fmla="*/ 191 w 191"/>
              <a:gd name="T27" fmla="*/ 482 h 48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1" h="482">
                <a:moveTo>
                  <a:pt x="0" y="0"/>
                </a:moveTo>
                <a:cubicBezTo>
                  <a:pt x="29" y="35"/>
                  <a:pt x="58" y="70"/>
                  <a:pt x="73" y="100"/>
                </a:cubicBezTo>
                <a:cubicBezTo>
                  <a:pt x="88" y="130"/>
                  <a:pt x="85" y="159"/>
                  <a:pt x="91" y="182"/>
                </a:cubicBezTo>
                <a:cubicBezTo>
                  <a:pt x="97" y="205"/>
                  <a:pt x="103" y="218"/>
                  <a:pt x="109" y="236"/>
                </a:cubicBezTo>
                <a:cubicBezTo>
                  <a:pt x="115" y="254"/>
                  <a:pt x="122" y="270"/>
                  <a:pt x="128" y="291"/>
                </a:cubicBezTo>
                <a:cubicBezTo>
                  <a:pt x="134" y="312"/>
                  <a:pt x="140" y="341"/>
                  <a:pt x="146" y="364"/>
                </a:cubicBezTo>
                <a:cubicBezTo>
                  <a:pt x="152" y="387"/>
                  <a:pt x="157" y="407"/>
                  <a:pt x="164" y="427"/>
                </a:cubicBezTo>
                <a:cubicBezTo>
                  <a:pt x="171" y="447"/>
                  <a:pt x="188" y="471"/>
                  <a:pt x="191" y="482"/>
                </a:cubicBez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474" name="Freeform 70"/>
          <p:cNvSpPr>
            <a:spLocks/>
          </p:cNvSpPr>
          <p:nvPr/>
        </p:nvSpPr>
        <p:spPr bwMode="auto">
          <a:xfrm>
            <a:off x="8412163" y="1978025"/>
            <a:ext cx="620712" cy="128588"/>
          </a:xfrm>
          <a:custGeom>
            <a:avLst/>
            <a:gdLst>
              <a:gd name="T0" fmla="*/ 0 w 391"/>
              <a:gd name="T1" fmla="*/ 0 h 81"/>
              <a:gd name="T2" fmla="*/ 2147483647 w 391"/>
              <a:gd name="T3" fmla="*/ 2147483647 h 81"/>
              <a:gd name="T4" fmla="*/ 2147483647 w 391"/>
              <a:gd name="T5" fmla="*/ 2147483647 h 81"/>
              <a:gd name="T6" fmla="*/ 2147483647 w 391"/>
              <a:gd name="T7" fmla="*/ 2147483647 h 81"/>
              <a:gd name="T8" fmla="*/ 2147483647 w 391"/>
              <a:gd name="T9" fmla="*/ 2147483647 h 81"/>
              <a:gd name="T10" fmla="*/ 2147483647 w 391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1"/>
              <a:gd name="T19" fmla="*/ 0 h 81"/>
              <a:gd name="T20" fmla="*/ 391 w 391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1" h="81">
                <a:moveTo>
                  <a:pt x="0" y="0"/>
                </a:moveTo>
                <a:cubicBezTo>
                  <a:pt x="37" y="6"/>
                  <a:pt x="74" y="12"/>
                  <a:pt x="100" y="18"/>
                </a:cubicBezTo>
                <a:cubicBezTo>
                  <a:pt x="126" y="24"/>
                  <a:pt x="137" y="33"/>
                  <a:pt x="155" y="36"/>
                </a:cubicBezTo>
                <a:cubicBezTo>
                  <a:pt x="173" y="39"/>
                  <a:pt x="183" y="32"/>
                  <a:pt x="210" y="36"/>
                </a:cubicBezTo>
                <a:cubicBezTo>
                  <a:pt x="237" y="40"/>
                  <a:pt x="289" y="56"/>
                  <a:pt x="319" y="63"/>
                </a:cubicBezTo>
                <a:cubicBezTo>
                  <a:pt x="349" y="70"/>
                  <a:pt x="378" y="78"/>
                  <a:pt x="391" y="81"/>
                </a:cubicBez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475" name="Freeform 71"/>
          <p:cNvSpPr>
            <a:spLocks/>
          </p:cNvSpPr>
          <p:nvPr/>
        </p:nvSpPr>
        <p:spPr bwMode="auto">
          <a:xfrm>
            <a:off x="4703763" y="3984625"/>
            <a:ext cx="4200525" cy="2597150"/>
          </a:xfrm>
          <a:custGeom>
            <a:avLst/>
            <a:gdLst>
              <a:gd name="T0" fmla="*/ 0 w 2646"/>
              <a:gd name="T1" fmla="*/ 2147483647 h 1636"/>
              <a:gd name="T2" fmla="*/ 2147483647 w 2646"/>
              <a:gd name="T3" fmla="*/ 2147483647 h 1636"/>
              <a:gd name="T4" fmla="*/ 2147483647 w 2646"/>
              <a:gd name="T5" fmla="*/ 2147483647 h 1636"/>
              <a:gd name="T6" fmla="*/ 2147483647 w 2646"/>
              <a:gd name="T7" fmla="*/ 2147483647 h 1636"/>
              <a:gd name="T8" fmla="*/ 2147483647 w 2646"/>
              <a:gd name="T9" fmla="*/ 2147483647 h 1636"/>
              <a:gd name="T10" fmla="*/ 2147483647 w 2646"/>
              <a:gd name="T11" fmla="*/ 2147483647 h 1636"/>
              <a:gd name="T12" fmla="*/ 2147483647 w 2646"/>
              <a:gd name="T13" fmla="*/ 2147483647 h 1636"/>
              <a:gd name="T14" fmla="*/ 2147483647 w 2646"/>
              <a:gd name="T15" fmla="*/ 2147483647 h 1636"/>
              <a:gd name="T16" fmla="*/ 2147483647 w 2646"/>
              <a:gd name="T17" fmla="*/ 2147483647 h 1636"/>
              <a:gd name="T18" fmla="*/ 2147483647 w 2646"/>
              <a:gd name="T19" fmla="*/ 2147483647 h 1636"/>
              <a:gd name="T20" fmla="*/ 2147483647 w 2646"/>
              <a:gd name="T21" fmla="*/ 2147483647 h 1636"/>
              <a:gd name="T22" fmla="*/ 2147483647 w 2646"/>
              <a:gd name="T23" fmla="*/ 2147483647 h 1636"/>
              <a:gd name="T24" fmla="*/ 2147483647 w 2646"/>
              <a:gd name="T25" fmla="*/ 2147483647 h 1636"/>
              <a:gd name="T26" fmla="*/ 2147483647 w 2646"/>
              <a:gd name="T27" fmla="*/ 2147483647 h 1636"/>
              <a:gd name="T28" fmla="*/ 2147483647 w 2646"/>
              <a:gd name="T29" fmla="*/ 2147483647 h 1636"/>
              <a:gd name="T30" fmla="*/ 2147483647 w 2646"/>
              <a:gd name="T31" fmla="*/ 2147483647 h 1636"/>
              <a:gd name="T32" fmla="*/ 2147483647 w 2646"/>
              <a:gd name="T33" fmla="*/ 2147483647 h 1636"/>
              <a:gd name="T34" fmla="*/ 2147483647 w 2646"/>
              <a:gd name="T35" fmla="*/ 2147483647 h 1636"/>
              <a:gd name="T36" fmla="*/ 2147483647 w 2646"/>
              <a:gd name="T37" fmla="*/ 2147483647 h 1636"/>
              <a:gd name="T38" fmla="*/ 2147483647 w 2646"/>
              <a:gd name="T39" fmla="*/ 2147483647 h 1636"/>
              <a:gd name="T40" fmla="*/ 2147483647 w 2646"/>
              <a:gd name="T41" fmla="*/ 2147483647 h 1636"/>
              <a:gd name="T42" fmla="*/ 2147483647 w 2646"/>
              <a:gd name="T43" fmla="*/ 2147483647 h 1636"/>
              <a:gd name="T44" fmla="*/ 2147483647 w 2646"/>
              <a:gd name="T45" fmla="*/ 2147483647 h 1636"/>
              <a:gd name="T46" fmla="*/ 2147483647 w 2646"/>
              <a:gd name="T47" fmla="*/ 2147483647 h 1636"/>
              <a:gd name="T48" fmla="*/ 2147483647 w 2646"/>
              <a:gd name="T49" fmla="*/ 2147483647 h 1636"/>
              <a:gd name="T50" fmla="*/ 2147483647 w 2646"/>
              <a:gd name="T51" fmla="*/ 2147483647 h 1636"/>
              <a:gd name="T52" fmla="*/ 2147483647 w 2646"/>
              <a:gd name="T53" fmla="*/ 2147483647 h 1636"/>
              <a:gd name="T54" fmla="*/ 2147483647 w 2646"/>
              <a:gd name="T55" fmla="*/ 2147483647 h 1636"/>
              <a:gd name="T56" fmla="*/ 2147483647 w 2646"/>
              <a:gd name="T57" fmla="*/ 2147483647 h 1636"/>
              <a:gd name="T58" fmla="*/ 2147483647 w 2646"/>
              <a:gd name="T59" fmla="*/ 2147483647 h 1636"/>
              <a:gd name="T60" fmla="*/ 2147483647 w 2646"/>
              <a:gd name="T61" fmla="*/ 2147483647 h 1636"/>
              <a:gd name="T62" fmla="*/ 2147483647 w 2646"/>
              <a:gd name="T63" fmla="*/ 2147483647 h 1636"/>
              <a:gd name="T64" fmla="*/ 2147483647 w 2646"/>
              <a:gd name="T65" fmla="*/ 2147483647 h 1636"/>
              <a:gd name="T66" fmla="*/ 2147483647 w 2646"/>
              <a:gd name="T67" fmla="*/ 2147483647 h 1636"/>
              <a:gd name="T68" fmla="*/ 2147483647 w 2646"/>
              <a:gd name="T69" fmla="*/ 2147483647 h 1636"/>
              <a:gd name="T70" fmla="*/ 2147483647 w 2646"/>
              <a:gd name="T71" fmla="*/ 2147483647 h 1636"/>
              <a:gd name="T72" fmla="*/ 2147483647 w 2646"/>
              <a:gd name="T73" fmla="*/ 2147483647 h 1636"/>
              <a:gd name="T74" fmla="*/ 2147483647 w 2646"/>
              <a:gd name="T75" fmla="*/ 2147483647 h 1636"/>
              <a:gd name="T76" fmla="*/ 2147483647 w 2646"/>
              <a:gd name="T77" fmla="*/ 2147483647 h 1636"/>
              <a:gd name="T78" fmla="*/ 2147483647 w 2646"/>
              <a:gd name="T79" fmla="*/ 2147483647 h 1636"/>
              <a:gd name="T80" fmla="*/ 2147483647 w 2646"/>
              <a:gd name="T81" fmla="*/ 2147483647 h 1636"/>
              <a:gd name="T82" fmla="*/ 2147483647 w 2646"/>
              <a:gd name="T83" fmla="*/ 2147483647 h 1636"/>
              <a:gd name="T84" fmla="*/ 2147483647 w 2646"/>
              <a:gd name="T85" fmla="*/ 2147483647 h 1636"/>
              <a:gd name="T86" fmla="*/ 2147483647 w 2646"/>
              <a:gd name="T87" fmla="*/ 2147483647 h 1636"/>
              <a:gd name="T88" fmla="*/ 2147483647 w 2646"/>
              <a:gd name="T89" fmla="*/ 2147483647 h 1636"/>
              <a:gd name="T90" fmla="*/ 2147483647 w 2646"/>
              <a:gd name="T91" fmla="*/ 2147483647 h 1636"/>
              <a:gd name="T92" fmla="*/ 2147483647 w 2646"/>
              <a:gd name="T93" fmla="*/ 2147483647 h 1636"/>
              <a:gd name="T94" fmla="*/ 2147483647 w 2646"/>
              <a:gd name="T95" fmla="*/ 2147483647 h 1636"/>
              <a:gd name="T96" fmla="*/ 2147483647 w 2646"/>
              <a:gd name="T97" fmla="*/ 2147483647 h 1636"/>
              <a:gd name="T98" fmla="*/ 2147483647 w 2646"/>
              <a:gd name="T99" fmla="*/ 2147483647 h 1636"/>
              <a:gd name="T100" fmla="*/ 2147483647 w 2646"/>
              <a:gd name="T101" fmla="*/ 2147483647 h 1636"/>
              <a:gd name="T102" fmla="*/ 2147483647 w 2646"/>
              <a:gd name="T103" fmla="*/ 2147483647 h 1636"/>
              <a:gd name="T104" fmla="*/ 2147483647 w 2646"/>
              <a:gd name="T105" fmla="*/ 2147483647 h 1636"/>
              <a:gd name="T106" fmla="*/ 2147483647 w 2646"/>
              <a:gd name="T107" fmla="*/ 2147483647 h 1636"/>
              <a:gd name="T108" fmla="*/ 2147483647 w 2646"/>
              <a:gd name="T109" fmla="*/ 2147483647 h 1636"/>
              <a:gd name="T110" fmla="*/ 2147483647 w 2646"/>
              <a:gd name="T111" fmla="*/ 2147483647 h 16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46"/>
              <a:gd name="T169" fmla="*/ 0 h 1636"/>
              <a:gd name="T170" fmla="*/ 2646 w 2646"/>
              <a:gd name="T171" fmla="*/ 1636 h 16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46" h="1636">
                <a:moveTo>
                  <a:pt x="0" y="1636"/>
                </a:moveTo>
                <a:cubicBezTo>
                  <a:pt x="21" y="1605"/>
                  <a:pt x="43" y="1575"/>
                  <a:pt x="64" y="1545"/>
                </a:cubicBezTo>
                <a:cubicBezTo>
                  <a:pt x="85" y="1515"/>
                  <a:pt x="116" y="1480"/>
                  <a:pt x="128" y="1454"/>
                </a:cubicBezTo>
                <a:cubicBezTo>
                  <a:pt x="140" y="1428"/>
                  <a:pt x="122" y="1413"/>
                  <a:pt x="137" y="1390"/>
                </a:cubicBezTo>
                <a:cubicBezTo>
                  <a:pt x="152" y="1367"/>
                  <a:pt x="182" y="1335"/>
                  <a:pt x="218" y="1318"/>
                </a:cubicBezTo>
                <a:cubicBezTo>
                  <a:pt x="254" y="1301"/>
                  <a:pt x="320" y="1299"/>
                  <a:pt x="355" y="1290"/>
                </a:cubicBezTo>
                <a:cubicBezTo>
                  <a:pt x="390" y="1281"/>
                  <a:pt x="407" y="1273"/>
                  <a:pt x="428" y="1263"/>
                </a:cubicBezTo>
                <a:cubicBezTo>
                  <a:pt x="449" y="1253"/>
                  <a:pt x="462" y="1250"/>
                  <a:pt x="482" y="1227"/>
                </a:cubicBezTo>
                <a:cubicBezTo>
                  <a:pt x="502" y="1204"/>
                  <a:pt x="531" y="1153"/>
                  <a:pt x="546" y="1127"/>
                </a:cubicBezTo>
                <a:cubicBezTo>
                  <a:pt x="561" y="1101"/>
                  <a:pt x="566" y="1090"/>
                  <a:pt x="573" y="1072"/>
                </a:cubicBezTo>
                <a:cubicBezTo>
                  <a:pt x="580" y="1054"/>
                  <a:pt x="591" y="1042"/>
                  <a:pt x="591" y="1018"/>
                </a:cubicBezTo>
                <a:cubicBezTo>
                  <a:pt x="591" y="994"/>
                  <a:pt x="576" y="956"/>
                  <a:pt x="573" y="927"/>
                </a:cubicBezTo>
                <a:cubicBezTo>
                  <a:pt x="570" y="898"/>
                  <a:pt x="573" y="871"/>
                  <a:pt x="573" y="845"/>
                </a:cubicBezTo>
                <a:cubicBezTo>
                  <a:pt x="573" y="819"/>
                  <a:pt x="567" y="792"/>
                  <a:pt x="573" y="772"/>
                </a:cubicBezTo>
                <a:cubicBezTo>
                  <a:pt x="579" y="752"/>
                  <a:pt x="594" y="745"/>
                  <a:pt x="609" y="727"/>
                </a:cubicBezTo>
                <a:cubicBezTo>
                  <a:pt x="624" y="709"/>
                  <a:pt x="646" y="680"/>
                  <a:pt x="664" y="663"/>
                </a:cubicBezTo>
                <a:cubicBezTo>
                  <a:pt x="682" y="646"/>
                  <a:pt x="704" y="644"/>
                  <a:pt x="718" y="627"/>
                </a:cubicBezTo>
                <a:cubicBezTo>
                  <a:pt x="732" y="610"/>
                  <a:pt x="738" y="583"/>
                  <a:pt x="746" y="563"/>
                </a:cubicBezTo>
                <a:cubicBezTo>
                  <a:pt x="754" y="543"/>
                  <a:pt x="754" y="528"/>
                  <a:pt x="764" y="508"/>
                </a:cubicBezTo>
                <a:cubicBezTo>
                  <a:pt x="774" y="488"/>
                  <a:pt x="788" y="466"/>
                  <a:pt x="809" y="445"/>
                </a:cubicBezTo>
                <a:cubicBezTo>
                  <a:pt x="830" y="424"/>
                  <a:pt x="861" y="404"/>
                  <a:pt x="891" y="381"/>
                </a:cubicBezTo>
                <a:cubicBezTo>
                  <a:pt x="921" y="358"/>
                  <a:pt x="964" y="325"/>
                  <a:pt x="991" y="308"/>
                </a:cubicBezTo>
                <a:cubicBezTo>
                  <a:pt x="1018" y="291"/>
                  <a:pt x="1022" y="298"/>
                  <a:pt x="1055" y="281"/>
                </a:cubicBezTo>
                <a:cubicBezTo>
                  <a:pt x="1088" y="264"/>
                  <a:pt x="1156" y="229"/>
                  <a:pt x="1191" y="208"/>
                </a:cubicBezTo>
                <a:cubicBezTo>
                  <a:pt x="1226" y="187"/>
                  <a:pt x="1241" y="181"/>
                  <a:pt x="1264" y="154"/>
                </a:cubicBezTo>
                <a:cubicBezTo>
                  <a:pt x="1287" y="127"/>
                  <a:pt x="1303" y="68"/>
                  <a:pt x="1327" y="45"/>
                </a:cubicBezTo>
                <a:cubicBezTo>
                  <a:pt x="1351" y="22"/>
                  <a:pt x="1379" y="22"/>
                  <a:pt x="1409" y="17"/>
                </a:cubicBezTo>
                <a:cubicBezTo>
                  <a:pt x="1439" y="12"/>
                  <a:pt x="1467" y="18"/>
                  <a:pt x="1509" y="17"/>
                </a:cubicBezTo>
                <a:cubicBezTo>
                  <a:pt x="1551" y="16"/>
                  <a:pt x="1617" y="0"/>
                  <a:pt x="1664" y="8"/>
                </a:cubicBezTo>
                <a:cubicBezTo>
                  <a:pt x="1711" y="16"/>
                  <a:pt x="1764" y="42"/>
                  <a:pt x="1791" y="63"/>
                </a:cubicBezTo>
                <a:cubicBezTo>
                  <a:pt x="1818" y="84"/>
                  <a:pt x="1821" y="110"/>
                  <a:pt x="1827" y="136"/>
                </a:cubicBezTo>
                <a:cubicBezTo>
                  <a:pt x="1833" y="162"/>
                  <a:pt x="1830" y="191"/>
                  <a:pt x="1827" y="217"/>
                </a:cubicBezTo>
                <a:cubicBezTo>
                  <a:pt x="1824" y="243"/>
                  <a:pt x="1815" y="269"/>
                  <a:pt x="1809" y="290"/>
                </a:cubicBezTo>
                <a:cubicBezTo>
                  <a:pt x="1803" y="311"/>
                  <a:pt x="1798" y="328"/>
                  <a:pt x="1791" y="345"/>
                </a:cubicBezTo>
                <a:cubicBezTo>
                  <a:pt x="1784" y="362"/>
                  <a:pt x="1773" y="373"/>
                  <a:pt x="1764" y="390"/>
                </a:cubicBezTo>
                <a:cubicBezTo>
                  <a:pt x="1755" y="407"/>
                  <a:pt x="1745" y="427"/>
                  <a:pt x="1737" y="445"/>
                </a:cubicBezTo>
                <a:cubicBezTo>
                  <a:pt x="1729" y="463"/>
                  <a:pt x="1724" y="478"/>
                  <a:pt x="1718" y="499"/>
                </a:cubicBezTo>
                <a:cubicBezTo>
                  <a:pt x="1712" y="520"/>
                  <a:pt x="1710" y="545"/>
                  <a:pt x="1700" y="572"/>
                </a:cubicBezTo>
                <a:cubicBezTo>
                  <a:pt x="1690" y="599"/>
                  <a:pt x="1669" y="633"/>
                  <a:pt x="1655" y="663"/>
                </a:cubicBezTo>
                <a:cubicBezTo>
                  <a:pt x="1641" y="693"/>
                  <a:pt x="1627" y="722"/>
                  <a:pt x="1618" y="754"/>
                </a:cubicBezTo>
                <a:cubicBezTo>
                  <a:pt x="1609" y="786"/>
                  <a:pt x="1603" y="816"/>
                  <a:pt x="1600" y="854"/>
                </a:cubicBezTo>
                <a:cubicBezTo>
                  <a:pt x="1597" y="892"/>
                  <a:pt x="1601" y="951"/>
                  <a:pt x="1600" y="981"/>
                </a:cubicBezTo>
                <a:cubicBezTo>
                  <a:pt x="1599" y="1011"/>
                  <a:pt x="1593" y="1016"/>
                  <a:pt x="1591" y="1036"/>
                </a:cubicBezTo>
                <a:cubicBezTo>
                  <a:pt x="1589" y="1056"/>
                  <a:pt x="1589" y="1069"/>
                  <a:pt x="1591" y="1099"/>
                </a:cubicBezTo>
                <a:cubicBezTo>
                  <a:pt x="1593" y="1129"/>
                  <a:pt x="1588" y="1183"/>
                  <a:pt x="1600" y="1218"/>
                </a:cubicBezTo>
                <a:cubicBezTo>
                  <a:pt x="1612" y="1253"/>
                  <a:pt x="1641" y="1287"/>
                  <a:pt x="1664" y="1308"/>
                </a:cubicBezTo>
                <a:cubicBezTo>
                  <a:pt x="1687" y="1329"/>
                  <a:pt x="1710" y="1336"/>
                  <a:pt x="1737" y="1345"/>
                </a:cubicBezTo>
                <a:cubicBezTo>
                  <a:pt x="1764" y="1354"/>
                  <a:pt x="1788" y="1359"/>
                  <a:pt x="1827" y="1363"/>
                </a:cubicBezTo>
                <a:cubicBezTo>
                  <a:pt x="1866" y="1367"/>
                  <a:pt x="1926" y="1369"/>
                  <a:pt x="1973" y="1372"/>
                </a:cubicBezTo>
                <a:cubicBezTo>
                  <a:pt x="2020" y="1375"/>
                  <a:pt x="2068" y="1378"/>
                  <a:pt x="2109" y="1381"/>
                </a:cubicBezTo>
                <a:cubicBezTo>
                  <a:pt x="2150" y="1384"/>
                  <a:pt x="2185" y="1387"/>
                  <a:pt x="2218" y="1390"/>
                </a:cubicBezTo>
                <a:cubicBezTo>
                  <a:pt x="2251" y="1393"/>
                  <a:pt x="2277" y="1398"/>
                  <a:pt x="2309" y="1399"/>
                </a:cubicBezTo>
                <a:cubicBezTo>
                  <a:pt x="2341" y="1400"/>
                  <a:pt x="2374" y="1393"/>
                  <a:pt x="2409" y="1399"/>
                </a:cubicBezTo>
                <a:cubicBezTo>
                  <a:pt x="2444" y="1405"/>
                  <a:pt x="2491" y="1424"/>
                  <a:pt x="2518" y="1436"/>
                </a:cubicBezTo>
                <a:cubicBezTo>
                  <a:pt x="2545" y="1448"/>
                  <a:pt x="2552" y="1462"/>
                  <a:pt x="2573" y="1472"/>
                </a:cubicBezTo>
                <a:cubicBezTo>
                  <a:pt x="2594" y="1482"/>
                  <a:pt x="2620" y="1490"/>
                  <a:pt x="2646" y="1499"/>
                </a:cubicBezTo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476" name="Text Box 72"/>
          <p:cNvSpPr txBox="1">
            <a:spLocks noChangeArrowheads="1"/>
          </p:cNvSpPr>
          <p:nvPr/>
        </p:nvSpPr>
        <p:spPr bwMode="auto">
          <a:xfrm>
            <a:off x="2327275" y="5219700"/>
            <a:ext cx="558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3" tIns="37871" rIns="75743" bIns="37871">
            <a:spAutoFit/>
          </a:bodyPr>
          <a:lstStyle/>
          <a:p>
            <a:pPr defTabSz="757238" eaLnBrk="0" hangingPunct="0"/>
            <a:r>
              <a:rPr lang="nb-NO" sz="1900">
                <a:latin typeface="Arial Narrow" pitchFamily="34" charset="0"/>
              </a:rPr>
              <a:t>Oslo</a:t>
            </a:r>
          </a:p>
        </p:txBody>
      </p:sp>
      <p:sp>
        <p:nvSpPr>
          <p:cNvPr id="18477" name="Text Box 73"/>
          <p:cNvSpPr txBox="1">
            <a:spLocks noChangeArrowheads="1"/>
          </p:cNvSpPr>
          <p:nvPr/>
        </p:nvSpPr>
        <p:spPr bwMode="auto">
          <a:xfrm>
            <a:off x="2647950" y="4154488"/>
            <a:ext cx="10953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3" tIns="37871" rIns="75743" bIns="37871">
            <a:spAutoFit/>
          </a:bodyPr>
          <a:lstStyle/>
          <a:p>
            <a:pPr defTabSz="757238" eaLnBrk="0" hangingPunct="0"/>
            <a:r>
              <a:rPr lang="nb-NO" sz="1900">
                <a:latin typeface="Arial Narrow" pitchFamily="34" charset="0"/>
              </a:rPr>
              <a:t>Trondheim</a:t>
            </a:r>
          </a:p>
        </p:txBody>
      </p:sp>
      <p:sp>
        <p:nvSpPr>
          <p:cNvPr id="18478" name="Text Box 74"/>
          <p:cNvSpPr txBox="1">
            <a:spLocks noChangeArrowheads="1"/>
          </p:cNvSpPr>
          <p:nvPr/>
        </p:nvSpPr>
        <p:spPr bwMode="auto">
          <a:xfrm>
            <a:off x="5110163" y="2065338"/>
            <a:ext cx="8318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3" tIns="37871" rIns="75743" bIns="37871">
            <a:spAutoFit/>
          </a:bodyPr>
          <a:lstStyle/>
          <a:p>
            <a:pPr defTabSz="757238" eaLnBrk="0" hangingPunct="0"/>
            <a:r>
              <a:rPr lang="nb-NO" sz="1900">
                <a:latin typeface="Arial Narrow" pitchFamily="34" charset="0"/>
              </a:rPr>
              <a:t>Tromsø</a:t>
            </a:r>
          </a:p>
        </p:txBody>
      </p:sp>
      <p:sp>
        <p:nvSpPr>
          <p:cNvPr id="18479" name="Text Box 75"/>
          <p:cNvSpPr txBox="1">
            <a:spLocks noChangeArrowheads="1"/>
          </p:cNvSpPr>
          <p:nvPr/>
        </p:nvSpPr>
        <p:spPr bwMode="auto">
          <a:xfrm>
            <a:off x="177800" y="5788025"/>
            <a:ext cx="10509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3" tIns="37871" rIns="75743" bIns="37871">
            <a:spAutoFit/>
          </a:bodyPr>
          <a:lstStyle/>
          <a:p>
            <a:pPr defTabSz="757238" eaLnBrk="0" hangingPunct="0"/>
            <a:r>
              <a:rPr lang="nb-NO" sz="1900">
                <a:latin typeface="Arial Narrow" pitchFamily="34" charset="0"/>
              </a:rPr>
              <a:t>Stavanger</a:t>
            </a:r>
          </a:p>
        </p:txBody>
      </p:sp>
      <p:sp>
        <p:nvSpPr>
          <p:cNvPr id="18480" name="Text Box 76"/>
          <p:cNvSpPr txBox="1">
            <a:spLocks noChangeArrowheads="1"/>
          </p:cNvSpPr>
          <p:nvPr/>
        </p:nvSpPr>
        <p:spPr bwMode="auto">
          <a:xfrm>
            <a:off x="246063" y="5068888"/>
            <a:ext cx="78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3" tIns="37871" rIns="75743" bIns="37871">
            <a:spAutoFit/>
          </a:bodyPr>
          <a:lstStyle/>
          <a:p>
            <a:pPr defTabSz="757238" eaLnBrk="0" hangingPunct="0"/>
            <a:r>
              <a:rPr lang="nb-NO" sz="1900">
                <a:latin typeface="Arial Narrow" pitchFamily="34" charset="0"/>
              </a:rPr>
              <a:t>Bergen</a:t>
            </a:r>
            <a:endParaRPr lang="nb-NO" sz="19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8481" name="Picture 7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4114800"/>
            <a:ext cx="130175" cy="16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462" name="Rectangle 78"/>
          <p:cNvSpPr>
            <a:spLocks noChangeArrowheads="1"/>
          </p:cNvSpPr>
          <p:nvPr/>
        </p:nvSpPr>
        <p:spPr bwMode="auto">
          <a:xfrm>
            <a:off x="800100" y="4637088"/>
            <a:ext cx="155575" cy="8096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nb-NO">
              <a:ea typeface="ＭＳ Ｐゴシック" pitchFamily="64" charset="-128"/>
            </a:endParaRPr>
          </a:p>
        </p:txBody>
      </p:sp>
      <p:sp>
        <p:nvSpPr>
          <p:cNvPr id="18483" name="Rectangle 79"/>
          <p:cNvSpPr>
            <a:spLocks noChangeArrowheads="1"/>
          </p:cNvSpPr>
          <p:nvPr/>
        </p:nvSpPr>
        <p:spPr bwMode="auto">
          <a:xfrm>
            <a:off x="3786188" y="4786313"/>
            <a:ext cx="2960687" cy="1658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4954" tIns="36820" rIns="74954" bIns="36820">
            <a:spAutoFit/>
          </a:bodyPr>
          <a:lstStyle/>
          <a:p>
            <a:pPr defTabSz="757238" eaLnBrk="0" hangingPunct="0"/>
            <a:r>
              <a:rPr lang="nb-NO" b="1">
                <a:latin typeface="Arial Narrow" pitchFamily="34" charset="0"/>
              </a:rPr>
              <a:t>Mellomdepot</a:t>
            </a:r>
          </a:p>
          <a:p>
            <a:pPr defTabSz="757238" eaLnBrk="0" hangingPunct="0"/>
            <a:r>
              <a:rPr lang="nb-NO" sz="1700" b="1">
                <a:latin typeface="Arial Narrow" pitchFamily="34" charset="0"/>
              </a:rPr>
              <a:t>Kragerø	 	Flekkefjord </a:t>
            </a:r>
          </a:p>
          <a:p>
            <a:pPr defTabSz="757238" eaLnBrk="0" hangingPunct="0"/>
            <a:r>
              <a:rPr lang="nb-NO" sz="1700" b="1">
                <a:latin typeface="Arial Narrow" pitchFamily="34" charset="0"/>
              </a:rPr>
              <a:t>Bømlo 		Kristiansund</a:t>
            </a:r>
          </a:p>
          <a:p>
            <a:pPr defTabSz="757238" eaLnBrk="0" hangingPunct="0"/>
            <a:r>
              <a:rPr lang="nb-NO" sz="1700" b="1">
                <a:latin typeface="Arial Narrow" pitchFamily="34" charset="0"/>
              </a:rPr>
              <a:t>Rørvik		Sortland Skjervøy		Honningsvåg Båtsfjord	Ny Ålesund</a:t>
            </a:r>
          </a:p>
        </p:txBody>
      </p:sp>
      <p:pic>
        <p:nvPicPr>
          <p:cNvPr id="18484" name="Picture 8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4857750"/>
            <a:ext cx="188912" cy="247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</p:pic>
      <p:pic>
        <p:nvPicPr>
          <p:cNvPr id="18485" name="Picture 8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6163" y="5878513"/>
            <a:ext cx="131762" cy="16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86" name="Picture 8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38" y="5748338"/>
            <a:ext cx="130175" cy="16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87" name="Picture 8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950" y="5421313"/>
            <a:ext cx="130175" cy="16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88" name="Picture 8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17838" y="3592513"/>
            <a:ext cx="130175" cy="16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89" name="Picture 8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41863" y="2481263"/>
            <a:ext cx="130175" cy="16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90" name="Picture 8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250" y="2143125"/>
            <a:ext cx="130175" cy="16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91" name="Picture 87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8025" y="1828800"/>
            <a:ext cx="130175" cy="16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92" name="Picture 88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9925" y="1501775"/>
            <a:ext cx="130175" cy="16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93" name="Picture 89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20025" y="1566863"/>
            <a:ext cx="130175" cy="16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94" name="Picture 8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5" y="1357313"/>
            <a:ext cx="130175" cy="163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smtClean="0"/>
              <a:t>Statlig slepeberedskap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775"/>
            <a:ext cx="9144000" cy="47609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79388" y="1773238"/>
            <a:ext cx="2879725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nb-NO"/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4100" y="1052513"/>
            <a:ext cx="17399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92500" y="1700213"/>
            <a:ext cx="1824038" cy="1371600"/>
          </a:xfrm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1052513"/>
            <a:ext cx="188277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3716338"/>
            <a:ext cx="19288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5959475"/>
            <a:ext cx="20748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algn="l" eaLnBrk="1" hangingPunct="1"/>
            <a:r>
              <a:rPr lang="nb-NO" smtClean="0"/>
              <a:t>Iverksatte tiltak senere år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5830888" cy="4538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2400" smtClean="0"/>
              <a:t>Nye seilingsleder for risikotrafikk langs kysten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2000" smtClean="0"/>
              <a:t>Selingsleder Vardø - Røst , Stadt - Lindesnes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2000" smtClean="0"/>
              <a:t>12 nm territorialgrense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AIS og overvåkning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2000" smtClean="0"/>
              <a:t>Revisjon av alle nødhavner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Statlig slepeberedskap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Materiellfornyelser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Tømming av skipsvrak for olje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FoU og teknologiutvikling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Nasjonale læreplaner</a:t>
            </a:r>
          </a:p>
          <a:p>
            <a:pPr eaLnBrk="1" hangingPunct="1">
              <a:lnSpc>
                <a:spcPct val="90000"/>
              </a:lnSpc>
            </a:pPr>
            <a:endParaRPr lang="nb-NO" sz="2400" smtClean="0"/>
          </a:p>
          <a:p>
            <a:pPr eaLnBrk="1" hangingPunct="1">
              <a:lnSpc>
                <a:spcPct val="90000"/>
              </a:lnSpc>
            </a:pPr>
            <a:endParaRPr lang="nb-NO" sz="2400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0525" y="0"/>
            <a:ext cx="2403475" cy="1684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175" y="1628775"/>
            <a:ext cx="240982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 cstate="print"/>
          <a:srcRect r="49232"/>
          <a:stretch>
            <a:fillRect/>
          </a:stretch>
        </p:blipFill>
        <p:spPr bwMode="auto">
          <a:xfrm>
            <a:off x="6719888" y="5013325"/>
            <a:ext cx="2424112" cy="2932113"/>
          </a:xfrm>
          <a:prstGeom prst="rect">
            <a:avLst/>
          </a:prstGeom>
          <a:noFill/>
          <a:ln w="12700" algn="ctr">
            <a:solidFill>
              <a:srgbClr val="0099CC"/>
            </a:solidFill>
            <a:miter lim="800000"/>
            <a:headEnd/>
            <a:tailEnd/>
          </a:ln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3284538"/>
            <a:ext cx="2411412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nb-NO" sz="3200" dirty="0" smtClean="0"/>
              <a:t>AIS - plott 2011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268413"/>
            <a:ext cx="5759450" cy="4692650"/>
          </a:xfrm>
          <a:noFill/>
        </p:spPr>
      </p:pic>
      <p:sp>
        <p:nvSpPr>
          <p:cNvPr id="4100" name="Rektangel 4"/>
          <p:cNvSpPr>
            <a:spLocks noChangeArrowheads="1"/>
          </p:cNvSpPr>
          <p:nvPr/>
        </p:nvSpPr>
        <p:spPr bwMode="auto">
          <a:xfrm>
            <a:off x="6875463" y="1557338"/>
            <a:ext cx="20701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Ship traffic</a:t>
            </a:r>
          </a:p>
          <a:p>
            <a:r>
              <a:rPr lang="nb-NO" i="1"/>
              <a:t>AIS data 2011</a:t>
            </a:r>
          </a:p>
          <a:p>
            <a:r>
              <a:rPr lang="en-US" b="1"/>
              <a:t>dot = ship per 24 h</a:t>
            </a:r>
            <a:endParaRPr lang="nb-NO"/>
          </a:p>
        </p:txBody>
      </p:sp>
      <p:sp>
        <p:nvSpPr>
          <p:cNvPr id="4101" name="TekstSylinder 5"/>
          <p:cNvSpPr txBox="1">
            <a:spLocks noChangeArrowheads="1"/>
          </p:cNvSpPr>
          <p:nvPr/>
        </p:nvSpPr>
        <p:spPr bwMode="auto">
          <a:xfrm>
            <a:off x="6948488" y="3789363"/>
            <a:ext cx="18716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80% av dagens trafikk i nord er i norsk farvann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smtClean="0"/>
              <a:t>Hva skal jeg si noe om…</a:t>
            </a:r>
          </a:p>
        </p:txBody>
      </p:sp>
      <p:sp>
        <p:nvSpPr>
          <p:cNvPr id="5123" name="Plassholder for innhold 2"/>
          <p:cNvSpPr>
            <a:spLocks noGrp="1"/>
          </p:cNvSpPr>
          <p:nvPr>
            <p:ph idx="1"/>
          </p:nvPr>
        </p:nvSpPr>
        <p:spPr>
          <a:xfrm>
            <a:off x="539750" y="1412875"/>
            <a:ext cx="4606925" cy="4538663"/>
          </a:xfrm>
        </p:spPr>
        <p:txBody>
          <a:bodyPr/>
          <a:lstStyle/>
          <a:p>
            <a:pPr eaLnBrk="1" hangingPunct="1"/>
            <a:r>
              <a:rPr lang="nb-NO" sz="2400" dirty="0" smtClean="0"/>
              <a:t>Kystverkets ansvar</a:t>
            </a:r>
          </a:p>
          <a:p>
            <a:pPr eaLnBrk="1" hangingPunct="1"/>
            <a:r>
              <a:rPr lang="nb-NO" sz="2400" dirty="0" smtClean="0"/>
              <a:t>Dimensjoneringsgrunnlag og anbefalinger</a:t>
            </a:r>
          </a:p>
          <a:p>
            <a:pPr lvl="1" eaLnBrk="1" hangingPunct="1"/>
            <a:r>
              <a:rPr lang="nb-NO" dirty="0" smtClean="0"/>
              <a:t>Oljevernutstyr, øvelser </a:t>
            </a:r>
            <a:r>
              <a:rPr lang="nb-NO" dirty="0" err="1" smtClean="0"/>
              <a:t>oa</a:t>
            </a:r>
            <a:endParaRPr lang="nb-NO" dirty="0" smtClean="0"/>
          </a:p>
          <a:p>
            <a:pPr eaLnBrk="1" hangingPunct="1"/>
            <a:r>
              <a:rPr lang="nb-NO" sz="2400" dirty="0" smtClean="0"/>
              <a:t>Slepeberedskap</a:t>
            </a:r>
          </a:p>
          <a:p>
            <a:pPr eaLnBrk="1" hangingPunct="1"/>
            <a:r>
              <a:rPr lang="nb-NO" sz="2400" dirty="0" smtClean="0"/>
              <a:t>Skipsvrak i området</a:t>
            </a:r>
          </a:p>
          <a:p>
            <a:pPr eaLnBrk="1" hangingPunct="1"/>
            <a:r>
              <a:rPr lang="nb-NO" sz="2400" dirty="0" smtClean="0"/>
              <a:t>Særlige utfordringer i nord</a:t>
            </a:r>
          </a:p>
          <a:p>
            <a:pPr eaLnBrk="1" hangingPunct="1"/>
            <a:r>
              <a:rPr lang="nb-NO" sz="2400" dirty="0" smtClean="0"/>
              <a:t>Tilfellet </a:t>
            </a:r>
            <a:r>
              <a:rPr lang="nb-NO" sz="2400" dirty="0" err="1" smtClean="0"/>
              <a:t>Godafoss</a:t>
            </a:r>
            <a:endParaRPr lang="nb-NO" sz="2400" dirty="0" smtClean="0"/>
          </a:p>
          <a:p>
            <a:pPr eaLnBrk="1" hangingPunct="1"/>
            <a:r>
              <a:rPr lang="nb-NO" sz="2400" dirty="0" smtClean="0"/>
              <a:t>Øvelseskallender 2014</a:t>
            </a:r>
          </a:p>
          <a:p>
            <a:pPr eaLnBrk="1" hangingPunct="1"/>
            <a:r>
              <a:rPr lang="nb-NO" sz="2400" dirty="0" smtClean="0"/>
              <a:t>Regjeringserklæringen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412875"/>
            <a:ext cx="3230563" cy="4576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smtClean="0"/>
              <a:t>Planlagte tiltak de neste år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8064500" cy="4538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mtClean="0"/>
              <a:t>Følge opp anbefalingene i beredskapsanalysen</a:t>
            </a:r>
          </a:p>
          <a:p>
            <a:pPr lvl="1" eaLnBrk="1" hangingPunct="1">
              <a:lnSpc>
                <a:spcPct val="80000"/>
              </a:lnSpc>
            </a:pPr>
            <a:r>
              <a:rPr lang="nb-NO" smtClean="0"/>
              <a:t>Anskaffe og innfase nytt utstyr</a:t>
            </a:r>
          </a:p>
          <a:p>
            <a:pPr eaLnBrk="1" hangingPunct="1">
              <a:lnSpc>
                <a:spcPct val="80000"/>
              </a:lnSpc>
            </a:pPr>
            <a:r>
              <a:rPr lang="nb-NO" smtClean="0"/>
              <a:t>Fokus på erfaring etter statlige aksjoner</a:t>
            </a:r>
          </a:p>
          <a:p>
            <a:pPr eaLnBrk="1" hangingPunct="1">
              <a:lnSpc>
                <a:spcPct val="80000"/>
              </a:lnSpc>
            </a:pPr>
            <a:r>
              <a:rPr lang="nb-NO" smtClean="0"/>
              <a:t>Avklare kommunenes rolle </a:t>
            </a:r>
          </a:p>
          <a:p>
            <a:pPr eaLnBrk="1" hangingPunct="1">
              <a:lnSpc>
                <a:spcPct val="80000"/>
              </a:lnSpc>
            </a:pPr>
            <a:r>
              <a:rPr lang="nb-NO" smtClean="0"/>
              <a:t>Avklare håndtering av de store hendelsene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986213"/>
            <a:ext cx="5076825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89388"/>
            <a:ext cx="4367213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smtClean="0">
                <a:solidFill>
                  <a:schemeClr val="accent2"/>
                </a:solidFill>
              </a:rPr>
              <a:t>Akutt forurensing fra skipsvrak</a:t>
            </a:r>
          </a:p>
        </p:txBody>
      </p:sp>
      <p:sp>
        <p:nvSpPr>
          <p:cNvPr id="22531" name="Plassholder for innhold 2"/>
          <p:cNvSpPr>
            <a:spLocks noGrp="1"/>
          </p:cNvSpPr>
          <p:nvPr>
            <p:ph idx="1"/>
          </p:nvPr>
        </p:nvSpPr>
        <p:spPr>
          <a:xfrm>
            <a:off x="5292725" y="1628775"/>
            <a:ext cx="3527425" cy="44021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b-NO" sz="2000" i="1" smtClean="0"/>
              <a:t>Anbefaling 2006:</a:t>
            </a:r>
          </a:p>
          <a:p>
            <a:pPr eaLnBrk="1" hangingPunct="1">
              <a:buFont typeface="Arial" charset="0"/>
              <a:buAutoNum type="arabicPeriod"/>
            </a:pPr>
            <a:r>
              <a:rPr lang="nb-NO" sz="1800" smtClean="0">
                <a:solidFill>
                  <a:srgbClr val="A6A6A6"/>
                </a:solidFill>
              </a:rPr>
              <a:t>Norvard (2007/2008)</a:t>
            </a:r>
          </a:p>
          <a:p>
            <a:pPr eaLnBrk="1" hangingPunct="1">
              <a:buFont typeface="Arial" charset="0"/>
              <a:buAutoNum type="arabicPeriod"/>
            </a:pPr>
            <a:r>
              <a:rPr lang="nb-NO" sz="1800" smtClean="0">
                <a:solidFill>
                  <a:srgbClr val="A6A6A6"/>
                </a:solidFill>
              </a:rPr>
              <a:t>Welheim (2008)</a:t>
            </a:r>
          </a:p>
          <a:p>
            <a:pPr eaLnBrk="1" hangingPunct="1">
              <a:buFont typeface="Arial" charset="0"/>
              <a:buAutoNum type="arabicPeriod"/>
            </a:pPr>
            <a:r>
              <a:rPr lang="nb-NO" sz="1800" smtClean="0"/>
              <a:t>Erich Giese (2012)</a:t>
            </a:r>
          </a:p>
          <a:p>
            <a:pPr eaLnBrk="1" hangingPunct="1">
              <a:buFont typeface="Arial" charset="0"/>
              <a:buAutoNum type="arabicPeriod"/>
            </a:pPr>
            <a:r>
              <a:rPr lang="nb-NO" sz="1800" smtClean="0"/>
              <a:t>Neuenfels (2012)</a:t>
            </a:r>
          </a:p>
          <a:p>
            <a:pPr eaLnBrk="1" hangingPunct="1">
              <a:buFont typeface="Arial" charset="0"/>
              <a:buAutoNum type="arabicPeriod"/>
            </a:pPr>
            <a:r>
              <a:rPr lang="nb-NO" sz="1800" smtClean="0"/>
              <a:t>Boardale (2012)</a:t>
            </a:r>
          </a:p>
          <a:p>
            <a:pPr eaLnBrk="1" hangingPunct="1">
              <a:buFontTx/>
              <a:buNone/>
            </a:pPr>
            <a:endParaRPr lang="nb-NO" sz="1800" smtClean="0"/>
          </a:p>
          <a:p>
            <a:pPr eaLnBrk="1" hangingPunct="1">
              <a:buFontTx/>
              <a:buNone/>
            </a:pPr>
            <a:r>
              <a:rPr lang="nb-NO" sz="2000" i="1" smtClean="0"/>
              <a:t>Tømt pga akutt utslipp 2011:</a:t>
            </a:r>
          </a:p>
          <a:p>
            <a:pPr eaLnBrk="1" hangingPunct="1">
              <a:buFont typeface="Arial" charset="0"/>
              <a:buAutoNum type="arabicPeriod"/>
            </a:pPr>
            <a:r>
              <a:rPr lang="nb-NO" sz="1800" smtClean="0">
                <a:solidFill>
                  <a:srgbClr val="A6A6A6"/>
                </a:solidFill>
              </a:rPr>
              <a:t>Bittern</a:t>
            </a:r>
          </a:p>
          <a:p>
            <a:pPr eaLnBrk="1" hangingPunct="1">
              <a:buFont typeface="Arial" charset="0"/>
              <a:buAutoNum type="arabicPeriod"/>
            </a:pPr>
            <a:endParaRPr lang="nb-NO" sz="1800" smtClean="0">
              <a:solidFill>
                <a:srgbClr val="A6A6A6"/>
              </a:solidFill>
            </a:endParaRPr>
          </a:p>
          <a:p>
            <a:pPr eaLnBrk="1" hangingPunct="1">
              <a:buFontTx/>
              <a:buNone/>
            </a:pPr>
            <a:r>
              <a:rPr lang="nb-NO" sz="2000" i="1" smtClean="0"/>
              <a:t>Annen forurensning enn olje</a:t>
            </a:r>
          </a:p>
          <a:p>
            <a:pPr eaLnBrk="1" hangingPunct="1">
              <a:buFontTx/>
              <a:buChar char="-"/>
            </a:pPr>
            <a:r>
              <a:rPr lang="nb-NO" sz="1800" i="1" smtClean="0"/>
              <a:t>U-864</a:t>
            </a:r>
          </a:p>
          <a:p>
            <a:pPr eaLnBrk="1" hangingPunct="1">
              <a:buFontTx/>
              <a:buChar char="-"/>
            </a:pPr>
            <a:r>
              <a:rPr lang="nb-NO" sz="1800" i="1" smtClean="0"/>
              <a:t>Murmansk</a:t>
            </a:r>
          </a:p>
          <a:p>
            <a:pPr eaLnBrk="1" hangingPunct="1">
              <a:buFontTx/>
              <a:buNone/>
            </a:pPr>
            <a:endParaRPr lang="nb-NO" sz="1800" smtClean="0"/>
          </a:p>
          <a:p>
            <a:pPr eaLnBrk="1" hangingPunct="1">
              <a:buFontTx/>
              <a:buNone/>
            </a:pPr>
            <a:endParaRPr lang="nb-NO" sz="1800" smtClean="0"/>
          </a:p>
        </p:txBody>
      </p:sp>
      <p:pic>
        <p:nvPicPr>
          <p:cNvPr id="4" name="Picture 4" descr="Vrak langs norskekyst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00213"/>
            <a:ext cx="4105275" cy="404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b="1" smtClean="0"/>
              <a:t>MURMANSK 18. APRIL 2012</a:t>
            </a:r>
          </a:p>
        </p:txBody>
      </p:sp>
      <p:pic>
        <p:nvPicPr>
          <p:cNvPr id="23555" name="Picture 2" descr="H:\POK - privat\Murmansk\Murmansk18-4-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16113"/>
            <a:ext cx="9153525" cy="3816350"/>
          </a:xfrm>
        </p:spPr>
      </p:pic>
      <p:sp>
        <p:nvSpPr>
          <p:cNvPr id="23556" name="TekstSylinder 4"/>
          <p:cNvSpPr txBox="1">
            <a:spLocks noChangeArrowheads="1"/>
          </p:cNvSpPr>
          <p:nvPr/>
        </p:nvSpPr>
        <p:spPr bwMode="auto">
          <a:xfrm>
            <a:off x="6948488" y="5157788"/>
            <a:ext cx="2195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b-NO" b="1">
                <a:solidFill>
                  <a:srgbClr val="FF0000"/>
                </a:solidFill>
              </a:rPr>
              <a:t>Vekt: 16.000 tonn</a:t>
            </a:r>
          </a:p>
          <a:p>
            <a:pPr eaLnBrk="0" hangingPunct="0"/>
            <a:endParaRPr lang="nb-NO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b="1" smtClean="0"/>
              <a:t>MURMANSK 25.APRIL 2012</a:t>
            </a:r>
          </a:p>
        </p:txBody>
      </p:sp>
      <p:pic>
        <p:nvPicPr>
          <p:cNvPr id="24579" name="Picture 2" descr="H:\POK - privat\Murmansk\murmansk25april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50" y="1989138"/>
            <a:ext cx="9017000" cy="3816350"/>
          </a:xfrm>
        </p:spPr>
      </p:pic>
      <p:sp>
        <p:nvSpPr>
          <p:cNvPr id="24580" name="TekstSylinder 4"/>
          <p:cNvSpPr txBox="1">
            <a:spLocks noChangeArrowheads="1"/>
          </p:cNvSpPr>
          <p:nvPr/>
        </p:nvSpPr>
        <p:spPr bwMode="auto">
          <a:xfrm>
            <a:off x="5795963" y="4652963"/>
            <a:ext cx="35290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b-NO" b="1">
                <a:solidFill>
                  <a:srgbClr val="FF0000"/>
                </a:solidFill>
              </a:rPr>
              <a:t>Spunt: 		550lm</a:t>
            </a:r>
          </a:p>
          <a:p>
            <a:pPr eaLnBrk="0" hangingPunct="0"/>
            <a:r>
              <a:rPr lang="nb-NO" b="1">
                <a:solidFill>
                  <a:srgbClr val="FF0000"/>
                </a:solidFill>
              </a:rPr>
              <a:t>		10.000kvm</a:t>
            </a:r>
          </a:p>
          <a:p>
            <a:pPr eaLnBrk="0" hangingPunct="0"/>
            <a:r>
              <a:rPr lang="nb-NO" b="1">
                <a:solidFill>
                  <a:srgbClr val="FF0000"/>
                </a:solidFill>
              </a:rPr>
              <a:t>Masser:		400.000 kbm</a:t>
            </a:r>
          </a:p>
          <a:p>
            <a:pPr eaLnBrk="0" hangingPunct="0"/>
            <a:r>
              <a:rPr lang="nb-NO" b="1">
                <a:solidFill>
                  <a:srgbClr val="FF0000"/>
                </a:solidFill>
              </a:rPr>
              <a:t>Vannvolum:	350.000 kbm</a:t>
            </a:r>
          </a:p>
          <a:p>
            <a:pPr eaLnBrk="0" hangingPunct="0"/>
            <a:r>
              <a:rPr lang="nb-NO" b="1">
                <a:solidFill>
                  <a:srgbClr val="FF0000"/>
                </a:solidFill>
              </a:rPr>
              <a:t>Vannstand baug: 6m</a:t>
            </a:r>
          </a:p>
          <a:p>
            <a:pPr eaLnBrk="0" hangingPunct="0"/>
            <a:r>
              <a:rPr lang="nb-NO" b="1">
                <a:solidFill>
                  <a:srgbClr val="FF0000"/>
                </a:solidFill>
              </a:rPr>
              <a:t>Vannatand hekk: 12m</a:t>
            </a:r>
          </a:p>
          <a:p>
            <a:pPr eaLnBrk="0" hangingPunct="0"/>
            <a:r>
              <a:rPr lang="nb-NO" b="1">
                <a:solidFill>
                  <a:srgbClr val="C00000"/>
                </a:solidFill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endParaRPr lang="nb-NO" smtClean="0"/>
          </a:p>
        </p:txBody>
      </p:sp>
      <p:pic>
        <p:nvPicPr>
          <p:cNvPr id="25603" name="Picture 2" descr="H:\POK - privat\Murmansk\murmansk25april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8893175" y="0"/>
            <a:ext cx="19146838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nb-NO" b="1" smtClean="0"/>
              <a:t>Murmansk 20. august 2013</a:t>
            </a:r>
          </a:p>
        </p:txBody>
      </p:sp>
      <p:sp>
        <p:nvSpPr>
          <p:cNvPr id="26627" name="Plassholder for innhold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endParaRPr lang="nb-NO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781300"/>
            <a:ext cx="79200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b="1" smtClean="0"/>
              <a:t>Vrakene i Narvik &amp; Vesterålen </a:t>
            </a:r>
          </a:p>
        </p:txBody>
      </p:sp>
      <p:sp>
        <p:nvSpPr>
          <p:cNvPr id="27651" name="Plassholder for innhold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pPr eaLnBrk="1" hangingPunct="1"/>
            <a:r>
              <a:rPr lang="nb-NO" sz="1200" b="1" smtClean="0"/>
              <a:t>”Erich Giese” (Jager)</a:t>
            </a:r>
          </a:p>
          <a:p>
            <a:pPr eaLnBrk="1" hangingPunct="1"/>
            <a:r>
              <a:rPr lang="nb-NO" sz="1200" smtClean="0"/>
              <a:t>Lengde: 119,3 m     </a:t>
            </a:r>
            <a:br>
              <a:rPr lang="nb-NO" sz="1200" smtClean="0"/>
            </a:br>
            <a:r>
              <a:rPr lang="nb-NO" sz="1200" smtClean="0"/>
              <a:t>Bredde: 11,3 m </a:t>
            </a:r>
            <a:br>
              <a:rPr lang="nb-NO" sz="1200" smtClean="0"/>
            </a:br>
            <a:r>
              <a:rPr lang="nb-NO" sz="1200" smtClean="0"/>
              <a:t>Tonnasje: 3190 tonn</a:t>
            </a:r>
            <a:br>
              <a:rPr lang="nb-NO" sz="1200" smtClean="0"/>
            </a:br>
            <a:r>
              <a:rPr lang="nb-NO" sz="1200" smtClean="0"/>
              <a:t>Kubikkolje: 350 - 435 tonn               </a:t>
            </a:r>
            <a:br>
              <a:rPr lang="nb-NO" sz="1200" smtClean="0"/>
            </a:br>
            <a:r>
              <a:rPr lang="nb-NO" sz="1200" smtClean="0"/>
              <a:t>Oljetype: 3/5 tungolje og 2/5 dieselolje</a:t>
            </a:r>
            <a:br>
              <a:rPr lang="nb-NO" sz="1200" smtClean="0"/>
            </a:br>
            <a:r>
              <a:rPr lang="nb-NO" sz="1200" smtClean="0"/>
              <a:t>Antall tanker: 26</a:t>
            </a:r>
          </a:p>
          <a:p>
            <a:pPr eaLnBrk="1" hangingPunct="1"/>
            <a:r>
              <a:rPr lang="nb-NO" sz="1200" b="1" smtClean="0"/>
              <a:t>”Neuenfels”  (dampskip)</a:t>
            </a:r>
          </a:p>
          <a:p>
            <a:pPr eaLnBrk="1" hangingPunct="1"/>
            <a:r>
              <a:rPr lang="nb-NO" sz="1200" smtClean="0"/>
              <a:t>Lengde: 143m       </a:t>
            </a:r>
            <a:br>
              <a:rPr lang="nb-NO" sz="1200" smtClean="0"/>
            </a:br>
            <a:r>
              <a:rPr lang="nb-NO" sz="1200" smtClean="0"/>
              <a:t>Bredde:  18,4m</a:t>
            </a:r>
            <a:br>
              <a:rPr lang="nb-NO" sz="1200" smtClean="0"/>
            </a:br>
            <a:r>
              <a:rPr lang="nb-NO" sz="1200" smtClean="0"/>
              <a:t>Tonnasje: 14.500 tonn</a:t>
            </a:r>
            <a:br>
              <a:rPr lang="nb-NO" sz="1200" smtClean="0"/>
            </a:br>
            <a:r>
              <a:rPr lang="nb-NO" sz="1200" smtClean="0"/>
              <a:t>Tonn olje: 40-50                                    </a:t>
            </a:r>
            <a:br>
              <a:rPr lang="nb-NO" sz="1200" smtClean="0"/>
            </a:br>
            <a:r>
              <a:rPr lang="nb-NO" sz="1200" smtClean="0"/>
              <a:t>Oljetype: Dieselolje</a:t>
            </a:r>
            <a:br>
              <a:rPr lang="nb-NO" sz="1200" smtClean="0"/>
            </a:br>
            <a:r>
              <a:rPr lang="nb-NO" sz="1200" smtClean="0"/>
              <a:t>Antall tanker: 2</a:t>
            </a:r>
          </a:p>
          <a:p>
            <a:pPr eaLnBrk="1" hangingPunct="1"/>
            <a:r>
              <a:rPr lang="nb-NO" sz="1200" b="1" smtClean="0"/>
              <a:t>”Boardale” (tanker)</a:t>
            </a:r>
          </a:p>
          <a:p>
            <a:pPr eaLnBrk="1" hangingPunct="1"/>
            <a:r>
              <a:rPr lang="nb-NO" sz="1200" smtClean="0"/>
              <a:t>Lengde: 142 m     </a:t>
            </a:r>
            <a:br>
              <a:rPr lang="nb-NO" sz="1200" smtClean="0"/>
            </a:br>
            <a:r>
              <a:rPr lang="nb-NO" sz="1200" smtClean="0"/>
              <a:t>Bredde:  19 m</a:t>
            </a:r>
            <a:br>
              <a:rPr lang="nb-NO" sz="1200" smtClean="0"/>
            </a:br>
            <a:r>
              <a:rPr lang="nb-NO" sz="1200" smtClean="0"/>
              <a:t>Tonnasje: 11.800 tonn</a:t>
            </a:r>
            <a:br>
              <a:rPr lang="nb-NO" sz="1200" smtClean="0"/>
            </a:br>
            <a:r>
              <a:rPr lang="nb-NO" sz="1200" smtClean="0"/>
              <a:t>Kubikkolje: 245 – 490 tonn </a:t>
            </a:r>
            <a:br>
              <a:rPr lang="nb-NO" sz="1200" smtClean="0"/>
            </a:br>
            <a:r>
              <a:rPr lang="nb-NO" sz="1200" smtClean="0"/>
              <a:t>Oljetype: Middels tung bunkersolje – IF 20 eller 30</a:t>
            </a:r>
            <a:br>
              <a:rPr lang="nb-NO" sz="1200" smtClean="0"/>
            </a:br>
            <a:r>
              <a:rPr lang="nb-NO" sz="1200" smtClean="0"/>
              <a:t>Antall tanker: 15 (33 totalt)</a:t>
            </a:r>
          </a:p>
        </p:txBody>
      </p:sp>
      <p:pic>
        <p:nvPicPr>
          <p:cNvPr id="4" name="Bilde 3" descr="C:\Documents and Settings\3801\Mine dokumenter\Mine bilder\z-2%20georg%20thiel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412875"/>
            <a:ext cx="2374900" cy="143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Bilde 4" descr="C:\Documents and Settings\3801\Mine dokumenter\Mine bilder\boardale-rf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508500"/>
            <a:ext cx="2374900" cy="160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" descr="nEUENFELS SN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924175"/>
            <a:ext cx="2319337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b="1" smtClean="0"/>
              <a:t>PETROZAVODSK</a:t>
            </a:r>
          </a:p>
        </p:txBody>
      </p:sp>
      <p:pic>
        <p:nvPicPr>
          <p:cNvPr id="28675" name="Bilde 7" descr="Petro6 26 mai 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3789363"/>
            <a:ext cx="33845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lassholder for innhold 4" descr="Vedl01_bild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3789363"/>
            <a:ext cx="3732213" cy="2232025"/>
          </a:xfrm>
        </p:spPr>
      </p:pic>
      <p:pic>
        <p:nvPicPr>
          <p:cNvPr id="28677" name="Picture 3" descr="H:\POK - privat\Bilder\IMG_2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412875"/>
            <a:ext cx="33782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H:\POK - privat\Petrozavodsk\DSC_06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412875"/>
            <a:ext cx="367347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679" name="Rett pil 16"/>
          <p:cNvCxnSpPr>
            <a:cxnSpLocks noChangeShapeType="1"/>
          </p:cNvCxnSpPr>
          <p:nvPr/>
        </p:nvCxnSpPr>
        <p:spPr bwMode="auto">
          <a:xfrm flipV="1">
            <a:off x="2195513" y="3068638"/>
            <a:ext cx="431800" cy="288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smtClean="0"/>
              <a:t>Godafoss, Hvaler, 17 feb. 2011</a:t>
            </a:r>
            <a:endParaRPr lang="nb-NO" sz="4000" smtClean="0"/>
          </a:p>
        </p:txBody>
      </p:sp>
      <p:pic>
        <p:nvPicPr>
          <p:cNvPr id="29699" name="Plassholder for innhold 3" descr="IMG_74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557338"/>
            <a:ext cx="5635625" cy="3654425"/>
          </a:xfrm>
        </p:spPr>
      </p:pic>
      <p:pic>
        <p:nvPicPr>
          <p:cNvPr id="29700" name="Plassholder for innhold 5" descr="IMG_73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1412875"/>
            <a:ext cx="3021012" cy="4525963"/>
          </a:xfrm>
        </p:spPr>
      </p:pic>
      <p:pic>
        <p:nvPicPr>
          <p:cNvPr id="29701" name="Bilde 6" descr="fyrtår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590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Bilde 7" descr="Kystverket 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115888"/>
            <a:ext cx="16637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smtClean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nb-NO" dirty="0" smtClean="0"/>
              <a:t>Ca.800 tonn tungolje om bord. Det ble registrert lekkasje i to tanker midtskips, hver med 250 tonn olje. Trolig lakk ca. 115 tonn ut.</a:t>
            </a:r>
          </a:p>
          <a:p>
            <a:pPr>
              <a:defRPr/>
            </a:pPr>
            <a:endParaRPr lang="nb-NO" dirty="0" smtClean="0"/>
          </a:p>
          <a:p>
            <a:pPr>
              <a:defRPr/>
            </a:pPr>
            <a:r>
              <a:rPr lang="nb-NO" dirty="0" smtClean="0"/>
              <a:t>Skipet hadde 439 containere om bord, 12 tonn eksplosiver og 60 kilogram tennere </a:t>
            </a:r>
            <a:endParaRPr lang="nb-NO" dirty="0"/>
          </a:p>
        </p:txBody>
      </p:sp>
      <p:pic>
        <p:nvPicPr>
          <p:cNvPr id="30725" name="Plassholder for innhold 5" descr="RIMG0026-16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205038"/>
            <a:ext cx="4349750" cy="3262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tel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80400" cy="731837"/>
          </a:xfrm>
        </p:spPr>
        <p:txBody>
          <a:bodyPr/>
          <a:lstStyle/>
          <a:p>
            <a:pPr eaLnBrk="1" hangingPunct="1"/>
            <a:r>
              <a:rPr lang="nb-NO" sz="2800" b="1" dirty="0" smtClean="0"/>
              <a:t>Typiske hendelser siste </a:t>
            </a:r>
            <a:r>
              <a:rPr lang="nb-NO" sz="2800" b="1" dirty="0" smtClean="0"/>
              <a:t>13 </a:t>
            </a:r>
            <a:r>
              <a:rPr lang="nb-NO" sz="2800" b="1" dirty="0" smtClean="0"/>
              <a:t>år</a:t>
            </a:r>
            <a:endParaRPr lang="nb-NO" sz="2000" b="1" dirty="0" smtClean="0"/>
          </a:p>
        </p:txBody>
      </p:sp>
      <p:grpSp>
        <p:nvGrpSpPr>
          <p:cNvPr id="6147" name="Gruppe 22"/>
          <p:cNvGrpSpPr>
            <a:grpSpLocks/>
          </p:cNvGrpSpPr>
          <p:nvPr/>
        </p:nvGrpSpPr>
        <p:grpSpPr bwMode="auto">
          <a:xfrm>
            <a:off x="4427538" y="765175"/>
            <a:ext cx="4427537" cy="2154238"/>
            <a:chOff x="4499992" y="1268760"/>
            <a:chExt cx="4427537" cy="2154806"/>
          </a:xfrm>
        </p:grpSpPr>
        <p:pic>
          <p:nvPicPr>
            <p:cNvPr id="616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9992" y="1268760"/>
              <a:ext cx="4427537" cy="2154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5" name="TekstSylinder 6"/>
            <p:cNvSpPr txBox="1">
              <a:spLocks noChangeArrowheads="1"/>
            </p:cNvSpPr>
            <p:nvPr/>
          </p:nvSpPr>
          <p:spPr bwMode="auto">
            <a:xfrm>
              <a:off x="5364088" y="1412776"/>
              <a:ext cx="31683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/>
                <a:t>Green Ålesund 2000</a:t>
              </a:r>
            </a:p>
          </p:txBody>
        </p:sp>
      </p:grpSp>
      <p:grpSp>
        <p:nvGrpSpPr>
          <p:cNvPr id="6148" name="Gruppe 23"/>
          <p:cNvGrpSpPr>
            <a:grpSpLocks/>
          </p:cNvGrpSpPr>
          <p:nvPr/>
        </p:nvGrpSpPr>
        <p:grpSpPr bwMode="auto">
          <a:xfrm>
            <a:off x="4716463" y="2565400"/>
            <a:ext cx="3922712" cy="2452688"/>
            <a:chOff x="4716016" y="2564904"/>
            <a:chExt cx="3923928" cy="2452617"/>
          </a:xfrm>
        </p:grpSpPr>
        <p:pic>
          <p:nvPicPr>
            <p:cNvPr id="616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2564904"/>
              <a:ext cx="3923481" cy="245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3" name="TekstSylinder 9"/>
            <p:cNvSpPr txBox="1">
              <a:spLocks noChangeArrowheads="1"/>
            </p:cNvSpPr>
            <p:nvPr/>
          </p:nvSpPr>
          <p:spPr bwMode="auto">
            <a:xfrm>
              <a:off x="6660232" y="2636912"/>
              <a:ext cx="19797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/>
                <a:t>John R 2000</a:t>
              </a:r>
            </a:p>
          </p:txBody>
        </p:sp>
      </p:grpSp>
      <p:grpSp>
        <p:nvGrpSpPr>
          <p:cNvPr id="6149" name="Gruppe 21"/>
          <p:cNvGrpSpPr>
            <a:grpSpLocks/>
          </p:cNvGrpSpPr>
          <p:nvPr/>
        </p:nvGrpSpPr>
        <p:grpSpPr bwMode="auto">
          <a:xfrm>
            <a:off x="323850" y="836613"/>
            <a:ext cx="4144963" cy="1741487"/>
            <a:chOff x="251520" y="1628800"/>
            <a:chExt cx="4144541" cy="1740793"/>
          </a:xfrm>
        </p:grpSpPr>
        <p:pic>
          <p:nvPicPr>
            <p:cNvPr id="616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700808"/>
              <a:ext cx="4144541" cy="166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1" name="TekstSylinder 12"/>
            <p:cNvSpPr txBox="1">
              <a:spLocks noChangeArrowheads="1"/>
            </p:cNvSpPr>
            <p:nvPr/>
          </p:nvSpPr>
          <p:spPr bwMode="auto">
            <a:xfrm>
              <a:off x="1691680" y="1628800"/>
              <a:ext cx="24482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>
                  <a:solidFill>
                    <a:schemeClr val="bg1"/>
                  </a:solidFill>
                </a:rPr>
                <a:t>Rocknes 2004</a:t>
              </a:r>
            </a:p>
          </p:txBody>
        </p:sp>
      </p:grpSp>
      <p:grpSp>
        <p:nvGrpSpPr>
          <p:cNvPr id="6150" name="Gruppe 24"/>
          <p:cNvGrpSpPr>
            <a:grpSpLocks/>
          </p:cNvGrpSpPr>
          <p:nvPr/>
        </p:nvGrpSpPr>
        <p:grpSpPr bwMode="auto">
          <a:xfrm>
            <a:off x="250825" y="2492375"/>
            <a:ext cx="4591050" cy="2543175"/>
            <a:chOff x="323528" y="3140968"/>
            <a:chExt cx="4591050" cy="2543175"/>
          </a:xfrm>
        </p:grpSpPr>
        <p:pic>
          <p:nvPicPr>
            <p:cNvPr id="615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528" y="3140968"/>
              <a:ext cx="4591050" cy="254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9" name="TekstSylinder 15"/>
            <p:cNvSpPr txBox="1">
              <a:spLocks noChangeArrowheads="1"/>
            </p:cNvSpPr>
            <p:nvPr/>
          </p:nvSpPr>
          <p:spPr bwMode="auto">
            <a:xfrm>
              <a:off x="1259632" y="3501008"/>
              <a:ext cx="28803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>
                  <a:solidFill>
                    <a:schemeClr val="bg1"/>
                  </a:solidFill>
                </a:rPr>
                <a:t>Server 2007</a:t>
              </a:r>
            </a:p>
          </p:txBody>
        </p:sp>
      </p:grpSp>
      <p:pic>
        <p:nvPicPr>
          <p:cNvPr id="61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397500" y="4437063"/>
            <a:ext cx="3352800" cy="2170112"/>
          </a:xfrm>
        </p:spPr>
      </p:pic>
      <p:sp>
        <p:nvSpPr>
          <p:cNvPr id="6152" name="TekstSylinder 16"/>
          <p:cNvSpPr txBox="1">
            <a:spLocks noChangeArrowheads="1"/>
          </p:cNvSpPr>
          <p:nvPr/>
        </p:nvSpPr>
        <p:spPr bwMode="auto">
          <a:xfrm>
            <a:off x="5940425" y="4724400"/>
            <a:ext cx="295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b-NO">
                <a:solidFill>
                  <a:schemeClr val="bg1"/>
                </a:solidFill>
              </a:rPr>
              <a:t>Crete Cement 2008</a:t>
            </a:r>
          </a:p>
        </p:txBody>
      </p:sp>
      <p:grpSp>
        <p:nvGrpSpPr>
          <p:cNvPr id="6153" name="Gruppe 28"/>
          <p:cNvGrpSpPr>
            <a:grpSpLocks/>
          </p:cNvGrpSpPr>
          <p:nvPr/>
        </p:nvGrpSpPr>
        <p:grpSpPr bwMode="auto">
          <a:xfrm>
            <a:off x="323850" y="4221163"/>
            <a:ext cx="5184775" cy="2376487"/>
            <a:chOff x="539552" y="4365104"/>
            <a:chExt cx="5026253" cy="2231977"/>
          </a:xfrm>
        </p:grpSpPr>
        <p:pic>
          <p:nvPicPr>
            <p:cNvPr id="6156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9552" y="4365104"/>
              <a:ext cx="5026253" cy="2231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TekstSylinder 27"/>
            <p:cNvSpPr txBox="1">
              <a:spLocks noChangeArrowheads="1"/>
            </p:cNvSpPr>
            <p:nvPr/>
          </p:nvSpPr>
          <p:spPr bwMode="auto">
            <a:xfrm>
              <a:off x="683568" y="4437112"/>
              <a:ext cx="21602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nb-NO">
                  <a:solidFill>
                    <a:schemeClr val="bg1"/>
                  </a:solidFill>
                </a:rPr>
                <a:t>Full City 2009</a:t>
              </a:r>
            </a:p>
          </p:txBody>
        </p:sp>
      </p:grpSp>
      <p:pic>
        <p:nvPicPr>
          <p:cNvPr id="615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113" y="2205038"/>
            <a:ext cx="298132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TekstSylinder 31"/>
          <p:cNvSpPr txBox="1">
            <a:spLocks noChangeArrowheads="1"/>
          </p:cNvSpPr>
          <p:nvPr/>
        </p:nvSpPr>
        <p:spPr bwMode="auto">
          <a:xfrm>
            <a:off x="3348038" y="4005263"/>
            <a:ext cx="2519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nb-NO">
                <a:solidFill>
                  <a:schemeClr val="bg1"/>
                </a:solidFill>
              </a:rPr>
              <a:t>Godafoss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686800" cy="1800225"/>
          </a:xfrm>
        </p:spPr>
        <p:txBody>
          <a:bodyPr/>
          <a:lstStyle/>
          <a:p>
            <a:r>
              <a:rPr lang="en-US" smtClean="0"/>
              <a:t>                                   </a:t>
            </a:r>
            <a:r>
              <a:rPr lang="en-US" b="1" smtClean="0"/>
              <a:t>Oljens drift drift</a:t>
            </a:r>
          </a:p>
        </p:txBody>
      </p:sp>
      <p:pic>
        <p:nvPicPr>
          <p:cNvPr id="31747" name="Picture 3" descr="C:\Documents and Settings\3572\Mine dokumenter\Jobb - saker\Godafoss\oljeskadd fiskemåk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1638" y="3933825"/>
            <a:ext cx="4557712" cy="2532063"/>
          </a:xfrm>
        </p:spPr>
      </p:pic>
      <p:pic>
        <p:nvPicPr>
          <p:cNvPr id="31748" name="Bilde 8" descr="IMG_75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3036888"/>
            <a:ext cx="5724525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ett pil 6"/>
          <p:cNvCxnSpPr/>
          <p:nvPr/>
        </p:nvCxnSpPr>
        <p:spPr>
          <a:xfrm rot="16200000" flipV="1">
            <a:off x="3635375" y="2708275"/>
            <a:ext cx="144463" cy="144463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260350"/>
            <a:ext cx="5689600" cy="3744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b-NO" sz="3600" dirty="0" smtClean="0"/>
              <a:t>Olje i is, Sintef: 1 liter pr. mål (1000 kvm)</a:t>
            </a:r>
            <a:endParaRPr lang="nb-NO" sz="3600" dirty="0"/>
          </a:p>
        </p:txBody>
      </p:sp>
      <p:pic>
        <p:nvPicPr>
          <p:cNvPr id="32771" name="Plassholder for innhold 3" descr="IMG_7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36613"/>
            <a:ext cx="7308850" cy="4741862"/>
          </a:xfrm>
        </p:spPr>
      </p:pic>
      <p:sp>
        <p:nvSpPr>
          <p:cNvPr id="32772" name="TekstSylinder 4"/>
          <p:cNvSpPr txBox="1">
            <a:spLocks noChangeArrowheads="1"/>
          </p:cNvSpPr>
          <p:nvPr/>
        </p:nvSpPr>
        <p:spPr bwMode="auto">
          <a:xfrm>
            <a:off x="827088" y="5589588"/>
            <a:ext cx="76327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800" b="1"/>
              <a:t>25 cm tykk is,  gir 250 m</a:t>
            </a:r>
            <a:r>
              <a:rPr lang="nb-NO" sz="2800" b="1" baseline="30000"/>
              <a:t>3 </a:t>
            </a:r>
            <a:r>
              <a:rPr lang="nb-NO" sz="2800" b="1"/>
              <a:t> oljeblandet is, eller 20 lastebiler fullastet med 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b-NO" dirty="0" smtClean="0"/>
              <a:t>Lang strandrensefase, 125 påslag</a:t>
            </a:r>
            <a:br>
              <a:rPr lang="nb-NO" dirty="0" smtClean="0"/>
            </a:br>
            <a:r>
              <a:rPr lang="nb-NO" sz="4000" dirty="0" smtClean="0"/>
              <a:t>6 IUA involvert</a:t>
            </a:r>
            <a:endParaRPr lang="nb-NO" dirty="0"/>
          </a:p>
        </p:txBody>
      </p:sp>
      <p:sp>
        <p:nvSpPr>
          <p:cNvPr id="33797" name="Plassholder f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mtClean="0"/>
              <a:t>Moysand camping, Grimstad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3"/>
          </p:nvPr>
        </p:nvSpPr>
        <p:spPr>
          <a:xfrm>
            <a:off x="4787900" y="1268413"/>
            <a:ext cx="4041775" cy="10080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nb-NO" dirty="0" smtClean="0"/>
              <a:t>Test av utstyr, </a:t>
            </a:r>
          </a:p>
          <a:p>
            <a:pPr>
              <a:defRPr/>
            </a:pPr>
            <a:r>
              <a:rPr lang="nb-NO" sz="1600" dirty="0" smtClean="0"/>
              <a:t>+Varmt vann og høyt trykk</a:t>
            </a:r>
          </a:p>
          <a:p>
            <a:pPr>
              <a:defRPr/>
            </a:pPr>
            <a:r>
              <a:rPr lang="nb-NO" sz="1600" dirty="0" smtClean="0"/>
              <a:t>+Nytt fartøy</a:t>
            </a:r>
            <a:endParaRPr lang="nb-NO" sz="1600" dirty="0"/>
          </a:p>
        </p:txBody>
      </p:sp>
      <p:pic>
        <p:nvPicPr>
          <p:cNvPr id="3379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20938"/>
            <a:ext cx="4040188" cy="3459162"/>
          </a:xfrm>
        </p:spPr>
      </p:pic>
      <p:pic>
        <p:nvPicPr>
          <p:cNvPr id="3380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5025" y="2276475"/>
            <a:ext cx="4175125" cy="3889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Bilde 7" descr="IMG_299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-1466850"/>
            <a:ext cx="11582400" cy="832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0" y="-171450"/>
            <a:ext cx="9144000" cy="1439863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b-NO" sz="3600" dirty="0" smtClean="0"/>
              <a:t>Miljøundersøkelser ved Havforskningsinstituttet og Norsk Institutt for Naturforskning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>
          <a:xfrm>
            <a:off x="0" y="2780928"/>
            <a:ext cx="3826768" cy="252028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b-NO" sz="3200" dirty="0" smtClean="0"/>
              <a:t>Forliset skjedde i et biologisk meget verdifullt naturområde med </a:t>
            </a:r>
            <a:r>
              <a:rPr lang="nb-NO" sz="3200" dirty="0" err="1" smtClean="0"/>
              <a:t>dyp-</a:t>
            </a:r>
            <a:r>
              <a:rPr lang="nb-NO" sz="3200" dirty="0" smtClean="0"/>
              <a:t> </a:t>
            </a:r>
            <a:r>
              <a:rPr lang="nb-NO" sz="3200" dirty="0" err="1" smtClean="0"/>
              <a:t>vannskorallrev</a:t>
            </a:r>
            <a:r>
              <a:rPr lang="nb-NO" sz="3200" dirty="0" smtClean="0"/>
              <a:t>, ålegras- enger, nasjonalpark og hummerreservat og store </a:t>
            </a:r>
            <a:r>
              <a:rPr lang="nb-NO" sz="3200" dirty="0" err="1" smtClean="0"/>
              <a:t>sjøfuglbestander</a:t>
            </a:r>
            <a:r>
              <a:rPr lang="nb-NO" sz="3200" dirty="0" smtClean="0"/>
              <a:t>.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2"/>
          </p:nvPr>
        </p:nvSpPr>
        <p:spPr>
          <a:xfrm>
            <a:off x="5255568" y="2636912"/>
            <a:ext cx="3888432" cy="331236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nb-NO" sz="3200" dirty="0" smtClean="0"/>
              <a:t>SNO talte oljeskadde fugler, tre kategorier etter mengde olje og totalt antall fugl i området.</a:t>
            </a:r>
          </a:p>
          <a:p>
            <a:pPr>
              <a:defRPr/>
            </a:pPr>
            <a:r>
              <a:rPr lang="nb-NO" sz="3200" dirty="0" smtClean="0"/>
              <a:t>Samler inn døde, avliver sterkt forkomne fugler</a:t>
            </a:r>
          </a:p>
          <a:p>
            <a:pPr>
              <a:defRPr/>
            </a:pPr>
            <a:r>
              <a:rPr lang="nb-NO" sz="3200" dirty="0" smtClean="0"/>
              <a:t>NINA sammenfatter antall døde, (1000 ærfugl) undersøker innsamlet materiale, herkomst osv</a:t>
            </a:r>
            <a:r>
              <a:rPr lang="nb-NO" sz="3000" dirty="0" smtClean="0"/>
              <a:t>.</a:t>
            </a:r>
          </a:p>
          <a:p>
            <a:pPr>
              <a:defRPr/>
            </a:pP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endParaRPr lang="nb-NO" smtClean="0"/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endParaRPr lang="nb-NO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352213" cy="832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75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kstSylinder 5"/>
          <p:cNvSpPr txBox="1">
            <a:spLocks noChangeArrowheads="1"/>
          </p:cNvSpPr>
          <p:nvPr/>
        </p:nvSpPr>
        <p:spPr bwMode="auto">
          <a:xfrm>
            <a:off x="4787900" y="2997200"/>
            <a:ext cx="1871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Nødlossing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6867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6868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1600" y="24423"/>
            <a:ext cx="4032448" cy="400110"/>
          </a:xfrm>
          <a:solidFill>
            <a:schemeClr val="bg2">
              <a:lumMod val="40000"/>
              <a:lumOff val="60000"/>
            </a:schemeClr>
          </a:solidFill>
          <a:ln w="6350"/>
        </p:spPr>
        <p:txBody>
          <a:bodyPr>
            <a:spAutoFit/>
          </a:bodyPr>
          <a:lstStyle/>
          <a:p>
            <a:r>
              <a:rPr lang="nb-NO" sz="2000" b="1" dirty="0" smtClean="0">
                <a:latin typeface="Andalus" pitchFamily="18" charset="-78"/>
                <a:cs typeface="Andalus" pitchFamily="18" charset="-78"/>
              </a:rPr>
              <a:t>Kurs- og øvingskalender 2014</a:t>
            </a:r>
            <a:endParaRPr lang="nb-NO" sz="2000" b="1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741"/>
            <a:ext cx="6156176" cy="6408259"/>
          </a:xfrm>
          <a:prstGeom prst="rect">
            <a:avLst/>
          </a:prstGeom>
          <a:solidFill>
            <a:srgbClr val="00B050">
              <a:alpha val="60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4665792" y="1702472"/>
            <a:ext cx="710590" cy="90284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/>
              <a:t>Florø </a:t>
            </a:r>
            <a:endParaRPr lang="nb-NO" sz="800" b="1" dirty="0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520502" y="2643262"/>
            <a:ext cx="701030" cy="72008"/>
          </a:xfrm>
          <a:prstGeom prst="rect">
            <a:avLst/>
          </a:prstGeom>
          <a:solidFill>
            <a:srgbClr val="0070C0">
              <a:alpha val="61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solidFill>
                  <a:srgbClr val="7030A0"/>
                </a:solidFill>
              </a:rPr>
              <a:t>NOFO</a:t>
            </a:r>
            <a:endParaRPr lang="nb-NO" sz="800" b="1" dirty="0">
              <a:solidFill>
                <a:srgbClr val="7030A0"/>
              </a:solidFill>
            </a:endParaRPr>
          </a:p>
        </p:txBody>
      </p:sp>
      <p:sp>
        <p:nvSpPr>
          <p:cNvPr id="47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7968179" y="476673"/>
            <a:ext cx="1162376" cy="2520279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266700" indent="-266700">
              <a:lnSpc>
                <a:spcPct val="90000"/>
              </a:lnSpc>
              <a:spcBef>
                <a:spcPct val="20000"/>
              </a:spcBef>
              <a:buNone/>
            </a:pPr>
            <a:r>
              <a:rPr lang="nb-NO" sz="1000" b="1" dirty="0" smtClean="0">
                <a:solidFill>
                  <a:schemeClr val="bg1"/>
                </a:solidFill>
              </a:rPr>
              <a:t>DG  </a:t>
            </a:r>
            <a:r>
              <a:rPr lang="nb-NO" sz="800" dirty="0" smtClean="0">
                <a:solidFill>
                  <a:schemeClr val="bg1"/>
                </a:solidFill>
              </a:rPr>
              <a:t>(2 dager) </a:t>
            </a: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>
                <a:solidFill>
                  <a:schemeClr val="bg1"/>
                </a:solidFill>
              </a:rPr>
              <a:t>Uke 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x </a:t>
            </a:r>
            <a:r>
              <a:rPr lang="nb-NO" sz="800" dirty="0" err="1" smtClean="0">
                <a:solidFill>
                  <a:schemeClr val="bg1"/>
                </a:solidFill>
              </a:rPr>
              <a:t>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>
                <a:solidFill>
                  <a:schemeClr val="bg1"/>
                </a:solidFill>
              </a:rPr>
              <a:t>Uke </a:t>
            </a:r>
            <a:r>
              <a:rPr lang="nb-NO" sz="800" dirty="0" smtClean="0">
                <a:solidFill>
                  <a:schemeClr val="bg1"/>
                </a:solidFill>
              </a:rPr>
              <a:t>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>
                <a:solidFill>
                  <a:schemeClr val="bg1"/>
                </a:solidFill>
              </a:rPr>
              <a:t>Uke 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>
                <a:solidFill>
                  <a:schemeClr val="bg1"/>
                </a:solidFill>
              </a:rPr>
              <a:t>Uke 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 smtClean="0">
              <a:solidFill>
                <a:schemeClr val="bg1"/>
              </a:solidFill>
            </a:endParaRPr>
          </a:p>
          <a:p>
            <a:pPr marL="266700" indent="-2667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>
                <a:solidFill>
                  <a:schemeClr val="bg1"/>
                </a:solidFill>
              </a:rPr>
              <a:t>Uke   </a:t>
            </a:r>
            <a:r>
              <a:rPr lang="nb-NO" sz="800" dirty="0" err="1" smtClean="0">
                <a:solidFill>
                  <a:schemeClr val="bg1"/>
                </a:solidFill>
              </a:rPr>
              <a:t>xx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50" name="Rectangle 40"/>
          <p:cNvSpPr>
            <a:spLocks noChangeArrowheads="1"/>
          </p:cNvSpPr>
          <p:nvPr/>
        </p:nvSpPr>
        <p:spPr bwMode="auto">
          <a:xfrm>
            <a:off x="2591632" y="1278086"/>
            <a:ext cx="716794" cy="80113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KLA</a:t>
            </a:r>
          </a:p>
        </p:txBody>
      </p:sp>
      <p:sp>
        <p:nvSpPr>
          <p:cNvPr id="54" name="Rectangle 40"/>
          <p:cNvSpPr>
            <a:spLocks noChangeArrowheads="1"/>
          </p:cNvSpPr>
          <p:nvPr/>
        </p:nvSpPr>
        <p:spPr bwMode="auto">
          <a:xfrm>
            <a:off x="516105" y="6650109"/>
            <a:ext cx="717384" cy="98353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700" dirty="0" smtClean="0"/>
              <a:t>b</a:t>
            </a:r>
            <a:r>
              <a:rPr lang="nb-NO" sz="600" dirty="0" smtClean="0"/>
              <a:t>eredskapsseminar</a:t>
            </a: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auto">
          <a:xfrm>
            <a:off x="2600190" y="5130033"/>
            <a:ext cx="703273" cy="87681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700" dirty="0" smtClean="0"/>
              <a:t>strandrensekurs</a:t>
            </a:r>
          </a:p>
        </p:txBody>
      </p:sp>
      <p:sp>
        <p:nvSpPr>
          <p:cNvPr id="67" name="Rectangle 40"/>
          <p:cNvSpPr>
            <a:spLocks noChangeArrowheads="1"/>
          </p:cNvSpPr>
          <p:nvPr/>
        </p:nvSpPr>
        <p:spPr bwMode="auto">
          <a:xfrm>
            <a:off x="2591971" y="3264664"/>
            <a:ext cx="468729" cy="75436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70" name="Rectangle 40"/>
          <p:cNvSpPr>
            <a:spLocks noChangeArrowheads="1"/>
          </p:cNvSpPr>
          <p:nvPr/>
        </p:nvSpPr>
        <p:spPr bwMode="auto">
          <a:xfrm>
            <a:off x="518771" y="3383280"/>
            <a:ext cx="471829" cy="91875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516692" y="6334854"/>
            <a:ext cx="708660" cy="95622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/>
              <a:t>Sandnessjøen</a:t>
            </a:r>
            <a:endParaRPr lang="nb-NO" sz="800" b="1" dirty="0"/>
          </a:p>
        </p:txBody>
      </p:sp>
      <p:sp>
        <p:nvSpPr>
          <p:cNvPr id="80" name="Rectangle 8"/>
          <p:cNvSpPr>
            <a:spLocks noChangeArrowheads="1"/>
          </p:cNvSpPr>
          <p:nvPr/>
        </p:nvSpPr>
        <p:spPr bwMode="auto">
          <a:xfrm>
            <a:off x="4672263" y="4643438"/>
            <a:ext cx="705351" cy="80962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/>
              <a:t>Svalbard</a:t>
            </a:r>
            <a:endParaRPr lang="nb-NO" sz="800" b="1" dirty="0"/>
          </a:p>
        </p:txBody>
      </p:sp>
      <p:sp>
        <p:nvSpPr>
          <p:cNvPr id="87" name="Rectangle 8"/>
          <p:cNvSpPr>
            <a:spLocks noChangeArrowheads="1"/>
          </p:cNvSpPr>
          <p:nvPr/>
        </p:nvSpPr>
        <p:spPr bwMode="auto">
          <a:xfrm>
            <a:off x="4667250" y="1606322"/>
            <a:ext cx="714039" cy="84624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/>
              <a:t>Stavanger</a:t>
            </a:r>
            <a:endParaRPr lang="nb-NO" sz="800" b="1" dirty="0"/>
          </a:p>
        </p:txBody>
      </p:sp>
      <p:sp>
        <p:nvSpPr>
          <p:cNvPr id="88" name="Rectangle 8"/>
          <p:cNvSpPr>
            <a:spLocks noChangeArrowheads="1"/>
          </p:cNvSpPr>
          <p:nvPr/>
        </p:nvSpPr>
        <p:spPr bwMode="auto">
          <a:xfrm>
            <a:off x="2594511" y="3187576"/>
            <a:ext cx="710590" cy="91836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650" b="1" dirty="0" smtClean="0">
                <a:solidFill>
                  <a:schemeClr val="bg1"/>
                </a:solidFill>
              </a:rPr>
              <a:t>Lødingen &amp; Bodø</a:t>
            </a:r>
            <a:endParaRPr lang="nb-NO" sz="650" b="1" dirty="0">
              <a:solidFill>
                <a:schemeClr val="bg1"/>
              </a:solidFill>
            </a:endParaRPr>
          </a:p>
        </p:txBody>
      </p:sp>
      <p:sp>
        <p:nvSpPr>
          <p:cNvPr id="89" name="Rectangle 8"/>
          <p:cNvSpPr>
            <a:spLocks noChangeArrowheads="1"/>
          </p:cNvSpPr>
          <p:nvPr/>
        </p:nvSpPr>
        <p:spPr bwMode="auto">
          <a:xfrm>
            <a:off x="4674488" y="4783817"/>
            <a:ext cx="708222" cy="83820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700" b="1" dirty="0" smtClean="0">
                <a:solidFill>
                  <a:schemeClr val="bg1"/>
                </a:solidFill>
              </a:rPr>
              <a:t>Horten &amp; </a:t>
            </a:r>
            <a:r>
              <a:rPr lang="nb-NO" sz="700" b="1" dirty="0" err="1" smtClean="0">
                <a:solidFill>
                  <a:schemeClr val="bg1"/>
                </a:solidFill>
              </a:rPr>
              <a:t>Kr.sand</a:t>
            </a:r>
            <a:endParaRPr lang="nb-NO" sz="700" b="1" dirty="0">
              <a:solidFill>
                <a:schemeClr val="bg1"/>
              </a:solidFill>
            </a:endParaRPr>
          </a:p>
        </p:txBody>
      </p:sp>
      <p:sp>
        <p:nvSpPr>
          <p:cNvPr id="96" name="Rectangle 40"/>
          <p:cNvSpPr>
            <a:spLocks noChangeArrowheads="1"/>
          </p:cNvSpPr>
          <p:nvPr/>
        </p:nvSpPr>
        <p:spPr bwMode="auto">
          <a:xfrm>
            <a:off x="4665780" y="1279000"/>
            <a:ext cx="712595" cy="77317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KLA</a:t>
            </a:r>
          </a:p>
        </p:txBody>
      </p:sp>
      <p:sp>
        <p:nvSpPr>
          <p:cNvPr id="97" name="Rectangle 40"/>
          <p:cNvSpPr>
            <a:spLocks noChangeArrowheads="1"/>
          </p:cNvSpPr>
          <p:nvPr/>
        </p:nvSpPr>
        <p:spPr bwMode="auto">
          <a:xfrm>
            <a:off x="2585594" y="6479982"/>
            <a:ext cx="717510" cy="69574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KLA</a:t>
            </a:r>
          </a:p>
        </p:txBody>
      </p:sp>
      <p:sp>
        <p:nvSpPr>
          <p:cNvPr id="100" name="Rectangle 8"/>
          <p:cNvSpPr>
            <a:spLocks noChangeArrowheads="1"/>
          </p:cNvSpPr>
          <p:nvPr/>
        </p:nvSpPr>
        <p:spPr bwMode="auto">
          <a:xfrm>
            <a:off x="4427984" y="3189411"/>
            <a:ext cx="1186753" cy="87189"/>
          </a:xfrm>
          <a:prstGeom prst="rect">
            <a:avLst/>
          </a:prstGeom>
          <a:solidFill>
            <a:srgbClr val="0070C0">
              <a:alpha val="7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solidFill>
                  <a:srgbClr val="7030A0"/>
                </a:solidFill>
              </a:rPr>
              <a:t>Olje på vann</a:t>
            </a:r>
            <a:endParaRPr lang="nb-NO" sz="800" b="1" dirty="0">
              <a:solidFill>
                <a:srgbClr val="7030A0"/>
              </a:solidFill>
            </a:endParaRPr>
          </a:p>
        </p:txBody>
      </p:sp>
      <p:sp>
        <p:nvSpPr>
          <p:cNvPr id="101" name="Rectangle 8"/>
          <p:cNvSpPr>
            <a:spLocks noChangeArrowheads="1"/>
          </p:cNvSpPr>
          <p:nvPr/>
        </p:nvSpPr>
        <p:spPr bwMode="auto">
          <a:xfrm>
            <a:off x="2592224" y="3362960"/>
            <a:ext cx="469370" cy="93300"/>
          </a:xfrm>
          <a:prstGeom prst="rect">
            <a:avLst/>
          </a:prstGeom>
          <a:solidFill>
            <a:srgbClr val="0070C0">
              <a:alpha val="7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solidFill>
                  <a:schemeClr val="bg1"/>
                </a:solidFill>
              </a:rPr>
              <a:t>Bergen</a:t>
            </a:r>
            <a:endParaRPr lang="nb-NO" sz="800" b="1" dirty="0">
              <a:solidFill>
                <a:schemeClr val="bg1"/>
              </a:solidFill>
            </a:endParaRPr>
          </a:p>
        </p:txBody>
      </p:sp>
      <p:sp>
        <p:nvSpPr>
          <p:cNvPr id="102" name="Rectangle 8"/>
          <p:cNvSpPr>
            <a:spLocks noChangeArrowheads="1"/>
          </p:cNvSpPr>
          <p:nvPr/>
        </p:nvSpPr>
        <p:spPr bwMode="auto">
          <a:xfrm>
            <a:off x="4667456" y="4714807"/>
            <a:ext cx="713703" cy="91516"/>
          </a:xfrm>
          <a:prstGeom prst="rect">
            <a:avLst/>
          </a:prstGeom>
          <a:solidFill>
            <a:srgbClr val="0070C0">
              <a:alpha val="7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solidFill>
                  <a:schemeClr val="bg1"/>
                </a:solidFill>
              </a:rPr>
              <a:t>Nordisk</a:t>
            </a:r>
            <a:endParaRPr lang="nb-NO" sz="800" b="1" dirty="0">
              <a:solidFill>
                <a:schemeClr val="bg1"/>
              </a:solidFill>
            </a:endParaRPr>
          </a:p>
        </p:txBody>
      </p:sp>
      <p:sp>
        <p:nvSpPr>
          <p:cNvPr id="103" name="Rectangle 8"/>
          <p:cNvSpPr>
            <a:spLocks noChangeArrowheads="1"/>
          </p:cNvSpPr>
          <p:nvPr/>
        </p:nvSpPr>
        <p:spPr bwMode="auto">
          <a:xfrm>
            <a:off x="4668020" y="2730959"/>
            <a:ext cx="716662" cy="76190"/>
          </a:xfrm>
          <a:prstGeom prst="rect">
            <a:avLst/>
          </a:prstGeom>
          <a:solidFill>
            <a:srgbClr val="0070C0">
              <a:alpha val="7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solidFill>
                  <a:schemeClr val="bg1"/>
                </a:solidFill>
              </a:rPr>
              <a:t>Barents</a:t>
            </a:r>
            <a:endParaRPr lang="nb-NO" sz="800" b="1" dirty="0">
              <a:solidFill>
                <a:schemeClr val="bg1"/>
              </a:solidFill>
            </a:endParaRPr>
          </a:p>
        </p:txBody>
      </p:sp>
      <p:sp>
        <p:nvSpPr>
          <p:cNvPr id="106" name="Rectangle 40"/>
          <p:cNvSpPr>
            <a:spLocks noChangeArrowheads="1"/>
          </p:cNvSpPr>
          <p:nvPr/>
        </p:nvSpPr>
        <p:spPr bwMode="auto">
          <a:xfrm>
            <a:off x="2591336" y="1051506"/>
            <a:ext cx="710837" cy="76552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IL- sjø</a:t>
            </a:r>
          </a:p>
        </p:txBody>
      </p:sp>
      <p:sp>
        <p:nvSpPr>
          <p:cNvPr id="60" name="Rectangle 40"/>
          <p:cNvSpPr>
            <a:spLocks noChangeArrowheads="1"/>
          </p:cNvSpPr>
          <p:nvPr/>
        </p:nvSpPr>
        <p:spPr bwMode="auto">
          <a:xfrm>
            <a:off x="251520" y="2894464"/>
            <a:ext cx="1186543" cy="70926"/>
          </a:xfrm>
          <a:prstGeom prst="rect">
            <a:avLst/>
          </a:prstGeom>
          <a:solidFill>
            <a:srgbClr val="FFFF00">
              <a:alpha val="37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700" dirty="0" smtClean="0"/>
              <a:t>First responder</a:t>
            </a: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6134444" y="476673"/>
            <a:ext cx="1830699" cy="2520280"/>
          </a:xfrm>
          <a:prstGeom prst="rect">
            <a:avLst/>
          </a:prstGeom>
          <a:solidFill>
            <a:srgbClr val="00B050">
              <a:alpha val="6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66700" indent="-266700" defTabSz="1168400">
              <a:lnSpc>
                <a:spcPct val="90000"/>
              </a:lnSpc>
              <a:spcBef>
                <a:spcPct val="20000"/>
              </a:spcBef>
            </a:pPr>
            <a:r>
              <a:rPr lang="nb-NO" sz="1000" b="1" dirty="0" smtClean="0"/>
              <a:t>ØD, </a:t>
            </a:r>
            <a:r>
              <a:rPr lang="nb-NO" sz="1000" b="1" dirty="0"/>
              <a:t>3 </a:t>
            </a:r>
            <a:r>
              <a:rPr lang="nb-NO" sz="1000" b="1" dirty="0" smtClean="0"/>
              <a:t>dager </a:t>
            </a:r>
            <a:endParaRPr lang="nb-NO" sz="1000" b="1" dirty="0"/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Stavanger (H)	uke 13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Florø (B)	uke 13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Ålesund (Å)	uke 15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Lødingen (K)	uke 21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Bodø (K)	uke 21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Fedje (B)	uke 22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Vadsø (T)	uke 23 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Tromsø (T)	uke 19 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Hammerfest (T)	uke 37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Kristiansand (H)	uke 38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Horten (H)</a:t>
            </a:r>
            <a:r>
              <a:rPr lang="nb-NO" sz="800" dirty="0"/>
              <a:t>	uke </a:t>
            </a:r>
            <a:r>
              <a:rPr lang="nb-NO" sz="800" dirty="0" smtClean="0"/>
              <a:t>38 </a:t>
            </a:r>
            <a:endParaRPr lang="nb-NO" sz="800" dirty="0"/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Svalbard (T)	uke 38 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Solund (B)	uke 39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Ørland (Å)	uke 39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Bergen (B)	uke 42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r>
              <a:rPr lang="nb-NO" sz="800" dirty="0" smtClean="0"/>
              <a:t>Sandnessjøen (K)	uke 42</a:t>
            </a:r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endParaRPr lang="nb-NO" sz="800" dirty="0"/>
          </a:p>
          <a:p>
            <a:pPr marL="266700" indent="-266700" defTabSz="1168400">
              <a:lnSpc>
                <a:spcPct val="80000"/>
              </a:lnSpc>
              <a:spcBef>
                <a:spcPct val="20000"/>
              </a:spcBef>
            </a:pPr>
            <a:endParaRPr lang="nb-NO" sz="800" dirty="0"/>
          </a:p>
          <a:p>
            <a:pPr marL="266700" indent="-266700" defTabSz="1168400">
              <a:lnSpc>
                <a:spcPct val="90000"/>
              </a:lnSpc>
              <a:spcBef>
                <a:spcPct val="20000"/>
              </a:spcBef>
            </a:pPr>
            <a:r>
              <a:rPr lang="nb-NO" sz="1000" dirty="0" smtClean="0"/>
              <a:t> </a:t>
            </a:r>
            <a:endParaRPr lang="nb-NO" sz="1000" dirty="0"/>
          </a:p>
        </p:txBody>
      </p:sp>
      <p:sp>
        <p:nvSpPr>
          <p:cNvPr id="90" name="Rectangle 7"/>
          <p:cNvSpPr>
            <a:spLocks noChangeArrowheads="1"/>
          </p:cNvSpPr>
          <p:nvPr/>
        </p:nvSpPr>
        <p:spPr bwMode="auto">
          <a:xfrm>
            <a:off x="6132728" y="2996952"/>
            <a:ext cx="1671806" cy="2808312"/>
          </a:xfrm>
          <a:prstGeom prst="rect">
            <a:avLst/>
          </a:prstGeom>
          <a:solidFill>
            <a:srgbClr val="FFFF00">
              <a:alpha val="62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1000" b="1" dirty="0" smtClean="0"/>
              <a:t>Seminar</a:t>
            </a:r>
            <a:r>
              <a:rPr lang="nb-NO" sz="1000" b="1" dirty="0"/>
              <a:t>, </a:t>
            </a:r>
            <a:r>
              <a:rPr lang="nb-NO" sz="1000" b="1" dirty="0" smtClean="0"/>
              <a:t>øvelser og kurs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b="1" dirty="0" smtClean="0"/>
              <a:t>Seminar: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/>
              <a:t>IUA lederforum                 uke   6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/>
              <a:t>Tilsynsmannseminar        uke 24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/>
              <a:t>Nasjonalt beredskapsseminar mot akutt forurensning     uke 44</a:t>
            </a:r>
            <a:endParaRPr lang="nb-NO" sz="800" b="1" dirty="0" smtClean="0"/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endParaRPr lang="nb-NO" sz="800" b="1" dirty="0" smtClean="0"/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b="1" dirty="0" smtClean="0"/>
              <a:t>Øvelser: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b="1" dirty="0" smtClean="0"/>
              <a:t>Kurs: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/>
              <a:t>KLA (tidl. AKL)	   uke 7,11 og 47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/>
              <a:t>IL-SJØ                 uke 6,10 og 48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/>
              <a:t>Strandrensekurs </a:t>
            </a:r>
            <a:r>
              <a:rPr lang="nb-NO" sz="800" dirty="0"/>
              <a:t> </a:t>
            </a:r>
            <a:r>
              <a:rPr lang="nb-NO" sz="800" dirty="0" smtClean="0"/>
              <a:t>             uke 35 </a:t>
            </a:r>
            <a:endParaRPr lang="nb-NO" sz="800" b="1" dirty="0" smtClean="0"/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>
                <a:solidFill>
                  <a:srgbClr val="FF0000"/>
                </a:solidFill>
              </a:rPr>
              <a:t>First responder kurs i  Murmansk                         uke15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b="1" dirty="0" smtClean="0"/>
              <a:t>Annet: 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err="1" smtClean="0"/>
              <a:t>Kystverksdagene</a:t>
            </a:r>
            <a:r>
              <a:rPr lang="nb-NO" sz="800" dirty="0" smtClean="0"/>
              <a:t>             uke 20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/>
              <a:t>RITS- kjemikalieøvelse    uke 38</a:t>
            </a: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endParaRPr lang="nb-NO" sz="800" dirty="0" smtClean="0">
              <a:solidFill>
                <a:srgbClr val="FF0000"/>
              </a:solidFill>
            </a:endParaRP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r>
              <a:rPr lang="nb-NO" sz="800" dirty="0" smtClean="0">
                <a:solidFill>
                  <a:srgbClr val="FF0000"/>
                </a:solidFill>
              </a:rPr>
              <a:t>Dagskurs for Kystvaktfartøyer foregår gjennom hele året. </a:t>
            </a:r>
            <a:endParaRPr lang="nb-NO" sz="800" b="1" dirty="0" smtClean="0">
              <a:solidFill>
                <a:srgbClr val="FF0000"/>
              </a:solidFill>
            </a:endParaRPr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endParaRPr lang="nb-NO" sz="800" dirty="0" smtClean="0"/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endParaRPr lang="nb-NO" sz="800" dirty="0" smtClean="0"/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endParaRPr lang="nb-NO" sz="1100" dirty="0" smtClean="0"/>
          </a:p>
          <a:p>
            <a:pPr defTabSz="714375">
              <a:lnSpc>
                <a:spcPct val="90000"/>
              </a:lnSpc>
              <a:spcBef>
                <a:spcPct val="20000"/>
              </a:spcBef>
            </a:pPr>
            <a:endParaRPr lang="nb-NO" sz="1100" b="1" dirty="0"/>
          </a:p>
        </p:txBody>
      </p:sp>
      <p:sp>
        <p:nvSpPr>
          <p:cNvPr id="91" name="Rectangle 8"/>
          <p:cNvSpPr txBox="1">
            <a:spLocks noChangeArrowheads="1"/>
          </p:cNvSpPr>
          <p:nvPr/>
        </p:nvSpPr>
        <p:spPr bwMode="auto">
          <a:xfrm>
            <a:off x="7810281" y="4365103"/>
            <a:ext cx="1439396" cy="2152927"/>
          </a:xfrm>
          <a:prstGeom prst="rect">
            <a:avLst/>
          </a:prstGeom>
          <a:solidFill>
            <a:srgbClr val="FF9900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533400" marR="0" lvl="0" indent="-533400" algn="ctr" defTabSz="1168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IKLØ, 2 dager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Østfold (H)	uke 12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Vest-Agder  (H)	uke 15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Bergen (B) 	uke 17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Sogn&amp;Sunnfjord (B)	uke 18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Salten  (K)	uke 21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Romerike  (H)          uke 23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Midt- og 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Nord- Troms (T)	uke 41</a:t>
            </a: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Oppland (H)	uke 45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Nordfjord (B)	uke </a:t>
            </a:r>
            <a:r>
              <a:rPr lang="nb-NO" sz="3200" dirty="0" smtClean="0"/>
              <a:t>46</a:t>
            </a:r>
            <a:endParaRPr kumimoji="0" lang="nb-NO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nb-NO" sz="3200" dirty="0" smtClean="0"/>
              <a:t>Nordmøre (Å)	uke 48</a:t>
            </a:r>
          </a:p>
          <a:p>
            <a:pPr>
              <a:spcBef>
                <a:spcPct val="20000"/>
              </a:spcBef>
              <a:defRPr/>
            </a:pPr>
            <a:endParaRPr lang="nb-NO" sz="3200" dirty="0" smtClean="0"/>
          </a:p>
          <a:p>
            <a:pPr marL="533400" marR="0" lvl="0" indent="-533400" algn="ctr" defTabSz="1168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4" name="Rectangle 40"/>
          <p:cNvSpPr>
            <a:spLocks noChangeArrowheads="1"/>
          </p:cNvSpPr>
          <p:nvPr/>
        </p:nvSpPr>
        <p:spPr bwMode="auto">
          <a:xfrm>
            <a:off x="4667221" y="2895807"/>
            <a:ext cx="472545" cy="70047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98" name="Rectangle 40"/>
          <p:cNvSpPr>
            <a:spLocks noChangeArrowheads="1"/>
          </p:cNvSpPr>
          <p:nvPr/>
        </p:nvSpPr>
        <p:spPr bwMode="auto">
          <a:xfrm>
            <a:off x="520502" y="6105996"/>
            <a:ext cx="476239" cy="80076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109" name="Rectangle 40"/>
          <p:cNvSpPr>
            <a:spLocks noChangeArrowheads="1"/>
          </p:cNvSpPr>
          <p:nvPr/>
        </p:nvSpPr>
        <p:spPr bwMode="auto">
          <a:xfrm>
            <a:off x="4913249" y="1473281"/>
            <a:ext cx="465436" cy="76567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110" name="Rectangle 40"/>
          <p:cNvSpPr>
            <a:spLocks noChangeArrowheads="1"/>
          </p:cNvSpPr>
          <p:nvPr/>
        </p:nvSpPr>
        <p:spPr bwMode="auto">
          <a:xfrm>
            <a:off x="755577" y="3192780"/>
            <a:ext cx="469974" cy="90170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111" name="Rectangle 40"/>
          <p:cNvSpPr>
            <a:spLocks noChangeArrowheads="1"/>
          </p:cNvSpPr>
          <p:nvPr/>
        </p:nvSpPr>
        <p:spPr bwMode="auto">
          <a:xfrm>
            <a:off x="2600076" y="6295466"/>
            <a:ext cx="483106" cy="78834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112" name="Rectangle 40"/>
          <p:cNvSpPr>
            <a:spLocks noChangeArrowheads="1"/>
          </p:cNvSpPr>
          <p:nvPr/>
        </p:nvSpPr>
        <p:spPr bwMode="auto">
          <a:xfrm>
            <a:off x="2592224" y="6617672"/>
            <a:ext cx="710837" cy="76552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IL- sjø</a:t>
            </a:r>
          </a:p>
        </p:txBody>
      </p:sp>
      <p:sp>
        <p:nvSpPr>
          <p:cNvPr id="113" name="Rectangle 40"/>
          <p:cNvSpPr>
            <a:spLocks noChangeArrowheads="1"/>
          </p:cNvSpPr>
          <p:nvPr/>
        </p:nvSpPr>
        <p:spPr bwMode="auto">
          <a:xfrm>
            <a:off x="4671223" y="1091867"/>
            <a:ext cx="710837" cy="76552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IL- sjø</a:t>
            </a:r>
          </a:p>
        </p:txBody>
      </p:sp>
      <p:sp>
        <p:nvSpPr>
          <p:cNvPr id="114" name="Rectangle 40"/>
          <p:cNvSpPr>
            <a:spLocks noChangeArrowheads="1"/>
          </p:cNvSpPr>
          <p:nvPr/>
        </p:nvSpPr>
        <p:spPr bwMode="auto">
          <a:xfrm>
            <a:off x="2583484" y="6113079"/>
            <a:ext cx="472545" cy="70047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115" name="Rectangle 40"/>
          <p:cNvSpPr>
            <a:spLocks noChangeArrowheads="1"/>
          </p:cNvSpPr>
          <p:nvPr/>
        </p:nvSpPr>
        <p:spPr bwMode="auto">
          <a:xfrm>
            <a:off x="2594654" y="6708233"/>
            <a:ext cx="472545" cy="70047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116" name="Rectangle 5"/>
          <p:cNvSpPr txBox="1">
            <a:spLocks noChangeArrowheads="1"/>
          </p:cNvSpPr>
          <p:nvPr/>
        </p:nvSpPr>
        <p:spPr bwMode="auto">
          <a:xfrm>
            <a:off x="7812360" y="2996952"/>
            <a:ext cx="1446592" cy="1368152"/>
          </a:xfrm>
          <a:prstGeom prst="rect">
            <a:avLst/>
          </a:prstGeom>
          <a:solidFill>
            <a:srgbClr val="0070C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tabLst>
                <a:tab pos="1346200" algn="l"/>
              </a:tabLst>
              <a:defRPr/>
            </a:pPr>
            <a:r>
              <a:rPr lang="nb-NO" sz="800" kern="0" dirty="0" smtClean="0">
                <a:solidFill>
                  <a:schemeClr val="bg1"/>
                </a:solidFill>
                <a:cs typeface="Arial" pitchFamily="34" charset="0"/>
              </a:rPr>
              <a:t>Øvelse Narvik        uke  21</a:t>
            </a:r>
          </a:p>
          <a:p>
            <a:pPr marL="342900" lvl="0" indent="-342900" eaLnBrk="1" hangingPunct="1">
              <a:lnSpc>
                <a:spcPct val="80000"/>
              </a:lnSpc>
              <a:spcBef>
                <a:spcPct val="20000"/>
              </a:spcBef>
              <a:tabLst>
                <a:tab pos="1346200" algn="l"/>
              </a:tabLst>
              <a:defRPr/>
            </a:pPr>
            <a:r>
              <a:rPr lang="nb-NO" sz="800" dirty="0" smtClean="0">
                <a:solidFill>
                  <a:schemeClr val="bg1"/>
                </a:solidFill>
                <a:cs typeface="Arial" pitchFamily="34" charset="0"/>
              </a:rPr>
              <a:t>Øvelse Bergen       uke 22</a:t>
            </a:r>
            <a:endParaRPr lang="nb-NO" sz="800" dirty="0" smtClean="0">
              <a:solidFill>
                <a:schemeClr val="accent6">
                  <a:lumMod val="40000"/>
                  <a:lumOff val="60000"/>
                </a:schemeClr>
              </a:solidFill>
              <a:cs typeface="Arial" pitchFamily="34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1346200" algn="l"/>
              </a:tabLst>
              <a:defRPr/>
            </a:pPr>
            <a:r>
              <a:rPr lang="nb-NO" sz="800" kern="0" dirty="0" smtClean="0">
                <a:solidFill>
                  <a:schemeClr val="bg1"/>
                </a:solidFill>
                <a:cs typeface="Arial" pitchFamily="34" charset="0"/>
              </a:rPr>
              <a:t>Øvelse Barents      uke 23</a:t>
            </a:r>
            <a:endParaRPr lang="nb-NO" sz="800" kern="0" dirty="0" smtClean="0">
              <a:solidFill>
                <a:schemeClr val="accent6">
                  <a:lumMod val="40000"/>
                  <a:lumOff val="60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1346200" algn="l"/>
              </a:tabLst>
              <a:defRPr/>
            </a:pPr>
            <a:r>
              <a:rPr lang="nb-NO" sz="800" dirty="0" smtClean="0">
                <a:solidFill>
                  <a:srgbClr val="7030A0"/>
                </a:solidFill>
                <a:cs typeface="Arial" pitchFamily="34" charset="0"/>
              </a:rPr>
              <a:t>Olje på vann          uke 25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1346200" algn="l"/>
              </a:tabLst>
              <a:defRPr/>
            </a:pPr>
            <a:r>
              <a:rPr lang="nb-NO" sz="800" kern="0" dirty="0" smtClean="0">
                <a:solidFill>
                  <a:schemeClr val="bg1"/>
                </a:solidFill>
                <a:cs typeface="Arial" pitchFamily="34" charset="0"/>
              </a:rPr>
              <a:t>Øvelse Nordisk      uke 38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1346200" algn="l"/>
              </a:tabLst>
              <a:defRPr/>
            </a:pPr>
            <a:r>
              <a:rPr lang="nb-NO" sz="800" kern="0" dirty="0" smtClean="0">
                <a:solidFill>
                  <a:srgbClr val="FF0000"/>
                </a:solidFill>
                <a:cs typeface="Arial" pitchFamily="34" charset="0"/>
              </a:rPr>
              <a:t>Nødlosseøvelse     uke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1346200" algn="l"/>
              </a:tabLst>
              <a:defRPr/>
            </a:pPr>
            <a:endParaRPr kumimoji="0" lang="nb-NO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7" name="TekstSylinder 116"/>
          <p:cNvSpPr txBox="1"/>
          <p:nvPr/>
        </p:nvSpPr>
        <p:spPr>
          <a:xfrm rot="5400000">
            <a:off x="7783921" y="2113473"/>
            <a:ext cx="2488268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nb-NO" sz="800" u="sng" dirty="0" smtClean="0">
                <a:solidFill>
                  <a:schemeClr val="bg1"/>
                </a:solidFill>
              </a:rPr>
              <a:t>ikke markert i kalender</a:t>
            </a:r>
            <a:r>
              <a:rPr lang="nb-NO" sz="1000" u="sng" dirty="0" smtClean="0">
                <a:solidFill>
                  <a:schemeClr val="bg1"/>
                </a:solidFill>
              </a:rPr>
              <a:t>         </a:t>
            </a:r>
            <a:endParaRPr lang="nb-NO" sz="1000" u="sng" dirty="0">
              <a:solidFill>
                <a:schemeClr val="bg1"/>
              </a:solidFill>
            </a:endParaRPr>
          </a:p>
        </p:txBody>
      </p:sp>
      <p:sp>
        <p:nvSpPr>
          <p:cNvPr id="120" name="Rectangle 40"/>
          <p:cNvSpPr>
            <a:spLocks noChangeArrowheads="1"/>
          </p:cNvSpPr>
          <p:nvPr/>
        </p:nvSpPr>
        <p:spPr bwMode="auto">
          <a:xfrm>
            <a:off x="520500" y="2833137"/>
            <a:ext cx="465436" cy="76567"/>
          </a:xfrm>
          <a:prstGeom prst="rect">
            <a:avLst/>
          </a:prstGeom>
          <a:solidFill>
            <a:srgbClr val="FF99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IKLØ</a:t>
            </a:r>
            <a:endParaRPr lang="nb-NO" sz="800" dirty="0"/>
          </a:p>
        </p:txBody>
      </p:sp>
      <p:sp>
        <p:nvSpPr>
          <p:cNvPr id="121" name="Rectangle 40"/>
          <p:cNvSpPr>
            <a:spLocks noChangeArrowheads="1"/>
          </p:cNvSpPr>
          <p:nvPr/>
        </p:nvSpPr>
        <p:spPr bwMode="auto">
          <a:xfrm>
            <a:off x="2598820" y="1143573"/>
            <a:ext cx="476073" cy="83648"/>
          </a:xfrm>
          <a:prstGeom prst="rect">
            <a:avLst/>
          </a:prstGeom>
          <a:solidFill>
            <a:srgbClr val="FFFF00">
              <a:alpha val="6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/>
            <a:r>
              <a:rPr lang="nb-NO" sz="600" dirty="0" smtClean="0"/>
              <a:t>IUA lederforum</a:t>
            </a:r>
          </a:p>
        </p:txBody>
      </p:sp>
      <p:pic>
        <p:nvPicPr>
          <p:cNvPr id="62" name="Picture 6" descr="H:\Mine bilder\Logo\9168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69736" cy="474851"/>
          </a:xfrm>
          <a:prstGeom prst="rect">
            <a:avLst/>
          </a:prstGeom>
          <a:noFill/>
        </p:spPr>
      </p:pic>
      <p:pic>
        <p:nvPicPr>
          <p:cNvPr id="64" name="Picture 6" descr="H:\Mine bilder\Logo\9168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6496" y="0"/>
            <a:ext cx="667504" cy="473268"/>
          </a:xfrm>
          <a:prstGeom prst="rect">
            <a:avLst/>
          </a:prstGeom>
          <a:noFill/>
        </p:spPr>
      </p:pic>
      <p:sp>
        <p:nvSpPr>
          <p:cNvPr id="65" name="TekstSylinder 64"/>
          <p:cNvSpPr txBox="1"/>
          <p:nvPr/>
        </p:nvSpPr>
        <p:spPr>
          <a:xfrm>
            <a:off x="5220072" y="0"/>
            <a:ext cx="31683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nb-NO" sz="2000" dirty="0" smtClean="0">
                <a:solidFill>
                  <a:srgbClr val="FF0000"/>
                </a:solidFill>
              </a:rPr>
              <a:t>       Oppdatert 18.11.2013</a:t>
            </a:r>
            <a:endParaRPr lang="nb-NO" sz="2000" dirty="0">
              <a:solidFill>
                <a:srgbClr val="FF0000"/>
              </a:solidFill>
            </a:endParaRPr>
          </a:p>
        </p:txBody>
      </p:sp>
      <p:sp>
        <p:nvSpPr>
          <p:cNvPr id="63" name="TekstSylinder 62"/>
          <p:cNvSpPr txBox="1"/>
          <p:nvPr/>
        </p:nvSpPr>
        <p:spPr>
          <a:xfrm>
            <a:off x="6156176" y="6523893"/>
            <a:ext cx="2987824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200" dirty="0" smtClean="0">
                <a:latin typeface="Copperplate Gothic Bold" pitchFamily="34" charset="0"/>
              </a:rPr>
              <a:t>Se neste side for flere detaljer</a:t>
            </a:r>
            <a:endParaRPr lang="nb-NO" sz="1200" dirty="0">
              <a:latin typeface="Copperplate Gothic Bold" pitchFamily="34" charset="0"/>
            </a:endParaRPr>
          </a:p>
        </p:txBody>
      </p:sp>
      <p:sp>
        <p:nvSpPr>
          <p:cNvPr id="66" name="Rectangle 8"/>
          <p:cNvSpPr>
            <a:spLocks noChangeArrowheads="1"/>
          </p:cNvSpPr>
          <p:nvPr/>
        </p:nvSpPr>
        <p:spPr bwMode="auto">
          <a:xfrm>
            <a:off x="516692" y="2757263"/>
            <a:ext cx="706780" cy="86738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Ålesund</a:t>
            </a:r>
            <a:endParaRPr lang="nb-NO" sz="800" dirty="0"/>
          </a:p>
        </p:txBody>
      </p:sp>
      <p:sp>
        <p:nvSpPr>
          <p:cNvPr id="68" name="Rectangle 8"/>
          <p:cNvSpPr>
            <a:spLocks noChangeArrowheads="1"/>
          </p:cNvSpPr>
          <p:nvPr/>
        </p:nvSpPr>
        <p:spPr bwMode="auto">
          <a:xfrm>
            <a:off x="524312" y="6237312"/>
            <a:ext cx="706780" cy="86738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/>
              <a:t>Bergen</a:t>
            </a:r>
            <a:endParaRPr lang="nb-NO" sz="800" b="1" dirty="0"/>
          </a:p>
        </p:txBody>
      </p:sp>
      <p:sp>
        <p:nvSpPr>
          <p:cNvPr id="81" name="Rectangle 40"/>
          <p:cNvSpPr>
            <a:spLocks noChangeArrowheads="1"/>
          </p:cNvSpPr>
          <p:nvPr/>
        </p:nvSpPr>
        <p:spPr bwMode="auto">
          <a:xfrm>
            <a:off x="4913372" y="3004572"/>
            <a:ext cx="472959" cy="94275"/>
          </a:xfrm>
          <a:prstGeom prst="rect">
            <a:avLst/>
          </a:prstGeom>
          <a:solidFill>
            <a:srgbClr val="FFFF00">
              <a:alpha val="49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latin typeface="Aparajita" pitchFamily="34" charset="0"/>
                <a:cs typeface="Aparajita" pitchFamily="34" charset="0"/>
              </a:rPr>
              <a:t>Tilsynsmenn</a:t>
            </a:r>
          </a:p>
        </p:txBody>
      </p:sp>
      <p:sp>
        <p:nvSpPr>
          <p:cNvPr id="69" name="Rectangle 40"/>
          <p:cNvSpPr>
            <a:spLocks noChangeArrowheads="1"/>
          </p:cNvSpPr>
          <p:nvPr/>
        </p:nvSpPr>
        <p:spPr bwMode="auto">
          <a:xfrm>
            <a:off x="2360917" y="2993564"/>
            <a:ext cx="698915" cy="84915"/>
          </a:xfrm>
          <a:prstGeom prst="rect">
            <a:avLst/>
          </a:prstGeom>
          <a:solidFill>
            <a:srgbClr val="FFFF00">
              <a:alpha val="49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nb-NO" sz="800" b="1" dirty="0" smtClean="0">
                <a:latin typeface="Aparajita" pitchFamily="34" charset="0"/>
                <a:cs typeface="Aparajita" pitchFamily="34" charset="0"/>
              </a:rPr>
              <a:t>Kyst 2014</a:t>
            </a:r>
          </a:p>
        </p:txBody>
      </p:sp>
      <p:sp>
        <p:nvSpPr>
          <p:cNvPr id="73" name="Rectangle 8"/>
          <p:cNvSpPr>
            <a:spLocks noChangeArrowheads="1"/>
          </p:cNvSpPr>
          <p:nvPr/>
        </p:nvSpPr>
        <p:spPr bwMode="auto">
          <a:xfrm>
            <a:off x="2587526" y="3120648"/>
            <a:ext cx="713703" cy="78715"/>
          </a:xfrm>
          <a:prstGeom prst="rect">
            <a:avLst/>
          </a:prstGeom>
          <a:solidFill>
            <a:srgbClr val="0070C0">
              <a:alpha val="7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solidFill>
                  <a:schemeClr val="bg1"/>
                </a:solidFill>
              </a:rPr>
              <a:t>Narvik</a:t>
            </a:r>
            <a:endParaRPr lang="nb-NO" sz="800" b="1" dirty="0">
              <a:solidFill>
                <a:schemeClr val="bg1"/>
              </a:solidFill>
            </a:endParaRPr>
          </a:p>
        </p:txBody>
      </p:sp>
      <p:sp>
        <p:nvSpPr>
          <p:cNvPr id="99" name="Rettvinklet trekant 98"/>
          <p:cNvSpPr/>
          <p:nvPr/>
        </p:nvSpPr>
        <p:spPr bwMode="auto">
          <a:xfrm>
            <a:off x="7524328" y="5805264"/>
            <a:ext cx="221922" cy="168496"/>
          </a:xfrm>
          <a:prstGeom prst="rtTriangle">
            <a:avLst/>
          </a:prstGeom>
          <a:solidFill>
            <a:schemeClr val="bg1">
              <a:lumMod val="50000"/>
              <a:alpha val="50196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104" name="Rettvinklet trekant 103"/>
          <p:cNvSpPr/>
          <p:nvPr/>
        </p:nvSpPr>
        <p:spPr bwMode="auto">
          <a:xfrm>
            <a:off x="3078884" y="6059955"/>
            <a:ext cx="221922" cy="168496"/>
          </a:xfrm>
          <a:prstGeom prst="rtTriangle">
            <a:avLst/>
          </a:prstGeom>
          <a:solidFill>
            <a:srgbClr val="7F7F7F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64" charset="-128"/>
            </a:endParaRPr>
          </a:p>
        </p:txBody>
      </p:sp>
      <p:sp>
        <p:nvSpPr>
          <p:cNvPr id="105" name="TekstSylinder 104"/>
          <p:cNvSpPr txBox="1"/>
          <p:nvPr/>
        </p:nvSpPr>
        <p:spPr>
          <a:xfrm>
            <a:off x="6142528" y="5805264"/>
            <a:ext cx="1656184" cy="707886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b="1" dirty="0" smtClean="0"/>
              <a:t>Tabletop øvelser:</a:t>
            </a:r>
          </a:p>
          <a:p>
            <a:r>
              <a:rPr lang="nb-NO" sz="800" dirty="0" smtClean="0"/>
              <a:t>Myndex 	        uke 45</a:t>
            </a:r>
          </a:p>
          <a:p>
            <a:r>
              <a:rPr lang="nb-NO" sz="800" dirty="0" err="1" smtClean="0"/>
              <a:t>Nor-Brit</a:t>
            </a:r>
            <a:r>
              <a:rPr lang="nb-NO" sz="800" dirty="0" smtClean="0"/>
              <a:t>  	        uke </a:t>
            </a:r>
            <a:r>
              <a:rPr lang="nb-NO" sz="800" dirty="0" err="1" smtClean="0"/>
              <a:t>xx</a:t>
            </a:r>
            <a:endParaRPr lang="nb-NO" sz="800" dirty="0" smtClean="0"/>
          </a:p>
          <a:p>
            <a:r>
              <a:rPr lang="nb-NO" sz="800" dirty="0" smtClean="0"/>
              <a:t>Nordisk  	        uke </a:t>
            </a:r>
            <a:r>
              <a:rPr lang="nb-NO" sz="800" dirty="0" err="1" smtClean="0"/>
              <a:t>xx</a:t>
            </a:r>
            <a:endParaRPr lang="nb-NO" sz="800" dirty="0" smtClean="0"/>
          </a:p>
          <a:p>
            <a:r>
              <a:rPr lang="nb-NO" sz="800" dirty="0" smtClean="0"/>
              <a:t>Strålevernet 	        uke </a:t>
            </a:r>
            <a:r>
              <a:rPr lang="nb-NO" sz="800" dirty="0" err="1" smtClean="0"/>
              <a:t>xx</a:t>
            </a:r>
            <a:endParaRPr lang="nb-NO" sz="800" dirty="0"/>
          </a:p>
        </p:txBody>
      </p:sp>
      <p:sp>
        <p:nvSpPr>
          <p:cNvPr id="71" name="Rectangle 8"/>
          <p:cNvSpPr>
            <a:spLocks noChangeArrowheads="1"/>
          </p:cNvSpPr>
          <p:nvPr/>
        </p:nvSpPr>
        <p:spPr bwMode="auto">
          <a:xfrm>
            <a:off x="2589640" y="3462911"/>
            <a:ext cx="469370" cy="93300"/>
          </a:xfrm>
          <a:prstGeom prst="rect">
            <a:avLst/>
          </a:prstGeom>
          <a:solidFill>
            <a:srgbClr val="00B050">
              <a:alpha val="70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700" dirty="0" smtClean="0">
                <a:solidFill>
                  <a:schemeClr val="bg1"/>
                </a:solidFill>
              </a:rPr>
              <a:t>Fedje</a:t>
            </a:r>
            <a:endParaRPr lang="nb-NO" sz="700" dirty="0">
              <a:solidFill>
                <a:schemeClr val="bg1"/>
              </a:solidFill>
            </a:endParaRPr>
          </a:p>
        </p:txBody>
      </p:sp>
      <p:sp>
        <p:nvSpPr>
          <p:cNvPr id="76" name="Rectangle 8"/>
          <p:cNvSpPr>
            <a:spLocks noChangeArrowheads="1"/>
          </p:cNvSpPr>
          <p:nvPr/>
        </p:nvSpPr>
        <p:spPr bwMode="auto">
          <a:xfrm>
            <a:off x="4673640" y="4535578"/>
            <a:ext cx="701635" cy="87222"/>
          </a:xfrm>
          <a:prstGeom prst="rect">
            <a:avLst/>
          </a:prstGeom>
          <a:solidFill>
            <a:srgbClr val="0070C0">
              <a:alpha val="61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b="1" dirty="0" smtClean="0">
                <a:solidFill>
                  <a:srgbClr val="7030A0"/>
                </a:solidFill>
              </a:rPr>
              <a:t>NOFO</a:t>
            </a:r>
            <a:endParaRPr lang="nb-NO" sz="800" b="1" dirty="0">
              <a:solidFill>
                <a:srgbClr val="7030A0"/>
              </a:solidFill>
            </a:endParaRPr>
          </a:p>
        </p:txBody>
      </p:sp>
      <p:sp>
        <p:nvSpPr>
          <p:cNvPr id="77" name="Rectangle 8"/>
          <p:cNvSpPr>
            <a:spLocks noChangeArrowheads="1"/>
          </p:cNvSpPr>
          <p:nvPr/>
        </p:nvSpPr>
        <p:spPr bwMode="auto">
          <a:xfrm>
            <a:off x="2596004" y="2823220"/>
            <a:ext cx="706780" cy="86738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Tromsø</a:t>
            </a:r>
            <a:endParaRPr lang="nb-NO" sz="800" dirty="0"/>
          </a:p>
        </p:txBody>
      </p:sp>
      <p:sp>
        <p:nvSpPr>
          <p:cNvPr id="78" name="Rectangle 8"/>
          <p:cNvSpPr>
            <a:spLocks noChangeArrowheads="1"/>
          </p:cNvSpPr>
          <p:nvPr/>
        </p:nvSpPr>
        <p:spPr bwMode="auto">
          <a:xfrm>
            <a:off x="4673639" y="2806326"/>
            <a:ext cx="706780" cy="86738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>
                <a:solidFill>
                  <a:schemeClr val="bg1"/>
                </a:solidFill>
              </a:rPr>
              <a:t>Vadsø</a:t>
            </a:r>
            <a:endParaRPr lang="nb-NO" sz="800" dirty="0">
              <a:solidFill>
                <a:schemeClr val="bg1"/>
              </a:solidFill>
            </a:endParaRPr>
          </a:p>
        </p:txBody>
      </p:sp>
      <p:sp>
        <p:nvSpPr>
          <p:cNvPr id="79" name="Rectangle 8"/>
          <p:cNvSpPr>
            <a:spLocks noChangeArrowheads="1"/>
          </p:cNvSpPr>
          <p:nvPr/>
        </p:nvSpPr>
        <p:spPr bwMode="auto">
          <a:xfrm>
            <a:off x="4669406" y="4890325"/>
            <a:ext cx="706780" cy="86738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Ørland</a:t>
            </a:r>
            <a:endParaRPr lang="nb-NO" sz="800" dirty="0"/>
          </a:p>
        </p:txBody>
      </p:sp>
      <p:sp>
        <p:nvSpPr>
          <p:cNvPr id="83" name="Rectangle 8"/>
          <p:cNvSpPr>
            <a:spLocks noChangeArrowheads="1"/>
          </p:cNvSpPr>
          <p:nvPr/>
        </p:nvSpPr>
        <p:spPr bwMode="auto">
          <a:xfrm>
            <a:off x="4669453" y="4975079"/>
            <a:ext cx="706780" cy="86738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Solund</a:t>
            </a:r>
            <a:endParaRPr lang="nb-NO" sz="800" dirty="0"/>
          </a:p>
        </p:txBody>
      </p:sp>
      <p:sp>
        <p:nvSpPr>
          <p:cNvPr id="72" name="Rectangle 8"/>
          <p:cNvSpPr>
            <a:spLocks noChangeArrowheads="1"/>
          </p:cNvSpPr>
          <p:nvPr/>
        </p:nvSpPr>
        <p:spPr bwMode="auto">
          <a:xfrm>
            <a:off x="4672583" y="4471020"/>
            <a:ext cx="706780" cy="86738"/>
          </a:xfrm>
          <a:prstGeom prst="rect">
            <a:avLst/>
          </a:prstGeom>
          <a:solidFill>
            <a:srgbClr val="00B050">
              <a:alpha val="6500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b-NO" sz="800" dirty="0" smtClean="0"/>
              <a:t>Hammerfest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xmlns="" val="53534273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7" grpId="0" build="p" animBg="1"/>
      <p:bldP spid="50" grpId="0" animBg="1"/>
      <p:bldP spid="54" grpId="0" animBg="1"/>
      <p:bldP spid="59" grpId="0" animBg="1"/>
      <p:bldP spid="67" grpId="0" animBg="1"/>
      <p:bldP spid="70" grpId="0" animBg="1"/>
      <p:bldP spid="75" grpId="0" animBg="1"/>
      <p:bldP spid="80" grpId="0" animBg="1"/>
      <p:bldP spid="87" grpId="0" animBg="1"/>
      <p:bldP spid="88" grpId="0" animBg="1"/>
      <p:bldP spid="89" grpId="0" animBg="1"/>
      <p:bldP spid="96" grpId="0" animBg="1"/>
      <p:bldP spid="97" grpId="0" animBg="1"/>
      <p:bldP spid="100" grpId="0" animBg="1"/>
      <p:bldP spid="101" grpId="0" animBg="1"/>
      <p:bldP spid="102" grpId="0" animBg="1"/>
      <p:bldP spid="103" grpId="0" animBg="1"/>
      <p:bldP spid="106" grpId="0" animBg="1"/>
      <p:bldP spid="60" grpId="0" animBg="1"/>
      <p:bldP spid="61" grpId="0" animBg="1"/>
      <p:bldP spid="90" grpId="0" animBg="1"/>
      <p:bldP spid="91" grpId="0" animBg="1"/>
      <p:bldP spid="94" grpId="0" animBg="1"/>
      <p:bldP spid="9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0" grpId="0" animBg="1"/>
      <p:bldP spid="121" grpId="0" animBg="1"/>
      <p:bldP spid="66" grpId="0" animBg="1"/>
      <p:bldP spid="68" grpId="0" animBg="1"/>
      <p:bldP spid="81" grpId="0" animBg="1"/>
      <p:bldP spid="73" grpId="0" animBg="1"/>
      <p:bldP spid="99" grpId="0" animBg="1"/>
      <p:bldP spid="104" grpId="0" animBg="1"/>
      <p:bldP spid="105" grpId="0" animBg="1"/>
      <p:bldP spid="71" grpId="0" animBg="1"/>
      <p:bldP spid="77" grpId="0" animBg="1"/>
      <p:bldP spid="78" grpId="0" animBg="1"/>
      <p:bldP spid="79" grpId="0" animBg="1"/>
      <p:bldP spid="83" grpId="0" animBg="1"/>
      <p:bldP spid="7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smtClean="0"/>
              <a:t>Regjeringsplattformen  </a:t>
            </a:r>
          </a:p>
        </p:txBody>
      </p:sp>
      <p:sp>
        <p:nvSpPr>
          <p:cNvPr id="37891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sz="1800" smtClean="0"/>
              <a:t>Styrke oljevernberedskapen og legge frem en oppdatering av stortingsmeldingen om sjøsikkerhet og oljevern. Det settes ned et utvalg for å vurdere hvordan teknologi, produktutvikling, industribygging og kompetanse innen oljevernberedskap kan styrkes (side 64) </a:t>
            </a:r>
          </a:p>
          <a:p>
            <a:r>
              <a:rPr lang="nb-NO" sz="1800" smtClean="0"/>
              <a:t>Sikre en miljømessig trygg og forsvarlig løsning for U-864 utenfor Fedje i Hordaland. </a:t>
            </a:r>
          </a:p>
          <a:p>
            <a:endParaRPr lang="nb-NO" sz="1400" smtClean="0"/>
          </a:p>
        </p:txBody>
      </p:sp>
      <p:sp>
        <p:nvSpPr>
          <p:cNvPr id="37892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sz="1800" smtClean="0"/>
              <a:t>Det skal ikke åpnes for petroleumsvirksomhet, eller konsekvensutredes i henhold til petroleumsloven, i havområdene utenfor Lofoten, Vesterålen og Senja i perioden 2013-2017, og ikke iverksettes petroleumsvirksomhet ved Jan Mayen, iskanten, Skagerak eller på Mørefeltene jf samarbeidsavtalen. Det skal etableres en miljøbase/oljevernbase i Lofoten og Vesterålen. 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17500"/>
            <a:ext cx="2524125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Bilde 6" descr="IMG_7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2300288"/>
            <a:ext cx="7772400" cy="379571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sz="3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sz="3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sz="3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sz="3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GB" sz="3600" smtClean="0">
                <a:solidFill>
                  <a:schemeClr val="bg1"/>
                </a:solidFill>
              </a:rPr>
              <a:t>Takk for oppmerksomheten!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323850" y="6381750"/>
            <a:ext cx="8640763" cy="261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100" b="1" i="1">
                <a:solidFill>
                  <a:schemeClr val="bg1"/>
                </a:solidFill>
                <a:latin typeface="Times New Roman" pitchFamily="18" charset="0"/>
              </a:rPr>
              <a:t>foto: Rune Bergstrøm</a:t>
            </a:r>
            <a:endParaRPr lang="nb-NO" sz="1100" b="1" i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smtClean="0"/>
              <a:t>Kystverkets rolle og mandat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07375" cy="4683125"/>
          </a:xfrm>
        </p:spPr>
        <p:txBody>
          <a:bodyPr/>
          <a:lstStyle/>
          <a:p>
            <a:pPr eaLnBrk="1" hangingPunct="1"/>
            <a:r>
              <a:rPr lang="nb-NO" sz="2400" smtClean="0"/>
              <a:t>Ivaretar statens beredskapsansvar akutt forurensning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2000" u="sng" smtClean="0"/>
              <a:t>Beredskap</a:t>
            </a:r>
            <a:r>
              <a:rPr lang="nb-NO" sz="2000" smtClean="0"/>
              <a:t> overfor større tilfeller av akutt forurensning som ikke er dekket av privat / kommunal beredskap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2000" u="sng" smtClean="0"/>
              <a:t>Kan overta</a:t>
            </a:r>
            <a:r>
              <a:rPr lang="nb-NO" sz="2000" smtClean="0"/>
              <a:t> aksjoner overfor større tilfeller av akutt forurensning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2000" u="sng" smtClean="0"/>
              <a:t>Samordne</a:t>
            </a:r>
            <a:r>
              <a:rPr lang="nb-NO" sz="2000" smtClean="0"/>
              <a:t> privat, kommunal og statlig beredskap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2000" u="sng" smtClean="0"/>
              <a:t>Tilsyn</a:t>
            </a:r>
            <a:r>
              <a:rPr lang="nb-NO" sz="2000" smtClean="0"/>
              <a:t> med forurensers tiltak</a:t>
            </a:r>
            <a:endParaRPr lang="nb-NO" sz="2000" u="sng" smtClean="0"/>
          </a:p>
          <a:p>
            <a:pPr eaLnBrk="1" hangingPunct="1">
              <a:lnSpc>
                <a:spcPct val="80000"/>
              </a:lnSpc>
            </a:pPr>
            <a:r>
              <a:rPr lang="nb-NO" sz="2400" smtClean="0"/>
              <a:t>Slepeberedskap </a:t>
            </a:r>
          </a:p>
          <a:p>
            <a:pPr eaLnBrk="1" hangingPunct="1">
              <a:lnSpc>
                <a:spcPct val="80000"/>
              </a:lnSpc>
            </a:pPr>
            <a:r>
              <a:rPr lang="nb-NO" sz="2400" smtClean="0"/>
              <a:t>Miljørisikobasert dimensjonering av beredskapen</a:t>
            </a:r>
          </a:p>
          <a:p>
            <a:pPr eaLnBrk="1" hangingPunct="1">
              <a:lnSpc>
                <a:spcPct val="80000"/>
              </a:lnSpc>
            </a:pPr>
            <a:r>
              <a:rPr lang="nb-NO" sz="2600" smtClean="0"/>
              <a:t>FoU</a:t>
            </a:r>
          </a:p>
          <a:p>
            <a:pPr eaLnBrk="1" hangingPunct="1">
              <a:lnSpc>
                <a:spcPct val="80000"/>
              </a:lnSpc>
            </a:pPr>
            <a:r>
              <a:rPr lang="nb-NO" sz="2400" smtClean="0"/>
              <a:t>Forurensning fra vrak</a:t>
            </a:r>
          </a:p>
          <a:p>
            <a:pPr eaLnBrk="1" hangingPunct="1">
              <a:lnSpc>
                <a:spcPct val="80000"/>
              </a:lnSpc>
            </a:pPr>
            <a:r>
              <a:rPr lang="nb-NO" sz="2400" smtClean="0"/>
              <a:t>Forvaltingsplaner, utredninger</a:t>
            </a:r>
          </a:p>
          <a:p>
            <a:pPr eaLnBrk="1" hangingPunct="1">
              <a:lnSpc>
                <a:spcPct val="80000"/>
              </a:lnSpc>
            </a:pPr>
            <a:r>
              <a:rPr lang="nb-NO" sz="2400" smtClean="0"/>
              <a:t>Internasjonalt samarbeid og bistand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endParaRPr lang="nb-NO" smtClean="0"/>
          </a:p>
        </p:txBody>
      </p:sp>
      <p:sp>
        <p:nvSpPr>
          <p:cNvPr id="8195" name="Plassholder for innhold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endParaRPr lang="nb-NO" smtClean="0"/>
          </a:p>
        </p:txBody>
      </p:sp>
      <p:sp>
        <p:nvSpPr>
          <p:cNvPr id="8196" name="Plassholder for bunntekst 3"/>
          <p:cNvSpPr>
            <a:spLocks noGrp="1"/>
          </p:cNvSpPr>
          <p:nvPr>
            <p:ph type="ftr" sz="quarter" idx="4294967295"/>
          </p:nvPr>
        </p:nvSpPr>
        <p:spPr bwMode="auto">
          <a:xfrm>
            <a:off x="1692275" y="6453188"/>
            <a:ext cx="6477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Norwegian Coastal Administration, Department for Emergency Response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936625"/>
          </a:xfrm>
        </p:spPr>
        <p:txBody>
          <a:bodyPr/>
          <a:lstStyle/>
          <a:p>
            <a:pPr eaLnBrk="1" hangingPunct="1"/>
            <a:r>
              <a:rPr lang="nb-NO" smtClean="0"/>
              <a:t>Geografisk ansvarsområde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4894262" cy="4683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2400" smtClean="0"/>
              <a:t>Norsk territorium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Norsk økonomisk sone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Svalbard og Bjørnøya</a:t>
            </a:r>
          </a:p>
          <a:p>
            <a:pPr eaLnBrk="1" hangingPunct="1">
              <a:lnSpc>
                <a:spcPct val="90000"/>
              </a:lnSpc>
            </a:pPr>
            <a:r>
              <a:rPr lang="nb-NO" sz="2400" smtClean="0"/>
              <a:t>Jan Mayen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 l="4826" t="3519" r="5630" b="3703"/>
          <a:stretch>
            <a:fillRect/>
          </a:stretch>
        </p:blipFill>
        <p:spPr bwMode="auto">
          <a:xfrm>
            <a:off x="5219700" y="1412875"/>
            <a:ext cx="318452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/>
          </p:cNvSpPr>
          <p:nvPr>
            <p:ph type="title"/>
          </p:nvPr>
        </p:nvSpPr>
        <p:spPr>
          <a:xfrm>
            <a:off x="755650" y="0"/>
            <a:ext cx="7781925" cy="990600"/>
          </a:xfrm>
        </p:spPr>
        <p:txBody>
          <a:bodyPr/>
          <a:lstStyle/>
          <a:p>
            <a:r>
              <a:rPr sz="4000" smtClean="0"/>
              <a:t>Dimensjonering av beredskapen</a:t>
            </a:r>
          </a:p>
        </p:txBody>
      </p:sp>
      <p:sp>
        <p:nvSpPr>
          <p:cNvPr id="10243" name="Rectangle 2"/>
          <p:cNvSpPr>
            <a:spLocks noGrp="1"/>
          </p:cNvSpPr>
          <p:nvPr>
            <p:ph type="body" sz="quarter" idx="14"/>
          </p:nvPr>
        </p:nvSpPr>
        <p:spPr>
          <a:xfrm>
            <a:off x="752475" y="5600700"/>
            <a:ext cx="7772400" cy="838200"/>
          </a:xfrm>
        </p:spPr>
        <p:txBody>
          <a:bodyPr/>
          <a:lstStyle/>
          <a:p>
            <a:pPr marL="0" indent="0"/>
            <a:endParaRPr smtClean="0"/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17083" r="17083"/>
          <a:stretch>
            <a:fillRect/>
          </a:stretch>
        </p:blipFill>
        <p:spPr>
          <a:xfrm>
            <a:off x="785813" y="2492375"/>
            <a:ext cx="2286000" cy="2286000"/>
          </a:xfrm>
        </p:spPr>
      </p:pic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3419475" y="2492375"/>
            <a:ext cx="2286000" cy="21463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tretch>
            <a:fillRect/>
          </a:stretch>
        </p:blipFill>
        <p:spPr>
          <a:xfrm>
            <a:off x="6084888" y="2492375"/>
            <a:ext cx="2286000" cy="2198688"/>
          </a:xfrm>
        </p:spPr>
      </p:pic>
      <p:sp>
        <p:nvSpPr>
          <p:cNvPr id="10" name="TekstSylinder 9"/>
          <p:cNvSpPr txBox="1"/>
          <p:nvPr/>
        </p:nvSpPr>
        <p:spPr>
          <a:xfrm>
            <a:off x="0" y="1341438"/>
            <a:ext cx="31321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2" eaLnBrk="0" hangingPunct="0">
              <a:defRPr/>
            </a:pPr>
            <a:r>
              <a:rPr lang="nb-NO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64" charset="-128"/>
              </a:rPr>
              <a:t>Analyse av sannsynligheten for oljeutslipp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3419475" y="1341438"/>
            <a:ext cx="23050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2" eaLnBrk="0" hangingPunct="0">
              <a:defRPr/>
            </a:pPr>
            <a:r>
              <a:rPr lang="nb-NO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64" charset="-128"/>
              </a:rPr>
              <a:t>Miljørisikoanalyse konsekvenser av ulike ulykker</a:t>
            </a:r>
          </a:p>
          <a:p>
            <a:pPr eaLnBrk="0" hangingPunct="0">
              <a:defRPr/>
            </a:pPr>
            <a:endParaRPr lang="en-US" dirty="0">
              <a:ea typeface="ＭＳ Ｐゴシック" pitchFamily="64" charset="-128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6011863" y="1341438"/>
            <a:ext cx="266382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nb-NO" b="1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itchFamily="64" charset="-128"/>
              </a:rPr>
              <a:t>Beredskapsanalyse, utstyr, responstider, bemanning mm</a:t>
            </a:r>
            <a:endParaRPr lang="en-US" dirty="0">
              <a:ea typeface="ＭＳ Ｐゴシック" pitchFamily="64" charset="-128"/>
            </a:endParaRPr>
          </a:p>
        </p:txBody>
      </p:sp>
      <p:pic>
        <p:nvPicPr>
          <p:cNvPr id="102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18878">
            <a:off x="471488" y="3727450"/>
            <a:ext cx="2417762" cy="3343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764808">
            <a:off x="3714750" y="3741738"/>
            <a:ext cx="229870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38326">
            <a:off x="6434138" y="3681413"/>
            <a:ext cx="2254250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731838"/>
          </a:xfrm>
        </p:spPr>
        <p:txBody>
          <a:bodyPr/>
          <a:lstStyle/>
          <a:p>
            <a:pPr eaLnBrk="1" hangingPunct="1"/>
            <a:r>
              <a:rPr lang="nb-NO" b="1" smtClean="0"/>
              <a:t>Scenariebasert analyse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68413"/>
            <a:ext cx="8172450" cy="4608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b-NO" b="1" smtClean="0"/>
              <a:t>Særlige utfordringer i nord</a:t>
            </a:r>
          </a:p>
        </p:txBody>
      </p:sp>
      <p:sp>
        <p:nvSpPr>
          <p:cNvPr id="1028" name="Plassholder for innhold 2"/>
          <p:cNvSpPr>
            <a:spLocks noGrp="1"/>
          </p:cNvSpPr>
          <p:nvPr>
            <p:ph idx="1"/>
          </p:nvPr>
        </p:nvSpPr>
        <p:spPr>
          <a:xfrm>
            <a:off x="685800" y="1557338"/>
            <a:ext cx="8134350" cy="4538662"/>
          </a:xfrm>
        </p:spPr>
        <p:txBody>
          <a:bodyPr/>
          <a:lstStyle/>
          <a:p>
            <a:pPr eaLnBrk="1" hangingPunct="1"/>
            <a:r>
              <a:rPr lang="nb-NO" smtClean="0"/>
              <a:t>Lang og kronglete om enn vakker kystlinje</a:t>
            </a:r>
          </a:p>
          <a:p>
            <a:pPr eaLnBrk="1" hangingPunct="1"/>
            <a:r>
              <a:rPr lang="nb-NO" smtClean="0"/>
              <a:t>Mørketid</a:t>
            </a:r>
          </a:p>
          <a:p>
            <a:pPr eaLnBrk="1" hangingPunct="1"/>
            <a:r>
              <a:rPr lang="nb-NO" smtClean="0"/>
              <a:t>Klimatiske forhold (kulde, storm)</a:t>
            </a:r>
          </a:p>
          <a:p>
            <a:pPr eaLnBrk="1" hangingPunct="1"/>
            <a:r>
              <a:rPr lang="nb-NO" smtClean="0"/>
              <a:t>Få ressurser</a:t>
            </a:r>
          </a:p>
          <a:p>
            <a:pPr eaLnBrk="1" hangingPunct="1"/>
            <a:r>
              <a:rPr lang="nb-NO" smtClean="0"/>
              <a:t>Spredt og liten befolkning</a:t>
            </a:r>
          </a:p>
          <a:p>
            <a:pPr eaLnBrk="1" hangingPunct="1"/>
            <a:r>
              <a:rPr lang="nb-NO" smtClean="0"/>
              <a:t>Ekstremt sårbare naturmiljøer</a:t>
            </a:r>
          </a:p>
          <a:p>
            <a:r>
              <a:rPr lang="nb-NO" smtClean="0"/>
              <a:t>Endringer i skipstrafikken – flere anløp til  </a:t>
            </a:r>
          </a:p>
          <a:p>
            <a:pPr>
              <a:buFontTx/>
              <a:buNone/>
            </a:pPr>
            <a:r>
              <a:rPr lang="nb-NO" smtClean="0"/>
              <a:t>    Narvik, øket risikotransport i transitt.</a:t>
            </a:r>
          </a:p>
          <a:p>
            <a:pPr eaLnBrk="1" hangingPunct="1"/>
            <a:endParaRPr lang="nb-NO" smtClean="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6708775" y="2205038"/>
          <a:ext cx="1835150" cy="2592387"/>
        </p:xfrm>
        <a:graphic>
          <a:graphicData uri="http://schemas.openxmlformats.org/presentationml/2006/ole">
            <p:oleObj spid="_x0000_s1026" name="Acrobat Document" r:id="rId3" imgW="8343720" imgH="11787840" progId="AcroExch.Document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V-PowerPointmal-liggende-2007">
  <a:themeElements>
    <a:clrScheme name="KV-PowerPointmal-liggende-20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V-PowerPointmal-liggende-2007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64" charset="-128"/>
          </a:defRPr>
        </a:defPPr>
      </a:lstStyle>
    </a:lnDef>
  </a:objectDefaults>
  <a:extraClrSchemeLst>
    <a:extraClrScheme>
      <a:clrScheme name="KV-PowerPointmal-liggende-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V-PowerPointmal-liggende-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V-PowerPointmal-liggende-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V-PowerPointmal-liggende-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V-PowerPointmal-liggende-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V-PowerPointmal-liggende-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V-PowerPointmal-liggende-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V-PowerPointmal-liggende-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V-PowerPointmal-liggende-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V-PowerPointmal-liggende-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V-PowerPointmal-liggende-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V-PowerPointmal-liggende-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10560</TotalTime>
  <Words>2127</Words>
  <Application>Microsoft Office PowerPoint</Application>
  <PresentationFormat>Skjermfremvisning (4:3)</PresentationFormat>
  <Paragraphs>430</Paragraphs>
  <Slides>38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38</vt:i4>
      </vt:variant>
    </vt:vector>
  </HeadingPairs>
  <TitlesOfParts>
    <vt:vector size="40" baseType="lpstr">
      <vt:lpstr>KV-PowerPointmal-liggende-2007</vt:lpstr>
      <vt:lpstr>Acrobat Document</vt:lpstr>
      <vt:lpstr>Lysbilde 1</vt:lpstr>
      <vt:lpstr>Hva skal jeg si noe om…</vt:lpstr>
      <vt:lpstr>Typiske hendelser siste 13 år</vt:lpstr>
      <vt:lpstr>Kystverkets rolle og mandat </vt:lpstr>
      <vt:lpstr>Lysbilde 5</vt:lpstr>
      <vt:lpstr>Geografisk ansvarsområde</vt:lpstr>
      <vt:lpstr>Dimensjonering av beredskapen</vt:lpstr>
      <vt:lpstr>Scenariebasert analyse</vt:lpstr>
      <vt:lpstr>Særlige utfordringer i nord</vt:lpstr>
      <vt:lpstr>NORDLAND</vt:lpstr>
      <vt:lpstr>Kystverkets beredskapsanalyse – konklusjoner i prosjektrapporten </vt:lpstr>
      <vt:lpstr>EN NY GENERASJON</vt:lpstr>
      <vt:lpstr>Kystverkets beredskapsanalyse – konklusjoner i prosjektrapporten</vt:lpstr>
      <vt:lpstr>Kystverkets beredskapsanalyse – konklusjoner i prosjektrapporten</vt:lpstr>
      <vt:lpstr>Anbefalte tiltak - innringning</vt:lpstr>
      <vt:lpstr>Store oljeverndepot i Norge</vt:lpstr>
      <vt:lpstr>Statlig slepeberedskap</vt:lpstr>
      <vt:lpstr>Iverksatte tiltak senere år</vt:lpstr>
      <vt:lpstr>AIS - plott 2011</vt:lpstr>
      <vt:lpstr>Planlagte tiltak de neste år</vt:lpstr>
      <vt:lpstr>Akutt forurensing fra skipsvrak</vt:lpstr>
      <vt:lpstr>MURMANSK 18. APRIL 2012</vt:lpstr>
      <vt:lpstr>MURMANSK 25.APRIL 2012</vt:lpstr>
      <vt:lpstr>Lysbilde 24</vt:lpstr>
      <vt:lpstr>Murmansk 20. august 2013</vt:lpstr>
      <vt:lpstr>Vrakene i Narvik &amp; Vesterålen </vt:lpstr>
      <vt:lpstr>PETROZAVODSK</vt:lpstr>
      <vt:lpstr>Godafoss, Hvaler, 17 feb. 2011</vt:lpstr>
      <vt:lpstr>Lysbilde 29</vt:lpstr>
      <vt:lpstr>                                   Oljens drift drift</vt:lpstr>
      <vt:lpstr>Olje i is, Sintef: 1 liter pr. mål (1000 kvm)</vt:lpstr>
      <vt:lpstr>Lang strandrensefase, 125 påslag 6 IUA involvert</vt:lpstr>
      <vt:lpstr>Miljøundersøkelser ved Havforskningsinstituttet og Norsk Institutt for Naturforskning.</vt:lpstr>
      <vt:lpstr>Lysbilde 34</vt:lpstr>
      <vt:lpstr>Lysbilde 35</vt:lpstr>
      <vt:lpstr>Kurs- og øvingskalender 2014</vt:lpstr>
      <vt:lpstr>Regjeringsplattformen  </vt:lpstr>
      <vt:lpstr>Lysbilde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Sveinung Nedregotten</dc:creator>
  <cp:lastModifiedBy>Wangsvik, Fridtjof</cp:lastModifiedBy>
  <cp:revision>474</cp:revision>
  <dcterms:created xsi:type="dcterms:W3CDTF">2008-03-31T10:22:58Z</dcterms:created>
  <dcterms:modified xsi:type="dcterms:W3CDTF">2013-12-06T12:58:09Z</dcterms:modified>
</cp:coreProperties>
</file>