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6" r:id="rId3"/>
    <p:sldId id="265" r:id="rId4"/>
    <p:sldId id="260" r:id="rId5"/>
    <p:sldId id="261" r:id="rId6"/>
    <p:sldId id="271" r:id="rId7"/>
    <p:sldId id="259" r:id="rId8"/>
    <p:sldId id="267" r:id="rId9"/>
    <p:sldId id="268" r:id="rId10"/>
    <p:sldId id="269" r:id="rId11"/>
    <p:sldId id="270" r:id="rId12"/>
    <p:sldId id="272" r:id="rId13"/>
    <p:sldId id="273" r:id="rId14"/>
    <p:sldId id="275" r:id="rId15"/>
    <p:sldId id="274" r:id="rId16"/>
  </p:sldIdLst>
  <p:sldSz cx="9144000" cy="6858000" type="screen4x3"/>
  <p:notesSz cx="6810375" cy="9942513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556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0" autoAdjust="0"/>
  </p:normalViewPr>
  <p:slideViewPr>
    <p:cSldViewPr snapToGrid="0" snapToObjects="1"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2AF2B-CAD5-6041-9A92-86A09088457D}" type="datetimeFigureOut">
              <a:rPr lang="nn-NO" smtClean="0"/>
              <a:pPr/>
              <a:t>10.12.2013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341BF-3395-A047-A3A2-971CE5634986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9882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F1763-B220-ED42-A88F-03D6C4484761}" type="datetimeFigureOut">
              <a:rPr lang="nn-NO" smtClean="0"/>
              <a:pPr/>
              <a:t>10.12.2013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AFFC-682B-A746-ADFA-F92C308EAC0F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9330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7616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1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70742" y="2494091"/>
            <a:ext cx="6260537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1400">
                <a:solidFill>
                  <a:srgbClr val="6D55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 dirty="0"/>
          </a:p>
        </p:txBody>
      </p: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170741" y="1924704"/>
            <a:ext cx="6260537" cy="569387"/>
          </a:xfrm>
        </p:spPr>
        <p:txBody>
          <a:bodyPr anchor="t" anchorCtr="0">
            <a:normAutofit/>
          </a:bodyPr>
          <a:lstStyle>
            <a:lvl1pPr>
              <a:defRPr sz="2700">
                <a:solidFill>
                  <a:srgbClr val="6D556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827851"/>
            <a:ext cx="5486400" cy="3899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0" y="476672"/>
            <a:ext cx="9144000" cy="6070179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/>
          </p:nvPr>
        </p:nvSpPr>
        <p:spPr>
          <a:xfrm>
            <a:off x="0" y="6364800"/>
            <a:ext cx="91440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615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166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sz="half" idx="10"/>
          </p:nvPr>
        </p:nvSpPr>
        <p:spPr>
          <a:xfrm>
            <a:off x="457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1"/>
          </p:nvPr>
        </p:nvSpPr>
        <p:spPr>
          <a:xfrm>
            <a:off x="4648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2"/>
          </p:nvPr>
        </p:nvSpPr>
        <p:spPr>
          <a:xfrm>
            <a:off x="4648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85333"/>
            <a:ext cx="3008313" cy="5131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185334"/>
            <a:ext cx="5111750" cy="495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881481"/>
            <a:ext cx="3008313" cy="42615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0"/>
            <a:ext cx="9143244" cy="65831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777044"/>
            <a:ext cx="8229600" cy="804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0"/>
            <a:ext cx="9143244" cy="615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6364265"/>
            <a:ext cx="9143244" cy="4937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D55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OSendelig fors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6207" y="433137"/>
            <a:ext cx="2698903" cy="3747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  <a:sp3d>
            <a:bevelT w="165100" prst="coolSlant"/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460" y="1723368"/>
            <a:ext cx="6260537" cy="1392694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Revisjon av </a:t>
            </a:r>
            <a:r>
              <a:rPr lang="nb-NO" b="1" dirty="0" err="1" smtClean="0"/>
              <a:t>FylkesROS</a:t>
            </a:r>
            <a:r>
              <a:rPr lang="nb-NO" b="1" dirty="0" smtClean="0"/>
              <a:t> Nordland</a:t>
            </a:r>
            <a:r>
              <a:rPr lang="nb-NO" sz="2400" b="1" dirty="0" smtClean="0"/>
              <a:t/>
            </a:r>
            <a:br>
              <a:rPr lang="nb-NO" sz="2400" b="1" dirty="0" smtClean="0"/>
            </a:br>
            <a:r>
              <a:rPr lang="nb-NO" sz="1300" b="1" dirty="0" smtClean="0"/>
              <a:t/>
            </a:r>
            <a:br>
              <a:rPr lang="nb-NO" sz="1300" b="1" dirty="0" smtClean="0"/>
            </a:br>
            <a:r>
              <a:rPr lang="nb-NO" sz="1800" b="1" dirty="0" smtClean="0"/>
              <a:t>-  </a:t>
            </a:r>
            <a:r>
              <a:rPr lang="nb-NO" sz="2000" b="1" dirty="0" smtClean="0"/>
              <a:t>Erfaringer</a:t>
            </a:r>
            <a:r>
              <a:rPr lang="nb-NO" sz="2000" b="1" dirty="0"/>
              <a:t/>
            </a:r>
            <a:br>
              <a:rPr lang="nb-NO" sz="2000" b="1" dirty="0"/>
            </a:br>
            <a:r>
              <a:rPr lang="nb-NO" sz="2000" b="1" dirty="0" smtClean="0"/>
              <a:t>-  Behovet </a:t>
            </a:r>
            <a:r>
              <a:rPr lang="nb-NO" sz="2000" b="1" dirty="0"/>
              <a:t>for revisjon</a:t>
            </a:r>
            <a:br>
              <a:rPr lang="nb-NO" sz="2000" b="1" dirty="0"/>
            </a:br>
            <a:r>
              <a:rPr lang="nb-NO" sz="2000" b="1" dirty="0" smtClean="0"/>
              <a:t>-  Spørsmål </a:t>
            </a:r>
            <a:r>
              <a:rPr lang="nb-NO" sz="2000" dirty="0"/>
              <a:t/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3289" y="3570886"/>
            <a:ext cx="6189708" cy="714042"/>
          </a:xfrm>
        </p:spPr>
        <p:txBody>
          <a:bodyPr/>
          <a:lstStyle/>
          <a:p>
            <a:r>
              <a:rPr lang="nb-NO" dirty="0" smtClean="0"/>
              <a:t>Møte </a:t>
            </a:r>
            <a:r>
              <a:rPr lang="nb-NO" smtClean="0"/>
              <a:t>i </a:t>
            </a:r>
            <a:r>
              <a:rPr lang="nb-NO" smtClean="0"/>
              <a:t>fylkesberedskapsrådet </a:t>
            </a:r>
            <a:r>
              <a:rPr lang="nb-NO" dirty="0" smtClean="0"/>
              <a:t>den 10.12.13, Saltstraumen</a:t>
            </a:r>
          </a:p>
          <a:p>
            <a:endParaRPr lang="nb-NO" sz="800" dirty="0"/>
          </a:p>
          <a:p>
            <a:r>
              <a:rPr lang="nb-NO" dirty="0" smtClean="0"/>
              <a:t>Karsten Steinvik, </a:t>
            </a:r>
            <a:r>
              <a:rPr lang="nb-NO" dirty="0"/>
              <a:t>beredskapsstaben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484092" y="641867"/>
            <a:ext cx="7664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Nasjonalt risikobilde 2013 - hendelsestype, risikoområder og scenario</a:t>
            </a:r>
            <a:endParaRPr lang="nb-NO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87" y="1332160"/>
            <a:ext cx="6783771" cy="463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7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484092" y="641867"/>
            <a:ext cx="7664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Nasjonalt risikobilde 2013</a:t>
            </a:r>
            <a:endParaRPr lang="nb-NO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0" y="1129552"/>
            <a:ext cx="7895859" cy="504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9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753034" y="758408"/>
            <a:ext cx="424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 </a:t>
            </a:r>
            <a:r>
              <a:rPr lang="nb-NO" sz="2400" b="1" dirty="0" err="1" smtClean="0"/>
              <a:t>FylkesROS</a:t>
            </a:r>
            <a:endParaRPr lang="nb-NO" sz="2400" b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753034" y="1470212"/>
            <a:ext cx="7476566" cy="243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Nasjonale forventninger</a:t>
            </a:r>
          </a:p>
          <a:p>
            <a:pPr lvl="0">
              <a:spcBef>
                <a:spcPct val="20000"/>
              </a:spcBef>
            </a:pPr>
            <a:r>
              <a:rPr lang="nb-NO" sz="170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nb-NO" sz="17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nb-NO" sz="1700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FylkesROS</a:t>
            </a:r>
            <a:r>
              <a:rPr lang="nb-NO" sz="17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skal bidra til økt og felles </a:t>
            </a:r>
            <a:r>
              <a:rPr lang="nb-NO" sz="1700" b="1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/>
                <a:cs typeface="Arial" pitchFamily="34" charset="0"/>
              </a:rPr>
              <a:t>risikoerkjennelse</a:t>
            </a:r>
            <a:r>
              <a:rPr lang="nb-NO" sz="17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blant sentrale  beredskapsaktører i fylket (JD/DSB)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nb-NO" sz="1700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FylkesROS</a:t>
            </a:r>
            <a:r>
              <a:rPr lang="nb-NO" sz="17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skal være egnet som et </a:t>
            </a:r>
            <a:r>
              <a:rPr lang="nb-NO" sz="1700" b="1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/>
                <a:cs typeface="Arial" pitchFamily="34" charset="0"/>
              </a:rPr>
              <a:t>felles planleggingsgrunnlag</a:t>
            </a:r>
            <a:r>
              <a:rPr lang="nb-NO" sz="17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for forebyggende og beredskapsmessig samfunnssikkerhetsarbeid (JD/DSB)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3553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591669" y="672353"/>
            <a:ext cx="270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Behov for </a:t>
            </a:r>
            <a:r>
              <a:rPr lang="nb-NO" sz="2400" b="1" dirty="0" smtClean="0"/>
              <a:t>revisjon…</a:t>
            </a:r>
            <a:endParaRPr lang="nb-NO" sz="2400" b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883023" y="1510535"/>
            <a:ext cx="7077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FM ser behov for å revidere og videreutvikle </a:t>
            </a:r>
            <a:r>
              <a:rPr lang="nb-NO" sz="2400" dirty="0" err="1" smtClean="0"/>
              <a:t>FylkesROS</a:t>
            </a:r>
            <a:r>
              <a:rPr lang="nb-NO" sz="2400" dirty="0" smtClean="0"/>
              <a:t> </a:t>
            </a:r>
            <a:r>
              <a:rPr lang="nb-NO" sz="2400" dirty="0"/>
              <a:t>Nordland. På neste møte i FBR </a:t>
            </a:r>
            <a:r>
              <a:rPr lang="nb-NO" sz="2400" dirty="0" smtClean="0"/>
              <a:t>(våren 2014) presenteres </a:t>
            </a:r>
            <a:r>
              <a:rPr lang="nb-NO" sz="2400" dirty="0"/>
              <a:t>et opplegg for </a:t>
            </a:r>
            <a:r>
              <a:rPr lang="nb-NO" sz="2400" dirty="0" smtClean="0"/>
              <a:t>prosessen.</a:t>
            </a:r>
          </a:p>
          <a:p>
            <a:endParaRPr lang="nb-NO" sz="2400" dirty="0"/>
          </a:p>
          <a:p>
            <a:r>
              <a:rPr lang="nb-NO" sz="2400" b="1" dirty="0" smtClean="0"/>
              <a:t>Hvilke innspill har FBR til endringer i </a:t>
            </a:r>
            <a:r>
              <a:rPr lang="nb-NO" sz="2400" b="1" dirty="0" err="1" smtClean="0"/>
              <a:t>FylkesROS</a:t>
            </a:r>
            <a:r>
              <a:rPr lang="nb-NO" sz="2400" b="1" dirty="0" smtClean="0"/>
              <a:t>, samt deltakelse og involvering?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4977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591669" y="672353"/>
            <a:ext cx="3246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Uønska hendelse …</a:t>
            </a:r>
            <a:endParaRPr lang="nb-NO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9" y="1195573"/>
            <a:ext cx="7868234" cy="505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0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753034" y="758408"/>
            <a:ext cx="424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Nasjonalt risikobilde 2013</a:t>
            </a:r>
            <a:endParaRPr lang="nb-NO" sz="2400" b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753034" y="1470212"/>
            <a:ext cx="7476566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Nasjonale forventninger</a:t>
            </a:r>
          </a:p>
          <a:p>
            <a:endParaRPr lang="nb-NO" sz="2000" dirty="0"/>
          </a:p>
          <a:p>
            <a:r>
              <a:rPr lang="nb-NO" sz="2000" dirty="0" smtClean="0"/>
              <a:t>I </a:t>
            </a:r>
            <a:r>
              <a:rPr lang="nb-NO" sz="2000" dirty="0"/>
              <a:t>statsbudsjettet for </a:t>
            </a:r>
            <a:r>
              <a:rPr lang="nb-NO" sz="2000" dirty="0" smtClean="0"/>
              <a:t>2013 står </a:t>
            </a:r>
            <a:r>
              <a:rPr lang="nb-NO" sz="2000" dirty="0"/>
              <a:t>det, i tråd med Stortingsmelding 29 (</a:t>
            </a:r>
            <a:r>
              <a:rPr lang="nb-NO" sz="2000" dirty="0" smtClean="0"/>
              <a:t>2011–2012) Samfunnssikkerhet at: </a:t>
            </a:r>
          </a:p>
          <a:p>
            <a:endParaRPr lang="nb-NO" sz="2000" dirty="0" smtClean="0"/>
          </a:p>
          <a:p>
            <a:r>
              <a:rPr lang="nb-NO" sz="2000" dirty="0" smtClean="0"/>
              <a:t>«</a:t>
            </a:r>
            <a:r>
              <a:rPr lang="nb-NO" sz="2000" i="1" dirty="0"/>
              <a:t>Regjeringen har bestemt </a:t>
            </a:r>
            <a:r>
              <a:rPr lang="nb-NO" sz="2000" i="1" dirty="0" smtClean="0"/>
              <a:t>at DSBs </a:t>
            </a:r>
            <a:r>
              <a:rPr lang="nb-NO" sz="2000" i="1" dirty="0"/>
              <a:t>nasjonale risikobilde skal danne utgangspunkt </a:t>
            </a:r>
            <a:r>
              <a:rPr lang="nb-NO" sz="2000" i="1" dirty="0" smtClean="0"/>
              <a:t>for et </a:t>
            </a:r>
            <a:r>
              <a:rPr lang="nb-NO" sz="2000" b="1" i="1" dirty="0">
                <a:solidFill>
                  <a:schemeClr val="bg1">
                    <a:lumMod val="65000"/>
                  </a:schemeClr>
                </a:solidFill>
              </a:rPr>
              <a:t>felles planleggingsgrunnlag </a:t>
            </a:r>
            <a:r>
              <a:rPr lang="nb-NO" sz="2000" i="1" dirty="0"/>
              <a:t>på tvers av sektorer </a:t>
            </a:r>
            <a:r>
              <a:rPr lang="nb-NO" sz="2000" i="1" dirty="0" smtClean="0"/>
              <a:t>og sektormyndigheter </a:t>
            </a:r>
            <a:r>
              <a:rPr lang="nb-NO" sz="2000" i="1" dirty="0"/>
              <a:t>i samfunnet. […] </a:t>
            </a:r>
            <a:endParaRPr lang="nb-NO" sz="2000" i="1" dirty="0" smtClean="0"/>
          </a:p>
          <a:p>
            <a:endParaRPr lang="nb-NO" sz="1100" i="1" dirty="0" smtClean="0"/>
          </a:p>
          <a:p>
            <a:r>
              <a:rPr lang="nb-NO" sz="2000" i="1" dirty="0" smtClean="0"/>
              <a:t>Virksomhetene </a:t>
            </a:r>
            <a:r>
              <a:rPr lang="nb-NO" sz="2000" i="1" dirty="0"/>
              <a:t>skal </a:t>
            </a:r>
            <a:r>
              <a:rPr lang="nb-NO" sz="2000" i="1" dirty="0" smtClean="0"/>
              <a:t>legge dette </a:t>
            </a:r>
            <a:r>
              <a:rPr lang="nb-NO" sz="2000" i="1" dirty="0"/>
              <a:t>til grunn i sin planlegging, som et supplement til </a:t>
            </a:r>
            <a:r>
              <a:rPr lang="nb-NO" sz="2000" i="1" dirty="0" smtClean="0"/>
              <a:t>den oversikten </a:t>
            </a:r>
            <a:r>
              <a:rPr lang="nb-NO" sz="2000" i="1" dirty="0"/>
              <a:t>over risiko og sårbarhet som virksomhetene skal </a:t>
            </a:r>
            <a:r>
              <a:rPr lang="nb-NO" sz="2000" i="1" dirty="0" smtClean="0"/>
              <a:t>ha innenfor </a:t>
            </a:r>
            <a:r>
              <a:rPr lang="nb-NO" sz="2000" i="1" dirty="0"/>
              <a:t>eget ansvarsområde. </a:t>
            </a:r>
            <a:r>
              <a:rPr lang="nb-NO" sz="2000" b="1" i="1" dirty="0">
                <a:solidFill>
                  <a:schemeClr val="bg1">
                    <a:lumMod val="65000"/>
                  </a:schemeClr>
                </a:solidFill>
              </a:rPr>
              <a:t>Alle aktørene må derfor </a:t>
            </a:r>
            <a:r>
              <a:rPr lang="nb-NO" sz="2000" b="1" i="1" dirty="0" smtClean="0">
                <a:solidFill>
                  <a:schemeClr val="bg1">
                    <a:lumMod val="65000"/>
                  </a:schemeClr>
                </a:solidFill>
              </a:rPr>
              <a:t>vurdere hva </a:t>
            </a:r>
            <a:r>
              <a:rPr lang="nb-NO" sz="2000" b="1" i="1" dirty="0">
                <a:solidFill>
                  <a:schemeClr val="bg1">
                    <a:lumMod val="65000"/>
                  </a:schemeClr>
                </a:solidFill>
              </a:rPr>
              <a:t>risikobildet kan bety for deres ansvarsområde</a:t>
            </a:r>
            <a:r>
              <a:rPr lang="nb-NO" sz="2000" i="1" dirty="0"/>
              <a:t>.»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97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355104" y="772357"/>
            <a:ext cx="4811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Tilbakeblikk…</a:t>
            </a:r>
          </a:p>
          <a:p>
            <a:endParaRPr lang="nb-NO" sz="1200" b="1" dirty="0"/>
          </a:p>
          <a:p>
            <a:r>
              <a:rPr lang="nb-NO" sz="2000" b="1" dirty="0" smtClean="0"/>
              <a:t>	 </a:t>
            </a:r>
            <a:r>
              <a:rPr lang="nb-NO" sz="2400" b="1" dirty="0" err="1" smtClean="0"/>
              <a:t>FylkesROS</a:t>
            </a:r>
            <a:r>
              <a:rPr lang="nb-NO" sz="2400" b="1" dirty="0" smtClean="0"/>
              <a:t> Nordland 2011 -2014</a:t>
            </a:r>
            <a:endParaRPr lang="nb-NO" sz="2400" b="1" dirty="0"/>
          </a:p>
        </p:txBody>
      </p:sp>
      <p:sp>
        <p:nvSpPr>
          <p:cNvPr id="6" name="Plassholder for innhold 15"/>
          <p:cNvSpPr txBox="1">
            <a:spLocks/>
          </p:cNvSpPr>
          <p:nvPr/>
        </p:nvSpPr>
        <p:spPr>
          <a:xfrm>
            <a:off x="881034" y="1979254"/>
            <a:ext cx="3571900" cy="44541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nb-NO" sz="1200" dirty="0" err="1" smtClean="0">
                <a:latin typeface="Arial" pitchFamily="34" charset="0"/>
                <a:cs typeface="Arial" pitchFamily="34" charset="0"/>
              </a:rPr>
              <a:t>Kap</a:t>
            </a:r>
            <a:r>
              <a:rPr lang="nb-NO" sz="1200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nb-NO" sz="1400" dirty="0" smtClean="0">
                <a:latin typeface="Arial" pitchFamily="34" charset="0"/>
                <a:cs typeface="Arial" pitchFamily="34" charset="0"/>
              </a:rPr>
              <a:t>			</a:t>
            </a:r>
          </a:p>
          <a:p>
            <a:pPr>
              <a:buFont typeface="Arial"/>
              <a:buNone/>
            </a:pPr>
            <a:r>
              <a:rPr lang="nb-NO" sz="1600" b="1" dirty="0" smtClean="0">
                <a:latin typeface="Arial" pitchFamily="34" charset="0"/>
                <a:cs typeface="Arial" pitchFamily="34" charset="0"/>
              </a:rPr>
              <a:t>Kritisk infrastruktur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Kraftforsyning</a:t>
            </a:r>
          </a:p>
          <a:p>
            <a:r>
              <a:rPr lang="nb-NO" sz="1400" dirty="0" err="1" smtClean="0">
                <a:latin typeface="Arial" pitchFamily="34" charset="0"/>
                <a:cs typeface="Arial" pitchFamily="34" charset="0"/>
              </a:rPr>
              <a:t>Ekom</a:t>
            </a:r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Transport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Vannforsyning (2)</a:t>
            </a:r>
          </a:p>
          <a:p>
            <a:endParaRPr lang="nb-NO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/>
              <a:buNone/>
            </a:pPr>
            <a:r>
              <a:rPr lang="nb-NO" sz="1200" dirty="0" err="1" smtClean="0">
                <a:latin typeface="Arial" pitchFamily="34" charset="0"/>
                <a:cs typeface="Arial" pitchFamily="34" charset="0"/>
              </a:rPr>
              <a:t>Kap</a:t>
            </a:r>
            <a:r>
              <a:rPr lang="nb-NO" sz="1200" dirty="0" smtClean="0">
                <a:latin typeface="Arial" pitchFamily="34" charset="0"/>
                <a:cs typeface="Arial" pitchFamily="34" charset="0"/>
              </a:rPr>
              <a:t> 3</a:t>
            </a:r>
          </a:p>
          <a:p>
            <a:pPr>
              <a:buFont typeface="Arial"/>
              <a:buNone/>
            </a:pPr>
            <a:r>
              <a:rPr lang="nb-NO" sz="1600" b="1" dirty="0" smtClean="0">
                <a:latin typeface="Arial" pitchFamily="34" charset="0"/>
                <a:cs typeface="Arial" pitchFamily="34" charset="0"/>
              </a:rPr>
              <a:t>Store ulykker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Veitrafikk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Brann (3)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Industri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Dambrudd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Atom</a:t>
            </a:r>
          </a:p>
          <a:p>
            <a:r>
              <a:rPr lang="nb-NO" sz="1400" dirty="0" smtClean="0">
                <a:latin typeface="Arial" pitchFamily="34" charset="0"/>
                <a:cs typeface="Arial" pitchFamily="34" charset="0"/>
              </a:rPr>
              <a:t>Akutt forurensning (3)</a:t>
            </a:r>
          </a:p>
          <a:p>
            <a:pPr>
              <a:buFont typeface="Arial"/>
              <a:buNone/>
            </a:pP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3434953" y="2057596"/>
            <a:ext cx="3286148" cy="314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b-NO" sz="1200" dirty="0" smtClean="0">
                <a:latin typeface="Arial" pitchFamily="34" charset="0"/>
                <a:cs typeface="Arial" pitchFamily="34" charset="0"/>
              </a:rPr>
              <a:t>Kap 4</a:t>
            </a:r>
          </a:p>
          <a:p>
            <a:pPr>
              <a:buNone/>
            </a:pPr>
            <a:r>
              <a:rPr lang="nb-NO" sz="1600" b="1" dirty="0" smtClean="0">
                <a:latin typeface="Arial" pitchFamily="34" charset="0"/>
                <a:cs typeface="Arial" pitchFamily="34" charset="0"/>
              </a:rPr>
              <a:t>Naturhendelser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nb-NO" sz="1400" dirty="0" smtClean="0">
                <a:latin typeface="Arial" pitchFamily="34" charset="0"/>
                <a:cs typeface="Arial" pitchFamily="34" charset="0"/>
              </a:rPr>
              <a:t>Ekstremvær (2)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nb-NO" sz="1400" dirty="0" smtClean="0">
                <a:latin typeface="Arial" pitchFamily="34" charset="0"/>
                <a:cs typeface="Arial" pitchFamily="34" charset="0"/>
              </a:rPr>
              <a:t>Skred (3)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nb-NO" sz="1400" dirty="0" smtClean="0">
                <a:latin typeface="Arial" pitchFamily="34" charset="0"/>
                <a:cs typeface="Arial" pitchFamily="34" charset="0"/>
              </a:rPr>
              <a:t>Flom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nb-NO" sz="1400" dirty="0" smtClean="0">
                <a:latin typeface="Arial" pitchFamily="34" charset="0"/>
                <a:cs typeface="Arial" pitchFamily="34" charset="0"/>
              </a:rPr>
              <a:t>Jordskjelv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r>
              <a:rPr lang="nb-NO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nb-NO" sz="1200" dirty="0" smtClean="0">
                <a:latin typeface="Arial" pitchFamily="34" charset="0"/>
                <a:cs typeface="Arial" pitchFamily="34" charset="0"/>
              </a:rPr>
              <a:t>Kap 5</a:t>
            </a:r>
          </a:p>
          <a:p>
            <a:r>
              <a:rPr lang="nb-NO" b="1" dirty="0" smtClean="0">
                <a:latin typeface="Arial" pitchFamily="34" charset="0"/>
                <a:cs typeface="Arial" pitchFamily="34" charset="0"/>
              </a:rPr>
              <a:t>Sykdomsutbrudd</a:t>
            </a:r>
          </a:p>
          <a:p>
            <a:endParaRPr lang="nb-NO" sz="5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nb-NO" sz="1400" dirty="0" smtClean="0">
                <a:latin typeface="Arial" pitchFamily="34" charset="0"/>
                <a:cs typeface="Arial" pitchFamily="34" charset="0"/>
              </a:rPr>
              <a:t>Mennesker (2)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nb-NO" sz="1400" dirty="0" smtClean="0">
                <a:latin typeface="Arial" pitchFamily="34" charset="0"/>
                <a:cs typeface="Arial" pitchFamily="34" charset="0"/>
              </a:rPr>
              <a:t>Fisk (6)</a:t>
            </a:r>
            <a:endParaRPr lang="nb-NO" sz="1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nb-NO" sz="1400" dirty="0" smtClean="0">
                <a:latin typeface="Arial" pitchFamily="34" charset="0"/>
                <a:cs typeface="Arial" pitchFamily="34" charset="0"/>
              </a:rPr>
              <a:t>Husdyr</a:t>
            </a:r>
            <a:endParaRPr lang="nb-NO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29" y="615600"/>
            <a:ext cx="2531399" cy="419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8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1291699" y="1501694"/>
            <a:ext cx="49004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 smtClean="0">
                <a:latin typeface="Arial" pitchFamily="34" charset="0"/>
                <a:cs typeface="Arial" pitchFamily="34" charset="0"/>
              </a:rPr>
              <a:t>FylkesROS</a:t>
            </a:r>
            <a:r>
              <a:rPr lang="nb-NO" sz="2000" b="1" dirty="0" smtClean="0">
                <a:latin typeface="Arial" pitchFamily="34" charset="0"/>
                <a:cs typeface="Arial" pitchFamily="34" charset="0"/>
              </a:rPr>
              <a:t> Nordland</a:t>
            </a:r>
          </a:p>
          <a:p>
            <a:r>
              <a:rPr lang="nb-NO" dirty="0" smtClean="0">
                <a:latin typeface="Arial" pitchFamily="34" charset="0"/>
                <a:cs typeface="Arial" pitchFamily="34" charset="0"/>
              </a:rPr>
              <a:t>17 store risikoområder (totalt 31)</a:t>
            </a:r>
          </a:p>
          <a:p>
            <a:r>
              <a:rPr lang="nb-NO" dirty="0" smtClean="0">
                <a:latin typeface="Arial" pitchFamily="34" charset="0"/>
                <a:cs typeface="Arial" pitchFamily="34" charset="0"/>
              </a:rPr>
              <a:t>Ikke risikomatrise</a:t>
            </a:r>
          </a:p>
          <a:p>
            <a:endParaRPr lang="nb-NO" b="1" dirty="0" smtClean="0">
              <a:latin typeface="Arial" pitchFamily="34" charset="0"/>
              <a:cs typeface="Arial" pitchFamily="34" charset="0"/>
            </a:endParaRPr>
          </a:p>
          <a:p>
            <a:endParaRPr lang="nb-NO" b="1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2000" b="1" dirty="0" smtClean="0">
                <a:latin typeface="Arial" pitchFamily="34" charset="0"/>
                <a:cs typeface="Arial" pitchFamily="34" charset="0"/>
              </a:rPr>
              <a:t>Handlingsplanen</a:t>
            </a:r>
            <a:r>
              <a:rPr lang="nb-NO" b="1" dirty="0" smtClean="0">
                <a:latin typeface="Arial" pitchFamily="34" charset="0"/>
                <a:cs typeface="Arial" pitchFamily="34" charset="0"/>
              </a:rPr>
              <a:t> </a:t>
            </a:r>
            <a:endParaRPr lang="nb-NO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rioriterte risikoområder:</a:t>
            </a:r>
          </a:p>
          <a:p>
            <a:endParaRPr lang="nb-NO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Kraftforsyning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Ekom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	            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Kritisk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infrastruktur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Vannforsyning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Akutt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forurensning i sjø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Klimaendringer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100" dirty="0"/>
          </a:p>
          <a:p>
            <a:r>
              <a:rPr lang="nb-NO" dirty="0" smtClean="0"/>
              <a:t>Tiltak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355105" y="958788"/>
            <a:ext cx="1873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Tilbakeblikk…</a:t>
            </a:r>
            <a:endParaRPr lang="nb-NO" sz="2000" b="1" dirty="0"/>
          </a:p>
        </p:txBody>
      </p:sp>
      <p:sp>
        <p:nvSpPr>
          <p:cNvPr id="7" name="Høyre klammeparentes 6"/>
          <p:cNvSpPr/>
          <p:nvPr/>
        </p:nvSpPr>
        <p:spPr>
          <a:xfrm>
            <a:off x="3267214" y="3790764"/>
            <a:ext cx="117727" cy="65118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12" y="3249277"/>
            <a:ext cx="2278724" cy="334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12" y="615600"/>
            <a:ext cx="1878647" cy="273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7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64" y="2936398"/>
            <a:ext cx="4145871" cy="301309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23781" y="1501694"/>
            <a:ext cx="703897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latin typeface="Arial" pitchFamily="34" charset="0"/>
                <a:cs typeface="Arial" pitchFamily="34" charset="0"/>
              </a:rPr>
              <a:t>Involvering </a:t>
            </a:r>
            <a:r>
              <a:rPr lang="nb-NO" sz="2000" b="1" dirty="0">
                <a:latin typeface="Arial" pitchFamily="34" charset="0"/>
                <a:cs typeface="Arial" pitchFamily="34" charset="0"/>
              </a:rPr>
              <a:t>av fylkesberedskapsrådet (FBR)</a:t>
            </a:r>
          </a:p>
          <a:p>
            <a:endParaRPr lang="nb-NO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Arial" pitchFamily="34" charset="0"/>
                <a:cs typeface="Arial" pitchFamily="34" charset="0"/>
              </a:rPr>
              <a:t>Oppstart 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av </a:t>
            </a:r>
            <a:r>
              <a:rPr lang="nb-NO" sz="1600" dirty="0" err="1">
                <a:latin typeface="Arial" pitchFamily="34" charset="0"/>
                <a:cs typeface="Arial" pitchFamily="34" charset="0"/>
              </a:rPr>
              <a:t>FylkesROS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nb-NO" sz="1600" b="1" dirty="0">
                <a:latin typeface="Arial" pitchFamily="34" charset="0"/>
                <a:cs typeface="Arial" pitchFamily="34" charset="0"/>
              </a:rPr>
              <a:t>FBR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 nov 2008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Arial" pitchFamily="34" charset="0"/>
                <a:cs typeface="Arial" pitchFamily="34" charset="0"/>
              </a:rPr>
              <a:t>Høringsutkast 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til </a:t>
            </a:r>
            <a:r>
              <a:rPr lang="nb-NO" sz="1600" dirty="0" err="1">
                <a:latin typeface="Arial" pitchFamily="34" charset="0"/>
                <a:cs typeface="Arial" pitchFamily="34" charset="0"/>
              </a:rPr>
              <a:t>FylkesROS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nb-NO" sz="1600" b="1" dirty="0">
                <a:latin typeface="Arial" pitchFamily="34" charset="0"/>
                <a:cs typeface="Arial" pitchFamily="34" charset="0"/>
              </a:rPr>
              <a:t>FBR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 juni 2010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Arial" pitchFamily="34" charset="0"/>
                <a:cs typeface="Arial" pitchFamily="34" charset="0"/>
              </a:rPr>
              <a:t>Høringsutkast 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til handlingsplan, </a:t>
            </a:r>
            <a:r>
              <a:rPr lang="nb-NO" sz="1600" b="1" dirty="0">
                <a:latin typeface="Arial" pitchFamily="34" charset="0"/>
                <a:cs typeface="Arial" pitchFamily="34" charset="0"/>
              </a:rPr>
              <a:t>FBR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nb-NO" sz="1600" dirty="0" err="1">
                <a:latin typeface="Arial" pitchFamily="34" charset="0"/>
                <a:cs typeface="Arial" pitchFamily="34" charset="0"/>
              </a:rPr>
              <a:t>sep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Arial" pitchFamily="34" charset="0"/>
                <a:cs typeface="Arial" pitchFamily="34" charset="0"/>
              </a:rPr>
              <a:t>Styringsgruppe 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Arial" pitchFamily="34" charset="0"/>
                <a:cs typeface="Arial" pitchFamily="34" charset="0"/>
              </a:rPr>
              <a:t>Referansegruppe /personer 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(11</a:t>
            </a:r>
            <a:r>
              <a:rPr lang="nb-NO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Arial" pitchFamily="34" charset="0"/>
                <a:cs typeface="Arial" pitchFamily="34" charset="0"/>
              </a:rPr>
              <a:t>Intern arbeidsgruppe</a:t>
            </a:r>
            <a:endParaRPr lang="nb-NO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Arial" pitchFamily="34" charset="0"/>
                <a:cs typeface="Arial" pitchFamily="34" charset="0"/>
              </a:rPr>
              <a:t>Høring 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av </a:t>
            </a:r>
            <a:r>
              <a:rPr lang="nb-NO" sz="1600" dirty="0" err="1">
                <a:latin typeface="Arial" pitchFamily="34" charset="0"/>
                <a:cs typeface="Arial" pitchFamily="34" charset="0"/>
              </a:rPr>
              <a:t>FylkesROS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, frist </a:t>
            </a:r>
            <a:r>
              <a:rPr lang="nb-NO" sz="1600" dirty="0" err="1">
                <a:latin typeface="Arial" pitchFamily="34" charset="0"/>
                <a:cs typeface="Arial" pitchFamily="34" charset="0"/>
              </a:rPr>
              <a:t>okt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Arial" pitchFamily="34" charset="0"/>
                <a:cs typeface="Arial" pitchFamily="34" charset="0"/>
              </a:rPr>
              <a:t>Høring 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av handlingsplanen, frist </a:t>
            </a:r>
            <a:r>
              <a:rPr lang="nb-NO" sz="1600" dirty="0" err="1">
                <a:latin typeface="Arial" pitchFamily="34" charset="0"/>
                <a:cs typeface="Arial" pitchFamily="34" charset="0"/>
              </a:rPr>
              <a:t>okt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 2011</a:t>
            </a:r>
          </a:p>
          <a:p>
            <a:endParaRPr lang="nb-NO" dirty="0" smtClean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214428" y="774986"/>
            <a:ext cx="246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Tilbakeblikk…</a:t>
            </a:r>
            <a:endParaRPr lang="nb-NO" sz="2400" b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7368464" y="3066876"/>
            <a:ext cx="156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FBR 8. </a:t>
            </a:r>
            <a:r>
              <a:rPr lang="nb-NO" sz="1400" b="1" dirty="0" err="1" smtClean="0"/>
              <a:t>sept</a:t>
            </a:r>
            <a:r>
              <a:rPr lang="nb-NO" sz="1400" b="1" dirty="0" smtClean="0"/>
              <a:t> 2011</a:t>
            </a:r>
            <a:endParaRPr lang="nb-NO" sz="1400" b="1" dirty="0"/>
          </a:p>
        </p:txBody>
      </p:sp>
    </p:spTree>
    <p:extLst>
      <p:ext uri="{BB962C8B-B14F-4D97-AF65-F5344CB8AC3E}">
        <p14:creationId xmlns:p14="http://schemas.microsoft.com/office/powerpoint/2010/main" val="16853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934" y="1463317"/>
            <a:ext cx="7322453" cy="344037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1700" b="1" dirty="0" smtClean="0">
                <a:latin typeface="Arial" pitchFamily="34" charset="0"/>
                <a:ea typeface="Calibri"/>
                <a:cs typeface="Arial" pitchFamily="34" charset="0"/>
              </a:rPr>
              <a:t>Fylkesmannen</a:t>
            </a:r>
          </a:p>
          <a:p>
            <a:r>
              <a:rPr lang="nb-NO" sz="1700" dirty="0" err="1">
                <a:latin typeface="Arial" pitchFamily="34" charset="0"/>
                <a:ea typeface="Calibri"/>
                <a:cs typeface="Arial" pitchFamily="34" charset="0"/>
              </a:rPr>
              <a:t>FylkesROS</a:t>
            </a:r>
            <a:r>
              <a:rPr lang="nb-NO" sz="1700" dirty="0">
                <a:latin typeface="Arial" pitchFamily="34" charset="0"/>
                <a:ea typeface="Calibri"/>
                <a:cs typeface="Arial" pitchFamily="34" charset="0"/>
              </a:rPr>
              <a:t> – et nyttig og nødvendig verktøy for oss</a:t>
            </a:r>
          </a:p>
          <a:p>
            <a:r>
              <a:rPr lang="nb-NO" sz="1700" dirty="0" smtClean="0">
                <a:latin typeface="Arial" pitchFamily="34" charset="0"/>
                <a:ea typeface="Calibri"/>
                <a:cs typeface="Arial" pitchFamily="34" charset="0"/>
              </a:rPr>
              <a:t>Har gitt oss bedre oversikt over risiko- og sårbarhet i fylket, samt roller og ansvar, jf. vår samordningsrolle</a:t>
            </a:r>
          </a:p>
          <a:p>
            <a:r>
              <a:rPr lang="nb-NO" sz="1700" dirty="0" smtClean="0">
                <a:latin typeface="Arial" pitchFamily="34" charset="0"/>
                <a:ea typeface="Calibri"/>
                <a:cs typeface="Arial" pitchFamily="34" charset="0"/>
              </a:rPr>
              <a:t>Bedre innsikt i nye arbeidsmetoder, jf. lov om kommunal beredskapsplikt</a:t>
            </a:r>
          </a:p>
          <a:p>
            <a:pPr marL="0" lvl="0" indent="0">
              <a:buNone/>
            </a:pPr>
            <a:endParaRPr lang="nb-NO" sz="11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>
              <a:buNone/>
            </a:pPr>
            <a:r>
              <a:rPr lang="nb-NO" sz="1700" b="1" dirty="0" smtClean="0">
                <a:latin typeface="Arial" pitchFamily="34" charset="0"/>
                <a:ea typeface="Calibri"/>
                <a:cs typeface="Arial" pitchFamily="34" charset="0"/>
              </a:rPr>
              <a:t>Kommunene</a:t>
            </a:r>
          </a:p>
          <a:p>
            <a:r>
              <a:rPr lang="nb-NO" sz="1700" dirty="0" smtClean="0">
                <a:latin typeface="Arial" pitchFamily="34" charset="0"/>
                <a:ea typeface="Calibri"/>
                <a:cs typeface="Arial" pitchFamily="34" charset="0"/>
              </a:rPr>
              <a:t>Bruker </a:t>
            </a:r>
            <a:r>
              <a:rPr lang="nb-NO" sz="1700" dirty="0" err="1">
                <a:latin typeface="Arial" pitchFamily="34" charset="0"/>
                <a:ea typeface="Calibri"/>
                <a:cs typeface="Arial" pitchFamily="34" charset="0"/>
              </a:rPr>
              <a:t>f</a:t>
            </a:r>
            <a:r>
              <a:rPr lang="nb-NO" sz="1700" dirty="0" err="1" smtClean="0">
                <a:latin typeface="Arial" pitchFamily="34" charset="0"/>
                <a:ea typeface="Calibri"/>
                <a:cs typeface="Arial" pitchFamily="34" charset="0"/>
              </a:rPr>
              <a:t>ylkesROS</a:t>
            </a:r>
            <a:r>
              <a:rPr lang="nb-NO" sz="1700" dirty="0" smtClean="0">
                <a:latin typeface="Arial" pitchFamily="34" charset="0"/>
                <a:ea typeface="Calibri"/>
                <a:cs typeface="Arial" pitchFamily="34" charset="0"/>
              </a:rPr>
              <a:t> og handlingsplanen i sitt arbeid med å oppfylle lov og forskriftskrav</a:t>
            </a:r>
          </a:p>
          <a:p>
            <a:pPr marL="0" lvl="0" indent="0">
              <a:buNone/>
            </a:pPr>
            <a:endParaRPr lang="nb-NO" sz="11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nb-NO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nb-NO" sz="16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538902" y="643463"/>
            <a:ext cx="2706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nb-NO" sz="24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Erfaringer….</a:t>
            </a:r>
            <a:endParaRPr lang="nb-NO" sz="2400" b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934" y="1409528"/>
            <a:ext cx="7322453" cy="22480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2000" b="1" dirty="0" smtClean="0">
                <a:latin typeface="Arial" pitchFamily="34" charset="0"/>
                <a:ea typeface="Calibri"/>
                <a:cs typeface="Arial" pitchFamily="34" charset="0"/>
              </a:rPr>
              <a:t>Regionale aktører</a:t>
            </a:r>
          </a:p>
          <a:p>
            <a:pPr marL="0" lvl="0" indent="0">
              <a:buNone/>
            </a:pPr>
            <a:endParaRPr lang="nb-NO" sz="17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>
              <a:buNone/>
            </a:pPr>
            <a:r>
              <a:rPr lang="nb-NO" sz="1800" b="1" dirty="0" smtClean="0">
                <a:latin typeface="Arial" pitchFamily="34" charset="0"/>
                <a:ea typeface="Calibri"/>
                <a:cs typeface="Arial" pitchFamily="34" charset="0"/>
              </a:rPr>
              <a:t>Hva er regionale aktørers erfaring ?</a:t>
            </a:r>
          </a:p>
          <a:p>
            <a:pPr marL="0" indent="0">
              <a:buNone/>
            </a:pPr>
            <a:endParaRPr lang="nb-NO" sz="17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endParaRPr lang="nb-NO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nb-NO" sz="16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538903" y="643463"/>
            <a:ext cx="264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nb-NO" sz="24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Erfaringer….</a:t>
            </a:r>
            <a:endParaRPr lang="nb-NO" sz="2400" b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591669" y="672353"/>
            <a:ext cx="270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Behov for </a:t>
            </a:r>
            <a:r>
              <a:rPr lang="nb-NO" sz="2400" b="1" dirty="0" smtClean="0"/>
              <a:t>revisjon…</a:t>
            </a:r>
            <a:endParaRPr lang="nb-NO" sz="2400" b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954741" y="1331238"/>
            <a:ext cx="64859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Hvilke endringer har skjedd?</a:t>
            </a:r>
            <a:r>
              <a:rPr lang="nb-NO" dirty="0"/>
              <a:t/>
            </a:r>
            <a:br>
              <a:rPr lang="nb-NO" dirty="0"/>
            </a:br>
            <a:endParaRPr lang="nb-NO" sz="1100" dirty="0" smtClean="0"/>
          </a:p>
          <a:p>
            <a:r>
              <a:rPr lang="nb-NO" b="1" dirty="0" smtClean="0"/>
              <a:t>1. Nye føringer fra sentralt 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Lov (2010) og forskrift (2011) om kommunal </a:t>
            </a:r>
            <a:r>
              <a:rPr lang="nb-NO" dirty="0" smtClean="0"/>
              <a:t>beredskapsplikt</a:t>
            </a:r>
          </a:p>
          <a:p>
            <a:endParaRPr lang="nb-NO" sz="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Nasjonalt risikobilde </a:t>
            </a:r>
            <a:r>
              <a:rPr lang="nb-NO" dirty="0" smtClean="0"/>
              <a:t>2012 og 2013</a:t>
            </a:r>
          </a:p>
          <a:p>
            <a:endParaRPr lang="nb-NO" sz="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Retningslinjer for </a:t>
            </a:r>
            <a:r>
              <a:rPr lang="nb-NO" dirty="0" err="1" smtClean="0"/>
              <a:t>fylkesROS</a:t>
            </a:r>
            <a:r>
              <a:rPr lang="nb-NO" dirty="0" smtClean="0"/>
              <a:t>, (DSB 2014)</a:t>
            </a:r>
          </a:p>
          <a:p>
            <a:endParaRPr lang="nb-NO" sz="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Veiledning - helhetlig </a:t>
            </a:r>
            <a:r>
              <a:rPr lang="nb-NO" dirty="0"/>
              <a:t>ROS-analyse </a:t>
            </a:r>
            <a:r>
              <a:rPr lang="nb-NO" dirty="0" smtClean="0"/>
              <a:t>for kommunen ( DSB 2014</a:t>
            </a:r>
            <a:r>
              <a:rPr lang="nb-NO" dirty="0"/>
              <a:t>)</a:t>
            </a:r>
            <a:endParaRPr lang="nb-NO" dirty="0" smtClean="0"/>
          </a:p>
          <a:p>
            <a:endParaRPr lang="nb-NO" sz="2400" dirty="0"/>
          </a:p>
          <a:p>
            <a:r>
              <a:rPr lang="nb-NO" b="1" dirty="0" smtClean="0"/>
              <a:t>2. Endringer </a:t>
            </a:r>
            <a:r>
              <a:rPr lang="nb-NO" b="1" dirty="0"/>
              <a:t>i </a:t>
            </a:r>
            <a:r>
              <a:rPr lang="nb-NO" b="1" dirty="0" smtClean="0"/>
              <a:t>risikobildet - hendelser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Nordland</a:t>
            </a:r>
            <a:r>
              <a:rPr lang="nb-NO" dirty="0"/>
              <a:t>: </a:t>
            </a:r>
            <a:r>
              <a:rPr lang="nb-NO" dirty="0" smtClean="0"/>
              <a:t>22</a:t>
            </a:r>
            <a:r>
              <a:rPr lang="nb-NO" dirty="0"/>
              <a:t>. juli, </a:t>
            </a:r>
            <a:r>
              <a:rPr lang="nb-NO" dirty="0" smtClean="0"/>
              <a:t>Berit, Hilde</a:t>
            </a:r>
            <a:r>
              <a:rPr lang="nb-NO" dirty="0"/>
              <a:t>… mange </a:t>
            </a:r>
            <a:r>
              <a:rPr lang="nb-NO" dirty="0" smtClean="0"/>
              <a:t>strøm og </a:t>
            </a:r>
            <a:r>
              <a:rPr lang="nb-NO" dirty="0" err="1" smtClean="0"/>
              <a:t>ekombrudd</a:t>
            </a:r>
            <a:r>
              <a:rPr lang="nb-NO" dirty="0"/>
              <a:t>, skred, </a:t>
            </a:r>
            <a:r>
              <a:rPr lang="nb-NO" dirty="0" smtClean="0"/>
              <a:t>tunell/brunostbrann, tungtrafikkulykker….</a:t>
            </a:r>
          </a:p>
          <a:p>
            <a:endParaRPr lang="nb-NO" sz="900" dirty="0" smtClean="0"/>
          </a:p>
          <a:p>
            <a:endParaRPr lang="nb-NO" sz="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Norge: To år med flom </a:t>
            </a:r>
            <a:r>
              <a:rPr lang="nb-NO" dirty="0"/>
              <a:t>på Ø</a:t>
            </a:r>
            <a:r>
              <a:rPr lang="nb-NO" dirty="0" smtClean="0"/>
              <a:t>stlandet</a:t>
            </a:r>
            <a:r>
              <a:rPr lang="nb-NO" dirty="0"/>
              <a:t>, </a:t>
            </a:r>
            <a:r>
              <a:rPr lang="nb-NO" dirty="0" smtClean="0"/>
              <a:t>Dagmar, store </a:t>
            </a:r>
            <a:r>
              <a:rPr lang="nb-NO" dirty="0"/>
              <a:t>leirskred Trøndelag, brann </a:t>
            </a:r>
            <a:r>
              <a:rPr lang="nb-NO" dirty="0" err="1"/>
              <a:t>Gudvangatunnelen</a:t>
            </a:r>
            <a:r>
              <a:rPr lang="nb-NO" dirty="0"/>
              <a:t>, bussdrap </a:t>
            </a:r>
            <a:r>
              <a:rPr lang="nb-NO" dirty="0" smtClean="0"/>
              <a:t>Årdal…..</a:t>
            </a:r>
            <a:endParaRPr lang="nb-NO" dirty="0"/>
          </a:p>
          <a:p>
            <a:endParaRPr lang="nb-NO" sz="1000" dirty="0" smtClean="0"/>
          </a:p>
        </p:txBody>
      </p:sp>
    </p:spTree>
    <p:extLst>
      <p:ext uri="{BB962C8B-B14F-4D97-AF65-F5344CB8AC3E}">
        <p14:creationId xmlns:p14="http://schemas.microsoft.com/office/powerpoint/2010/main" val="19991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591669" y="672353"/>
            <a:ext cx="270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Behov for </a:t>
            </a:r>
            <a:r>
              <a:rPr lang="nb-NO" sz="2400" b="1" dirty="0" smtClean="0"/>
              <a:t>revisjon…</a:t>
            </a:r>
            <a:endParaRPr lang="nb-NO" sz="2400" b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954741" y="1376064"/>
            <a:ext cx="6548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Hvilke endringer har skjedd?</a:t>
            </a:r>
            <a:r>
              <a:rPr lang="nb-NO" dirty="0"/>
              <a:t/>
            </a:r>
            <a:br>
              <a:rPr lang="nb-NO" dirty="0"/>
            </a:br>
            <a:endParaRPr lang="nb-NO" sz="1000" dirty="0" smtClean="0"/>
          </a:p>
          <a:p>
            <a:r>
              <a:rPr lang="nb-NO" b="1" dirty="0" smtClean="0"/>
              <a:t>3.  Andre forhold</a:t>
            </a: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Økt </a:t>
            </a:r>
            <a:r>
              <a:rPr lang="nb-NO" dirty="0" smtClean="0"/>
              <a:t>oljeaktivitet og økt skipstrafikk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Ny klimarapport fra FN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Nordområdesatsing </a:t>
            </a:r>
            <a:r>
              <a:rPr lang="nb-NO" dirty="0" smtClean="0"/>
              <a:t> 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Kraftsystemutredninger </a:t>
            </a:r>
            <a:r>
              <a:rPr lang="nb-NO" dirty="0"/>
              <a:t>/</a:t>
            </a:r>
            <a:r>
              <a:rPr lang="nb-NO" dirty="0" smtClean="0"/>
              <a:t>lofotprosjekt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Status i kommunene kommunal beredskapsplikt etter 27 tilsyn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06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403408" y="591671"/>
            <a:ext cx="6015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Nasjonalt risikobilde (NBR) gir føringer for </a:t>
            </a:r>
            <a:r>
              <a:rPr lang="nb-NO" sz="2000" b="1" dirty="0" err="1" smtClean="0"/>
              <a:t>fylkesROS</a:t>
            </a:r>
            <a:r>
              <a:rPr lang="nb-NO" sz="2000" b="1" dirty="0" smtClean="0"/>
              <a:t> og kommunal ROS</a:t>
            </a:r>
            <a:endParaRPr lang="nb-NO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86" y="1299557"/>
            <a:ext cx="3045223" cy="43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530">
            <a:off x="6483868" y="2959465"/>
            <a:ext cx="2115682" cy="299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434785" y="1694329"/>
            <a:ext cx="2976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Det skal være sammenheng </a:t>
            </a:r>
            <a:r>
              <a:rPr lang="nb-NO" b="1" dirty="0"/>
              <a:t>mellom ulike </a:t>
            </a:r>
            <a:r>
              <a:rPr lang="nb-NO" b="1" dirty="0" smtClean="0"/>
              <a:t>nivåer</a:t>
            </a:r>
          </a:p>
          <a:p>
            <a:endParaRPr lang="nb-NO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NRB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FylkesROS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Kommunal ROS</a:t>
            </a:r>
            <a:endParaRPr lang="nb-NO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53" y="2559539"/>
            <a:ext cx="3778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024" y="2426142"/>
            <a:ext cx="3778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9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presentasj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PowerPoint-presentasjon</Template>
  <TotalTime>1632</TotalTime>
  <Words>420</Words>
  <Application>Microsoft Office PowerPoint</Application>
  <PresentationFormat>Skjermfremvisning (4:3)</PresentationFormat>
  <Paragraphs>128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PowerPoint-presentasjon</vt:lpstr>
      <vt:lpstr>Revisjon av FylkesROS Nordland  -  Erfaringer -  Behovet for revisjon -  Spørsmål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Tilsyn – samfunnssikkerhet og beredskap</dc:title>
  <dc:creator>Steinvik Karsten</dc:creator>
  <cp:lastModifiedBy>Administrator</cp:lastModifiedBy>
  <cp:revision>88</cp:revision>
  <cp:lastPrinted>2013-12-09T07:59:14Z</cp:lastPrinted>
  <dcterms:created xsi:type="dcterms:W3CDTF">2013-05-22T13:10:00Z</dcterms:created>
  <dcterms:modified xsi:type="dcterms:W3CDTF">2013-12-10T09:34:56Z</dcterms:modified>
</cp:coreProperties>
</file>