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0" r:id="rId3"/>
    <p:sldId id="321" r:id="rId4"/>
    <p:sldId id="267" r:id="rId5"/>
    <p:sldId id="268" r:id="rId6"/>
    <p:sldId id="271" r:id="rId7"/>
    <p:sldId id="277" r:id="rId8"/>
    <p:sldId id="280" r:id="rId9"/>
    <p:sldId id="275" r:id="rId10"/>
    <p:sldId id="266" r:id="rId11"/>
    <p:sldId id="287" r:id="rId12"/>
    <p:sldId id="262" r:id="rId13"/>
    <p:sldId id="326" r:id="rId14"/>
    <p:sldId id="323" r:id="rId15"/>
    <p:sldId id="313" r:id="rId16"/>
    <p:sldId id="324" r:id="rId17"/>
    <p:sldId id="325" r:id="rId18"/>
    <p:sldId id="296" r:id="rId19"/>
  </p:sldIdLst>
  <p:sldSz cx="9144000" cy="6858000" type="screen4x3"/>
  <p:notesSz cx="6810375" cy="9942513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556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AF2B-CAD5-6041-9A92-86A09088457D}" type="datetimeFigureOut">
              <a:rPr lang="nn-NO" smtClean="0"/>
              <a:pPr/>
              <a:t>10.12.2013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341BF-3395-A047-A3A2-971CE5634986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988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F1763-B220-ED42-A88F-03D6C4484761}" type="datetimeFigureOut">
              <a:rPr lang="nn-NO" smtClean="0"/>
              <a:pPr/>
              <a:t>10.12.2013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AFFC-682B-A746-ADFA-F92C308EAC0F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330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7616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4 av fem innsigelser til kommuneplan kommer fra Fylkesmannen, halvparten kommer</a:t>
            </a:r>
            <a:r>
              <a:rPr lang="nb-NO" baseline="0" dirty="0" smtClean="0"/>
              <a:t> fra Fylkeskommunen.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118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1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742" y="2494091"/>
            <a:ext cx="6260537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1400">
                <a:solidFill>
                  <a:srgbClr val="6D55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 dirty="0"/>
          </a:p>
        </p:txBody>
      </p: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170741" y="1924704"/>
            <a:ext cx="6260537" cy="569387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rgbClr val="6D556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827851"/>
            <a:ext cx="5486400" cy="3899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0" y="476672"/>
            <a:ext cx="9144000" cy="607017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/>
          </p:nvPr>
        </p:nvSpPr>
        <p:spPr>
          <a:xfrm>
            <a:off x="0" y="6364800"/>
            <a:ext cx="91440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615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16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sz="half" idx="10"/>
          </p:nvPr>
        </p:nvSpPr>
        <p:spPr>
          <a:xfrm>
            <a:off x="457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1"/>
          </p:nvPr>
        </p:nvSpPr>
        <p:spPr>
          <a:xfrm>
            <a:off x="4648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2"/>
          </p:nvPr>
        </p:nvSpPr>
        <p:spPr>
          <a:xfrm>
            <a:off x="4648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85333"/>
            <a:ext cx="3008313" cy="5131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85334"/>
            <a:ext cx="5111750" cy="495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881481"/>
            <a:ext cx="3008313" cy="42615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5831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7044"/>
            <a:ext cx="8229600" cy="80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15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6364265"/>
            <a:ext cx="9143244" cy="493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D55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Kort om forsøk om samordning av innsigelser  - FOSIN -Nordland</a:t>
            </a:r>
            <a:endParaRPr lang="nb-NO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91542" y="2904491"/>
            <a:ext cx="6260537" cy="307777"/>
          </a:xfrm>
        </p:spPr>
        <p:txBody>
          <a:bodyPr/>
          <a:lstStyle/>
          <a:p>
            <a:r>
              <a:rPr lang="nb-NO" dirty="0" smtClean="0"/>
              <a:t>  Plankonferansen 11. </a:t>
            </a:r>
            <a:r>
              <a:rPr lang="nb-NO" smtClean="0"/>
              <a:t>desember 2013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Forsøkets formål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Effektiv og målrettet planbehandling</a:t>
            </a:r>
          </a:p>
          <a:p>
            <a:pPr lvl="1"/>
            <a:r>
              <a:rPr lang="nb-NO" dirty="0"/>
              <a:t>Få ned tidsbruken</a:t>
            </a:r>
          </a:p>
          <a:p>
            <a:pPr lvl="1"/>
            <a:r>
              <a:rPr lang="nb-NO" dirty="0" smtClean="0"/>
              <a:t>Samordning av interesser</a:t>
            </a:r>
            <a:endParaRPr lang="nb-NO" dirty="0"/>
          </a:p>
          <a:p>
            <a:r>
              <a:rPr lang="nb-NO" dirty="0" smtClean="0"/>
              <a:t>Bedre samarbeid kommune – stat</a:t>
            </a:r>
          </a:p>
          <a:p>
            <a:r>
              <a:rPr lang="nb-NO" dirty="0" smtClean="0"/>
              <a:t>Styrke kvalitet og gjennomførbarhet</a:t>
            </a:r>
          </a:p>
          <a:p>
            <a:endParaRPr lang="nb-NO" dirty="0"/>
          </a:p>
          <a:p>
            <a:r>
              <a:rPr lang="nb-NO" dirty="0" smtClean="0"/>
              <a:t>Færre planer til avgjørelse i departementet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97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Overordnet ramme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Fylkesmannen får samordningsansvaret for innsigelser fra </a:t>
            </a:r>
            <a:r>
              <a:rPr lang="nb-NO" u="sng" dirty="0" smtClean="0"/>
              <a:t>statlige</a:t>
            </a:r>
            <a:r>
              <a:rPr lang="nb-NO" dirty="0" smtClean="0"/>
              <a:t> myndigheter</a:t>
            </a:r>
          </a:p>
          <a:p>
            <a:pPr lvl="1"/>
            <a:r>
              <a:rPr lang="nb-NO" dirty="0" smtClean="0"/>
              <a:t>Innsigelser skal gå via Fylkesmannen</a:t>
            </a:r>
          </a:p>
          <a:p>
            <a:pPr lvl="1"/>
            <a:r>
              <a:rPr lang="nb-NO" dirty="0" smtClean="0"/>
              <a:t>Fylkesmannen gis myndighet til å avskjære innsigelser</a:t>
            </a:r>
          </a:p>
          <a:p>
            <a:r>
              <a:rPr lang="nb-NO" dirty="0" smtClean="0"/>
              <a:t>Fylkesmannen skal arbeide for å styrke samarbeidet tidlig i planprosesser</a:t>
            </a:r>
          </a:p>
          <a:p>
            <a:r>
              <a:rPr lang="nb-NO" dirty="0" smtClean="0"/>
              <a:t>Skille mellom Fylkesmannen som samordner og som innsigelsesmyndighet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0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Målsetting Nordland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Bedre dialogen i plansaker</a:t>
            </a:r>
          </a:p>
          <a:p>
            <a:r>
              <a:rPr lang="nb-NO" dirty="0" smtClean="0"/>
              <a:t>Påse at innsigelser er tilstrekkelig begrunnet i vesentlig regionale eller nasjonale interesser</a:t>
            </a:r>
          </a:p>
          <a:p>
            <a:r>
              <a:rPr lang="nb-NO" dirty="0" smtClean="0"/>
              <a:t>Samordne ved motstrid</a:t>
            </a:r>
          </a:p>
          <a:p>
            <a:r>
              <a:rPr lang="nb-NO" dirty="0" smtClean="0"/>
              <a:t>Gjøre kommunene bedre til å avveie lokale, regionale og nasjonale interesser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97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FOSIN - organisering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142"/>
            <a:ext cx="786835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som er gjort: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Oppstartsmøte 10. september 2013</a:t>
            </a:r>
          </a:p>
          <a:p>
            <a:r>
              <a:rPr lang="nb-NO" dirty="0" err="1"/>
              <a:t>Oppstartsbrev</a:t>
            </a:r>
            <a:r>
              <a:rPr lang="nb-NO" dirty="0"/>
              <a:t> 18. september 2013</a:t>
            </a:r>
          </a:p>
          <a:p>
            <a:pPr lvl="1"/>
            <a:r>
              <a:rPr lang="nb-NO" dirty="0"/>
              <a:t>Saker med oppstart etter 1. november 2013</a:t>
            </a:r>
          </a:p>
          <a:p>
            <a:r>
              <a:rPr lang="nb-NO" dirty="0"/>
              <a:t>Besøkt plannettverk i 5 av 7 regioner</a:t>
            </a:r>
          </a:p>
          <a:p>
            <a:r>
              <a:rPr lang="nb-NO" dirty="0" err="1"/>
              <a:t>KS´s</a:t>
            </a:r>
            <a:r>
              <a:rPr lang="nb-NO" dirty="0"/>
              <a:t> Høstkonferanse Nordland</a:t>
            </a:r>
          </a:p>
          <a:p>
            <a:r>
              <a:rPr lang="nb-NO" dirty="0"/>
              <a:t>Rådmannsutvalget Nordland</a:t>
            </a:r>
          </a:p>
          <a:p>
            <a:r>
              <a:rPr lang="nb-NO" dirty="0"/>
              <a:t>Etablert referansegruppe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86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er vi: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endParaRPr lang="nb-NO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>
                <a:solidFill>
                  <a:prstClr val="black"/>
                </a:solidFill>
              </a:rPr>
              <a:t>Saksbehandling </a:t>
            </a:r>
            <a:r>
              <a:rPr lang="nb-NO" dirty="0">
                <a:solidFill>
                  <a:prstClr val="black"/>
                </a:solidFill>
              </a:rPr>
              <a:t>i forsøksperioden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>
                <a:solidFill>
                  <a:prstClr val="black"/>
                </a:solidFill>
              </a:rPr>
              <a:t>Felles mal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>
                <a:solidFill>
                  <a:prstClr val="black"/>
                </a:solidFill>
              </a:rPr>
              <a:t>Felles innsynsløsning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>
                <a:solidFill>
                  <a:prstClr val="black"/>
                </a:solidFill>
              </a:rPr>
              <a:t>Policynotat </a:t>
            </a:r>
            <a:endParaRPr lang="nb-NO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>
                <a:solidFill>
                  <a:prstClr val="black"/>
                </a:solidFill>
              </a:rPr>
              <a:t>Veileder Nordland</a:t>
            </a:r>
            <a:endParaRPr lang="nb-NO" dirty="0">
              <a:solidFill>
                <a:prstClr val="black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46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Retningslinjer innsigelse og klage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54" y="1581386"/>
            <a:ext cx="3440350" cy="48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2614"/>
            <a:ext cx="4767433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4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3" y="610896"/>
            <a:ext cx="3245315" cy="4427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lassholder for innho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151" y="1842942"/>
            <a:ext cx="4415384" cy="331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596325"/>
              </p:ext>
            </p:extLst>
          </p:nvPr>
        </p:nvGraphicFramePr>
        <p:xfrm>
          <a:off x="2427288" y="1257300"/>
          <a:ext cx="28956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5" imgW="5829199" imgH="8181772" progId="AcroExch.Document.7">
                  <p:embed/>
                </p:oleObj>
              </mc:Choice>
              <mc:Fallback>
                <p:oleObj name="Acrobat Document" r:id="rId5" imgW="5829199" imgH="8181772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1257300"/>
                        <a:ext cx="2895600" cy="406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36" y="1390567"/>
            <a:ext cx="2997603" cy="4216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089" y="2601869"/>
            <a:ext cx="3798755" cy="379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3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Prosjektperiode til september 2016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87" y="2068294"/>
            <a:ext cx="7344000" cy="282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Regjeringsplattform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230400" y="1600200"/>
            <a:ext cx="8848800" cy="4525963"/>
          </a:xfrm>
        </p:spPr>
        <p:txBody>
          <a:bodyPr>
            <a:normAutofit fontScale="92500" lnSpcReduction="20000"/>
          </a:bodyPr>
          <a:lstStyle/>
          <a:p>
            <a:endParaRPr lang="nb-NO" dirty="0" smtClean="0">
              <a:latin typeface="+mn-lt"/>
            </a:endParaRPr>
          </a:p>
          <a:p>
            <a:r>
              <a:rPr lang="nb-NO" dirty="0" smtClean="0">
                <a:latin typeface="+mn-lt"/>
              </a:rPr>
              <a:t>Redusere </a:t>
            </a:r>
            <a:r>
              <a:rPr lang="nb-NO" dirty="0">
                <a:latin typeface="+mn-lt"/>
              </a:rPr>
              <a:t>antallet lovpålagte </a:t>
            </a:r>
            <a:r>
              <a:rPr lang="nb-NO" dirty="0" smtClean="0">
                <a:latin typeface="+mn-lt"/>
              </a:rPr>
              <a:t>høringsinstanser </a:t>
            </a:r>
            <a:r>
              <a:rPr lang="nb-NO" dirty="0">
                <a:latin typeface="+mn-lt"/>
              </a:rPr>
              <a:t>og avgrense innsigelsesretten i </a:t>
            </a:r>
            <a:r>
              <a:rPr lang="nb-NO" dirty="0" smtClean="0">
                <a:latin typeface="+mn-lt"/>
              </a:rPr>
              <a:t>arealsaker</a:t>
            </a:r>
          </a:p>
          <a:p>
            <a:r>
              <a:rPr lang="nb-NO" dirty="0" smtClean="0">
                <a:latin typeface="+mn-lt"/>
              </a:rPr>
              <a:t>Offentlige </a:t>
            </a:r>
            <a:r>
              <a:rPr lang="nb-NO" dirty="0">
                <a:latin typeface="+mn-lt"/>
              </a:rPr>
              <a:t>reguleringer skal ikke unødvendig forsinke eller fordyre boligbygging. Regjeringen vil sikre raskere saksbehandling av byggesaker og forenkle plan- og bygningsloven. </a:t>
            </a:r>
            <a:r>
              <a:rPr lang="nb-NO" dirty="0" smtClean="0">
                <a:latin typeface="+mn-lt"/>
              </a:rPr>
              <a:t> </a:t>
            </a:r>
          </a:p>
          <a:p>
            <a:r>
              <a:rPr lang="nb-NO" dirty="0">
                <a:solidFill>
                  <a:srgbClr val="000000"/>
                </a:solidFill>
                <a:latin typeface="Calibri"/>
              </a:rPr>
              <a:t>Statlige myndigheters adgang til å fremme innsigelser som virker hemmende på boligregulering og lokal handlefrihet skal begrenses og innsigelsene samordnes bedre. 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17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9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813"/>
            <a:ext cx="5791200" cy="681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Departementets arbeid/prosjekt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b-NO" dirty="0" smtClean="0"/>
          </a:p>
          <a:p>
            <a:pPr lvl="0"/>
            <a:r>
              <a:rPr lang="nb-NO" sz="2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Gjennomgang </a:t>
            </a:r>
            <a:r>
              <a:rPr lang="nb-NO" sz="2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bestemmelsene </a:t>
            </a:r>
            <a:r>
              <a:rPr lang="nb-NO" sz="2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2012/13</a:t>
            </a:r>
            <a:endParaRPr lang="nb-NO" sz="2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u="sng" dirty="0" smtClean="0"/>
          </a:p>
          <a:p>
            <a:pPr marL="0" indent="0">
              <a:buNone/>
            </a:pPr>
            <a:r>
              <a:rPr lang="nb-NO" u="sng" dirty="0" smtClean="0"/>
              <a:t>Tredelt prosjekt;</a:t>
            </a:r>
            <a:endParaRPr lang="nb-NO" u="sng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Gjennomgang </a:t>
            </a:r>
            <a:r>
              <a:rPr lang="nb-NO" dirty="0"/>
              <a:t>med departementer og innsigelsesorganer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Konsulentoppdrag – kunnskapsinnhenting NIBR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Revisjon </a:t>
            </a:r>
            <a:r>
              <a:rPr lang="nb-NO" dirty="0"/>
              <a:t>av rundskriv </a:t>
            </a:r>
            <a:r>
              <a:rPr lang="nb-NO" dirty="0" smtClean="0"/>
              <a:t>T-5/95 – om bruk av innsigelse</a:t>
            </a:r>
            <a:endParaRPr lang="nb-NO" dirty="0"/>
          </a:p>
          <a:p>
            <a:pPr>
              <a:buNone/>
            </a:pPr>
            <a:r>
              <a:rPr lang="nb-NO" dirty="0"/>
              <a:t>	</a:t>
            </a:r>
            <a:endParaRPr lang="nb-NO" dirty="0" smtClean="0"/>
          </a:p>
          <a:p>
            <a:pPr>
              <a:buNone/>
            </a:pPr>
            <a:r>
              <a:rPr lang="nb-NO" dirty="0"/>
              <a:t>I tillegg: Forsøk </a:t>
            </a:r>
            <a:r>
              <a:rPr lang="nb-NO" dirty="0" smtClean="0"/>
              <a:t>om samordning i </a:t>
            </a:r>
            <a:r>
              <a:rPr lang="nb-NO" dirty="0"/>
              <a:t>6 utvalgte fylker</a:t>
            </a:r>
          </a:p>
          <a:p>
            <a:pPr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79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Innsigelse; myndigheten til å treffe endelig vedtak i plansaker overføres fra kommunen til Miljøverndepartementet</a:t>
            </a:r>
          </a:p>
          <a:p>
            <a:endParaRPr lang="nb-NO" dirty="0" smtClean="0"/>
          </a:p>
          <a:p>
            <a:r>
              <a:rPr lang="nb-NO" dirty="0" smtClean="0"/>
              <a:t>Bare viktige konfliktsaker</a:t>
            </a:r>
          </a:p>
          <a:p>
            <a:pPr lvl="1"/>
            <a:r>
              <a:rPr lang="nb-NO" dirty="0"/>
              <a:t>n</a:t>
            </a:r>
            <a:r>
              <a:rPr lang="nb-NO" dirty="0" smtClean="0"/>
              <a:t>asjonale interesser</a:t>
            </a:r>
          </a:p>
          <a:p>
            <a:pPr lvl="1"/>
            <a:r>
              <a:rPr lang="nb-NO" dirty="0"/>
              <a:t>v</a:t>
            </a:r>
            <a:r>
              <a:rPr lang="nb-NO" dirty="0" smtClean="0"/>
              <a:t>esentlige regionale interesser</a:t>
            </a:r>
          </a:p>
          <a:p>
            <a:pPr marL="457200" lvl="1" indent="0">
              <a:buNone/>
            </a:pPr>
            <a:r>
              <a:rPr lang="nb-NO" dirty="0" smtClean="0"/>
              <a:t>…og andre interesser av vesentlig betydning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17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Tallenes </a:t>
            </a:r>
            <a:r>
              <a:rPr lang="nb-NO" dirty="0"/>
              <a:t>tale </a:t>
            </a:r>
            <a:r>
              <a:rPr lang="nb-NO" dirty="0" smtClean="0"/>
              <a:t>- Nordland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Innsigelse kommune(del)plan: 40-61% Innsigelse reguleringsplaner 19-34%</a:t>
            </a:r>
          </a:p>
          <a:p>
            <a:r>
              <a:rPr lang="nb-NO" dirty="0" smtClean="0"/>
              <a:t>Økning og stigende trend</a:t>
            </a:r>
          </a:p>
          <a:p>
            <a:r>
              <a:rPr lang="nb-NO" dirty="0" smtClean="0"/>
              <a:t>Fylkesmannen størst – Kp:42% (Rp:14%)</a:t>
            </a:r>
          </a:p>
          <a:p>
            <a:pPr lvl="1"/>
            <a:r>
              <a:rPr lang="nb-NO" dirty="0" smtClean="0"/>
              <a:t>I Nordland – </a:t>
            </a:r>
            <a:r>
              <a:rPr lang="nb-NO" dirty="0" err="1" smtClean="0"/>
              <a:t>Kp</a:t>
            </a:r>
            <a:r>
              <a:rPr lang="nb-NO" dirty="0" smtClean="0"/>
              <a:t>: 24% (</a:t>
            </a:r>
            <a:r>
              <a:rPr lang="nb-NO" dirty="0" err="1" smtClean="0"/>
              <a:t>Rp</a:t>
            </a:r>
            <a:r>
              <a:rPr lang="nb-NO" dirty="0" smtClean="0"/>
              <a:t>: 7%)</a:t>
            </a:r>
          </a:p>
          <a:p>
            <a:r>
              <a:rPr lang="nb-NO" dirty="0" smtClean="0"/>
              <a:t>Fylkeskommunen – </a:t>
            </a:r>
            <a:r>
              <a:rPr lang="nb-NO" dirty="0" err="1" smtClean="0"/>
              <a:t>Kp</a:t>
            </a:r>
            <a:r>
              <a:rPr lang="nb-NO" dirty="0" smtClean="0"/>
              <a:t>: 21% (</a:t>
            </a:r>
            <a:r>
              <a:rPr lang="nb-NO" dirty="0" err="1" smtClean="0"/>
              <a:t>Rp</a:t>
            </a:r>
            <a:r>
              <a:rPr lang="nb-NO" dirty="0" smtClean="0"/>
              <a:t>: 6%)</a:t>
            </a:r>
          </a:p>
          <a:p>
            <a:pPr lvl="1"/>
            <a:r>
              <a:rPr lang="nb-NO" dirty="0" smtClean="0"/>
              <a:t>I Nordland </a:t>
            </a:r>
            <a:r>
              <a:rPr lang="nb-NO" dirty="0" err="1" smtClean="0"/>
              <a:t>Kp</a:t>
            </a:r>
            <a:r>
              <a:rPr lang="nb-NO" dirty="0" smtClean="0"/>
              <a:t>: 5% (</a:t>
            </a:r>
            <a:r>
              <a:rPr lang="nb-NO" dirty="0" err="1" smtClean="0"/>
              <a:t>Rp</a:t>
            </a:r>
            <a:r>
              <a:rPr lang="nb-NO" dirty="0" smtClean="0"/>
              <a:t>: 4%)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8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1" y="1528200"/>
            <a:ext cx="8222720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0" y="844200"/>
            <a:ext cx="5238816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9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Hyppigeste begrunnelser</a:t>
            </a:r>
            <a:endParaRPr lang="nb-NO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27" y="2262600"/>
            <a:ext cx="3748945" cy="452596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27" y="1686600"/>
            <a:ext cx="3868872" cy="576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1432800" y="4658400"/>
            <a:ext cx="4515127" cy="1015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5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Forbedringspunkter - </a:t>
            </a:r>
            <a:r>
              <a:rPr lang="nb-NO" dirty="0" err="1" smtClean="0"/>
              <a:t>Nibr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Økt koordinering regionale myndigheter</a:t>
            </a:r>
          </a:p>
          <a:p>
            <a:r>
              <a:rPr lang="nb-NO" dirty="0" smtClean="0"/>
              <a:t>Utvidet saksbehandlingskapasitet på regionalt nivå /tidligere involvering</a:t>
            </a:r>
          </a:p>
          <a:p>
            <a:r>
              <a:rPr lang="nb-NO" dirty="0" smtClean="0"/>
              <a:t>Økt forståelse på politisk nivå i kommunene for hvorfor innsigelser fremmes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Gode prosesser – tidlig avklaring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29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presenta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PowerPoint-presentasjon</Template>
  <TotalTime>1504</TotalTime>
  <Words>402</Words>
  <Application>Microsoft Office PowerPoint</Application>
  <PresentationFormat>Skjermfremvisning (4:3)</PresentationFormat>
  <Paragraphs>79</Paragraphs>
  <Slides>18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0" baseType="lpstr">
      <vt:lpstr>PowerPoint-presentasjon</vt:lpstr>
      <vt:lpstr>Acrobat Document</vt:lpstr>
      <vt:lpstr>Kort om forsøk om samordning av innsigelser  - FOSIN -Nordland</vt:lpstr>
      <vt:lpstr>Regjeringsplattform</vt:lpstr>
      <vt:lpstr>PowerPoint-presentasjon</vt:lpstr>
      <vt:lpstr>Departementets arbeid/prosjekt</vt:lpstr>
      <vt:lpstr>Hva?</vt:lpstr>
      <vt:lpstr>Tallenes tale - Nordland</vt:lpstr>
      <vt:lpstr>PowerPoint-presentasjon</vt:lpstr>
      <vt:lpstr>Hyppigeste begrunnelser</vt:lpstr>
      <vt:lpstr>Forbedringspunkter - Nibr</vt:lpstr>
      <vt:lpstr>Forsøkets formål</vt:lpstr>
      <vt:lpstr>Overordnet ramme</vt:lpstr>
      <vt:lpstr>Målsetting Nordland</vt:lpstr>
      <vt:lpstr>FOSIN - organisering</vt:lpstr>
      <vt:lpstr>Hva som er gjort:</vt:lpstr>
      <vt:lpstr>Hvor er vi:</vt:lpstr>
      <vt:lpstr>Retningslinjer innsigelse og klage</vt:lpstr>
      <vt:lpstr>PowerPoint-presentasjon</vt:lpstr>
      <vt:lpstr>Prosjektperiode til september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Forsøk samordning av statlige innsigelser</dc:title>
  <dc:creator>Johansen Egil</dc:creator>
  <cp:lastModifiedBy>Kvitvik Roar Arne</cp:lastModifiedBy>
  <cp:revision>78</cp:revision>
  <cp:lastPrinted>2013-10-23T14:02:23Z</cp:lastPrinted>
  <dcterms:created xsi:type="dcterms:W3CDTF">2013-08-13T13:09:12Z</dcterms:created>
  <dcterms:modified xsi:type="dcterms:W3CDTF">2013-12-10T09:45:26Z</dcterms:modified>
</cp:coreProperties>
</file>