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149" autoAdjust="0"/>
  </p:normalViewPr>
  <p:slideViewPr>
    <p:cSldViewPr snapToGrid="0" snapToObjects="1"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06.12.2013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06.12.2013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Forsøksordningen gjelder for perioden 2014 til 2018.</a:t>
            </a:r>
          </a:p>
          <a:p>
            <a:endParaRPr lang="nb-NO" dirty="0" smtClean="0"/>
          </a:p>
          <a:p>
            <a:r>
              <a:rPr lang="nb-NO" dirty="0" smtClean="0"/>
              <a:t>Opprinnelig</a:t>
            </a:r>
            <a:r>
              <a:rPr lang="nb-NO" baseline="0" dirty="0" smtClean="0"/>
              <a:t> 40 kommuner som skulle få være med, men nå er det åpnet for at samtlige kommuner som meldte sin interesse får delta. 14 kommuner i Nordland.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8534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Forskrift</a:t>
            </a:r>
            <a:r>
              <a:rPr lang="nb-NO" baseline="0" dirty="0" smtClean="0"/>
              <a:t> utarbeidet at Miljøverndepartementet. Må brukes og vedtas av de kommuner som vil være med. Siste frist for innsending 1. april 2014.</a:t>
            </a:r>
          </a:p>
          <a:p>
            <a:endParaRPr lang="nb-NO" baseline="0" dirty="0" smtClean="0"/>
          </a:p>
          <a:p>
            <a:r>
              <a:rPr lang="nb-NO" baseline="0" dirty="0" err="1" smtClean="0"/>
              <a:t>Forskriften</a:t>
            </a:r>
            <a:r>
              <a:rPr lang="nb-NO" baseline="0" dirty="0" smtClean="0"/>
              <a:t> skal gi grunnlag for å undersøke virkningen av at kommunene gis myndighet til å etablere snøscooterløyper for naturmangfold, friluftsliv og folkehelse, kommunens praktisering av motorferdselregelverket ellers og lokal næringsvirksomhet, herunder leiekjøring.</a:t>
            </a:r>
          </a:p>
          <a:p>
            <a:endParaRPr lang="nb-NO" baseline="0" dirty="0" smtClean="0"/>
          </a:p>
          <a:p>
            <a:r>
              <a:rPr lang="nb-NO" baseline="0" dirty="0" smtClean="0"/>
              <a:t>Løypene skal angis i arealplan eller reguleringsplan. Vises i planen som linjesymbol med </a:t>
            </a:r>
            <a:r>
              <a:rPr lang="nb-NO" baseline="0" dirty="0" err="1" smtClean="0"/>
              <a:t>sosikode</a:t>
            </a:r>
            <a:r>
              <a:rPr lang="nb-NO" baseline="0" dirty="0" smtClean="0"/>
              <a:t> 1164, </a:t>
            </a:r>
            <a:r>
              <a:rPr lang="nb-NO" baseline="0" dirty="0" err="1" smtClean="0"/>
              <a:t>søscooterløype</a:t>
            </a:r>
            <a:r>
              <a:rPr lang="nb-NO" baseline="0" dirty="0" smtClean="0"/>
              <a:t>, der senterlinjen angir traséen.</a:t>
            </a:r>
          </a:p>
          <a:p>
            <a:endParaRPr lang="nb-NO" baseline="0" dirty="0" smtClean="0"/>
          </a:p>
          <a:p>
            <a:r>
              <a:rPr lang="nb-NO" baseline="0" dirty="0" smtClean="0"/>
              <a:t>Kommunen skal gi utfyllende bestemmelser til planen, som minst skal inneholde regler om </a:t>
            </a:r>
            <a:r>
              <a:rPr lang="nb-NO" baseline="0" dirty="0" err="1" smtClean="0"/>
              <a:t>kjørefart</a:t>
            </a:r>
            <a:r>
              <a:rPr lang="nb-NO" baseline="0" dirty="0" smtClean="0"/>
              <a:t> samt tidspunkt og tidsrom for kjøring.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0374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Begrensninger i adgangen til å etablere snøscooterløyper. </a:t>
            </a:r>
            <a:r>
              <a:rPr lang="nb-NO" dirty="0" err="1" smtClean="0"/>
              <a:t>Forskriften</a:t>
            </a:r>
            <a:r>
              <a:rPr lang="nb-NO" dirty="0" smtClean="0"/>
              <a:t> § 4. En snøscooterløype</a:t>
            </a:r>
            <a:r>
              <a:rPr lang="nb-NO" baseline="0" dirty="0" smtClean="0"/>
              <a:t> skal ikke…</a:t>
            </a:r>
          </a:p>
          <a:p>
            <a:endParaRPr lang="nb-NO" baseline="0" dirty="0" smtClean="0"/>
          </a:p>
          <a:p>
            <a:r>
              <a:rPr lang="nb-NO" baseline="0" dirty="0" smtClean="0"/>
              <a:t>Kvisting og rydding av traséer regnes ikke som terrenginngrep, og er tillatt.</a:t>
            </a:r>
          </a:p>
          <a:p>
            <a:endParaRPr lang="nb-NO" baseline="0" dirty="0" smtClean="0"/>
          </a:p>
          <a:p>
            <a:r>
              <a:rPr lang="nb-NO" baseline="0" dirty="0" smtClean="0"/>
              <a:t>§ 3 siste ledd: Kommunen kan ikke treffe vedtak om snøscooterløype før private og offentlige grunneiere har samtykket i snøscooterkjøring over deres eiendom.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57283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 formålet til </a:t>
            </a:r>
            <a:r>
              <a:rPr lang="nb-NO" dirty="0" err="1" smtClean="0"/>
              <a:t>forskriften</a:t>
            </a:r>
            <a:r>
              <a:rPr lang="nb-NO" dirty="0" smtClean="0"/>
              <a:t> sagt</a:t>
            </a:r>
            <a:r>
              <a:rPr lang="nb-NO" baseline="0" dirty="0" smtClean="0"/>
              <a:t> at den skal sikre en helhetlig vurdering av berørte interesser når løyper etableres.</a:t>
            </a:r>
          </a:p>
          <a:p>
            <a:endParaRPr lang="nb-NO" baseline="0" dirty="0" smtClean="0"/>
          </a:p>
          <a:p>
            <a:r>
              <a:rPr lang="nb-NO" baseline="0" dirty="0" smtClean="0"/>
              <a:t>Plan- og bygningslovens regler om prosess gjelder. </a:t>
            </a:r>
            <a:r>
              <a:rPr lang="nb-NO" baseline="0" dirty="0" err="1" smtClean="0"/>
              <a:t>Kap</a:t>
            </a:r>
            <a:r>
              <a:rPr lang="nb-NO" baseline="0" dirty="0" smtClean="0"/>
              <a:t>. 3, 4 og 5 + 10, 11, 12 og 13.</a:t>
            </a:r>
          </a:p>
          <a:p>
            <a:endParaRPr lang="nb-NO" baseline="0" dirty="0" smtClean="0"/>
          </a:p>
          <a:p>
            <a:r>
              <a:rPr lang="nb-NO" baseline="0" dirty="0" smtClean="0"/>
              <a:t>Noen unntak og særregler følger av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.</a:t>
            </a:r>
          </a:p>
          <a:p>
            <a:endParaRPr lang="nb-NO" baseline="0" dirty="0" smtClean="0"/>
          </a:p>
          <a:p>
            <a:r>
              <a:rPr lang="nb-NO" baseline="0" dirty="0" smtClean="0"/>
              <a:t>Følger dessuten av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 § 3 at kommunen i planarbeidet skal ta hensyn til…</a:t>
            </a:r>
          </a:p>
          <a:p>
            <a:endParaRPr lang="nb-NO" baseline="0" dirty="0" smtClean="0"/>
          </a:p>
          <a:p>
            <a:r>
              <a:rPr lang="nb-NO" dirty="0" smtClean="0"/>
              <a:t>I departementets brev til kommunene er det understreket at kommunene i forsøket bør ha som mål å gjennomføre gode lokale prosesser. Lokal</a:t>
            </a:r>
            <a:r>
              <a:rPr lang="nb-NO" baseline="0" dirty="0" smtClean="0"/>
              <a:t> medvirkning viktig. Se miljøkommune.no om dette.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47879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Krav til utredning følger av plan- og bygningsloven, naturmangfoldloven og forvaltningsloven.</a:t>
            </a:r>
          </a:p>
          <a:p>
            <a:endParaRPr lang="nb-NO" dirty="0" smtClean="0"/>
          </a:p>
          <a:p>
            <a:r>
              <a:rPr lang="nb-NO" dirty="0" smtClean="0"/>
              <a:t>I tillegg angir </a:t>
            </a:r>
            <a:r>
              <a:rPr lang="nb-NO" dirty="0" err="1" smtClean="0"/>
              <a:t>forskriften</a:t>
            </a:r>
            <a:r>
              <a:rPr lang="nb-NO" dirty="0" smtClean="0"/>
              <a:t> § 3 spesifikke</a:t>
            </a:r>
            <a:r>
              <a:rPr lang="nb-NO" baseline="0" dirty="0" smtClean="0"/>
              <a:t> krav til utredninger. Kommunen skal i planforslaget….</a:t>
            </a:r>
          </a:p>
          <a:p>
            <a:endParaRPr lang="nb-NO" baseline="0" dirty="0" smtClean="0"/>
          </a:p>
          <a:p>
            <a:r>
              <a:rPr lang="nb-NO" baseline="0" dirty="0" err="1" smtClean="0"/>
              <a:t>Forskriften</a:t>
            </a:r>
            <a:r>
              <a:rPr lang="nb-NO" baseline="0" dirty="0" smtClean="0"/>
              <a:t> setter som krav at kommunen foretar en kartlegging og verdsetting av friluftslivsområdene i kommunen. Kartleggingen og verdsettingen skal skje med utgangspunkt i Miljødirektoratets veileder DN-håndbok 25-2004.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2251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Forskriften</a:t>
            </a:r>
            <a:r>
              <a:rPr lang="nb-NO" dirty="0" smtClean="0"/>
              <a:t> § 6. </a:t>
            </a:r>
            <a:endParaRPr lang="nb-NO" dirty="0" smtClean="0"/>
          </a:p>
          <a:p>
            <a:r>
              <a:rPr lang="nb-NO" dirty="0" smtClean="0"/>
              <a:t>Vedtak om å etablere snøscooterløype kan påklages, uavhengig av plantype.</a:t>
            </a:r>
            <a:r>
              <a:rPr lang="nb-NO" baseline="0" dirty="0" smtClean="0"/>
              <a:t> </a:t>
            </a:r>
            <a:r>
              <a:rPr lang="nb-NO" baseline="0" smtClean="0"/>
              <a:t>F</a:t>
            </a:r>
            <a:r>
              <a:rPr lang="nb-NO" smtClean="0"/>
              <a:t>ylkesmannen </a:t>
            </a:r>
            <a:r>
              <a:rPr lang="nb-NO" dirty="0" smtClean="0"/>
              <a:t>er klageinstans.</a:t>
            </a:r>
          </a:p>
          <a:p>
            <a:endParaRPr lang="nb-NO" dirty="0" smtClean="0"/>
          </a:p>
          <a:p>
            <a:r>
              <a:rPr lang="nb-NO" dirty="0" smtClean="0"/>
              <a:t>Innsigelse kan fremmes ut fra at det er snakk om spørsmål av nasjonal eller vesentlig regional betydning, men det i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 § 6 åpnet for innsigelse også med grunnlag i støy eller andre negative virkninger for lokalt friluftsliv.</a:t>
            </a:r>
          </a:p>
          <a:p>
            <a:endParaRPr lang="nb-NO" baseline="0" dirty="0" smtClean="0"/>
          </a:p>
          <a:p>
            <a:r>
              <a:rPr lang="nb-NO" baseline="0" dirty="0" smtClean="0"/>
              <a:t>Departementet kan ved behandling av innsigelsessaker prøve alle sider av saken.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8033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Miljødirektoratet vil formidle</a:t>
            </a:r>
            <a:r>
              <a:rPr lang="nb-NO" baseline="0" dirty="0" smtClean="0"/>
              <a:t> informasjon og veiledning til gjennomføring av forsøket på miljøkommune.no. Sidene oppdateres jevnlig.</a:t>
            </a:r>
          </a:p>
          <a:p>
            <a:endParaRPr lang="nb-NO" baseline="0" dirty="0" smtClean="0"/>
          </a:p>
          <a:p>
            <a:r>
              <a:rPr lang="nb-NO" baseline="0" dirty="0" smtClean="0"/>
              <a:t>Alle kommuner som har anledning til å delta i forsøket, skal ha mottatt brev fra </a:t>
            </a:r>
            <a:r>
              <a:rPr lang="nb-NO" baseline="0" dirty="0" err="1" smtClean="0"/>
              <a:t>Miljøverndepartemetnet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8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40007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Forsøksordning med snøscooterløyper</a:t>
            </a:r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Gjennom arealplanlegging etter plan- og bygningsloven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" name="Plassholder for bilde 9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" r="5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052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kan det kjøres?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Kommunen må vedta standardisert forskrift</a:t>
            </a:r>
          </a:p>
          <a:p>
            <a:r>
              <a:rPr lang="nb-NO" dirty="0"/>
              <a:t>Løyper må angis i plan</a:t>
            </a:r>
          </a:p>
          <a:p>
            <a:pPr lvl="1"/>
            <a:r>
              <a:rPr lang="nb-NO" dirty="0"/>
              <a:t>Kommuneplanens arealdel</a:t>
            </a:r>
          </a:p>
          <a:p>
            <a:pPr lvl="1"/>
            <a:r>
              <a:rPr lang="nb-NO" dirty="0"/>
              <a:t>Kommunedelplan for et område i kommunen</a:t>
            </a:r>
          </a:p>
          <a:p>
            <a:pPr lvl="1"/>
            <a:r>
              <a:rPr lang="nb-NO" dirty="0"/>
              <a:t>Reguleringsplan</a:t>
            </a:r>
          </a:p>
          <a:p>
            <a:pPr lvl="1"/>
            <a:r>
              <a:rPr lang="nb-NO" u="sng" dirty="0"/>
              <a:t>Ikke</a:t>
            </a:r>
            <a:r>
              <a:rPr lang="nb-NO" dirty="0"/>
              <a:t> tematisk kommunedelplan</a:t>
            </a:r>
            <a:endParaRPr lang="nb-NO" u="sng" dirty="0"/>
          </a:p>
          <a:p>
            <a:r>
              <a:rPr lang="nb-NO" dirty="0" smtClean="0"/>
              <a:t>Utfyllende bestemmelser for bruken</a:t>
            </a:r>
          </a:p>
        </p:txBody>
      </p:sp>
    </p:spTree>
    <p:extLst>
      <p:ext uri="{BB962C8B-B14F-4D97-AF65-F5344CB8AC3E}">
        <p14:creationId xmlns:p14="http://schemas.microsoft.com/office/powerpoint/2010/main" val="1999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Begrensninger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Arealformål og bestemmelser</a:t>
            </a:r>
            <a:endParaRPr lang="nb-NO" dirty="0" smtClean="0"/>
          </a:p>
          <a:p>
            <a:r>
              <a:rPr lang="nb-NO" dirty="0" smtClean="0"/>
              <a:t>Verneområder</a:t>
            </a:r>
          </a:p>
          <a:p>
            <a:r>
              <a:rPr lang="nb-NO" dirty="0" smtClean="0"/>
              <a:t>Reindriften</a:t>
            </a:r>
            <a:endParaRPr lang="nb-NO" dirty="0" smtClean="0"/>
          </a:p>
          <a:p>
            <a:r>
              <a:rPr lang="nb-NO" dirty="0" smtClean="0"/>
              <a:t>Terrenginngrep</a:t>
            </a:r>
            <a:endParaRPr lang="nb-NO" dirty="0" smtClean="0"/>
          </a:p>
          <a:p>
            <a:r>
              <a:rPr lang="nb-NO" dirty="0" smtClean="0"/>
              <a:t>Skredutsatte </a:t>
            </a:r>
            <a:r>
              <a:rPr lang="nb-NO" dirty="0" smtClean="0"/>
              <a:t>områder </a:t>
            </a:r>
            <a:r>
              <a:rPr lang="nb-NO" dirty="0" smtClean="0"/>
              <a:t>/ bratt </a:t>
            </a:r>
            <a:r>
              <a:rPr lang="nb-NO" dirty="0" smtClean="0"/>
              <a:t>terreng</a:t>
            </a:r>
          </a:p>
          <a:p>
            <a:r>
              <a:rPr lang="nb-NO" dirty="0" smtClean="0"/>
              <a:t>Grunneiers samtykke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442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Plan- </a:t>
            </a:r>
            <a:r>
              <a:rPr lang="nb-NO" dirty="0" smtClean="0"/>
              <a:t>og bygningslovens regler gjelder</a:t>
            </a:r>
          </a:p>
          <a:p>
            <a:r>
              <a:rPr lang="nb-NO" dirty="0" smtClean="0"/>
              <a:t>Ta hensyn til:</a:t>
            </a:r>
          </a:p>
          <a:p>
            <a:pPr lvl="1"/>
            <a:r>
              <a:rPr lang="nb-NO" dirty="0" smtClean="0"/>
              <a:t>Støy og andre ulemper for friluftsliv</a:t>
            </a:r>
          </a:p>
          <a:p>
            <a:pPr lvl="1"/>
            <a:r>
              <a:rPr lang="nb-NO" dirty="0" smtClean="0"/>
              <a:t>Naturmangfold</a:t>
            </a:r>
          </a:p>
          <a:p>
            <a:pPr lvl="1"/>
            <a:r>
              <a:rPr lang="nb-NO" dirty="0" smtClean="0"/>
              <a:t>Bolig- og hytteområder</a:t>
            </a:r>
          </a:p>
          <a:p>
            <a:pPr lvl="1"/>
            <a:r>
              <a:rPr lang="nb-NO" dirty="0" smtClean="0"/>
              <a:t>Kulturminner og kulturmiljø</a:t>
            </a:r>
          </a:p>
          <a:p>
            <a:pPr lvl="1"/>
            <a:r>
              <a:rPr lang="nb-NO" dirty="0" smtClean="0"/>
              <a:t>Sikkerheten for de som kjører og andre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133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utredning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Som i andre planprosesser</a:t>
            </a:r>
          </a:p>
          <a:p>
            <a:r>
              <a:rPr lang="nb-NO" dirty="0" smtClean="0"/>
              <a:t>Spesifikke krav i </a:t>
            </a:r>
            <a:r>
              <a:rPr lang="nb-NO" dirty="0" err="1" smtClean="0"/>
              <a:t>forskr</a:t>
            </a:r>
            <a:r>
              <a:rPr lang="nb-NO" dirty="0" smtClean="0"/>
              <a:t>. § 3. Planforslaget skal:</a:t>
            </a:r>
          </a:p>
          <a:p>
            <a:pPr lvl="1"/>
            <a:r>
              <a:rPr lang="nb-NO" dirty="0" smtClean="0"/>
              <a:t>utrede virkningene løypene vil ha for friluftsliv og naturmangfold i plan- og influensområdet</a:t>
            </a:r>
          </a:p>
          <a:p>
            <a:pPr lvl="1"/>
            <a:r>
              <a:rPr lang="nb-NO" dirty="0" smtClean="0"/>
              <a:t>kartlegge og verdsette friluftslivsområdene der løypene planlegges og vurdere betydningen av disse områdene opp mot øvrige friluftsområder i kommunen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957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Klage og innsigelse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Kan </a:t>
            </a:r>
            <a:r>
              <a:rPr lang="nb-NO" dirty="0" smtClean="0"/>
              <a:t>påklages, uavhengig av plantype</a:t>
            </a:r>
          </a:p>
          <a:p>
            <a:r>
              <a:rPr lang="nb-NO" dirty="0" smtClean="0"/>
              <a:t>Innsigelse kan fremmes på vanlig måte</a:t>
            </a:r>
          </a:p>
          <a:p>
            <a:r>
              <a:rPr lang="nb-NO" dirty="0" smtClean="0"/>
              <a:t>Støy </a:t>
            </a:r>
            <a:r>
              <a:rPr lang="nb-NO" dirty="0" smtClean="0"/>
              <a:t>eller andre negative virkninger for lokalt friluftsliv gir grunnlag for innsigelse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108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Ytterligere informasjon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dirty="0" smtClean="0"/>
              <a:t>www.miljøkommune.no</a:t>
            </a:r>
            <a:endParaRPr lang="nb-NO" dirty="0"/>
          </a:p>
          <a:p>
            <a:pPr marL="0" indent="0" algn="ctr">
              <a:buNone/>
            </a:pPr>
            <a:r>
              <a:rPr lang="nb-NO" sz="2800" dirty="0" smtClean="0"/>
              <a:t>Motorferdsel</a:t>
            </a:r>
          </a:p>
          <a:p>
            <a:pPr marL="0" indent="0" algn="ctr">
              <a:buNone/>
            </a:pPr>
            <a:r>
              <a:rPr lang="nb-NO" sz="2400" dirty="0" smtClean="0"/>
              <a:t>Forsøksordning med snøscooterløyper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434547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399</TotalTime>
  <Words>639</Words>
  <Application>Microsoft Office PowerPoint</Application>
  <PresentationFormat>Skjermfremvisning (4:3)</PresentationFormat>
  <Paragraphs>89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PowerPoint-presentasjon</vt:lpstr>
      <vt:lpstr>Forsøksordning med snøscooterløyper</vt:lpstr>
      <vt:lpstr>PowerPoint-presentasjon</vt:lpstr>
      <vt:lpstr>Når kan det kjøres?</vt:lpstr>
      <vt:lpstr>Begrensninger</vt:lpstr>
      <vt:lpstr>Planprosessen</vt:lpstr>
      <vt:lpstr>Krav til utredning</vt:lpstr>
      <vt:lpstr>Klage og innsigelse</vt:lpstr>
      <vt:lpstr>Ytterligere informasjon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Forsøksordning med snøscooterløyper</dc:title>
  <dc:creator>Hanssen Hanne Margot Karbøl</dc:creator>
  <cp:lastModifiedBy>Hanssen Hanne Margot Karbøl</cp:lastModifiedBy>
  <cp:revision>15</cp:revision>
  <dcterms:created xsi:type="dcterms:W3CDTF">2013-12-05T07:43:50Z</dcterms:created>
  <dcterms:modified xsi:type="dcterms:W3CDTF">2013-12-06T08:48:24Z</dcterms:modified>
</cp:coreProperties>
</file>