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56" r:id="rId2"/>
    <p:sldId id="258" r:id="rId3"/>
    <p:sldId id="261" r:id="rId4"/>
    <p:sldId id="259" r:id="rId5"/>
  </p:sldIdLst>
  <p:sldSz cx="9144000" cy="6858000" type="screen4x3"/>
  <p:notesSz cx="6810375" cy="9942513"/>
  <p:defaultTextStyle>
    <a:defPPr>
      <a:defRPr lang="nn-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5560"/>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9664" autoAdjust="0"/>
  </p:normalViewPr>
  <p:slideViewPr>
    <p:cSldViewPr snapToGrid="0" snapToObjects="1">
      <p:cViewPr>
        <p:scale>
          <a:sx n="114" d="100"/>
          <a:sy n="114" d="100"/>
        </p:scale>
        <p:origin x="-9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8" d="100"/>
          <a:sy n="78" d="100"/>
        </p:scale>
        <p:origin x="-3318" y="-108"/>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3" y="2"/>
            <a:ext cx="2951163" cy="497126"/>
          </a:xfrm>
          <a:prstGeom prst="rect">
            <a:avLst/>
          </a:prstGeom>
        </p:spPr>
        <p:txBody>
          <a:bodyPr vert="horz" lIns="91440" tIns="45720" rIns="91440" bIns="45720" rtlCol="0"/>
          <a:lstStyle>
            <a:lvl1pPr algn="l">
              <a:defRPr sz="1200"/>
            </a:lvl1pPr>
          </a:lstStyle>
          <a:p>
            <a:endParaRPr lang="nn-NO"/>
          </a:p>
        </p:txBody>
      </p:sp>
      <p:sp>
        <p:nvSpPr>
          <p:cNvPr id="3" name="Plassholder for dato 2"/>
          <p:cNvSpPr>
            <a:spLocks noGrp="1"/>
          </p:cNvSpPr>
          <p:nvPr>
            <p:ph type="dt" sz="quarter" idx="1"/>
          </p:nvPr>
        </p:nvSpPr>
        <p:spPr>
          <a:xfrm>
            <a:off x="3857639" y="2"/>
            <a:ext cx="2951163" cy="497126"/>
          </a:xfrm>
          <a:prstGeom prst="rect">
            <a:avLst/>
          </a:prstGeom>
        </p:spPr>
        <p:txBody>
          <a:bodyPr vert="horz" lIns="91440" tIns="45720" rIns="91440" bIns="45720" rtlCol="0"/>
          <a:lstStyle>
            <a:lvl1pPr algn="r">
              <a:defRPr sz="1200"/>
            </a:lvl1pPr>
          </a:lstStyle>
          <a:p>
            <a:fld id="{EB62AF2B-CAD5-6041-9A92-86A09088457D}" type="datetimeFigureOut">
              <a:rPr lang="nn-NO" smtClean="0"/>
              <a:pPr/>
              <a:t>11.12.2013</a:t>
            </a:fld>
            <a:endParaRPr lang="nn-NO"/>
          </a:p>
        </p:txBody>
      </p:sp>
      <p:sp>
        <p:nvSpPr>
          <p:cNvPr id="4" name="Plassholder for bunntekst 3"/>
          <p:cNvSpPr>
            <a:spLocks noGrp="1"/>
          </p:cNvSpPr>
          <p:nvPr>
            <p:ph type="ftr" sz="quarter" idx="2"/>
          </p:nvPr>
        </p:nvSpPr>
        <p:spPr>
          <a:xfrm>
            <a:off x="3" y="9443662"/>
            <a:ext cx="2951163" cy="497126"/>
          </a:xfrm>
          <a:prstGeom prst="rect">
            <a:avLst/>
          </a:prstGeom>
        </p:spPr>
        <p:txBody>
          <a:bodyPr vert="horz" lIns="91440" tIns="45720" rIns="91440" bIns="45720" rtlCol="0" anchor="b"/>
          <a:lstStyle>
            <a:lvl1pPr algn="l">
              <a:defRPr sz="1200"/>
            </a:lvl1pPr>
          </a:lstStyle>
          <a:p>
            <a:endParaRPr lang="nn-NO"/>
          </a:p>
        </p:txBody>
      </p:sp>
      <p:sp>
        <p:nvSpPr>
          <p:cNvPr id="5" name="Plassholder for lysbildenummer 4"/>
          <p:cNvSpPr>
            <a:spLocks noGrp="1"/>
          </p:cNvSpPr>
          <p:nvPr>
            <p:ph type="sldNum" sz="quarter" idx="3"/>
          </p:nvPr>
        </p:nvSpPr>
        <p:spPr>
          <a:xfrm>
            <a:off x="3857639" y="9443662"/>
            <a:ext cx="2951163" cy="497126"/>
          </a:xfrm>
          <a:prstGeom prst="rect">
            <a:avLst/>
          </a:prstGeom>
        </p:spPr>
        <p:txBody>
          <a:bodyPr vert="horz" lIns="91440" tIns="45720" rIns="91440" bIns="45720" rtlCol="0" anchor="b"/>
          <a:lstStyle>
            <a:lvl1pPr algn="r">
              <a:defRPr sz="1200"/>
            </a:lvl1pPr>
          </a:lstStyle>
          <a:p>
            <a:fld id="{6FE341BF-3395-A047-A3A2-971CE5634986}" type="slidenum">
              <a:rPr lang="nn-NO" smtClean="0"/>
              <a:pPr/>
              <a:t>‹#›</a:t>
            </a:fld>
            <a:endParaRPr lang="nn-NO"/>
          </a:p>
        </p:txBody>
      </p:sp>
    </p:spTree>
    <p:extLst>
      <p:ext uri="{BB962C8B-B14F-4D97-AF65-F5344CB8AC3E}">
        <p14:creationId xmlns:p14="http://schemas.microsoft.com/office/powerpoint/2010/main" val="498820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3" y="2"/>
            <a:ext cx="2951163" cy="497126"/>
          </a:xfrm>
          <a:prstGeom prst="rect">
            <a:avLst/>
          </a:prstGeom>
        </p:spPr>
        <p:txBody>
          <a:bodyPr vert="horz" lIns="91440" tIns="45720" rIns="91440" bIns="45720" rtlCol="0"/>
          <a:lstStyle>
            <a:lvl1pPr algn="l">
              <a:defRPr sz="1200"/>
            </a:lvl1pPr>
          </a:lstStyle>
          <a:p>
            <a:endParaRPr lang="nn-NO"/>
          </a:p>
        </p:txBody>
      </p:sp>
      <p:sp>
        <p:nvSpPr>
          <p:cNvPr id="3" name="Plassholder for dato 2"/>
          <p:cNvSpPr>
            <a:spLocks noGrp="1"/>
          </p:cNvSpPr>
          <p:nvPr>
            <p:ph type="dt" idx="1"/>
          </p:nvPr>
        </p:nvSpPr>
        <p:spPr>
          <a:xfrm>
            <a:off x="3857639" y="2"/>
            <a:ext cx="2951163" cy="497126"/>
          </a:xfrm>
          <a:prstGeom prst="rect">
            <a:avLst/>
          </a:prstGeom>
        </p:spPr>
        <p:txBody>
          <a:bodyPr vert="horz" lIns="91440" tIns="45720" rIns="91440" bIns="45720" rtlCol="0"/>
          <a:lstStyle>
            <a:lvl1pPr algn="r">
              <a:defRPr sz="1200"/>
            </a:lvl1pPr>
          </a:lstStyle>
          <a:p>
            <a:fld id="{C18F1763-B220-ED42-A88F-03D6C4484761}" type="datetimeFigureOut">
              <a:rPr lang="nn-NO" smtClean="0"/>
              <a:pPr/>
              <a:t>11.12.2013</a:t>
            </a:fld>
            <a:endParaRPr lang="nn-NO"/>
          </a:p>
        </p:txBody>
      </p:sp>
      <p:sp>
        <p:nvSpPr>
          <p:cNvPr id="4" name="Plassholder for lysbilde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nn-NO"/>
          </a:p>
        </p:txBody>
      </p:sp>
      <p:sp>
        <p:nvSpPr>
          <p:cNvPr id="5" name="Plassholder for notater 4"/>
          <p:cNvSpPr>
            <a:spLocks noGrp="1"/>
          </p:cNvSpPr>
          <p:nvPr>
            <p:ph type="body" sz="quarter" idx="3"/>
          </p:nvPr>
        </p:nvSpPr>
        <p:spPr>
          <a:xfrm>
            <a:off x="681038" y="4722699"/>
            <a:ext cx="5448300" cy="4474131"/>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6" name="Plassholder for bunntekst 5"/>
          <p:cNvSpPr>
            <a:spLocks noGrp="1"/>
          </p:cNvSpPr>
          <p:nvPr>
            <p:ph type="ftr" sz="quarter" idx="4"/>
          </p:nvPr>
        </p:nvSpPr>
        <p:spPr>
          <a:xfrm>
            <a:off x="3" y="9443662"/>
            <a:ext cx="2951163" cy="497126"/>
          </a:xfrm>
          <a:prstGeom prst="rect">
            <a:avLst/>
          </a:prstGeom>
        </p:spPr>
        <p:txBody>
          <a:bodyPr vert="horz" lIns="91440" tIns="45720" rIns="91440" bIns="45720" rtlCol="0" anchor="b"/>
          <a:lstStyle>
            <a:lvl1pPr algn="l">
              <a:defRPr sz="1200"/>
            </a:lvl1pPr>
          </a:lstStyle>
          <a:p>
            <a:endParaRPr lang="nn-NO"/>
          </a:p>
        </p:txBody>
      </p:sp>
      <p:sp>
        <p:nvSpPr>
          <p:cNvPr id="7" name="Plassholder for lysbildenummer 6"/>
          <p:cNvSpPr>
            <a:spLocks noGrp="1"/>
          </p:cNvSpPr>
          <p:nvPr>
            <p:ph type="sldNum" sz="quarter" idx="5"/>
          </p:nvPr>
        </p:nvSpPr>
        <p:spPr>
          <a:xfrm>
            <a:off x="3857639" y="9443662"/>
            <a:ext cx="2951163" cy="497126"/>
          </a:xfrm>
          <a:prstGeom prst="rect">
            <a:avLst/>
          </a:prstGeom>
        </p:spPr>
        <p:txBody>
          <a:bodyPr vert="horz" lIns="91440" tIns="45720" rIns="91440" bIns="45720" rtlCol="0" anchor="b"/>
          <a:lstStyle>
            <a:lvl1pPr algn="r">
              <a:defRPr sz="1200"/>
            </a:lvl1pPr>
          </a:lstStyle>
          <a:p>
            <a:fld id="{DF7CAFFC-682B-A746-ADFA-F92C308EAC0F}" type="slidenum">
              <a:rPr lang="nn-NO" smtClean="0"/>
              <a:pPr/>
              <a:t>‹#›</a:t>
            </a:fld>
            <a:endParaRPr lang="nn-NO"/>
          </a:p>
        </p:txBody>
      </p:sp>
    </p:spTree>
    <p:extLst>
      <p:ext uri="{BB962C8B-B14F-4D97-AF65-F5344CB8AC3E}">
        <p14:creationId xmlns:p14="http://schemas.microsoft.com/office/powerpoint/2010/main" val="18933028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gL19950512z2D23z2EzA712"/><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abo.rettsdata.no/browse.aspx?sDest=gPROP127z2E13z2DS43" TargetMode="External"/><Relationship Id="rId5" Type="http://schemas.openxmlformats.org/officeDocument/2006/relationships/hyperlink" Target="http://abo.rettsdata.no/browse.aspx?sDest=gPROP127z2E13" TargetMode="External"/><Relationship Id="rId4" Type="http://schemas.openxmlformats.org/officeDocument/2006/relationships/hyperlink" Target="#gL19950512z2D23z2EzA79"/></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mtClean="0"/>
              <a:t>Skal si </a:t>
            </a:r>
            <a:r>
              <a:rPr lang="nb-NO" dirty="0" smtClean="0"/>
              <a:t>litt</a:t>
            </a:r>
            <a:r>
              <a:rPr lang="nb-NO" baseline="0" dirty="0" smtClean="0"/>
              <a:t> om nytt innen lov </a:t>
            </a:r>
            <a:r>
              <a:rPr lang="nb-NO" baseline="0" smtClean="0"/>
              <a:t>og forskrift:</a:t>
            </a:r>
            <a:endParaRPr lang="nb-NO" baseline="0" dirty="0" smtClean="0"/>
          </a:p>
          <a:p>
            <a:endParaRPr lang="nb-NO" baseline="0" dirty="0" smtClean="0"/>
          </a:p>
          <a:p>
            <a:r>
              <a:rPr lang="nb-NO" baseline="0" dirty="0" smtClean="0"/>
              <a:t>Nye retningslinjer for innsigelse i plansaker etter </a:t>
            </a:r>
            <a:r>
              <a:rPr lang="nb-NO" baseline="0" dirty="0" err="1" smtClean="0"/>
              <a:t>pbl</a:t>
            </a:r>
            <a:endParaRPr lang="nb-NO" baseline="0" dirty="0" smtClean="0"/>
          </a:p>
          <a:p>
            <a:endParaRPr lang="nb-NO" baseline="0" dirty="0" smtClean="0"/>
          </a:p>
          <a:p>
            <a:r>
              <a:rPr lang="nb-NO" baseline="0" dirty="0" smtClean="0"/>
              <a:t>Om foreslåtte endringer i plan- og bygningsloven hhv plan- og byggesaksdelen</a:t>
            </a:r>
          </a:p>
          <a:p>
            <a:endParaRPr lang="nb-NO" baseline="0" dirty="0" smtClean="0"/>
          </a:p>
          <a:p>
            <a:r>
              <a:rPr lang="nb-NO" baseline="0" dirty="0" smtClean="0"/>
              <a:t>Om jordloven § 12</a:t>
            </a:r>
          </a:p>
          <a:p>
            <a:endParaRPr lang="nb-NO" baseline="0" dirty="0" smtClean="0"/>
          </a:p>
          <a:p>
            <a:r>
              <a:rPr lang="nb-NO" baseline="0" dirty="0" smtClean="0"/>
              <a:t>Hanne K Hanssen fra miljøvernavdelinga skal redegjøre om snøscooterforsøket </a:t>
            </a:r>
            <a:endParaRPr lang="nb-NO"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1</a:t>
            </a:fld>
            <a:endParaRPr lang="nn-NO"/>
          </a:p>
        </p:txBody>
      </p:sp>
    </p:spTree>
    <p:extLst>
      <p:ext uri="{BB962C8B-B14F-4D97-AF65-F5344CB8AC3E}">
        <p14:creationId xmlns:p14="http://schemas.microsoft.com/office/powerpoint/2010/main" val="1976168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fontScale="40000" lnSpcReduction="20000"/>
          </a:bodyPr>
          <a:lstStyle/>
          <a:p>
            <a:endParaRPr lang="nb-NO" dirty="0" smtClean="0"/>
          </a:p>
          <a:p>
            <a:endParaRPr lang="nb-NO" dirty="0" smtClean="0"/>
          </a:p>
          <a:p>
            <a:r>
              <a:rPr lang="nb-NO" sz="1400" dirty="0" smtClean="0"/>
              <a:t>MD</a:t>
            </a:r>
            <a:r>
              <a:rPr lang="nb-NO" sz="1400" baseline="0" dirty="0" smtClean="0"/>
              <a:t> sendte 9/9 på høring forslag til enkelte endringer i plandelen.  Endringen gjelder:</a:t>
            </a:r>
          </a:p>
          <a:p>
            <a:endParaRPr lang="nb-NO" sz="1400" baseline="0" dirty="0" smtClean="0"/>
          </a:p>
          <a:p>
            <a:endParaRPr lang="nb-NO" sz="1400" baseline="0" dirty="0" smtClean="0"/>
          </a:p>
          <a:p>
            <a:r>
              <a:rPr lang="nb-NO" sz="1400" b="1" baseline="0" dirty="0" smtClean="0"/>
              <a:t>Femårsregelen</a:t>
            </a:r>
            <a:r>
              <a:rPr lang="nb-NO" sz="1400" baseline="0" dirty="0" smtClean="0"/>
              <a:t> for </a:t>
            </a:r>
            <a:r>
              <a:rPr lang="nb-NO" sz="1400" u="sng" baseline="0" dirty="0" smtClean="0"/>
              <a:t>detaljplaner basert på et privat planforslag </a:t>
            </a:r>
            <a:r>
              <a:rPr lang="nb-NO" sz="1400" baseline="0" dirty="0" smtClean="0"/>
              <a:t>etter </a:t>
            </a:r>
            <a:r>
              <a:rPr lang="nb-NO" sz="1400" baseline="0" dirty="0" err="1" smtClean="0"/>
              <a:t>pbl</a:t>
            </a:r>
            <a:r>
              <a:rPr lang="nb-NO" sz="1400" baseline="0" dirty="0" smtClean="0"/>
              <a:t> § 12-4 femte ledd mykes opp ved at ..</a:t>
            </a:r>
          </a:p>
          <a:p>
            <a:endParaRPr lang="nb-NO" sz="1400" baseline="0" dirty="0" smtClean="0"/>
          </a:p>
          <a:p>
            <a:r>
              <a:rPr lang="nb-NO" sz="1400" baseline="0" dirty="0" smtClean="0"/>
              <a:t>Kommunen gis adgang til å vedta lengere frist for gjennomføring av plan, inntil 10 år. </a:t>
            </a:r>
          </a:p>
          <a:p>
            <a:endParaRPr lang="nb-NO" sz="1400" baseline="0" dirty="0" smtClean="0"/>
          </a:p>
          <a:p>
            <a:r>
              <a:rPr lang="nb-NO" sz="1400" baseline="0" dirty="0" smtClean="0"/>
              <a:t>Bestemmelsen tilføyes et nytt tredje punktum:</a:t>
            </a:r>
          </a:p>
          <a:p>
            <a:r>
              <a:rPr lang="nb-NO" sz="1400" baseline="0" dirty="0" smtClean="0"/>
              <a:t>«Kommunen kan, hvis den finner behov for dette, sette en lengere frist </a:t>
            </a:r>
            <a:r>
              <a:rPr lang="nb-NO" sz="1400" i="1" baseline="0" dirty="0" smtClean="0"/>
              <a:t>for den enkelte plan</a:t>
            </a:r>
            <a:r>
              <a:rPr lang="nb-NO" sz="1400" baseline="0" dirty="0" smtClean="0"/>
              <a:t>. Fristen kan ikke settes til mer enn ti år. «</a:t>
            </a:r>
          </a:p>
          <a:p>
            <a:endParaRPr lang="nb-NO" sz="1400" baseline="0" dirty="0" smtClean="0"/>
          </a:p>
          <a:p>
            <a:endParaRPr lang="nb-NO" sz="1400" baseline="0" dirty="0" smtClean="0"/>
          </a:p>
          <a:p>
            <a:r>
              <a:rPr lang="nb-NO" sz="1400" baseline="0" dirty="0" smtClean="0"/>
              <a:t>Fristen kan deretter forlenges med to år av gangen.</a:t>
            </a:r>
          </a:p>
          <a:p>
            <a:endParaRPr lang="nb-NO" sz="1400" baseline="0" dirty="0" smtClean="0"/>
          </a:p>
          <a:p>
            <a:r>
              <a:rPr lang="nb-NO" sz="1400" baseline="0" dirty="0" smtClean="0"/>
              <a:t>Ny frist kan også vedtas for allerede vedtatt detaljreguleringer (</a:t>
            </a:r>
            <a:r>
              <a:rPr lang="nb-NO" sz="1400" baseline="0" dirty="0" err="1" smtClean="0"/>
              <a:t>ihht</a:t>
            </a:r>
            <a:r>
              <a:rPr lang="nb-NO" sz="1400" baseline="0" dirty="0" smtClean="0"/>
              <a:t> ny planlov) , som mindre endring etter </a:t>
            </a:r>
            <a:r>
              <a:rPr lang="nb-NO" sz="1400" baseline="0" dirty="0" err="1" smtClean="0"/>
              <a:t>pbl</a:t>
            </a:r>
            <a:r>
              <a:rPr lang="nb-NO" sz="1400" baseline="0" dirty="0" smtClean="0"/>
              <a:t> 12-14.</a:t>
            </a:r>
          </a:p>
          <a:p>
            <a:endParaRPr lang="nb-NO" sz="1400" baseline="0" dirty="0" smtClean="0"/>
          </a:p>
          <a:p>
            <a:r>
              <a:rPr lang="nb-NO" sz="1400" baseline="0" dirty="0" smtClean="0"/>
              <a:t>Bestemmelsen må forståes slik at HR er 5 år men at det i tilknytning til den enkelte plan kan fastsette en lengere frist. Fortsatt skal det være slik at utbygging skal skje i henhold til mest mulig opp oppdaterte planer.</a:t>
            </a:r>
          </a:p>
          <a:p>
            <a:endParaRPr lang="nb-NO" sz="1400" baseline="0" dirty="0" smtClean="0"/>
          </a:p>
          <a:p>
            <a:r>
              <a:rPr lang="nb-NO" sz="1400" baseline="0" dirty="0" smtClean="0"/>
              <a:t>Er det gitt rammetillatelse gjelder det en tre års fristen etter </a:t>
            </a:r>
            <a:r>
              <a:rPr lang="nb-NO" sz="1400" baseline="0" dirty="0" err="1" smtClean="0"/>
              <a:t>pbl</a:t>
            </a:r>
            <a:r>
              <a:rPr lang="nb-NO" sz="1400" baseline="0" dirty="0" smtClean="0"/>
              <a:t> § 21-9.</a:t>
            </a:r>
          </a:p>
          <a:p>
            <a:endParaRPr lang="nb-NO" sz="1400" baseline="0" dirty="0" smtClean="0"/>
          </a:p>
          <a:p>
            <a:r>
              <a:rPr lang="nb-NO" sz="1400" baseline="0" dirty="0" smtClean="0"/>
              <a:t>---</a:t>
            </a:r>
          </a:p>
          <a:p>
            <a:endParaRPr lang="nb-NO" sz="1400" baseline="0" dirty="0" smtClean="0"/>
          </a:p>
          <a:p>
            <a:endParaRPr lang="nb-NO" sz="1400" baseline="0" dirty="0" smtClean="0"/>
          </a:p>
          <a:p>
            <a:r>
              <a:rPr lang="nb-NO" sz="1400" baseline="0" dirty="0" smtClean="0"/>
              <a:t>For å fremme effektive planprosesser foreslås </a:t>
            </a:r>
            <a:r>
              <a:rPr lang="nb-NO" sz="1400" b="1" baseline="0" dirty="0" smtClean="0"/>
              <a:t>nye tidsfrister </a:t>
            </a:r>
            <a:r>
              <a:rPr lang="nb-NO" sz="1400" baseline="0" dirty="0" smtClean="0"/>
              <a:t>i plansaker; I dag 6 ukers frist til høring av planprogram og planforslag.</a:t>
            </a:r>
          </a:p>
          <a:p>
            <a:r>
              <a:rPr lang="nb-NO" sz="1400" baseline="0" dirty="0" smtClean="0"/>
              <a:t>For private planforslag </a:t>
            </a:r>
            <a:r>
              <a:rPr lang="nb-NO" sz="1400" baseline="0" dirty="0" err="1" smtClean="0"/>
              <a:t>gj</a:t>
            </a:r>
            <a:r>
              <a:rPr lang="nb-NO" sz="1400" baseline="0" dirty="0" smtClean="0"/>
              <a:t> 12 ukers frist for kommunen til å avgjøre om forslag skal fremmes og sendes på høring, § 12-11. </a:t>
            </a:r>
          </a:p>
          <a:p>
            <a:r>
              <a:rPr lang="nb-NO" sz="1400" baseline="0" dirty="0" smtClean="0"/>
              <a:t>Videre </a:t>
            </a:r>
            <a:r>
              <a:rPr lang="nb-NO" sz="1400" baseline="0" dirty="0" err="1" smtClean="0"/>
              <a:t>gj</a:t>
            </a:r>
            <a:r>
              <a:rPr lang="nb-NO" sz="1400" baseline="0" dirty="0" smtClean="0"/>
              <a:t> 12 ukers frist for kommunestyret å vedta et ferdigbehandlet planforslag </a:t>
            </a:r>
            <a:r>
              <a:rPr lang="nb-NO" sz="1400" baseline="0" dirty="0" err="1" smtClean="0"/>
              <a:t>pbl</a:t>
            </a:r>
            <a:r>
              <a:rPr lang="nb-NO" sz="1400" baseline="0" dirty="0" smtClean="0"/>
              <a:t> § 12-12</a:t>
            </a:r>
          </a:p>
          <a:p>
            <a:endParaRPr lang="nb-NO" sz="1400" baseline="0" dirty="0" smtClean="0"/>
          </a:p>
          <a:p>
            <a:r>
              <a:rPr lang="nb-NO" sz="1400" baseline="0" dirty="0" smtClean="0"/>
              <a:t>Forslag om innføring av nye frister: </a:t>
            </a:r>
          </a:p>
          <a:p>
            <a:endParaRPr lang="nb-NO" sz="1400" baseline="0" dirty="0" smtClean="0"/>
          </a:p>
          <a:p>
            <a:r>
              <a:rPr lang="nb-NO" sz="1400" baseline="0" dirty="0" smtClean="0"/>
              <a:t>-Alle reguleringsplansaker (også kommunens planer) skal være ferdigbehandlet for behandling i kommunestyret innen 12 ukers etter avsluttet offentlig ettersyn.</a:t>
            </a:r>
          </a:p>
          <a:p>
            <a:endParaRPr lang="nb-NO" sz="1400" baseline="0" dirty="0" smtClean="0"/>
          </a:p>
          <a:p>
            <a:r>
              <a:rPr lang="nb-NO" sz="1400" baseline="0" dirty="0" smtClean="0"/>
              <a:t>-Innføres 2 ukers frist for oversendelse av planvedtak til Fylkesmannen</a:t>
            </a:r>
          </a:p>
          <a:p>
            <a:endParaRPr lang="nb-NO" sz="1400" baseline="0" dirty="0" smtClean="0"/>
          </a:p>
          <a:p>
            <a:r>
              <a:rPr lang="nb-NO" sz="1400" baseline="0" dirty="0" smtClean="0"/>
              <a:t>-4 ukers frist for oversendelse fra fylkesmannen til MD i innsigelses-saker</a:t>
            </a:r>
          </a:p>
          <a:p>
            <a:endParaRPr lang="nb-NO" sz="1400" baseline="0" dirty="0" smtClean="0"/>
          </a:p>
          <a:p>
            <a:r>
              <a:rPr lang="nb-NO" sz="1400" baseline="0" dirty="0" smtClean="0"/>
              <a:t>MD har som mål å </a:t>
            </a:r>
            <a:r>
              <a:rPr lang="nb-NO" sz="1400" baseline="0" dirty="0" err="1" smtClean="0"/>
              <a:t>beh</a:t>
            </a:r>
            <a:r>
              <a:rPr lang="nb-NO" sz="1400" baseline="0" dirty="0" smtClean="0"/>
              <a:t>. innsigelses-saker innen 8 måneder, men at de mindre omfattende saker skal behandles raskere. Dersom 8 </a:t>
            </a:r>
            <a:r>
              <a:rPr lang="nb-NO" sz="1400" baseline="0" dirty="0" err="1" smtClean="0"/>
              <a:t>mnd</a:t>
            </a:r>
            <a:r>
              <a:rPr lang="nb-NO" sz="1400" baseline="0" dirty="0" smtClean="0"/>
              <a:t> fristen ikke kan overholdes skal det varsels innen 4 måneder.</a:t>
            </a:r>
          </a:p>
          <a:p>
            <a:endParaRPr lang="nb-NO" sz="1400" baseline="0" dirty="0" smtClean="0"/>
          </a:p>
          <a:p>
            <a:endParaRPr lang="nb-NO" sz="1400" baseline="0" dirty="0" smtClean="0"/>
          </a:p>
          <a:p>
            <a:r>
              <a:rPr lang="nb-NO" sz="1400" b="1" baseline="0" dirty="0" smtClean="0"/>
              <a:t>Planprogram</a:t>
            </a:r>
            <a:r>
              <a:rPr lang="nb-NO" sz="1400" baseline="0" dirty="0" smtClean="0"/>
              <a:t> </a:t>
            </a:r>
          </a:p>
          <a:p>
            <a:endParaRPr lang="nb-NO" sz="1400" baseline="0" dirty="0" smtClean="0"/>
          </a:p>
          <a:p>
            <a:r>
              <a:rPr lang="nb-NO" sz="1400" baseline="0" dirty="0" smtClean="0"/>
              <a:t>Foreslås flere endringer som innebærer mer fleksible regler om planprogram og konsekvensutredninger</a:t>
            </a:r>
          </a:p>
          <a:p>
            <a:r>
              <a:rPr lang="nb-NO" sz="1400" baseline="0" dirty="0" smtClean="0"/>
              <a:t>Kort fortalt;</a:t>
            </a:r>
          </a:p>
          <a:p>
            <a:endParaRPr lang="nb-NO" sz="1400" baseline="0" dirty="0" smtClean="0"/>
          </a:p>
          <a:p>
            <a:r>
              <a:rPr lang="nb-NO" sz="1400" baseline="0" dirty="0" smtClean="0"/>
              <a:t>-Innføres en generell forskriftshjemmel til å gjøre unntak fra krav om planprogram for reguleringsplaner.  4-1 første ledd</a:t>
            </a:r>
          </a:p>
          <a:p>
            <a:endParaRPr lang="nb-NO" sz="14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nb-NO" sz="1400" baseline="0" dirty="0" smtClean="0"/>
              <a:t>-Presisering av at det ikke kan meldes oppstart av ku-pliktige planer uten at planprogrammet foreligger (planprogram legge ut senest samtidig med varsel om oppstart) 4-1 annet ledd </a:t>
            </a:r>
          </a:p>
          <a:p>
            <a:pPr marL="0" marR="0" indent="0" algn="l" defTabSz="457200" rtl="0" eaLnBrk="1" fontAlgn="auto" latinLnBrk="0" hangingPunct="1">
              <a:lnSpc>
                <a:spcPct val="100000"/>
              </a:lnSpc>
              <a:spcBef>
                <a:spcPts val="0"/>
              </a:spcBef>
              <a:spcAft>
                <a:spcPts val="0"/>
              </a:spcAft>
              <a:buClrTx/>
              <a:buSzTx/>
              <a:buFontTx/>
              <a:buNone/>
              <a:tabLst/>
              <a:defRPr/>
            </a:pPr>
            <a:endParaRPr lang="nb-NO" sz="1400" baseline="0" dirty="0" smtClean="0"/>
          </a:p>
          <a:p>
            <a:r>
              <a:rPr lang="nb-NO" sz="1400" baseline="0" dirty="0" smtClean="0"/>
              <a:t>-For tiltak og planer som er omfattet av </a:t>
            </a:r>
            <a:r>
              <a:rPr lang="nb-NO" sz="1400" baseline="0" dirty="0" err="1" smtClean="0"/>
              <a:t>forskriftens</a:t>
            </a:r>
            <a:r>
              <a:rPr lang="nb-NO" sz="1400" baseline="0" dirty="0" smtClean="0"/>
              <a:t> vedlegg II-liste legges til rette for at spørsmålet om et slikt tiltak får vesentlige virkninger kan avklares som en integrert del av søknadsbehandlingen og ikke ved tidlig melding og utredningsprogram som gjeldende ordlyd i 4-1 og 14-2 tilsier. I </a:t>
            </a:r>
            <a:r>
              <a:rPr lang="nb-NO" sz="1400" baseline="0" dirty="0" err="1" smtClean="0"/>
              <a:t>såfall</a:t>
            </a:r>
            <a:r>
              <a:rPr lang="nb-NO" sz="1400" baseline="0" dirty="0" smtClean="0"/>
              <a:t> fastsettes et program for tilleggsutredning.</a:t>
            </a:r>
          </a:p>
          <a:p>
            <a:endParaRPr lang="nb-NO" sz="1400" baseline="0" dirty="0" smtClean="0"/>
          </a:p>
          <a:p>
            <a:r>
              <a:rPr lang="nb-NO" sz="1400" baseline="0" dirty="0" smtClean="0"/>
              <a:t>Går ikke ytterligere inn på disse endringen, viser til høringsdokumentene på MD hjemmeside.  </a:t>
            </a:r>
          </a:p>
          <a:p>
            <a:endParaRPr lang="nb-NO" sz="1400" baseline="0" dirty="0" smtClean="0"/>
          </a:p>
          <a:p>
            <a:endParaRPr lang="nb-NO" sz="1400" baseline="0" dirty="0" smtClean="0"/>
          </a:p>
          <a:p>
            <a:endParaRPr lang="nb-NO" sz="1400" baseline="0" dirty="0" smtClean="0"/>
          </a:p>
          <a:p>
            <a:endParaRPr lang="nb-NO" sz="1400" baseline="0" dirty="0" smtClean="0"/>
          </a:p>
          <a:p>
            <a:endParaRPr lang="nb-NO" sz="1400" baseline="0" dirty="0" smtClean="0"/>
          </a:p>
          <a:p>
            <a:endParaRPr lang="nb-NO" sz="1400" baseline="0" dirty="0" smtClean="0"/>
          </a:p>
          <a:p>
            <a:endParaRPr lang="nb-NO" sz="1400" baseline="0" dirty="0" smtClean="0"/>
          </a:p>
          <a:p>
            <a:endParaRPr lang="nb-NO" sz="1400" baseline="0" dirty="0" smtClean="0"/>
          </a:p>
          <a:p>
            <a:endParaRPr lang="nb-NO" sz="1400" baseline="0" dirty="0" smtClean="0"/>
          </a:p>
          <a:p>
            <a:endParaRPr lang="nb-NO" sz="1400" baseline="0" dirty="0" smtClean="0"/>
          </a:p>
          <a:p>
            <a:endParaRPr lang="nb-NO" sz="1400" baseline="0" dirty="0" smtClean="0"/>
          </a:p>
          <a:p>
            <a:endParaRPr lang="nb-NO" sz="1400" baseline="0" dirty="0" smtClean="0"/>
          </a:p>
          <a:p>
            <a:endParaRPr lang="nb-NO" sz="1400" baseline="0" dirty="0" smtClean="0"/>
          </a:p>
          <a:p>
            <a:endParaRPr lang="nb-NO" sz="1400" baseline="0" dirty="0" smtClean="0"/>
          </a:p>
          <a:p>
            <a:endParaRPr lang="nb-NO" sz="1400"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2</a:t>
            </a:fld>
            <a:endParaRPr lang="nn-NO"/>
          </a:p>
        </p:txBody>
      </p:sp>
    </p:spTree>
    <p:extLst>
      <p:ext uri="{BB962C8B-B14F-4D97-AF65-F5344CB8AC3E}">
        <p14:creationId xmlns:p14="http://schemas.microsoft.com/office/powerpoint/2010/main" val="3047479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fontScale="92500" lnSpcReduction="10000"/>
          </a:bodyPr>
          <a:lstStyle/>
          <a:p>
            <a:r>
              <a:rPr lang="nb-NO" dirty="0" smtClean="0"/>
              <a:t>Også i byggesaksdelen foreslås</a:t>
            </a:r>
            <a:r>
              <a:rPr lang="nb-NO" baseline="0" dirty="0" smtClean="0"/>
              <a:t> endringer for å bidra til en mer effektiv gjennomføring  av byggesaken og større forutsigbarhet </a:t>
            </a:r>
            <a:r>
              <a:rPr lang="nb-NO" baseline="0" dirty="0" err="1" smtClean="0"/>
              <a:t>mht</a:t>
            </a:r>
            <a:r>
              <a:rPr lang="nb-NO" baseline="0" dirty="0" smtClean="0"/>
              <a:t> å få realisert regulerte prosjekter. </a:t>
            </a:r>
          </a:p>
          <a:p>
            <a:r>
              <a:rPr lang="nb-NO" baseline="0" dirty="0" smtClean="0"/>
              <a:t>Lovgiver ønsker å fremheve </a:t>
            </a:r>
            <a:r>
              <a:rPr lang="nb-NO" baseline="0" dirty="0" err="1" smtClean="0"/>
              <a:t>pbl</a:t>
            </a:r>
            <a:r>
              <a:rPr lang="nb-NO" baseline="0" dirty="0" smtClean="0"/>
              <a:t> som en ja-lov, </a:t>
            </a:r>
            <a:r>
              <a:rPr lang="nb-NO" baseline="0" dirty="0" err="1" smtClean="0"/>
              <a:t>dvs</a:t>
            </a:r>
            <a:r>
              <a:rPr lang="nb-NO" baseline="0" dirty="0" smtClean="0"/>
              <a:t> et rettskrav på å få gjennomført et tiltak som er i tråd med plan. </a:t>
            </a:r>
            <a:endParaRPr lang="nb-NO" dirty="0" smtClean="0"/>
          </a:p>
          <a:p>
            <a:endParaRPr lang="nb-NO" dirty="0" smtClean="0"/>
          </a:p>
          <a:p>
            <a:r>
              <a:rPr lang="nb-NO" dirty="0" smtClean="0"/>
              <a:t>Og dette ved</a:t>
            </a:r>
            <a:r>
              <a:rPr lang="nb-NO" baseline="0" dirty="0" smtClean="0"/>
              <a:t> at utført </a:t>
            </a:r>
            <a:r>
              <a:rPr lang="nb-NO" dirty="0" smtClean="0"/>
              <a:t>saksbehandling</a:t>
            </a:r>
            <a:r>
              <a:rPr lang="nb-NO" baseline="0" dirty="0" smtClean="0"/>
              <a:t> </a:t>
            </a:r>
            <a:r>
              <a:rPr lang="nb-NO" baseline="0" dirty="0" err="1" smtClean="0"/>
              <a:t>fbm</a:t>
            </a:r>
            <a:r>
              <a:rPr lang="nb-NO" baseline="0" dirty="0" smtClean="0"/>
              <a:t> planvedtak skal få større betydning for saksbehandlingen i byggesaken, - redusere omfanget av kommunal saksbehandling </a:t>
            </a:r>
            <a:r>
              <a:rPr lang="nb-NO" baseline="0" dirty="0" err="1" smtClean="0"/>
              <a:t>ifbm</a:t>
            </a:r>
            <a:r>
              <a:rPr lang="nb-NO" baseline="0" dirty="0" smtClean="0"/>
              <a:t> byggesak..</a:t>
            </a:r>
          </a:p>
          <a:p>
            <a:endParaRPr lang="nb-NO" baseline="0" dirty="0" smtClean="0"/>
          </a:p>
          <a:p>
            <a:r>
              <a:rPr lang="nb-NO" b="1" baseline="0" dirty="0" smtClean="0"/>
              <a:t>Heve terskel for søknadsplikt</a:t>
            </a:r>
            <a:r>
              <a:rPr lang="nb-NO" baseline="0" dirty="0" smtClean="0"/>
              <a:t>: For visse tiltak i samsvar med plan og materielle regler, trengs det ikke søkes, men det innføres en registreringsordning for mindre tiltak på bebygd eiendom. </a:t>
            </a:r>
          </a:p>
          <a:p>
            <a:r>
              <a:rPr lang="nb-NO" baseline="0" dirty="0" smtClean="0"/>
              <a:t>Kan </a:t>
            </a:r>
            <a:r>
              <a:rPr lang="nb-NO" baseline="0" dirty="0" err="1" smtClean="0"/>
              <a:t>igansgette</a:t>
            </a:r>
            <a:r>
              <a:rPr lang="nb-NO" baseline="0" dirty="0" smtClean="0"/>
              <a:t> tre uker etter at fullstendig registrering er mottatt i kommunen. </a:t>
            </a:r>
            <a:r>
              <a:rPr lang="nb-NO" baseline="0" dirty="0" err="1" smtClean="0"/>
              <a:t>Reg.ordningen</a:t>
            </a:r>
            <a:r>
              <a:rPr lang="nb-NO" baseline="0" dirty="0" smtClean="0"/>
              <a:t> skal omfatte de tiltak som </a:t>
            </a:r>
            <a:r>
              <a:rPr lang="nb-NO" baseline="0" dirty="0" err="1" smtClean="0"/>
              <a:t>ihht</a:t>
            </a:r>
            <a:r>
              <a:rPr lang="nb-NO" baseline="0" dirty="0" smtClean="0"/>
              <a:t> dagens regler kan forestås av TH selv.</a:t>
            </a:r>
          </a:p>
          <a:p>
            <a:r>
              <a:rPr lang="nb-NO" baseline="0" dirty="0" smtClean="0"/>
              <a:t>I tillegg driftsbygninger under 500 Kvm.</a:t>
            </a:r>
          </a:p>
          <a:p>
            <a:r>
              <a:rPr lang="nb-NO" baseline="0" dirty="0" smtClean="0"/>
              <a:t>Foreslås å lovbestemme rett til plassering av mindre bygninger inntil 1 m fra nabogrensen. Flere tiltak skal omfattes av unntak fra </a:t>
            </a:r>
            <a:r>
              <a:rPr lang="nb-NO" baseline="0" dirty="0" err="1" smtClean="0"/>
              <a:t>byggesaksbehanlding</a:t>
            </a:r>
            <a:r>
              <a:rPr lang="nb-NO" baseline="0" dirty="0" smtClean="0"/>
              <a:t>. </a:t>
            </a:r>
          </a:p>
          <a:p>
            <a:endParaRPr lang="nb-NO" baseline="0" dirty="0" smtClean="0"/>
          </a:p>
          <a:p>
            <a:r>
              <a:rPr lang="nb-NO" baseline="0" dirty="0" smtClean="0"/>
              <a:t>Endring i naboer og gjenboeres posisjon i byggesaken </a:t>
            </a:r>
          </a:p>
          <a:p>
            <a:r>
              <a:rPr lang="nb-NO" baseline="0" dirty="0" smtClean="0"/>
              <a:t>Om </a:t>
            </a:r>
            <a:r>
              <a:rPr lang="nb-NO" b="1" baseline="0" dirty="0" smtClean="0"/>
              <a:t>nabovarsling</a:t>
            </a:r>
            <a:r>
              <a:rPr lang="nb-NO" baseline="0" dirty="0" smtClean="0"/>
              <a:t> foreslås at det ikke skal være nødvendig med nabovarsling for tiltak som er regulert i detaljregulering. Redusere omfanget av omkamper. </a:t>
            </a:r>
          </a:p>
          <a:p>
            <a:r>
              <a:rPr lang="nb-NO" baseline="0" dirty="0" smtClean="0"/>
              <a:t>Videre at merknader </a:t>
            </a:r>
            <a:r>
              <a:rPr lang="nb-NO" baseline="0" dirty="0" err="1" smtClean="0"/>
              <a:t>ifbm</a:t>
            </a:r>
            <a:r>
              <a:rPr lang="nb-NO" baseline="0" dirty="0" smtClean="0"/>
              <a:t> nabovarsling ikke skal medføre omgjøring av sakstype og dermed lengere saksbehandlingstid. </a:t>
            </a:r>
          </a:p>
          <a:p>
            <a:r>
              <a:rPr lang="nb-NO" baseline="0" dirty="0" smtClean="0"/>
              <a:t>(Innføres rettsvirkninger ved </a:t>
            </a:r>
            <a:r>
              <a:rPr lang="nb-NO" baseline="0" dirty="0" err="1" smtClean="0"/>
              <a:t>oversitting</a:t>
            </a:r>
            <a:r>
              <a:rPr lang="nb-NO" baseline="0" dirty="0" smtClean="0"/>
              <a:t> av frist for </a:t>
            </a:r>
            <a:r>
              <a:rPr lang="nb-NO" baseline="0" dirty="0" err="1" smtClean="0"/>
              <a:t>beh</a:t>
            </a:r>
            <a:r>
              <a:rPr lang="nb-NO" baseline="0" dirty="0" smtClean="0"/>
              <a:t> av igangsettingssøknader.) </a:t>
            </a:r>
          </a:p>
          <a:p>
            <a:endParaRPr lang="nb-NO" baseline="0" dirty="0" smtClean="0"/>
          </a:p>
          <a:p>
            <a:r>
              <a:rPr lang="nb-NO" baseline="0" dirty="0" smtClean="0"/>
              <a:t>Ytterligere begrensning i </a:t>
            </a:r>
            <a:r>
              <a:rPr lang="nb-NO" b="1" baseline="0" dirty="0" smtClean="0"/>
              <a:t>klageretten</a:t>
            </a:r>
            <a:r>
              <a:rPr lang="nb-NO" baseline="0" dirty="0" smtClean="0"/>
              <a:t>. </a:t>
            </a:r>
          </a:p>
          <a:p>
            <a:r>
              <a:rPr lang="nb-NO" baseline="0" dirty="0" smtClean="0"/>
              <a:t>Registreringspliktige tiltak skal ikke kunne påklages.</a:t>
            </a:r>
          </a:p>
          <a:p>
            <a:r>
              <a:rPr lang="nb-NO" baseline="0" dirty="0" smtClean="0"/>
              <a:t>Heller ikke kan det påklages forhold som er tidligere avgjort i tidligere vedtak i byggesak (siktes her til igangsettingstillatelser) </a:t>
            </a:r>
          </a:p>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3</a:t>
            </a:fld>
            <a:endParaRPr lang="nn-NO"/>
          </a:p>
        </p:txBody>
      </p:sp>
    </p:spTree>
    <p:extLst>
      <p:ext uri="{BB962C8B-B14F-4D97-AF65-F5344CB8AC3E}">
        <p14:creationId xmlns:p14="http://schemas.microsoft.com/office/powerpoint/2010/main" val="4073032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smtClean="0"/>
          </a:p>
          <a:p>
            <a:endParaRPr lang="nb-NO" dirty="0" smtClean="0"/>
          </a:p>
          <a:p>
            <a:r>
              <a:rPr lang="nb-NO" dirty="0" smtClean="0"/>
              <a:t>Den nye bestemmelsen i annet ledd gjelder forholdet mellom delingsbestemmelsen i </a:t>
            </a:r>
            <a:r>
              <a:rPr lang="nb-NO" dirty="0" smtClean="0">
                <a:hlinkClick r:id="rId3" action="ppaction://hlinkfile"/>
              </a:rPr>
              <a:t>§ 12</a:t>
            </a:r>
            <a:r>
              <a:rPr lang="nb-NO" dirty="0" smtClean="0"/>
              <a:t> og omdisponeringsbestemmelsen i </a:t>
            </a:r>
            <a:r>
              <a:rPr lang="nb-NO" dirty="0" smtClean="0">
                <a:hlinkClick r:id="rId4" action="ppaction://hlinkfile"/>
              </a:rPr>
              <a:t>§ 9</a:t>
            </a:r>
            <a:r>
              <a:rPr lang="nb-NO" dirty="0" smtClean="0"/>
              <a:t>.</a:t>
            </a:r>
          </a:p>
          <a:p>
            <a:endParaRPr lang="nb-NO" dirty="0" smtClean="0"/>
          </a:p>
          <a:p>
            <a:r>
              <a:rPr lang="nb-NO" dirty="0" smtClean="0"/>
              <a:t>Dersom formålet med deling gjør det nødvendig også med samtykke etter omdisponeringsbestemmelsen i jordlova </a:t>
            </a:r>
            <a:r>
              <a:rPr lang="nb-NO" dirty="0" smtClean="0">
                <a:hlinkClick r:id="rId4" action="ppaction://hlinkfile"/>
              </a:rPr>
              <a:t>§ 9</a:t>
            </a:r>
            <a:r>
              <a:rPr lang="nb-NO" dirty="0" smtClean="0"/>
              <a:t>, kan delingssamtykke ikke gis uten at det er gitt samtykke til omdisponering. Bestemmelsen lovfester gjeldende praksis når det gjelder rekkefølgen ved behandling av søknader, se </a:t>
            </a:r>
            <a:r>
              <a:rPr lang="nb-NO" dirty="0" err="1" smtClean="0">
                <a:hlinkClick r:id="rId5" action="ppaction://hlinkfile"/>
              </a:rPr>
              <a:t>Prop</a:t>
            </a:r>
            <a:r>
              <a:rPr lang="nb-NO" dirty="0" smtClean="0">
                <a:hlinkClick r:id="rId5" action="ppaction://hlinkfile"/>
              </a:rPr>
              <a:t>. 127 L (2012-2013)</a:t>
            </a:r>
            <a:r>
              <a:rPr lang="nb-NO" dirty="0" smtClean="0"/>
              <a:t> </a:t>
            </a:r>
            <a:r>
              <a:rPr lang="nb-NO" dirty="0" err="1" smtClean="0"/>
              <a:t>Endringar</a:t>
            </a:r>
            <a:r>
              <a:rPr lang="nb-NO" dirty="0" smtClean="0"/>
              <a:t> i jordlova </a:t>
            </a:r>
            <a:r>
              <a:rPr lang="nb-NO" dirty="0" smtClean="0">
                <a:hlinkClick r:id="rId6" action="ppaction://hlinkfile"/>
              </a:rPr>
              <a:t>s. 43</a:t>
            </a:r>
            <a:r>
              <a:rPr lang="nb-NO" dirty="0" smtClean="0"/>
              <a:t>.</a:t>
            </a:r>
          </a:p>
          <a:p>
            <a:endParaRPr lang="nb-NO" dirty="0" smtClean="0"/>
          </a:p>
          <a:p>
            <a:pPr marL="0" indent="0">
              <a:buNone/>
            </a:pPr>
            <a:r>
              <a:rPr lang="nb-NO" dirty="0" smtClean="0"/>
              <a:t>Rundskriv M-1/2013 Omdisponering og deling</a:t>
            </a:r>
          </a:p>
          <a:p>
            <a:pPr marL="0" indent="0">
              <a:buNone/>
            </a:pPr>
            <a:r>
              <a:rPr lang="nb-NO" dirty="0" smtClean="0"/>
              <a:t>gir retningslinjer for praktiseringen av den</a:t>
            </a:r>
          </a:p>
          <a:p>
            <a:pPr marL="0" indent="0">
              <a:buNone/>
            </a:pPr>
            <a:r>
              <a:rPr lang="nb-NO" dirty="0" smtClean="0"/>
              <a:t>nye delingsbestemmelsen.</a:t>
            </a:r>
          </a:p>
          <a:p>
            <a:endParaRPr lang="nb-NO" dirty="0"/>
          </a:p>
        </p:txBody>
      </p:sp>
      <p:sp>
        <p:nvSpPr>
          <p:cNvPr id="4" name="Plassholder for lysbildenummer 3"/>
          <p:cNvSpPr>
            <a:spLocks noGrp="1"/>
          </p:cNvSpPr>
          <p:nvPr>
            <p:ph type="sldNum" sz="quarter" idx="10"/>
          </p:nvPr>
        </p:nvSpPr>
        <p:spPr/>
        <p:txBody>
          <a:bodyPr/>
          <a:lstStyle/>
          <a:p>
            <a:fld id="{DF7CAFFC-682B-A746-ADFA-F92C308EAC0F}" type="slidenum">
              <a:rPr lang="nn-NO" smtClean="0"/>
              <a:pPr/>
              <a:t>4</a:t>
            </a:fld>
            <a:endParaRPr lang="nn-NO"/>
          </a:p>
        </p:txBody>
      </p:sp>
    </p:spTree>
    <p:extLst>
      <p:ext uri="{BB962C8B-B14F-4D97-AF65-F5344CB8AC3E}">
        <p14:creationId xmlns:p14="http://schemas.microsoft.com/office/powerpoint/2010/main" val="14401838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d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pic>
        <p:nvPicPr>
          <p:cNvPr id="7" name="Bilde 6" descr="1.pdf"/>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0" y="0"/>
            <a:ext cx="9144000" cy="6858000"/>
          </a:xfrm>
          <a:prstGeom prst="rect">
            <a:avLst/>
          </a:prstGeom>
        </p:spPr>
      </p:pic>
      <p:sp>
        <p:nvSpPr>
          <p:cNvPr id="3" name="Undertittel 2"/>
          <p:cNvSpPr>
            <a:spLocks noGrp="1"/>
          </p:cNvSpPr>
          <p:nvPr>
            <p:ph type="subTitle" idx="1"/>
          </p:nvPr>
        </p:nvSpPr>
        <p:spPr>
          <a:xfrm>
            <a:off x="1170742" y="2494091"/>
            <a:ext cx="6260537" cy="307777"/>
          </a:xfrm>
        </p:spPr>
        <p:txBody>
          <a:bodyPr wrap="square">
            <a:spAutoFit/>
          </a:bodyPr>
          <a:lstStyle>
            <a:lvl1pPr marL="0" indent="0" algn="l">
              <a:buNone/>
              <a:defRPr sz="1400">
                <a:solidFill>
                  <a:srgbClr val="6D55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n-NO" dirty="0"/>
          </a:p>
        </p:txBody>
      </p:sp>
      <p:sp>
        <p:nvSpPr>
          <p:cNvPr id="10" name="Tittel 1"/>
          <p:cNvSpPr>
            <a:spLocks noGrp="1"/>
          </p:cNvSpPr>
          <p:nvPr>
            <p:ph type="ctrTitle"/>
          </p:nvPr>
        </p:nvSpPr>
        <p:spPr>
          <a:xfrm>
            <a:off x="1170741" y="1924704"/>
            <a:ext cx="6260537" cy="569387"/>
          </a:xfrm>
        </p:spPr>
        <p:txBody>
          <a:bodyPr anchor="t" anchorCtr="0">
            <a:normAutofit/>
          </a:bodyPr>
          <a:lstStyle>
            <a:lvl1pPr>
              <a:defRPr sz="2700">
                <a:solidFill>
                  <a:srgbClr val="6D5560"/>
                </a:solidFill>
              </a:defRPr>
            </a:lvl1pPr>
          </a:lstStyle>
          <a:p>
            <a:r>
              <a:rPr lang="nb-NO" smtClean="0"/>
              <a:t>Klikk for å redigere tittelstil</a:t>
            </a:r>
            <a:endParaRPr lang="nn-N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n-NO"/>
          </a:p>
        </p:txBody>
      </p:sp>
      <p:sp>
        <p:nvSpPr>
          <p:cNvPr id="3" name="Plassholder for bilde 2"/>
          <p:cNvSpPr>
            <a:spLocks noGrp="1"/>
          </p:cNvSpPr>
          <p:nvPr>
            <p:ph type="pic" idx="1"/>
          </p:nvPr>
        </p:nvSpPr>
        <p:spPr>
          <a:xfrm>
            <a:off x="1792288" y="827851"/>
            <a:ext cx="5486400" cy="38997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n-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dirty="0"/>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Bildeside">
    <p:spTree>
      <p:nvGrpSpPr>
        <p:cNvPr id="1" name=""/>
        <p:cNvGrpSpPr/>
        <p:nvPr/>
      </p:nvGrpSpPr>
      <p:grpSpPr>
        <a:xfrm>
          <a:off x="0" y="0"/>
          <a:ext cx="0" cy="0"/>
          <a:chOff x="0" y="0"/>
          <a:chExt cx="0" cy="0"/>
        </a:xfrm>
      </p:grpSpPr>
      <p:sp>
        <p:nvSpPr>
          <p:cNvPr id="5" name="Plassholder for bilde 4"/>
          <p:cNvSpPr>
            <a:spLocks noGrp="1"/>
          </p:cNvSpPr>
          <p:nvPr>
            <p:ph type="pic" sz="quarter" idx="10"/>
          </p:nvPr>
        </p:nvSpPr>
        <p:spPr>
          <a:xfrm>
            <a:off x="0" y="476672"/>
            <a:ext cx="9144000" cy="6070179"/>
          </a:xfrm>
        </p:spPr>
        <p:txBody>
          <a:bodyPr/>
          <a:lstStyle/>
          <a:p>
            <a:r>
              <a:rPr lang="nb-NO" smtClean="0"/>
              <a:t>Klikk ikonet for å legge til et bilde</a:t>
            </a:r>
            <a:endParaRPr lang="nb-NO" dirty="0"/>
          </a:p>
        </p:txBody>
      </p:sp>
      <p:sp>
        <p:nvSpPr>
          <p:cNvPr id="10" name="Plassholder for tekst 9"/>
          <p:cNvSpPr>
            <a:spLocks noGrp="1"/>
          </p:cNvSpPr>
          <p:nvPr>
            <p:ph type="body" sz="quarter" idx="12"/>
          </p:nvPr>
        </p:nvSpPr>
        <p:spPr>
          <a:xfrm>
            <a:off x="0" y="6364800"/>
            <a:ext cx="9144000" cy="493200"/>
          </a:xfrm>
          <a:blipFill>
            <a:blip r:embed="rId2"/>
            <a:stretch>
              <a:fillRect/>
            </a:stretch>
          </a:blipFill>
        </p:spPr>
        <p:txBody>
          <a:bodyPr>
            <a:normAutofit/>
          </a:bodyPr>
          <a:lstStyle>
            <a:lvl1pPr marL="0" indent="0">
              <a:buNone/>
              <a:defRPr sz="100">
                <a:solidFill>
                  <a:schemeClr val="bg1"/>
                </a:solidFill>
              </a:defRPr>
            </a:lvl1pPr>
          </a:lstStyle>
          <a:p>
            <a:pPr lvl="0"/>
            <a:r>
              <a:rPr lang="nb-NO" smtClean="0"/>
              <a:t>Klikk for å redigere tekststiler i malen</a:t>
            </a:r>
          </a:p>
        </p:txBody>
      </p:sp>
      <p:sp>
        <p:nvSpPr>
          <p:cNvPr id="6" name="Plassholder for tekst 9"/>
          <p:cNvSpPr>
            <a:spLocks noGrp="1"/>
          </p:cNvSpPr>
          <p:nvPr>
            <p:ph type="body" sz="quarter" idx="13"/>
          </p:nvPr>
        </p:nvSpPr>
        <p:spPr>
          <a:xfrm>
            <a:off x="0" y="0"/>
            <a:ext cx="9144000" cy="615600"/>
          </a:xfrm>
          <a:blipFill>
            <a:blip r:embed="rId3"/>
            <a:stretch>
              <a:fillRect/>
            </a:stretch>
          </a:blipFill>
        </p:spPr>
        <p:txBody>
          <a:bodyPr>
            <a:normAutofit/>
          </a:bodyPr>
          <a:lstStyle>
            <a:lvl1pPr marL="0" indent="0">
              <a:buNone/>
              <a:defRPr sz="100">
                <a:solidFill>
                  <a:schemeClr val="bg1"/>
                </a:solidFill>
              </a:defRPr>
            </a:lvl1pPr>
          </a:lstStyle>
          <a:p>
            <a:pPr lvl="0"/>
            <a:r>
              <a:rPr lang="nb-NO" smtClean="0"/>
              <a:t>Klikk for å redigere tekststiler i malen</a:t>
            </a:r>
          </a:p>
        </p:txBody>
      </p:sp>
    </p:spTree>
    <p:extLst>
      <p:ext uri="{BB962C8B-B14F-4D97-AF65-F5344CB8AC3E}">
        <p14:creationId xmlns:p14="http://schemas.microsoft.com/office/powerpoint/2010/main" val="3881666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n-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10" name="Plassholder for innhold 2"/>
          <p:cNvSpPr>
            <a:spLocks noGrp="1"/>
          </p:cNvSpPr>
          <p:nvPr>
            <p:ph sz="half" idx="10"/>
          </p:nvPr>
        </p:nvSpPr>
        <p:spPr>
          <a:xfrm>
            <a:off x="457200" y="2242004"/>
            <a:ext cx="4038600" cy="388415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dirty="0"/>
          </a:p>
        </p:txBody>
      </p:sp>
      <p:sp>
        <p:nvSpPr>
          <p:cNvPr id="2" name="Tittel 1"/>
          <p:cNvSpPr>
            <a:spLocks noGrp="1"/>
          </p:cNvSpPr>
          <p:nvPr>
            <p:ph type="title"/>
          </p:nvPr>
        </p:nvSpPr>
        <p:spPr/>
        <p:txBody>
          <a:bodyPr/>
          <a:lstStyle>
            <a:lvl1pPr>
              <a:defRPr/>
            </a:lvl1pPr>
          </a:lstStyle>
          <a:p>
            <a:r>
              <a:rPr lang="nb-NO" smtClean="0"/>
              <a:t>Klikk for å redigere tittelstil</a:t>
            </a:r>
            <a:endParaRPr lang="nn-NO"/>
          </a:p>
        </p:txBody>
      </p:sp>
      <p:sp>
        <p:nvSpPr>
          <p:cNvPr id="3" name="Plassholder for tekst 2"/>
          <p:cNvSpPr>
            <a:spLocks noGrp="1"/>
          </p:cNvSpPr>
          <p:nvPr>
            <p:ph type="body" idx="1"/>
          </p:nvPr>
        </p:nvSpPr>
        <p:spPr>
          <a:xfrm>
            <a:off x="457200" y="1602242"/>
            <a:ext cx="4038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11" name="Plassholder for innhold 2"/>
          <p:cNvSpPr>
            <a:spLocks noGrp="1"/>
          </p:cNvSpPr>
          <p:nvPr>
            <p:ph sz="half" idx="11"/>
          </p:nvPr>
        </p:nvSpPr>
        <p:spPr>
          <a:xfrm>
            <a:off x="4648200" y="2242004"/>
            <a:ext cx="4038600" cy="388415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dirty="0"/>
          </a:p>
        </p:txBody>
      </p:sp>
      <p:sp>
        <p:nvSpPr>
          <p:cNvPr id="12" name="Plassholder for tekst 2"/>
          <p:cNvSpPr>
            <a:spLocks noGrp="1"/>
          </p:cNvSpPr>
          <p:nvPr>
            <p:ph type="body" idx="12"/>
          </p:nvPr>
        </p:nvSpPr>
        <p:spPr>
          <a:xfrm>
            <a:off x="4648200" y="1602242"/>
            <a:ext cx="4038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1185333"/>
            <a:ext cx="3008313" cy="513174"/>
          </a:xfrm>
        </p:spPr>
        <p:txBody>
          <a:bodyPr anchor="b"/>
          <a:lstStyle>
            <a:lvl1pPr algn="l">
              <a:defRPr sz="2000" b="1"/>
            </a:lvl1pPr>
          </a:lstStyle>
          <a:p>
            <a:r>
              <a:rPr lang="nb-NO" smtClean="0"/>
              <a:t>Klikk for å redigere tittelstil</a:t>
            </a:r>
            <a:endParaRPr lang="nn-NO" dirty="0"/>
          </a:p>
        </p:txBody>
      </p:sp>
      <p:sp>
        <p:nvSpPr>
          <p:cNvPr id="3" name="Plassholder for innhold 2"/>
          <p:cNvSpPr>
            <a:spLocks noGrp="1"/>
          </p:cNvSpPr>
          <p:nvPr>
            <p:ph idx="1"/>
          </p:nvPr>
        </p:nvSpPr>
        <p:spPr>
          <a:xfrm>
            <a:off x="3575050" y="1185334"/>
            <a:ext cx="5111750" cy="49577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tekst 3"/>
          <p:cNvSpPr>
            <a:spLocks noGrp="1"/>
          </p:cNvSpPr>
          <p:nvPr>
            <p:ph type="body" sz="half" idx="2"/>
          </p:nvPr>
        </p:nvSpPr>
        <p:spPr>
          <a:xfrm>
            <a:off x="457200" y="1881481"/>
            <a:ext cx="3008313" cy="426155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78" y="0"/>
            <a:ext cx="9143244" cy="658314"/>
          </a:xfrm>
          <a:prstGeom prst="rect">
            <a:avLst/>
          </a:prstGeom>
        </p:spPr>
      </p:pic>
      <p:sp>
        <p:nvSpPr>
          <p:cNvPr id="2" name="Plassholder for tittel 1"/>
          <p:cNvSpPr>
            <a:spLocks noGrp="1"/>
          </p:cNvSpPr>
          <p:nvPr>
            <p:ph type="title"/>
          </p:nvPr>
        </p:nvSpPr>
        <p:spPr>
          <a:xfrm>
            <a:off x="457200" y="777044"/>
            <a:ext cx="8229600" cy="804342"/>
          </a:xfrm>
          <a:prstGeom prst="rect">
            <a:avLst/>
          </a:prstGeom>
        </p:spPr>
        <p:txBody>
          <a:bodyPr vert="horz" lIns="91440" tIns="45720" rIns="91440" bIns="45720" rtlCol="0" anchor="ctr">
            <a:normAutofit/>
          </a:bodyPr>
          <a:lstStyle/>
          <a:p>
            <a:r>
              <a:rPr lang="nb-NO" dirty="0" smtClean="0"/>
              <a:t>Klikk for å redigere tittelstil</a:t>
            </a:r>
            <a:endParaRPr lang="nn-NO" dirty="0"/>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n-NO" dirty="0"/>
          </a:p>
        </p:txBody>
      </p:sp>
      <p:pic>
        <p:nvPicPr>
          <p:cNvPr id="5" name="Picture 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78" y="0"/>
            <a:ext cx="9143244" cy="615645"/>
          </a:xfrm>
          <a:prstGeom prst="rect">
            <a:avLst/>
          </a:prstGeom>
        </p:spPr>
      </p:pic>
      <p:pic>
        <p:nvPicPr>
          <p:cNvPr id="8" name="Picture 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78" y="6364265"/>
            <a:ext cx="9143244" cy="49373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1" r:id="rId4"/>
    <p:sldLayoutId id="2147483652" r:id="rId5"/>
    <p:sldLayoutId id="2147483653" r:id="rId6"/>
    <p:sldLayoutId id="2147483654" r:id="rId7"/>
    <p:sldLayoutId id="2147483655" r:id="rId8"/>
    <p:sldLayoutId id="2147483656" r:id="rId9"/>
    <p:sldLayoutId id="2147483657" r:id="rId10"/>
  </p:sldLayoutIdLst>
  <p:txStyles>
    <p:titleStyle>
      <a:lvl1pPr algn="l" defTabSz="457200" rtl="0" eaLnBrk="1" latinLnBrk="0" hangingPunct="1">
        <a:spcBef>
          <a:spcPct val="0"/>
        </a:spcBef>
        <a:buNone/>
        <a:defRPr sz="4400" kern="1200">
          <a:solidFill>
            <a:srgbClr val="6D5560"/>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n-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0741" y="1924704"/>
            <a:ext cx="6260537" cy="1330224"/>
          </a:xfrm>
        </p:spPr>
        <p:txBody>
          <a:bodyPr>
            <a:normAutofit/>
          </a:bodyPr>
          <a:lstStyle/>
          <a:p>
            <a:r>
              <a:rPr lang="nb-NO" dirty="0" smtClean="0"/>
              <a:t>Nytt </a:t>
            </a:r>
            <a:r>
              <a:rPr lang="nb-NO" dirty="0"/>
              <a:t>i</a:t>
            </a:r>
            <a:r>
              <a:rPr lang="nb-NO" dirty="0" smtClean="0"/>
              <a:t> lov og forskrift</a:t>
            </a:r>
            <a:br>
              <a:rPr lang="nb-NO" dirty="0" smtClean="0"/>
            </a:br>
            <a:r>
              <a:rPr lang="nb-NO" dirty="0" smtClean="0"/>
              <a:t/>
            </a:r>
            <a:br>
              <a:rPr lang="nb-NO" dirty="0" smtClean="0"/>
            </a:br>
            <a:r>
              <a:rPr lang="nb-NO" dirty="0" smtClean="0"/>
              <a:t> </a:t>
            </a:r>
            <a:endParaRPr lang="nb-NO" dirty="0"/>
          </a:p>
        </p:txBody>
      </p:sp>
      <p:sp>
        <p:nvSpPr>
          <p:cNvPr id="4" name="Subtitle 3"/>
          <p:cNvSpPr>
            <a:spLocks noGrp="1"/>
          </p:cNvSpPr>
          <p:nvPr>
            <p:ph type="subTitle" idx="1"/>
          </p:nvPr>
        </p:nvSpPr>
        <p:spPr>
          <a:xfrm>
            <a:off x="1170742" y="3254928"/>
            <a:ext cx="6260537" cy="1027974"/>
          </a:xfrm>
        </p:spPr>
        <p:txBody>
          <a:bodyPr/>
          <a:lstStyle/>
          <a:p>
            <a:r>
              <a:rPr lang="nb-NO" sz="2000" dirty="0" smtClean="0"/>
              <a:t>Lill </a:t>
            </a:r>
            <a:r>
              <a:rPr lang="nb-NO" sz="2000" dirty="0"/>
              <a:t>Hildonen </a:t>
            </a:r>
            <a:endParaRPr lang="nb-NO" sz="2000" dirty="0" smtClean="0"/>
          </a:p>
          <a:p>
            <a:r>
              <a:rPr lang="nb-NO" sz="2000" dirty="0"/>
              <a:t>s</a:t>
            </a:r>
            <a:r>
              <a:rPr lang="nb-NO" sz="2000" dirty="0" smtClean="0"/>
              <a:t>eniorrådgiver i kommunalavdelinga</a:t>
            </a:r>
            <a:endParaRPr lang="nb-NO" sz="2000" dirty="0"/>
          </a:p>
          <a:p>
            <a:endParaRPr lang="nb-N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lgn="ctr"/>
            <a:r>
              <a:rPr lang="nb-NO" dirty="0" smtClean="0"/>
              <a:t>Forslag til endringer i plandelen</a:t>
            </a:r>
            <a:endParaRPr lang="nb-NO" dirty="0"/>
          </a:p>
        </p:txBody>
      </p:sp>
      <p:sp>
        <p:nvSpPr>
          <p:cNvPr id="3" name="Plassholder for innhold 2"/>
          <p:cNvSpPr>
            <a:spLocks noGrp="1"/>
          </p:cNvSpPr>
          <p:nvPr>
            <p:ph idx="1"/>
          </p:nvPr>
        </p:nvSpPr>
        <p:spPr/>
        <p:txBody>
          <a:bodyPr>
            <a:normAutofit/>
          </a:bodyPr>
          <a:lstStyle/>
          <a:p>
            <a:r>
              <a:rPr lang="nb-NO" dirty="0" smtClean="0"/>
              <a:t>Femårsregelen  </a:t>
            </a:r>
            <a:r>
              <a:rPr lang="nb-NO" sz="2400" dirty="0" err="1" smtClean="0"/>
              <a:t>pbl</a:t>
            </a:r>
            <a:r>
              <a:rPr lang="nb-NO" sz="2400" dirty="0" smtClean="0"/>
              <a:t> § 12-4 femte ledd</a:t>
            </a:r>
          </a:p>
          <a:p>
            <a:pPr marL="400050" lvl="1" indent="0">
              <a:buNone/>
            </a:pPr>
            <a:r>
              <a:rPr lang="nb-NO" sz="1600" i="1" dirty="0" smtClean="0"/>
              <a:t>«Kommunen kan, hvis den finner behov for dette, sette en lengere frist for den enkelte plan. Fristen kan ikke settes til mer enn ti år» </a:t>
            </a:r>
            <a:endParaRPr lang="nb-NO" sz="1600" i="1" dirty="0"/>
          </a:p>
          <a:p>
            <a:r>
              <a:rPr lang="nb-NO" dirty="0" smtClean="0"/>
              <a:t>Nye </a:t>
            </a:r>
            <a:r>
              <a:rPr lang="nb-NO" dirty="0"/>
              <a:t>tidsfrister i </a:t>
            </a:r>
            <a:r>
              <a:rPr lang="nb-NO" dirty="0" smtClean="0"/>
              <a:t>planbehandlingen</a:t>
            </a:r>
          </a:p>
          <a:p>
            <a:pPr lvl="1"/>
            <a:r>
              <a:rPr lang="nb-NO" sz="1600" dirty="0" smtClean="0"/>
              <a:t>12 ukers frist fra avslutta off. ettersyn til ferdigbehandlet for behandling i kommunestyret</a:t>
            </a:r>
          </a:p>
          <a:p>
            <a:pPr lvl="1"/>
            <a:r>
              <a:rPr lang="nb-NO" sz="1600" dirty="0" smtClean="0"/>
              <a:t>I innsigelsessaker som skal til departementet: 2 uker for kommunen, 4 uker for fylkesmannen</a:t>
            </a:r>
          </a:p>
          <a:p>
            <a:r>
              <a:rPr lang="nb-NO" dirty="0" smtClean="0"/>
              <a:t>Endringer og presiseringer i reglene om KU/planprogram</a:t>
            </a:r>
            <a:endParaRPr lang="nb-NO" dirty="0"/>
          </a:p>
          <a:p>
            <a:pPr marL="457200" indent="-457200"/>
            <a:r>
              <a:rPr lang="nb-NO" dirty="0" smtClean="0"/>
              <a:t>Rettinger </a:t>
            </a:r>
            <a:r>
              <a:rPr lang="nb-NO" dirty="0"/>
              <a:t>og presisering av </a:t>
            </a:r>
            <a:r>
              <a:rPr lang="nb-NO" dirty="0" smtClean="0"/>
              <a:t>lovtekst</a:t>
            </a:r>
          </a:p>
          <a:p>
            <a:endParaRPr lang="nb-NO" dirty="0"/>
          </a:p>
        </p:txBody>
      </p:sp>
    </p:spTree>
    <p:extLst>
      <p:ext uri="{BB962C8B-B14F-4D97-AF65-F5344CB8AC3E}">
        <p14:creationId xmlns:p14="http://schemas.microsoft.com/office/powerpoint/2010/main" val="57508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smtClean="0"/>
              <a:t>Byggesaksdelen</a:t>
            </a:r>
            <a:endParaRPr lang="nb-NO" dirty="0"/>
          </a:p>
        </p:txBody>
      </p:sp>
      <p:sp>
        <p:nvSpPr>
          <p:cNvPr id="3" name="Plassholder for innhold 2"/>
          <p:cNvSpPr>
            <a:spLocks noGrp="1"/>
          </p:cNvSpPr>
          <p:nvPr>
            <p:ph idx="1"/>
          </p:nvPr>
        </p:nvSpPr>
        <p:spPr/>
        <p:txBody>
          <a:bodyPr/>
          <a:lstStyle/>
          <a:p>
            <a:pPr marL="0" indent="0">
              <a:buNone/>
            </a:pPr>
            <a:endParaRPr lang="nb-NO" b="1" dirty="0" smtClean="0"/>
          </a:p>
          <a:p>
            <a:r>
              <a:rPr lang="nb-NO" dirty="0"/>
              <a:t>F</a:t>
            </a:r>
            <a:r>
              <a:rPr lang="nb-NO" dirty="0" smtClean="0"/>
              <a:t>orenklinger </a:t>
            </a:r>
            <a:r>
              <a:rPr lang="nb-NO" dirty="0"/>
              <a:t>i byggesaksdelen </a:t>
            </a:r>
            <a:endParaRPr lang="nb-NO" dirty="0" smtClean="0"/>
          </a:p>
          <a:p>
            <a:pPr marL="400050" lvl="1" indent="0">
              <a:buNone/>
            </a:pPr>
            <a:r>
              <a:rPr lang="nb-NO" sz="1600" dirty="0" smtClean="0"/>
              <a:t>Høringsfrist </a:t>
            </a:r>
            <a:r>
              <a:rPr lang="nb-NO" sz="1600" dirty="0"/>
              <a:t>25/10 </a:t>
            </a:r>
            <a:endParaRPr lang="nb-NO" sz="1600" dirty="0" smtClean="0"/>
          </a:p>
          <a:p>
            <a:pPr marL="400050" lvl="1" indent="0">
              <a:buNone/>
            </a:pPr>
            <a:endParaRPr lang="nb-NO" sz="2000" b="1" dirty="0" smtClean="0"/>
          </a:p>
          <a:p>
            <a:r>
              <a:rPr lang="nb-NO" sz="2000" dirty="0" smtClean="0"/>
              <a:t>Mer effektiv byggesaksprosess og større </a:t>
            </a:r>
            <a:r>
              <a:rPr lang="nb-NO" sz="2000" dirty="0" smtClean="0"/>
              <a:t>forutsigbarhet</a:t>
            </a:r>
          </a:p>
          <a:p>
            <a:pPr marL="0" indent="0">
              <a:buNone/>
            </a:pPr>
            <a:endParaRPr lang="nb-NO" sz="2000" dirty="0" smtClean="0"/>
          </a:p>
          <a:p>
            <a:r>
              <a:rPr lang="nb-NO" sz="2000" dirty="0" smtClean="0"/>
              <a:t>Redusere omfanget av kommunal saksbehandling</a:t>
            </a:r>
          </a:p>
          <a:p>
            <a:pPr lvl="1"/>
            <a:r>
              <a:rPr lang="nb-NO" sz="1600" dirty="0" smtClean="0"/>
              <a:t>Heve terskel for søknadsplikt. Registreringsordning for mindre tiltak dersom samsvar med plan.</a:t>
            </a:r>
          </a:p>
          <a:p>
            <a:pPr lvl="1"/>
            <a:r>
              <a:rPr lang="nb-NO" sz="1600" dirty="0" smtClean="0"/>
              <a:t>Nabovarsling ikke nødvendig for tiltak som er regulert i detaljreguleringsplan</a:t>
            </a:r>
          </a:p>
          <a:p>
            <a:pPr marL="457200" lvl="1" indent="0">
              <a:buNone/>
            </a:pPr>
            <a:r>
              <a:rPr lang="nb-NO" sz="1600" dirty="0" smtClean="0"/>
              <a:t>     </a:t>
            </a:r>
            <a:r>
              <a:rPr lang="nb-NO" sz="1600" dirty="0" smtClean="0"/>
              <a:t>Nabomerknader </a:t>
            </a:r>
            <a:r>
              <a:rPr lang="nb-NO" sz="1600" dirty="0" smtClean="0"/>
              <a:t>uten betydning for lovbestemt saksbehandlingstid.</a:t>
            </a:r>
          </a:p>
          <a:p>
            <a:pPr lvl="1"/>
            <a:r>
              <a:rPr lang="nb-NO" sz="1600" dirty="0" smtClean="0"/>
              <a:t>Innskrenking av klagerett. </a:t>
            </a:r>
          </a:p>
          <a:p>
            <a:pPr lvl="1"/>
            <a:endParaRPr lang="nb-NO" sz="1600" dirty="0" smtClean="0"/>
          </a:p>
          <a:p>
            <a:pPr lvl="1"/>
            <a:endParaRPr lang="nb-NO" sz="1600" dirty="0" smtClean="0"/>
          </a:p>
          <a:p>
            <a:pPr lvl="1"/>
            <a:endParaRPr lang="nb-NO" sz="1600" dirty="0"/>
          </a:p>
          <a:p>
            <a:endParaRPr lang="nb-NO" dirty="0"/>
          </a:p>
        </p:txBody>
      </p:sp>
    </p:spTree>
    <p:extLst>
      <p:ext uri="{BB962C8B-B14F-4D97-AF65-F5344CB8AC3E}">
        <p14:creationId xmlns:p14="http://schemas.microsoft.com/office/powerpoint/2010/main" val="3656351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smtClean="0"/>
              <a:t>Jordloven § 12 annet ledd</a:t>
            </a:r>
            <a:endParaRPr lang="nb-NO" dirty="0"/>
          </a:p>
        </p:txBody>
      </p:sp>
      <p:sp>
        <p:nvSpPr>
          <p:cNvPr id="3" name="Plassholder for innhold 2"/>
          <p:cNvSpPr>
            <a:spLocks noGrp="1"/>
          </p:cNvSpPr>
          <p:nvPr>
            <p:ph idx="1"/>
          </p:nvPr>
        </p:nvSpPr>
        <p:spPr/>
        <p:txBody>
          <a:bodyPr>
            <a:normAutofit fontScale="92500" lnSpcReduction="20000"/>
          </a:bodyPr>
          <a:lstStyle/>
          <a:p>
            <a:pPr marL="0" indent="0">
              <a:buNone/>
            </a:pPr>
            <a:r>
              <a:rPr lang="nb-NO" dirty="0" smtClean="0"/>
              <a:t> </a:t>
            </a:r>
            <a:endParaRPr lang="nb-NO" dirty="0"/>
          </a:p>
          <a:p>
            <a:r>
              <a:rPr lang="nb-NO" dirty="0" smtClean="0"/>
              <a:t>Jordloven § 12 om deling ble vesentlig endret ved lovendring av 10. juni 2013 </a:t>
            </a:r>
          </a:p>
          <a:p>
            <a:pPr marL="0" indent="0">
              <a:buNone/>
            </a:pPr>
            <a:endParaRPr lang="nb-NO" dirty="0"/>
          </a:p>
          <a:p>
            <a:r>
              <a:rPr lang="nb-NO" dirty="0"/>
              <a:t>F</a:t>
            </a:r>
            <a:r>
              <a:rPr lang="nb-NO" dirty="0" smtClean="0"/>
              <a:t>orbud mot omdisponering av dyrka og dyrkbar jord er ikke endret, samtykke etter §9 må foreligge, </a:t>
            </a:r>
            <a:r>
              <a:rPr lang="nb-NO" dirty="0" err="1" smtClean="0"/>
              <a:t>jf</a:t>
            </a:r>
            <a:r>
              <a:rPr lang="nb-NO" dirty="0" smtClean="0"/>
              <a:t> § 12 annet ledd: </a:t>
            </a:r>
            <a:r>
              <a:rPr lang="nb-NO" dirty="0"/>
              <a:t> </a:t>
            </a:r>
            <a:r>
              <a:rPr lang="nb-NO" dirty="0" smtClean="0"/>
              <a:t> </a:t>
            </a:r>
          </a:p>
          <a:p>
            <a:pPr marL="400050" lvl="1" indent="0">
              <a:buNone/>
            </a:pPr>
            <a:r>
              <a:rPr lang="nb-NO" sz="2100" dirty="0" smtClean="0"/>
              <a:t>Dersom </a:t>
            </a:r>
            <a:r>
              <a:rPr lang="nb-NO" sz="2100" dirty="0"/>
              <a:t>delingen også krever </a:t>
            </a:r>
            <a:r>
              <a:rPr lang="nb-NO" sz="2100" dirty="0" smtClean="0"/>
              <a:t>en omdisponeringstillatelse</a:t>
            </a:r>
            <a:r>
              <a:rPr lang="nb-NO" sz="2100" dirty="0"/>
              <a:t>, kan samtykke </a:t>
            </a:r>
            <a:r>
              <a:rPr lang="nb-NO" sz="2100" dirty="0" smtClean="0"/>
              <a:t>til deling </a:t>
            </a:r>
            <a:r>
              <a:rPr lang="nb-NO" sz="2100" dirty="0"/>
              <a:t>ikke gis uten at det først er </a:t>
            </a:r>
            <a:r>
              <a:rPr lang="nb-NO" sz="2100" dirty="0" smtClean="0"/>
              <a:t>gitt omdisponeringstillatelse </a:t>
            </a:r>
            <a:r>
              <a:rPr lang="nb-NO" sz="2100" dirty="0"/>
              <a:t>etter § 9, jf. § </a:t>
            </a:r>
            <a:r>
              <a:rPr lang="nb-NO" sz="2100" dirty="0" smtClean="0"/>
              <a:t>12 andre </a:t>
            </a:r>
            <a:r>
              <a:rPr lang="nb-NO" sz="2100" dirty="0"/>
              <a:t>ledd</a:t>
            </a:r>
            <a:r>
              <a:rPr lang="nb-NO" sz="2100" dirty="0" smtClean="0"/>
              <a:t>.</a:t>
            </a:r>
          </a:p>
          <a:p>
            <a:pPr marL="400050" lvl="1" indent="0">
              <a:buNone/>
            </a:pPr>
            <a:endParaRPr lang="nb-NO" sz="2300" dirty="0" smtClean="0"/>
          </a:p>
          <a:p>
            <a:pPr marL="457200" indent="-457200"/>
            <a:r>
              <a:rPr lang="nb-NO" dirty="0" smtClean="0"/>
              <a:t>Må fattes to vedtak etter hhv § 9 og 12.</a:t>
            </a:r>
          </a:p>
          <a:p>
            <a:pPr marL="0" indent="0">
              <a:buNone/>
            </a:pPr>
            <a:endParaRPr lang="nb-NO" dirty="0" smtClean="0"/>
          </a:p>
          <a:p>
            <a:endParaRPr lang="nb-NO" dirty="0" smtClean="0"/>
          </a:p>
          <a:p>
            <a:endParaRPr lang="nb-NO" dirty="0"/>
          </a:p>
          <a:p>
            <a:endParaRPr lang="nb-NO" dirty="0" smtClean="0"/>
          </a:p>
        </p:txBody>
      </p:sp>
    </p:spTree>
    <p:extLst>
      <p:ext uri="{BB962C8B-B14F-4D97-AF65-F5344CB8AC3E}">
        <p14:creationId xmlns:p14="http://schemas.microsoft.com/office/powerpoint/2010/main" val="913248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presentasj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PowerPoint-presentasjon</Template>
  <TotalTime>6353</TotalTime>
  <Words>1103</Words>
  <Application>Microsoft Office PowerPoint</Application>
  <PresentationFormat>Skjermfremvisning (4:3)</PresentationFormat>
  <Paragraphs>139</Paragraphs>
  <Slides>4</Slides>
  <Notes>4</Notes>
  <HiddenSlides>0</HiddenSlides>
  <MMClips>0</MMClips>
  <ScaleCrop>false</ScaleCrop>
  <HeadingPairs>
    <vt:vector size="4" baseType="variant">
      <vt:variant>
        <vt:lpstr>Tema</vt:lpstr>
      </vt:variant>
      <vt:variant>
        <vt:i4>1</vt:i4>
      </vt:variant>
      <vt:variant>
        <vt:lpstr>Lysbildetitler</vt:lpstr>
      </vt:variant>
      <vt:variant>
        <vt:i4>4</vt:i4>
      </vt:variant>
    </vt:vector>
  </HeadingPairs>
  <TitlesOfParts>
    <vt:vector size="5" baseType="lpstr">
      <vt:lpstr>PowerPoint-presentasjon</vt:lpstr>
      <vt:lpstr>Nytt i lov og forskrift   </vt:lpstr>
      <vt:lpstr>Forslag til endringer i plandelen</vt:lpstr>
      <vt:lpstr>Byggesaksdelen</vt:lpstr>
      <vt:lpstr>Jordloven § 12 annet ledd</vt:lpstr>
    </vt:vector>
  </TitlesOfParts>
  <Company>Fylkesmannen i Nordland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Hildonen Lill Margrethe</dc:creator>
  <cp:lastModifiedBy>Hildonen Lill Margrethe</cp:lastModifiedBy>
  <cp:revision>128</cp:revision>
  <cp:lastPrinted>2013-12-10T13:55:03Z</cp:lastPrinted>
  <dcterms:created xsi:type="dcterms:W3CDTF">2013-05-23T11:08:38Z</dcterms:created>
  <dcterms:modified xsi:type="dcterms:W3CDTF">2013-12-11T17:26:07Z</dcterms:modified>
</cp:coreProperties>
</file>