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60" r:id="rId6"/>
    <p:sldId id="258" r:id="rId7"/>
    <p:sldId id="262" r:id="rId8"/>
  </p:sldIdLst>
  <p:sldSz cx="9144000" cy="6858000" type="screen4x3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29" autoAdjust="0"/>
  </p:normalViewPr>
  <p:slideViewPr>
    <p:cSldViewPr>
      <p:cViewPr varScale="1">
        <p:scale>
          <a:sx n="94" d="100"/>
          <a:sy n="94" d="100"/>
        </p:scale>
        <p:origin x="-1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4574-B691-4944-B20E-163BED298E97}" type="datetimeFigureOut">
              <a:rPr lang="nb-NO" smtClean="0"/>
              <a:t>06.12.2013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6F07B-45B5-4B60-9D3F-6DB300B8B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01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får ikke dette til uten at vi samarbeider med kommunene og med regional planmyndighet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F07B-45B5-4B60-9D3F-6DB300B8BAC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55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Fremlagt</a:t>
            </a:r>
            <a:r>
              <a:rPr lang="nb-NO" baseline="0" dirty="0" smtClean="0"/>
              <a:t> 8 mars 2013 – vedtatt 20.06.2013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F07B-45B5-4B60-9D3F-6DB300B8BAC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03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Fremlagt</a:t>
            </a:r>
            <a:r>
              <a:rPr lang="nb-NO" baseline="0" dirty="0" smtClean="0"/>
              <a:t> 8 mars 2013 – vedtatt 20.06.2013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F07B-45B5-4B60-9D3F-6DB300B8BAC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03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Når det gjelder samordning av innsigelser, så er Husbanken også invitert inn i fylkesmannens prosjekt om bedre samordning av statlige innsigelser. </a:t>
            </a:r>
            <a:r>
              <a:rPr lang="nb-NO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en interessant arena for oss, da vi faktisk er den eneste av aktørene i referansegruppen som ikke har adgang til å gi innsigelser til arealplaner – og dette til tross for at det ikke sjeldent er gjennomføring av det politikkområdet vi jobber innenfor at innsigelsene kommer. Dette er for oss et svært </a:t>
            </a:r>
            <a:r>
              <a:rPr lang="nb-NO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spennende prosjekt med andre ord. </a:t>
            </a:r>
            <a:endParaRPr lang="nb-NO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Bolig </a:t>
            </a: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Norge har en sterk tradisjon for at folk eier sine egne boliger. Regjeringen vil ha som mål at folk flest har mulighet til å eie sin egen bolig. Det er fortsatt mange som møter store barrierer i boligmarkedet. Det er derfor en offentlig oppgave å føre en offensiv sosial boligpolitikk. 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Befolkningen i Norge øker raskt, særlig i de største byene. Det er derfor et stort behov for flere boliger i årene fremover. Regjeringen vil legge best mulig til rette for økt utbygging. </a:t>
            </a:r>
            <a:r>
              <a:rPr lang="nb-NO" sz="1200" b="0" i="1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Offentlige reguleringer skal ikke unødvendig forsinke eller fordyre boligbygging. Regjeringen vil sikre raskere saksbehandling av byggesaker og forenkle plan- og bygningsloven.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Regjeringen vil gjøre det lettere for kommunene å åpne opp for økt boligbygging og vil gjøre det lettere for utbyggerne å bygge i takt med behovet. Regjeringen vil forenkle de tekniske byggeforskriftene i samarbeid med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byggebransjen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b-NO" sz="1200" b="0" i="1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Statlige myndigheters adgang til å fremme innsigelser som virker hemmende på boligregulering og lokal handlefrihet skal begrenses og innsigelsene samordnes bedre.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F07B-45B5-4B60-9D3F-6DB300B8BAC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95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hht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regjerings-plattformen for regjeringen Solberg vil Regjeringen :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Styrke eiendomsretten.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nb-NO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Forenkle plan- og bygningsloven med forskrifter.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Forenkle kravene til utleieboliger.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Etablere et permanent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byggekostnadsprogram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samarbeid med bransjen.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Bygge ut flere studentboliger og forenkle regelverket slik at det blir enklere å samarbeide med private.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Fjerne boplikten.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Styrke ordningen med Boligsparing for ungdom (BSU).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Sørge for gode rammebetingelser for boligbygging. </a:t>
            </a: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Stimulere til utbygging rundt sentrale kollektivknutepunkt i byer og tettsteder og mot sentrumsnære områder med mulighet for utbygging med mindre arealkonflikter. </a:t>
            </a: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Gå igjennom byggeforskriftenes effekt når det gjelder pris og byggeaktivitet for de minste boligene. </a:t>
            </a:r>
          </a:p>
          <a:p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Sørge for en god og fleksibel bostøtteordning.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Praktisere egenkapitalkravet på en fleksibel måte slik at det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hensyntar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boligkjøpers betalingsevne. 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med andre ord tydelig at noen tenker – vil har bare ikke full oversikt over hva slags betydning og effekt denne endringen i departementsstruktur kommer til å ha.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6F07B-45B5-4B60-9D3F-6DB300B8BAC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44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9144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0" y="3886200"/>
            <a:ext cx="9144000" cy="167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Picture 8" descr="Husbanken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768" y="533400"/>
            <a:ext cx="254643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62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62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2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1600200"/>
            <a:ext cx="4038600" cy="2286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648200" y="3962400"/>
            <a:ext cx="4038600" cy="2286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Wingdings" charset="2"/>
              <a:buChar char="Ø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817"/>
            <a:ext cx="9144000" cy="485558"/>
          </a:xfrm>
          <a:prstGeom prst="rect">
            <a:avLst/>
          </a:prstGeom>
        </p:spPr>
      </p:pic>
      <p:sp>
        <p:nvSpPr>
          <p:cNvPr id="31" name="Rectangle 15"/>
          <p:cNvSpPr txBox="1">
            <a:spLocks/>
          </p:cNvSpPr>
          <p:nvPr/>
        </p:nvSpPr>
        <p:spPr>
          <a:xfrm>
            <a:off x="7079312" y="6453336"/>
            <a:ext cx="1021080" cy="304800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nb-NO" sz="1000" smtClean="0">
                <a:solidFill>
                  <a:srgbClr val="4E6172"/>
                </a:solidFill>
              </a:rPr>
              <a:pPr algn="r"/>
              <a:t>‹#›</a:t>
            </a:fld>
            <a:endParaRPr lang="nb-NO" dirty="0">
              <a:solidFill>
                <a:srgbClr val="4E6172"/>
              </a:solidFill>
            </a:endParaRPr>
          </a:p>
        </p:txBody>
      </p:sp>
      <p:sp>
        <p:nvSpPr>
          <p:cNvPr id="32" name="Date Placeholder 9"/>
          <p:cNvSpPr txBox="1">
            <a:spLocks/>
          </p:cNvSpPr>
          <p:nvPr/>
        </p:nvSpPr>
        <p:spPr>
          <a:xfrm>
            <a:off x="8244408" y="6590954"/>
            <a:ext cx="936000" cy="222422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l" defTabSz="914400" rtl="0" eaLnBrk="1" latinLnBrk="0" hangingPunct="1">
              <a:defRPr kumimoji="0" lang="nb-NO" sz="1800" kern="1200">
                <a:solidFill>
                  <a:srgbClr val="A0A0A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8D346D-A53F-433C-9D37-45A337EA482C}" type="datetime1">
              <a:rPr lang="nb-NO" sz="1050" smtClean="0">
                <a:solidFill>
                  <a:schemeClr val="accent1"/>
                </a:solidFill>
              </a:rPr>
              <a:pPr/>
              <a:t>06.12.2013</a:t>
            </a:fld>
            <a:endParaRPr lang="nb-NO" sz="1050" dirty="0">
              <a:solidFill>
                <a:schemeClr val="accent1"/>
              </a:solidFill>
            </a:endParaRPr>
          </a:p>
        </p:txBody>
      </p:sp>
      <p:sp>
        <p:nvSpPr>
          <p:cNvPr id="34" name="Rectangle 12"/>
          <p:cNvSpPr>
            <a:spLocks noGrp="1"/>
          </p:cNvSpPr>
          <p:nvPr>
            <p:ph type="ftr" sz="quarter" idx="3"/>
          </p:nvPr>
        </p:nvSpPr>
        <p:spPr>
          <a:xfrm>
            <a:off x="4067944" y="6477000"/>
            <a:ext cx="3733800" cy="304800"/>
          </a:xfrm>
          <a:prstGeom prst="rect">
            <a:avLst/>
          </a:prstGeom>
        </p:spPr>
        <p:txBody>
          <a:bodyPr vert="horz" lIns="0" anchor="ctr"/>
          <a:lstStyle>
            <a:lvl1pPr algn="l" eaLnBrk="1" latinLnBrk="0" hangingPunct="1">
              <a:defRPr kumimoji="0" lang="nb-NO"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2720" cy="67056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152128" cy="276961"/>
          </a:xfrm>
          <a:prstGeom prst="rect">
            <a:avLst/>
          </a:prstGeom>
        </p:spPr>
      </p:pic>
      <p:sp>
        <p:nvSpPr>
          <p:cNvPr id="10" name="Rectangle 15"/>
          <p:cNvSpPr txBox="1">
            <a:spLocks/>
          </p:cNvSpPr>
          <p:nvPr/>
        </p:nvSpPr>
        <p:spPr>
          <a:xfrm>
            <a:off x="7079312" y="6453336"/>
            <a:ext cx="1021080" cy="304800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nb-NO" sz="1000" smtClean="0">
                <a:solidFill>
                  <a:schemeClr val="accent1"/>
                </a:solidFill>
              </a:rPr>
              <a:pPr algn="r"/>
              <a:t>‹#›</a:t>
            </a:fld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2720" cy="670560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340200" y="6690264"/>
            <a:ext cx="12600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0" i="0" u="none" strike="noStrike" kern="1200" baseline="300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Alle skal bo godt og trygt  </a:t>
            </a:r>
          </a:p>
        </p:txBody>
      </p:sp>
    </p:spTree>
    <p:extLst>
      <p:ext uri="{BB962C8B-B14F-4D97-AF65-F5344CB8AC3E}">
        <p14:creationId xmlns:p14="http://schemas.microsoft.com/office/powerpoint/2010/main" val="12829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Aktuelt fra Husbanken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Plankonferansen 2013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467544" y="260648"/>
            <a:ext cx="8229600" cy="914400"/>
          </a:xfrm>
        </p:spPr>
        <p:txBody>
          <a:bodyPr/>
          <a:lstStyle/>
          <a:p>
            <a:pPr algn="l"/>
            <a:r>
              <a:rPr lang="nb-NO" sz="3200" dirty="0" smtClean="0"/>
              <a:t>Kort tilbakeblikk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179512" y="1340768"/>
            <a:ext cx="4824536" cy="4648200"/>
          </a:xfrm>
        </p:spPr>
        <p:txBody>
          <a:bodyPr/>
          <a:lstStyle/>
          <a:p>
            <a:r>
              <a:rPr lang="nb-NO" dirty="0" smtClean="0"/>
              <a:t>Samarbeid NFK, FM og HB</a:t>
            </a:r>
          </a:p>
          <a:p>
            <a:pPr lvl="1"/>
            <a:r>
              <a:rPr lang="nb-NO" dirty="0" smtClean="0"/>
              <a:t>Planforum (fra 2008)</a:t>
            </a:r>
          </a:p>
          <a:p>
            <a:pPr lvl="1"/>
            <a:r>
              <a:rPr lang="nb-NO" dirty="0"/>
              <a:t>Seminar om ny PBL (2009)</a:t>
            </a:r>
          </a:p>
          <a:p>
            <a:pPr lvl="1"/>
            <a:r>
              <a:rPr lang="nb-NO" dirty="0" smtClean="0"/>
              <a:t>Plankonferansene (fra 2009)</a:t>
            </a:r>
          </a:p>
          <a:p>
            <a:pPr lvl="1"/>
            <a:r>
              <a:rPr lang="nb-NO" dirty="0" smtClean="0"/>
              <a:t>LUK-satsingen (fra 2009)</a:t>
            </a:r>
          </a:p>
          <a:p>
            <a:pPr lvl="1"/>
            <a:r>
              <a:rPr lang="nb-NO" dirty="0" smtClean="0"/>
              <a:t>Høringspart regional planstrategi (2011)</a:t>
            </a:r>
          </a:p>
          <a:p>
            <a:pPr lvl="1"/>
            <a:r>
              <a:rPr lang="nb-NO" dirty="0" smtClean="0"/>
              <a:t>Høringspart regional plan (2012)</a:t>
            </a:r>
          </a:p>
          <a:p>
            <a:pPr lvl="1"/>
            <a:r>
              <a:rPr lang="nb-NO" dirty="0" err="1" smtClean="0"/>
              <a:t>NFK`s</a:t>
            </a:r>
            <a:r>
              <a:rPr lang="nb-NO" dirty="0" smtClean="0"/>
              <a:t> boligprogram Nordland (</a:t>
            </a:r>
            <a:r>
              <a:rPr lang="nb-NO" dirty="0" err="1" smtClean="0"/>
              <a:t>handl.program</a:t>
            </a:r>
            <a:r>
              <a:rPr lang="nb-NO" dirty="0" smtClean="0"/>
              <a:t> </a:t>
            </a:r>
            <a:r>
              <a:rPr lang="nb-NO" dirty="0" err="1" smtClean="0"/>
              <a:t>reg.plan</a:t>
            </a:r>
            <a:r>
              <a:rPr lang="nb-NO" dirty="0" smtClean="0"/>
              <a:t> - 2013)</a:t>
            </a:r>
          </a:p>
          <a:p>
            <a:pPr lvl="1"/>
            <a:r>
              <a:rPr lang="nb-NO" dirty="0" smtClean="0"/>
              <a:t>Referansegruppe – i forsøk om samordning av statlige innsigelser til kommunale planer (2013)</a:t>
            </a:r>
          </a:p>
        </p:txBody>
      </p:sp>
      <p:pic>
        <p:nvPicPr>
          <p:cNvPr id="1026" name="Picture 2" descr="C:\Users\hnmi\AppData\Local\Microsoft\Windows\Temporary Internet Files\Content.IE5\9OOTM2TQ\MP900448698[1].jpg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94842"/>
            <a:ext cx="3702372" cy="55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nb-NO" sz="3200" dirty="0" smtClean="0"/>
              <a:t>Hvorfor vil Husbanken samarbeide med planleggerne - regionalt og lokalt?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107504" y="1600200"/>
            <a:ext cx="5256584" cy="4648200"/>
          </a:xfrm>
        </p:spPr>
        <p:txBody>
          <a:bodyPr/>
          <a:lstStyle/>
          <a:p>
            <a:r>
              <a:rPr lang="nb-NO" dirty="0" smtClean="0"/>
              <a:t>Fordi: </a:t>
            </a:r>
          </a:p>
          <a:p>
            <a:pPr lvl="1"/>
            <a:r>
              <a:rPr lang="nb-NO" dirty="0" smtClean="0"/>
              <a:t>Et velfungerende boligmarked henger nøye sammen med helhetlig </a:t>
            </a:r>
            <a:r>
              <a:rPr lang="nb-NO" dirty="0" err="1" smtClean="0"/>
              <a:t>boligpolitisk</a:t>
            </a:r>
            <a:r>
              <a:rPr lang="nb-NO" dirty="0" smtClean="0"/>
              <a:t> planlegging. 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Husbanken skal gjennom sin dialog med kommunene oppfordre til forankring av boligpolitiske målsetninger i kommunenes planverk. 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Ønske </a:t>
            </a:r>
            <a:r>
              <a:rPr lang="nb-NO" dirty="0"/>
              <a:t>om økt fokus på boligens og boligpolitikkens plass i utvikling, planlegging og gjennomføring – regionalt og lokalt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8"/>
          </p:nvPr>
        </p:nvSpPr>
        <p:spPr>
          <a:xfrm>
            <a:off x="5580112" y="1600200"/>
            <a:ext cx="3106688" cy="46482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051" name="Picture 3" descr="C:\Users\hnmi\AppData\Local\Microsoft\Windows\Temporary Internet Files\Content.IE5\KSK4895N\MP9004422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84376" cy="48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23528" y="260648"/>
            <a:ext cx="8229600" cy="914400"/>
          </a:xfrm>
        </p:spPr>
        <p:txBody>
          <a:bodyPr/>
          <a:lstStyle/>
          <a:p>
            <a:pPr algn="l"/>
            <a:r>
              <a:rPr lang="nb-NO" sz="3200" dirty="0" smtClean="0"/>
              <a:t>St.meld. nr. 17 (2012-2013) </a:t>
            </a:r>
            <a:r>
              <a:rPr lang="nb-NO" sz="3200" dirty="0" err="1" smtClean="0"/>
              <a:t>byggje</a:t>
            </a:r>
            <a:r>
              <a:rPr lang="nb-NO" sz="3200" dirty="0" smtClean="0"/>
              <a:t>-bu-leve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95536" y="1700808"/>
            <a:ext cx="4464496" cy="4536504"/>
          </a:xfrm>
        </p:spPr>
        <p:txBody>
          <a:bodyPr/>
          <a:lstStyle/>
          <a:p>
            <a:r>
              <a:rPr lang="nb-NO" dirty="0" smtClean="0"/>
              <a:t>Mål for boligpolitikken</a:t>
            </a:r>
          </a:p>
          <a:p>
            <a:endParaRPr lang="nb-NO" dirty="0" smtClean="0"/>
          </a:p>
          <a:p>
            <a:pPr lvl="1"/>
            <a:r>
              <a:rPr lang="nb-NO" dirty="0" smtClean="0"/>
              <a:t>Boliger for alle i gode bomiljø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Trygg etablering i eid eller leid bolig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Boforhold som fremmer velferd og deltakelse</a:t>
            </a:r>
          </a:p>
          <a:p>
            <a:pPr lvl="1"/>
            <a:endParaRPr lang="nb-NO" i="1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nb-NO" i="1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719227" cy="514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23528" y="260648"/>
            <a:ext cx="8229600" cy="914400"/>
          </a:xfrm>
        </p:spPr>
        <p:txBody>
          <a:bodyPr/>
          <a:lstStyle/>
          <a:p>
            <a:pPr algn="l"/>
            <a:r>
              <a:rPr lang="nb-NO" sz="3200" dirty="0" smtClean="0"/>
              <a:t>St.meld. </a:t>
            </a:r>
            <a:r>
              <a:rPr lang="nb-NO" sz="3200" dirty="0"/>
              <a:t>n</a:t>
            </a:r>
            <a:r>
              <a:rPr lang="nb-NO" sz="3200" dirty="0" smtClean="0"/>
              <a:t>r. 17 (2012-2013) </a:t>
            </a:r>
            <a:r>
              <a:rPr lang="nb-NO" sz="3200" dirty="0" err="1" smtClean="0"/>
              <a:t>byggje</a:t>
            </a:r>
            <a:r>
              <a:rPr lang="nb-NO" sz="3200" dirty="0" smtClean="0"/>
              <a:t>-bu-leve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5496" y="1340768"/>
            <a:ext cx="4968552" cy="5328592"/>
          </a:xfrm>
        </p:spPr>
        <p:txBody>
          <a:bodyPr/>
          <a:lstStyle/>
          <a:p>
            <a:r>
              <a:rPr lang="nb-NO" sz="2000" dirty="0" smtClean="0"/>
              <a:t>«Plan </a:t>
            </a:r>
            <a:r>
              <a:rPr lang="nb-NO" sz="2000" dirty="0"/>
              <a:t>og byggesaksprosessene skal sikre at byggeprosjektene har god kvalitet og er i tråd med viktige samfunnshensyn</a:t>
            </a:r>
            <a:r>
              <a:rPr lang="nb-NO" sz="2000" dirty="0" smtClean="0"/>
              <a:t>»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b="1" i="1" dirty="0"/>
              <a:t>Fylkesmannen </a:t>
            </a:r>
            <a:r>
              <a:rPr lang="nb-NO" sz="2000" dirty="0"/>
              <a:t>skal formidle den nasjonale politikken, og skal gjennom dialog og eventuelt innsigelser se til at kommunene planlegger etter loven. Dette gjelder blant annet kommunenes planlegging for boligbygging</a:t>
            </a:r>
            <a:r>
              <a:rPr lang="nb-NO" sz="2000" i="1" dirty="0"/>
              <a:t>.</a:t>
            </a:r>
          </a:p>
          <a:p>
            <a:endParaRPr lang="nb-NO" sz="2000" i="1" dirty="0">
              <a:solidFill>
                <a:srgbClr val="C00000"/>
              </a:solidFill>
            </a:endParaRPr>
          </a:p>
          <a:p>
            <a:r>
              <a:rPr lang="nb-NO" sz="2000" b="1" i="1" dirty="0"/>
              <a:t>Fylkeskommunen</a:t>
            </a:r>
            <a:r>
              <a:rPr lang="nb-NO" sz="2000" i="1" dirty="0">
                <a:solidFill>
                  <a:srgbClr val="C00000"/>
                </a:solidFill>
              </a:rPr>
              <a:t> </a:t>
            </a:r>
            <a:r>
              <a:rPr lang="nb-NO" sz="2000" dirty="0"/>
              <a:t>skal veilede kommunene og hjelpe dem med planleggingsoppgavene. </a:t>
            </a:r>
          </a:p>
          <a:p>
            <a:endParaRPr lang="nb-NO" sz="2000" dirty="0"/>
          </a:p>
          <a:p>
            <a:pPr lvl="1"/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42879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nb-NO" dirty="0" smtClean="0"/>
              <a:t>Ny regjeringsplattform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107504" y="1484784"/>
            <a:ext cx="8640960" cy="3456384"/>
          </a:xfrm>
        </p:spPr>
        <p:txBody>
          <a:bodyPr/>
          <a:lstStyle/>
          <a:p>
            <a:r>
              <a:rPr lang="nb-NO" sz="2400" dirty="0"/>
              <a:t>Redusere antallet lovpålagte høringsinstanser og avgrense innsigelsesretten i arealsaker</a:t>
            </a:r>
          </a:p>
          <a:p>
            <a:pPr lvl="1"/>
            <a:endParaRPr lang="nb-NO" sz="1900" dirty="0" smtClean="0"/>
          </a:p>
          <a:p>
            <a:pPr lvl="1"/>
            <a:r>
              <a:rPr lang="nb-NO" sz="1900" dirty="0" smtClean="0"/>
              <a:t>Offentlige </a:t>
            </a:r>
            <a:r>
              <a:rPr lang="nb-NO" sz="1900" dirty="0"/>
              <a:t>reguleringer skal </a:t>
            </a:r>
            <a:r>
              <a:rPr lang="nb-NO" sz="1900" b="1" i="1" dirty="0"/>
              <a:t>ikke unødvendig forsinke eller fordyre boligbygging.</a:t>
            </a:r>
            <a:r>
              <a:rPr lang="nb-NO" sz="1900" i="1" dirty="0"/>
              <a:t> </a:t>
            </a:r>
            <a:r>
              <a:rPr lang="nb-NO" sz="1900" dirty="0"/>
              <a:t>Regjeringen vil sikre raskere saksbehandling av byggesaker og forenkle plan- og bygningsloven.  </a:t>
            </a:r>
          </a:p>
          <a:p>
            <a:pPr lvl="1"/>
            <a:endParaRPr lang="nb-NO" sz="1900" dirty="0" smtClean="0">
              <a:solidFill>
                <a:srgbClr val="000000"/>
              </a:solidFill>
            </a:endParaRPr>
          </a:p>
          <a:p>
            <a:pPr lvl="1"/>
            <a:r>
              <a:rPr lang="nb-NO" sz="1900" dirty="0" smtClean="0">
                <a:solidFill>
                  <a:srgbClr val="000000"/>
                </a:solidFill>
              </a:rPr>
              <a:t>Statlige </a:t>
            </a:r>
            <a:r>
              <a:rPr lang="nb-NO" sz="1900" dirty="0">
                <a:solidFill>
                  <a:srgbClr val="000000"/>
                </a:solidFill>
              </a:rPr>
              <a:t>myndigheters adgang til å fremme </a:t>
            </a:r>
            <a:r>
              <a:rPr lang="nb-NO" sz="1900" b="1" i="1" dirty="0"/>
              <a:t>innsigelser som virker hemmende på boligregulering og lokal handlefrihet skal begrenses</a:t>
            </a:r>
            <a:r>
              <a:rPr lang="nb-NO" sz="1900" i="1" dirty="0"/>
              <a:t> </a:t>
            </a:r>
            <a:r>
              <a:rPr lang="nb-NO" sz="1900" dirty="0">
                <a:solidFill>
                  <a:srgbClr val="000000"/>
                </a:solidFill>
              </a:rPr>
              <a:t>og innsigelsene samordnes bedre. </a:t>
            </a:r>
            <a:endParaRPr lang="nb-NO" sz="1900" dirty="0"/>
          </a:p>
          <a:p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1168"/>
            <a:ext cx="2859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nb-NO" dirty="0" smtClean="0"/>
              <a:t>Ny departementsstruktur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8"/>
          </p:nvPr>
        </p:nvSpPr>
        <p:spPr>
          <a:xfrm>
            <a:off x="4644008" y="2420888"/>
            <a:ext cx="4038600" cy="4648200"/>
          </a:xfrm>
        </p:spPr>
        <p:txBody>
          <a:bodyPr/>
          <a:lstStyle/>
          <a:p>
            <a:r>
              <a:rPr lang="nb-NO" dirty="0" err="1" smtClean="0"/>
              <a:t>Ko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79512" y="1569854"/>
            <a:ext cx="4320480" cy="3014883"/>
          </a:xfrm>
        </p:spPr>
        <p:txBody>
          <a:bodyPr/>
          <a:lstStyle/>
          <a:p>
            <a:r>
              <a:rPr lang="nb-NO" sz="2000" dirty="0"/>
              <a:t>Fra 1. januar 2014 tas det sikte på endringer i </a:t>
            </a:r>
            <a:r>
              <a:rPr lang="nb-NO" sz="2000" dirty="0" smtClean="0"/>
              <a:t>departementsstrukturen.</a:t>
            </a:r>
          </a:p>
          <a:p>
            <a:endParaRPr lang="nb-NO" sz="2000" dirty="0" smtClean="0"/>
          </a:p>
          <a:p>
            <a:r>
              <a:rPr lang="nb-NO" sz="2000" dirty="0" smtClean="0"/>
              <a:t>KRD </a:t>
            </a:r>
            <a:r>
              <a:rPr lang="nb-NO" sz="2000" dirty="0"/>
              <a:t>vil fra nyttår skifte navn til Kommunal- og moderniseringsdepartementet, og får fra samme tidspunkt overført oppgaver fra FAD og MD</a:t>
            </a:r>
            <a:r>
              <a:rPr lang="nb-NO" sz="2000" dirty="0" smtClean="0"/>
              <a:t>.</a:t>
            </a:r>
          </a:p>
          <a:p>
            <a:endParaRPr lang="nb-NO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07632" cy="28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644008" y="4446238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Kommunal og moderniseringsminister Jan Tore Sanner</a:t>
            </a:r>
            <a:endParaRPr lang="nb-NO" sz="12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1521" y="5125304"/>
            <a:ext cx="870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2400" b="1" i="1" dirty="0" smtClean="0">
                <a:solidFill>
                  <a:schemeClr val="bg2"/>
                </a:solidFill>
              </a:rPr>
              <a:t>Vil denne endringen få betydning </a:t>
            </a:r>
            <a:r>
              <a:rPr lang="nb-NO" sz="2400" b="1" i="1" dirty="0" err="1" smtClean="0">
                <a:solidFill>
                  <a:schemeClr val="bg2"/>
                </a:solidFill>
              </a:rPr>
              <a:t>mht</a:t>
            </a:r>
            <a:r>
              <a:rPr lang="nb-NO" sz="2400" b="1" i="1" dirty="0" smtClean="0">
                <a:solidFill>
                  <a:schemeClr val="bg2"/>
                </a:solidFill>
              </a:rPr>
              <a:t> ivaretakelse </a:t>
            </a:r>
            <a:r>
              <a:rPr lang="nb-NO" sz="2400" b="1" i="1" dirty="0">
                <a:solidFill>
                  <a:schemeClr val="bg2"/>
                </a:solidFill>
              </a:rPr>
              <a:t>av lokale boligpolitiske hensyn i den overordnede og helhetlige </a:t>
            </a:r>
            <a:r>
              <a:rPr lang="nb-NO" sz="2400" b="1" i="1" dirty="0" smtClean="0">
                <a:solidFill>
                  <a:schemeClr val="bg2"/>
                </a:solidFill>
              </a:rPr>
              <a:t>planleggingen – lokalt og regionalt? </a:t>
            </a:r>
            <a:endParaRPr lang="nb-NO" sz="24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HB - Hovedmal_Lys bakgrunn_vei som svinger seg">
  <a:themeElements>
    <a:clrScheme name="Husbanken">
      <a:dk1>
        <a:sysClr val="windowText" lastClr="000000"/>
      </a:dk1>
      <a:lt1>
        <a:sysClr val="window" lastClr="FFFFFF"/>
      </a:lt1>
      <a:dk2>
        <a:srgbClr val="51626F"/>
      </a:dk2>
      <a:lt2>
        <a:srgbClr val="61C250"/>
      </a:lt2>
      <a:accent1>
        <a:srgbClr val="8996A0"/>
      </a:accent1>
      <a:accent2>
        <a:srgbClr val="93B1CC"/>
      </a:accent2>
      <a:accent3>
        <a:srgbClr val="B3C8E6"/>
      </a:accent3>
      <a:accent4>
        <a:srgbClr val="008CB4"/>
      </a:accent4>
      <a:accent5>
        <a:srgbClr val="AAA38E"/>
      </a:accent5>
      <a:accent6>
        <a:srgbClr val="BAC696"/>
      </a:accent6>
      <a:hlink>
        <a:srgbClr val="A7AF00"/>
      </a:hlink>
      <a:folHlink>
        <a:srgbClr val="FF6E00"/>
      </a:folHlink>
    </a:clrScheme>
    <a:fontScheme name="Husbanken tittel forsid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HB - Hovedmal_Lys bakgrunn_vei som svinger seg</Template>
  <TotalTime>185</TotalTime>
  <Words>818</Words>
  <Application>Microsoft Office PowerPoint</Application>
  <PresentationFormat>Skjermfremvisning (4:3)</PresentationFormat>
  <Paragraphs>77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2013 HB - Hovedmal_Lys bakgrunn_vei som svinger seg</vt:lpstr>
      <vt:lpstr>Aktuelt fra Husbanken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Husbanken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Aktuelt fra Husbanken</dc:title>
  <dc:creator>Marit Iversen</dc:creator>
  <cp:lastModifiedBy>Marit Iversen</cp:lastModifiedBy>
  <cp:revision>31</cp:revision>
  <cp:lastPrinted>2013-01-14T08:13:14Z</cp:lastPrinted>
  <dcterms:created xsi:type="dcterms:W3CDTF">2013-12-03T13:15:36Z</dcterms:created>
  <dcterms:modified xsi:type="dcterms:W3CDTF">2013-12-06T08:50:45Z</dcterms:modified>
</cp:coreProperties>
</file>