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56" r:id="rId2"/>
    <p:sldId id="280" r:id="rId3"/>
    <p:sldId id="281" r:id="rId4"/>
    <p:sldId id="282" r:id="rId5"/>
    <p:sldId id="283" r:id="rId6"/>
    <p:sldId id="284" r:id="rId7"/>
    <p:sldId id="285" r:id="rId8"/>
    <p:sldId id="286" r:id="rId9"/>
    <p:sldId id="287" r:id="rId10"/>
    <p:sldId id="288" r:id="rId11"/>
    <p:sldId id="289" r:id="rId12"/>
    <p:sldId id="290" r:id="rId13"/>
    <p:sldId id="291" r:id="rId14"/>
    <p:sldId id="292" r:id="rId15"/>
    <p:sldId id="294" r:id="rId16"/>
    <p:sldId id="293" r:id="rId17"/>
    <p:sldId id="295" r:id="rId18"/>
    <p:sldId id="296" r:id="rId19"/>
    <p:sldId id="297" r:id="rId20"/>
    <p:sldId id="298" r:id="rId21"/>
    <p:sldId id="299" r:id="rId22"/>
    <p:sldId id="301" r:id="rId23"/>
  </p:sldIdLst>
  <p:sldSz cx="9144000" cy="6858000" type="screen4x3"/>
  <p:notesSz cx="6810375" cy="9942513"/>
  <p:defaultTextStyle>
    <a:defPPr>
      <a:defRPr lang="nn-NO"/>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5560"/>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Temastil 1 - aks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79" autoAdjust="0"/>
    <p:restoredTop sz="98579" autoAdjust="0"/>
  </p:normalViewPr>
  <p:slideViewPr>
    <p:cSldViewPr snapToGrid="0" snapToObjects="1">
      <p:cViewPr>
        <p:scale>
          <a:sx n="100" d="100"/>
          <a:sy n="100" d="100"/>
        </p:scale>
        <p:origin x="1056" y="11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fmnoses.FYLKESMANNEN\Documents\Statistikk\KOSTRA13-byggesak%20i%20strandsonen%20i%20Nordland%202008-2012.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fmnoses.FYLKESMANNEN\Documents\Statistikk\KOSTRA13-byggesak%20i%20strandsonen%20i%20Nordland%202008-2012.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fmnoses.FYLKESMANNEN\Documents\Statistikk\KOSTRA13-byggesak%20i%20strandsonen%20i%20Nordland%202008-2012.xls"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fmnoses.FYLKESMANNEN\Documents\Statistikk\Kommunevis\Lofoten-2008-2012-KOSTR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nb-NO"/>
              <a:t>Byggesak i strandsonen</a:t>
            </a:r>
            <a:r>
              <a:rPr lang="nb-NO" baseline="0"/>
              <a:t> 2008 - 2012</a:t>
            </a:r>
            <a:endParaRPr lang="nb-NO"/>
          </a:p>
        </c:rich>
      </c:tx>
      <c:overlay val="0"/>
    </c:title>
    <c:autoTitleDeleted val="0"/>
    <c:plotArea>
      <c:layout/>
      <c:barChart>
        <c:barDir val="col"/>
        <c:grouping val="clustered"/>
        <c:varyColors val="0"/>
        <c:ser>
          <c:idx val="0"/>
          <c:order val="0"/>
          <c:tx>
            <c:strRef>
              <c:f>'KOSTRA 2008-2012'!$A$3</c:f>
              <c:strCache>
                <c:ptCount val="1"/>
                <c:pt idx="0">
                  <c:v>Nybygg - innvilget i samsvar med plan</c:v>
                </c:pt>
              </c:strCache>
            </c:strRef>
          </c:tx>
          <c:invertIfNegative val="0"/>
          <c:cat>
            <c:strRef>
              <c:f>'KOSTRA 2008-2012'!$B$2:$F$2</c:f>
              <c:strCache>
                <c:ptCount val="5"/>
                <c:pt idx="0">
                  <c:v>2008</c:v>
                </c:pt>
                <c:pt idx="1">
                  <c:v>2009</c:v>
                </c:pt>
                <c:pt idx="2">
                  <c:v>2010</c:v>
                </c:pt>
                <c:pt idx="3">
                  <c:v>2011</c:v>
                </c:pt>
                <c:pt idx="4">
                  <c:v>2012</c:v>
                </c:pt>
              </c:strCache>
            </c:strRef>
          </c:cat>
          <c:val>
            <c:numRef>
              <c:f>'KOSTRA 2008-2012'!$B$3:$F$3</c:f>
              <c:numCache>
                <c:formatCode>General</c:formatCode>
                <c:ptCount val="5"/>
                <c:pt idx="0">
                  <c:v>180</c:v>
                </c:pt>
                <c:pt idx="1">
                  <c:v>155</c:v>
                </c:pt>
                <c:pt idx="2">
                  <c:v>193</c:v>
                </c:pt>
                <c:pt idx="3">
                  <c:v>109</c:v>
                </c:pt>
                <c:pt idx="4">
                  <c:v>89</c:v>
                </c:pt>
              </c:numCache>
            </c:numRef>
          </c:val>
        </c:ser>
        <c:ser>
          <c:idx val="1"/>
          <c:order val="1"/>
          <c:tx>
            <c:strRef>
              <c:f>'KOSTRA 2008-2012'!$A$4</c:f>
              <c:strCache>
                <c:ptCount val="1"/>
                <c:pt idx="0">
                  <c:v>Erstatningsbygg - innvilget i samsvar med plan</c:v>
                </c:pt>
              </c:strCache>
            </c:strRef>
          </c:tx>
          <c:invertIfNegative val="0"/>
          <c:cat>
            <c:strRef>
              <c:f>'KOSTRA 2008-2012'!$B$2:$F$2</c:f>
              <c:strCache>
                <c:ptCount val="5"/>
                <c:pt idx="0">
                  <c:v>2008</c:v>
                </c:pt>
                <c:pt idx="1">
                  <c:v>2009</c:v>
                </c:pt>
                <c:pt idx="2">
                  <c:v>2010</c:v>
                </c:pt>
                <c:pt idx="3">
                  <c:v>2011</c:v>
                </c:pt>
                <c:pt idx="4">
                  <c:v>2012</c:v>
                </c:pt>
              </c:strCache>
            </c:strRef>
          </c:cat>
          <c:val>
            <c:numRef>
              <c:f>'KOSTRA 2008-2012'!$B$4:$F$4</c:f>
              <c:numCache>
                <c:formatCode>General</c:formatCode>
                <c:ptCount val="5"/>
                <c:pt idx="0">
                  <c:v>10</c:v>
                </c:pt>
                <c:pt idx="1">
                  <c:v>12</c:v>
                </c:pt>
                <c:pt idx="2">
                  <c:v>4</c:v>
                </c:pt>
                <c:pt idx="3">
                  <c:v>8</c:v>
                </c:pt>
                <c:pt idx="4">
                  <c:v>12</c:v>
                </c:pt>
              </c:numCache>
            </c:numRef>
          </c:val>
        </c:ser>
        <c:ser>
          <c:idx val="2"/>
          <c:order val="2"/>
          <c:tx>
            <c:strRef>
              <c:f>'KOSTRA 2008-2012'!$A$5</c:f>
              <c:strCache>
                <c:ptCount val="1"/>
                <c:pt idx="0">
                  <c:v>Nybygg - innvilget ved dispensasjon</c:v>
                </c:pt>
              </c:strCache>
            </c:strRef>
          </c:tx>
          <c:invertIfNegative val="0"/>
          <c:cat>
            <c:strRef>
              <c:f>'KOSTRA 2008-2012'!$B$2:$F$2</c:f>
              <c:strCache>
                <c:ptCount val="5"/>
                <c:pt idx="0">
                  <c:v>2008</c:v>
                </c:pt>
                <c:pt idx="1">
                  <c:v>2009</c:v>
                </c:pt>
                <c:pt idx="2">
                  <c:v>2010</c:v>
                </c:pt>
                <c:pt idx="3">
                  <c:v>2011</c:v>
                </c:pt>
                <c:pt idx="4">
                  <c:v>2012</c:v>
                </c:pt>
              </c:strCache>
            </c:strRef>
          </c:cat>
          <c:val>
            <c:numRef>
              <c:f>'KOSTRA 2008-2012'!$B$5:$F$5</c:f>
              <c:numCache>
                <c:formatCode>General</c:formatCode>
                <c:ptCount val="5"/>
                <c:pt idx="0">
                  <c:v>81</c:v>
                </c:pt>
                <c:pt idx="1">
                  <c:v>81</c:v>
                </c:pt>
                <c:pt idx="2">
                  <c:v>111</c:v>
                </c:pt>
                <c:pt idx="3">
                  <c:v>97</c:v>
                </c:pt>
                <c:pt idx="4">
                  <c:v>96</c:v>
                </c:pt>
              </c:numCache>
            </c:numRef>
          </c:val>
        </c:ser>
        <c:ser>
          <c:idx val="3"/>
          <c:order val="3"/>
          <c:tx>
            <c:strRef>
              <c:f>'KOSTRA 2008-2012'!$A$6</c:f>
              <c:strCache>
                <c:ptCount val="1"/>
                <c:pt idx="0">
                  <c:v>Erstatningsbygg - innvilget ved dispensasjon</c:v>
                </c:pt>
              </c:strCache>
            </c:strRef>
          </c:tx>
          <c:invertIfNegative val="0"/>
          <c:cat>
            <c:strRef>
              <c:f>'KOSTRA 2008-2012'!$B$2:$F$2</c:f>
              <c:strCache>
                <c:ptCount val="5"/>
                <c:pt idx="0">
                  <c:v>2008</c:v>
                </c:pt>
                <c:pt idx="1">
                  <c:v>2009</c:v>
                </c:pt>
                <c:pt idx="2">
                  <c:v>2010</c:v>
                </c:pt>
                <c:pt idx="3">
                  <c:v>2011</c:v>
                </c:pt>
                <c:pt idx="4">
                  <c:v>2012</c:v>
                </c:pt>
              </c:strCache>
            </c:strRef>
          </c:cat>
          <c:val>
            <c:numRef>
              <c:f>'KOSTRA 2008-2012'!$B$6:$F$6</c:f>
              <c:numCache>
                <c:formatCode>General</c:formatCode>
                <c:ptCount val="5"/>
                <c:pt idx="0">
                  <c:v>6</c:v>
                </c:pt>
                <c:pt idx="1">
                  <c:v>5</c:v>
                </c:pt>
                <c:pt idx="2">
                  <c:v>5</c:v>
                </c:pt>
                <c:pt idx="3">
                  <c:v>8</c:v>
                </c:pt>
                <c:pt idx="4">
                  <c:v>13</c:v>
                </c:pt>
              </c:numCache>
            </c:numRef>
          </c:val>
        </c:ser>
        <c:ser>
          <c:idx val="4"/>
          <c:order val="4"/>
          <c:tx>
            <c:strRef>
              <c:f>'KOSTRA 2008-2012'!$A$7</c:f>
              <c:strCache>
                <c:ptCount val="1"/>
                <c:pt idx="0">
                  <c:v>Nybygg - avslag på søknad om dispensasjon</c:v>
                </c:pt>
              </c:strCache>
            </c:strRef>
          </c:tx>
          <c:invertIfNegative val="0"/>
          <c:cat>
            <c:strRef>
              <c:f>'KOSTRA 2008-2012'!$B$2:$F$2</c:f>
              <c:strCache>
                <c:ptCount val="5"/>
                <c:pt idx="0">
                  <c:v>2008</c:v>
                </c:pt>
                <c:pt idx="1">
                  <c:v>2009</c:v>
                </c:pt>
                <c:pt idx="2">
                  <c:v>2010</c:v>
                </c:pt>
                <c:pt idx="3">
                  <c:v>2011</c:v>
                </c:pt>
                <c:pt idx="4">
                  <c:v>2012</c:v>
                </c:pt>
              </c:strCache>
            </c:strRef>
          </c:cat>
          <c:val>
            <c:numRef>
              <c:f>'KOSTRA 2008-2012'!$B$7:$F$7</c:f>
              <c:numCache>
                <c:formatCode>General</c:formatCode>
                <c:ptCount val="5"/>
                <c:pt idx="0">
                  <c:v>19</c:v>
                </c:pt>
                <c:pt idx="1">
                  <c:v>25</c:v>
                </c:pt>
                <c:pt idx="2">
                  <c:v>38</c:v>
                </c:pt>
                <c:pt idx="3">
                  <c:v>28</c:v>
                </c:pt>
                <c:pt idx="4">
                  <c:v>11</c:v>
                </c:pt>
              </c:numCache>
            </c:numRef>
          </c:val>
        </c:ser>
        <c:ser>
          <c:idx val="5"/>
          <c:order val="5"/>
          <c:tx>
            <c:strRef>
              <c:f>'KOSTRA 2008-2012'!$A$8</c:f>
              <c:strCache>
                <c:ptCount val="1"/>
                <c:pt idx="0">
                  <c:v>Erstatningsbygg - avslag på søknad om dispensasjon</c:v>
                </c:pt>
              </c:strCache>
            </c:strRef>
          </c:tx>
          <c:invertIfNegative val="0"/>
          <c:cat>
            <c:strRef>
              <c:f>'KOSTRA 2008-2012'!$B$2:$F$2</c:f>
              <c:strCache>
                <c:ptCount val="5"/>
                <c:pt idx="0">
                  <c:v>2008</c:v>
                </c:pt>
                <c:pt idx="1">
                  <c:v>2009</c:v>
                </c:pt>
                <c:pt idx="2">
                  <c:v>2010</c:v>
                </c:pt>
                <c:pt idx="3">
                  <c:v>2011</c:v>
                </c:pt>
                <c:pt idx="4">
                  <c:v>2012</c:v>
                </c:pt>
              </c:strCache>
            </c:strRef>
          </c:cat>
          <c:val>
            <c:numRef>
              <c:f>'KOSTRA 2008-2012'!$B$8:$F$8</c:f>
              <c:numCache>
                <c:formatCode>General</c:formatCode>
                <c:ptCount val="5"/>
                <c:pt idx="0">
                  <c:v>0</c:v>
                </c:pt>
                <c:pt idx="1">
                  <c:v>0</c:v>
                </c:pt>
                <c:pt idx="2">
                  <c:v>1</c:v>
                </c:pt>
                <c:pt idx="3">
                  <c:v>1</c:v>
                </c:pt>
                <c:pt idx="4">
                  <c:v>1</c:v>
                </c:pt>
              </c:numCache>
            </c:numRef>
          </c:val>
        </c:ser>
        <c:dLbls>
          <c:showLegendKey val="0"/>
          <c:showVal val="0"/>
          <c:showCatName val="0"/>
          <c:showSerName val="0"/>
          <c:showPercent val="0"/>
          <c:showBubbleSize val="0"/>
        </c:dLbls>
        <c:gapWidth val="150"/>
        <c:axId val="156157440"/>
        <c:axId val="156158976"/>
      </c:barChart>
      <c:catAx>
        <c:axId val="156157440"/>
        <c:scaling>
          <c:orientation val="minMax"/>
        </c:scaling>
        <c:delete val="0"/>
        <c:axPos val="b"/>
        <c:majorTickMark val="none"/>
        <c:minorTickMark val="none"/>
        <c:tickLblPos val="nextTo"/>
        <c:txPr>
          <a:bodyPr/>
          <a:lstStyle/>
          <a:p>
            <a:pPr>
              <a:defRPr sz="1200"/>
            </a:pPr>
            <a:endParaRPr lang="nb-NO"/>
          </a:p>
        </c:txPr>
        <c:crossAx val="156158976"/>
        <c:crosses val="autoZero"/>
        <c:auto val="1"/>
        <c:lblAlgn val="ctr"/>
        <c:lblOffset val="100"/>
        <c:noMultiLvlLbl val="0"/>
      </c:catAx>
      <c:valAx>
        <c:axId val="156158976"/>
        <c:scaling>
          <c:orientation val="minMax"/>
        </c:scaling>
        <c:delete val="0"/>
        <c:axPos val="l"/>
        <c:majorGridlines/>
        <c:numFmt formatCode="General" sourceLinked="1"/>
        <c:majorTickMark val="none"/>
        <c:minorTickMark val="none"/>
        <c:tickLblPos val="nextTo"/>
        <c:crossAx val="156157440"/>
        <c:crosses val="autoZero"/>
        <c:crossBetween val="between"/>
      </c:valAx>
    </c:plotArea>
    <c:legend>
      <c:legendPos val="r"/>
      <c:overlay val="0"/>
      <c:txPr>
        <a:bodyPr/>
        <a:lstStyle/>
        <a:p>
          <a:pPr>
            <a:defRPr sz="1200"/>
          </a:pPr>
          <a:endParaRPr lang="nb-NO"/>
        </a:p>
      </c:txPr>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nb-NO" dirty="0"/>
              <a:t>Fylkesmannens behandling av</a:t>
            </a:r>
            <a:r>
              <a:rPr lang="nb-NO" baseline="0" dirty="0"/>
              <a:t> søknader om </a:t>
            </a:r>
            <a:r>
              <a:rPr lang="nb-NO" baseline="0" dirty="0" smtClean="0"/>
              <a:t>dispensasjon</a:t>
            </a:r>
            <a:endParaRPr lang="nb-NO" dirty="0"/>
          </a:p>
        </c:rich>
      </c:tx>
      <c:overlay val="0"/>
    </c:title>
    <c:autoTitleDeleted val="0"/>
    <c:plotArea>
      <c:layout/>
      <c:barChart>
        <c:barDir val="col"/>
        <c:grouping val="clustered"/>
        <c:varyColors val="0"/>
        <c:ser>
          <c:idx val="0"/>
          <c:order val="0"/>
          <c:tx>
            <c:strRef>
              <c:f>'Fylkesmannens behandling'!$B$4</c:f>
              <c:strCache>
                <c:ptCount val="1"/>
                <c:pt idx="0">
                  <c:v>Ikke merknader</c:v>
                </c:pt>
              </c:strCache>
            </c:strRef>
          </c:tx>
          <c:invertIfNegative val="0"/>
          <c:cat>
            <c:numRef>
              <c:f>'Fylkesmannens behandling'!$A$5:$A$9</c:f>
              <c:numCache>
                <c:formatCode>General</c:formatCode>
                <c:ptCount val="5"/>
                <c:pt idx="0">
                  <c:v>2008</c:v>
                </c:pt>
                <c:pt idx="1">
                  <c:v>2009</c:v>
                </c:pt>
                <c:pt idx="2">
                  <c:v>2010</c:v>
                </c:pt>
                <c:pt idx="3">
                  <c:v>2011</c:v>
                </c:pt>
                <c:pt idx="4">
                  <c:v>2012</c:v>
                </c:pt>
              </c:numCache>
            </c:numRef>
          </c:cat>
          <c:val>
            <c:numRef>
              <c:f>'Fylkesmannens behandling'!$B$5:$B$9</c:f>
              <c:numCache>
                <c:formatCode>General</c:formatCode>
                <c:ptCount val="5"/>
                <c:pt idx="0">
                  <c:v>80</c:v>
                </c:pt>
                <c:pt idx="1">
                  <c:v>138</c:v>
                </c:pt>
                <c:pt idx="2">
                  <c:v>113</c:v>
                </c:pt>
                <c:pt idx="3">
                  <c:v>172</c:v>
                </c:pt>
                <c:pt idx="4">
                  <c:v>153</c:v>
                </c:pt>
              </c:numCache>
            </c:numRef>
          </c:val>
        </c:ser>
        <c:ser>
          <c:idx val="1"/>
          <c:order val="1"/>
          <c:tx>
            <c:strRef>
              <c:f>'Fylkesmannens behandling'!$C$4</c:f>
              <c:strCache>
                <c:ptCount val="1"/>
                <c:pt idx="0">
                  <c:v>Merknader</c:v>
                </c:pt>
              </c:strCache>
            </c:strRef>
          </c:tx>
          <c:invertIfNegative val="0"/>
          <c:cat>
            <c:numRef>
              <c:f>'Fylkesmannens behandling'!$A$5:$A$9</c:f>
              <c:numCache>
                <c:formatCode>General</c:formatCode>
                <c:ptCount val="5"/>
                <c:pt idx="0">
                  <c:v>2008</c:v>
                </c:pt>
                <c:pt idx="1">
                  <c:v>2009</c:v>
                </c:pt>
                <c:pt idx="2">
                  <c:v>2010</c:v>
                </c:pt>
                <c:pt idx="3">
                  <c:v>2011</c:v>
                </c:pt>
                <c:pt idx="4">
                  <c:v>2012</c:v>
                </c:pt>
              </c:numCache>
            </c:numRef>
          </c:cat>
          <c:val>
            <c:numRef>
              <c:f>'Fylkesmannens behandling'!$C$5:$C$9</c:f>
              <c:numCache>
                <c:formatCode>General</c:formatCode>
                <c:ptCount val="5"/>
                <c:pt idx="0">
                  <c:v>73</c:v>
                </c:pt>
                <c:pt idx="1">
                  <c:v>55</c:v>
                </c:pt>
                <c:pt idx="2">
                  <c:v>61</c:v>
                </c:pt>
                <c:pt idx="3">
                  <c:v>81</c:v>
                </c:pt>
                <c:pt idx="4">
                  <c:v>55</c:v>
                </c:pt>
              </c:numCache>
            </c:numRef>
          </c:val>
        </c:ser>
        <c:dLbls>
          <c:showLegendKey val="0"/>
          <c:showVal val="0"/>
          <c:showCatName val="0"/>
          <c:showSerName val="0"/>
          <c:showPercent val="0"/>
          <c:showBubbleSize val="0"/>
        </c:dLbls>
        <c:gapWidth val="150"/>
        <c:axId val="175875584"/>
        <c:axId val="175877120"/>
      </c:barChart>
      <c:catAx>
        <c:axId val="175875584"/>
        <c:scaling>
          <c:orientation val="minMax"/>
        </c:scaling>
        <c:delete val="0"/>
        <c:axPos val="b"/>
        <c:numFmt formatCode="General" sourceLinked="1"/>
        <c:majorTickMark val="none"/>
        <c:minorTickMark val="none"/>
        <c:tickLblPos val="nextTo"/>
        <c:txPr>
          <a:bodyPr/>
          <a:lstStyle/>
          <a:p>
            <a:pPr>
              <a:defRPr sz="1200"/>
            </a:pPr>
            <a:endParaRPr lang="nb-NO"/>
          </a:p>
        </c:txPr>
        <c:crossAx val="175877120"/>
        <c:crosses val="autoZero"/>
        <c:auto val="1"/>
        <c:lblAlgn val="ctr"/>
        <c:lblOffset val="100"/>
        <c:noMultiLvlLbl val="0"/>
      </c:catAx>
      <c:valAx>
        <c:axId val="175877120"/>
        <c:scaling>
          <c:orientation val="minMax"/>
        </c:scaling>
        <c:delete val="0"/>
        <c:axPos val="l"/>
        <c:majorGridlines/>
        <c:numFmt formatCode="General" sourceLinked="1"/>
        <c:majorTickMark val="none"/>
        <c:minorTickMark val="none"/>
        <c:tickLblPos val="nextTo"/>
        <c:txPr>
          <a:bodyPr/>
          <a:lstStyle/>
          <a:p>
            <a:pPr>
              <a:defRPr sz="1200"/>
            </a:pPr>
            <a:endParaRPr lang="nb-NO"/>
          </a:p>
        </c:txPr>
        <c:crossAx val="175875584"/>
        <c:crosses val="autoZero"/>
        <c:crossBetween val="between"/>
      </c:valAx>
    </c:plotArea>
    <c:legend>
      <c:legendPos val="r"/>
      <c:overlay val="0"/>
      <c:txPr>
        <a:bodyPr/>
        <a:lstStyle/>
        <a:p>
          <a:pPr>
            <a:defRPr sz="1200"/>
          </a:pPr>
          <a:endParaRPr lang="nb-NO"/>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nb-NO"/>
              <a:t>Kommunenes</a:t>
            </a:r>
            <a:r>
              <a:rPr lang="nb-NO" baseline="0"/>
              <a:t> rapportering / Fylkesmannens behandling</a:t>
            </a:r>
            <a:endParaRPr lang="nb-NO"/>
          </a:p>
        </c:rich>
      </c:tx>
      <c:overlay val="0"/>
    </c:title>
    <c:autoTitleDeleted val="0"/>
    <c:plotArea>
      <c:layout/>
      <c:barChart>
        <c:barDir val="col"/>
        <c:grouping val="clustered"/>
        <c:varyColors val="0"/>
        <c:ser>
          <c:idx val="0"/>
          <c:order val="0"/>
          <c:tx>
            <c:strRef>
              <c:f>Sammenstilt!$A$9</c:f>
              <c:strCache>
                <c:ptCount val="1"/>
                <c:pt idx="0">
                  <c:v>Innvilget jf KOSTRA</c:v>
                </c:pt>
              </c:strCache>
            </c:strRef>
          </c:tx>
          <c:invertIfNegative val="0"/>
          <c:cat>
            <c:strRef>
              <c:f>Sammenstilt!$B$8:$F$8</c:f>
              <c:strCache>
                <c:ptCount val="5"/>
                <c:pt idx="0">
                  <c:v>2008</c:v>
                </c:pt>
                <c:pt idx="1">
                  <c:v>2009</c:v>
                </c:pt>
                <c:pt idx="2">
                  <c:v>2010</c:v>
                </c:pt>
                <c:pt idx="3">
                  <c:v>2011</c:v>
                </c:pt>
                <c:pt idx="4">
                  <c:v>2012</c:v>
                </c:pt>
              </c:strCache>
            </c:strRef>
          </c:cat>
          <c:val>
            <c:numRef>
              <c:f>Sammenstilt!$B$9:$F$9</c:f>
              <c:numCache>
                <c:formatCode>General</c:formatCode>
                <c:ptCount val="5"/>
                <c:pt idx="0">
                  <c:v>87</c:v>
                </c:pt>
                <c:pt idx="1">
                  <c:v>86</c:v>
                </c:pt>
                <c:pt idx="2">
                  <c:v>116</c:v>
                </c:pt>
                <c:pt idx="3">
                  <c:v>105</c:v>
                </c:pt>
                <c:pt idx="4">
                  <c:v>109</c:v>
                </c:pt>
              </c:numCache>
            </c:numRef>
          </c:val>
        </c:ser>
        <c:ser>
          <c:idx val="1"/>
          <c:order val="1"/>
          <c:tx>
            <c:strRef>
              <c:f>Sammenstilt!$A$10</c:f>
              <c:strCache>
                <c:ptCount val="1"/>
                <c:pt idx="0">
                  <c:v>Avslag jf. KOSTRA</c:v>
                </c:pt>
              </c:strCache>
            </c:strRef>
          </c:tx>
          <c:invertIfNegative val="0"/>
          <c:cat>
            <c:strRef>
              <c:f>Sammenstilt!$B$8:$F$8</c:f>
              <c:strCache>
                <c:ptCount val="5"/>
                <c:pt idx="0">
                  <c:v>2008</c:v>
                </c:pt>
                <c:pt idx="1">
                  <c:v>2009</c:v>
                </c:pt>
                <c:pt idx="2">
                  <c:v>2010</c:v>
                </c:pt>
                <c:pt idx="3">
                  <c:v>2011</c:v>
                </c:pt>
                <c:pt idx="4">
                  <c:v>2012</c:v>
                </c:pt>
              </c:strCache>
            </c:strRef>
          </c:cat>
          <c:val>
            <c:numRef>
              <c:f>Sammenstilt!$B$10:$F$10</c:f>
              <c:numCache>
                <c:formatCode>General</c:formatCode>
                <c:ptCount val="5"/>
                <c:pt idx="0">
                  <c:v>19</c:v>
                </c:pt>
                <c:pt idx="1">
                  <c:v>25</c:v>
                </c:pt>
                <c:pt idx="2">
                  <c:v>39</c:v>
                </c:pt>
                <c:pt idx="3">
                  <c:v>29</c:v>
                </c:pt>
                <c:pt idx="4">
                  <c:v>12</c:v>
                </c:pt>
              </c:numCache>
            </c:numRef>
          </c:val>
        </c:ser>
        <c:ser>
          <c:idx val="2"/>
          <c:order val="2"/>
          <c:tx>
            <c:strRef>
              <c:f>Sammenstilt!$A$11</c:f>
              <c:strCache>
                <c:ptCount val="1"/>
                <c:pt idx="0">
                  <c:v>Ikke merknader - FMNO</c:v>
                </c:pt>
              </c:strCache>
            </c:strRef>
          </c:tx>
          <c:invertIfNegative val="0"/>
          <c:cat>
            <c:strRef>
              <c:f>Sammenstilt!$B$8:$F$8</c:f>
              <c:strCache>
                <c:ptCount val="5"/>
                <c:pt idx="0">
                  <c:v>2008</c:v>
                </c:pt>
                <c:pt idx="1">
                  <c:v>2009</c:v>
                </c:pt>
                <c:pt idx="2">
                  <c:v>2010</c:v>
                </c:pt>
                <c:pt idx="3">
                  <c:v>2011</c:v>
                </c:pt>
                <c:pt idx="4">
                  <c:v>2012</c:v>
                </c:pt>
              </c:strCache>
            </c:strRef>
          </c:cat>
          <c:val>
            <c:numRef>
              <c:f>Sammenstilt!$B$11:$F$11</c:f>
              <c:numCache>
                <c:formatCode>General</c:formatCode>
                <c:ptCount val="5"/>
                <c:pt idx="0">
                  <c:v>80</c:v>
                </c:pt>
                <c:pt idx="1">
                  <c:v>138</c:v>
                </c:pt>
                <c:pt idx="2">
                  <c:v>113</c:v>
                </c:pt>
                <c:pt idx="3">
                  <c:v>172</c:v>
                </c:pt>
                <c:pt idx="4">
                  <c:v>153</c:v>
                </c:pt>
              </c:numCache>
            </c:numRef>
          </c:val>
        </c:ser>
        <c:ser>
          <c:idx val="3"/>
          <c:order val="3"/>
          <c:tx>
            <c:strRef>
              <c:f>Sammenstilt!$A$12</c:f>
              <c:strCache>
                <c:ptCount val="1"/>
                <c:pt idx="0">
                  <c:v>Merknader - FMNO</c:v>
                </c:pt>
              </c:strCache>
            </c:strRef>
          </c:tx>
          <c:invertIfNegative val="0"/>
          <c:cat>
            <c:strRef>
              <c:f>Sammenstilt!$B$8:$F$8</c:f>
              <c:strCache>
                <c:ptCount val="5"/>
                <c:pt idx="0">
                  <c:v>2008</c:v>
                </c:pt>
                <c:pt idx="1">
                  <c:v>2009</c:v>
                </c:pt>
                <c:pt idx="2">
                  <c:v>2010</c:v>
                </c:pt>
                <c:pt idx="3">
                  <c:v>2011</c:v>
                </c:pt>
                <c:pt idx="4">
                  <c:v>2012</c:v>
                </c:pt>
              </c:strCache>
            </c:strRef>
          </c:cat>
          <c:val>
            <c:numRef>
              <c:f>Sammenstilt!$B$12:$F$12</c:f>
              <c:numCache>
                <c:formatCode>General</c:formatCode>
                <c:ptCount val="5"/>
                <c:pt idx="0">
                  <c:v>73</c:v>
                </c:pt>
                <c:pt idx="1">
                  <c:v>55</c:v>
                </c:pt>
                <c:pt idx="2">
                  <c:v>61</c:v>
                </c:pt>
                <c:pt idx="3">
                  <c:v>81</c:v>
                </c:pt>
                <c:pt idx="4">
                  <c:v>55</c:v>
                </c:pt>
              </c:numCache>
            </c:numRef>
          </c:val>
        </c:ser>
        <c:dLbls>
          <c:showLegendKey val="0"/>
          <c:showVal val="0"/>
          <c:showCatName val="0"/>
          <c:showSerName val="0"/>
          <c:showPercent val="0"/>
          <c:showBubbleSize val="0"/>
        </c:dLbls>
        <c:gapWidth val="150"/>
        <c:axId val="176085632"/>
        <c:axId val="176091520"/>
      </c:barChart>
      <c:catAx>
        <c:axId val="176085632"/>
        <c:scaling>
          <c:orientation val="minMax"/>
        </c:scaling>
        <c:delete val="0"/>
        <c:axPos val="b"/>
        <c:majorTickMark val="none"/>
        <c:minorTickMark val="none"/>
        <c:tickLblPos val="nextTo"/>
        <c:txPr>
          <a:bodyPr/>
          <a:lstStyle/>
          <a:p>
            <a:pPr>
              <a:defRPr sz="1200"/>
            </a:pPr>
            <a:endParaRPr lang="nb-NO"/>
          </a:p>
        </c:txPr>
        <c:crossAx val="176091520"/>
        <c:crosses val="autoZero"/>
        <c:auto val="1"/>
        <c:lblAlgn val="ctr"/>
        <c:lblOffset val="100"/>
        <c:noMultiLvlLbl val="0"/>
      </c:catAx>
      <c:valAx>
        <c:axId val="176091520"/>
        <c:scaling>
          <c:orientation val="minMax"/>
        </c:scaling>
        <c:delete val="0"/>
        <c:axPos val="l"/>
        <c:majorGridlines/>
        <c:numFmt formatCode="General" sourceLinked="1"/>
        <c:majorTickMark val="none"/>
        <c:minorTickMark val="none"/>
        <c:tickLblPos val="nextTo"/>
        <c:txPr>
          <a:bodyPr/>
          <a:lstStyle/>
          <a:p>
            <a:pPr>
              <a:defRPr sz="1200"/>
            </a:pPr>
            <a:endParaRPr lang="nb-NO"/>
          </a:p>
        </c:txPr>
        <c:crossAx val="176085632"/>
        <c:crosses val="autoZero"/>
        <c:crossBetween val="between"/>
      </c:valAx>
    </c:plotArea>
    <c:legend>
      <c:legendPos val="r"/>
      <c:overlay val="0"/>
      <c:txPr>
        <a:bodyPr/>
        <a:lstStyle/>
        <a:p>
          <a:pPr>
            <a:defRPr sz="1200"/>
          </a:pPr>
          <a:endParaRPr lang="nb-NO"/>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nb-NO" sz="1600" dirty="0" smtClean="0"/>
              <a:t>100-metersbeltet:</a:t>
            </a:r>
            <a:r>
              <a:rPr lang="nb-NO" sz="1600" baseline="0" dirty="0" smtClean="0"/>
              <a:t> </a:t>
            </a:r>
            <a:r>
              <a:rPr lang="nb-NO" sz="1600" dirty="0" smtClean="0"/>
              <a:t>Ant </a:t>
            </a:r>
            <a:r>
              <a:rPr lang="nb-NO" sz="1600" dirty="0"/>
              <a:t>rapportert</a:t>
            </a:r>
            <a:r>
              <a:rPr lang="nb-NO" sz="1600" baseline="0" dirty="0"/>
              <a:t> til KOSTRA jf. behandlet hos FMNO 2008-2012</a:t>
            </a:r>
            <a:endParaRPr lang="nb-NO" sz="1600" dirty="0"/>
          </a:p>
        </c:rich>
      </c:tx>
      <c:layout>
        <c:manualLayout>
          <c:xMode val="edge"/>
          <c:yMode val="edge"/>
          <c:x val="6.4954729496022309E-2"/>
          <c:y val="1.4260249554367201E-2"/>
        </c:manualLayout>
      </c:layout>
      <c:overlay val="0"/>
    </c:title>
    <c:autoTitleDeleted val="0"/>
    <c:plotArea>
      <c:layout/>
      <c:barChart>
        <c:barDir val="col"/>
        <c:grouping val="clustered"/>
        <c:varyColors val="0"/>
        <c:ser>
          <c:idx val="0"/>
          <c:order val="0"/>
          <c:tx>
            <c:strRef>
              <c:f>Sammenstilling!$B$29</c:f>
              <c:strCache>
                <c:ptCount val="1"/>
                <c:pt idx="0">
                  <c:v>KOSTRA-Innv 100s</c:v>
                </c:pt>
              </c:strCache>
            </c:strRef>
          </c:tx>
          <c:invertIfNegative val="0"/>
          <c:cat>
            <c:strRef>
              <c:f>Sammenstilling!$A$30:$A$31</c:f>
              <c:strCache>
                <c:ptCount val="2"/>
                <c:pt idx="0">
                  <c:v>1860 Vestvågøy</c:v>
                </c:pt>
                <c:pt idx="1">
                  <c:v>1865 Vågan</c:v>
                </c:pt>
              </c:strCache>
            </c:strRef>
          </c:cat>
          <c:val>
            <c:numRef>
              <c:f>Sammenstilling!$B$30:$B$31</c:f>
              <c:numCache>
                <c:formatCode>General</c:formatCode>
                <c:ptCount val="2"/>
                <c:pt idx="0">
                  <c:v>7</c:v>
                </c:pt>
                <c:pt idx="1">
                  <c:v>31</c:v>
                </c:pt>
              </c:numCache>
            </c:numRef>
          </c:val>
        </c:ser>
        <c:ser>
          <c:idx val="1"/>
          <c:order val="1"/>
          <c:tx>
            <c:strRef>
              <c:f>Sammenstilling!$C$29</c:f>
              <c:strCache>
                <c:ptCount val="1"/>
                <c:pt idx="0">
                  <c:v>KOSTRA-Avsl 100s</c:v>
                </c:pt>
              </c:strCache>
            </c:strRef>
          </c:tx>
          <c:invertIfNegative val="0"/>
          <c:cat>
            <c:strRef>
              <c:f>Sammenstilling!$A$30:$A$31</c:f>
              <c:strCache>
                <c:ptCount val="2"/>
                <c:pt idx="0">
                  <c:v>1860 Vestvågøy</c:v>
                </c:pt>
                <c:pt idx="1">
                  <c:v>1865 Vågan</c:v>
                </c:pt>
              </c:strCache>
            </c:strRef>
          </c:cat>
          <c:val>
            <c:numRef>
              <c:f>Sammenstilling!$C$30:$C$31</c:f>
              <c:numCache>
                <c:formatCode>General</c:formatCode>
                <c:ptCount val="2"/>
                <c:pt idx="0">
                  <c:v>0</c:v>
                </c:pt>
                <c:pt idx="1">
                  <c:v>8</c:v>
                </c:pt>
              </c:numCache>
            </c:numRef>
          </c:val>
        </c:ser>
        <c:ser>
          <c:idx val="2"/>
          <c:order val="2"/>
          <c:tx>
            <c:strRef>
              <c:f>Sammenstilling!$D$29</c:f>
              <c:strCache>
                <c:ptCount val="1"/>
                <c:pt idx="0">
                  <c:v>FMNO -Ikke merkn 100s</c:v>
                </c:pt>
              </c:strCache>
            </c:strRef>
          </c:tx>
          <c:invertIfNegative val="0"/>
          <c:cat>
            <c:strRef>
              <c:f>Sammenstilling!$A$30:$A$31</c:f>
              <c:strCache>
                <c:ptCount val="2"/>
                <c:pt idx="0">
                  <c:v>1860 Vestvågøy</c:v>
                </c:pt>
                <c:pt idx="1">
                  <c:v>1865 Vågan</c:v>
                </c:pt>
              </c:strCache>
            </c:strRef>
          </c:cat>
          <c:val>
            <c:numRef>
              <c:f>Sammenstilling!$D$30:$D$31</c:f>
              <c:numCache>
                <c:formatCode>General</c:formatCode>
                <c:ptCount val="2"/>
                <c:pt idx="0">
                  <c:v>4</c:v>
                </c:pt>
                <c:pt idx="1">
                  <c:v>74</c:v>
                </c:pt>
              </c:numCache>
            </c:numRef>
          </c:val>
        </c:ser>
        <c:ser>
          <c:idx val="3"/>
          <c:order val="3"/>
          <c:tx>
            <c:strRef>
              <c:f>Sammenstilling!$E$29</c:f>
              <c:strCache>
                <c:ptCount val="1"/>
                <c:pt idx="0">
                  <c:v>FMNO -Merkn 100s</c:v>
                </c:pt>
              </c:strCache>
            </c:strRef>
          </c:tx>
          <c:invertIfNegative val="0"/>
          <c:cat>
            <c:strRef>
              <c:f>Sammenstilling!$A$30:$A$31</c:f>
              <c:strCache>
                <c:ptCount val="2"/>
                <c:pt idx="0">
                  <c:v>1860 Vestvågøy</c:v>
                </c:pt>
                <c:pt idx="1">
                  <c:v>1865 Vågan</c:v>
                </c:pt>
              </c:strCache>
            </c:strRef>
          </c:cat>
          <c:val>
            <c:numRef>
              <c:f>Sammenstilling!$E$30:$E$31</c:f>
              <c:numCache>
                <c:formatCode>General</c:formatCode>
                <c:ptCount val="2"/>
                <c:pt idx="0">
                  <c:v>4</c:v>
                </c:pt>
                <c:pt idx="1">
                  <c:v>25</c:v>
                </c:pt>
              </c:numCache>
            </c:numRef>
          </c:val>
        </c:ser>
        <c:dLbls>
          <c:showLegendKey val="0"/>
          <c:showVal val="0"/>
          <c:showCatName val="0"/>
          <c:showSerName val="0"/>
          <c:showPercent val="0"/>
          <c:showBubbleSize val="0"/>
        </c:dLbls>
        <c:gapWidth val="150"/>
        <c:axId val="178249728"/>
        <c:axId val="178251264"/>
      </c:barChart>
      <c:catAx>
        <c:axId val="178249728"/>
        <c:scaling>
          <c:orientation val="minMax"/>
        </c:scaling>
        <c:delete val="1"/>
        <c:axPos val="b"/>
        <c:majorTickMark val="none"/>
        <c:minorTickMark val="none"/>
        <c:tickLblPos val="none"/>
        <c:crossAx val="178251264"/>
        <c:crosses val="autoZero"/>
        <c:auto val="1"/>
        <c:lblAlgn val="ctr"/>
        <c:lblOffset val="100"/>
        <c:noMultiLvlLbl val="0"/>
      </c:catAx>
      <c:valAx>
        <c:axId val="178251264"/>
        <c:scaling>
          <c:orientation val="minMax"/>
        </c:scaling>
        <c:delete val="0"/>
        <c:axPos val="l"/>
        <c:majorGridlines/>
        <c:numFmt formatCode="General" sourceLinked="1"/>
        <c:majorTickMark val="none"/>
        <c:minorTickMark val="none"/>
        <c:tickLblPos val="nextTo"/>
        <c:crossAx val="178249728"/>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0.80187</cdr:x>
      <cdr:y>0.92473</cdr:y>
    </cdr:from>
    <cdr:to>
      <cdr:x>0.99376</cdr:x>
      <cdr:y>0.99104</cdr:y>
    </cdr:to>
    <cdr:sp macro="" textlink="">
      <cdr:nvSpPr>
        <cdr:cNvPr id="2" name="TekstSylinder 1"/>
        <cdr:cNvSpPr txBox="1"/>
      </cdr:nvSpPr>
      <cdr:spPr>
        <a:xfrm xmlns:a="http://schemas.openxmlformats.org/drawingml/2006/main">
          <a:off x="4895850" y="4914900"/>
          <a:ext cx="1171575" cy="3524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b-NO" sz="1100"/>
            <a:t>Kilde: KOSTRA</a:t>
          </a:r>
        </a:p>
      </cdr:txBody>
    </cdr:sp>
  </cdr:relSizeAnchor>
</c:userShapes>
</file>

<file path=ppt/drawings/drawing2.xml><?xml version="1.0" encoding="utf-8"?>
<c:userShapes xmlns:c="http://schemas.openxmlformats.org/drawingml/2006/chart">
  <cdr:relSizeAnchor xmlns:cdr="http://schemas.openxmlformats.org/drawingml/2006/chartDrawing">
    <cdr:from>
      <cdr:x>0.10271</cdr:x>
      <cdr:y>0.85205</cdr:y>
    </cdr:from>
    <cdr:to>
      <cdr:x>0.16279</cdr:x>
      <cdr:y>0.85205</cdr:y>
    </cdr:to>
    <cdr:cxnSp macro="">
      <cdr:nvCxnSpPr>
        <cdr:cNvPr id="3" name="Rett linje 2"/>
        <cdr:cNvCxnSpPr/>
      </cdr:nvCxnSpPr>
      <cdr:spPr>
        <a:xfrm xmlns:a="http://schemas.openxmlformats.org/drawingml/2006/main">
          <a:off x="504825" y="4552950"/>
          <a:ext cx="295275" cy="0"/>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0.39212</cdr:x>
      <cdr:y>0.40345</cdr:y>
    </cdr:from>
    <cdr:to>
      <cdr:x>0.4522</cdr:x>
      <cdr:y>0.40345</cdr:y>
    </cdr:to>
    <cdr:cxnSp macro="">
      <cdr:nvCxnSpPr>
        <cdr:cNvPr id="4" name="Rett linje 3"/>
        <cdr:cNvCxnSpPr/>
      </cdr:nvCxnSpPr>
      <cdr:spPr>
        <a:xfrm xmlns:a="http://schemas.openxmlformats.org/drawingml/2006/main">
          <a:off x="1927225" y="2155825"/>
          <a:ext cx="295275" cy="0"/>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0.45413</cdr:x>
      <cdr:y>0.80986</cdr:y>
    </cdr:from>
    <cdr:to>
      <cdr:x>0.51421</cdr:x>
      <cdr:y>0.80986</cdr:y>
    </cdr:to>
    <cdr:cxnSp macro="">
      <cdr:nvCxnSpPr>
        <cdr:cNvPr id="5" name="Rett linje 4"/>
        <cdr:cNvCxnSpPr/>
      </cdr:nvCxnSpPr>
      <cdr:spPr>
        <a:xfrm xmlns:a="http://schemas.openxmlformats.org/drawingml/2006/main">
          <a:off x="2232025" y="4327525"/>
          <a:ext cx="295275" cy="0"/>
        </a:xfrm>
        <a:prstGeom xmlns:a="http://schemas.openxmlformats.org/drawingml/2006/main" prst="line">
          <a:avLst/>
        </a:prstGeom>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0.06395</cdr:x>
      <cdr:y>0.96257</cdr:y>
    </cdr:from>
    <cdr:to>
      <cdr:x>0.68217</cdr:x>
      <cdr:y>1</cdr:y>
    </cdr:to>
    <cdr:sp macro="" textlink="">
      <cdr:nvSpPr>
        <cdr:cNvPr id="2" name="TekstSylinder 1"/>
        <cdr:cNvSpPr txBox="1"/>
      </cdr:nvSpPr>
      <cdr:spPr>
        <a:xfrm xmlns:a="http://schemas.openxmlformats.org/drawingml/2006/main">
          <a:off x="314325" y="5343525"/>
          <a:ext cx="3038475" cy="2000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nb-NO" sz="1100" dirty="0" smtClean="0"/>
            <a:t>Kommune A		Kommune B</a:t>
          </a:r>
          <a:endParaRPr lang="nb-NO"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51163" cy="497126"/>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n-NO"/>
          </a:p>
        </p:txBody>
      </p:sp>
      <p:sp>
        <p:nvSpPr>
          <p:cNvPr id="3" name="Plassholder for dato 2"/>
          <p:cNvSpPr>
            <a:spLocks noGrp="1"/>
          </p:cNvSpPr>
          <p:nvPr>
            <p:ph type="dt" sz="quarter" idx="1"/>
          </p:nvPr>
        </p:nvSpPr>
        <p:spPr>
          <a:xfrm>
            <a:off x="3857636" y="0"/>
            <a:ext cx="2951163" cy="497126"/>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D18AF6B0-41FD-4474-B144-7E418545326E}" type="datetimeFigureOut">
              <a:rPr lang="nn-NO"/>
              <a:pPr>
                <a:defRPr/>
              </a:pPr>
              <a:t>12.12.2013</a:t>
            </a:fld>
            <a:endParaRPr lang="nn-NO"/>
          </a:p>
        </p:txBody>
      </p:sp>
      <p:sp>
        <p:nvSpPr>
          <p:cNvPr id="4" name="Plassholder for bunntekst 3"/>
          <p:cNvSpPr>
            <a:spLocks noGrp="1"/>
          </p:cNvSpPr>
          <p:nvPr>
            <p:ph type="ftr" sz="quarter" idx="2"/>
          </p:nvPr>
        </p:nvSpPr>
        <p:spPr>
          <a:xfrm>
            <a:off x="0" y="9443662"/>
            <a:ext cx="2951163" cy="497126"/>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n-NO"/>
          </a:p>
        </p:txBody>
      </p:sp>
      <p:sp>
        <p:nvSpPr>
          <p:cNvPr id="5" name="Plassholder for lysbildenummer 4"/>
          <p:cNvSpPr>
            <a:spLocks noGrp="1"/>
          </p:cNvSpPr>
          <p:nvPr>
            <p:ph type="sldNum" sz="quarter" idx="3"/>
          </p:nvPr>
        </p:nvSpPr>
        <p:spPr>
          <a:xfrm>
            <a:off x="3857636" y="9443662"/>
            <a:ext cx="2951163" cy="497126"/>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B37A71F1-B6A6-4828-80EE-1CE830F20C56}" type="slidenum">
              <a:rPr lang="nn-NO"/>
              <a:pPr>
                <a:defRPr/>
              </a:pPr>
              <a:t>‹#›</a:t>
            </a:fld>
            <a:endParaRPr lang="nn-NO"/>
          </a:p>
        </p:txBody>
      </p:sp>
    </p:spTree>
    <p:extLst>
      <p:ext uri="{BB962C8B-B14F-4D97-AF65-F5344CB8AC3E}">
        <p14:creationId xmlns:p14="http://schemas.microsoft.com/office/powerpoint/2010/main" val="3947357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51163" cy="497126"/>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n-NO"/>
          </a:p>
        </p:txBody>
      </p:sp>
      <p:sp>
        <p:nvSpPr>
          <p:cNvPr id="3" name="Plassholder for dato 2"/>
          <p:cNvSpPr>
            <a:spLocks noGrp="1"/>
          </p:cNvSpPr>
          <p:nvPr>
            <p:ph type="dt" idx="1"/>
          </p:nvPr>
        </p:nvSpPr>
        <p:spPr>
          <a:xfrm>
            <a:off x="3857636" y="0"/>
            <a:ext cx="2951163" cy="497126"/>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4209781E-BD32-4237-8F8F-43EC4D6092E2}" type="datetimeFigureOut">
              <a:rPr lang="nn-NO"/>
              <a:pPr>
                <a:defRPr/>
              </a:pPr>
              <a:t>12.12.2013</a:t>
            </a:fld>
            <a:endParaRPr lang="nn-NO"/>
          </a:p>
        </p:txBody>
      </p:sp>
      <p:sp>
        <p:nvSpPr>
          <p:cNvPr id="4" name="Plassholder for lysbilde 3"/>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91440" tIns="45720" rIns="91440" bIns="45720" rtlCol="0" anchor="ctr"/>
          <a:lstStyle/>
          <a:p>
            <a:pPr lvl="0"/>
            <a:endParaRPr lang="nn-NO" noProof="0"/>
          </a:p>
        </p:txBody>
      </p:sp>
      <p:sp>
        <p:nvSpPr>
          <p:cNvPr id="5" name="Plassholder for notater 4"/>
          <p:cNvSpPr>
            <a:spLocks noGrp="1"/>
          </p:cNvSpPr>
          <p:nvPr>
            <p:ph type="body" sz="quarter" idx="3"/>
          </p:nvPr>
        </p:nvSpPr>
        <p:spPr>
          <a:xfrm>
            <a:off x="681038" y="4722694"/>
            <a:ext cx="5448300" cy="4474131"/>
          </a:xfrm>
          <a:prstGeom prst="rect">
            <a:avLst/>
          </a:prstGeom>
        </p:spPr>
        <p:txBody>
          <a:bodyPr vert="horz" lIns="91440" tIns="45720" rIns="91440" bIns="45720" rtlCol="0">
            <a:normAutofit/>
          </a:bodyPr>
          <a:lstStyle/>
          <a:p>
            <a:pPr lvl="0"/>
            <a:r>
              <a:rPr lang="nb-NO" noProof="0" smtClean="0"/>
              <a:t>Klikk for å redigere tekststiler i malen</a:t>
            </a:r>
          </a:p>
          <a:p>
            <a:pPr lvl="1"/>
            <a:r>
              <a:rPr lang="nb-NO" noProof="0" smtClean="0"/>
              <a:t>Andre nivå</a:t>
            </a:r>
          </a:p>
          <a:p>
            <a:pPr lvl="2"/>
            <a:r>
              <a:rPr lang="nb-NO" noProof="0" smtClean="0"/>
              <a:t>Tredje nivå</a:t>
            </a:r>
          </a:p>
          <a:p>
            <a:pPr lvl="3"/>
            <a:r>
              <a:rPr lang="nb-NO" noProof="0" smtClean="0"/>
              <a:t>Fjerde nivå</a:t>
            </a:r>
          </a:p>
          <a:p>
            <a:pPr lvl="4"/>
            <a:r>
              <a:rPr lang="nb-NO" noProof="0" smtClean="0"/>
              <a:t>Femte nivå</a:t>
            </a:r>
            <a:endParaRPr lang="nn-NO" noProof="0"/>
          </a:p>
        </p:txBody>
      </p:sp>
      <p:sp>
        <p:nvSpPr>
          <p:cNvPr id="6" name="Plassholder for bunntekst 5"/>
          <p:cNvSpPr>
            <a:spLocks noGrp="1"/>
          </p:cNvSpPr>
          <p:nvPr>
            <p:ph type="ftr" sz="quarter" idx="4"/>
          </p:nvPr>
        </p:nvSpPr>
        <p:spPr>
          <a:xfrm>
            <a:off x="0" y="9443662"/>
            <a:ext cx="2951163" cy="497126"/>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n-NO"/>
          </a:p>
        </p:txBody>
      </p:sp>
      <p:sp>
        <p:nvSpPr>
          <p:cNvPr id="7" name="Plassholder for lysbildenummer 6"/>
          <p:cNvSpPr>
            <a:spLocks noGrp="1"/>
          </p:cNvSpPr>
          <p:nvPr>
            <p:ph type="sldNum" sz="quarter" idx="5"/>
          </p:nvPr>
        </p:nvSpPr>
        <p:spPr>
          <a:xfrm>
            <a:off x="3857636" y="9443662"/>
            <a:ext cx="2951163" cy="497126"/>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C7228F33-A81D-49B2-B7BA-23E27CE0F9B7}" type="slidenum">
              <a:rPr lang="nn-NO"/>
              <a:pPr>
                <a:defRPr/>
              </a:pPr>
              <a:t>‹#›</a:t>
            </a:fld>
            <a:endParaRPr lang="nn-NO"/>
          </a:p>
        </p:txBody>
      </p:sp>
    </p:spTree>
    <p:extLst>
      <p:ext uri="{BB962C8B-B14F-4D97-AF65-F5344CB8AC3E}">
        <p14:creationId xmlns:p14="http://schemas.microsoft.com/office/powerpoint/2010/main" val="804294013"/>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Plassholder for lysbilde 1"/>
          <p:cNvSpPr>
            <a:spLocks noGrp="1" noRot="1" noChangeAspect="1"/>
          </p:cNvSpPr>
          <p:nvPr>
            <p:ph type="sldImg"/>
          </p:nvPr>
        </p:nvSpPr>
        <p:spPr bwMode="auto">
          <a:noFill/>
          <a:ln>
            <a:solidFill>
              <a:srgbClr val="000000"/>
            </a:solidFill>
            <a:miter lim="800000"/>
            <a:headEnd/>
            <a:tailEnd/>
          </a:ln>
        </p:spPr>
      </p:sp>
      <p:sp>
        <p:nvSpPr>
          <p:cNvPr id="16386"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b-NO" smtClean="0"/>
          </a:p>
        </p:txBody>
      </p:sp>
      <p:sp>
        <p:nvSpPr>
          <p:cNvPr id="16387" name="Plassholder for lysbilde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01C1A45-3225-4E3F-BA7A-61373B2F3AD8}" type="slidenum">
              <a:rPr lang="nn-NO">
                <a:cs typeface="Arial" charset="0"/>
              </a:rPr>
              <a:pPr fontAlgn="base">
                <a:spcBef>
                  <a:spcPct val="0"/>
                </a:spcBef>
                <a:spcAft>
                  <a:spcPct val="0"/>
                </a:spcAft>
              </a:pPr>
              <a:t>1</a:t>
            </a:fld>
            <a:endParaRPr lang="nn-NO">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Plassholder for lysbilde 1"/>
          <p:cNvSpPr>
            <a:spLocks noGrp="1" noRot="1" noChangeAspect="1"/>
          </p:cNvSpPr>
          <p:nvPr>
            <p:ph type="sldImg"/>
          </p:nvPr>
        </p:nvSpPr>
        <p:spPr bwMode="auto">
          <a:noFill/>
          <a:ln>
            <a:solidFill>
              <a:srgbClr val="000000"/>
            </a:solidFill>
            <a:miter lim="800000"/>
            <a:headEnd/>
            <a:tailEnd/>
          </a:ln>
        </p:spPr>
      </p:sp>
      <p:sp>
        <p:nvSpPr>
          <p:cNvPr id="23554"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b-NO" b="1" smtClean="0"/>
              <a:t>7.2 For disse områdene gjelder følgende retningslinjer:</a:t>
            </a:r>
          </a:p>
          <a:p>
            <a:pPr>
              <a:spcBef>
                <a:spcPct val="0"/>
              </a:spcBef>
            </a:pPr>
            <a:r>
              <a:rPr lang="nb-NO" smtClean="0"/>
              <a:t>Byggeforbudet i 100-metersbeltet langs sjøen i § 1-8 i plan- og bygningsloven av 27. juni 2008 gjelder generelt. I den nye loven er forbudet og bestemmelsene om dispensasjon i kapittel 19 strammet inn. 100-metersbeltet er av nasjonal interesse, og bygging her i de nevnte kommunene skal bare tillates etter en konkret vurdering ut fra lokale forhold.</a:t>
            </a:r>
          </a:p>
          <a:p>
            <a:pPr>
              <a:spcBef>
                <a:spcPct val="0"/>
              </a:spcBef>
            </a:pPr>
            <a:endParaRPr lang="nb-NO" smtClean="0"/>
          </a:p>
          <a:p>
            <a:pPr>
              <a:spcBef>
                <a:spcPct val="0"/>
              </a:spcBef>
            </a:pPr>
            <a:r>
              <a:rPr lang="nb-NO" smtClean="0"/>
              <a:t>I områder uten press vil det være enklere for kommunene å gi tillatelse til å bygge enn i områder der presset er stort. Det vil gi kommunene utenfor pressområdene mulighet til å inkludere 100-metersbeltet langs sjøen i sine helhetlige utviklingsstrategier. Dette innebærer at kommunene kan vedta planer som innebærer utbygging til ulike formål også i 100-metersbeltet.</a:t>
            </a:r>
          </a:p>
          <a:p>
            <a:pPr>
              <a:spcBef>
                <a:spcPct val="0"/>
              </a:spcBef>
            </a:pPr>
            <a:endParaRPr lang="nb-NO" smtClean="0"/>
          </a:p>
          <a:p>
            <a:pPr>
              <a:spcBef>
                <a:spcPct val="0"/>
              </a:spcBef>
            </a:pPr>
            <a:r>
              <a:rPr lang="nb-NO" smtClean="0"/>
              <a:t>Kommuneplanen skal legges til grunn for eventuell utarbeiding av reguleringsplan (områderegulering eller detaljregulering). Byggegrense skal angis i planene, jfr. plan- og bygningsloven § 1-8 tredje ledd. Eldre planer som gir mulighet for utbygging i strid med retningslinjene, bør revideres eller oppheves.</a:t>
            </a:r>
          </a:p>
          <a:p>
            <a:pPr>
              <a:spcBef>
                <a:spcPct val="0"/>
              </a:spcBef>
            </a:pPr>
            <a:endParaRPr lang="nb-NO" smtClean="0"/>
          </a:p>
        </p:txBody>
      </p:sp>
      <p:sp>
        <p:nvSpPr>
          <p:cNvPr id="23555" name="Plassholder for lysbilde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AEA55F-034E-4007-9D82-82BBD9D9871D}" type="slidenum">
              <a:rPr lang="nn-NO">
                <a:cs typeface="Arial" charset="0"/>
              </a:rPr>
              <a:pPr fontAlgn="base">
                <a:spcBef>
                  <a:spcPct val="0"/>
                </a:spcBef>
                <a:spcAft>
                  <a:spcPct val="0"/>
                </a:spcAft>
              </a:pPr>
              <a:t>7</a:t>
            </a:fld>
            <a:endParaRPr lang="nn-NO">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Plassholder for lysbilde 1"/>
          <p:cNvSpPr>
            <a:spLocks noGrp="1" noRot="1" noChangeAspect="1"/>
          </p:cNvSpPr>
          <p:nvPr>
            <p:ph type="sldImg"/>
          </p:nvPr>
        </p:nvSpPr>
        <p:spPr bwMode="auto">
          <a:noFill/>
          <a:ln>
            <a:solidFill>
              <a:srgbClr val="000000"/>
            </a:solidFill>
            <a:miter lim="800000"/>
            <a:headEnd/>
            <a:tailEnd/>
          </a:ln>
        </p:spPr>
      </p:sp>
      <p:sp>
        <p:nvSpPr>
          <p:cNvPr id="25602" name="Plassholder for notat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b-NO" smtClean="0"/>
              <a:t>Kommuneplanen skal legges til grunn for eventuell utarbeiding av reguleringsplan (områderegulering eller detaljregulering). Byggegrense skal angis i planene, jfr. plan- og bygningsloven § 1-8 tredje ledd. Eldre planer som gir mulighet for utbygging i strid med retningslinjene, bør revideres eller oppheves.</a:t>
            </a:r>
          </a:p>
          <a:p>
            <a:pPr>
              <a:spcBef>
                <a:spcPct val="0"/>
              </a:spcBef>
            </a:pPr>
            <a:endParaRPr lang="nb-NO" smtClean="0"/>
          </a:p>
          <a:p>
            <a:pPr>
              <a:spcBef>
                <a:spcPct val="0"/>
              </a:spcBef>
            </a:pPr>
            <a:r>
              <a:rPr lang="nb-NO" smtClean="0"/>
              <a:t>Ved større byggetiltak skal det kreves reguleringsplan, jfr. plan- og bygningsloven § 12-1. Kravet om at det skal foreligge reguleringsplan før det kan gis tillatelse til gjennomføring av større bygge- og anleggsarbeider er videreført fra plan- og bygningsloven av 1985. Ved utbyggingstiltak som ikke er særlig omfattende bør arealutnyttingen styres gjennom bestemmelser til kommuneplan. For mindre tiltak kan det gis dispensasjon etter en konkret vurdering, på bakgrunn av kapittel 19.</a:t>
            </a:r>
          </a:p>
          <a:p>
            <a:pPr>
              <a:spcBef>
                <a:spcPct val="0"/>
              </a:spcBef>
            </a:pPr>
            <a:endParaRPr lang="nb-NO" smtClean="0"/>
          </a:p>
        </p:txBody>
      </p:sp>
      <p:sp>
        <p:nvSpPr>
          <p:cNvPr id="25603" name="Plassholder for lysbilde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C57373-3305-42CB-B676-E58EF7D5B9A6}" type="slidenum">
              <a:rPr lang="nn-NO">
                <a:cs typeface="Arial" charset="0"/>
              </a:rPr>
              <a:pPr fontAlgn="base">
                <a:spcBef>
                  <a:spcPct val="0"/>
                </a:spcBef>
                <a:spcAft>
                  <a:spcPct val="0"/>
                </a:spcAft>
              </a:pPr>
              <a:t>8</a:t>
            </a:fld>
            <a:endParaRPr lang="nn-NO">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Plassholder for lysbilde 1"/>
          <p:cNvSpPr>
            <a:spLocks noGrp="1" noRot="1" noChangeAspect="1"/>
          </p:cNvSpPr>
          <p:nvPr>
            <p:ph type="sldImg"/>
          </p:nvPr>
        </p:nvSpPr>
        <p:spPr bwMode="auto">
          <a:noFill/>
          <a:ln>
            <a:solidFill>
              <a:srgbClr val="000000"/>
            </a:solidFill>
            <a:miter lim="800000"/>
            <a:headEnd/>
            <a:tailEnd/>
          </a:ln>
        </p:spPr>
      </p:sp>
      <p:sp>
        <p:nvSpPr>
          <p:cNvPr id="3" name="Plassholder for notater 2"/>
          <p:cNvSpPr>
            <a:spLocks noGrp="1"/>
          </p:cNvSpPr>
          <p:nvPr>
            <p:ph type="body" idx="1"/>
          </p:nvPr>
        </p:nvSpPr>
        <p:spPr/>
        <p:txBody>
          <a:bodyPr>
            <a:normAutofit fontScale="92500" lnSpcReduction="20000"/>
          </a:bodyPr>
          <a:lstStyle/>
          <a:p>
            <a:pPr fontAlgn="auto">
              <a:spcBef>
                <a:spcPts val="0"/>
              </a:spcBef>
              <a:spcAft>
                <a:spcPts val="0"/>
              </a:spcAft>
              <a:defRPr/>
            </a:pPr>
            <a:r>
              <a:rPr lang="nb-NO" dirty="0" smtClean="0"/>
              <a:t>I 100-metersbeltet langs sjøen skal følgende retningslinjer legges til grunn:</a:t>
            </a:r>
          </a:p>
          <a:p>
            <a:pPr fontAlgn="auto">
              <a:spcBef>
                <a:spcPts val="0"/>
              </a:spcBef>
              <a:spcAft>
                <a:spcPts val="0"/>
              </a:spcAft>
              <a:defRPr/>
            </a:pPr>
            <a:endParaRPr lang="nb-NO" dirty="0" smtClean="0"/>
          </a:p>
          <a:p>
            <a:pPr marL="171450" indent="-171450" fontAlgn="auto">
              <a:spcBef>
                <a:spcPts val="0"/>
              </a:spcBef>
              <a:spcAft>
                <a:spcPts val="0"/>
              </a:spcAft>
              <a:buFont typeface="Arial" pitchFamily="34" charset="0"/>
              <a:buChar char="•"/>
              <a:defRPr/>
            </a:pPr>
            <a:r>
              <a:rPr lang="nb-NO" dirty="0" smtClean="0"/>
              <a:t>Utbygging bør så langt som mulig lokaliseres til områder som er bebygd fra før, slik at utbyggingen skjer mest mulig konsentrert. Utbygging i urørte områder med spesielle friluftsinteresser, natur- og landskapskvaliteter eller kulturminneinteresser skal unngås. Det gjelder for eksempel utbygging i kyst- og fjordlandskaper med spesielle kvaliteter.</a:t>
            </a:r>
          </a:p>
          <a:p>
            <a:pPr marL="171450" indent="-171450" fontAlgn="auto">
              <a:spcBef>
                <a:spcPts val="0"/>
              </a:spcBef>
              <a:spcAft>
                <a:spcPts val="0"/>
              </a:spcAft>
              <a:buFont typeface="Arial" pitchFamily="34" charset="0"/>
              <a:buChar char="•"/>
              <a:defRPr/>
            </a:pPr>
            <a:r>
              <a:rPr lang="nb-NO" dirty="0" smtClean="0"/>
              <a:t>Spørsmålet om bygging skal vurderes i forhold til andre allmenne interesser. Det bør ikke tillates utbygging i områder som har spesiell verdi i forbindelse med friluftsliv og allmenn ferdsel, naturkvaliteter, naturmangfold, kulturminner, kulturmiljøer og landskap. Forholdet til andre interesser, som for eksempel landbruk, fiske, oppdrett og reindrift må også vurderes. Der det tillates bygging, bør hensynet til andre interesser ivaretas best mulig. </a:t>
            </a:r>
          </a:p>
          <a:p>
            <a:pPr marL="171450" indent="-171450" fontAlgn="auto">
              <a:spcBef>
                <a:spcPts val="0"/>
              </a:spcBef>
              <a:spcAft>
                <a:spcPts val="0"/>
              </a:spcAft>
              <a:buFont typeface="Arial" pitchFamily="34" charset="0"/>
              <a:buChar char="•"/>
              <a:defRPr/>
            </a:pPr>
            <a:r>
              <a:rPr lang="nb-NO" dirty="0" smtClean="0"/>
              <a:t>Alternative plasseringer bør vurderes og velges dersom det er mulig. Det bør også vurderes om tiltaket kan trekkes vekk fra sjøen. Tiltak som tillates må tilpasses omgivelsene best mulig. </a:t>
            </a:r>
          </a:p>
          <a:p>
            <a:pPr marL="171450" indent="-171450" fontAlgn="auto">
              <a:spcBef>
                <a:spcPts val="0"/>
              </a:spcBef>
              <a:spcAft>
                <a:spcPts val="0"/>
              </a:spcAft>
              <a:buFont typeface="Arial" pitchFamily="34" charset="0"/>
              <a:buChar char="•"/>
              <a:defRPr/>
            </a:pPr>
            <a:r>
              <a:rPr lang="nb-NO" dirty="0" smtClean="0"/>
              <a:t>I områder hvor alt tilgjengelig utbyggingsareal ligger innenfor 100-metersbeltet, og alternativ plassering av tiltak dermed ikke er mulig, vil kommunen ha videre adgang til å tillate tiltak for å ivareta hensynet til en fornuftig samfunnsutvikling. Ved vurdering av om tiltak skal tillates skal det legges vekt på om hensynet til tilgjengelighet for allmennheten kan ivaretas ved at det eksempelvis avsettes areal til </a:t>
            </a:r>
            <a:r>
              <a:rPr lang="nb-NO" dirty="0" err="1" smtClean="0"/>
              <a:t>kyststi</a:t>
            </a:r>
            <a:r>
              <a:rPr lang="nb-NO" dirty="0" smtClean="0"/>
              <a:t>, friluftsområde eller liknende.</a:t>
            </a:r>
          </a:p>
          <a:p>
            <a:pPr marL="171450" indent="-171450" fontAlgn="auto">
              <a:spcBef>
                <a:spcPts val="0"/>
              </a:spcBef>
              <a:spcAft>
                <a:spcPts val="0"/>
              </a:spcAft>
              <a:buFont typeface="Arial" pitchFamily="34" charset="0"/>
              <a:buChar char="•"/>
              <a:defRPr/>
            </a:pPr>
            <a:r>
              <a:rPr lang="nb-NO" dirty="0" smtClean="0"/>
              <a:t>Behovet for næringsutvikling og arbeidsplasser, for eksempel satsing på reiseliv og turisme, skal tillegges vekt i vurderingen av tiltak i 100-metersbeltet. Disse hensynene må veies opp mot hensynet til de allmenne interesser som er angitt foran. </a:t>
            </a:r>
          </a:p>
          <a:p>
            <a:pPr marL="171450" indent="-171450" fontAlgn="auto">
              <a:spcBef>
                <a:spcPts val="0"/>
              </a:spcBef>
              <a:spcAft>
                <a:spcPts val="0"/>
              </a:spcAft>
              <a:buFont typeface="Arial" pitchFamily="34" charset="0"/>
              <a:buChar char="•"/>
              <a:defRPr/>
            </a:pPr>
            <a:r>
              <a:rPr lang="nb-NO" dirty="0" smtClean="0"/>
              <a:t>Vurderingen vil være avhengig av hva slags type tiltak det gjelder. Det kan være grunnlag for å tillate visse tiltak nær sjøen, som for eksempel brygger, naust, næringstiltak og sjørettede reiselivsanlegg. </a:t>
            </a:r>
          </a:p>
          <a:p>
            <a:pPr marL="171450" indent="-171450" fontAlgn="auto">
              <a:spcBef>
                <a:spcPts val="0"/>
              </a:spcBef>
              <a:spcAft>
                <a:spcPts val="0"/>
              </a:spcAft>
              <a:buFont typeface="Arial" pitchFamily="34" charset="0"/>
              <a:buChar char="•"/>
              <a:defRPr/>
            </a:pPr>
            <a:r>
              <a:rPr lang="nb-NO" dirty="0" smtClean="0"/>
              <a:t>Muligheten for fritidsfiske gjennom å tillate oppføring av naust og brygge skal også tillegges vekt i vurderingen av tiltak i 100-metersbeltet. Disse hensynene må veies opp mot hensynet til de allmenne interesser som er angitt foran, og mulighetene for felles brygger og naust bør også vurderes.</a:t>
            </a:r>
          </a:p>
          <a:p>
            <a:pPr fontAlgn="auto">
              <a:spcBef>
                <a:spcPts val="0"/>
              </a:spcBef>
              <a:spcAft>
                <a:spcPts val="0"/>
              </a:spcAft>
              <a:defRPr/>
            </a:pPr>
            <a:endParaRPr lang="nb-NO" dirty="0" smtClean="0"/>
          </a:p>
          <a:p>
            <a:pPr fontAlgn="auto">
              <a:spcBef>
                <a:spcPts val="0"/>
              </a:spcBef>
              <a:spcAft>
                <a:spcPts val="0"/>
              </a:spcAft>
              <a:defRPr/>
            </a:pPr>
            <a:r>
              <a:rPr lang="nb-NO" dirty="0" smtClean="0"/>
              <a:t>Retningslinjene gjelder også for by- og tettstedsområder. I disse områdene skal behovet for fortetting og byutvikling tillegges vekt. Arealer til bolig-, sentrums- og næringsutvikling bør som et utgangspunkt prioriteres foran arealer til fritidsboliger.</a:t>
            </a:r>
            <a:endParaRPr lang="nb-NO" dirty="0"/>
          </a:p>
        </p:txBody>
      </p:sp>
      <p:sp>
        <p:nvSpPr>
          <p:cNvPr id="27651" name="Plassholder for lysbilde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5B6B06-AF7B-4A7E-B771-9042A5D3D0B2}" type="slidenum">
              <a:rPr lang="nn-NO">
                <a:cs typeface="Arial" charset="0"/>
              </a:rPr>
              <a:pPr fontAlgn="base">
                <a:spcBef>
                  <a:spcPct val="0"/>
                </a:spcBef>
                <a:spcAft>
                  <a:spcPct val="0"/>
                </a:spcAft>
              </a:pPr>
              <a:t>9</a:t>
            </a:fld>
            <a:endParaRPr lang="nn-NO">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4" name="Bilde 6" descr="1.pdf"/>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Undertittel 2"/>
          <p:cNvSpPr>
            <a:spLocks noGrp="1"/>
          </p:cNvSpPr>
          <p:nvPr>
            <p:ph type="subTitle" idx="1"/>
          </p:nvPr>
        </p:nvSpPr>
        <p:spPr>
          <a:xfrm>
            <a:off x="1170742" y="2494091"/>
            <a:ext cx="6260537" cy="307777"/>
          </a:xfrm>
        </p:spPr>
        <p:txBody>
          <a:bodyPr>
            <a:spAutoFit/>
          </a:bodyPr>
          <a:lstStyle>
            <a:lvl1pPr marL="0" indent="0" algn="l">
              <a:buNone/>
              <a:defRPr sz="1400">
                <a:solidFill>
                  <a:srgbClr val="6D55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n-NO" dirty="0"/>
          </a:p>
        </p:txBody>
      </p:sp>
      <p:sp>
        <p:nvSpPr>
          <p:cNvPr id="10" name="Tittel 1"/>
          <p:cNvSpPr>
            <a:spLocks noGrp="1"/>
          </p:cNvSpPr>
          <p:nvPr>
            <p:ph type="ctrTitle"/>
          </p:nvPr>
        </p:nvSpPr>
        <p:spPr>
          <a:xfrm>
            <a:off x="1170741" y="1924704"/>
            <a:ext cx="6260537" cy="569387"/>
          </a:xfrm>
        </p:spPr>
        <p:txBody>
          <a:bodyPr anchor="t">
            <a:normAutofit/>
          </a:bodyPr>
          <a:lstStyle>
            <a:lvl1pPr>
              <a:defRPr sz="2700">
                <a:solidFill>
                  <a:srgbClr val="6D5560"/>
                </a:solidFill>
              </a:defRPr>
            </a:lvl1pPr>
          </a:lstStyle>
          <a:p>
            <a:r>
              <a:rPr lang="nb-NO" smtClean="0"/>
              <a:t>Klikk for å redigere tittelstil</a:t>
            </a:r>
            <a:endParaRPr lang="nn-NO"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n-NO"/>
          </a:p>
        </p:txBody>
      </p:sp>
      <p:sp>
        <p:nvSpPr>
          <p:cNvPr id="3" name="Plassholder for bilde 2"/>
          <p:cNvSpPr>
            <a:spLocks noGrp="1"/>
          </p:cNvSpPr>
          <p:nvPr>
            <p:ph type="pic" idx="1"/>
          </p:nvPr>
        </p:nvSpPr>
        <p:spPr>
          <a:xfrm>
            <a:off x="1792288" y="827851"/>
            <a:ext cx="5486400" cy="3899723"/>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smtClean="0"/>
              <a:t>Klikk ikonet for å legge til et bilde</a:t>
            </a:r>
            <a:endParaRPr lang="nn-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ildeside">
    <p:spTree>
      <p:nvGrpSpPr>
        <p:cNvPr id="1" name=""/>
        <p:cNvGrpSpPr/>
        <p:nvPr/>
      </p:nvGrpSpPr>
      <p:grpSpPr>
        <a:xfrm>
          <a:off x="0" y="0"/>
          <a:ext cx="0" cy="0"/>
          <a:chOff x="0" y="0"/>
          <a:chExt cx="0" cy="0"/>
        </a:xfrm>
      </p:grpSpPr>
      <p:sp>
        <p:nvSpPr>
          <p:cNvPr id="5" name="Plassholder for bilde 4"/>
          <p:cNvSpPr>
            <a:spLocks noGrp="1"/>
          </p:cNvSpPr>
          <p:nvPr>
            <p:ph type="pic" sz="quarter" idx="10"/>
          </p:nvPr>
        </p:nvSpPr>
        <p:spPr>
          <a:xfrm>
            <a:off x="0" y="476672"/>
            <a:ext cx="9144000" cy="6070179"/>
          </a:xfrm>
        </p:spPr>
        <p:txBody>
          <a:bodyPr rtlCol="0">
            <a:normAutofit/>
          </a:bodyPr>
          <a:lstStyle/>
          <a:p>
            <a:pPr lvl="0"/>
            <a:r>
              <a:rPr lang="nb-NO" noProof="0" smtClean="0"/>
              <a:t>Klikk ikonet for å legge til et bilde</a:t>
            </a:r>
            <a:endParaRPr lang="nb-NO" noProof="0" dirty="0"/>
          </a:p>
        </p:txBody>
      </p:sp>
      <p:sp>
        <p:nvSpPr>
          <p:cNvPr id="10" name="Plassholder for tekst 9"/>
          <p:cNvSpPr>
            <a:spLocks noGrp="1"/>
          </p:cNvSpPr>
          <p:nvPr>
            <p:ph type="body" sz="quarter" idx="12"/>
          </p:nvPr>
        </p:nvSpPr>
        <p:spPr>
          <a:xfrm>
            <a:off x="0" y="6364800"/>
            <a:ext cx="9144000" cy="493200"/>
          </a:xfrm>
          <a:blipFill>
            <a:blip r:embed="rId2"/>
            <a:stretch>
              <a:fillRect/>
            </a:stretch>
          </a:blipFill>
        </p:spPr>
        <p:txBody>
          <a:bodyPr>
            <a:normAutofit/>
          </a:bodyPr>
          <a:lstStyle>
            <a:lvl1pPr marL="0" indent="0">
              <a:buNone/>
              <a:defRPr sz="100">
                <a:solidFill>
                  <a:schemeClr val="bg1"/>
                </a:solidFill>
              </a:defRPr>
            </a:lvl1pPr>
          </a:lstStyle>
          <a:p>
            <a:pPr lvl="0"/>
            <a:r>
              <a:rPr lang="nb-NO" smtClean="0"/>
              <a:t>Klikk for å redigere tekststiler i malen</a:t>
            </a:r>
          </a:p>
        </p:txBody>
      </p:sp>
      <p:sp>
        <p:nvSpPr>
          <p:cNvPr id="6" name="Plassholder for tekst 9"/>
          <p:cNvSpPr>
            <a:spLocks noGrp="1"/>
          </p:cNvSpPr>
          <p:nvPr>
            <p:ph type="body" sz="quarter" idx="13"/>
          </p:nvPr>
        </p:nvSpPr>
        <p:spPr>
          <a:xfrm>
            <a:off x="0" y="0"/>
            <a:ext cx="9144000" cy="615600"/>
          </a:xfrm>
          <a:blipFill>
            <a:blip r:embed="rId3"/>
            <a:stretch>
              <a:fillRect/>
            </a:stretch>
          </a:blipFill>
        </p:spPr>
        <p:txBody>
          <a:bodyPr>
            <a:normAutofit/>
          </a:bodyPr>
          <a:lstStyle>
            <a:lvl1pPr marL="0" indent="0">
              <a:buNone/>
              <a:defRPr sz="100">
                <a:solidFill>
                  <a:schemeClr val="bg1"/>
                </a:solidFill>
              </a:defRPr>
            </a:lvl1pPr>
          </a:lstStyle>
          <a:p>
            <a:pPr lvl="0"/>
            <a:r>
              <a:rPr lang="nb-NO" smtClean="0"/>
              <a:t>Klikk for å redigere tekststiler i malen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n-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10" name="Plassholder for innhold 2"/>
          <p:cNvSpPr>
            <a:spLocks noGrp="1"/>
          </p:cNvSpPr>
          <p:nvPr>
            <p:ph sz="half" idx="10"/>
          </p:nvPr>
        </p:nvSpPr>
        <p:spPr>
          <a:xfrm>
            <a:off x="457200" y="2242004"/>
            <a:ext cx="4038600" cy="38841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dirty="0"/>
          </a:p>
        </p:txBody>
      </p:sp>
      <p:sp>
        <p:nvSpPr>
          <p:cNvPr id="2" name="Tittel 1"/>
          <p:cNvSpPr>
            <a:spLocks noGrp="1"/>
          </p:cNvSpPr>
          <p:nvPr>
            <p:ph type="title"/>
          </p:nvPr>
        </p:nvSpPr>
        <p:spPr/>
        <p:txBody>
          <a:bodyPr/>
          <a:lstStyle>
            <a:lvl1pPr>
              <a:defRPr/>
            </a:lvl1pPr>
          </a:lstStyle>
          <a:p>
            <a:r>
              <a:rPr lang="nb-NO" smtClean="0"/>
              <a:t>Klikk for å redigere tittelstil</a:t>
            </a:r>
            <a:endParaRPr lang="nn-NO"/>
          </a:p>
        </p:txBody>
      </p:sp>
      <p:sp>
        <p:nvSpPr>
          <p:cNvPr id="3" name="Plassholder for tekst 2"/>
          <p:cNvSpPr>
            <a:spLocks noGrp="1"/>
          </p:cNvSpPr>
          <p:nvPr>
            <p:ph type="body" idx="1"/>
          </p:nvPr>
        </p:nvSpPr>
        <p:spPr>
          <a:xfrm>
            <a:off x="457200" y="1602242"/>
            <a:ext cx="4038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11" name="Plassholder for innhold 2"/>
          <p:cNvSpPr>
            <a:spLocks noGrp="1"/>
          </p:cNvSpPr>
          <p:nvPr>
            <p:ph sz="half" idx="11"/>
          </p:nvPr>
        </p:nvSpPr>
        <p:spPr>
          <a:xfrm>
            <a:off x="4648200" y="2242004"/>
            <a:ext cx="4038600" cy="388415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dirty="0"/>
          </a:p>
        </p:txBody>
      </p:sp>
      <p:sp>
        <p:nvSpPr>
          <p:cNvPr id="12" name="Plassholder for tekst 2"/>
          <p:cNvSpPr>
            <a:spLocks noGrp="1"/>
          </p:cNvSpPr>
          <p:nvPr>
            <p:ph type="body" idx="12"/>
          </p:nvPr>
        </p:nvSpPr>
        <p:spPr>
          <a:xfrm>
            <a:off x="4648200" y="1602242"/>
            <a:ext cx="4038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n-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1185333"/>
            <a:ext cx="3008313" cy="513174"/>
          </a:xfrm>
        </p:spPr>
        <p:txBody>
          <a:bodyPr anchor="b"/>
          <a:lstStyle>
            <a:lvl1pPr algn="l">
              <a:defRPr sz="2000" b="1"/>
            </a:lvl1pPr>
          </a:lstStyle>
          <a:p>
            <a:r>
              <a:rPr lang="nb-NO" smtClean="0"/>
              <a:t>Klikk for å redigere tittelstil</a:t>
            </a:r>
            <a:endParaRPr lang="nn-NO" dirty="0"/>
          </a:p>
        </p:txBody>
      </p:sp>
      <p:sp>
        <p:nvSpPr>
          <p:cNvPr id="3" name="Plassholder for innhold 2"/>
          <p:cNvSpPr>
            <a:spLocks noGrp="1"/>
          </p:cNvSpPr>
          <p:nvPr>
            <p:ph idx="1"/>
          </p:nvPr>
        </p:nvSpPr>
        <p:spPr>
          <a:xfrm>
            <a:off x="3575050" y="1185334"/>
            <a:ext cx="5111750" cy="495770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a:p>
        </p:txBody>
      </p:sp>
      <p:sp>
        <p:nvSpPr>
          <p:cNvPr id="4" name="Plassholder for tekst 3"/>
          <p:cNvSpPr>
            <a:spLocks noGrp="1"/>
          </p:cNvSpPr>
          <p:nvPr>
            <p:ph type="body" sz="half" idx="2"/>
          </p:nvPr>
        </p:nvSpPr>
        <p:spPr>
          <a:xfrm>
            <a:off x="457200" y="1881481"/>
            <a:ext cx="3008313" cy="426155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2"/>
          <a:srcRect/>
          <a:stretch>
            <a:fillRect/>
          </a:stretch>
        </p:blipFill>
        <p:spPr bwMode="auto">
          <a:xfrm>
            <a:off x="0" y="0"/>
            <a:ext cx="9144000" cy="658813"/>
          </a:xfrm>
          <a:prstGeom prst="rect">
            <a:avLst/>
          </a:prstGeom>
          <a:noFill/>
          <a:ln w="9525">
            <a:noFill/>
            <a:miter lim="800000"/>
            <a:headEnd/>
            <a:tailEnd/>
          </a:ln>
        </p:spPr>
      </p:pic>
      <p:sp>
        <p:nvSpPr>
          <p:cNvPr id="1027" name="Plassholder for tittel 1"/>
          <p:cNvSpPr>
            <a:spLocks noGrp="1"/>
          </p:cNvSpPr>
          <p:nvPr>
            <p:ph type="title"/>
          </p:nvPr>
        </p:nvSpPr>
        <p:spPr bwMode="auto">
          <a:xfrm>
            <a:off x="457200" y="776288"/>
            <a:ext cx="8229600" cy="8048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b-NO" smtClean="0"/>
              <a:t>Klikk for å redigere tittelstil</a:t>
            </a:r>
            <a:endParaRPr lang="nn-NO" smtClean="0"/>
          </a:p>
        </p:txBody>
      </p:sp>
      <p:sp>
        <p:nvSpPr>
          <p:cNvPr id="1028" name="Plassholder for teks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n-NO" smtClean="0"/>
          </a:p>
        </p:txBody>
      </p:sp>
      <p:pic>
        <p:nvPicPr>
          <p:cNvPr id="1029" name="Picture 4"/>
          <p:cNvPicPr>
            <a:picLocks noChangeAspect="1"/>
          </p:cNvPicPr>
          <p:nvPr/>
        </p:nvPicPr>
        <p:blipFill>
          <a:blip r:embed="rId13"/>
          <a:srcRect/>
          <a:stretch>
            <a:fillRect/>
          </a:stretch>
        </p:blipFill>
        <p:spPr bwMode="auto">
          <a:xfrm>
            <a:off x="0" y="0"/>
            <a:ext cx="9144000" cy="615950"/>
          </a:xfrm>
          <a:prstGeom prst="rect">
            <a:avLst/>
          </a:prstGeom>
          <a:noFill/>
          <a:ln w="9525">
            <a:noFill/>
            <a:miter lim="800000"/>
            <a:headEnd/>
            <a:tailEnd/>
          </a:ln>
        </p:spPr>
      </p:pic>
      <p:pic>
        <p:nvPicPr>
          <p:cNvPr id="1030" name="Picture 7"/>
          <p:cNvPicPr>
            <a:picLocks noChangeAspect="1"/>
          </p:cNvPicPr>
          <p:nvPr/>
        </p:nvPicPr>
        <p:blipFill>
          <a:blip r:embed="rId14"/>
          <a:srcRect/>
          <a:stretch>
            <a:fillRect/>
          </a:stretch>
        </p:blipFill>
        <p:spPr bwMode="auto">
          <a:xfrm>
            <a:off x="0" y="6364288"/>
            <a:ext cx="9144000" cy="4937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9" r:id="rId1"/>
    <p:sldLayoutId id="2147483651" r:id="rId2"/>
    <p:sldLayoutId id="2147483660"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457200" rtl="0" fontAlgn="base">
        <a:spcBef>
          <a:spcPct val="0"/>
        </a:spcBef>
        <a:spcAft>
          <a:spcPct val="0"/>
        </a:spcAft>
        <a:defRPr sz="4400" kern="1200">
          <a:solidFill>
            <a:srgbClr val="6D5560"/>
          </a:solidFill>
          <a:latin typeface="Arial"/>
          <a:ea typeface="+mj-ea"/>
          <a:cs typeface="Arial"/>
        </a:defRPr>
      </a:lvl1pPr>
      <a:lvl2pPr algn="l" defTabSz="457200" rtl="0" fontAlgn="base">
        <a:spcBef>
          <a:spcPct val="0"/>
        </a:spcBef>
        <a:spcAft>
          <a:spcPct val="0"/>
        </a:spcAft>
        <a:defRPr sz="4400">
          <a:solidFill>
            <a:srgbClr val="6D5560"/>
          </a:solidFill>
          <a:latin typeface="Arial" charset="0"/>
          <a:cs typeface="Arial" charset="0"/>
        </a:defRPr>
      </a:lvl2pPr>
      <a:lvl3pPr algn="l" defTabSz="457200" rtl="0" fontAlgn="base">
        <a:spcBef>
          <a:spcPct val="0"/>
        </a:spcBef>
        <a:spcAft>
          <a:spcPct val="0"/>
        </a:spcAft>
        <a:defRPr sz="4400">
          <a:solidFill>
            <a:srgbClr val="6D5560"/>
          </a:solidFill>
          <a:latin typeface="Arial" charset="0"/>
          <a:cs typeface="Arial" charset="0"/>
        </a:defRPr>
      </a:lvl3pPr>
      <a:lvl4pPr algn="l" defTabSz="457200" rtl="0" fontAlgn="base">
        <a:spcBef>
          <a:spcPct val="0"/>
        </a:spcBef>
        <a:spcAft>
          <a:spcPct val="0"/>
        </a:spcAft>
        <a:defRPr sz="4400">
          <a:solidFill>
            <a:srgbClr val="6D5560"/>
          </a:solidFill>
          <a:latin typeface="Arial" charset="0"/>
          <a:cs typeface="Arial" charset="0"/>
        </a:defRPr>
      </a:lvl4pPr>
      <a:lvl5pPr algn="l" defTabSz="457200" rtl="0" fontAlgn="base">
        <a:spcBef>
          <a:spcPct val="0"/>
        </a:spcBef>
        <a:spcAft>
          <a:spcPct val="0"/>
        </a:spcAft>
        <a:defRPr sz="4400">
          <a:solidFill>
            <a:srgbClr val="6D5560"/>
          </a:solidFill>
          <a:latin typeface="Arial" charset="0"/>
          <a:cs typeface="Arial" charset="0"/>
        </a:defRPr>
      </a:lvl5pPr>
      <a:lvl6pPr marL="457200" algn="l" defTabSz="457200" rtl="0" fontAlgn="base">
        <a:spcBef>
          <a:spcPct val="0"/>
        </a:spcBef>
        <a:spcAft>
          <a:spcPct val="0"/>
        </a:spcAft>
        <a:defRPr sz="4400">
          <a:solidFill>
            <a:srgbClr val="6D5560"/>
          </a:solidFill>
          <a:latin typeface="Arial" charset="0"/>
          <a:cs typeface="Arial" charset="0"/>
        </a:defRPr>
      </a:lvl6pPr>
      <a:lvl7pPr marL="914400" algn="l" defTabSz="457200" rtl="0" fontAlgn="base">
        <a:spcBef>
          <a:spcPct val="0"/>
        </a:spcBef>
        <a:spcAft>
          <a:spcPct val="0"/>
        </a:spcAft>
        <a:defRPr sz="4400">
          <a:solidFill>
            <a:srgbClr val="6D5560"/>
          </a:solidFill>
          <a:latin typeface="Arial" charset="0"/>
          <a:cs typeface="Arial" charset="0"/>
        </a:defRPr>
      </a:lvl7pPr>
      <a:lvl8pPr marL="1371600" algn="l" defTabSz="457200" rtl="0" fontAlgn="base">
        <a:spcBef>
          <a:spcPct val="0"/>
        </a:spcBef>
        <a:spcAft>
          <a:spcPct val="0"/>
        </a:spcAft>
        <a:defRPr sz="4400">
          <a:solidFill>
            <a:srgbClr val="6D5560"/>
          </a:solidFill>
          <a:latin typeface="Arial" charset="0"/>
          <a:cs typeface="Arial" charset="0"/>
        </a:defRPr>
      </a:lvl8pPr>
      <a:lvl9pPr marL="1828800" algn="l" defTabSz="457200" rtl="0" fontAlgn="base">
        <a:spcBef>
          <a:spcPct val="0"/>
        </a:spcBef>
        <a:spcAft>
          <a:spcPct val="0"/>
        </a:spcAft>
        <a:defRPr sz="4400">
          <a:solidFill>
            <a:srgbClr val="6D5560"/>
          </a:solidFill>
          <a:latin typeface="Arial" charset="0"/>
          <a:cs typeface="Arial"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Arial"/>
          <a:ea typeface="+mn-ea"/>
          <a:cs typeface="Arial"/>
        </a:defRPr>
      </a:lvl1pPr>
      <a:lvl2pPr marL="742950" indent="-285750" algn="l" defTabSz="457200" rtl="0" fontAlgn="base">
        <a:spcBef>
          <a:spcPct val="20000"/>
        </a:spcBef>
        <a:spcAft>
          <a:spcPct val="0"/>
        </a:spcAft>
        <a:buFont typeface="Arial" charset="0"/>
        <a:buChar char="–"/>
        <a:defRPr sz="2800" kern="1200">
          <a:solidFill>
            <a:schemeClr val="tx1"/>
          </a:solidFill>
          <a:latin typeface="Arial"/>
          <a:ea typeface="+mn-ea"/>
          <a:cs typeface="Arial"/>
        </a:defRPr>
      </a:lvl2pPr>
      <a:lvl3pPr marL="1143000" indent="-228600" algn="l" defTabSz="457200" rtl="0" fontAlgn="base">
        <a:spcBef>
          <a:spcPct val="20000"/>
        </a:spcBef>
        <a:spcAft>
          <a:spcPct val="0"/>
        </a:spcAft>
        <a:buFont typeface="Arial" charset="0"/>
        <a:buChar char="•"/>
        <a:defRPr sz="2400" kern="1200">
          <a:solidFill>
            <a:schemeClr val="tx1"/>
          </a:solidFill>
          <a:latin typeface="Arial"/>
          <a:ea typeface="+mn-ea"/>
          <a:cs typeface="Arial"/>
        </a:defRPr>
      </a:lvl3pPr>
      <a:lvl4pPr marL="1600200" indent="-228600" algn="l" defTabSz="457200" rtl="0" fontAlgn="base">
        <a:spcBef>
          <a:spcPct val="20000"/>
        </a:spcBef>
        <a:spcAft>
          <a:spcPct val="0"/>
        </a:spcAft>
        <a:buFont typeface="Arial" charset="0"/>
        <a:buChar char="–"/>
        <a:defRPr sz="2000" kern="1200">
          <a:solidFill>
            <a:schemeClr val="tx1"/>
          </a:solidFill>
          <a:latin typeface="Arial"/>
          <a:ea typeface="+mn-ea"/>
          <a:cs typeface="Arial"/>
        </a:defRPr>
      </a:lvl4pPr>
      <a:lvl5pPr marL="2057400" indent="-228600" algn="l" defTabSz="457200" rtl="0" fontAlgn="base">
        <a:spcBef>
          <a:spcPct val="20000"/>
        </a:spcBef>
        <a:spcAft>
          <a:spcPct val="0"/>
        </a:spcAft>
        <a:buFont typeface="Arial" charset="0"/>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n-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lovdata.no/dokument/NL/lov/2009-06-19-100/KAPITTEL_2" TargetMode="External"/><Relationship Id="rId2" Type="http://schemas.openxmlformats.org/officeDocument/2006/relationships/hyperlink" Target="http://www.regjeringen.no/nb/dep/md/dok/veiledninger/2009/ny-versjon-lovkommentar-til-plandelen-i-/kapittel-19-dispensasjon/-19-2-dispensasjonsvedtaket.html?id=556825" TargetMode="External"/><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hyperlink" Target="http://www.regjeringen.no/nb/dep/md/dok/lover_regler/retningslinjer/2011/differensiert-forvaltning-strandsonen.html?id=636763"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www.lovdata.no/cgi-wift/wiftldles?doc=/usr/www/lovdata/all/nl-19961220-106.html&amp;emne=tomtefestelov*&amp;&amp;" TargetMode="External"/><Relationship Id="rId2" Type="http://schemas.openxmlformats.org/officeDocument/2006/relationships/hyperlink" Target="http://www.regjeringen.no/nb/dep/md/dok/veiledninger/2009/ny-versjon-lovkommentar-til-plandelen-i-/kapittel-1-fellesbestemmelser/-1-6-tiltak.html?id=556735" TargetMode="External"/><Relationship Id="rId1" Type="http://schemas.openxmlformats.org/officeDocument/2006/relationships/slideLayout" Target="../slideLayouts/slideLayout2.xml"/><Relationship Id="rId6" Type="http://schemas.openxmlformats.org/officeDocument/2006/relationships/hyperlink" Target="http://www.regjeringen.no/nb/dep/md/dok/veiledninger/2009/ny-versjon-lovkommentar-til-plandelen-i-/kapittel-11-kommuneplan/-11-11-bestemmelser-til-arealformal-ette.html?id=556787" TargetMode="External"/><Relationship Id="rId5" Type="http://schemas.openxmlformats.org/officeDocument/2006/relationships/hyperlink" Target="http://www.regjeringen.no/nb/dep/md/dok/veiledninger/2009/ny-versjon-lovkommentar-til-plandelen-i-/kapittel-12-reguleringsplan/-12-7-bestemmelser-i-reguleringsplan.html?id=556809" TargetMode="External"/><Relationship Id="rId4" Type="http://schemas.openxmlformats.org/officeDocument/2006/relationships/hyperlink" Target="http://www.regjeringen.no/nb/dep/md/dok/veiledninger/2009/ny-versjon-lovkommentar-til-plandelen-i-/kapittel-11-kommuneplan/-11-9-generelle-bestemmelser-til-kommune.html?id=556789"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ubtitle 3"/>
          <p:cNvSpPr>
            <a:spLocks noGrp="1"/>
          </p:cNvSpPr>
          <p:nvPr>
            <p:ph type="subTitle" idx="1"/>
          </p:nvPr>
        </p:nvSpPr>
        <p:spPr>
          <a:xfrm>
            <a:off x="1169988" y="2493963"/>
            <a:ext cx="6261100" cy="307975"/>
          </a:xfrm>
        </p:spPr>
        <p:txBody>
          <a:bodyPr/>
          <a:lstStyle/>
          <a:p>
            <a:r>
              <a:rPr lang="nb-NO" smtClean="0">
                <a:latin typeface="Arial" charset="0"/>
                <a:cs typeface="Arial" charset="0"/>
              </a:rPr>
              <a:t>Saksbehandling og rapportering</a:t>
            </a:r>
          </a:p>
        </p:txBody>
      </p:sp>
      <p:sp>
        <p:nvSpPr>
          <p:cNvPr id="15362" name="Title 1"/>
          <p:cNvSpPr>
            <a:spLocks noGrp="1"/>
          </p:cNvSpPr>
          <p:nvPr>
            <p:ph type="ctrTitle"/>
          </p:nvPr>
        </p:nvSpPr>
        <p:spPr>
          <a:xfrm>
            <a:off x="1169988" y="1924050"/>
            <a:ext cx="6261100" cy="569913"/>
          </a:xfrm>
        </p:spPr>
        <p:txBody>
          <a:bodyPr/>
          <a:lstStyle/>
          <a:p>
            <a:r>
              <a:rPr lang="nb-NO" smtClean="0">
                <a:latin typeface="Arial" charset="0"/>
                <a:cs typeface="Arial" charset="0"/>
              </a:rPr>
              <a:t>Differensiert strandsoneforvaltning</a:t>
            </a:r>
          </a:p>
        </p:txBody>
      </p:sp>
      <p:sp>
        <p:nvSpPr>
          <p:cNvPr id="15363" name="TekstSylinder 2"/>
          <p:cNvSpPr txBox="1">
            <a:spLocks noChangeArrowheads="1"/>
          </p:cNvSpPr>
          <p:nvPr/>
        </p:nvSpPr>
        <p:spPr bwMode="auto">
          <a:xfrm>
            <a:off x="1247775" y="4133850"/>
            <a:ext cx="5524500" cy="338138"/>
          </a:xfrm>
          <a:prstGeom prst="rect">
            <a:avLst/>
          </a:prstGeom>
          <a:noFill/>
          <a:ln w="9525">
            <a:noFill/>
            <a:miter lim="800000"/>
            <a:headEnd/>
            <a:tailEnd/>
          </a:ln>
        </p:spPr>
        <p:txBody>
          <a:bodyPr>
            <a:spAutoFit/>
          </a:bodyPr>
          <a:lstStyle/>
          <a:p>
            <a:r>
              <a:rPr lang="nb-NO" sz="1600">
                <a:latin typeface="Calibri" pitchFamily="34" charset="0"/>
              </a:rPr>
              <a:t>Plankonferansen 2013 – Svein Einar Stuen, seniorrådgiver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tel 1"/>
          <p:cNvSpPr>
            <a:spLocks noGrp="1"/>
          </p:cNvSpPr>
          <p:nvPr>
            <p:ph type="title"/>
          </p:nvPr>
        </p:nvSpPr>
        <p:spPr/>
        <p:txBody>
          <a:bodyPr/>
          <a:lstStyle/>
          <a:p>
            <a:r>
              <a:rPr lang="nb-NO" smtClean="0">
                <a:latin typeface="Arial" charset="0"/>
                <a:cs typeface="Arial" charset="0"/>
              </a:rPr>
              <a:t>Naturmangfoldlovens kap II</a:t>
            </a:r>
          </a:p>
        </p:txBody>
      </p:sp>
      <p:sp>
        <p:nvSpPr>
          <p:cNvPr id="3" name="Plassholder for innhold 2"/>
          <p:cNvSpPr>
            <a:spLocks noGrp="1"/>
          </p:cNvSpPr>
          <p:nvPr>
            <p:ph sz="half" idx="1"/>
          </p:nvPr>
        </p:nvSpPr>
        <p:spPr>
          <a:xfrm>
            <a:off x="352425" y="1590675"/>
            <a:ext cx="4295775" cy="4525963"/>
          </a:xfrm>
        </p:spPr>
        <p:txBody>
          <a:bodyPr rtlCol="0">
            <a:normAutofit fontScale="92500" lnSpcReduction="10000"/>
          </a:bodyPr>
          <a:lstStyle/>
          <a:p>
            <a:pPr fontAlgn="auto">
              <a:spcAft>
                <a:spcPts val="0"/>
              </a:spcAft>
              <a:buFont typeface="Arial"/>
              <a:buChar char="•"/>
              <a:defRPr/>
            </a:pPr>
            <a:r>
              <a:rPr lang="nb-NO" dirty="0" smtClean="0"/>
              <a:t>Krav til begrunnelse av alle vedtak som berører naturmangfold (§ 7) – i fht. bl.a.</a:t>
            </a:r>
          </a:p>
          <a:p>
            <a:pPr lvl="1" fontAlgn="auto">
              <a:spcAft>
                <a:spcPts val="0"/>
              </a:spcAft>
              <a:buFont typeface="Arial"/>
              <a:buChar char="–"/>
              <a:defRPr/>
            </a:pPr>
            <a:r>
              <a:rPr lang="nb-NO" dirty="0" smtClean="0"/>
              <a:t>Kunnskapsgrunnlaget (§ 8)</a:t>
            </a:r>
          </a:p>
          <a:p>
            <a:pPr lvl="1" fontAlgn="auto">
              <a:spcAft>
                <a:spcPts val="0"/>
              </a:spcAft>
              <a:buFont typeface="Arial"/>
              <a:buChar char="–"/>
              <a:defRPr/>
            </a:pPr>
            <a:r>
              <a:rPr lang="nb-NO" dirty="0" smtClean="0"/>
              <a:t>Føre-var-prinsippet (§ 9)</a:t>
            </a:r>
          </a:p>
          <a:p>
            <a:pPr lvl="1" fontAlgn="auto">
              <a:spcAft>
                <a:spcPts val="0"/>
              </a:spcAft>
              <a:buFont typeface="Arial"/>
              <a:buChar char="–"/>
              <a:defRPr/>
            </a:pPr>
            <a:r>
              <a:rPr lang="nb-NO" dirty="0" smtClean="0"/>
              <a:t>Vurdering av samlet belastning (§ 10)</a:t>
            </a:r>
          </a:p>
          <a:p>
            <a:pPr lvl="1" fontAlgn="auto">
              <a:spcAft>
                <a:spcPts val="0"/>
              </a:spcAft>
              <a:buFont typeface="Arial"/>
              <a:buChar char="–"/>
              <a:defRPr/>
            </a:pPr>
            <a:r>
              <a:rPr lang="nb-NO" dirty="0" smtClean="0"/>
              <a:t>Miljøforsvarlige teknikker og metoder (§12)</a:t>
            </a:r>
          </a:p>
          <a:p>
            <a:pPr lvl="2" fontAlgn="auto">
              <a:spcAft>
                <a:spcPts val="0"/>
              </a:spcAft>
              <a:buFont typeface="Arial"/>
              <a:buChar char="•"/>
              <a:defRPr/>
            </a:pPr>
            <a:r>
              <a:rPr lang="nb-NO" dirty="0" smtClean="0"/>
              <a:t>Inkluderer vurdering av alternativ lokalisering – f.eks. bort fra strandsonen.</a:t>
            </a:r>
          </a:p>
          <a:p>
            <a:pPr lvl="1" fontAlgn="auto">
              <a:spcAft>
                <a:spcPts val="0"/>
              </a:spcAft>
              <a:buFont typeface="Arial"/>
              <a:buChar char="–"/>
              <a:defRPr/>
            </a:pPr>
            <a:endParaRPr lang="nb-NO" dirty="0"/>
          </a:p>
        </p:txBody>
      </p:sp>
      <p:pic>
        <p:nvPicPr>
          <p:cNvPr id="28675" name="Plassholder for innhold 5"/>
          <p:cNvPicPr>
            <a:picLocks noGrp="1" noChangeAspect="1"/>
          </p:cNvPicPr>
          <p:nvPr>
            <p:ph sz="half" idx="2"/>
          </p:nvPr>
        </p:nvPicPr>
        <p:blipFill>
          <a:blip r:embed="rId2"/>
          <a:srcRect/>
          <a:stretch>
            <a:fillRect/>
          </a:stretch>
        </p:blipFill>
        <p:spPr>
          <a:xfrm>
            <a:off x="4648200" y="2511425"/>
            <a:ext cx="4038600" cy="2703513"/>
          </a:xfrm>
        </p:spPr>
      </p:pic>
      <p:sp>
        <p:nvSpPr>
          <p:cNvPr id="28676" name="TekstSylinder 6"/>
          <p:cNvSpPr txBox="1">
            <a:spLocks noChangeArrowheads="1"/>
          </p:cNvSpPr>
          <p:nvPr/>
        </p:nvSpPr>
        <p:spPr bwMode="auto">
          <a:xfrm>
            <a:off x="4648200" y="5218113"/>
            <a:ext cx="4038600" cy="307975"/>
          </a:xfrm>
          <a:prstGeom prst="rect">
            <a:avLst/>
          </a:prstGeom>
          <a:noFill/>
          <a:ln w="9525">
            <a:noFill/>
            <a:miter lim="800000"/>
            <a:headEnd/>
            <a:tailEnd/>
          </a:ln>
        </p:spPr>
        <p:txBody>
          <a:bodyPr>
            <a:spAutoFit/>
          </a:bodyPr>
          <a:lstStyle/>
          <a:p>
            <a:r>
              <a:rPr lang="nb-NO" sz="1400">
                <a:latin typeface="Calibri" pitchFamily="34" charset="0"/>
              </a:rPr>
              <a:t>Foto: Mia M. Husdal – Fylkesmannen i Nordland</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tel 1"/>
          <p:cNvSpPr>
            <a:spLocks noGrp="1"/>
          </p:cNvSpPr>
          <p:nvPr>
            <p:ph type="title"/>
          </p:nvPr>
        </p:nvSpPr>
        <p:spPr/>
        <p:txBody>
          <a:bodyPr/>
          <a:lstStyle/>
          <a:p>
            <a:r>
              <a:rPr lang="nb-NO" sz="3200" smtClean="0">
                <a:latin typeface="Arial" charset="0"/>
                <a:cs typeface="Arial" charset="0"/>
              </a:rPr>
              <a:t>Arealpolitiske retningslinjer for Nordland</a:t>
            </a:r>
          </a:p>
        </p:txBody>
      </p:sp>
      <p:sp>
        <p:nvSpPr>
          <p:cNvPr id="5" name="Plassholder for innhold 4"/>
          <p:cNvSpPr>
            <a:spLocks noGrp="1"/>
          </p:cNvSpPr>
          <p:nvPr>
            <p:ph sz="half" idx="1"/>
          </p:nvPr>
        </p:nvSpPr>
        <p:spPr/>
        <p:txBody>
          <a:bodyPr rtlCol="0">
            <a:normAutofit lnSpcReduction="10000"/>
          </a:bodyPr>
          <a:lstStyle/>
          <a:p>
            <a:pPr fontAlgn="auto">
              <a:spcAft>
                <a:spcPts val="0"/>
              </a:spcAft>
              <a:buFont typeface="Arial"/>
              <a:buChar char="•"/>
              <a:defRPr/>
            </a:pPr>
            <a:endParaRPr lang="nb-NO" i="1" dirty="0" smtClean="0"/>
          </a:p>
          <a:p>
            <a:pPr fontAlgn="auto">
              <a:spcAft>
                <a:spcPts val="0"/>
              </a:spcAft>
              <a:buFont typeface="Arial"/>
              <a:buChar char="•"/>
              <a:defRPr/>
            </a:pPr>
            <a:r>
              <a:rPr lang="nb-NO" i="1" dirty="0" smtClean="0"/>
              <a:t>I </a:t>
            </a:r>
            <a:r>
              <a:rPr lang="nb-NO" i="1" dirty="0"/>
              <a:t>kystsonen skal det være ei samordnet og helhetlig arealdisponering, der land og sjø ses i sammenheng </a:t>
            </a:r>
            <a:endParaRPr lang="nb-NO" i="1" dirty="0" smtClean="0"/>
          </a:p>
          <a:p>
            <a:pPr marL="0" indent="0" fontAlgn="auto">
              <a:spcAft>
                <a:spcPts val="0"/>
              </a:spcAft>
              <a:buFont typeface="Arial"/>
              <a:buNone/>
              <a:defRPr/>
            </a:pPr>
            <a:endParaRPr lang="nb-NO" dirty="0" smtClean="0"/>
          </a:p>
          <a:p>
            <a:pPr marL="0" indent="0" fontAlgn="auto">
              <a:spcAft>
                <a:spcPts val="0"/>
              </a:spcAft>
              <a:buFont typeface="Arial"/>
              <a:buNone/>
              <a:defRPr/>
            </a:pPr>
            <a:r>
              <a:rPr lang="nb-NO" dirty="0" smtClean="0"/>
              <a:t>Fra Fylkesplan for Nordland 2013-2025</a:t>
            </a:r>
            <a:endParaRPr lang="nb-NO" dirty="0"/>
          </a:p>
        </p:txBody>
      </p:sp>
      <p:pic>
        <p:nvPicPr>
          <p:cNvPr id="29699" name="Plassholder for innhold 6"/>
          <p:cNvPicPr>
            <a:picLocks noGrp="1" noChangeAspect="1"/>
          </p:cNvPicPr>
          <p:nvPr>
            <p:ph sz="half" idx="2"/>
          </p:nvPr>
        </p:nvPicPr>
        <p:blipFill>
          <a:blip r:embed="rId2"/>
          <a:srcRect/>
          <a:stretch>
            <a:fillRect/>
          </a:stretch>
        </p:blipFill>
        <p:spPr>
          <a:xfrm>
            <a:off x="4370388" y="2944813"/>
            <a:ext cx="4611687" cy="3074987"/>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tel 1"/>
          <p:cNvSpPr>
            <a:spLocks noGrp="1"/>
          </p:cNvSpPr>
          <p:nvPr>
            <p:ph type="title"/>
          </p:nvPr>
        </p:nvSpPr>
        <p:spPr/>
        <p:txBody>
          <a:bodyPr/>
          <a:lstStyle/>
          <a:p>
            <a:r>
              <a:rPr lang="nb-NO" sz="3200" smtClean="0">
                <a:latin typeface="Arial" charset="0"/>
                <a:cs typeface="Arial" charset="0"/>
              </a:rPr>
              <a:t>Arealpolitiske retningslinjer for kystsonen i Nordland</a:t>
            </a:r>
          </a:p>
        </p:txBody>
      </p:sp>
      <p:sp>
        <p:nvSpPr>
          <p:cNvPr id="5" name="Plassholder for innhold 4"/>
          <p:cNvSpPr>
            <a:spLocks noGrp="1"/>
          </p:cNvSpPr>
          <p:nvPr>
            <p:ph sz="half" idx="1"/>
          </p:nvPr>
        </p:nvSpPr>
        <p:spPr/>
        <p:txBody>
          <a:bodyPr rtlCol="0">
            <a:normAutofit fontScale="62500" lnSpcReduction="20000"/>
          </a:bodyPr>
          <a:lstStyle/>
          <a:p>
            <a:pPr marL="514350" indent="-514350" fontAlgn="auto">
              <a:spcAft>
                <a:spcPts val="0"/>
              </a:spcAft>
              <a:buFont typeface="+mj-lt"/>
              <a:buAutoNum type="alphaLcParenR"/>
              <a:defRPr/>
            </a:pPr>
            <a:r>
              <a:rPr lang="nb-NO" dirty="0"/>
              <a:t>Kommunene bør i kommuneplanens arealdel planlegge hele kommunens sjøareal.</a:t>
            </a:r>
          </a:p>
          <a:p>
            <a:pPr marL="514350" indent="-514350" fontAlgn="auto">
              <a:spcAft>
                <a:spcPts val="0"/>
              </a:spcAft>
              <a:buFont typeface="+mj-lt"/>
              <a:buAutoNum type="alphaLcParenR"/>
              <a:defRPr/>
            </a:pPr>
            <a:r>
              <a:rPr lang="nb-NO" dirty="0" smtClean="0"/>
              <a:t>Kommunene </a:t>
            </a:r>
            <a:r>
              <a:rPr lang="nb-NO" dirty="0"/>
              <a:t>oppfordres til å utarbeide interkommunale kystsoneplaner som avklarer og vurderer arealbruken i dag og i framtiden.</a:t>
            </a:r>
          </a:p>
          <a:p>
            <a:pPr marL="514350" indent="-514350" fontAlgn="auto">
              <a:spcAft>
                <a:spcPts val="0"/>
              </a:spcAft>
              <a:buFont typeface="+mj-lt"/>
              <a:buAutoNum type="alphaLcParenR"/>
              <a:defRPr/>
            </a:pPr>
            <a:r>
              <a:rPr lang="nb-NO" dirty="0" smtClean="0"/>
              <a:t>Planlegging </a:t>
            </a:r>
            <a:r>
              <a:rPr lang="nb-NO" dirty="0"/>
              <a:t>i sjø og på land må ses i sammenheng, og avklare ferdsel, farleder, fiske, akvakultur og natur- og friluftsområder</a:t>
            </a:r>
          </a:p>
          <a:p>
            <a:pPr marL="514350" indent="-514350" fontAlgn="auto">
              <a:spcAft>
                <a:spcPts val="0"/>
              </a:spcAft>
              <a:buFont typeface="+mj-lt"/>
              <a:buAutoNum type="alphaLcParenR"/>
              <a:defRPr/>
            </a:pPr>
            <a:r>
              <a:rPr lang="nb-NO" dirty="0" smtClean="0"/>
              <a:t>Den </a:t>
            </a:r>
            <a:r>
              <a:rPr lang="nb-NO" dirty="0"/>
              <a:t>funksjonelle strandsonen bør være kartlagt som grunnlag for planlegging av tiltak i </a:t>
            </a:r>
            <a:r>
              <a:rPr lang="nb-NO" dirty="0" err="1"/>
              <a:t>sjønære</a:t>
            </a:r>
            <a:r>
              <a:rPr lang="nb-NO" dirty="0"/>
              <a:t> områder</a:t>
            </a:r>
            <a:r>
              <a:rPr lang="nb-NO" dirty="0" smtClean="0"/>
              <a:t>.</a:t>
            </a:r>
            <a:endParaRPr lang="nb-NO" dirty="0"/>
          </a:p>
        </p:txBody>
      </p:sp>
      <p:pic>
        <p:nvPicPr>
          <p:cNvPr id="30723" name="Plassholder for innhold 6"/>
          <p:cNvPicPr>
            <a:picLocks noGrp="1" noChangeAspect="1"/>
          </p:cNvPicPr>
          <p:nvPr>
            <p:ph sz="half" idx="2"/>
          </p:nvPr>
        </p:nvPicPr>
        <p:blipFill>
          <a:blip r:embed="rId2"/>
          <a:srcRect/>
          <a:stretch>
            <a:fillRect/>
          </a:stretch>
        </p:blipFill>
        <p:spPr>
          <a:xfrm>
            <a:off x="4648200" y="2516188"/>
            <a:ext cx="4038600" cy="26924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tel 1"/>
          <p:cNvSpPr>
            <a:spLocks noGrp="1"/>
          </p:cNvSpPr>
          <p:nvPr>
            <p:ph type="title"/>
          </p:nvPr>
        </p:nvSpPr>
        <p:spPr/>
        <p:txBody>
          <a:bodyPr/>
          <a:lstStyle/>
          <a:p>
            <a:r>
              <a:rPr lang="nb-NO" sz="3200" smtClean="0">
                <a:latin typeface="Arial" charset="0"/>
                <a:cs typeface="Arial" charset="0"/>
              </a:rPr>
              <a:t>Arealpolitiske retningslinjer for kystsonen i Nordland</a:t>
            </a:r>
          </a:p>
        </p:txBody>
      </p:sp>
      <p:sp>
        <p:nvSpPr>
          <p:cNvPr id="3" name="Plassholder for innhold 2"/>
          <p:cNvSpPr>
            <a:spLocks noGrp="1"/>
          </p:cNvSpPr>
          <p:nvPr>
            <p:ph sz="half" idx="1"/>
          </p:nvPr>
        </p:nvSpPr>
        <p:spPr/>
        <p:txBody>
          <a:bodyPr rtlCol="0">
            <a:normAutofit fontScale="55000" lnSpcReduction="20000"/>
          </a:bodyPr>
          <a:lstStyle/>
          <a:p>
            <a:pPr marL="514350" indent="-514350" fontAlgn="auto">
              <a:spcAft>
                <a:spcPts val="0"/>
              </a:spcAft>
              <a:buFont typeface="+mj-lt"/>
              <a:buAutoNum type="alphaLcParenR" startAt="5"/>
              <a:defRPr/>
            </a:pPr>
            <a:r>
              <a:rPr lang="nb-NO" dirty="0"/>
              <a:t>Dersom kommunen finner å legge til rette for bruk i 100- metersbeltet / den funksjonelle strandsonen, skal det stilles krav som sikrer god landskapstilpasning, høy estetisk og arkitektonisk kvalitet, og allmennhetens tilgang og ferdsel.</a:t>
            </a:r>
          </a:p>
          <a:p>
            <a:pPr marL="514350" indent="-514350" fontAlgn="auto">
              <a:spcAft>
                <a:spcPts val="0"/>
              </a:spcAft>
              <a:buFont typeface="+mj-lt"/>
              <a:buAutoNum type="alphaLcParenR" startAt="5"/>
              <a:defRPr/>
            </a:pPr>
            <a:r>
              <a:rPr lang="nb-NO" dirty="0" smtClean="0"/>
              <a:t>Dersom </a:t>
            </a:r>
            <a:r>
              <a:rPr lang="nb-NO" dirty="0"/>
              <a:t>kommunen finner å legge til rette for bruk i 100- metersbeltet / den funksjonelle strandsonen skal sjørelaterte næringsetableringer prioriteres framfor andre tiltak.</a:t>
            </a:r>
          </a:p>
          <a:p>
            <a:pPr marL="514350" indent="-514350" fontAlgn="auto">
              <a:spcAft>
                <a:spcPts val="0"/>
              </a:spcAft>
              <a:buFont typeface="+mj-lt"/>
              <a:buAutoNum type="alphaLcParenR" startAt="5"/>
              <a:defRPr/>
            </a:pPr>
            <a:r>
              <a:rPr lang="nb-NO" dirty="0" smtClean="0"/>
              <a:t>Strandsonen </a:t>
            </a:r>
            <a:r>
              <a:rPr lang="nb-NO" dirty="0"/>
              <a:t>skal bevares som et attraktivt og tilgjengelig område for friluftsliv og naturopplevelse. Viktig naturmangfold skal ivaretas.</a:t>
            </a:r>
          </a:p>
          <a:p>
            <a:pPr marL="514350" indent="-514350" fontAlgn="auto">
              <a:spcAft>
                <a:spcPts val="0"/>
              </a:spcAft>
              <a:buFont typeface="+mj-lt"/>
              <a:buAutoNum type="alphaLcParenR" startAt="5"/>
              <a:defRPr/>
            </a:pPr>
            <a:r>
              <a:rPr lang="nb-NO" dirty="0" smtClean="0"/>
              <a:t>Ved </a:t>
            </a:r>
            <a:r>
              <a:rPr lang="nb-NO" dirty="0"/>
              <a:t>planlegging av ny fritidsbebyggelse skal også behovet for naust og flytebrygge vurderes, og ev. synliggjøres i plan. Lokalisering bør planlegges i sammenheng med eksisterende infrastruktur og bebyggelse.</a:t>
            </a:r>
          </a:p>
        </p:txBody>
      </p:sp>
      <p:pic>
        <p:nvPicPr>
          <p:cNvPr id="31747" name="Plassholder for innhold 4"/>
          <p:cNvPicPr>
            <a:picLocks noGrp="1" noChangeAspect="1"/>
          </p:cNvPicPr>
          <p:nvPr>
            <p:ph sz="half" idx="2"/>
          </p:nvPr>
        </p:nvPicPr>
        <p:blipFill>
          <a:blip r:embed="rId2"/>
          <a:srcRect/>
          <a:stretch>
            <a:fillRect/>
          </a:stretch>
        </p:blipFill>
        <p:spPr>
          <a:xfrm>
            <a:off x="4648200" y="2347913"/>
            <a:ext cx="4038600" cy="3028950"/>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normAutofit fontScale="90000"/>
          </a:bodyPr>
          <a:lstStyle/>
          <a:p>
            <a:pPr fontAlgn="auto">
              <a:spcAft>
                <a:spcPts val="0"/>
              </a:spcAft>
              <a:defRPr/>
            </a:pPr>
            <a:r>
              <a:rPr lang="nb-NO" sz="3200" dirty="0"/>
              <a:t>Arealpolitiske retningslinjer for kystsonen i Nordland</a:t>
            </a:r>
          </a:p>
        </p:txBody>
      </p:sp>
      <p:sp>
        <p:nvSpPr>
          <p:cNvPr id="3" name="Plassholder for innhold 2"/>
          <p:cNvSpPr>
            <a:spLocks noGrp="1"/>
          </p:cNvSpPr>
          <p:nvPr>
            <p:ph sz="half" idx="1"/>
          </p:nvPr>
        </p:nvSpPr>
        <p:spPr>
          <a:xfrm>
            <a:off x="304800" y="1600200"/>
            <a:ext cx="4191000" cy="4733925"/>
          </a:xfrm>
        </p:spPr>
        <p:txBody>
          <a:bodyPr rtlCol="0">
            <a:normAutofit fontScale="55000" lnSpcReduction="20000"/>
          </a:bodyPr>
          <a:lstStyle/>
          <a:p>
            <a:pPr fontAlgn="auto">
              <a:spcAft>
                <a:spcPts val="0"/>
              </a:spcAft>
              <a:buFont typeface="Arial"/>
              <a:buChar char="•"/>
              <a:defRPr/>
            </a:pPr>
            <a:endParaRPr lang="nb-NO" dirty="0"/>
          </a:p>
          <a:p>
            <a:pPr marL="514350" indent="-514350" fontAlgn="auto">
              <a:spcAft>
                <a:spcPts val="0"/>
              </a:spcAft>
              <a:buFont typeface="+mj-lt"/>
              <a:buAutoNum type="alphaLcParenR" startAt="9"/>
              <a:defRPr/>
            </a:pPr>
            <a:r>
              <a:rPr lang="nb-NO" sz="2900" dirty="0"/>
              <a:t>Arealplanlegging på alle nivå må sikre at </a:t>
            </a:r>
            <a:r>
              <a:rPr lang="nb-NO" sz="2900" dirty="0" smtClean="0"/>
              <a:t>akvakulturnæringen får </a:t>
            </a:r>
            <a:r>
              <a:rPr lang="nb-NO" sz="2900" dirty="0"/>
              <a:t>tilstrekkelige og tilfredsstillende arealer til en bærekraftig produksjon. </a:t>
            </a:r>
          </a:p>
          <a:p>
            <a:pPr marL="514350" indent="-514350" fontAlgn="auto">
              <a:spcAft>
                <a:spcPts val="0"/>
              </a:spcAft>
              <a:buFont typeface="+mj-lt"/>
              <a:buAutoNum type="alphaLcParenR" startAt="9"/>
              <a:defRPr/>
            </a:pPr>
            <a:r>
              <a:rPr lang="nb-NO" sz="2900" dirty="0"/>
              <a:t>I gyte- og oppvekstområder for fisk skal det ikke igangsettes virksomhet som kan skade disse områdene. Hensynet til marint biologisk mangfold skal vektlegges i forvaltningen. Slike områder, samt viktige fiskeområder skal avsettes i kommuneplanen. </a:t>
            </a:r>
          </a:p>
          <a:p>
            <a:pPr marL="514350" indent="-514350" fontAlgn="auto">
              <a:spcAft>
                <a:spcPts val="0"/>
              </a:spcAft>
              <a:buFont typeface="+mj-lt"/>
              <a:buAutoNum type="alphaLcParenR" startAt="9"/>
              <a:defRPr/>
            </a:pPr>
            <a:r>
              <a:rPr lang="nb-NO" sz="2900" dirty="0" smtClean="0"/>
              <a:t>De </a:t>
            </a:r>
            <a:r>
              <a:rPr lang="nb-NO" sz="2900" dirty="0"/>
              <a:t>ville stammene av laks, sjøørret og -røye må sikres i arealforvaltningen. </a:t>
            </a:r>
          </a:p>
          <a:p>
            <a:pPr marL="514350" indent="-514350" fontAlgn="auto">
              <a:spcAft>
                <a:spcPts val="0"/>
              </a:spcAft>
              <a:buFont typeface="+mj-lt"/>
              <a:buAutoNum type="alphaLcParenR" startAt="9"/>
              <a:defRPr/>
            </a:pPr>
            <a:r>
              <a:rPr lang="nb-NO" sz="2900" dirty="0" smtClean="0"/>
              <a:t>Ved </a:t>
            </a:r>
            <a:r>
              <a:rPr lang="nb-NO" sz="2900" dirty="0"/>
              <a:t>planlegging og konsesjonsbehandling av uttak for grus/sand i kystsonen må det tas tilstrekkelig hensyn til opprydding og etterbruk i områdene. </a:t>
            </a:r>
          </a:p>
          <a:p>
            <a:pPr marL="514350" indent="-514350" fontAlgn="auto">
              <a:spcAft>
                <a:spcPts val="0"/>
              </a:spcAft>
              <a:buFont typeface="+mj-lt"/>
              <a:buAutoNum type="alphaLcParenR" startAt="9"/>
              <a:defRPr/>
            </a:pPr>
            <a:r>
              <a:rPr lang="nb-NO" sz="2900" dirty="0" smtClean="0"/>
              <a:t>Ved </a:t>
            </a:r>
            <a:r>
              <a:rPr lang="nb-NO" sz="2900" dirty="0"/>
              <a:t>all arealplanlegging i kystsonen skal ferdselen til sjøs sikres. </a:t>
            </a:r>
          </a:p>
          <a:p>
            <a:pPr fontAlgn="auto">
              <a:spcAft>
                <a:spcPts val="0"/>
              </a:spcAft>
              <a:buFont typeface="Arial"/>
              <a:buChar char="•"/>
              <a:defRPr/>
            </a:pPr>
            <a:endParaRPr lang="nb-NO" dirty="0"/>
          </a:p>
          <a:p>
            <a:pPr fontAlgn="auto">
              <a:spcAft>
                <a:spcPts val="0"/>
              </a:spcAft>
              <a:buFont typeface="Arial"/>
              <a:buChar char="•"/>
              <a:defRPr/>
            </a:pPr>
            <a:endParaRPr lang="nb-NO" dirty="0"/>
          </a:p>
        </p:txBody>
      </p:sp>
      <p:pic>
        <p:nvPicPr>
          <p:cNvPr id="32771" name="Plassholder for innhold 4"/>
          <p:cNvPicPr>
            <a:picLocks noGrp="1" noChangeAspect="1"/>
          </p:cNvPicPr>
          <p:nvPr>
            <p:ph sz="half" idx="2"/>
          </p:nvPr>
        </p:nvPicPr>
        <p:blipFill>
          <a:blip r:embed="rId2"/>
          <a:srcRect/>
          <a:stretch>
            <a:fillRect/>
          </a:stretch>
        </p:blipFill>
        <p:spPr>
          <a:xfrm>
            <a:off x="5159375" y="1600200"/>
            <a:ext cx="3016250" cy="4525963"/>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rtlCol="0">
            <a:normAutofit/>
          </a:bodyPr>
          <a:lstStyle/>
          <a:p>
            <a:pPr fontAlgn="auto">
              <a:spcAft>
                <a:spcPts val="0"/>
              </a:spcAft>
              <a:defRPr/>
            </a:pPr>
            <a:r>
              <a:rPr lang="nb-NO" dirty="0" smtClean="0"/>
              <a:t>Hva skjer?</a:t>
            </a:r>
            <a:endParaRPr lang="nb-NO" dirty="0"/>
          </a:p>
        </p:txBody>
      </p:sp>
      <p:sp>
        <p:nvSpPr>
          <p:cNvPr id="6" name="Plassholder for tekst 5"/>
          <p:cNvSpPr>
            <a:spLocks noGrp="1"/>
          </p:cNvSpPr>
          <p:nvPr>
            <p:ph type="body" idx="1"/>
          </p:nvPr>
        </p:nvSpPr>
        <p:spPr/>
        <p:txBody>
          <a:bodyPr rtlCol="0">
            <a:normAutofit/>
          </a:bodyPr>
          <a:lstStyle/>
          <a:p>
            <a:pPr fontAlgn="auto">
              <a:spcAft>
                <a:spcPts val="0"/>
              </a:spcAft>
              <a:buFont typeface="Arial"/>
              <a:buNone/>
              <a:defRPr/>
            </a:pPr>
            <a:r>
              <a:rPr lang="nb-NO" dirty="0" smtClean="0"/>
              <a:t>Strandsoneforvaltningen i Nordland</a:t>
            </a:r>
            <a:endParaRPr lang="nb-NO"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a:graphicFrameLocks/>
          </p:cNvGraphicFramePr>
          <p:nvPr/>
        </p:nvGraphicFramePr>
        <p:xfrm>
          <a:off x="3848098" y="1190625"/>
          <a:ext cx="5200652" cy="50387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Tabell 5"/>
          <p:cNvGraphicFramePr>
            <a:graphicFrameLocks noGrp="1"/>
          </p:cNvGraphicFramePr>
          <p:nvPr/>
        </p:nvGraphicFramePr>
        <p:xfrm>
          <a:off x="204786" y="4919025"/>
          <a:ext cx="3643312" cy="1242220"/>
        </p:xfrm>
        <a:graphic>
          <a:graphicData uri="http://schemas.openxmlformats.org/drawingml/2006/table">
            <a:tbl>
              <a:tblPr firstRow="1" firstCol="1" lastCol="1">
                <a:tableStyleId>{3C2FFA5D-87B4-456A-9821-1D502468CF0F}</a:tableStyleId>
              </a:tblPr>
              <a:tblGrid>
                <a:gridCol w="1172269"/>
                <a:gridCol w="446981"/>
                <a:gridCol w="444305"/>
                <a:gridCol w="414686"/>
                <a:gridCol w="365317"/>
                <a:gridCol w="399877"/>
                <a:gridCol w="399877"/>
              </a:tblGrid>
              <a:tr h="248444">
                <a:tc>
                  <a:txBody>
                    <a:bodyPr/>
                    <a:lstStyle/>
                    <a:p>
                      <a:pPr algn="l" fontAlgn="b"/>
                      <a:endParaRPr lang="nb-NO" sz="1200" b="0" i="0" u="none" strike="noStrike" dirty="0">
                        <a:solidFill>
                          <a:srgbClr val="000000"/>
                        </a:solidFill>
                        <a:effectLst/>
                        <a:latin typeface="Calibri"/>
                      </a:endParaRPr>
                    </a:p>
                  </a:txBody>
                  <a:tcPr marL="9525" marR="9525" marT="9525" marB="0" anchor="b"/>
                </a:tc>
                <a:tc>
                  <a:txBody>
                    <a:bodyPr/>
                    <a:lstStyle/>
                    <a:p>
                      <a:pPr algn="ctr" fontAlgn="b"/>
                      <a:r>
                        <a:rPr lang="nb-NO" sz="1200" u="none" strike="noStrike" dirty="0" smtClean="0">
                          <a:effectLst/>
                        </a:rPr>
                        <a:t>2008</a:t>
                      </a:r>
                      <a:endParaRPr lang="nb-NO" sz="1200" b="0" i="0" u="none" strike="noStrike" dirty="0">
                        <a:solidFill>
                          <a:srgbClr val="000000"/>
                        </a:solidFill>
                        <a:effectLst/>
                        <a:latin typeface="Calibri"/>
                      </a:endParaRPr>
                    </a:p>
                  </a:txBody>
                  <a:tcPr marL="9525" marR="9525" marT="9525" marB="0" anchor="b"/>
                </a:tc>
                <a:tc>
                  <a:txBody>
                    <a:bodyPr/>
                    <a:lstStyle/>
                    <a:p>
                      <a:pPr algn="ctr" fontAlgn="b"/>
                      <a:r>
                        <a:rPr lang="nb-NO" sz="1200" u="none" strike="noStrike" dirty="0" smtClean="0">
                          <a:effectLst/>
                        </a:rPr>
                        <a:t>2009</a:t>
                      </a:r>
                      <a:endParaRPr lang="nb-NO" sz="1200" b="0" i="0" u="none" strike="noStrike" dirty="0">
                        <a:solidFill>
                          <a:srgbClr val="000000"/>
                        </a:solidFill>
                        <a:effectLst/>
                        <a:latin typeface="Calibri"/>
                      </a:endParaRPr>
                    </a:p>
                  </a:txBody>
                  <a:tcPr marL="9525" marR="9525" marT="9525" marB="0" anchor="b"/>
                </a:tc>
                <a:tc>
                  <a:txBody>
                    <a:bodyPr/>
                    <a:lstStyle/>
                    <a:p>
                      <a:pPr algn="ctr" fontAlgn="b"/>
                      <a:r>
                        <a:rPr lang="nb-NO" sz="1200" u="none" strike="noStrike" dirty="0" smtClean="0">
                          <a:effectLst/>
                        </a:rPr>
                        <a:t>2010</a:t>
                      </a:r>
                      <a:endParaRPr lang="nb-NO" sz="1200" b="0" i="0" u="none" strike="noStrike" dirty="0">
                        <a:solidFill>
                          <a:srgbClr val="000000"/>
                        </a:solidFill>
                        <a:effectLst/>
                        <a:latin typeface="Calibri"/>
                      </a:endParaRPr>
                    </a:p>
                  </a:txBody>
                  <a:tcPr marL="9525" marR="9525" marT="9525" marB="0" anchor="b"/>
                </a:tc>
                <a:tc>
                  <a:txBody>
                    <a:bodyPr/>
                    <a:lstStyle/>
                    <a:p>
                      <a:pPr algn="ctr" fontAlgn="b"/>
                      <a:r>
                        <a:rPr lang="nb-NO" sz="1200" u="none" strike="noStrike" dirty="0" smtClean="0">
                          <a:effectLst/>
                        </a:rPr>
                        <a:t>2011</a:t>
                      </a:r>
                      <a:endParaRPr lang="nb-NO" sz="1200" b="0" i="0" u="none" strike="noStrike" dirty="0">
                        <a:solidFill>
                          <a:srgbClr val="000000"/>
                        </a:solidFill>
                        <a:effectLst/>
                        <a:latin typeface="Calibri"/>
                      </a:endParaRPr>
                    </a:p>
                  </a:txBody>
                  <a:tcPr marL="9525" marR="9525" marT="9525" marB="0" anchor="b"/>
                </a:tc>
                <a:tc>
                  <a:txBody>
                    <a:bodyPr/>
                    <a:lstStyle/>
                    <a:p>
                      <a:pPr algn="ctr" fontAlgn="b"/>
                      <a:r>
                        <a:rPr lang="nb-NO" sz="1200" u="none" strike="noStrike" dirty="0" smtClean="0">
                          <a:effectLst/>
                        </a:rPr>
                        <a:t>2012</a:t>
                      </a:r>
                      <a:endParaRPr lang="nb-NO" sz="1200" b="0" i="0" u="none" strike="noStrike" dirty="0">
                        <a:solidFill>
                          <a:srgbClr val="000000"/>
                        </a:solidFill>
                        <a:effectLst/>
                        <a:latin typeface="Calibri"/>
                      </a:endParaRPr>
                    </a:p>
                  </a:txBody>
                  <a:tcPr marL="9525" marR="9525" marT="9525" marB="0" anchor="b"/>
                </a:tc>
                <a:tc>
                  <a:txBody>
                    <a:bodyPr/>
                    <a:lstStyle/>
                    <a:p>
                      <a:pPr marL="0" algn="ctr" defTabSz="457200" rtl="0" eaLnBrk="1" fontAlgn="b" latinLnBrk="0" hangingPunct="1"/>
                      <a:r>
                        <a:rPr lang="nb-NO" sz="1200" b="1" u="none" strike="noStrike" kern="1200" dirty="0" smtClean="0">
                          <a:solidFill>
                            <a:schemeClr val="lt1"/>
                          </a:solidFill>
                          <a:effectLst/>
                          <a:latin typeface="+mn-lt"/>
                          <a:ea typeface="+mn-ea"/>
                          <a:cs typeface="+mn-cs"/>
                        </a:rPr>
                        <a:t>SUM</a:t>
                      </a:r>
                      <a:endParaRPr lang="nb-NO" sz="1200" b="1" u="none" strike="noStrike" kern="1200" dirty="0">
                        <a:solidFill>
                          <a:schemeClr val="lt1"/>
                        </a:solidFill>
                        <a:effectLst/>
                        <a:latin typeface="+mn-lt"/>
                        <a:ea typeface="+mn-ea"/>
                        <a:cs typeface="+mn-cs"/>
                      </a:endParaRPr>
                    </a:p>
                  </a:txBody>
                  <a:tcPr marL="9525" marR="9525" marT="9525" marB="0" anchor="b"/>
                </a:tc>
              </a:tr>
              <a:tr h="248444">
                <a:tc>
                  <a:txBody>
                    <a:bodyPr/>
                    <a:lstStyle/>
                    <a:p>
                      <a:pPr algn="l" fontAlgn="b"/>
                      <a:r>
                        <a:rPr lang="nb-NO" sz="1200" u="none" strike="noStrike">
                          <a:effectLst/>
                        </a:rPr>
                        <a:t>SUM innvilget</a:t>
                      </a:r>
                      <a:endParaRPr lang="nb-NO" sz="1200" b="0" i="0" u="none" strike="noStrike">
                        <a:solidFill>
                          <a:srgbClr val="000000"/>
                        </a:solidFill>
                        <a:effectLst/>
                        <a:latin typeface="Calibri"/>
                      </a:endParaRPr>
                    </a:p>
                  </a:txBody>
                  <a:tcPr marL="9525" marR="9525" marT="9525" marB="0" anchor="b"/>
                </a:tc>
                <a:tc>
                  <a:txBody>
                    <a:bodyPr/>
                    <a:lstStyle/>
                    <a:p>
                      <a:pPr algn="ctr" fontAlgn="b"/>
                      <a:r>
                        <a:rPr lang="nb-NO" sz="1200" u="none" strike="noStrike">
                          <a:effectLst/>
                        </a:rPr>
                        <a:t>277</a:t>
                      </a:r>
                      <a:endParaRPr lang="nb-NO" sz="1200" b="0" i="0" u="none" strike="noStrike">
                        <a:solidFill>
                          <a:srgbClr val="000000"/>
                        </a:solidFill>
                        <a:effectLst/>
                        <a:latin typeface="Calibri"/>
                      </a:endParaRPr>
                    </a:p>
                  </a:txBody>
                  <a:tcPr marL="9525" marR="9525" marT="9525" marB="0" anchor="b"/>
                </a:tc>
                <a:tc>
                  <a:txBody>
                    <a:bodyPr/>
                    <a:lstStyle/>
                    <a:p>
                      <a:pPr algn="ctr" fontAlgn="b"/>
                      <a:r>
                        <a:rPr lang="nb-NO" sz="1200" u="none" strike="noStrike" dirty="0">
                          <a:effectLst/>
                        </a:rPr>
                        <a:t>253</a:t>
                      </a:r>
                      <a:endParaRPr lang="nb-NO" sz="1200" b="0" i="0" u="none" strike="noStrike" dirty="0">
                        <a:solidFill>
                          <a:srgbClr val="000000"/>
                        </a:solidFill>
                        <a:effectLst/>
                        <a:latin typeface="Calibri"/>
                      </a:endParaRPr>
                    </a:p>
                  </a:txBody>
                  <a:tcPr marL="9525" marR="9525" marT="9525" marB="0" anchor="b"/>
                </a:tc>
                <a:tc>
                  <a:txBody>
                    <a:bodyPr/>
                    <a:lstStyle/>
                    <a:p>
                      <a:pPr algn="ctr" fontAlgn="b"/>
                      <a:r>
                        <a:rPr lang="nb-NO" sz="1200" u="none" strike="noStrike">
                          <a:effectLst/>
                        </a:rPr>
                        <a:t>313</a:t>
                      </a:r>
                      <a:endParaRPr lang="nb-NO" sz="1200" b="0" i="0" u="none" strike="noStrike">
                        <a:solidFill>
                          <a:srgbClr val="000000"/>
                        </a:solidFill>
                        <a:effectLst/>
                        <a:latin typeface="Calibri"/>
                      </a:endParaRPr>
                    </a:p>
                  </a:txBody>
                  <a:tcPr marL="9525" marR="9525" marT="9525" marB="0" anchor="b"/>
                </a:tc>
                <a:tc>
                  <a:txBody>
                    <a:bodyPr/>
                    <a:lstStyle/>
                    <a:p>
                      <a:pPr algn="ctr" fontAlgn="b"/>
                      <a:r>
                        <a:rPr lang="nb-NO" sz="1200" u="none" strike="noStrike">
                          <a:effectLst/>
                        </a:rPr>
                        <a:t>222</a:t>
                      </a:r>
                      <a:endParaRPr lang="nb-NO" sz="1200" b="0" i="0" u="none" strike="noStrike">
                        <a:solidFill>
                          <a:srgbClr val="000000"/>
                        </a:solidFill>
                        <a:effectLst/>
                        <a:latin typeface="Calibri"/>
                      </a:endParaRPr>
                    </a:p>
                  </a:txBody>
                  <a:tcPr marL="9525" marR="9525" marT="9525" marB="0" anchor="b"/>
                </a:tc>
                <a:tc>
                  <a:txBody>
                    <a:bodyPr/>
                    <a:lstStyle/>
                    <a:p>
                      <a:pPr algn="ctr" fontAlgn="b"/>
                      <a:r>
                        <a:rPr lang="nb-NO" sz="1200" u="none" strike="noStrike">
                          <a:effectLst/>
                        </a:rPr>
                        <a:t>210</a:t>
                      </a:r>
                      <a:endParaRPr lang="nb-NO" sz="1200" b="0" i="0" u="none" strike="noStrike">
                        <a:solidFill>
                          <a:srgbClr val="000000"/>
                        </a:solidFill>
                        <a:effectLst/>
                        <a:latin typeface="Calibri"/>
                      </a:endParaRPr>
                    </a:p>
                  </a:txBody>
                  <a:tcPr marL="9525" marR="9525" marT="9525" marB="0" anchor="b"/>
                </a:tc>
                <a:tc>
                  <a:txBody>
                    <a:bodyPr/>
                    <a:lstStyle/>
                    <a:p>
                      <a:pPr algn="ctr" fontAlgn="b"/>
                      <a:r>
                        <a:rPr lang="nb-NO" sz="1200" b="0" i="0" u="none" strike="noStrike" dirty="0" smtClean="0">
                          <a:solidFill>
                            <a:srgbClr val="000000"/>
                          </a:solidFill>
                          <a:effectLst/>
                          <a:latin typeface="Calibri"/>
                        </a:rPr>
                        <a:t>1275</a:t>
                      </a:r>
                      <a:endParaRPr lang="nb-NO" sz="1200" b="0" i="0" u="none" strike="noStrike" dirty="0">
                        <a:solidFill>
                          <a:srgbClr val="000000"/>
                        </a:solidFill>
                        <a:effectLst/>
                        <a:latin typeface="Calibri"/>
                      </a:endParaRPr>
                    </a:p>
                  </a:txBody>
                  <a:tcPr marL="9525" marR="9525" marT="9525" marB="0" anchor="b"/>
                </a:tc>
              </a:tr>
              <a:tr h="248444">
                <a:tc>
                  <a:txBody>
                    <a:bodyPr/>
                    <a:lstStyle/>
                    <a:p>
                      <a:pPr algn="l" fontAlgn="b"/>
                      <a:r>
                        <a:rPr lang="nb-NO" sz="1200" u="none" strike="noStrike">
                          <a:effectLst/>
                        </a:rPr>
                        <a:t>SUM avslag</a:t>
                      </a:r>
                      <a:endParaRPr lang="nb-NO" sz="1200" b="0" i="0" u="none" strike="noStrike">
                        <a:solidFill>
                          <a:srgbClr val="000000"/>
                        </a:solidFill>
                        <a:effectLst/>
                        <a:latin typeface="Calibri"/>
                      </a:endParaRPr>
                    </a:p>
                  </a:txBody>
                  <a:tcPr marL="9525" marR="9525" marT="9525" marB="0" anchor="b"/>
                </a:tc>
                <a:tc>
                  <a:txBody>
                    <a:bodyPr/>
                    <a:lstStyle/>
                    <a:p>
                      <a:pPr algn="ctr" fontAlgn="b"/>
                      <a:r>
                        <a:rPr lang="nb-NO" sz="1200" u="none" strike="noStrike">
                          <a:effectLst/>
                        </a:rPr>
                        <a:t>19</a:t>
                      </a:r>
                      <a:endParaRPr lang="nb-NO" sz="1200" b="0" i="0" u="none" strike="noStrike">
                        <a:solidFill>
                          <a:srgbClr val="000000"/>
                        </a:solidFill>
                        <a:effectLst/>
                        <a:latin typeface="Calibri"/>
                      </a:endParaRPr>
                    </a:p>
                  </a:txBody>
                  <a:tcPr marL="9525" marR="9525" marT="9525" marB="0" anchor="b"/>
                </a:tc>
                <a:tc>
                  <a:txBody>
                    <a:bodyPr/>
                    <a:lstStyle/>
                    <a:p>
                      <a:pPr algn="ctr" fontAlgn="b"/>
                      <a:r>
                        <a:rPr lang="nb-NO" sz="1200" u="none" strike="noStrike" dirty="0">
                          <a:effectLst/>
                        </a:rPr>
                        <a:t>25</a:t>
                      </a:r>
                      <a:endParaRPr lang="nb-NO" sz="1200" b="0" i="0" u="none" strike="noStrike" dirty="0">
                        <a:solidFill>
                          <a:srgbClr val="000000"/>
                        </a:solidFill>
                        <a:effectLst/>
                        <a:latin typeface="Calibri"/>
                      </a:endParaRPr>
                    </a:p>
                  </a:txBody>
                  <a:tcPr marL="9525" marR="9525" marT="9525" marB="0" anchor="b"/>
                </a:tc>
                <a:tc>
                  <a:txBody>
                    <a:bodyPr/>
                    <a:lstStyle/>
                    <a:p>
                      <a:pPr algn="ctr" fontAlgn="b"/>
                      <a:r>
                        <a:rPr lang="nb-NO" sz="1200" u="none" strike="noStrike" dirty="0">
                          <a:effectLst/>
                        </a:rPr>
                        <a:t>39</a:t>
                      </a:r>
                      <a:endParaRPr lang="nb-NO" sz="1200" b="0" i="0" u="none" strike="noStrike" dirty="0">
                        <a:solidFill>
                          <a:srgbClr val="000000"/>
                        </a:solidFill>
                        <a:effectLst/>
                        <a:latin typeface="Calibri"/>
                      </a:endParaRPr>
                    </a:p>
                  </a:txBody>
                  <a:tcPr marL="9525" marR="9525" marT="9525" marB="0" anchor="b"/>
                </a:tc>
                <a:tc>
                  <a:txBody>
                    <a:bodyPr/>
                    <a:lstStyle/>
                    <a:p>
                      <a:pPr algn="ctr" fontAlgn="b"/>
                      <a:r>
                        <a:rPr lang="nb-NO" sz="1200" u="none" strike="noStrike">
                          <a:effectLst/>
                        </a:rPr>
                        <a:t>29</a:t>
                      </a:r>
                      <a:endParaRPr lang="nb-NO" sz="1200" b="0" i="0" u="none" strike="noStrike">
                        <a:solidFill>
                          <a:srgbClr val="000000"/>
                        </a:solidFill>
                        <a:effectLst/>
                        <a:latin typeface="Calibri"/>
                      </a:endParaRPr>
                    </a:p>
                  </a:txBody>
                  <a:tcPr marL="9525" marR="9525" marT="9525" marB="0" anchor="b"/>
                </a:tc>
                <a:tc>
                  <a:txBody>
                    <a:bodyPr/>
                    <a:lstStyle/>
                    <a:p>
                      <a:pPr algn="ctr" fontAlgn="b"/>
                      <a:r>
                        <a:rPr lang="nb-NO" sz="1200" u="none" strike="noStrike">
                          <a:effectLst/>
                        </a:rPr>
                        <a:t>12</a:t>
                      </a:r>
                      <a:endParaRPr lang="nb-NO" sz="1200" b="0" i="0" u="none" strike="noStrike">
                        <a:solidFill>
                          <a:srgbClr val="000000"/>
                        </a:solidFill>
                        <a:effectLst/>
                        <a:latin typeface="Calibri"/>
                      </a:endParaRPr>
                    </a:p>
                  </a:txBody>
                  <a:tcPr marL="9525" marR="9525" marT="9525" marB="0" anchor="b"/>
                </a:tc>
                <a:tc>
                  <a:txBody>
                    <a:bodyPr/>
                    <a:lstStyle/>
                    <a:p>
                      <a:pPr algn="ctr" fontAlgn="b"/>
                      <a:r>
                        <a:rPr lang="nb-NO" sz="1200" b="0" i="0" u="none" strike="noStrike" dirty="0" smtClean="0">
                          <a:solidFill>
                            <a:srgbClr val="000000"/>
                          </a:solidFill>
                          <a:effectLst/>
                          <a:latin typeface="Calibri"/>
                        </a:rPr>
                        <a:t>124</a:t>
                      </a:r>
                      <a:endParaRPr lang="nb-NO" sz="1200" b="0" i="0" u="none" strike="noStrike" dirty="0">
                        <a:solidFill>
                          <a:srgbClr val="000000"/>
                        </a:solidFill>
                        <a:effectLst/>
                        <a:latin typeface="Calibri"/>
                      </a:endParaRPr>
                    </a:p>
                  </a:txBody>
                  <a:tcPr marL="9525" marR="9525" marT="9525" marB="0" anchor="b"/>
                </a:tc>
              </a:tr>
              <a:tr h="248444">
                <a:tc>
                  <a:txBody>
                    <a:bodyPr/>
                    <a:lstStyle/>
                    <a:p>
                      <a:pPr algn="l" fontAlgn="b"/>
                      <a:r>
                        <a:rPr lang="nb-NO" sz="1200" u="none" strike="noStrike">
                          <a:effectLst/>
                        </a:rPr>
                        <a:t>Søknader i alt</a:t>
                      </a:r>
                      <a:endParaRPr lang="nb-NO" sz="1200" b="0" i="0" u="none" strike="noStrike">
                        <a:solidFill>
                          <a:srgbClr val="000000"/>
                        </a:solidFill>
                        <a:effectLst/>
                        <a:latin typeface="Calibri"/>
                      </a:endParaRPr>
                    </a:p>
                  </a:txBody>
                  <a:tcPr marL="9525" marR="9525" marT="9525" marB="0" anchor="b"/>
                </a:tc>
                <a:tc>
                  <a:txBody>
                    <a:bodyPr/>
                    <a:lstStyle/>
                    <a:p>
                      <a:pPr algn="ctr" fontAlgn="b"/>
                      <a:r>
                        <a:rPr lang="nb-NO" sz="1200" u="none" strike="noStrike">
                          <a:effectLst/>
                        </a:rPr>
                        <a:t>296</a:t>
                      </a:r>
                      <a:endParaRPr lang="nb-NO" sz="1200" b="0" i="0" u="none" strike="noStrike">
                        <a:solidFill>
                          <a:srgbClr val="000000"/>
                        </a:solidFill>
                        <a:effectLst/>
                        <a:latin typeface="Calibri"/>
                      </a:endParaRPr>
                    </a:p>
                  </a:txBody>
                  <a:tcPr marL="9525" marR="9525" marT="9525" marB="0" anchor="b"/>
                </a:tc>
                <a:tc>
                  <a:txBody>
                    <a:bodyPr/>
                    <a:lstStyle/>
                    <a:p>
                      <a:pPr algn="ctr" fontAlgn="b"/>
                      <a:r>
                        <a:rPr lang="nb-NO" sz="1200" u="none" strike="noStrike">
                          <a:effectLst/>
                        </a:rPr>
                        <a:t>278</a:t>
                      </a:r>
                      <a:endParaRPr lang="nb-NO" sz="1200" b="0" i="0" u="none" strike="noStrike">
                        <a:solidFill>
                          <a:srgbClr val="000000"/>
                        </a:solidFill>
                        <a:effectLst/>
                        <a:latin typeface="Calibri"/>
                      </a:endParaRPr>
                    </a:p>
                  </a:txBody>
                  <a:tcPr marL="9525" marR="9525" marT="9525" marB="0" anchor="b"/>
                </a:tc>
                <a:tc>
                  <a:txBody>
                    <a:bodyPr/>
                    <a:lstStyle/>
                    <a:p>
                      <a:pPr algn="ctr" fontAlgn="b"/>
                      <a:r>
                        <a:rPr lang="nb-NO" sz="1200" u="none" strike="noStrike" dirty="0">
                          <a:effectLst/>
                        </a:rPr>
                        <a:t>352</a:t>
                      </a:r>
                      <a:endParaRPr lang="nb-NO" sz="1200" b="0" i="0" u="none" strike="noStrike" dirty="0">
                        <a:solidFill>
                          <a:srgbClr val="000000"/>
                        </a:solidFill>
                        <a:effectLst/>
                        <a:latin typeface="Calibri"/>
                      </a:endParaRPr>
                    </a:p>
                  </a:txBody>
                  <a:tcPr marL="9525" marR="9525" marT="9525" marB="0" anchor="b"/>
                </a:tc>
                <a:tc>
                  <a:txBody>
                    <a:bodyPr/>
                    <a:lstStyle/>
                    <a:p>
                      <a:pPr algn="ctr" fontAlgn="b"/>
                      <a:r>
                        <a:rPr lang="nb-NO" sz="1200" u="none" strike="noStrike" dirty="0">
                          <a:effectLst/>
                        </a:rPr>
                        <a:t>251</a:t>
                      </a:r>
                      <a:endParaRPr lang="nb-NO" sz="1200" b="0" i="0" u="none" strike="noStrike" dirty="0">
                        <a:solidFill>
                          <a:srgbClr val="000000"/>
                        </a:solidFill>
                        <a:effectLst/>
                        <a:latin typeface="Calibri"/>
                      </a:endParaRPr>
                    </a:p>
                  </a:txBody>
                  <a:tcPr marL="9525" marR="9525" marT="9525" marB="0" anchor="b"/>
                </a:tc>
                <a:tc>
                  <a:txBody>
                    <a:bodyPr/>
                    <a:lstStyle/>
                    <a:p>
                      <a:pPr algn="ctr" fontAlgn="b"/>
                      <a:r>
                        <a:rPr lang="nb-NO" sz="1200" u="none" strike="noStrike" dirty="0">
                          <a:effectLst/>
                        </a:rPr>
                        <a:t>222</a:t>
                      </a:r>
                      <a:endParaRPr lang="nb-NO" sz="1200" b="0" i="0" u="none" strike="noStrike" dirty="0">
                        <a:solidFill>
                          <a:srgbClr val="000000"/>
                        </a:solidFill>
                        <a:effectLst/>
                        <a:latin typeface="Calibri"/>
                      </a:endParaRPr>
                    </a:p>
                  </a:txBody>
                  <a:tcPr marL="9525" marR="9525" marT="9525" marB="0" anchor="b"/>
                </a:tc>
                <a:tc>
                  <a:txBody>
                    <a:bodyPr/>
                    <a:lstStyle/>
                    <a:p>
                      <a:pPr algn="ctr" fontAlgn="b"/>
                      <a:r>
                        <a:rPr lang="nb-NO" sz="1200" b="0" i="0" u="none" strike="noStrike" dirty="0" smtClean="0">
                          <a:solidFill>
                            <a:srgbClr val="000000"/>
                          </a:solidFill>
                          <a:effectLst/>
                          <a:latin typeface="Calibri"/>
                        </a:rPr>
                        <a:t>1399</a:t>
                      </a:r>
                      <a:endParaRPr lang="nb-NO" sz="1200" b="0" i="0" u="none" strike="noStrike" dirty="0">
                        <a:solidFill>
                          <a:srgbClr val="000000"/>
                        </a:solidFill>
                        <a:effectLst/>
                        <a:latin typeface="Calibri"/>
                      </a:endParaRPr>
                    </a:p>
                  </a:txBody>
                  <a:tcPr marL="9525" marR="9525" marT="9525" marB="0" anchor="b"/>
                </a:tc>
              </a:tr>
              <a:tr h="248444">
                <a:tc>
                  <a:txBody>
                    <a:bodyPr/>
                    <a:lstStyle/>
                    <a:p>
                      <a:pPr algn="l" fontAlgn="b"/>
                      <a:r>
                        <a:rPr lang="nb-NO" sz="1200" u="none" strike="noStrike" dirty="0">
                          <a:effectLst/>
                        </a:rPr>
                        <a:t>Andel innvilget</a:t>
                      </a:r>
                      <a:endParaRPr lang="nb-NO" sz="1200" b="0" i="0" u="none" strike="noStrike" dirty="0">
                        <a:solidFill>
                          <a:srgbClr val="000000"/>
                        </a:solidFill>
                        <a:effectLst/>
                        <a:latin typeface="Calibri"/>
                      </a:endParaRPr>
                    </a:p>
                  </a:txBody>
                  <a:tcPr marL="9525" marR="9525" marT="9525" marB="0" anchor="b"/>
                </a:tc>
                <a:tc>
                  <a:txBody>
                    <a:bodyPr/>
                    <a:lstStyle/>
                    <a:p>
                      <a:pPr algn="ctr" fontAlgn="b"/>
                      <a:r>
                        <a:rPr lang="nb-NO" sz="1200" u="none" strike="noStrike" dirty="0">
                          <a:effectLst/>
                        </a:rPr>
                        <a:t>94 %</a:t>
                      </a:r>
                      <a:endParaRPr lang="nb-NO" sz="1200" b="0" i="0" u="none" strike="noStrike" dirty="0">
                        <a:solidFill>
                          <a:srgbClr val="000000"/>
                        </a:solidFill>
                        <a:effectLst/>
                        <a:latin typeface="Calibri"/>
                      </a:endParaRPr>
                    </a:p>
                  </a:txBody>
                  <a:tcPr marL="9525" marR="9525" marT="9525" marB="0" anchor="b"/>
                </a:tc>
                <a:tc>
                  <a:txBody>
                    <a:bodyPr/>
                    <a:lstStyle/>
                    <a:p>
                      <a:pPr algn="ctr" fontAlgn="b"/>
                      <a:r>
                        <a:rPr lang="nb-NO" sz="1200" u="none" strike="noStrike" dirty="0">
                          <a:effectLst/>
                        </a:rPr>
                        <a:t>91 %</a:t>
                      </a:r>
                      <a:endParaRPr lang="nb-NO" sz="1200" b="0" i="0" u="none" strike="noStrike" dirty="0">
                        <a:solidFill>
                          <a:srgbClr val="000000"/>
                        </a:solidFill>
                        <a:effectLst/>
                        <a:latin typeface="Calibri"/>
                      </a:endParaRPr>
                    </a:p>
                  </a:txBody>
                  <a:tcPr marL="9525" marR="9525" marT="9525" marB="0" anchor="b"/>
                </a:tc>
                <a:tc>
                  <a:txBody>
                    <a:bodyPr/>
                    <a:lstStyle/>
                    <a:p>
                      <a:pPr algn="ctr" fontAlgn="b"/>
                      <a:r>
                        <a:rPr lang="nb-NO" sz="1200" u="none" strike="noStrike" dirty="0">
                          <a:effectLst/>
                        </a:rPr>
                        <a:t>89 %</a:t>
                      </a:r>
                      <a:endParaRPr lang="nb-NO" sz="1200" b="0" i="0" u="none" strike="noStrike" dirty="0">
                        <a:solidFill>
                          <a:srgbClr val="000000"/>
                        </a:solidFill>
                        <a:effectLst/>
                        <a:latin typeface="Calibri"/>
                      </a:endParaRPr>
                    </a:p>
                  </a:txBody>
                  <a:tcPr marL="9525" marR="9525" marT="9525" marB="0" anchor="b"/>
                </a:tc>
                <a:tc>
                  <a:txBody>
                    <a:bodyPr/>
                    <a:lstStyle/>
                    <a:p>
                      <a:pPr algn="ctr" fontAlgn="b"/>
                      <a:r>
                        <a:rPr lang="nb-NO" sz="1200" u="none" strike="noStrike" dirty="0">
                          <a:effectLst/>
                        </a:rPr>
                        <a:t>88 %</a:t>
                      </a:r>
                      <a:endParaRPr lang="nb-NO" sz="1200" b="0" i="0" u="none" strike="noStrike" dirty="0">
                        <a:solidFill>
                          <a:srgbClr val="000000"/>
                        </a:solidFill>
                        <a:effectLst/>
                        <a:latin typeface="Calibri"/>
                      </a:endParaRPr>
                    </a:p>
                  </a:txBody>
                  <a:tcPr marL="9525" marR="9525" marT="9525" marB="0" anchor="b"/>
                </a:tc>
                <a:tc>
                  <a:txBody>
                    <a:bodyPr/>
                    <a:lstStyle/>
                    <a:p>
                      <a:pPr algn="ctr" fontAlgn="b"/>
                      <a:r>
                        <a:rPr lang="nb-NO" sz="1200" u="none" strike="noStrike" dirty="0">
                          <a:effectLst/>
                        </a:rPr>
                        <a:t>95 %</a:t>
                      </a:r>
                      <a:endParaRPr lang="nb-NO" sz="1200" b="0" i="0" u="none" strike="noStrike" dirty="0">
                        <a:solidFill>
                          <a:srgbClr val="000000"/>
                        </a:solidFill>
                        <a:effectLst/>
                        <a:latin typeface="Calibri"/>
                      </a:endParaRPr>
                    </a:p>
                  </a:txBody>
                  <a:tcPr marL="9525" marR="9525" marT="9525" marB="0" anchor="b"/>
                </a:tc>
                <a:tc>
                  <a:txBody>
                    <a:bodyPr/>
                    <a:lstStyle/>
                    <a:p>
                      <a:pPr algn="ctr" fontAlgn="b"/>
                      <a:r>
                        <a:rPr lang="nb-NO" sz="1200" b="0" i="0" u="none" strike="noStrike" dirty="0" smtClean="0">
                          <a:solidFill>
                            <a:srgbClr val="000000"/>
                          </a:solidFill>
                          <a:effectLst/>
                          <a:latin typeface="Calibri"/>
                        </a:rPr>
                        <a:t>91%</a:t>
                      </a:r>
                      <a:endParaRPr lang="nb-NO" sz="1200" b="0" i="0" u="none" strike="noStrike" dirty="0">
                        <a:solidFill>
                          <a:srgbClr val="000000"/>
                        </a:solidFill>
                        <a:effectLst/>
                        <a:latin typeface="Calibri"/>
                      </a:endParaRPr>
                    </a:p>
                  </a:txBody>
                  <a:tcPr marL="9525" marR="9525" marT="9525" marB="0" anchor="b"/>
                </a:tc>
              </a:tr>
            </a:tbl>
          </a:graphicData>
        </a:graphic>
      </p:graphicFrame>
      <p:sp>
        <p:nvSpPr>
          <p:cNvPr id="7" name="TekstSylinder 6"/>
          <p:cNvSpPr txBox="1"/>
          <p:nvPr/>
        </p:nvSpPr>
        <p:spPr>
          <a:xfrm>
            <a:off x="381000" y="1633538"/>
            <a:ext cx="3133725" cy="2584450"/>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p>
            <a:pPr fontAlgn="auto">
              <a:spcBef>
                <a:spcPts val="0"/>
              </a:spcBef>
              <a:spcAft>
                <a:spcPts val="0"/>
              </a:spcAft>
              <a:defRPr/>
            </a:pPr>
            <a:r>
              <a:rPr lang="nb-NO" dirty="0"/>
              <a:t>I følge kommunenes egen rapportering til KOSTRA har omfanget av byggesaker i strandsonen langs sjøen gått noe ned i perioden. </a:t>
            </a:r>
          </a:p>
          <a:p>
            <a:pPr fontAlgn="auto">
              <a:spcBef>
                <a:spcPts val="0"/>
              </a:spcBef>
              <a:spcAft>
                <a:spcPts val="0"/>
              </a:spcAft>
              <a:defRPr/>
            </a:pPr>
            <a:r>
              <a:rPr lang="nb-NO" dirty="0"/>
              <a:t>Omfanget av dispensasjoner har ikke gått ned.</a:t>
            </a:r>
          </a:p>
          <a:p>
            <a:pPr fontAlgn="auto">
              <a:spcBef>
                <a:spcPts val="0"/>
              </a:spcBef>
              <a:spcAft>
                <a:spcPts val="0"/>
              </a:spcAft>
              <a:defRPr/>
            </a:pPr>
            <a:r>
              <a:rPr lang="nb-NO" dirty="0"/>
              <a:t>Andel innvilget ligger stabilt høyt.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a:graphicFrameLocks/>
          </p:cNvGraphicFramePr>
          <p:nvPr/>
        </p:nvGraphicFramePr>
        <p:xfrm>
          <a:off x="3633787" y="1852612"/>
          <a:ext cx="5248276" cy="41243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Tabell 2"/>
          <p:cNvGraphicFramePr>
            <a:graphicFrameLocks noGrp="1"/>
          </p:cNvGraphicFramePr>
          <p:nvPr/>
        </p:nvGraphicFramePr>
        <p:xfrm>
          <a:off x="422277" y="4420394"/>
          <a:ext cx="2835274" cy="1743075"/>
        </p:xfrm>
        <a:graphic>
          <a:graphicData uri="http://schemas.openxmlformats.org/drawingml/2006/table">
            <a:tbl>
              <a:tblPr firstRow="1" firstCol="1" lastCol="1">
                <a:tableStyleId>{3C2FFA5D-87B4-456A-9821-1D502468CF0F}</a:tableStyleId>
              </a:tblPr>
              <a:tblGrid>
                <a:gridCol w="539748"/>
                <a:gridCol w="495300"/>
                <a:gridCol w="600075"/>
                <a:gridCol w="447675"/>
                <a:gridCol w="752476"/>
              </a:tblGrid>
              <a:tr h="600075">
                <a:tc>
                  <a:txBody>
                    <a:bodyPr/>
                    <a:lstStyle/>
                    <a:p>
                      <a:pPr algn="ctr" fontAlgn="b"/>
                      <a:endParaRPr lang="nb-NO" sz="1100" b="0" i="0" u="none" strike="noStrike" dirty="0">
                        <a:solidFill>
                          <a:srgbClr val="000000"/>
                        </a:solidFill>
                        <a:effectLst/>
                        <a:latin typeface="Calibri"/>
                      </a:endParaRPr>
                    </a:p>
                  </a:txBody>
                  <a:tcPr marL="9525" marR="9525" marT="9525" marB="0" anchor="b"/>
                </a:tc>
                <a:tc>
                  <a:txBody>
                    <a:bodyPr/>
                    <a:lstStyle/>
                    <a:p>
                      <a:pPr algn="ctr" fontAlgn="b"/>
                      <a:r>
                        <a:rPr lang="nb-NO" sz="1200" u="none" strike="noStrike" dirty="0">
                          <a:effectLst/>
                        </a:rPr>
                        <a:t>Ikke </a:t>
                      </a:r>
                      <a:r>
                        <a:rPr lang="nb-NO" sz="1200" u="none" strike="noStrike" dirty="0" err="1" smtClean="0">
                          <a:effectLst/>
                        </a:rPr>
                        <a:t>merkn</a:t>
                      </a:r>
                      <a:endParaRPr lang="nb-NO" sz="1200" b="1" i="0" u="none" strike="noStrike" dirty="0">
                        <a:solidFill>
                          <a:srgbClr val="000000"/>
                        </a:solidFill>
                        <a:effectLst/>
                        <a:latin typeface="Calibri"/>
                      </a:endParaRPr>
                    </a:p>
                  </a:txBody>
                  <a:tcPr marL="9525" marR="9525" marT="9525" marB="0" anchor="b"/>
                </a:tc>
                <a:tc>
                  <a:txBody>
                    <a:bodyPr/>
                    <a:lstStyle/>
                    <a:p>
                      <a:pPr algn="ctr" fontAlgn="b"/>
                      <a:r>
                        <a:rPr lang="nb-NO" sz="1200" u="none" strike="noStrike" dirty="0" err="1" smtClean="0">
                          <a:effectLst/>
                        </a:rPr>
                        <a:t>Merkn</a:t>
                      </a:r>
                      <a:endParaRPr lang="nb-NO" sz="1200" b="1" i="0" u="none" strike="noStrike" dirty="0">
                        <a:solidFill>
                          <a:srgbClr val="000000"/>
                        </a:solidFill>
                        <a:effectLst/>
                        <a:latin typeface="Calibri"/>
                      </a:endParaRPr>
                    </a:p>
                  </a:txBody>
                  <a:tcPr marL="9525" marR="9525" marT="9525" marB="0" anchor="b"/>
                </a:tc>
                <a:tc>
                  <a:txBody>
                    <a:bodyPr/>
                    <a:lstStyle/>
                    <a:p>
                      <a:pPr algn="ctr" fontAlgn="b"/>
                      <a:r>
                        <a:rPr lang="nb-NO" sz="1200" u="none" strike="noStrike">
                          <a:effectLst/>
                        </a:rPr>
                        <a:t>SUM</a:t>
                      </a:r>
                      <a:endParaRPr lang="nb-NO" sz="1200" b="1" i="0" u="none" strike="noStrike">
                        <a:solidFill>
                          <a:srgbClr val="000000"/>
                        </a:solidFill>
                        <a:effectLst/>
                        <a:latin typeface="Calibri"/>
                      </a:endParaRPr>
                    </a:p>
                  </a:txBody>
                  <a:tcPr marL="9525" marR="9525" marT="9525" marB="0" anchor="b"/>
                </a:tc>
                <a:tc>
                  <a:txBody>
                    <a:bodyPr/>
                    <a:lstStyle/>
                    <a:p>
                      <a:pPr algn="ctr" fontAlgn="b"/>
                      <a:r>
                        <a:rPr lang="nb-NO" sz="1200" u="none" strike="noStrike" dirty="0">
                          <a:effectLst/>
                        </a:rPr>
                        <a:t>Andel </a:t>
                      </a:r>
                      <a:r>
                        <a:rPr lang="nb-NO" sz="1200" u="none" strike="noStrike" dirty="0" err="1" smtClean="0">
                          <a:effectLst/>
                        </a:rPr>
                        <a:t>merkn</a:t>
                      </a:r>
                      <a:endParaRPr lang="nb-NO" sz="1200" b="1" i="0" u="none" strike="noStrike" dirty="0">
                        <a:solidFill>
                          <a:srgbClr val="000000"/>
                        </a:solidFill>
                        <a:effectLst/>
                        <a:latin typeface="Calibri"/>
                      </a:endParaRPr>
                    </a:p>
                  </a:txBody>
                  <a:tcPr marL="9525" marR="9525" marT="9525" marB="0" anchor="b"/>
                </a:tc>
              </a:tr>
              <a:tr h="190500">
                <a:tc>
                  <a:txBody>
                    <a:bodyPr/>
                    <a:lstStyle/>
                    <a:p>
                      <a:pPr algn="ctr" fontAlgn="b"/>
                      <a:r>
                        <a:rPr lang="nb-NO" sz="1100" u="none" strike="noStrike">
                          <a:effectLst/>
                        </a:rPr>
                        <a:t>2008</a:t>
                      </a:r>
                      <a:endParaRPr lang="nb-NO" sz="1100" b="1"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80</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73</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153</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48 %</a:t>
                      </a:r>
                      <a:endParaRPr lang="nb-NO" sz="1100" b="0" i="0" u="none" strike="noStrike">
                        <a:solidFill>
                          <a:srgbClr val="000000"/>
                        </a:solidFill>
                        <a:effectLst/>
                        <a:latin typeface="Calibri"/>
                      </a:endParaRPr>
                    </a:p>
                  </a:txBody>
                  <a:tcPr marL="9525" marR="9525" marT="9525" marB="0" anchor="b"/>
                </a:tc>
              </a:tr>
              <a:tr h="190500">
                <a:tc>
                  <a:txBody>
                    <a:bodyPr/>
                    <a:lstStyle/>
                    <a:p>
                      <a:pPr algn="ctr" fontAlgn="b"/>
                      <a:r>
                        <a:rPr lang="nb-NO" sz="1100" u="none" strike="noStrike">
                          <a:effectLst/>
                        </a:rPr>
                        <a:t>2009</a:t>
                      </a:r>
                      <a:endParaRPr lang="nb-NO" sz="1100" b="1"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138</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55</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193</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28 %</a:t>
                      </a:r>
                      <a:endParaRPr lang="nb-NO" sz="1100" b="0" i="0" u="none" strike="noStrike">
                        <a:solidFill>
                          <a:srgbClr val="000000"/>
                        </a:solidFill>
                        <a:effectLst/>
                        <a:latin typeface="Calibri"/>
                      </a:endParaRPr>
                    </a:p>
                  </a:txBody>
                  <a:tcPr marL="9525" marR="9525" marT="9525" marB="0" anchor="b"/>
                </a:tc>
              </a:tr>
              <a:tr h="190500">
                <a:tc>
                  <a:txBody>
                    <a:bodyPr/>
                    <a:lstStyle/>
                    <a:p>
                      <a:pPr algn="ctr" fontAlgn="b"/>
                      <a:r>
                        <a:rPr lang="nb-NO" sz="1100" u="none" strike="noStrike">
                          <a:effectLst/>
                        </a:rPr>
                        <a:t>2010</a:t>
                      </a:r>
                      <a:endParaRPr lang="nb-NO" sz="1100" b="1"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113</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61</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174</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35 %</a:t>
                      </a:r>
                      <a:endParaRPr lang="nb-NO" sz="1100" b="0" i="0" u="none" strike="noStrike">
                        <a:solidFill>
                          <a:srgbClr val="000000"/>
                        </a:solidFill>
                        <a:effectLst/>
                        <a:latin typeface="Calibri"/>
                      </a:endParaRPr>
                    </a:p>
                  </a:txBody>
                  <a:tcPr marL="9525" marR="9525" marT="9525" marB="0" anchor="b"/>
                </a:tc>
              </a:tr>
              <a:tr h="190500">
                <a:tc>
                  <a:txBody>
                    <a:bodyPr/>
                    <a:lstStyle/>
                    <a:p>
                      <a:pPr algn="ctr" fontAlgn="b"/>
                      <a:r>
                        <a:rPr lang="nb-NO" sz="1100" u="none" strike="noStrike">
                          <a:effectLst/>
                        </a:rPr>
                        <a:t>2011</a:t>
                      </a:r>
                      <a:endParaRPr lang="nb-NO" sz="1100" b="1"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172</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81</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253</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32 %</a:t>
                      </a:r>
                      <a:endParaRPr lang="nb-NO" sz="1100" b="0" i="0" u="none" strike="noStrike">
                        <a:solidFill>
                          <a:srgbClr val="000000"/>
                        </a:solidFill>
                        <a:effectLst/>
                        <a:latin typeface="Calibri"/>
                      </a:endParaRPr>
                    </a:p>
                  </a:txBody>
                  <a:tcPr marL="9525" marR="9525" marT="9525" marB="0" anchor="b"/>
                </a:tc>
              </a:tr>
              <a:tr h="190500">
                <a:tc>
                  <a:txBody>
                    <a:bodyPr/>
                    <a:lstStyle/>
                    <a:p>
                      <a:pPr algn="ctr" fontAlgn="b"/>
                      <a:r>
                        <a:rPr lang="nb-NO" sz="1100" u="none" strike="noStrike">
                          <a:effectLst/>
                        </a:rPr>
                        <a:t>2012</a:t>
                      </a:r>
                      <a:endParaRPr lang="nb-NO" sz="1100" b="1"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153</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55</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208</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26 %</a:t>
                      </a:r>
                      <a:endParaRPr lang="nb-NO" sz="1100" b="0" i="0" u="none" strike="noStrike">
                        <a:solidFill>
                          <a:srgbClr val="000000"/>
                        </a:solidFill>
                        <a:effectLst/>
                        <a:latin typeface="Calibri"/>
                      </a:endParaRPr>
                    </a:p>
                  </a:txBody>
                  <a:tcPr marL="9525" marR="9525" marT="9525" marB="0" anchor="b"/>
                </a:tc>
              </a:tr>
              <a:tr h="190500">
                <a:tc>
                  <a:txBody>
                    <a:bodyPr/>
                    <a:lstStyle/>
                    <a:p>
                      <a:pPr algn="ctr" fontAlgn="b"/>
                      <a:r>
                        <a:rPr lang="nb-NO" sz="1100" u="none" strike="noStrike" dirty="0">
                          <a:effectLst/>
                        </a:rPr>
                        <a:t>SUM</a:t>
                      </a:r>
                      <a:endParaRPr lang="nb-NO" sz="1100" b="1" i="0" u="none" strike="noStrike" dirty="0">
                        <a:solidFill>
                          <a:srgbClr val="000000"/>
                        </a:solidFill>
                        <a:effectLst/>
                        <a:latin typeface="Calibri"/>
                      </a:endParaRPr>
                    </a:p>
                  </a:txBody>
                  <a:tcPr marL="9525" marR="9525" marT="9525" marB="0" anchor="b"/>
                </a:tc>
                <a:tc>
                  <a:txBody>
                    <a:bodyPr/>
                    <a:lstStyle/>
                    <a:p>
                      <a:pPr algn="ctr" fontAlgn="b"/>
                      <a:r>
                        <a:rPr lang="nb-NO" sz="1100" u="none" strike="noStrike">
                          <a:effectLst/>
                        </a:rPr>
                        <a:t>656</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dirty="0">
                          <a:effectLst/>
                        </a:rPr>
                        <a:t>325</a:t>
                      </a:r>
                      <a:endParaRPr lang="nb-NO" sz="1100" b="0" i="0" u="none" strike="noStrike" dirty="0">
                        <a:solidFill>
                          <a:srgbClr val="000000"/>
                        </a:solidFill>
                        <a:effectLst/>
                        <a:latin typeface="Calibri"/>
                      </a:endParaRPr>
                    </a:p>
                  </a:txBody>
                  <a:tcPr marL="9525" marR="9525" marT="9525" marB="0" anchor="b"/>
                </a:tc>
                <a:tc>
                  <a:txBody>
                    <a:bodyPr/>
                    <a:lstStyle/>
                    <a:p>
                      <a:pPr algn="ctr" fontAlgn="b"/>
                      <a:r>
                        <a:rPr lang="nb-NO" sz="1100" u="none" strike="noStrike">
                          <a:effectLst/>
                        </a:rPr>
                        <a:t>981</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dirty="0">
                          <a:effectLst/>
                        </a:rPr>
                        <a:t>33 %</a:t>
                      </a:r>
                      <a:endParaRPr lang="nb-NO" sz="1100" b="0" i="0" u="none" strike="noStrike" dirty="0">
                        <a:solidFill>
                          <a:srgbClr val="000000"/>
                        </a:solidFill>
                        <a:effectLst/>
                        <a:latin typeface="Calibri"/>
                      </a:endParaRPr>
                    </a:p>
                  </a:txBody>
                  <a:tcPr marL="9525" marR="9525" marT="9525" marB="0" anchor="b"/>
                </a:tc>
              </a:tr>
            </a:tbl>
          </a:graphicData>
        </a:graphic>
      </p:graphicFrame>
      <p:sp>
        <p:nvSpPr>
          <p:cNvPr id="4" name="TekstSylinder 3"/>
          <p:cNvSpPr txBox="1"/>
          <p:nvPr/>
        </p:nvSpPr>
        <p:spPr>
          <a:xfrm>
            <a:off x="185738" y="1782763"/>
            <a:ext cx="3143250" cy="2563812"/>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p>
            <a:r>
              <a:rPr lang="nb-NO">
                <a:solidFill>
                  <a:srgbClr val="000000"/>
                </a:solidFill>
                <a:cs typeface="Arial" charset="0"/>
              </a:rPr>
              <a:t>Omfanget av søknader til behandling hos Fylkesmannen har ikke avtatt. </a:t>
            </a:r>
          </a:p>
          <a:p>
            <a:r>
              <a:rPr lang="nb-NO">
                <a:solidFill>
                  <a:srgbClr val="000000"/>
                </a:solidFill>
                <a:cs typeface="Arial" charset="0"/>
              </a:rPr>
              <a:t>Andel merknader fra Fylkesmannen har avtatt </a:t>
            </a:r>
          </a:p>
          <a:p>
            <a:r>
              <a:rPr lang="nb-NO">
                <a:solidFill>
                  <a:srgbClr val="000000"/>
                </a:solidFill>
                <a:cs typeface="Arial" charset="0"/>
              </a:rPr>
              <a:t>Det er ikke sikkert at dette skyldes at søknadene om dispensasjon er mindre kontroversielle enn tidligere.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a:graphicFrameLocks/>
          </p:cNvGraphicFramePr>
          <p:nvPr/>
        </p:nvGraphicFramePr>
        <p:xfrm>
          <a:off x="3752849" y="1085850"/>
          <a:ext cx="5276851" cy="5074444"/>
        </p:xfrm>
        <a:graphic>
          <a:graphicData uri="http://schemas.openxmlformats.org/drawingml/2006/chart">
            <c:chart xmlns:c="http://schemas.openxmlformats.org/drawingml/2006/chart" xmlns:r="http://schemas.openxmlformats.org/officeDocument/2006/relationships" r:id="rId2"/>
          </a:graphicData>
        </a:graphic>
      </p:graphicFrame>
      <p:sp>
        <p:nvSpPr>
          <p:cNvPr id="4" name="TekstSylinder 3"/>
          <p:cNvSpPr txBox="1"/>
          <p:nvPr/>
        </p:nvSpPr>
        <p:spPr>
          <a:xfrm>
            <a:off x="158750" y="1657350"/>
            <a:ext cx="3400425" cy="3662363"/>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p>
            <a:r>
              <a:rPr lang="nb-NO">
                <a:solidFill>
                  <a:srgbClr val="000000"/>
                </a:solidFill>
                <a:cs typeface="Arial" charset="0"/>
              </a:rPr>
              <a:t>Det kan til dels stilles spørsmål ved om kommunenes behandling av dispensasjonssaker er i tråd med plan- og bygningsloven. I henhold til PBL bør kommunen ikke gi dispensasjon </a:t>
            </a:r>
          </a:p>
          <a:p>
            <a:r>
              <a:rPr lang="nb-NO" i="1">
                <a:solidFill>
                  <a:srgbClr val="000000"/>
                </a:solidFill>
                <a:cs typeface="Arial" charset="0"/>
              </a:rPr>
              <a:t>«når en direkte berørt statlig eller regional myndighet har uttalt seg negativt»</a:t>
            </a:r>
          </a:p>
          <a:p>
            <a:r>
              <a:rPr lang="nb-NO">
                <a:solidFill>
                  <a:srgbClr val="000000"/>
                </a:solidFill>
                <a:cs typeface="Arial" charset="0"/>
              </a:rPr>
              <a:t>Det ser ikke ut til at innføringen av statlige planretningslinjer har bidratt til bedre oppfølging av plan- og bygningsloven</a:t>
            </a:r>
          </a:p>
        </p:txBody>
      </p:sp>
      <p:graphicFrame>
        <p:nvGraphicFramePr>
          <p:cNvPr id="5" name="Tabell 4"/>
          <p:cNvGraphicFramePr>
            <a:graphicFrameLocks noGrp="1"/>
          </p:cNvGraphicFramePr>
          <p:nvPr/>
        </p:nvGraphicFramePr>
        <p:xfrm>
          <a:off x="253999" y="5588794"/>
          <a:ext cx="3498850" cy="571500"/>
        </p:xfrm>
        <a:graphic>
          <a:graphicData uri="http://schemas.openxmlformats.org/drawingml/2006/table">
            <a:tbl>
              <a:tblPr firstRow="1" firstCol="1">
                <a:tableStyleId>{3C2FFA5D-87B4-456A-9821-1D502468CF0F}</a:tableStyleId>
              </a:tblPr>
              <a:tblGrid>
                <a:gridCol w="1189267"/>
                <a:gridCol w="677682"/>
                <a:gridCol w="448466"/>
                <a:gridCol w="352129"/>
                <a:gridCol w="415653"/>
                <a:gridCol w="415653"/>
              </a:tblGrid>
              <a:tr h="190500">
                <a:tc>
                  <a:txBody>
                    <a:bodyPr/>
                    <a:lstStyle/>
                    <a:p>
                      <a:pPr algn="l" fontAlgn="b"/>
                      <a:endParaRPr lang="nb-NO" sz="1100" b="0" i="0" u="none" strike="noStrike" dirty="0">
                        <a:solidFill>
                          <a:srgbClr val="000000"/>
                        </a:solidFill>
                        <a:effectLst/>
                        <a:latin typeface="Calibri"/>
                      </a:endParaRPr>
                    </a:p>
                  </a:txBody>
                  <a:tcPr marL="9525" marR="9525" marT="9525" marB="0" anchor="b"/>
                </a:tc>
                <a:tc>
                  <a:txBody>
                    <a:bodyPr/>
                    <a:lstStyle/>
                    <a:p>
                      <a:pPr algn="ctr" fontAlgn="b"/>
                      <a:r>
                        <a:rPr lang="nb-NO" sz="1100" u="none" strike="noStrike" dirty="0">
                          <a:effectLst/>
                        </a:rPr>
                        <a:t>2008</a:t>
                      </a:r>
                      <a:endParaRPr lang="nb-NO" sz="1100" b="0" i="0" u="none" strike="noStrike" dirty="0">
                        <a:solidFill>
                          <a:srgbClr val="000000"/>
                        </a:solidFill>
                        <a:effectLst/>
                        <a:latin typeface="Calibri"/>
                      </a:endParaRPr>
                    </a:p>
                  </a:txBody>
                  <a:tcPr marL="9525" marR="9525" marT="9525" marB="0" anchor="b"/>
                </a:tc>
                <a:tc>
                  <a:txBody>
                    <a:bodyPr/>
                    <a:lstStyle/>
                    <a:p>
                      <a:pPr algn="ctr" fontAlgn="b"/>
                      <a:r>
                        <a:rPr lang="nb-NO" sz="1100" u="none" strike="noStrike">
                          <a:effectLst/>
                        </a:rPr>
                        <a:t>2009</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2010</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2011</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2012</a:t>
                      </a:r>
                      <a:endParaRPr lang="nb-NO" sz="1100" b="0" i="0" u="none" strike="noStrike">
                        <a:solidFill>
                          <a:srgbClr val="000000"/>
                        </a:solidFill>
                        <a:effectLst/>
                        <a:latin typeface="Calibri"/>
                      </a:endParaRPr>
                    </a:p>
                  </a:txBody>
                  <a:tcPr marL="9525" marR="9525" marT="9525" marB="0" anchor="b"/>
                </a:tc>
              </a:tr>
              <a:tr h="190500">
                <a:tc>
                  <a:txBody>
                    <a:bodyPr/>
                    <a:lstStyle/>
                    <a:p>
                      <a:pPr algn="l" fontAlgn="b"/>
                      <a:r>
                        <a:rPr lang="nb-NO" sz="1100" u="none" strike="noStrike">
                          <a:effectLst/>
                        </a:rPr>
                        <a:t>Andel avslag</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18 %</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23 %</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25 %</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22 %</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10 %</a:t>
                      </a:r>
                      <a:endParaRPr lang="nb-NO" sz="1100" b="0" i="0" u="none" strike="noStrike">
                        <a:solidFill>
                          <a:srgbClr val="000000"/>
                        </a:solidFill>
                        <a:effectLst/>
                        <a:latin typeface="Calibri"/>
                      </a:endParaRPr>
                    </a:p>
                  </a:txBody>
                  <a:tcPr marL="9525" marR="9525" marT="9525" marB="0" anchor="b"/>
                </a:tc>
              </a:tr>
              <a:tr h="190500">
                <a:tc>
                  <a:txBody>
                    <a:bodyPr/>
                    <a:lstStyle/>
                    <a:p>
                      <a:pPr algn="l" fontAlgn="b"/>
                      <a:r>
                        <a:rPr lang="nb-NO" sz="1100" u="none" strike="noStrike">
                          <a:effectLst/>
                        </a:rPr>
                        <a:t>Andel merknader</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48 %</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28 %</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35 %</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a:effectLst/>
                        </a:rPr>
                        <a:t>32 %</a:t>
                      </a:r>
                      <a:endParaRPr lang="nb-NO" sz="1100" b="0" i="0" u="none" strike="noStrike">
                        <a:solidFill>
                          <a:srgbClr val="000000"/>
                        </a:solidFill>
                        <a:effectLst/>
                        <a:latin typeface="Calibri"/>
                      </a:endParaRPr>
                    </a:p>
                  </a:txBody>
                  <a:tcPr marL="9525" marR="9525" marT="9525" marB="0" anchor="b"/>
                </a:tc>
                <a:tc>
                  <a:txBody>
                    <a:bodyPr/>
                    <a:lstStyle/>
                    <a:p>
                      <a:pPr algn="ctr" fontAlgn="b"/>
                      <a:r>
                        <a:rPr lang="nb-NO" sz="1100" u="none" strike="noStrike" dirty="0">
                          <a:effectLst/>
                        </a:rPr>
                        <a:t>26 %</a:t>
                      </a:r>
                      <a:endParaRPr lang="nb-NO" sz="1100" b="0" i="0" u="none" strike="noStrike" dirty="0">
                        <a:solidFill>
                          <a:srgbClr val="000000"/>
                        </a:solidFill>
                        <a:effectLst/>
                        <a:latin typeface="Calibri"/>
                      </a:endParaRPr>
                    </a:p>
                  </a:txBody>
                  <a:tcPr marL="9525" marR="9525" marT="9525" marB="0" anchor="b"/>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776288"/>
            <a:ext cx="3524250" cy="804862"/>
          </a:xfrm>
        </p:spPr>
        <p:txBody>
          <a:bodyPr rtlCol="0">
            <a:normAutofit fontScale="90000"/>
          </a:bodyPr>
          <a:lstStyle/>
          <a:p>
            <a:pPr fontAlgn="auto">
              <a:spcAft>
                <a:spcPts val="0"/>
              </a:spcAft>
              <a:defRPr/>
            </a:pPr>
            <a:r>
              <a:rPr lang="nb-NO" dirty="0" smtClean="0"/>
              <a:t>KOSTRA har store mangler</a:t>
            </a:r>
            <a:endParaRPr lang="nb-NO" dirty="0"/>
          </a:p>
        </p:txBody>
      </p:sp>
      <p:graphicFrame>
        <p:nvGraphicFramePr>
          <p:cNvPr id="4" name="Plassholder for innhold 4"/>
          <p:cNvGraphicFramePr>
            <a:graphicFrameLocks/>
          </p:cNvGraphicFramePr>
          <p:nvPr/>
        </p:nvGraphicFramePr>
        <p:xfrm>
          <a:off x="3981450" y="800100"/>
          <a:ext cx="4914900" cy="5343525"/>
        </p:xfrm>
        <a:graphic>
          <a:graphicData uri="http://schemas.openxmlformats.org/drawingml/2006/chart">
            <c:chart xmlns:c="http://schemas.openxmlformats.org/drawingml/2006/chart" xmlns:r="http://schemas.openxmlformats.org/officeDocument/2006/relationships" r:id="rId2"/>
          </a:graphicData>
        </a:graphic>
      </p:graphicFrame>
      <p:sp>
        <p:nvSpPr>
          <p:cNvPr id="37891" name="Plassholder for tekst 3"/>
          <p:cNvSpPr txBox="1">
            <a:spLocks/>
          </p:cNvSpPr>
          <p:nvPr/>
        </p:nvSpPr>
        <p:spPr bwMode="auto">
          <a:xfrm>
            <a:off x="171450" y="1881188"/>
            <a:ext cx="3733800" cy="4662487"/>
          </a:xfrm>
          <a:prstGeom prst="rect">
            <a:avLst/>
          </a:prstGeom>
          <a:noFill/>
          <a:ln w="9525">
            <a:noFill/>
            <a:miter lim="800000"/>
            <a:headEnd/>
            <a:tailEnd/>
          </a:ln>
        </p:spPr>
        <p:txBody>
          <a:bodyPr/>
          <a:lstStyle/>
          <a:p>
            <a:pPr>
              <a:spcBef>
                <a:spcPct val="20000"/>
              </a:spcBef>
              <a:buFont typeface="Arial" charset="0"/>
              <a:buNone/>
            </a:pPr>
            <a:r>
              <a:rPr lang="nb-NO" sz="1400" u="sng"/>
              <a:t>EKS:</a:t>
            </a:r>
          </a:p>
          <a:p>
            <a:pPr>
              <a:spcBef>
                <a:spcPct val="20000"/>
              </a:spcBef>
              <a:buFont typeface="Arial" charset="0"/>
              <a:buNone/>
            </a:pPr>
            <a:r>
              <a:rPr lang="nb-NO" sz="1400"/>
              <a:t>Fylkesmannen har mottatt betydelig flere saker til behandling enn det kommune B har rapportert, selv om det tas hensyn til manglende rapportering for 2012. FMNO behandlet 30 søknader om dispensasjon dette året. I figuren til høyre angir viste linjer et anslått tillegg på 24 innvilgede søknader og 6 avslag.</a:t>
            </a:r>
          </a:p>
          <a:p>
            <a:pPr>
              <a:spcBef>
                <a:spcPct val="20000"/>
              </a:spcBef>
              <a:buFont typeface="Arial" charset="0"/>
              <a:buNone/>
            </a:pPr>
            <a:endParaRPr lang="nb-NO" sz="1400"/>
          </a:p>
          <a:p>
            <a:pPr>
              <a:spcBef>
                <a:spcPct val="20000"/>
              </a:spcBef>
              <a:buFont typeface="Arial" charset="0"/>
              <a:buNone/>
            </a:pPr>
            <a:r>
              <a:rPr lang="nb-NO" sz="1400"/>
              <a:t>For kommune A er det rimelig balanse. Linja viser et tillegg på 2 saker  - som FMNO hadde til behandling de årene kommune A ikke har rapportert, d.v.s. 2009 og 2011 </a:t>
            </a:r>
          </a:p>
          <a:p>
            <a:pPr>
              <a:spcBef>
                <a:spcPct val="20000"/>
              </a:spcBef>
              <a:buFont typeface="Arial" charset="0"/>
              <a:buNone/>
            </a:pPr>
            <a:endParaRPr lang="nb-NO" sz="1400"/>
          </a:p>
          <a:p>
            <a:pPr>
              <a:spcBef>
                <a:spcPct val="20000"/>
              </a:spcBef>
              <a:buFont typeface="Arial" charset="0"/>
              <a:buNone/>
            </a:pPr>
            <a:r>
              <a:rPr lang="nb-NO" sz="1400"/>
              <a:t>I denne regionen er det i alt 6 kommuner. 3 har ikke rapportert for noen av årene, 1 har bare rapportert for ett år. FMNO hadde i perioden saker på høring fra alle kommunene.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Bilde 1"/>
          <p:cNvPicPr>
            <a:picLocks noChangeAspect="1"/>
          </p:cNvPicPr>
          <p:nvPr/>
        </p:nvPicPr>
        <p:blipFill>
          <a:blip r:embed="rId2"/>
          <a:srcRect/>
          <a:stretch>
            <a:fillRect/>
          </a:stretch>
        </p:blipFill>
        <p:spPr bwMode="auto">
          <a:xfrm>
            <a:off x="400050" y="514350"/>
            <a:ext cx="8629650" cy="5753100"/>
          </a:xfrm>
          <a:prstGeom prst="rect">
            <a:avLst/>
          </a:prstGeom>
          <a:noFill/>
          <a:ln w="9525">
            <a:noFill/>
            <a:miter lim="800000"/>
            <a:headEnd/>
            <a:tailEnd/>
          </a:ln>
        </p:spPr>
      </p:pic>
      <p:sp>
        <p:nvSpPr>
          <p:cNvPr id="6" name="Tittel 5"/>
          <p:cNvSpPr>
            <a:spLocks noGrp="1"/>
          </p:cNvSpPr>
          <p:nvPr>
            <p:ph type="title"/>
          </p:nvPr>
        </p:nvSpPr>
        <p:spPr/>
        <p:txBody>
          <a:bodyPr rtlCol="0">
            <a:normAutofit/>
          </a:bodyPr>
          <a:lstStyle/>
          <a:p>
            <a:pPr fontAlgn="auto">
              <a:spcAft>
                <a:spcPts val="0"/>
              </a:spcAft>
              <a:defRPr/>
            </a:pPr>
            <a:r>
              <a:rPr lang="nb-NO" dirty="0" smtClean="0">
                <a:solidFill>
                  <a:schemeClr val="bg1"/>
                </a:solidFill>
              </a:rPr>
              <a:t>rammer</a:t>
            </a:r>
            <a:endParaRPr lang="nb-NO" dirty="0">
              <a:solidFill>
                <a:schemeClr val="bg1"/>
              </a:solidFill>
            </a:endParaRPr>
          </a:p>
        </p:txBody>
      </p:sp>
      <p:sp>
        <p:nvSpPr>
          <p:cNvPr id="17411" name="Plassholder for tekst 6"/>
          <p:cNvSpPr>
            <a:spLocks noGrp="1"/>
          </p:cNvSpPr>
          <p:nvPr>
            <p:ph type="body" idx="1"/>
          </p:nvPr>
        </p:nvSpPr>
        <p:spPr/>
        <p:txBody>
          <a:bodyPr/>
          <a:lstStyle/>
          <a:p>
            <a:r>
              <a:rPr lang="nb-NO" smtClean="0">
                <a:solidFill>
                  <a:schemeClr val="bg1"/>
                </a:solidFill>
                <a:latin typeface="Arial" charset="0"/>
                <a:cs typeface="Arial" charset="0"/>
              </a:rPr>
              <a:t>Forvaltning av strandsonen langs sjøen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tel 2"/>
          <p:cNvSpPr>
            <a:spLocks noGrp="1"/>
          </p:cNvSpPr>
          <p:nvPr>
            <p:ph type="title"/>
          </p:nvPr>
        </p:nvSpPr>
        <p:spPr/>
        <p:txBody>
          <a:bodyPr/>
          <a:lstStyle/>
          <a:p>
            <a:r>
              <a:rPr lang="nb-NO" smtClean="0">
                <a:latin typeface="Arial" charset="0"/>
                <a:cs typeface="Arial" charset="0"/>
              </a:rPr>
              <a:t>Hvordan er det egentlig</a:t>
            </a:r>
          </a:p>
        </p:txBody>
      </p:sp>
      <p:sp>
        <p:nvSpPr>
          <p:cNvPr id="4" name="Plassholder for innhold 3"/>
          <p:cNvSpPr>
            <a:spLocks noGrp="1"/>
          </p:cNvSpPr>
          <p:nvPr>
            <p:ph sz="half" idx="1"/>
          </p:nvPr>
        </p:nvSpPr>
        <p:spPr>
          <a:xfrm>
            <a:off x="371475" y="1676400"/>
            <a:ext cx="4038600" cy="4525963"/>
          </a:xfrm>
        </p:spPr>
        <p:txBody>
          <a:bodyPr rtlCol="0">
            <a:normAutofit fontScale="62500" lnSpcReduction="20000"/>
          </a:bodyPr>
          <a:lstStyle/>
          <a:p>
            <a:pPr fontAlgn="auto">
              <a:spcAft>
                <a:spcPts val="0"/>
              </a:spcAft>
              <a:buFont typeface="Arial"/>
              <a:buChar char="•"/>
              <a:defRPr/>
            </a:pPr>
            <a:r>
              <a:rPr lang="nb-NO" dirty="0" smtClean="0"/>
              <a:t>Enkelte kommuner har rapportert flere saker til KOSTRA enn FMNO ha hatt på høring, men</a:t>
            </a:r>
          </a:p>
          <a:p>
            <a:pPr fontAlgn="auto">
              <a:spcAft>
                <a:spcPts val="0"/>
              </a:spcAft>
              <a:buFont typeface="Arial"/>
              <a:buChar char="•"/>
              <a:defRPr/>
            </a:pPr>
            <a:r>
              <a:rPr lang="nb-NO" dirty="0" smtClean="0"/>
              <a:t>KOSTRA viser gjennomgående for lave tall.</a:t>
            </a:r>
          </a:p>
          <a:p>
            <a:pPr fontAlgn="auto">
              <a:spcAft>
                <a:spcPts val="0"/>
              </a:spcAft>
              <a:buFont typeface="Arial"/>
              <a:buChar char="•"/>
              <a:defRPr/>
            </a:pPr>
            <a:r>
              <a:rPr lang="nb-NO" dirty="0" smtClean="0"/>
              <a:t>Vi har sterk mistanke om at det gis dispensasjon uten at korrekt høring er gjennomført.</a:t>
            </a:r>
          </a:p>
          <a:p>
            <a:pPr fontAlgn="auto">
              <a:spcAft>
                <a:spcPts val="0"/>
              </a:spcAft>
              <a:buFont typeface="Arial"/>
              <a:buChar char="•"/>
              <a:defRPr/>
            </a:pPr>
            <a:r>
              <a:rPr lang="nb-NO" dirty="0" smtClean="0"/>
              <a:t>Tallene fra FMNO viser minimum – sannheten er trolig et høyere antall dispensasjoner.</a:t>
            </a:r>
          </a:p>
          <a:p>
            <a:pPr fontAlgn="auto">
              <a:spcAft>
                <a:spcPts val="0"/>
              </a:spcAft>
              <a:buFont typeface="Arial"/>
              <a:buChar char="•"/>
              <a:defRPr/>
            </a:pPr>
            <a:r>
              <a:rPr lang="nb-NO" dirty="0" smtClean="0"/>
              <a:t>Mange dispensasjoner mangler tilfredsstillende begrunnelse – jf. </a:t>
            </a:r>
          </a:p>
          <a:p>
            <a:pPr lvl="1" fontAlgn="auto">
              <a:spcAft>
                <a:spcPts val="0"/>
              </a:spcAft>
              <a:buFont typeface="Arial"/>
              <a:buChar char="–"/>
              <a:defRPr/>
            </a:pPr>
            <a:r>
              <a:rPr lang="nb-NO" dirty="0"/>
              <a:t>v</a:t>
            </a:r>
            <a:r>
              <a:rPr lang="nb-NO" dirty="0" smtClean="0"/>
              <a:t>ilkårene i </a:t>
            </a:r>
            <a:r>
              <a:rPr lang="nb-NO" dirty="0" smtClean="0">
                <a:hlinkClick r:id="rId2"/>
              </a:rPr>
              <a:t>§ 19-2 i PBL</a:t>
            </a:r>
            <a:endParaRPr lang="nb-NO" dirty="0" smtClean="0"/>
          </a:p>
          <a:p>
            <a:pPr lvl="1" fontAlgn="auto">
              <a:spcAft>
                <a:spcPts val="0"/>
              </a:spcAft>
              <a:buFont typeface="Arial"/>
              <a:buChar char="–"/>
              <a:defRPr/>
            </a:pPr>
            <a:r>
              <a:rPr lang="nb-NO" dirty="0" smtClean="0">
                <a:hlinkClick r:id="rId3"/>
              </a:rPr>
              <a:t>Naturmangfoldlovens kap  II</a:t>
            </a:r>
            <a:endParaRPr lang="nb-NO" dirty="0" smtClean="0"/>
          </a:p>
          <a:p>
            <a:pPr lvl="1" fontAlgn="auto">
              <a:spcAft>
                <a:spcPts val="0"/>
              </a:spcAft>
              <a:buFont typeface="Arial"/>
              <a:buChar char="–"/>
              <a:defRPr/>
            </a:pPr>
            <a:r>
              <a:rPr lang="nb-NO" dirty="0" err="1" smtClean="0"/>
              <a:t>Pkt</a:t>
            </a:r>
            <a:r>
              <a:rPr lang="nb-NO" dirty="0" smtClean="0"/>
              <a:t> 7.2 i </a:t>
            </a:r>
            <a:r>
              <a:rPr lang="nb-NO" dirty="0" smtClean="0">
                <a:hlinkClick r:id="rId4"/>
              </a:rPr>
              <a:t>de statlige planretningslinjene</a:t>
            </a:r>
            <a:endParaRPr lang="nb-NO" dirty="0" smtClean="0"/>
          </a:p>
          <a:p>
            <a:pPr marL="400050" lvl="1" indent="0" fontAlgn="auto">
              <a:spcAft>
                <a:spcPts val="0"/>
              </a:spcAft>
              <a:buFont typeface="Arial"/>
              <a:buNone/>
              <a:defRPr/>
            </a:pPr>
            <a:r>
              <a:rPr lang="nb-NO" sz="2900" dirty="0" smtClean="0"/>
              <a:t>og kan være UGYLDIGE</a:t>
            </a:r>
            <a:r>
              <a:rPr lang="nb-NO" dirty="0" smtClean="0"/>
              <a:t>!</a:t>
            </a:r>
            <a:endParaRPr lang="nb-NO" dirty="0"/>
          </a:p>
        </p:txBody>
      </p:sp>
      <p:pic>
        <p:nvPicPr>
          <p:cNvPr id="38915" name="Plassholder for innhold 11"/>
          <p:cNvPicPr>
            <a:picLocks noGrp="1" noChangeAspect="1"/>
          </p:cNvPicPr>
          <p:nvPr>
            <p:ph sz="half" idx="2"/>
          </p:nvPr>
        </p:nvPicPr>
        <p:blipFill>
          <a:blip r:embed="rId5"/>
          <a:srcRect/>
          <a:stretch>
            <a:fillRect/>
          </a:stretch>
        </p:blipFill>
        <p:spPr>
          <a:xfrm>
            <a:off x="4648200" y="2349500"/>
            <a:ext cx="4038600" cy="3027363"/>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tel 1"/>
          <p:cNvSpPr>
            <a:spLocks noGrp="1"/>
          </p:cNvSpPr>
          <p:nvPr>
            <p:ph type="title"/>
          </p:nvPr>
        </p:nvSpPr>
        <p:spPr/>
        <p:txBody>
          <a:bodyPr/>
          <a:lstStyle/>
          <a:p>
            <a:r>
              <a:rPr lang="nb-NO" smtClean="0">
                <a:latin typeface="Arial" charset="0"/>
                <a:cs typeface="Arial" charset="0"/>
              </a:rPr>
              <a:t>Veien videre </a:t>
            </a:r>
          </a:p>
        </p:txBody>
      </p:sp>
      <p:sp>
        <p:nvSpPr>
          <p:cNvPr id="3" name="Plassholder for innhold 2"/>
          <p:cNvSpPr>
            <a:spLocks noGrp="1"/>
          </p:cNvSpPr>
          <p:nvPr>
            <p:ph sz="half" idx="1"/>
          </p:nvPr>
        </p:nvSpPr>
        <p:spPr>
          <a:xfrm>
            <a:off x="457200" y="1600200"/>
            <a:ext cx="4238625" cy="4791075"/>
          </a:xfrm>
        </p:spPr>
        <p:txBody>
          <a:bodyPr rtlCol="0">
            <a:normAutofit fontScale="70000" lnSpcReduction="20000"/>
          </a:bodyPr>
          <a:lstStyle/>
          <a:p>
            <a:pPr marL="0" indent="0" fontAlgn="auto">
              <a:spcAft>
                <a:spcPts val="0"/>
              </a:spcAft>
              <a:buFont typeface="Arial"/>
              <a:buNone/>
              <a:defRPr/>
            </a:pPr>
            <a:r>
              <a:rPr lang="nb-NO" sz="2900" dirty="0" smtClean="0"/>
              <a:t>Vi må ta styring med arealbruken </a:t>
            </a:r>
          </a:p>
          <a:p>
            <a:pPr fontAlgn="auto">
              <a:spcAft>
                <a:spcPts val="0"/>
              </a:spcAft>
              <a:buFont typeface="Arial"/>
              <a:buChar char="•"/>
              <a:defRPr/>
            </a:pPr>
            <a:r>
              <a:rPr lang="nb-NO" sz="2900" dirty="0"/>
              <a:t>M</a:t>
            </a:r>
            <a:r>
              <a:rPr lang="nb-NO" sz="2900" dirty="0" smtClean="0"/>
              <a:t>angel på kapasitet og kompetanse i mange </a:t>
            </a:r>
            <a:r>
              <a:rPr lang="nb-NO" sz="2900" dirty="0"/>
              <a:t>kommuner i Nordland </a:t>
            </a:r>
            <a:r>
              <a:rPr lang="nb-NO" sz="2900" dirty="0" smtClean="0"/>
              <a:t>må ikke føre til en tilfeldig utbygging gjennom mer eller mindre begrunna dispensasjoner.  </a:t>
            </a:r>
          </a:p>
          <a:p>
            <a:pPr fontAlgn="auto">
              <a:spcAft>
                <a:spcPts val="0"/>
              </a:spcAft>
              <a:buFont typeface="Arial"/>
              <a:buChar char="•"/>
              <a:defRPr/>
            </a:pPr>
            <a:r>
              <a:rPr lang="nb-NO" sz="2900" dirty="0" smtClean="0"/>
              <a:t>Vi har ikke råd til – også hos oss – å miste store verdier uten at vi har skjønt hva som har skjedd. </a:t>
            </a:r>
          </a:p>
          <a:p>
            <a:pPr marL="0" indent="0" fontAlgn="auto">
              <a:spcAft>
                <a:spcPts val="0"/>
              </a:spcAft>
              <a:buFont typeface="Arial"/>
              <a:buNone/>
              <a:defRPr/>
            </a:pPr>
            <a:endParaRPr lang="nb-NO" sz="2900" dirty="0" smtClean="0"/>
          </a:p>
          <a:p>
            <a:pPr marL="0" indent="0" fontAlgn="auto">
              <a:spcAft>
                <a:spcPts val="0"/>
              </a:spcAft>
              <a:buFont typeface="Arial"/>
              <a:buNone/>
              <a:defRPr/>
            </a:pPr>
            <a:r>
              <a:rPr lang="nb-NO" sz="2900" dirty="0" smtClean="0"/>
              <a:t>Skal </a:t>
            </a:r>
            <a:r>
              <a:rPr lang="nb-NO" sz="2900" dirty="0"/>
              <a:t>vi sikre tilfredsstillende forvaltning av strandsonen kreves </a:t>
            </a:r>
          </a:p>
          <a:p>
            <a:pPr fontAlgn="auto">
              <a:spcAft>
                <a:spcPts val="0"/>
              </a:spcAft>
              <a:buFont typeface="Wingdings" panose="05000000000000000000" pitchFamily="2" charset="2"/>
              <a:buChar char="Ø"/>
              <a:defRPr/>
            </a:pPr>
            <a:r>
              <a:rPr lang="nb-NO" dirty="0"/>
              <a:t>Helhetlige planer / revisjon av kommuneplanens arealdel</a:t>
            </a:r>
          </a:p>
          <a:p>
            <a:pPr fontAlgn="auto">
              <a:spcAft>
                <a:spcPts val="0"/>
              </a:spcAft>
              <a:buFont typeface="Wingdings" panose="05000000000000000000" pitchFamily="2" charset="2"/>
              <a:buChar char="Ø"/>
              <a:defRPr/>
            </a:pPr>
            <a:r>
              <a:rPr lang="nb-NO" dirty="0"/>
              <a:t>At planene </a:t>
            </a:r>
            <a:r>
              <a:rPr lang="nb-NO" dirty="0" smtClean="0"/>
              <a:t>følges</a:t>
            </a:r>
          </a:p>
          <a:p>
            <a:pPr marL="0" indent="0" fontAlgn="auto">
              <a:spcAft>
                <a:spcPts val="0"/>
              </a:spcAft>
              <a:buFont typeface="Arial"/>
              <a:buNone/>
              <a:defRPr/>
            </a:pPr>
            <a:endParaRPr lang="nb-NO" dirty="0"/>
          </a:p>
          <a:p>
            <a:pPr marL="0" lvl="1" indent="0" fontAlgn="auto">
              <a:spcAft>
                <a:spcPts val="0"/>
              </a:spcAft>
              <a:buFont typeface="Arial"/>
              <a:buNone/>
              <a:defRPr/>
            </a:pPr>
            <a:endParaRPr lang="nb-NO" b="1" dirty="0"/>
          </a:p>
          <a:p>
            <a:pPr fontAlgn="auto">
              <a:spcAft>
                <a:spcPts val="0"/>
              </a:spcAft>
              <a:buFont typeface="Arial"/>
              <a:buChar char="•"/>
              <a:defRPr/>
            </a:pPr>
            <a:endParaRPr lang="nb-NO" dirty="0"/>
          </a:p>
        </p:txBody>
      </p:sp>
      <p:pic>
        <p:nvPicPr>
          <p:cNvPr id="39939" name="Plassholder for innhold 4"/>
          <p:cNvPicPr>
            <a:picLocks noGrp="1" noChangeAspect="1"/>
          </p:cNvPicPr>
          <p:nvPr>
            <p:ph sz="half" idx="2"/>
          </p:nvPr>
        </p:nvPicPr>
        <p:blipFill>
          <a:blip r:embed="rId2"/>
          <a:srcRect/>
          <a:stretch>
            <a:fillRect/>
          </a:stretch>
        </p:blipFill>
        <p:spPr>
          <a:xfrm>
            <a:off x="5076825" y="2509838"/>
            <a:ext cx="3609975" cy="2706687"/>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tel 1"/>
          <p:cNvSpPr>
            <a:spLocks noGrp="1"/>
          </p:cNvSpPr>
          <p:nvPr>
            <p:ph type="title"/>
          </p:nvPr>
        </p:nvSpPr>
        <p:spPr/>
        <p:txBody>
          <a:bodyPr/>
          <a:lstStyle/>
          <a:p>
            <a:r>
              <a:rPr lang="nb-NO" smtClean="0">
                <a:latin typeface="Arial" charset="0"/>
                <a:cs typeface="Arial" charset="0"/>
              </a:rPr>
              <a:t>Utfordring til kommunene</a:t>
            </a:r>
          </a:p>
        </p:txBody>
      </p:sp>
      <p:sp>
        <p:nvSpPr>
          <p:cNvPr id="3" name="Plassholder for innhold 2"/>
          <p:cNvSpPr>
            <a:spLocks noGrp="1"/>
          </p:cNvSpPr>
          <p:nvPr>
            <p:ph sz="half" idx="1"/>
          </p:nvPr>
        </p:nvSpPr>
        <p:spPr>
          <a:xfrm>
            <a:off x="457200" y="1600200"/>
            <a:ext cx="4667250" cy="4525963"/>
          </a:xfrm>
        </p:spPr>
        <p:txBody>
          <a:bodyPr rtlCol="0">
            <a:normAutofit fontScale="85000" lnSpcReduction="10000"/>
          </a:bodyPr>
          <a:lstStyle/>
          <a:p>
            <a:pPr marL="342900" lvl="1" indent="-342900" fontAlgn="auto">
              <a:spcAft>
                <a:spcPts val="0"/>
              </a:spcAft>
              <a:buFont typeface="Arial"/>
              <a:buChar char="–"/>
              <a:defRPr/>
            </a:pPr>
            <a:r>
              <a:rPr lang="nb-NO" b="1" dirty="0" smtClean="0"/>
              <a:t>Bruk </a:t>
            </a:r>
            <a:r>
              <a:rPr lang="nb-NO" b="1" dirty="0"/>
              <a:t>kommunal planstrategi til å legge premisser også for arealplanlegginga, </a:t>
            </a:r>
          </a:p>
          <a:p>
            <a:pPr marL="342900" lvl="1" indent="-342900" fontAlgn="auto">
              <a:spcAft>
                <a:spcPts val="0"/>
              </a:spcAft>
              <a:buFont typeface="Arial"/>
              <a:buChar char="–"/>
              <a:defRPr/>
            </a:pPr>
            <a:r>
              <a:rPr lang="nb-NO" b="1" dirty="0" smtClean="0"/>
              <a:t>Lag </a:t>
            </a:r>
            <a:r>
              <a:rPr lang="nb-NO" b="1" dirty="0"/>
              <a:t>arealregnskap og – «budsjett» i samfunnsdelen</a:t>
            </a:r>
          </a:p>
          <a:p>
            <a:pPr marL="342900" lvl="1" indent="-342900" fontAlgn="auto">
              <a:spcAft>
                <a:spcPts val="0"/>
              </a:spcAft>
              <a:buFont typeface="Arial"/>
              <a:buChar char="–"/>
              <a:defRPr/>
            </a:pPr>
            <a:r>
              <a:rPr lang="nb-NO" b="1" dirty="0" smtClean="0"/>
              <a:t>Samarbeid </a:t>
            </a:r>
            <a:r>
              <a:rPr lang="nb-NO" b="1" dirty="0"/>
              <a:t>gjennom plannettverkene</a:t>
            </a:r>
          </a:p>
          <a:p>
            <a:pPr marL="342900" lvl="1" indent="-342900" fontAlgn="auto">
              <a:spcAft>
                <a:spcPts val="0"/>
              </a:spcAft>
              <a:buFont typeface="Arial"/>
              <a:buChar char="–"/>
              <a:defRPr/>
            </a:pPr>
            <a:r>
              <a:rPr lang="nb-NO" b="1" dirty="0"/>
              <a:t>Få egne politikere med og engasjert i overordna planlegging, og til å følge opp planene som er vedtatt – </a:t>
            </a:r>
            <a:r>
              <a:rPr lang="nb-NO" b="1" u="sng" dirty="0"/>
              <a:t>dispensasjon skal være </a:t>
            </a:r>
            <a:r>
              <a:rPr lang="nb-NO" b="1" u="sng" dirty="0" smtClean="0"/>
              <a:t>unntaket!</a:t>
            </a:r>
          </a:p>
          <a:p>
            <a:pPr marL="342900" lvl="1" indent="-342900" fontAlgn="auto">
              <a:spcAft>
                <a:spcPts val="0"/>
              </a:spcAft>
              <a:buFont typeface="Arial"/>
              <a:buChar char="–"/>
              <a:defRPr/>
            </a:pPr>
            <a:r>
              <a:rPr lang="nb-NO" b="1" dirty="0" smtClean="0"/>
              <a:t>Følg opp kravet om revisjon av planstrategi hver </a:t>
            </a:r>
            <a:r>
              <a:rPr lang="nb-NO" b="1" dirty="0"/>
              <a:t>valgperiode…</a:t>
            </a:r>
          </a:p>
        </p:txBody>
      </p:sp>
      <p:pic>
        <p:nvPicPr>
          <p:cNvPr id="40963" name="Picture 2"/>
          <p:cNvPicPr>
            <a:picLocks noChangeAspect="1" noChangeArrowheads="1"/>
          </p:cNvPicPr>
          <p:nvPr/>
        </p:nvPicPr>
        <p:blipFill>
          <a:blip r:embed="rId2"/>
          <a:srcRect l="42744" t="25523" r="24876" b="27240"/>
          <a:stretch>
            <a:fillRect/>
          </a:stretch>
        </p:blipFill>
        <p:spPr bwMode="auto">
          <a:xfrm>
            <a:off x="5686425" y="1581150"/>
            <a:ext cx="31242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nb-NO" smtClean="0">
                <a:latin typeface="Arial" charset="0"/>
                <a:cs typeface="Arial" charset="0"/>
              </a:rPr>
              <a:t>Plan- og bygningsloven - § 1-8	</a:t>
            </a:r>
          </a:p>
        </p:txBody>
      </p:sp>
      <p:sp>
        <p:nvSpPr>
          <p:cNvPr id="3" name="Content Placeholder 2"/>
          <p:cNvSpPr>
            <a:spLocks noGrp="1"/>
          </p:cNvSpPr>
          <p:nvPr>
            <p:ph idx="1"/>
          </p:nvPr>
        </p:nvSpPr>
        <p:spPr/>
        <p:txBody>
          <a:bodyPr rtlCol="0">
            <a:normAutofit fontScale="25000" lnSpcReduction="20000"/>
          </a:bodyPr>
          <a:lstStyle/>
          <a:p>
            <a:pPr fontAlgn="auto">
              <a:spcAft>
                <a:spcPts val="0"/>
              </a:spcAft>
              <a:buFont typeface="Courier New" pitchFamily="49" charset="0"/>
              <a:buChar char="o"/>
              <a:defRPr/>
            </a:pPr>
            <a:r>
              <a:rPr lang="nb-NO" sz="7200" i="1" dirty="0" smtClean="0"/>
              <a:t>I </a:t>
            </a:r>
            <a:r>
              <a:rPr lang="nb-NO" sz="7200" i="1" dirty="0"/>
              <a:t>100–metersbeltet langs sjøen og langs vassdrag skal det </a:t>
            </a:r>
            <a:r>
              <a:rPr lang="nb-NO" sz="7200" i="1" u="sng" dirty="0"/>
              <a:t>tas særlig hensyn til natur- og kulturmiljø, friluftsliv, landskap og andre allmenne </a:t>
            </a:r>
            <a:r>
              <a:rPr lang="nb-NO" sz="7200" i="1" u="sng" dirty="0" smtClean="0"/>
              <a:t>interesse</a:t>
            </a:r>
            <a:r>
              <a:rPr lang="nb-NO" sz="7200" i="1" dirty="0" smtClean="0"/>
              <a:t>r.</a:t>
            </a:r>
          </a:p>
          <a:p>
            <a:pPr fontAlgn="auto">
              <a:spcAft>
                <a:spcPts val="0"/>
              </a:spcAft>
              <a:buFont typeface="Courier New" pitchFamily="49" charset="0"/>
              <a:buChar char="o"/>
              <a:defRPr/>
            </a:pPr>
            <a:endParaRPr lang="nb-NO" sz="7200" i="1" dirty="0" smtClean="0"/>
          </a:p>
          <a:p>
            <a:pPr fontAlgn="auto">
              <a:spcAft>
                <a:spcPts val="0"/>
              </a:spcAft>
              <a:buFont typeface="Courier New" pitchFamily="49" charset="0"/>
              <a:buChar char="o"/>
              <a:defRPr/>
            </a:pPr>
            <a:r>
              <a:rPr lang="nb-NO" sz="7200" i="1" dirty="0" smtClean="0"/>
              <a:t>Andre </a:t>
            </a:r>
            <a:r>
              <a:rPr lang="nb-NO" sz="7200" i="1" dirty="0"/>
              <a:t>tiltak etter </a:t>
            </a:r>
            <a:r>
              <a:rPr lang="nb-NO" sz="7200" i="1" dirty="0">
                <a:hlinkClick r:id="rId2" action="ppaction://hlinkfile" tooltip="§ 1–6"/>
              </a:rPr>
              <a:t>§ 1–6</a:t>
            </a:r>
            <a:r>
              <a:rPr lang="nb-NO" sz="7200" i="1" dirty="0"/>
              <a:t> første ledd enn fasadeendringer kan ikke settes i verk nærmere sjøen enn 100 meter fra strandlinjen målt i horisontalplanet ved alminnelig høyvann. Dette er likevel ikke til hinder for fradeling ved innløsning av bebygd festetomt etter </a:t>
            </a:r>
            <a:r>
              <a:rPr lang="nb-NO" sz="7200" i="1" dirty="0">
                <a:hlinkClick r:id="rId3" tooltip="tomtefestelova"/>
              </a:rPr>
              <a:t>tomtefestelova</a:t>
            </a:r>
            <a:r>
              <a:rPr lang="nb-NO" sz="7200" i="1" dirty="0" smtClean="0"/>
              <a:t>.</a:t>
            </a:r>
          </a:p>
          <a:p>
            <a:pPr fontAlgn="auto">
              <a:spcAft>
                <a:spcPts val="0"/>
              </a:spcAft>
              <a:buFont typeface="Courier New" pitchFamily="49" charset="0"/>
              <a:buChar char="o"/>
              <a:defRPr/>
            </a:pPr>
            <a:endParaRPr lang="nb-NO" sz="7200" dirty="0"/>
          </a:p>
          <a:p>
            <a:pPr fontAlgn="auto">
              <a:spcAft>
                <a:spcPts val="0"/>
              </a:spcAft>
              <a:buFont typeface="Courier New" pitchFamily="49" charset="0"/>
              <a:buChar char="o"/>
              <a:defRPr/>
            </a:pPr>
            <a:r>
              <a:rPr lang="nb-NO" sz="7200" i="1" dirty="0"/>
              <a:t>Forbudet etter andre ledd gjelder så langt ikke annen byggegrense er fastsatt i kommuneplanens arealdel eller reguleringsplan, jf. </a:t>
            </a:r>
            <a:r>
              <a:rPr lang="nb-NO" sz="7200" i="1" dirty="0">
                <a:hlinkClick r:id="rId4" action="ppaction://hlinkfile" tooltip="§§ 11–9"/>
              </a:rPr>
              <a:t>§§ 11–9</a:t>
            </a:r>
            <a:r>
              <a:rPr lang="nb-NO" sz="7200" i="1" dirty="0"/>
              <a:t> nr. 5 og </a:t>
            </a:r>
            <a:r>
              <a:rPr lang="nb-NO" sz="7200" i="1" dirty="0">
                <a:hlinkClick r:id="rId5" action="ppaction://hlinkfile" tooltip="12–7"/>
              </a:rPr>
              <a:t>12–7</a:t>
            </a:r>
            <a:r>
              <a:rPr lang="nb-NO" sz="7200" i="1" dirty="0"/>
              <a:t> nr. 2</a:t>
            </a:r>
            <a:r>
              <a:rPr lang="nb-NO" sz="7200" i="1" dirty="0" smtClean="0"/>
              <a:t>.</a:t>
            </a:r>
          </a:p>
          <a:p>
            <a:pPr fontAlgn="auto">
              <a:spcAft>
                <a:spcPts val="0"/>
              </a:spcAft>
              <a:buFont typeface="Courier New" pitchFamily="49" charset="0"/>
              <a:buChar char="o"/>
              <a:defRPr/>
            </a:pPr>
            <a:endParaRPr lang="nb-NO" sz="7200" dirty="0"/>
          </a:p>
          <a:p>
            <a:pPr fontAlgn="auto">
              <a:spcAft>
                <a:spcPts val="0"/>
              </a:spcAft>
              <a:buFont typeface="Courier New" pitchFamily="49" charset="0"/>
              <a:buChar char="o"/>
              <a:defRPr/>
            </a:pPr>
            <a:r>
              <a:rPr lang="nb-NO" sz="7200" i="1" dirty="0"/>
              <a:t>Forbudet etter andre ledd gjelder ikke der kommunen i kommuneplanens arealdel har tillatt oppføring av nødvendige bygninger, mindre anlegg og opplag som skal tjene til landbruk, reindrift, fiske, akvakultur eller ferdsel til sjøs, jf. </a:t>
            </a:r>
            <a:r>
              <a:rPr lang="nb-NO" sz="7200" i="1" dirty="0">
                <a:hlinkClick r:id="rId6" action="ppaction://hlinkfile" tooltip="§ 11–11"/>
              </a:rPr>
              <a:t>§ 11–11</a:t>
            </a:r>
            <a:r>
              <a:rPr lang="nb-NO" sz="7200" i="1" dirty="0"/>
              <a:t> nr. 4</a:t>
            </a:r>
            <a:r>
              <a:rPr lang="nb-NO" sz="7200" i="1" dirty="0" smtClean="0"/>
              <a:t>.</a:t>
            </a:r>
          </a:p>
          <a:p>
            <a:pPr fontAlgn="auto">
              <a:spcAft>
                <a:spcPts val="0"/>
              </a:spcAft>
              <a:buFont typeface="Courier New" pitchFamily="49" charset="0"/>
              <a:buChar char="o"/>
              <a:defRPr/>
            </a:pPr>
            <a:endParaRPr lang="nb-NO" sz="7200" dirty="0"/>
          </a:p>
          <a:p>
            <a:pPr fontAlgn="auto">
              <a:spcAft>
                <a:spcPts val="0"/>
              </a:spcAft>
              <a:buFont typeface="Courier New" pitchFamily="49" charset="0"/>
              <a:buChar char="o"/>
              <a:defRPr/>
            </a:pPr>
            <a:r>
              <a:rPr lang="nb-NO" sz="7200" i="1" dirty="0" smtClean="0"/>
              <a:t>.. (om vassdrag)</a:t>
            </a:r>
            <a:endParaRPr lang="nb-NO" sz="7200" dirty="0"/>
          </a:p>
          <a:p>
            <a:pPr marL="0" indent="0" fontAlgn="auto">
              <a:spcAft>
                <a:spcPts val="0"/>
              </a:spcAft>
              <a:buFont typeface="Arial"/>
              <a:buNone/>
              <a:defRPr/>
            </a:pPr>
            <a:endParaRPr lang="nb-NO" dirty="0" smtClean="0"/>
          </a:p>
          <a:p>
            <a:pPr fontAlgn="auto">
              <a:spcAft>
                <a:spcPts val="0"/>
              </a:spcAft>
              <a:buFont typeface="Arial"/>
              <a:buChar char="•"/>
              <a:defRPr/>
            </a:pPr>
            <a:endParaRPr lang="nb-NO" dirty="0" smtClean="0"/>
          </a:p>
          <a:p>
            <a:pPr fontAlgn="auto">
              <a:spcAft>
                <a:spcPts val="0"/>
              </a:spcAft>
              <a:buFont typeface="Arial"/>
              <a:buChar char="•"/>
              <a:defRPr/>
            </a:pPr>
            <a:endParaRPr lang="nb-NO"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tel 1"/>
          <p:cNvSpPr>
            <a:spLocks noGrp="1"/>
          </p:cNvSpPr>
          <p:nvPr>
            <p:ph type="title"/>
          </p:nvPr>
        </p:nvSpPr>
        <p:spPr/>
        <p:txBody>
          <a:bodyPr/>
          <a:lstStyle/>
          <a:p>
            <a:r>
              <a:rPr lang="nb-NO" smtClean="0">
                <a:latin typeface="Arial" charset="0"/>
                <a:cs typeface="Arial" charset="0"/>
              </a:rPr>
              <a:t>Statlige planretningslinjer</a:t>
            </a:r>
          </a:p>
        </p:txBody>
      </p:sp>
      <p:sp>
        <p:nvSpPr>
          <p:cNvPr id="3" name="Plassholder for innhold 2"/>
          <p:cNvSpPr>
            <a:spLocks noGrp="1"/>
          </p:cNvSpPr>
          <p:nvPr>
            <p:ph sz="half" idx="1"/>
          </p:nvPr>
        </p:nvSpPr>
        <p:spPr/>
        <p:txBody>
          <a:bodyPr>
            <a:normAutofit/>
          </a:bodyPr>
          <a:lstStyle/>
          <a:p>
            <a:pPr>
              <a:lnSpc>
                <a:spcPct val="90000"/>
              </a:lnSpc>
              <a:buFont typeface="Arial" charset="0"/>
              <a:buNone/>
            </a:pPr>
            <a:r>
              <a:rPr lang="nb-NO" sz="2400" smtClean="0">
                <a:latin typeface="Arial" charset="0"/>
                <a:cs typeface="Arial" charset="0"/>
              </a:rPr>
              <a:t>Mål å </a:t>
            </a:r>
          </a:p>
          <a:p>
            <a:pPr lvl="1">
              <a:lnSpc>
                <a:spcPct val="90000"/>
              </a:lnSpc>
            </a:pPr>
            <a:r>
              <a:rPr lang="nb-NO" sz="2000" smtClean="0">
                <a:latin typeface="Arial" charset="0"/>
                <a:cs typeface="Arial" charset="0"/>
              </a:rPr>
              <a:t>tydeliggjøre nasjonal politikk </a:t>
            </a:r>
          </a:p>
          <a:p>
            <a:pPr lvl="1">
              <a:lnSpc>
                <a:spcPct val="90000"/>
              </a:lnSpc>
            </a:pPr>
            <a:r>
              <a:rPr lang="nb-NO" sz="2000" smtClean="0">
                <a:latin typeface="Arial" charset="0"/>
                <a:cs typeface="Arial" charset="0"/>
              </a:rPr>
              <a:t>ivareta allmenne interesser og </a:t>
            </a:r>
          </a:p>
          <a:p>
            <a:pPr lvl="1">
              <a:lnSpc>
                <a:spcPct val="90000"/>
              </a:lnSpc>
            </a:pPr>
            <a:r>
              <a:rPr lang="nb-NO" sz="2000" smtClean="0">
                <a:latin typeface="Arial" charset="0"/>
                <a:cs typeface="Arial" charset="0"/>
              </a:rPr>
              <a:t>unngå uheldig bygging langs sjøen. </a:t>
            </a:r>
          </a:p>
          <a:p>
            <a:pPr>
              <a:lnSpc>
                <a:spcPct val="90000"/>
              </a:lnSpc>
            </a:pPr>
            <a:r>
              <a:rPr lang="nb-NO" sz="2400" smtClean="0">
                <a:latin typeface="Arial" charset="0"/>
                <a:cs typeface="Arial" charset="0"/>
              </a:rPr>
              <a:t>PBL gjelder fullt ut!</a:t>
            </a:r>
          </a:p>
          <a:p>
            <a:pPr lvl="1">
              <a:lnSpc>
                <a:spcPct val="90000"/>
              </a:lnSpc>
            </a:pPr>
            <a:r>
              <a:rPr lang="nb-NO" sz="2000" smtClean="0">
                <a:latin typeface="Arial" charset="0"/>
                <a:cs typeface="Arial" charset="0"/>
              </a:rPr>
              <a:t>Retningslinjene utdyper loven og gir statlige føringer for kommunenes og fylkeskommunenes planlegging.</a:t>
            </a:r>
          </a:p>
        </p:txBody>
      </p:sp>
      <p:pic>
        <p:nvPicPr>
          <p:cNvPr id="19459" name="Plassholder for innhold 4"/>
          <p:cNvPicPr>
            <a:picLocks noGrp="1" noChangeAspect="1"/>
          </p:cNvPicPr>
          <p:nvPr>
            <p:ph sz="half" idx="2"/>
          </p:nvPr>
        </p:nvPicPr>
        <p:blipFill>
          <a:blip r:embed="rId2"/>
          <a:srcRect/>
          <a:stretch>
            <a:fillRect/>
          </a:stretch>
        </p:blipFill>
        <p:spPr>
          <a:xfrm>
            <a:off x="4648200" y="2516188"/>
            <a:ext cx="4038600" cy="269240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tel 1"/>
          <p:cNvSpPr>
            <a:spLocks noGrp="1"/>
          </p:cNvSpPr>
          <p:nvPr>
            <p:ph type="title"/>
          </p:nvPr>
        </p:nvSpPr>
        <p:spPr/>
        <p:txBody>
          <a:bodyPr/>
          <a:lstStyle/>
          <a:p>
            <a:r>
              <a:rPr lang="nb-NO" smtClean="0">
                <a:latin typeface="Arial" charset="0"/>
                <a:cs typeface="Arial" charset="0"/>
              </a:rPr>
              <a:t>Statlige planretningslinjer</a:t>
            </a:r>
          </a:p>
        </p:txBody>
      </p:sp>
      <p:sp>
        <p:nvSpPr>
          <p:cNvPr id="4" name="Plassholder for innhold 3"/>
          <p:cNvSpPr>
            <a:spLocks noGrp="1"/>
          </p:cNvSpPr>
          <p:nvPr>
            <p:ph sz="half" idx="1"/>
          </p:nvPr>
        </p:nvSpPr>
        <p:spPr>
          <a:xfrm>
            <a:off x="457200" y="1600200"/>
            <a:ext cx="4743450" cy="4525963"/>
          </a:xfrm>
        </p:spPr>
        <p:txBody>
          <a:bodyPr rtlCol="0">
            <a:normAutofit fontScale="85000" lnSpcReduction="20000"/>
          </a:bodyPr>
          <a:lstStyle/>
          <a:p>
            <a:pPr fontAlgn="auto">
              <a:spcAft>
                <a:spcPts val="0"/>
              </a:spcAft>
              <a:buFont typeface="Arial"/>
              <a:buChar char="•"/>
              <a:defRPr/>
            </a:pPr>
            <a:r>
              <a:rPr lang="nb-NO" sz="3100" dirty="0"/>
              <a:t>Det skal gjennomføres en sterkere geografisk differensiering, der vernet gjøres strengest i sentrale områder der presset på arealene er stort.</a:t>
            </a:r>
          </a:p>
          <a:p>
            <a:pPr fontAlgn="auto">
              <a:spcAft>
                <a:spcPts val="0"/>
              </a:spcAft>
              <a:buFont typeface="Arial"/>
              <a:buChar char="•"/>
              <a:defRPr/>
            </a:pPr>
            <a:r>
              <a:rPr lang="nb-NO" sz="3100" dirty="0" smtClean="0"/>
              <a:t>Områder med mindre press: </a:t>
            </a:r>
          </a:p>
          <a:p>
            <a:pPr lvl="1" fontAlgn="auto">
              <a:spcAft>
                <a:spcPts val="0"/>
              </a:spcAft>
              <a:buFont typeface="Arial"/>
              <a:buChar char="–"/>
              <a:defRPr/>
            </a:pPr>
            <a:r>
              <a:rPr lang="nb-NO" sz="2600" dirty="0" smtClean="0"/>
              <a:t>Deler </a:t>
            </a:r>
            <a:r>
              <a:rPr lang="nb-NO" sz="2600" dirty="0"/>
              <a:t>av </a:t>
            </a:r>
            <a:r>
              <a:rPr lang="nb-NO" sz="2600" dirty="0" smtClean="0"/>
              <a:t>Rogaland</a:t>
            </a:r>
            <a:r>
              <a:rPr lang="nb-NO" sz="2600" dirty="0"/>
              <a:t>, Hordaland, Møre og Romsdal, Sør-Trøndelag og Nord-Trøndelag </a:t>
            </a:r>
            <a:endParaRPr lang="nb-NO" sz="2600" dirty="0" smtClean="0"/>
          </a:p>
          <a:p>
            <a:pPr lvl="1" fontAlgn="auto">
              <a:spcAft>
                <a:spcPts val="0"/>
              </a:spcAft>
              <a:buFont typeface="Arial"/>
              <a:buChar char="–"/>
              <a:defRPr/>
            </a:pPr>
            <a:r>
              <a:rPr lang="nb-NO" sz="2600" dirty="0" smtClean="0"/>
              <a:t>Alle kystkommunene i Sogn og Fjordane, </a:t>
            </a:r>
            <a:r>
              <a:rPr lang="nb-NO" sz="2600" b="1" dirty="0" smtClean="0"/>
              <a:t>Nordland</a:t>
            </a:r>
            <a:r>
              <a:rPr lang="nb-NO" sz="2600" dirty="0" smtClean="0"/>
              <a:t>, Troms og Finnmark</a:t>
            </a:r>
          </a:p>
          <a:p>
            <a:pPr fontAlgn="auto">
              <a:spcAft>
                <a:spcPts val="0"/>
              </a:spcAft>
              <a:buFont typeface="Arial"/>
              <a:buChar char="•"/>
              <a:defRPr/>
            </a:pPr>
            <a:endParaRPr lang="nb-NO" dirty="0"/>
          </a:p>
        </p:txBody>
      </p:sp>
      <p:pic>
        <p:nvPicPr>
          <p:cNvPr id="20483" name="Picture 2"/>
          <p:cNvPicPr>
            <a:picLocks noGrp="1" noChangeAspect="1" noChangeArrowheads="1"/>
          </p:cNvPicPr>
          <p:nvPr>
            <p:ph sz="half" idx="2"/>
          </p:nvPr>
        </p:nvPicPr>
        <p:blipFill>
          <a:blip r:embed="rId2"/>
          <a:srcRect/>
          <a:stretch>
            <a:fillRect/>
          </a:stretch>
        </p:blipFill>
        <p:spPr>
          <a:xfrm>
            <a:off x="5078413" y="1600200"/>
            <a:ext cx="3178175" cy="4525963"/>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tel 1"/>
          <p:cNvSpPr>
            <a:spLocks noGrp="1"/>
          </p:cNvSpPr>
          <p:nvPr>
            <p:ph type="title"/>
          </p:nvPr>
        </p:nvSpPr>
        <p:spPr/>
        <p:txBody>
          <a:bodyPr/>
          <a:lstStyle/>
          <a:p>
            <a:r>
              <a:rPr lang="nb-NO" smtClean="0">
                <a:latin typeface="Arial" charset="0"/>
                <a:cs typeface="Arial" charset="0"/>
              </a:rPr>
              <a:t>Statlige planretningslinjer</a:t>
            </a:r>
          </a:p>
        </p:txBody>
      </p:sp>
      <p:sp>
        <p:nvSpPr>
          <p:cNvPr id="3" name="Plassholder for innhold 2"/>
          <p:cNvSpPr>
            <a:spLocks noGrp="1"/>
          </p:cNvSpPr>
          <p:nvPr>
            <p:ph idx="1"/>
          </p:nvPr>
        </p:nvSpPr>
        <p:spPr/>
        <p:txBody>
          <a:bodyPr rtlCol="0">
            <a:normAutofit fontScale="85000" lnSpcReduction="10000"/>
          </a:bodyPr>
          <a:lstStyle/>
          <a:p>
            <a:pPr fontAlgn="auto">
              <a:spcAft>
                <a:spcPts val="0"/>
              </a:spcAft>
              <a:buFont typeface="Arial"/>
              <a:buChar char="•"/>
              <a:defRPr/>
            </a:pPr>
            <a:r>
              <a:rPr lang="nb-NO" dirty="0" smtClean="0"/>
              <a:t>Gjennom helhetlig kommuneplanlegging kan strandsonen tas i bruk, jf. retningslinjenes </a:t>
            </a:r>
            <a:r>
              <a:rPr lang="nb-NO" dirty="0" err="1" smtClean="0"/>
              <a:t>pkr</a:t>
            </a:r>
            <a:r>
              <a:rPr lang="nb-NO" dirty="0" smtClean="0"/>
              <a:t> 4.2: </a:t>
            </a:r>
          </a:p>
          <a:p>
            <a:pPr lvl="1" fontAlgn="auto">
              <a:spcAft>
                <a:spcPts val="0"/>
              </a:spcAft>
              <a:buFont typeface="Arial"/>
              <a:buChar char="–"/>
              <a:defRPr/>
            </a:pPr>
            <a:r>
              <a:rPr lang="nb-NO" dirty="0" smtClean="0"/>
              <a:t>«…Det </a:t>
            </a:r>
            <a:r>
              <a:rPr lang="nb-NO" dirty="0"/>
              <a:t>vil derfor åpnes for å foreta ytterligere differensiering i kommuneplanens arealdel og eventuelt i regional plan av områder innad i kommunen som synliggjør slike lokale variasjoner</a:t>
            </a:r>
            <a:r>
              <a:rPr lang="nb-NO" dirty="0" smtClean="0"/>
              <a:t>.»… </a:t>
            </a:r>
            <a:endParaRPr lang="nb-NO" dirty="0"/>
          </a:p>
          <a:p>
            <a:pPr fontAlgn="auto">
              <a:spcAft>
                <a:spcPts val="0"/>
              </a:spcAft>
              <a:buFont typeface="Arial"/>
              <a:buChar char="•"/>
              <a:defRPr/>
            </a:pPr>
            <a:r>
              <a:rPr lang="nb-NO" dirty="0" smtClean="0"/>
              <a:t>Jf. nasjonale forventninger av 24.06.2011:</a:t>
            </a:r>
          </a:p>
          <a:p>
            <a:pPr lvl="1" fontAlgn="auto">
              <a:spcAft>
                <a:spcPts val="0"/>
              </a:spcAft>
              <a:buFont typeface="Arial"/>
              <a:buChar char="–"/>
              <a:defRPr/>
            </a:pPr>
            <a:r>
              <a:rPr lang="nb-NO" dirty="0" smtClean="0"/>
              <a:t>Arealbruken i strandsonen skal vurderes i et helhetlig og langsiktig perspektiv</a:t>
            </a:r>
          </a:p>
          <a:p>
            <a:pPr lvl="1" fontAlgn="auto">
              <a:spcAft>
                <a:spcPts val="0"/>
              </a:spcAft>
              <a:buFont typeface="Arial"/>
              <a:buChar char="–"/>
              <a:defRPr/>
            </a:pPr>
            <a:r>
              <a:rPr lang="nb-NO" dirty="0" smtClean="0"/>
              <a:t>Det skal tas særlig hensyn til natur- og kulturmiljø, friluftsliv, landskap og andre allmenne interesser.</a:t>
            </a:r>
          </a:p>
          <a:p>
            <a:pPr fontAlgn="auto">
              <a:spcAft>
                <a:spcPts val="0"/>
              </a:spcAft>
              <a:buFont typeface="Arial"/>
              <a:buChar char="•"/>
              <a:defRPr/>
            </a:pPr>
            <a:endParaRPr lang="nb-NO"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normAutofit fontScale="90000"/>
          </a:bodyPr>
          <a:lstStyle/>
          <a:p>
            <a:pPr fontAlgn="auto">
              <a:spcAft>
                <a:spcPts val="0"/>
              </a:spcAft>
              <a:defRPr/>
            </a:pPr>
            <a:r>
              <a:rPr lang="nb-NO" dirty="0"/>
              <a:t>Statlige </a:t>
            </a:r>
            <a:r>
              <a:rPr lang="nb-NO" dirty="0" smtClean="0"/>
              <a:t>planretningslinjer – </a:t>
            </a:r>
            <a:r>
              <a:rPr lang="nb-NO" dirty="0" err="1" smtClean="0"/>
              <a:t>pkt</a:t>
            </a:r>
            <a:r>
              <a:rPr lang="nb-NO" dirty="0" smtClean="0"/>
              <a:t> 7.2</a:t>
            </a:r>
            <a:endParaRPr lang="nb-NO" dirty="0"/>
          </a:p>
        </p:txBody>
      </p:sp>
      <p:sp>
        <p:nvSpPr>
          <p:cNvPr id="3" name="Plassholder for innhold 2"/>
          <p:cNvSpPr>
            <a:spLocks noGrp="1"/>
          </p:cNvSpPr>
          <p:nvPr>
            <p:ph sz="half" idx="1"/>
          </p:nvPr>
        </p:nvSpPr>
        <p:spPr/>
        <p:txBody>
          <a:bodyPr rtlCol="0">
            <a:normAutofit fontScale="70000" lnSpcReduction="20000"/>
          </a:bodyPr>
          <a:lstStyle/>
          <a:p>
            <a:pPr marL="0" indent="0" fontAlgn="auto">
              <a:spcAft>
                <a:spcPts val="0"/>
              </a:spcAft>
              <a:buFont typeface="Arial"/>
              <a:buNone/>
              <a:defRPr/>
            </a:pPr>
            <a:r>
              <a:rPr lang="nb-NO" dirty="0" smtClean="0"/>
              <a:t>I bl.a. Nordland</a:t>
            </a:r>
            <a:r>
              <a:rPr lang="nb-NO" dirty="0"/>
              <a:t> vil det være enklere </a:t>
            </a:r>
            <a:r>
              <a:rPr lang="nb-NO" dirty="0" smtClean="0"/>
              <a:t>å </a:t>
            </a:r>
            <a:r>
              <a:rPr lang="nb-NO" dirty="0"/>
              <a:t>gi tillatelse til å bygge enn i områder der presset er stort. </a:t>
            </a:r>
            <a:endParaRPr lang="nb-NO" dirty="0" smtClean="0"/>
          </a:p>
          <a:p>
            <a:pPr fontAlgn="auto">
              <a:spcAft>
                <a:spcPts val="0"/>
              </a:spcAft>
              <a:buFont typeface="Arial"/>
              <a:buChar char="•"/>
              <a:defRPr/>
            </a:pPr>
            <a:r>
              <a:rPr lang="nb-NO" dirty="0" smtClean="0"/>
              <a:t>100-metersbeltet kan inkluderes i helhetlige </a:t>
            </a:r>
            <a:r>
              <a:rPr lang="nb-NO" dirty="0"/>
              <a:t>utviklingsstrategier. </a:t>
            </a:r>
            <a:endParaRPr lang="nb-NO" dirty="0" smtClean="0"/>
          </a:p>
          <a:p>
            <a:pPr fontAlgn="auto">
              <a:spcAft>
                <a:spcPts val="0"/>
              </a:spcAft>
              <a:buFont typeface="Arial"/>
              <a:buChar char="•"/>
              <a:defRPr/>
            </a:pPr>
            <a:r>
              <a:rPr lang="nb-NO" dirty="0" smtClean="0"/>
              <a:t>Kommunene </a:t>
            </a:r>
            <a:r>
              <a:rPr lang="nb-NO" dirty="0"/>
              <a:t>kan vedta planer som innebærer utbygging til ulike </a:t>
            </a:r>
            <a:r>
              <a:rPr lang="nb-NO" dirty="0" smtClean="0"/>
              <a:t>formål, </a:t>
            </a:r>
            <a:r>
              <a:rPr lang="nb-NO" dirty="0"/>
              <a:t>også i 100-metersbeltet</a:t>
            </a:r>
            <a:r>
              <a:rPr lang="nb-NO" dirty="0" smtClean="0"/>
              <a:t>.</a:t>
            </a:r>
          </a:p>
          <a:p>
            <a:pPr fontAlgn="auto">
              <a:spcAft>
                <a:spcPts val="0"/>
              </a:spcAft>
              <a:buFont typeface="Arial"/>
              <a:buChar char="•"/>
              <a:defRPr/>
            </a:pPr>
            <a:r>
              <a:rPr lang="nb-NO" dirty="0"/>
              <a:t>Kommuneplanen skal legges til grunn for eventuell utarbeiding av </a:t>
            </a:r>
            <a:r>
              <a:rPr lang="nb-NO" dirty="0" smtClean="0"/>
              <a:t>reguleringsplan </a:t>
            </a:r>
          </a:p>
          <a:p>
            <a:pPr fontAlgn="auto">
              <a:spcAft>
                <a:spcPts val="0"/>
              </a:spcAft>
              <a:buFont typeface="Arial"/>
              <a:buChar char="•"/>
              <a:defRPr/>
            </a:pPr>
            <a:r>
              <a:rPr lang="nb-NO" dirty="0" smtClean="0"/>
              <a:t>Byggegrense </a:t>
            </a:r>
            <a:r>
              <a:rPr lang="nb-NO" dirty="0"/>
              <a:t>skal angis </a:t>
            </a:r>
            <a:endParaRPr lang="nb-NO" dirty="0" smtClean="0"/>
          </a:p>
          <a:p>
            <a:pPr lvl="1" fontAlgn="auto">
              <a:spcAft>
                <a:spcPts val="0"/>
              </a:spcAft>
              <a:buFont typeface="Arial"/>
              <a:buChar char="–"/>
              <a:defRPr/>
            </a:pPr>
            <a:r>
              <a:rPr lang="nb-NO" u="sng" dirty="0"/>
              <a:t>F</a:t>
            </a:r>
            <a:r>
              <a:rPr lang="nb-NO" u="sng" dirty="0" smtClean="0"/>
              <a:t>unksjonell strandsone bør ligge til grunn for vurderingen</a:t>
            </a:r>
            <a:r>
              <a:rPr lang="nb-NO" dirty="0" smtClean="0"/>
              <a:t>!</a:t>
            </a:r>
          </a:p>
        </p:txBody>
      </p:sp>
      <p:pic>
        <p:nvPicPr>
          <p:cNvPr id="22531" name="Plassholder for innhold 8"/>
          <p:cNvPicPr>
            <a:picLocks noGrp="1" noChangeAspect="1"/>
          </p:cNvPicPr>
          <p:nvPr>
            <p:ph sz="half" idx="2"/>
          </p:nvPr>
        </p:nvPicPr>
        <p:blipFill>
          <a:blip r:embed="rId3"/>
          <a:srcRect/>
          <a:stretch>
            <a:fillRect/>
          </a:stretch>
        </p:blipFill>
        <p:spPr>
          <a:xfrm>
            <a:off x="4648200" y="2347913"/>
            <a:ext cx="4038600" cy="302895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normAutofit fontScale="90000"/>
          </a:bodyPr>
          <a:lstStyle/>
          <a:p>
            <a:pPr fontAlgn="auto">
              <a:spcAft>
                <a:spcPts val="0"/>
              </a:spcAft>
              <a:defRPr/>
            </a:pPr>
            <a:r>
              <a:rPr lang="nb-NO" dirty="0"/>
              <a:t>Statlige planretningslinjer – </a:t>
            </a:r>
            <a:r>
              <a:rPr lang="nb-NO" dirty="0" err="1"/>
              <a:t>pkt</a:t>
            </a:r>
            <a:r>
              <a:rPr lang="nb-NO" dirty="0"/>
              <a:t> 7.2</a:t>
            </a:r>
          </a:p>
        </p:txBody>
      </p:sp>
      <p:sp>
        <p:nvSpPr>
          <p:cNvPr id="3" name="Plassholder for innhold 2"/>
          <p:cNvSpPr>
            <a:spLocks noGrp="1"/>
          </p:cNvSpPr>
          <p:nvPr>
            <p:ph sz="half" idx="1"/>
          </p:nvPr>
        </p:nvSpPr>
        <p:spPr>
          <a:xfrm>
            <a:off x="314325" y="1571625"/>
            <a:ext cx="4410075" cy="4525963"/>
          </a:xfrm>
        </p:spPr>
        <p:txBody>
          <a:bodyPr rtlCol="0">
            <a:normAutofit fontScale="62500" lnSpcReduction="20000"/>
          </a:bodyPr>
          <a:lstStyle/>
          <a:p>
            <a:pPr fontAlgn="auto">
              <a:spcAft>
                <a:spcPts val="0"/>
              </a:spcAft>
              <a:buFont typeface="Arial"/>
              <a:buChar char="•"/>
              <a:defRPr/>
            </a:pPr>
            <a:r>
              <a:rPr lang="nb-NO" dirty="0"/>
              <a:t>Eldre planer som gir mulighet for utbygging i strid med retningslinjene, bør revideres eller oppheves.</a:t>
            </a:r>
          </a:p>
          <a:p>
            <a:pPr fontAlgn="auto">
              <a:spcAft>
                <a:spcPts val="0"/>
              </a:spcAft>
              <a:buFont typeface="Arial"/>
              <a:buChar char="•"/>
              <a:defRPr/>
            </a:pPr>
            <a:r>
              <a:rPr lang="nb-NO" dirty="0"/>
              <a:t>Ved større byggetiltak skal det kreves reguleringsplan</a:t>
            </a:r>
          </a:p>
          <a:p>
            <a:pPr fontAlgn="auto">
              <a:spcAft>
                <a:spcPts val="0"/>
              </a:spcAft>
              <a:buFont typeface="Arial"/>
              <a:buChar char="•"/>
              <a:defRPr/>
            </a:pPr>
            <a:r>
              <a:rPr lang="nb-NO" dirty="0"/>
              <a:t>Ved </a:t>
            </a:r>
            <a:r>
              <a:rPr lang="nb-NO" i="1" dirty="0"/>
              <a:t>«ikke særlig omfattende utbyggingstiltak» </a:t>
            </a:r>
            <a:r>
              <a:rPr lang="nb-NO" dirty="0"/>
              <a:t>bør utnytting styres gjennom bestemmelser til kommuneplan.</a:t>
            </a:r>
          </a:p>
          <a:p>
            <a:pPr fontAlgn="auto">
              <a:spcAft>
                <a:spcPts val="0"/>
              </a:spcAft>
              <a:buFont typeface="Arial"/>
              <a:buChar char="•"/>
              <a:defRPr/>
            </a:pPr>
            <a:r>
              <a:rPr lang="nb-NO" dirty="0"/>
              <a:t>Det </a:t>
            </a:r>
            <a:r>
              <a:rPr lang="nb-NO" u="sng" dirty="0"/>
              <a:t>kan </a:t>
            </a:r>
            <a:r>
              <a:rPr lang="nb-NO" dirty="0"/>
              <a:t>gis dispensasjon for </a:t>
            </a:r>
            <a:r>
              <a:rPr lang="nb-NO" i="1" dirty="0"/>
              <a:t>«mindre tiltak»</a:t>
            </a:r>
            <a:r>
              <a:rPr lang="nb-NO" dirty="0"/>
              <a:t> etter en konkret vurdering. </a:t>
            </a:r>
          </a:p>
          <a:p>
            <a:pPr lvl="1" fontAlgn="auto">
              <a:spcAft>
                <a:spcPts val="0"/>
              </a:spcAft>
              <a:buFont typeface="Arial"/>
              <a:buChar char="–"/>
              <a:defRPr/>
            </a:pPr>
            <a:r>
              <a:rPr lang="nb-NO" sz="2600" dirty="0"/>
              <a:t>Vedtak skal begrunnes i forhold til naturmangfold, friluftsliv og ev. andre allmenne hensyn. Om slike hensyn blir «</a:t>
            </a:r>
            <a:r>
              <a:rPr lang="nb-NO" sz="2600" i="1" dirty="0"/>
              <a:t>vesentlig tilsidesatt» </a:t>
            </a:r>
            <a:r>
              <a:rPr lang="nb-NO" sz="2600" dirty="0"/>
              <a:t>er det ikke grunnlag for å gi dispensasjon (jf. § 19-2 i PBL</a:t>
            </a:r>
            <a:r>
              <a:rPr lang="nb-NO" sz="2600" dirty="0" smtClean="0"/>
              <a:t>)</a:t>
            </a:r>
            <a:endParaRPr lang="nb-NO" sz="2600" i="1" dirty="0"/>
          </a:p>
        </p:txBody>
      </p:sp>
      <p:pic>
        <p:nvPicPr>
          <p:cNvPr id="24579" name="Plassholder for innhold 6"/>
          <p:cNvPicPr>
            <a:picLocks noGrp="1" noChangeAspect="1"/>
          </p:cNvPicPr>
          <p:nvPr>
            <p:ph sz="half" idx="2"/>
          </p:nvPr>
        </p:nvPicPr>
        <p:blipFill>
          <a:blip r:embed="rId3"/>
          <a:srcRect/>
          <a:stretch>
            <a:fillRect/>
          </a:stretch>
        </p:blipFill>
        <p:spPr>
          <a:xfrm>
            <a:off x="4648200" y="2347913"/>
            <a:ext cx="4038600" cy="302895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rtlCol="0">
            <a:normAutofit fontScale="90000"/>
          </a:bodyPr>
          <a:lstStyle/>
          <a:p>
            <a:pPr fontAlgn="auto">
              <a:spcAft>
                <a:spcPts val="0"/>
              </a:spcAft>
              <a:defRPr/>
            </a:pPr>
            <a:r>
              <a:rPr lang="nb-NO" dirty="0"/>
              <a:t>Statlige planretningslinjer – </a:t>
            </a:r>
            <a:r>
              <a:rPr lang="nb-NO" dirty="0" err="1"/>
              <a:t>pkt</a:t>
            </a:r>
            <a:r>
              <a:rPr lang="nb-NO" dirty="0"/>
              <a:t> 7.2</a:t>
            </a:r>
          </a:p>
        </p:txBody>
      </p:sp>
      <p:sp>
        <p:nvSpPr>
          <p:cNvPr id="5" name="Plassholder for innhold 4"/>
          <p:cNvSpPr>
            <a:spLocks noGrp="1"/>
          </p:cNvSpPr>
          <p:nvPr>
            <p:ph idx="1"/>
          </p:nvPr>
        </p:nvSpPr>
        <p:spPr/>
        <p:txBody>
          <a:bodyPr rtlCol="0">
            <a:normAutofit fontScale="70000" lnSpcReduction="20000"/>
          </a:bodyPr>
          <a:lstStyle/>
          <a:p>
            <a:pPr fontAlgn="auto">
              <a:spcAft>
                <a:spcPts val="0"/>
              </a:spcAft>
              <a:buFont typeface="Arial"/>
              <a:buChar char="•"/>
              <a:defRPr/>
            </a:pPr>
            <a:r>
              <a:rPr lang="nb-NO" dirty="0"/>
              <a:t>Utbygging bør så langt som mulig lokaliseres til områder som er bebygd fra </a:t>
            </a:r>
            <a:r>
              <a:rPr lang="nb-NO" dirty="0" smtClean="0"/>
              <a:t>før</a:t>
            </a:r>
          </a:p>
          <a:p>
            <a:pPr fontAlgn="auto">
              <a:spcAft>
                <a:spcPts val="0"/>
              </a:spcAft>
              <a:buFont typeface="Arial"/>
              <a:buChar char="•"/>
              <a:defRPr/>
            </a:pPr>
            <a:r>
              <a:rPr lang="nb-NO" dirty="0"/>
              <a:t>Utbygging i urørte områder med </a:t>
            </a:r>
            <a:r>
              <a:rPr lang="nb-NO" u="sng" dirty="0"/>
              <a:t>spesielle</a:t>
            </a:r>
            <a:r>
              <a:rPr lang="nb-NO" dirty="0"/>
              <a:t> friluftsinteresser, natur- og landskapskvaliteter eller kulturminneinteresser </a:t>
            </a:r>
            <a:r>
              <a:rPr lang="nb-NO" u="sng" dirty="0"/>
              <a:t>skal</a:t>
            </a:r>
            <a:r>
              <a:rPr lang="nb-NO" dirty="0"/>
              <a:t> </a:t>
            </a:r>
            <a:r>
              <a:rPr lang="nb-NO" dirty="0" smtClean="0"/>
              <a:t>unngås</a:t>
            </a:r>
          </a:p>
          <a:p>
            <a:pPr fontAlgn="auto">
              <a:spcAft>
                <a:spcPts val="0"/>
              </a:spcAft>
              <a:buFont typeface="Arial"/>
              <a:buChar char="•"/>
              <a:defRPr/>
            </a:pPr>
            <a:r>
              <a:rPr lang="nb-NO" dirty="0" smtClean="0"/>
              <a:t>Utbygging </a:t>
            </a:r>
            <a:r>
              <a:rPr lang="nb-NO" u="sng" dirty="0" smtClean="0"/>
              <a:t>bør </a:t>
            </a:r>
            <a:r>
              <a:rPr lang="nb-NO" dirty="0"/>
              <a:t>ikke tillates utbygging i områder som har spesiell verdi i forbindelse med friluftsliv og allmenn ferdsel, naturkvaliteter, naturmangfold, kulturminner, kulturmiljøer og landskap. </a:t>
            </a:r>
            <a:endParaRPr lang="nb-NO" dirty="0" smtClean="0"/>
          </a:p>
          <a:p>
            <a:pPr fontAlgn="auto">
              <a:spcAft>
                <a:spcPts val="0"/>
              </a:spcAft>
              <a:buFont typeface="Arial"/>
              <a:buChar char="•"/>
              <a:defRPr/>
            </a:pPr>
            <a:r>
              <a:rPr lang="nb-NO" dirty="0"/>
              <a:t>Alternative plasseringer bør vurderes og velges dersom det er mulig. Det bør også vurderes om tiltaket kan trekkes vekk fra sjøen. </a:t>
            </a:r>
            <a:r>
              <a:rPr lang="nb-NO" dirty="0" smtClean="0"/>
              <a:t>.. </a:t>
            </a:r>
            <a:r>
              <a:rPr lang="nb-NO" dirty="0" err="1" smtClean="0"/>
              <a:t>m.v</a:t>
            </a:r>
            <a:r>
              <a:rPr lang="nb-NO" dirty="0" smtClean="0"/>
              <a:t>..</a:t>
            </a:r>
          </a:p>
          <a:p>
            <a:pPr fontAlgn="auto">
              <a:spcAft>
                <a:spcPts val="0"/>
              </a:spcAft>
              <a:buFont typeface="Arial"/>
              <a:buChar char="•"/>
              <a:defRPr/>
            </a:pPr>
            <a:r>
              <a:rPr lang="nb-NO" dirty="0"/>
              <a:t>Retningslinjene gjelder også for by- og tettstedsområder</a:t>
            </a:r>
            <a:endParaRPr lang="nb-NO" dirty="0" smtClean="0"/>
          </a:p>
          <a:p>
            <a:pPr fontAlgn="auto">
              <a:spcAft>
                <a:spcPts val="0"/>
              </a:spcAft>
              <a:buFont typeface="Arial"/>
              <a:buChar char="•"/>
              <a:defRPr/>
            </a:pPr>
            <a:endParaRPr lang="nb-NO" dirty="0" smtClean="0"/>
          </a:p>
          <a:p>
            <a:pPr fontAlgn="auto">
              <a:spcAft>
                <a:spcPts val="0"/>
              </a:spcAft>
              <a:buFont typeface="Arial"/>
              <a:buChar char="•"/>
              <a:defRPr/>
            </a:pPr>
            <a:endParaRPr lang="nb-NO"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FMNO-liggende-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FMNO-liggende-2013</Template>
  <TotalTime>454</TotalTime>
  <Words>2352</Words>
  <Application>Microsoft Office PowerPoint</Application>
  <PresentationFormat>Skjermfremvisning (4:3)</PresentationFormat>
  <Paragraphs>241</Paragraphs>
  <Slides>22</Slides>
  <Notes>4</Notes>
  <HiddenSlides>0</HiddenSlides>
  <MMClips>0</MMClips>
  <ScaleCrop>false</ScaleCrop>
  <HeadingPairs>
    <vt:vector size="4" baseType="variant">
      <vt:variant>
        <vt:lpstr>Tema</vt:lpstr>
      </vt:variant>
      <vt:variant>
        <vt:i4>1</vt:i4>
      </vt:variant>
      <vt:variant>
        <vt:lpstr>Lysbildetitler</vt:lpstr>
      </vt:variant>
      <vt:variant>
        <vt:i4>22</vt:i4>
      </vt:variant>
    </vt:vector>
  </HeadingPairs>
  <TitlesOfParts>
    <vt:vector size="23" baseType="lpstr">
      <vt:lpstr>FMNO-liggende-2013</vt:lpstr>
      <vt:lpstr>Differensiert strandsoneforvaltning</vt:lpstr>
      <vt:lpstr>rammer</vt:lpstr>
      <vt:lpstr>Plan- og bygningsloven - § 1-8 </vt:lpstr>
      <vt:lpstr>Statlige planretningslinjer</vt:lpstr>
      <vt:lpstr>Statlige planretningslinjer</vt:lpstr>
      <vt:lpstr>Statlige planretningslinjer</vt:lpstr>
      <vt:lpstr>Statlige planretningslinjer – pkt 7.2</vt:lpstr>
      <vt:lpstr>Statlige planretningslinjer – pkt 7.2</vt:lpstr>
      <vt:lpstr>Statlige planretningslinjer – pkt 7.2</vt:lpstr>
      <vt:lpstr>Naturmangfoldlovens kap II</vt:lpstr>
      <vt:lpstr>Arealpolitiske retningslinjer for Nordland</vt:lpstr>
      <vt:lpstr>Arealpolitiske retningslinjer for kystsonen i Nordland</vt:lpstr>
      <vt:lpstr>Arealpolitiske retningslinjer for kystsonen i Nordland</vt:lpstr>
      <vt:lpstr>Arealpolitiske retningslinjer for kystsonen i Nordland</vt:lpstr>
      <vt:lpstr>Hva skjer?</vt:lpstr>
      <vt:lpstr>PowerPoint-presentasjon</vt:lpstr>
      <vt:lpstr>PowerPoint-presentasjon</vt:lpstr>
      <vt:lpstr>PowerPoint-presentasjon</vt:lpstr>
      <vt:lpstr>KOSTRA har store mangler</vt:lpstr>
      <vt:lpstr>Hvordan er det egentlig</vt:lpstr>
      <vt:lpstr>Veien videre </vt:lpstr>
      <vt:lpstr>Utfordring til kommunene</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Differensiert strandsoneforvaltning</dc:title>
  <dc:creator>Stuen Svein Einar</dc:creator>
  <cp:lastModifiedBy>Administrator</cp:lastModifiedBy>
  <cp:revision>23</cp:revision>
  <cp:lastPrinted>2013-12-12T07:49:04Z</cp:lastPrinted>
  <dcterms:created xsi:type="dcterms:W3CDTF">2013-12-04T09:43:06Z</dcterms:created>
  <dcterms:modified xsi:type="dcterms:W3CDTF">2013-12-12T08:57:53Z</dcterms:modified>
</cp:coreProperties>
</file>