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301" r:id="rId3"/>
    <p:sldId id="266" r:id="rId4"/>
    <p:sldId id="270" r:id="rId5"/>
    <p:sldId id="273" r:id="rId6"/>
    <p:sldId id="272" r:id="rId7"/>
    <p:sldId id="281" r:id="rId8"/>
    <p:sldId id="304" r:id="rId9"/>
    <p:sldId id="298" r:id="rId10"/>
    <p:sldId id="300" r:id="rId11"/>
    <p:sldId id="283" r:id="rId12"/>
    <p:sldId id="289" r:id="rId13"/>
    <p:sldId id="290" r:id="rId14"/>
    <p:sldId id="299" r:id="rId15"/>
    <p:sldId id="285" r:id="rId16"/>
    <p:sldId id="277" r:id="rId17"/>
    <p:sldId id="293" r:id="rId18"/>
    <p:sldId id="294" r:id="rId19"/>
    <p:sldId id="296" r:id="rId20"/>
    <p:sldId id="295" r:id="rId21"/>
    <p:sldId id="297" r:id="rId22"/>
    <p:sldId id="288" r:id="rId23"/>
    <p:sldId id="278" r:id="rId24"/>
    <p:sldId id="302" r:id="rId25"/>
  </p:sldIdLst>
  <p:sldSz cx="9144000" cy="6858000" type="screen4x3"/>
  <p:notesSz cx="6797675" cy="9926638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ndeling uten navn" id="{F8C1B2D1-794F-4F81-8159-338A1C5852F6}">
          <p14:sldIdLst/>
        </p14:section>
        <p14:section name="Inndeling uten navn" id="{4F535BFF-DA1B-4D3E-8546-A59FA19A1192}">
          <p14:sldIdLst>
            <p14:sldId id="258"/>
            <p14:sldId id="301"/>
            <p14:sldId id="266"/>
            <p14:sldId id="270"/>
            <p14:sldId id="273"/>
            <p14:sldId id="272"/>
            <p14:sldId id="281"/>
            <p14:sldId id="304"/>
            <p14:sldId id="298"/>
            <p14:sldId id="300"/>
            <p14:sldId id="283"/>
            <p14:sldId id="289"/>
            <p14:sldId id="290"/>
            <p14:sldId id="299"/>
            <p14:sldId id="285"/>
            <p14:sldId id="277"/>
            <p14:sldId id="293"/>
            <p14:sldId id="294"/>
            <p14:sldId id="296"/>
            <p14:sldId id="295"/>
            <p14:sldId id="297"/>
            <p14:sldId id="288"/>
            <p14:sldId id="278"/>
            <p14:sldId id="30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5560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50877" autoAdjust="0"/>
  </p:normalViewPr>
  <p:slideViewPr>
    <p:cSldViewPr snapToGrid="0" snapToObjects="1">
      <p:cViewPr varScale="1">
        <p:scale>
          <a:sx n="64" d="100"/>
          <a:sy n="64" d="100"/>
        </p:scale>
        <p:origin x="-29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6" d="100"/>
        <a:sy n="116" d="100"/>
      </p:scale>
      <p:origin x="0" y="678"/>
    </p:cViewPr>
  </p:sorterViewPr>
  <p:notesViewPr>
    <p:cSldViewPr snapToGrid="0" snapToObjects="1">
      <p:cViewPr varScale="1">
        <p:scale>
          <a:sx n="93" d="100"/>
          <a:sy n="93" d="100"/>
        </p:scale>
        <p:origin x="-3774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EB62AF2B-CAD5-6041-9A92-86A09088457D}" type="datetimeFigureOut">
              <a:rPr lang="nn-NO" smtClean="0"/>
              <a:pPr/>
              <a:t>17.06.2015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6FE341BF-3395-A047-A3A2-971CE5634986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98820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C18F1763-B220-ED42-A88F-03D6C4484761}" type="datetimeFigureOut">
              <a:rPr lang="nn-NO" smtClean="0"/>
              <a:pPr/>
              <a:t>17.06.2015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275" tIns="45638" rIns="91275" bIns="45638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DF7CAFFC-682B-A746-ADFA-F92C308EAC0F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893302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Skal si noe om hvordan</a:t>
            </a:r>
            <a:r>
              <a:rPr lang="nb-NO" baseline="0" dirty="0" smtClean="0"/>
              <a:t> ulovligheter kan håndteres i kommunen. Skal se litt på de sanksjonsmulighet som foreligger, men tida tillater neppe å gå i detalj her. </a:t>
            </a:r>
          </a:p>
          <a:p>
            <a:r>
              <a:rPr lang="nb-NO" baseline="0" dirty="0" smtClean="0"/>
              <a:t>Og i hvilke tilfeller kommunen kan unnlate å forfølge ulovligheter. </a:t>
            </a:r>
          </a:p>
          <a:p>
            <a:endParaRPr lang="nb-NO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 smtClean="0"/>
              <a:t>Kap</a:t>
            </a:r>
            <a:r>
              <a:rPr lang="nb-NO" dirty="0" smtClean="0"/>
              <a:t> 32 i loven omhandler Ulovlighetsoppfølging. </a:t>
            </a:r>
          </a:p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71140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Tiltakshaver</a:t>
            </a:r>
            <a:r>
              <a:rPr lang="nb-NO" baseline="0" dirty="0" smtClean="0"/>
              <a:t> hadde bygd denne verandaen allerede i 2009. Plassert 1 meter fra nabogrensen. Naboen klagde til kommunen. </a:t>
            </a:r>
          </a:p>
          <a:p>
            <a:r>
              <a:rPr lang="nb-NO" baseline="0" dirty="0" smtClean="0"/>
              <a:t>Av ulike grunner hadde saken tatt tid, og det var mye fram og tilbake inntil kommunen endelig fikk en søknad som kunne behandles. Kommunen forsøkte også her å komme til enighet.</a:t>
            </a:r>
          </a:p>
          <a:p>
            <a:r>
              <a:rPr lang="nb-NO" baseline="0" dirty="0" smtClean="0"/>
              <a:t>Det ble gitt dispensasjon mot at tiltaket ble brannsikret. Vi fant ikke at vilkårene for å gi dispensasjon var oppfylt, og vedtaket ble delvis opphevet slik at den </a:t>
            </a:r>
          </a:p>
          <a:p>
            <a:r>
              <a:rPr lang="nb-NO" baseline="0" dirty="0" smtClean="0"/>
              <a:t>del av verandaen som ligger mot nabogrensen måtte rives. Det vi vet at det skal mye til for at man kan dispensere fra 4 meters grensen, jf. saker hos ombudsmannen.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10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68557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nb-NO" dirty="0" smtClean="0"/>
          </a:p>
          <a:p>
            <a:r>
              <a:rPr lang="nb-NO" dirty="0" smtClean="0"/>
              <a:t>Ulovlighetsoppfølgingen igangsettes ved at det gis et </a:t>
            </a:r>
            <a:r>
              <a:rPr lang="nb-NO" b="1" dirty="0" smtClean="0"/>
              <a:t>forhåndsvarsel</a:t>
            </a:r>
            <a:r>
              <a:rPr lang="nb-NO" dirty="0" smtClean="0"/>
              <a:t> til den ansvarlige</a:t>
            </a:r>
            <a:r>
              <a:rPr lang="nb-NO" baseline="0" dirty="0" smtClean="0"/>
              <a:t>. Viktig – ugyldighet.  I varslet må man ta med samtlige enkeltvedtak som er eller kan være aktuelle i prosessen. </a:t>
            </a:r>
            <a:endParaRPr lang="nb-NO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Formålet er å unngå å måtte varsel på nytt dersom det blir nødvendig å tvangsgjennomføre pålegget.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Må redegjøre </a:t>
            </a:r>
            <a:r>
              <a:rPr lang="nb-NO" b="1" baseline="0" dirty="0" smtClean="0"/>
              <a:t>hva det ulovlige forholdet består </a:t>
            </a:r>
            <a:r>
              <a:rPr lang="nb-NO" baseline="0" dirty="0" smtClean="0"/>
              <a:t>i, og at bygningsmyndighetene overveier å gi pålegg etter § 32-3.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Det må opplyses at hvis eventuelle pålegg ikke etterkommes innen fastsatt frist, vil kunne følges opp med pålegg om retting, stans eller vedtak om tvangsmulkt. </a:t>
            </a:r>
          </a:p>
          <a:p>
            <a:r>
              <a:rPr lang="nb-NO" baseline="0" dirty="0" smtClean="0"/>
              <a:t>Også opplyse om at hvis eventuelt pålegg ikke etterkommer innen fastsatt frist, vil det kunne følges opp med forelegg som har samme virkning som rettskraftig dom.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(Forhåndsvarsel til den ansvarlige. Menes personer eller foretak som enten har ansvar for feil, eller som ut fra eierskap, avtale eller l. står inne for prosjektet. </a:t>
            </a:r>
          </a:p>
          <a:p>
            <a:r>
              <a:rPr lang="nb-NO" baseline="0" dirty="0" smtClean="0"/>
              <a:t>Det kan være eier, rettighetshaver, tiltakshaver,)</a:t>
            </a:r>
          </a:p>
          <a:p>
            <a:endParaRPr lang="nb-NO" baseline="0" dirty="0" smtClean="0"/>
          </a:p>
          <a:p>
            <a:r>
              <a:rPr lang="nb-NO" baseline="0" dirty="0" smtClean="0"/>
              <a:t>Får man så inn en søknad om å få godkjent tiltaket i ettertid, og det kan ikke godkjennes, har kommunen samtidig med avslaget adgang til å gi pålegg om retting og fastsette tvangsmulkt.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Om vedtakene blir påklaget, kan man samordne klagene til kun en klagesaksbehandling. Dette vil være tids- og ressurssparende og vil gjøre prosessen mer oversiktlig.  </a:t>
            </a:r>
          </a:p>
          <a:p>
            <a:endParaRPr lang="nb-NO" baseline="0" dirty="0" smtClean="0"/>
          </a:p>
          <a:p>
            <a:r>
              <a:rPr lang="nb-NO" baseline="0" dirty="0" smtClean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11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956308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Pålegg om</a:t>
            </a:r>
            <a:r>
              <a:rPr lang="nb-NO" baseline="0" dirty="0" smtClean="0"/>
              <a:t> retting og pålegg om stans i § 32-3 er en videreføring av hovedinnholdet i § 113 i 85 loven.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Hjemmel til å gi pålegg om stansing av arbeid og pålegg om retting. Stans av arbeid hvis f.eks. i </a:t>
            </a:r>
            <a:r>
              <a:rPr lang="nb-NO" b="1" baseline="0" dirty="0" smtClean="0"/>
              <a:t>strid</a:t>
            </a:r>
            <a:r>
              <a:rPr lang="nb-NO" baseline="0" dirty="0" smtClean="0"/>
              <a:t> med gitt tillatelse eller </a:t>
            </a:r>
            <a:r>
              <a:rPr lang="nb-NO" b="1" baseline="0" dirty="0" smtClean="0"/>
              <a:t>ute</a:t>
            </a:r>
            <a:r>
              <a:rPr lang="nb-NO" baseline="0" dirty="0" smtClean="0"/>
              <a:t>n tillatelse. </a:t>
            </a:r>
          </a:p>
          <a:p>
            <a:r>
              <a:rPr lang="nb-NO" baseline="0" dirty="0" smtClean="0"/>
              <a:t>Det kan være opphør av ulovlig bruk f.eks. bruk av oppholdsrom for mennesker i bygning der tillatelse ikke foreligger, eller sette forbud mot fortsatt virksomhet. </a:t>
            </a:r>
          </a:p>
          <a:p>
            <a:r>
              <a:rPr lang="nb-NO" baseline="0" dirty="0" smtClean="0"/>
              <a:t>Ulovlige tiltak kan pålegges revet eller endret.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Etter tredje ledd kan bygningsmyndighetene fastsette tvangsmulkt samtidig med at det gis pålegg om retten. Som hovedregel bør dette gjøres samtidig. Hensikten med tvangsmulkt er å få brakt det ulovlige forhold til en avslutning ved at forholdes retten i henhold til pålegget. Tvangsmulkt vil da løpe fra den fristen for å rette forholdet løper ut. Fastsettes ikke tvangsmulkt samtidig med retting, må det gis eget forhåndsvarsel om tvangsmulkt. </a:t>
            </a:r>
          </a:p>
          <a:p>
            <a:endParaRPr lang="nb-NO" baseline="0" dirty="0" smtClean="0"/>
          </a:p>
          <a:p>
            <a:r>
              <a:rPr lang="nb-NO" dirty="0" smtClean="0"/>
              <a:t>Plan- og bygningsmyndighetene</a:t>
            </a:r>
            <a:r>
              <a:rPr lang="nb-NO" baseline="0" dirty="0" smtClean="0"/>
              <a:t> – ikke bare kommunen har myndighet. Fm har en subsidiær rolle. </a:t>
            </a:r>
          </a:p>
          <a:p>
            <a:r>
              <a:rPr lang="nb-NO" baseline="0" dirty="0" smtClean="0"/>
              <a:t>Hvis vi blir kjent med noe naturlig å ta det opp med kommunen. Kan ikke instruere kommunen. Fm kan gripe inn hvis kommunen unnlater å gjøre noe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12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81021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Aktuelt i tilfeller hvor det ulovlige forholdet medfører fare eller uopprettelig skade, også</a:t>
            </a:r>
            <a:r>
              <a:rPr lang="nb-NO" baseline="0" dirty="0" smtClean="0"/>
              <a:t> aktuelt i tilfeller hvor det bygges uten tillatelser, </a:t>
            </a:r>
          </a:p>
          <a:p>
            <a:r>
              <a:rPr lang="nb-NO" baseline="0" dirty="0" smtClean="0"/>
              <a:t>eller i åpenbar strid med tillatelsen. Også der ansvarlig utførende ikke har nødvendig kompetanse, og at det er klart at det som føres opp ikke er godt nok.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13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23475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Her</a:t>
            </a:r>
            <a:r>
              <a:rPr lang="nb-NO" baseline="0" dirty="0" smtClean="0"/>
              <a:t> ble det gitt pålegg om stans med øyeblikkelig virkning i medhold av § 32-4. </a:t>
            </a:r>
          </a:p>
          <a:p>
            <a:r>
              <a:rPr lang="nb-NO" baseline="0" dirty="0" smtClean="0"/>
              <a:t>Bygget var under oppføring og forutsatte dispensasjon for overskridelse av byggelinja fastsatt i </a:t>
            </a:r>
            <a:r>
              <a:rPr lang="nb-NO" baseline="0" dirty="0" err="1" smtClean="0"/>
              <a:t>reg.plan</a:t>
            </a:r>
            <a:r>
              <a:rPr lang="nb-NO" baseline="0" dirty="0" smtClean="0"/>
              <a:t>. Ikke søkt om tillatelse fra vegvesenet. </a:t>
            </a:r>
          </a:p>
          <a:p>
            <a:r>
              <a:rPr lang="nb-NO" baseline="0" dirty="0" smtClean="0"/>
              <a:t>Tiltakshaver klaget til oss. Vedtaket ble stadfestet.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I sak om boligblokka ble det gitt øyeblikkelig stans i bruk av balkonger </a:t>
            </a:r>
            <a:r>
              <a:rPr lang="nb-NO" baseline="0" dirty="0" err="1" smtClean="0"/>
              <a:t>pga</a:t>
            </a:r>
            <a:r>
              <a:rPr lang="nb-NO" baseline="0" dirty="0" smtClean="0"/>
              <a:t> av dårlig sikring av rekkverk og glass. Tiltakshaver påklaget og ble stadfestet hos oss. 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14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11992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baseline="0" dirty="0" smtClean="0"/>
          </a:p>
          <a:p>
            <a:r>
              <a:rPr lang="nb-NO" baseline="0" dirty="0" smtClean="0"/>
              <a:t>§ 32-5 – Tvangsmulkt brukes for å få gjennomført pålegget – for å få den </a:t>
            </a:r>
            <a:r>
              <a:rPr lang="nb-NO" dirty="0" smtClean="0"/>
              <a:t>private part til å oppfylle et pålegg. </a:t>
            </a:r>
            <a:endParaRPr lang="nb-NO" baseline="0" dirty="0" smtClean="0"/>
          </a:p>
          <a:p>
            <a:r>
              <a:rPr lang="nb-NO" baseline="0" dirty="0" smtClean="0"/>
              <a:t>(Derfor er det ikke straff etter grunnlovens begrep, men kan fastsettes administrativt). </a:t>
            </a:r>
          </a:p>
          <a:p>
            <a:r>
              <a:rPr lang="nb-NO" baseline="0" dirty="0" smtClean="0"/>
              <a:t> Det er en forutsetning for tvangsmulkt at pålegget lar seg gjennomføre. </a:t>
            </a:r>
          </a:p>
          <a:p>
            <a:r>
              <a:rPr lang="nb-NO" baseline="0" dirty="0" smtClean="0"/>
              <a:t>Engangsbeløp eller løpende mulkt, men må tilpasses hverandre slik at sanksjonen ikke virker urimelig. </a:t>
            </a:r>
          </a:p>
          <a:p>
            <a:endParaRPr lang="nb-NO" dirty="0" smtClean="0"/>
          </a:p>
          <a:p>
            <a:r>
              <a:rPr lang="nb-NO" baseline="0" dirty="0" smtClean="0"/>
              <a:t>§ 32-6 – forelegg ofte i tilfelle hvor tvangsmulkt ikke virker etter sin hensikt. Kan være at kommunen trenger et rettsgrunnlag for å utføre et arbeid uten tiltakshavers medvirkning.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§ 32-8  - overtredelsesgebyr. Et gebyr som har en «straffe-hensikt» på grunn av en overtredelse. </a:t>
            </a:r>
          </a:p>
          <a:p>
            <a:r>
              <a:rPr lang="nb-NO" baseline="0" dirty="0" smtClean="0"/>
              <a:t>Overtrederen har utvist forsett eller uaktsomhet. Aktsomhetsnormen må være streng. Dels fordi beløpet kan bli høyt, dels fordi det vil være enkelt å konstatere uaktsomhet ved utførelse av tiltak i strid med </a:t>
            </a:r>
            <a:r>
              <a:rPr lang="nb-NO" baseline="0" dirty="0" err="1" smtClean="0"/>
              <a:t>pbl</a:t>
            </a:r>
            <a:r>
              <a:rPr lang="nb-NO" baseline="0" dirty="0" smtClean="0"/>
              <a:t>. </a:t>
            </a:r>
          </a:p>
          <a:p>
            <a:r>
              <a:rPr lang="nb-NO" baseline="0" dirty="0" smtClean="0"/>
              <a:t>Skjønnsmessig adgang.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§ 32-9. Kommunen kan anmelde forhold som innebærer vesentlige brudd mot bestemmelser gitt i eller i medhold av </a:t>
            </a:r>
            <a:r>
              <a:rPr lang="nb-NO" baseline="0" dirty="0" err="1" smtClean="0"/>
              <a:t>pbl</a:t>
            </a:r>
            <a:r>
              <a:rPr lang="nb-NO" baseline="0" dirty="0" smtClean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15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25016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baseline="0" dirty="0" smtClean="0"/>
              <a:t>Overtredelser av </a:t>
            </a:r>
            <a:r>
              <a:rPr lang="nb-NO" b="1" baseline="0" dirty="0" smtClean="0"/>
              <a:t>mindre betydning</a:t>
            </a:r>
            <a:r>
              <a:rPr lang="nb-NO" b="0" baseline="0" dirty="0" smtClean="0"/>
              <a:t> kan kommunen unnlate å forfølge. </a:t>
            </a:r>
            <a:endParaRPr lang="nb-NO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Det står «</a:t>
            </a:r>
            <a:r>
              <a:rPr lang="nb-NO" b="1" baseline="0" dirty="0" smtClean="0"/>
              <a:t>kan» - </a:t>
            </a:r>
            <a:r>
              <a:rPr lang="nb-NO" baseline="0" dirty="0" smtClean="0"/>
              <a:t>betyr også at kommunen kan forfølge forholdet selv om det er av mindre betydning. </a:t>
            </a:r>
          </a:p>
          <a:p>
            <a:endParaRPr lang="nb-NO" b="0" baseline="0" dirty="0" smtClean="0"/>
          </a:p>
          <a:p>
            <a:r>
              <a:rPr lang="nb-NO" b="1" baseline="0" dirty="0" smtClean="0"/>
              <a:t>§ 32-1 - </a:t>
            </a:r>
            <a:r>
              <a:rPr lang="nb-NO" b="1" dirty="0" smtClean="0"/>
              <a:t>2.</a:t>
            </a:r>
            <a:r>
              <a:rPr lang="nb-NO" b="1" baseline="0" dirty="0" smtClean="0"/>
              <a:t> ledd er den eneste mulighet bygningsmyndighetene har til å unnlate å forfølge ulovligheter. «bagatellmessig betydning» i § 116b annet ledd. </a:t>
            </a:r>
          </a:p>
          <a:p>
            <a:r>
              <a:rPr lang="nb-NO" baseline="0" dirty="0" smtClean="0"/>
              <a:t>Et noe større spillerom for kommunene nå. </a:t>
            </a:r>
          </a:p>
          <a:p>
            <a:endParaRPr lang="nb-NO" b="0" baseline="0" dirty="0" smtClean="0"/>
          </a:p>
          <a:p>
            <a:r>
              <a:rPr lang="nb-NO" b="1" dirty="0" smtClean="0"/>
              <a:t>«Mindre betydning</a:t>
            </a:r>
            <a:r>
              <a:rPr lang="nb-NO" dirty="0" smtClean="0"/>
              <a:t>»-</a:t>
            </a:r>
            <a:r>
              <a:rPr lang="nb-NO" baseline="0" dirty="0" smtClean="0"/>
              <a:t> - går på </a:t>
            </a:r>
            <a:r>
              <a:rPr lang="nb-NO" b="1" baseline="0" dirty="0" smtClean="0"/>
              <a:t>overtredelsens art og omfang</a:t>
            </a:r>
            <a:r>
              <a:rPr lang="nb-NO" baseline="0" dirty="0" smtClean="0"/>
              <a:t>. Et s</a:t>
            </a:r>
            <a:r>
              <a:rPr lang="nb-NO" dirty="0" smtClean="0"/>
              <a:t>entralt</a:t>
            </a:r>
            <a:r>
              <a:rPr lang="nb-NO" baseline="0" dirty="0" smtClean="0"/>
              <a:t> </a:t>
            </a:r>
            <a:r>
              <a:rPr lang="nb-NO" dirty="0" smtClean="0"/>
              <a:t>momentet er hvilken </a:t>
            </a:r>
            <a:r>
              <a:rPr lang="nb-NO" b="1" dirty="0" smtClean="0"/>
              <a:t>betydning</a:t>
            </a:r>
            <a:r>
              <a:rPr lang="nb-NO" b="1" baseline="0" dirty="0" smtClean="0"/>
              <a:t> </a:t>
            </a:r>
            <a:r>
              <a:rPr lang="nb-NO" baseline="0" dirty="0" smtClean="0"/>
              <a:t>avviket har for de interesser som loven skal sikre. </a:t>
            </a:r>
          </a:p>
          <a:p>
            <a:r>
              <a:rPr lang="nb-NO" baseline="0" dirty="0" smtClean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16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31585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17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97753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18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286172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19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61418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I den gamle loven så utledet man en plikt etter § 10-1. </a:t>
            </a:r>
          </a:p>
          <a:p>
            <a:r>
              <a:rPr lang="nb-NO" baseline="0" dirty="0" smtClean="0"/>
              <a:t>Her har men uttrykt en tydelig plikt som </a:t>
            </a:r>
            <a:r>
              <a:rPr lang="nb-NO" baseline="0" dirty="0" err="1" smtClean="0"/>
              <a:t>iflg</a:t>
            </a:r>
            <a:r>
              <a:rPr lang="nb-NO" baseline="0" dirty="0" smtClean="0"/>
              <a:t> forarbeidene er ment å påvirke til en </a:t>
            </a:r>
            <a:r>
              <a:rPr lang="nb-NO" b="1" baseline="0" dirty="0" smtClean="0"/>
              <a:t>mer aktiv oppfølging </a:t>
            </a:r>
            <a:r>
              <a:rPr lang="nb-NO" baseline="0" dirty="0" smtClean="0"/>
              <a:t>av ulovlige forhold og for å understreke viktigheten av dette.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Dette har sin bakgrunn i at man ved undersøkelser har avdekket en viss mangel på oppfølging av ulovlige forhold. </a:t>
            </a:r>
          </a:p>
          <a:p>
            <a:r>
              <a:rPr lang="nb-NO" baseline="0" dirty="0" smtClean="0"/>
              <a:t>Bygningslovutvalget peker på at oppfølgingen ofte er langvarig og tidkrevende, det kreves mye ressurser og man klarer ikke å finansiere dette gjennom gebyrer.  </a:t>
            </a:r>
          </a:p>
          <a:p>
            <a:endParaRPr lang="nb-NO" baseline="0" dirty="0" smtClean="0"/>
          </a:p>
          <a:p>
            <a:r>
              <a:rPr lang="nb-NO" baseline="0" dirty="0" smtClean="0"/>
              <a:t>Bestemmelsen må ses i sammenheng med sammenheng med § 25-1 som er den generelle tilsynshjemmelen for kommunen. (Videre har vi en hjemmel i § 31-7 til å føre tilsyn med eksisterende byggverk og arealer.) </a:t>
            </a:r>
          </a:p>
          <a:p>
            <a:r>
              <a:rPr lang="nb-NO" baseline="0" dirty="0" smtClean="0"/>
              <a:t>Overlapper hverandre – det er ikke et klart skille mellom ulovlighetsoppfølging og tilsynsplikten. </a:t>
            </a:r>
          </a:p>
          <a:p>
            <a:r>
              <a:rPr lang="nb-NO" baseline="0" dirty="0" smtClean="0"/>
              <a:t> </a:t>
            </a:r>
          </a:p>
          <a:p>
            <a:pPr defTabSz="456377"/>
            <a:endParaRPr lang="nb-NO" baseline="0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26111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Mindre overskridelser kan være garasje for nær veien. Men hvis det planer om utvidelse og dette taler for pålegg om fjerning, kan</a:t>
            </a:r>
            <a:r>
              <a:rPr lang="nb-NO" baseline="0" dirty="0" smtClean="0"/>
              <a:t> man gi en midlertidig dispensasjon.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20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770733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Somb</a:t>
            </a:r>
            <a:r>
              <a:rPr lang="nb-NO" dirty="0" smtClean="0"/>
              <a:t> 2009,</a:t>
            </a:r>
            <a:r>
              <a:rPr lang="nb-NO" baseline="0" dirty="0" smtClean="0"/>
              <a:t> s. 344 gjaldt </a:t>
            </a:r>
            <a:r>
              <a:rPr lang="nb-NO" dirty="0" smtClean="0"/>
              <a:t>Kommunen hadde</a:t>
            </a:r>
            <a:r>
              <a:rPr lang="nb-NO" baseline="0" dirty="0" smtClean="0"/>
              <a:t> begrunnet vedtak om ikke å forfølge av «samfunnsmessige og </a:t>
            </a:r>
            <a:r>
              <a:rPr lang="nb-NO" baseline="0" dirty="0" err="1" smtClean="0"/>
              <a:t>mellommenneslige</a:t>
            </a:r>
            <a:r>
              <a:rPr lang="nb-NO" baseline="0" dirty="0" smtClean="0"/>
              <a:t> </a:t>
            </a:r>
            <a:r>
              <a:rPr lang="nb-NO" baseline="0" smtClean="0"/>
              <a:t>forhold.» 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21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7956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Bygningsmyndighetene plikter å bringe forholdet</a:t>
            </a:r>
            <a:r>
              <a:rPr lang="nb-NO" baseline="0" dirty="0" smtClean="0"/>
              <a:t> i samsvar med </a:t>
            </a:r>
            <a:r>
              <a:rPr lang="nb-NO" baseline="0" dirty="0" err="1" smtClean="0"/>
              <a:t>pbl</a:t>
            </a:r>
            <a:r>
              <a:rPr lang="nb-NO" baseline="0" dirty="0" smtClean="0"/>
              <a:t>: </a:t>
            </a:r>
          </a:p>
          <a:p>
            <a:r>
              <a:rPr lang="nb-NO" baseline="0" dirty="0" err="1" smtClean="0"/>
              <a:t>Lovliggjøre</a:t>
            </a:r>
            <a:r>
              <a:rPr lang="nb-NO" baseline="0" dirty="0" smtClean="0"/>
              <a:t> tiltaket ved en tillatelse eventuelt ved bruk av dispensasjon </a:t>
            </a:r>
          </a:p>
          <a:p>
            <a:r>
              <a:rPr lang="nb-NO" baseline="0" dirty="0" smtClean="0"/>
              <a:t>Eller man kan unnlate å forfølge forhold av mindre betydning. </a:t>
            </a:r>
          </a:p>
          <a:p>
            <a:r>
              <a:rPr lang="nb-NO" baseline="0" dirty="0" smtClean="0"/>
              <a:t>En tredje mulighet til å unnlate å forfølge etter en skjønnsmessig vurdering foreligger ikke. </a:t>
            </a:r>
          </a:p>
          <a:p>
            <a:r>
              <a:rPr lang="nb-NO" baseline="0" dirty="0" smtClean="0"/>
              <a:t>I følge sivilombudsmannen vil en annen oppfatning føre til svekkelse av hovedregelen. </a:t>
            </a:r>
          </a:p>
          <a:p>
            <a:r>
              <a:rPr lang="nb-NO" baseline="0" dirty="0" smtClean="0"/>
              <a:t>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22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33325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Det er slått fast i loven at en beslutning om ikke å forfølge en ulovlighet</a:t>
            </a:r>
            <a:r>
              <a:rPr lang="nb-NO" baseline="0" dirty="0" smtClean="0"/>
              <a:t> er ikke et enkeltvedtak. </a:t>
            </a:r>
          </a:p>
          <a:p>
            <a:r>
              <a:rPr lang="nb-NO" baseline="0" dirty="0" smtClean="0"/>
              <a:t>Det er således ikke klageadgang på en slik beslutning. </a:t>
            </a:r>
          </a:p>
          <a:p>
            <a:r>
              <a:rPr lang="nb-NO" baseline="0" dirty="0" smtClean="0"/>
              <a:t>Behandling: tiltakshaver og eventuell nabo vil ha ordinære partsrettigheter. Må få uttale seg – opplysningsplikten. </a:t>
            </a:r>
          </a:p>
          <a:p>
            <a:r>
              <a:rPr lang="nb-NO" baseline="0" dirty="0" smtClean="0"/>
              <a:t>Beslutning om ikke å forfølge må gjøres i skriftlig form, der det redegjøres for det ulovlige forholdet, og at man har besluttet ikke å forfølge saken. </a:t>
            </a:r>
          </a:p>
          <a:p>
            <a:r>
              <a:rPr lang="nb-NO" baseline="0" dirty="0" smtClean="0"/>
              <a:t>Saken vil da være ferdig , kommunen kan ikke ombestemme seg og likevel forfølge saken. </a:t>
            </a:r>
          </a:p>
          <a:p>
            <a:r>
              <a:rPr lang="nb-NO" baseline="0" dirty="0" smtClean="0"/>
              <a:t>Naboen kan ikke klage. Når avgjørelsen ikke kan påklages vil det heller ikke være noen omgjøringskompetane etter </a:t>
            </a:r>
            <a:r>
              <a:rPr lang="nb-NO" baseline="0" dirty="0" err="1" smtClean="0"/>
              <a:t>fvl</a:t>
            </a:r>
            <a:r>
              <a:rPr lang="nb-NO" baseline="0" dirty="0" smtClean="0"/>
              <a:t>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Innebærer likevel ikke at forholdet blir lovlig.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23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147512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24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5291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56377"/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997651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56377"/>
            <a:endParaRPr lang="nb-NO" dirty="0" smtClean="0"/>
          </a:p>
          <a:p>
            <a:r>
              <a:rPr lang="nb-NO" b="1" baseline="0" dirty="0" smtClean="0"/>
              <a:t>Hvem omfattes av plikten</a:t>
            </a:r>
            <a:r>
              <a:rPr lang="nb-NO" baseline="0" dirty="0" smtClean="0"/>
              <a:t>? Kommunen</a:t>
            </a:r>
          </a:p>
          <a:p>
            <a:endParaRPr lang="nb-NO" baseline="0" dirty="0" smtClean="0"/>
          </a:p>
          <a:p>
            <a:r>
              <a:rPr lang="nb-NO" baseline="0" dirty="0" smtClean="0"/>
              <a:t>Bygningslovutvalget foreslo at plikten skulle gjelde for plan- og bygningsmyndighetene generelt, dvs. også statlige myndigheter.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Departementet mente at en plikt til å forfølge vil være lite praktisk i forhold til statlige myndigheter. Det er kommunen som forventes å ha et apparat for tilsyn og annen oppfølging av byggesak. </a:t>
            </a:r>
          </a:p>
          <a:p>
            <a:r>
              <a:rPr lang="nb-NO" baseline="0" dirty="0" smtClean="0"/>
              <a:t>Statlige myndigheter har fortsatt anledning til å følge opp ulovligheter ved å gi pålegg </a:t>
            </a:r>
            <a:r>
              <a:rPr lang="nb-NO" baseline="0" dirty="0" err="1" smtClean="0"/>
              <a:t>m.v</a:t>
            </a:r>
            <a:r>
              <a:rPr lang="nb-NO" baseline="0" dirty="0" smtClean="0"/>
              <a:t>. §§ 32-3 til 32-10. </a:t>
            </a:r>
          </a:p>
          <a:p>
            <a:r>
              <a:rPr lang="nb-NO" baseline="0" dirty="0" smtClean="0"/>
              <a:t>I prp. sies det at dette bare bør skje i </a:t>
            </a:r>
            <a:r>
              <a:rPr lang="nb-NO" b="1" baseline="0" dirty="0" smtClean="0"/>
              <a:t>spesielle tilfeller, </a:t>
            </a:r>
            <a:r>
              <a:rPr lang="nb-NO" b="0" baseline="0" dirty="0" smtClean="0"/>
              <a:t>f.eks. hvis kommunen ikke selv følger opp et ulovlig forhold etter klageorganets omgjøring. </a:t>
            </a:r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99883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Overtredelser som gjelder både </a:t>
            </a:r>
            <a:r>
              <a:rPr lang="nb-NO" baseline="0" dirty="0" smtClean="0"/>
              <a:t>saksbehandlingsregler og materielle bestemmelser </a:t>
            </a:r>
            <a:r>
              <a:rPr lang="nb-NO" dirty="0" smtClean="0"/>
              <a:t>gitt i medhold av loven,</a:t>
            </a:r>
            <a:r>
              <a:rPr lang="nb-NO" baseline="0" dirty="0" smtClean="0"/>
              <a:t> forskriftene, planbestemmelser, påbud, forbud og særlige vilkår i tillatelser og dispensasjoner.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Reglene tar sikte på å dekke alle forhold som faller inn under </a:t>
            </a:r>
            <a:r>
              <a:rPr lang="nb-NO" baseline="0" dirty="0" err="1" smtClean="0"/>
              <a:t>pbl</a:t>
            </a:r>
            <a:r>
              <a:rPr lang="nb-NO" baseline="0" dirty="0" smtClean="0"/>
              <a:t>. lovgivningen. Det er ikke et krav om at overtredelsen må være av vesentlig art for å dekkes av bestemmelsen. </a:t>
            </a:r>
          </a:p>
          <a:p>
            <a:pPr marL="0" indent="0">
              <a:buFontTx/>
              <a:buNone/>
            </a:pPr>
            <a:endParaRPr lang="nb-NO" baseline="0" dirty="0" smtClean="0"/>
          </a:p>
          <a:p>
            <a:pPr marL="171141" indent="-171141">
              <a:buFontTx/>
              <a:buChar char="-"/>
            </a:pPr>
            <a:r>
              <a:rPr lang="nb-NO" baseline="0" dirty="0" smtClean="0"/>
              <a:t>Et søknadspliktig tiltak utført uten søknad og tillatelse (Balkongsaken)</a:t>
            </a:r>
          </a:p>
          <a:p>
            <a:pPr marL="171141" indent="-171141">
              <a:buFontTx/>
              <a:buChar char="-"/>
            </a:pPr>
            <a:r>
              <a:rPr lang="nb-NO" baseline="0" dirty="0" smtClean="0"/>
              <a:t>Eks: påbygg oppført i strid med reguleringsplanens krav til høyder</a:t>
            </a:r>
          </a:p>
          <a:p>
            <a:pPr marL="0" indent="0">
              <a:buFontTx/>
              <a:buNone/>
            </a:pPr>
            <a:endParaRPr lang="nb-NO" baseline="0" dirty="0" smtClean="0"/>
          </a:p>
          <a:p>
            <a:pPr marL="0" indent="0">
              <a:buFontTx/>
              <a:buNone/>
            </a:pPr>
            <a:r>
              <a:rPr lang="nb-NO" baseline="0" dirty="0" smtClean="0"/>
              <a:t>Hva med annen lovgivning? Hva som regnes som en del av </a:t>
            </a:r>
            <a:r>
              <a:rPr lang="nb-NO" baseline="0" dirty="0" err="1" smtClean="0"/>
              <a:t>pbl</a:t>
            </a:r>
            <a:r>
              <a:rPr lang="nb-NO" baseline="0" dirty="0" smtClean="0"/>
              <a:t>. og hva som er en del av annen lovgivning må vurderes i det enkelte tilfelle. </a:t>
            </a:r>
          </a:p>
          <a:p>
            <a:pPr marL="0" indent="0">
              <a:buFontTx/>
              <a:buNone/>
            </a:pPr>
            <a:r>
              <a:rPr lang="nb-NO" baseline="0" dirty="0" err="1" smtClean="0"/>
              <a:t>Utg.pkt</a:t>
            </a:r>
            <a:r>
              <a:rPr lang="nb-NO" baseline="0" dirty="0" smtClean="0"/>
              <a:t> er at hvis et vilkår i loven, forskriftene, planbestemmelser eller i tillatelsen ikke er oppfylt, kan det gis pålegg.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89755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Skal</a:t>
            </a:r>
            <a:r>
              <a:rPr lang="nb-NO" baseline="0" dirty="0" smtClean="0"/>
              <a:t> forfølge: Ikke ment å skape rettigheter for andre. Det er ikke et rettskrav om at kommunen forfølger ulovlighetssaker. 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Når? Plikten inntrer når man på</a:t>
            </a:r>
            <a:r>
              <a:rPr lang="nb-NO" baseline="0" dirty="0" smtClean="0"/>
              <a:t> en eller annen måte blir kjent med et forhold som det er rimelig grunn til å anta er ulovlig. </a:t>
            </a:r>
          </a:p>
          <a:p>
            <a:r>
              <a:rPr lang="nb-NO" baseline="0" dirty="0" smtClean="0"/>
              <a:t>I så fall må det iverksettes tilsyn og foreta nærmere inspeksjon. Plikten går ut på å sørge for at forhold blir brakt i samsvar med </a:t>
            </a:r>
            <a:r>
              <a:rPr lang="nb-NO" baseline="0" dirty="0" err="1" smtClean="0"/>
              <a:t>pbl</a:t>
            </a:r>
            <a:r>
              <a:rPr lang="nb-NO" baseline="0" dirty="0" smtClean="0"/>
              <a:t>. 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Loven har</a:t>
            </a:r>
            <a:r>
              <a:rPr lang="nb-NO" baseline="0" dirty="0" smtClean="0"/>
              <a:t> ikke satt noen frist for når kommunen skal reagere. Heller ikke </a:t>
            </a:r>
            <a:r>
              <a:rPr lang="nb-NO" dirty="0" smtClean="0"/>
              <a:t>hvordan kommunen</a:t>
            </a:r>
            <a:r>
              <a:rPr lang="nb-NO" baseline="0" dirty="0" smtClean="0"/>
              <a:t> skal prioritere, hvilket forhold man skal ta først. </a:t>
            </a:r>
          </a:p>
          <a:p>
            <a:r>
              <a:rPr lang="nb-NO" baseline="0" dirty="0" smtClean="0"/>
              <a:t>Det blir opp til kommunen å avgjøre. Må sies å ligge innenfor kommunens råderett.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35682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går på lovliggjøring – ofte tillatelse kanskje med dispensasjon. </a:t>
            </a:r>
          </a:p>
          <a:p>
            <a:r>
              <a:rPr lang="nb-NO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</a:t>
            </a:r>
            <a:r>
              <a:rPr lang="nb-NO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forfølge 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 pålegg. </a:t>
            </a:r>
          </a:p>
          <a:p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Alternativt unnlate å forfølge - </a:t>
            </a:r>
            <a:r>
              <a:rPr lang="nb-NO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forhold av mindre betydning. </a:t>
            </a:r>
            <a:endParaRPr lang="nb-NO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har ingen lovbestemmelse som regulerer adgangen til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etterhåndsvedtak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men det er klart forutsatt i forarbeidene at bygningsmyndighetene i ettertid kan godkjenne et tiltak, selv om tiltakshaveren ikke har søkt på  forhånd.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Mangler tillatelse - kan avkreves søknad, og normalt vil tiltakshaver etterkomme pålegget og sende søknad. Skulle han nekte, kan bygningsmyndighetene gi formelt pålegg etter § 32-4 om å sende søknad. </a:t>
            </a:r>
          </a:p>
          <a:p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tiltaket også er i strid med 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materielle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bestemmelser, er det ikke like klart at tiltakshaver skal få realitetsbehandlet en søknad om dispensasjon.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 hvis det ikke tidligere har vært vurdert dispensasjon, så bør bygningsmyndighetene normalt gå med på å behandle en søknad om dispensasjon 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fø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det eventuelt gis pålegg om retting.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må i alle tilfelle gjennomføres en saksbehandling med sikte på å avgjøre om det eksisterer noe ulovlig forhold.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mener det vil være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strengt å gå videre med et rivningspålegg for et ulovlig tiltak uten først å ta stilling til søknad om dispensasjon. 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14417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Boligblokk</a:t>
            </a:r>
            <a:r>
              <a:rPr lang="nb-NO" baseline="0" dirty="0" smtClean="0"/>
              <a:t> på 5 etasjer hvor man kom litt skjevt ut. </a:t>
            </a:r>
          </a:p>
          <a:p>
            <a:r>
              <a:rPr lang="nb-NO" baseline="0" dirty="0" smtClean="0"/>
              <a:t>Nedlagt forbud mot bruk av verandaen like før jul i 2013 på grunn av dårlig sikring av rekkverk og glass. Klage fra tiltakshaver. Kommunens vedtak ble stadfestet.</a:t>
            </a:r>
          </a:p>
          <a:p>
            <a:endParaRPr lang="nb-NO" baseline="0" dirty="0" smtClean="0"/>
          </a:p>
          <a:p>
            <a:r>
              <a:rPr lang="nb-NO" baseline="0" dirty="0" smtClean="0"/>
              <a:t>Så viste det seg at bygget var prosjektert etter TEK 97. Søknad om dispensasjon for TEK 10 for branntekniske krav. </a:t>
            </a:r>
          </a:p>
          <a:p>
            <a:r>
              <a:rPr lang="nb-NO" baseline="0" dirty="0" smtClean="0"/>
              <a:t>Voldte oss litt hodebry. Kommunen ga </a:t>
            </a:r>
            <a:r>
              <a:rPr lang="nb-NO" baseline="0" dirty="0" err="1" smtClean="0"/>
              <a:t>disp</a:t>
            </a:r>
            <a:r>
              <a:rPr lang="nb-NO" baseline="0" dirty="0" smtClean="0"/>
              <a:t> og vi fant å kunne stadfeste kommunens vedtak. Omfattende å skulle oppfylle kravet- tømme hele huset. </a:t>
            </a:r>
          </a:p>
          <a:p>
            <a:r>
              <a:rPr lang="nb-NO" baseline="0" dirty="0" smtClean="0"/>
              <a:t>Vi slutta oss til kommunens vurdering om at hensynene bak </a:t>
            </a:r>
            <a:r>
              <a:rPr lang="nb-NO" baseline="0" dirty="0" err="1" smtClean="0"/>
              <a:t>bestm</a:t>
            </a:r>
            <a:r>
              <a:rPr lang="nb-NO" baseline="0" dirty="0" smtClean="0"/>
              <a:t> ikke ble vesentlig tilsidesatt. </a:t>
            </a:r>
          </a:p>
          <a:p>
            <a:r>
              <a:rPr lang="nb-NO" baseline="0" dirty="0" smtClean="0"/>
              <a:t>Utført kompenserende tiltak som sprinkleranlegg, direkte brannvarsling. Så også hen til at det kun var snakk om 2,5 </a:t>
            </a:r>
            <a:r>
              <a:rPr lang="nb-NO" baseline="0" dirty="0" err="1" smtClean="0"/>
              <a:t>mnd</a:t>
            </a:r>
            <a:r>
              <a:rPr lang="nb-NO" baseline="0" dirty="0" smtClean="0"/>
              <a:t>, </a:t>
            </a:r>
          </a:p>
          <a:p>
            <a:r>
              <a:rPr lang="nb-NO" baseline="0" dirty="0" smtClean="0"/>
              <a:t> Fordelene </a:t>
            </a:r>
            <a:r>
              <a:rPr lang="nb-NO" baseline="0" smtClean="0"/>
              <a:t>større 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09470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Bilde av en</a:t>
            </a:r>
            <a:r>
              <a:rPr lang="nb-NO" baseline="0" dirty="0" smtClean="0"/>
              <a:t> terrasse med svømmebasseng. Søknad om ettertid da det var igangsatt uten tillatelse</a:t>
            </a:r>
          </a:p>
          <a:p>
            <a:r>
              <a:rPr lang="nb-NO" baseline="0" dirty="0" smtClean="0"/>
              <a:t>Kommunen avslo søknaden med hjemmel i § 29.2 da det ikke oppfylte kravet til gode visuelle kvaliteter.  Ble gitt pålegg om </a:t>
            </a:r>
            <a:r>
              <a:rPr lang="nb-NO" baseline="0" dirty="0" err="1" smtClean="0"/>
              <a:t>riving</a:t>
            </a:r>
            <a:r>
              <a:rPr lang="nb-NO" baseline="0" dirty="0" smtClean="0"/>
              <a:t>. </a:t>
            </a:r>
          </a:p>
          <a:p>
            <a:r>
              <a:rPr lang="nb-NO" baseline="0" dirty="0" smtClean="0"/>
              <a:t>Man forsøkte om å komme fram til modifisering, men kom ikke til enighet. </a:t>
            </a:r>
          </a:p>
          <a:p>
            <a:r>
              <a:rPr lang="nb-NO" baseline="0" dirty="0" smtClean="0"/>
              <a:t>Vi stadfestet kommunens vedta. 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57603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d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1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70742" y="2494091"/>
            <a:ext cx="6260537" cy="307777"/>
          </a:xfrm>
        </p:spPr>
        <p:txBody>
          <a:bodyPr wrap="square">
            <a:spAutoFit/>
          </a:bodyPr>
          <a:lstStyle>
            <a:lvl1pPr marL="0" indent="0" algn="l">
              <a:buNone/>
              <a:defRPr sz="1400">
                <a:solidFill>
                  <a:srgbClr val="6D55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n-NO" dirty="0"/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1170741" y="1924704"/>
            <a:ext cx="6260537" cy="569387"/>
          </a:xfrm>
        </p:spPr>
        <p:txBody>
          <a:bodyPr anchor="t" anchorCtr="0">
            <a:normAutofit/>
          </a:bodyPr>
          <a:lstStyle>
            <a:lvl1pPr>
              <a:defRPr sz="2700">
                <a:solidFill>
                  <a:srgbClr val="6D5560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n-NO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827851"/>
            <a:ext cx="5486400" cy="38997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0"/>
          </p:nvPr>
        </p:nvSpPr>
        <p:spPr>
          <a:xfrm>
            <a:off x="0" y="476672"/>
            <a:ext cx="9144000" cy="6070179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2"/>
          </p:nvPr>
        </p:nvSpPr>
        <p:spPr>
          <a:xfrm>
            <a:off x="0" y="6364800"/>
            <a:ext cx="9144000" cy="493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6156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8166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2"/>
          <p:cNvSpPr>
            <a:spLocks noGrp="1"/>
          </p:cNvSpPr>
          <p:nvPr>
            <p:ph sz="half" idx="10"/>
          </p:nvPr>
        </p:nvSpPr>
        <p:spPr>
          <a:xfrm>
            <a:off x="457200" y="2242004"/>
            <a:ext cx="4038600" cy="38841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2242"/>
            <a:ext cx="4038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sz="half" idx="11"/>
          </p:nvPr>
        </p:nvSpPr>
        <p:spPr>
          <a:xfrm>
            <a:off x="4648200" y="2242004"/>
            <a:ext cx="4038600" cy="38841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 dirty="0"/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2"/>
          </p:nvPr>
        </p:nvSpPr>
        <p:spPr>
          <a:xfrm>
            <a:off x="4648200" y="1602242"/>
            <a:ext cx="4038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185333"/>
            <a:ext cx="3008313" cy="5131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1185334"/>
            <a:ext cx="5111750" cy="49577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881481"/>
            <a:ext cx="3008313" cy="42615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658314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777044"/>
            <a:ext cx="8229600" cy="804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615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6364265"/>
            <a:ext cx="9143244" cy="4937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D556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uact=8&amp;ved=0CAcQjRxqFQoTCM6PyYrEk8YCFYQ-FAodYuoAaA&amp;url=http://www.fremover.no/lokale-nyheter/har-fatt-dispensasjon/s/1-55-7272323&amp;ei=4bp_VY6bGoT9UOLUg8AG&amp;bvm=bv.96041959,d.d24&amp;psig=AFQjCNG4dV1u5jWmhvjse5OtFG7OKcnITA&amp;ust=143452064777761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457200" y="576470"/>
            <a:ext cx="8422640" cy="854765"/>
          </a:xfrm>
        </p:spPr>
        <p:txBody>
          <a:bodyPr>
            <a:noAutofit/>
          </a:bodyPr>
          <a:lstStyle/>
          <a:p>
            <a:pPr algn="ctr"/>
            <a:r>
              <a:rPr lang="nb-NO" sz="3600" dirty="0" smtClean="0"/>
              <a:t>Kommunens plikt til å forfølge ulovlige forhold</a:t>
            </a:r>
            <a:endParaRPr lang="nb-NO" sz="3600" dirty="0"/>
          </a:p>
        </p:txBody>
      </p:sp>
      <p:pic>
        <p:nvPicPr>
          <p:cNvPr id="4" name="Plassholder for innhold 3" descr="Snekker, bygningsarbeid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8697" r="9051" b="9761"/>
          <a:stretch>
            <a:fillRect/>
          </a:stretch>
        </p:blipFill>
        <p:spPr>
          <a:xfrm>
            <a:off x="457200" y="1686560"/>
            <a:ext cx="8229601" cy="427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9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20206" y="1450109"/>
            <a:ext cx="5652655" cy="413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8581" y="1533238"/>
            <a:ext cx="5172366" cy="400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60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2012" y="591104"/>
            <a:ext cx="8911988" cy="736979"/>
          </a:xfrm>
        </p:spPr>
        <p:txBody>
          <a:bodyPr>
            <a:noAutofit/>
          </a:bodyPr>
          <a:lstStyle/>
          <a:p>
            <a:r>
              <a:rPr lang="nb-NO" sz="4000" dirty="0" smtClean="0"/>
              <a:t>Viktig!  § 32-2 – forhåndsvarsel 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32012" y="1433015"/>
            <a:ext cx="8789158" cy="5022375"/>
          </a:xfrm>
        </p:spPr>
        <p:txBody>
          <a:bodyPr>
            <a:normAutofit fontScale="25000" lnSpcReduction="20000"/>
          </a:bodyPr>
          <a:lstStyle/>
          <a:p>
            <a:endParaRPr lang="nb-NO" dirty="0" smtClean="0"/>
          </a:p>
          <a:p>
            <a:r>
              <a:rPr lang="nb-NO" sz="9600" dirty="0" smtClean="0"/>
              <a:t>«</a:t>
            </a:r>
            <a:r>
              <a:rPr lang="nb-NO" sz="11200" dirty="0" smtClean="0"/>
              <a:t>Den ansvarlige </a:t>
            </a:r>
            <a:r>
              <a:rPr lang="nb-NO" sz="11200" i="1" dirty="0" smtClean="0"/>
              <a:t>skal varsles før pålegg gis, tvangsmulkt vedtas eller forelegg utferdiges</a:t>
            </a:r>
            <a:r>
              <a:rPr lang="nb-NO" sz="11200" dirty="0" smtClean="0"/>
              <a:t>,» </a:t>
            </a:r>
          </a:p>
          <a:p>
            <a:endParaRPr lang="nb-NO" sz="11200" dirty="0" smtClean="0"/>
          </a:p>
          <a:p>
            <a:r>
              <a:rPr lang="nb-NO" sz="11200" dirty="0" smtClean="0"/>
              <a:t>frist for uttalelse – ikke kortere enn 3 uker </a:t>
            </a:r>
          </a:p>
          <a:p>
            <a:endParaRPr lang="nb-NO" sz="11200" dirty="0" smtClean="0"/>
          </a:p>
          <a:p>
            <a:r>
              <a:rPr lang="nb-NO" sz="11200" dirty="0" smtClean="0"/>
              <a:t>«</a:t>
            </a:r>
            <a:r>
              <a:rPr lang="nb-NO" sz="11200" i="1" dirty="0" smtClean="0"/>
              <a:t>dersom ulovlige forhold ikke rettes innen fristen, vil forholdes kunne følges opp med pålegg om retting, pålegg om stans eller vedtak om tvangsmulkt</a:t>
            </a:r>
            <a:r>
              <a:rPr lang="nb-NO" sz="11200" dirty="0" smtClean="0"/>
              <a:t>.» </a:t>
            </a:r>
          </a:p>
          <a:p>
            <a:endParaRPr lang="nb-NO" sz="11200" dirty="0" smtClean="0"/>
          </a:p>
          <a:p>
            <a:r>
              <a:rPr lang="nb-NO" sz="11200" dirty="0" smtClean="0"/>
              <a:t>Opplyse om at eventuelle pålegg ikke etterkommes innen fristen, kan følges opp med forelegg </a:t>
            </a:r>
          </a:p>
          <a:p>
            <a:r>
              <a:rPr lang="nb-NO" sz="11200" dirty="0" smtClean="0"/>
              <a:t>For øvrig krav til innhold - forvaltningsloven § 16</a:t>
            </a:r>
          </a:p>
          <a:p>
            <a:endParaRPr lang="nb-NO" sz="9600" dirty="0" smtClean="0"/>
          </a:p>
          <a:p>
            <a:pPr marL="0" indent="0">
              <a:buNone/>
            </a:pPr>
            <a:endParaRPr lang="nb-NO" sz="9600" dirty="0"/>
          </a:p>
        </p:txBody>
      </p:sp>
    </p:spTree>
    <p:extLst>
      <p:ext uri="{BB962C8B-B14F-4D97-AF65-F5344CB8AC3E}">
        <p14:creationId xmlns:p14="http://schemas.microsoft.com/office/powerpoint/2010/main" val="5035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534" y="600501"/>
            <a:ext cx="8973403" cy="980885"/>
          </a:xfrm>
        </p:spPr>
        <p:txBody>
          <a:bodyPr>
            <a:normAutofit/>
          </a:bodyPr>
          <a:lstStyle/>
          <a:p>
            <a:r>
              <a:rPr lang="nb-NO" sz="4000" dirty="0" smtClean="0"/>
              <a:t>Pålegg om retting og om stans § 32-3 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45659" y="1600200"/>
            <a:ext cx="8823277" cy="4950725"/>
          </a:xfrm>
        </p:spPr>
        <p:txBody>
          <a:bodyPr/>
          <a:lstStyle/>
          <a:p>
            <a:r>
              <a:rPr lang="nb-NO" dirty="0" smtClean="0"/>
              <a:t>Pålegg om «</a:t>
            </a:r>
            <a:r>
              <a:rPr lang="nb-NO" i="1" dirty="0" smtClean="0"/>
              <a:t>retting av det ulovlige forhold, opphør av bruk og forbud mot fortsatt virksomhet, samt stansing av arbeid</a:t>
            </a:r>
            <a:r>
              <a:rPr lang="nb-NO" dirty="0" smtClean="0"/>
              <a:t>»  </a:t>
            </a:r>
          </a:p>
          <a:p>
            <a:r>
              <a:rPr lang="nb-NO" dirty="0" smtClean="0"/>
              <a:t>Frist for oppfyllelse</a:t>
            </a:r>
          </a:p>
          <a:p>
            <a:r>
              <a:rPr lang="nb-NO" dirty="0" smtClean="0"/>
              <a:t>Enkeltvedtak – kan påklages </a:t>
            </a:r>
          </a:p>
          <a:p>
            <a:r>
              <a:rPr lang="nb-NO" dirty="0" smtClean="0"/>
              <a:t>Kan samtidig fastsettes tvangsmulkt</a:t>
            </a:r>
          </a:p>
          <a:p>
            <a:r>
              <a:rPr lang="nb-NO" dirty="0" smtClean="0"/>
              <a:t>Pålegget kan følges opp med forelegg som kan få virkning som rettskraftig dom </a:t>
            </a:r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394699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777043"/>
            <a:ext cx="8229600" cy="1106348"/>
          </a:xfrm>
        </p:spPr>
        <p:txBody>
          <a:bodyPr>
            <a:noAutofit/>
          </a:bodyPr>
          <a:lstStyle/>
          <a:p>
            <a:r>
              <a:rPr lang="nb-NO" sz="4000" dirty="0" smtClean="0"/>
              <a:t>Pålegg om stans og opphør med øyeblikkelig virkning - § 32-4 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292824"/>
            <a:ext cx="8229600" cy="3833338"/>
          </a:xfrm>
        </p:spPr>
        <p:txBody>
          <a:bodyPr/>
          <a:lstStyle/>
          <a:p>
            <a:r>
              <a:rPr lang="nb-NO" dirty="0" smtClean="0"/>
              <a:t>Utvidet adgang til å gi pålegg om øyeblikkelig stans </a:t>
            </a:r>
          </a:p>
          <a:p>
            <a:r>
              <a:rPr lang="nb-NO" dirty="0" smtClean="0"/>
              <a:t>Forhåndsvarsel ikke nødvendig </a:t>
            </a:r>
          </a:p>
          <a:p>
            <a:r>
              <a:rPr lang="nb-NO" dirty="0" smtClean="0"/>
              <a:t>Særlig aktuelt hvor det ulovlige medfører fare eller uopprettelig skade </a:t>
            </a:r>
          </a:p>
          <a:p>
            <a:r>
              <a:rPr lang="nb-NO" dirty="0" smtClean="0"/>
              <a:t>Enkeltvedtak – kan påklages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24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" y="914400"/>
            <a:ext cx="763523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15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2830" y="504967"/>
            <a:ext cx="9021170" cy="873457"/>
          </a:xfrm>
        </p:spPr>
        <p:txBody>
          <a:bodyPr>
            <a:noAutofit/>
          </a:bodyPr>
          <a:lstStyle/>
          <a:p>
            <a:pPr algn="ctr"/>
            <a:r>
              <a:rPr lang="nb-NO" sz="4000" dirty="0" smtClean="0"/>
              <a:t>Sanksjoner § 32-5 </a:t>
            </a:r>
            <a:r>
              <a:rPr lang="nb-NO" sz="4000" dirty="0" err="1" smtClean="0"/>
              <a:t>flg</a:t>
            </a:r>
            <a:r>
              <a:rPr lang="nb-NO" sz="4000" dirty="0" smtClean="0"/>
              <a:t>  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2831" y="1581386"/>
            <a:ext cx="9021170" cy="4860357"/>
          </a:xfrm>
        </p:spPr>
        <p:txBody>
          <a:bodyPr/>
          <a:lstStyle/>
          <a:p>
            <a:r>
              <a:rPr lang="nb-NO" dirty="0" smtClean="0"/>
              <a:t>Tvangsmulkt - § 32-5</a:t>
            </a:r>
          </a:p>
          <a:p>
            <a:r>
              <a:rPr lang="nb-NO" dirty="0" smtClean="0"/>
              <a:t>Forelegg om plikt til å etterkomme pålegg eller forbud - § 32-6 </a:t>
            </a:r>
          </a:p>
          <a:p>
            <a:r>
              <a:rPr lang="nb-NO" dirty="0" smtClean="0"/>
              <a:t>Overtredelsesgebyr - § 32-8</a:t>
            </a:r>
          </a:p>
          <a:p>
            <a:r>
              <a:rPr lang="nb-NO" dirty="0" smtClean="0"/>
              <a:t>Straff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0484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535" y="689548"/>
            <a:ext cx="8898340" cy="959369"/>
          </a:xfrm>
        </p:spPr>
        <p:txBody>
          <a:bodyPr>
            <a:noAutofit/>
          </a:bodyPr>
          <a:lstStyle/>
          <a:p>
            <a:pPr algn="ctr"/>
            <a:r>
              <a:rPr lang="nb-NO" sz="4000" dirty="0" smtClean="0"/>
              <a:t>Ulovligheter av «mindre betydning» - </a:t>
            </a:r>
            <a:br>
              <a:rPr lang="nb-NO" sz="4000" dirty="0" smtClean="0"/>
            </a:br>
            <a:r>
              <a:rPr lang="nb-NO" sz="4000" dirty="0" smtClean="0"/>
              <a:t>§ 32-1 annet ledd  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5535" y="1514007"/>
            <a:ext cx="8898339" cy="4859497"/>
          </a:xfrm>
        </p:spPr>
        <p:txBody>
          <a:bodyPr>
            <a:noAutofit/>
          </a:bodyPr>
          <a:lstStyle/>
          <a:p>
            <a:endParaRPr lang="nb-NO" sz="2800" dirty="0" smtClean="0"/>
          </a:p>
          <a:p>
            <a:r>
              <a:rPr lang="nb-NO" sz="2800" dirty="0" smtClean="0"/>
              <a:t>Påtaleunnlatelse </a:t>
            </a:r>
          </a:p>
          <a:p>
            <a:pPr lvl="1"/>
            <a:r>
              <a:rPr lang="nb-NO" dirty="0" smtClean="0"/>
              <a:t>Skjønnsmessig adgang til å unnlate, </a:t>
            </a:r>
            <a:r>
              <a:rPr lang="nb-NO" dirty="0"/>
              <a:t>jf. «kan</a:t>
            </a:r>
            <a:r>
              <a:rPr lang="nb-NO" dirty="0" smtClean="0"/>
              <a:t>»</a:t>
            </a:r>
          </a:p>
          <a:p>
            <a:pPr lvl="1"/>
            <a:r>
              <a:rPr lang="nb-NO" dirty="0" smtClean="0"/>
              <a:t>Mindre </a:t>
            </a:r>
            <a:r>
              <a:rPr lang="nb-NO" dirty="0"/>
              <a:t>viktige overtredelser – konkret </a:t>
            </a:r>
            <a:r>
              <a:rPr lang="nb-NO" dirty="0" smtClean="0"/>
              <a:t>vurdering</a:t>
            </a:r>
          </a:p>
          <a:p>
            <a:pPr lvl="2"/>
            <a:r>
              <a:rPr lang="nb-NO" sz="2800" dirty="0" smtClean="0"/>
              <a:t>Presisering</a:t>
            </a:r>
            <a:r>
              <a:rPr lang="nb-NO" sz="2800" dirty="0"/>
              <a:t>: </a:t>
            </a:r>
            <a:r>
              <a:rPr lang="nb-NO" sz="2800" dirty="0" smtClean="0"/>
              <a:t>Vurderingen gjøres </a:t>
            </a:r>
            <a:r>
              <a:rPr lang="nb-NO" sz="2800" dirty="0"/>
              <a:t>av bygningsmyndighetene, ikke av klagende nabo</a:t>
            </a:r>
          </a:p>
          <a:p>
            <a:pPr lvl="2"/>
            <a:r>
              <a:rPr lang="nb-NO" sz="2800" dirty="0"/>
              <a:t>Overtredelsens art og omfang</a:t>
            </a:r>
          </a:p>
          <a:p>
            <a:pPr lvl="2"/>
            <a:r>
              <a:rPr lang="nb-NO" sz="2800" dirty="0"/>
              <a:t>Hensynet bak kravet som er brutt</a:t>
            </a:r>
          </a:p>
          <a:p>
            <a:r>
              <a:rPr lang="nb-NO" sz="2800" dirty="0" smtClean="0"/>
              <a:t>Forarbeider</a:t>
            </a:r>
            <a:r>
              <a:rPr lang="nb-NO" sz="2800" dirty="0"/>
              <a:t>: Ot.prp. nr. 45 (2007-2008) s. 352</a:t>
            </a:r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05359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94675"/>
            <a:ext cx="8229600" cy="779489"/>
          </a:xfrm>
        </p:spPr>
        <p:txBody>
          <a:bodyPr>
            <a:normAutofit/>
          </a:bodyPr>
          <a:lstStyle/>
          <a:p>
            <a:r>
              <a:rPr lang="nb-NO" sz="4000" dirty="0" smtClean="0"/>
              <a:t>Vilkår for å unnlate å forfølge 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6478" y="1394086"/>
            <a:ext cx="9007522" cy="4938476"/>
          </a:xfrm>
        </p:spPr>
        <p:txBody>
          <a:bodyPr/>
          <a:lstStyle/>
          <a:p>
            <a:r>
              <a:rPr lang="nb-NO" dirty="0" smtClean="0"/>
              <a:t>For det første at det er konstatert et ulovlig forhold etter plan- og bygningslovgivningen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Må være overtredelser av «mindre betydning»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Det sentrale momenter i vurderingen er avvikets betydning for de interesser som plan- og bygningsloven skal sikre </a:t>
            </a:r>
          </a:p>
        </p:txBody>
      </p:sp>
    </p:spTree>
    <p:extLst>
      <p:ext uri="{BB962C8B-B14F-4D97-AF65-F5344CB8AC3E}">
        <p14:creationId xmlns:p14="http://schemas.microsoft.com/office/powerpoint/2010/main" val="28884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Forts. vilkår for å unnlate 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b-NO" dirty="0" smtClean="0"/>
          </a:p>
          <a:p>
            <a:r>
              <a:rPr lang="nb-NO" dirty="0" smtClean="0"/>
              <a:t>Representerer </a:t>
            </a:r>
            <a:r>
              <a:rPr lang="nb-NO" dirty="0"/>
              <a:t>det et farlig forhold, kan det ikke gis påtaleunnlatelse 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Er tiltaket i strid med gjeldende plan for arealdisponeringen, vil det være lite rom for påtaleunnlatelse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97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79686"/>
            <a:ext cx="8229600" cy="794478"/>
          </a:xfrm>
        </p:spPr>
        <p:txBody>
          <a:bodyPr>
            <a:normAutofit/>
          </a:bodyPr>
          <a:lstStyle/>
          <a:p>
            <a:r>
              <a:rPr lang="nb-NO" sz="4000" dirty="0" smtClean="0"/>
              <a:t>Sentralt formål med bestemmelsen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04716" y="1419368"/>
            <a:ext cx="8939284" cy="4926842"/>
          </a:xfrm>
        </p:spPr>
        <p:txBody>
          <a:bodyPr>
            <a:normAutofit lnSpcReduction="10000"/>
          </a:bodyPr>
          <a:lstStyle/>
          <a:p>
            <a:r>
              <a:rPr lang="nb-NO" dirty="0" smtClean="0"/>
              <a:t>Gi bygningsmyndigheten et rettslig grunnlag for å hindre at kommunen blir blandet inn i privatrettslige tvister</a:t>
            </a:r>
          </a:p>
          <a:p>
            <a:endParaRPr lang="nb-NO" dirty="0" smtClean="0"/>
          </a:p>
          <a:p>
            <a:r>
              <a:rPr lang="nb-NO" dirty="0" smtClean="0"/>
              <a:t>Adgangen til å unnlate å forfølge ulovligheter er dermed en hensiktsmessig løsning</a:t>
            </a:r>
          </a:p>
          <a:p>
            <a:endParaRPr lang="nb-NO" dirty="0" smtClean="0"/>
          </a:p>
          <a:p>
            <a:r>
              <a:rPr lang="nb-NO" dirty="0" smtClean="0"/>
              <a:t>Nabointeresser er relevante i bygningsmyndighetenes overveielser, men har ikke samme styrke som kjerneinteressene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58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777044"/>
            <a:ext cx="8506918" cy="804342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§ 32-1 Plikt til å forfølge ulovligheter: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4931" y="1768839"/>
            <a:ext cx="8581869" cy="4357324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	</a:t>
            </a:r>
            <a:r>
              <a:rPr lang="nb-NO" i="1" dirty="0" smtClean="0"/>
              <a:t>«Kommunen skal forfølge overtredelser av bestemmelser gitt i eller i medhold av denne loven. </a:t>
            </a:r>
          </a:p>
          <a:p>
            <a:pPr marL="0" indent="0">
              <a:buNone/>
            </a:pPr>
            <a:r>
              <a:rPr lang="nb-NO" i="1" dirty="0" smtClean="0"/>
              <a:t>	Er overtredelsen av mindre betydning, kan kommunen avstå fra å forfølge ulovligheten. </a:t>
            </a:r>
          </a:p>
          <a:p>
            <a:pPr marL="0" indent="0">
              <a:buNone/>
            </a:pPr>
            <a:r>
              <a:rPr lang="nb-NO" i="1" dirty="0" smtClean="0"/>
              <a:t>Beslutning om dette er ikke enkeltvedtak» 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222025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36728"/>
            <a:ext cx="8229600" cy="818866"/>
          </a:xfrm>
        </p:spPr>
        <p:txBody>
          <a:bodyPr>
            <a:normAutofit/>
          </a:bodyPr>
          <a:lstStyle/>
          <a:p>
            <a:r>
              <a:rPr lang="nb-NO" sz="4000" dirty="0" smtClean="0"/>
              <a:t>Eks. på mindre overskridelser 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0" y="1255595"/>
            <a:ext cx="9143999" cy="5254388"/>
          </a:xfrm>
        </p:spPr>
        <p:txBody>
          <a:bodyPr>
            <a:noAutofit/>
          </a:bodyPr>
          <a:lstStyle/>
          <a:p>
            <a:r>
              <a:rPr lang="nb-NO" dirty="0" smtClean="0"/>
              <a:t>Tiltaket er plassert noen  meter feil, eller at et mindre byggverk er plassert utenfor byggegrensen 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Garasje for nær veien – dersom det er hensynet til veiens fremtidige utvidelse som taler for fjerning, vil en midlertidig dispensasjon være mulig. Tiltaket vil bli lovlig, men må fjernes når interessekollisjonen aktualiseres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800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19116"/>
            <a:ext cx="8229600" cy="5007047"/>
          </a:xfrm>
        </p:spPr>
        <p:txBody>
          <a:bodyPr>
            <a:normAutofit fontScale="92500"/>
          </a:bodyPr>
          <a:lstStyle/>
          <a:p>
            <a:r>
              <a:rPr lang="nb-NO" dirty="0" smtClean="0"/>
              <a:t>Somb 2003 s.301 – oppført bygning inne på naboens grunn. Grenseoverskridelsen var beskjeden, og nabo hadde i lagmannsretten fått erstatning etter naboloven. Kommunen unnlot å forfølge.  </a:t>
            </a:r>
          </a:p>
          <a:p>
            <a:endParaRPr lang="nb-NO" dirty="0"/>
          </a:p>
          <a:p>
            <a:r>
              <a:rPr lang="nb-NO" dirty="0" smtClean="0"/>
              <a:t>Somb 2009 s. 344. Ombudsmannen fant at kommunen ikke kunne velge å unnlate å forfølge ulovlige byggetiltak ut fra en konkret rimelighetsvurdering eller interesseavveining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880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584616"/>
            <a:ext cx="8229600" cy="854440"/>
          </a:xfrm>
        </p:spPr>
        <p:txBody>
          <a:bodyPr>
            <a:normAutofit/>
          </a:bodyPr>
          <a:lstStyle/>
          <a:p>
            <a:r>
              <a:rPr lang="nb-NO" sz="3600" dirty="0" smtClean="0"/>
              <a:t>Somb 2009 s. 344 (</a:t>
            </a:r>
            <a:r>
              <a:rPr lang="nb-NO" sz="3600" dirty="0" err="1" smtClean="0"/>
              <a:t>Karasjokk</a:t>
            </a:r>
            <a:r>
              <a:rPr lang="nb-NO" dirty="0" smtClean="0"/>
              <a:t>)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På bakgrunn at hensynet til å sikre at plan- og bygningsloven følges, samt at lovgiver i den nye loven synes å ha tatt standpunkt til spørsmålet, har jeg kommet til at det </a:t>
            </a:r>
            <a:r>
              <a:rPr lang="nb-NO" i="1" dirty="0" smtClean="0"/>
              <a:t>ikke</a:t>
            </a:r>
            <a:r>
              <a:rPr lang="nb-NO" dirty="0" smtClean="0"/>
              <a:t> foreligger en skjønnsmessig adgang, en tredje mulighet til å unnlate bruk av sanksjoner utover de tilfeller der overtredelsen er av bagatellmessig betydning, jf. </a:t>
            </a:r>
            <a:r>
              <a:rPr lang="nb-NO" dirty="0" err="1" smtClean="0"/>
              <a:t>pbl</a:t>
            </a:r>
            <a:r>
              <a:rPr lang="nb-NO" dirty="0" smtClean="0"/>
              <a:t>. § 116 b (2).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000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518615"/>
            <a:ext cx="8229600" cy="968991"/>
          </a:xfrm>
        </p:spPr>
        <p:txBody>
          <a:bodyPr>
            <a:normAutofit/>
          </a:bodyPr>
          <a:lstStyle/>
          <a:p>
            <a:r>
              <a:rPr lang="nb-NO" sz="3600" dirty="0" smtClean="0"/>
              <a:t>Beslutning om ikke å forfølge </a:t>
            </a:r>
            <a:endParaRPr lang="nb-NO" sz="36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0722" y="1487606"/>
            <a:ext cx="8823278" cy="4899546"/>
          </a:xfrm>
        </p:spPr>
        <p:txBody>
          <a:bodyPr/>
          <a:lstStyle/>
          <a:p>
            <a:r>
              <a:rPr lang="nb-NO" sz="2800" dirty="0" smtClean="0"/>
              <a:t>Ikke enkeltvedtak, jf. siste setning, og derfor ikke klageadgang</a:t>
            </a:r>
          </a:p>
          <a:p>
            <a:r>
              <a:rPr lang="nb-NO" sz="2800" dirty="0" smtClean="0"/>
              <a:t>Kommunen må likevel gjennomføre en saksbehandling for å avgjøre om en overtredelse skal forfølges, </a:t>
            </a:r>
            <a:r>
              <a:rPr lang="nb-NO" sz="2800" dirty="0" err="1" smtClean="0"/>
              <a:t>fvl</a:t>
            </a:r>
            <a:r>
              <a:rPr lang="nb-NO" sz="2800" dirty="0" smtClean="0"/>
              <a:t> § 17 </a:t>
            </a:r>
          </a:p>
          <a:p>
            <a:r>
              <a:rPr lang="nb-NO" sz="2800" dirty="0" smtClean="0"/>
              <a:t>Tiltakshaver og nabo har ordinære partsrettigheter </a:t>
            </a:r>
          </a:p>
          <a:p>
            <a:r>
              <a:rPr lang="nb-NO" sz="2800" dirty="0" smtClean="0"/>
              <a:t>Meddele skriftlig at man har besluttet å ikke forfølge saken i medhold av § 32-1 annet ledd </a:t>
            </a:r>
          </a:p>
          <a:p>
            <a:r>
              <a:rPr lang="nb-NO" sz="2800" dirty="0" smtClean="0"/>
              <a:t>Naboen kan ikke påklage beslutningen </a:t>
            </a: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4907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/>
          </a:p>
          <a:p>
            <a:pPr marL="457200" lvl="1" indent="0" algn="ctr">
              <a:buNone/>
            </a:pPr>
            <a:r>
              <a:rPr lang="nb-NO" sz="3600" dirty="0" smtClean="0"/>
              <a:t>Takk for oppmerksomheten! 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249923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5660" y="614150"/>
            <a:ext cx="8898340" cy="900752"/>
          </a:xfrm>
        </p:spPr>
        <p:txBody>
          <a:bodyPr>
            <a:noAutofit/>
          </a:bodyPr>
          <a:lstStyle/>
          <a:p>
            <a:r>
              <a:rPr lang="nb-NO" sz="4000" dirty="0" smtClean="0"/>
              <a:t>Plikten til å forfølge ulovligheter   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182" y="1705970"/>
            <a:ext cx="9034818" cy="4718276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Hovedregelen:</a:t>
            </a:r>
          </a:p>
          <a:p>
            <a:pPr lvl="1"/>
            <a:r>
              <a:rPr lang="nb-NO" dirty="0" smtClean="0"/>
              <a:t>Pålegger kommunen å forfølge overtredelser av bestemmelser gitt i medhold av PBL</a:t>
            </a:r>
          </a:p>
          <a:p>
            <a:pPr marL="457200" lvl="1" indent="0">
              <a:buNone/>
            </a:pPr>
            <a:endParaRPr lang="nb-NO" dirty="0" smtClean="0"/>
          </a:p>
          <a:p>
            <a:pPr lvl="1"/>
            <a:r>
              <a:rPr lang="nb-NO" dirty="0" smtClean="0"/>
              <a:t>Plikter således å gripe inn hvis de blir klar over at søknadspliktig tiltak er oppført </a:t>
            </a:r>
            <a:r>
              <a:rPr lang="nb-NO" b="1" dirty="0" smtClean="0"/>
              <a:t>uten </a:t>
            </a:r>
            <a:r>
              <a:rPr lang="nb-NO" dirty="0" smtClean="0"/>
              <a:t>at den nødvendige tillatelse er gitt, selv om tiltaket ellers er i overensstemmelse med plan- og bygningsloven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48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Hvem er omfattet av plikten?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5511"/>
          </a:xfrm>
        </p:spPr>
        <p:txBody>
          <a:bodyPr>
            <a:noAutofit/>
          </a:bodyPr>
          <a:lstStyle/>
          <a:p>
            <a:r>
              <a:rPr lang="nb-NO" sz="2800" dirty="0"/>
              <a:t>Ordlyd: «Kommunen»</a:t>
            </a:r>
          </a:p>
          <a:p>
            <a:pPr lvl="1"/>
            <a:r>
              <a:rPr lang="nb-NO" dirty="0"/>
              <a:t>Avgrenser mot andre bygningsmyndigheter</a:t>
            </a:r>
          </a:p>
          <a:p>
            <a:r>
              <a:rPr lang="nb-NO" sz="2800" dirty="0"/>
              <a:t>Forarbeidene: Ot.prp. nr. 45 (2007-2008) s. 352:</a:t>
            </a:r>
          </a:p>
          <a:p>
            <a:pPr lvl="1"/>
            <a:r>
              <a:rPr lang="nb-NO" dirty="0"/>
              <a:t>Understreker at plikten gjelder kun kommunen.</a:t>
            </a:r>
          </a:p>
          <a:p>
            <a:pPr lvl="1"/>
            <a:endParaRPr lang="nb-NO" dirty="0"/>
          </a:p>
          <a:p>
            <a:r>
              <a:rPr lang="nb-NO" sz="2800" dirty="0"/>
              <a:t>Ikke til hinder for at andre organer </a:t>
            </a:r>
            <a:r>
              <a:rPr lang="nb-NO" sz="2800" i="1" dirty="0"/>
              <a:t>kan</a:t>
            </a:r>
            <a:r>
              <a:rPr lang="nb-NO" sz="2800" dirty="0"/>
              <a:t> følge opp</a:t>
            </a:r>
          </a:p>
          <a:p>
            <a:pPr lvl="1"/>
            <a:r>
              <a:rPr lang="nb-NO" dirty="0"/>
              <a:t>Fylkesmannen: Ikke plikt, men kan.</a:t>
            </a:r>
          </a:p>
          <a:p>
            <a:pPr lvl="2"/>
            <a:r>
              <a:rPr lang="nb-NO" sz="2800" dirty="0" smtClean="0"/>
              <a:t>«</a:t>
            </a:r>
            <a:r>
              <a:rPr lang="nb-NO" sz="2800" dirty="0"/>
              <a:t>Spesielle tilfeller</a:t>
            </a:r>
            <a:r>
              <a:rPr lang="nb-NO" sz="2800" dirty="0" smtClean="0"/>
              <a:t>»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78701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77672"/>
            <a:ext cx="8229600" cy="1103714"/>
          </a:xfrm>
        </p:spPr>
        <p:txBody>
          <a:bodyPr>
            <a:normAutofit/>
          </a:bodyPr>
          <a:lstStyle/>
          <a:p>
            <a:r>
              <a:rPr lang="nb-NO" sz="4000" dirty="0" smtClean="0"/>
              <a:t>Hva har man en plikt til å forfølge?</a:t>
            </a:r>
            <a:r>
              <a:rPr lang="nb-NO" sz="3600" dirty="0" smtClean="0"/>
              <a:t> </a:t>
            </a:r>
            <a:endParaRPr lang="nb-NO" sz="36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60310"/>
            <a:ext cx="8229600" cy="5174952"/>
          </a:xfrm>
        </p:spPr>
        <p:txBody>
          <a:bodyPr>
            <a:normAutofit/>
          </a:bodyPr>
          <a:lstStyle/>
          <a:p>
            <a:r>
              <a:rPr lang="nb-NO" sz="3000" dirty="0" smtClean="0"/>
              <a:t>Ordlyd</a:t>
            </a:r>
            <a:r>
              <a:rPr lang="nb-NO" sz="3000" dirty="0"/>
              <a:t>: </a:t>
            </a:r>
            <a:r>
              <a:rPr lang="nb-NO" sz="3000" dirty="0" smtClean="0"/>
              <a:t>«overtredelser </a:t>
            </a:r>
            <a:r>
              <a:rPr lang="nb-NO" sz="3000" dirty="0"/>
              <a:t>av bestemmelser gitt i eller i medhold av loven»</a:t>
            </a:r>
          </a:p>
          <a:p>
            <a:pPr lvl="2"/>
            <a:r>
              <a:rPr lang="nb-NO" dirty="0"/>
              <a:t>Plan- og bygningsloven</a:t>
            </a:r>
          </a:p>
          <a:p>
            <a:pPr lvl="2"/>
            <a:r>
              <a:rPr lang="nb-NO" dirty="0"/>
              <a:t>Forskrifter (SAK og TEK)</a:t>
            </a:r>
          </a:p>
          <a:p>
            <a:pPr lvl="2"/>
            <a:r>
              <a:rPr lang="nb-NO" dirty="0"/>
              <a:t>Regulerings- og kommuneplaner</a:t>
            </a:r>
          </a:p>
          <a:p>
            <a:pPr lvl="2"/>
            <a:r>
              <a:rPr lang="nb-NO" dirty="0"/>
              <a:t>Materielle og prosessuelle krav</a:t>
            </a:r>
          </a:p>
          <a:p>
            <a:pPr lvl="1"/>
            <a:r>
              <a:rPr lang="nb-NO" dirty="0"/>
              <a:t>Eksempler:</a:t>
            </a:r>
          </a:p>
          <a:p>
            <a:pPr lvl="2"/>
            <a:r>
              <a:rPr lang="nb-NO" dirty="0"/>
              <a:t>Påbygg oppført i strid med reguleringsplanens krav til høyder</a:t>
            </a:r>
          </a:p>
          <a:p>
            <a:pPr lvl="2"/>
            <a:r>
              <a:rPr lang="nb-NO" dirty="0"/>
              <a:t>Søknadspliktig tiltak utført uten søknad og tillatelse, jf. pbl. § 20-1.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3252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7180" y="527538"/>
            <a:ext cx="7937292" cy="808893"/>
          </a:xfrm>
        </p:spPr>
        <p:txBody>
          <a:bodyPr>
            <a:normAutofit/>
          </a:bodyPr>
          <a:lstStyle/>
          <a:p>
            <a:r>
              <a:rPr lang="nb-NO" sz="4000" dirty="0" smtClean="0"/>
              <a:t>Omfanget av plikten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336432"/>
            <a:ext cx="8229600" cy="5146256"/>
          </a:xfrm>
        </p:spPr>
        <p:txBody>
          <a:bodyPr>
            <a:normAutofit/>
          </a:bodyPr>
          <a:lstStyle/>
          <a:p>
            <a:r>
              <a:rPr lang="nb-NO" dirty="0" smtClean="0"/>
              <a:t>Ordlyden: «skal forfølge»</a:t>
            </a:r>
          </a:p>
          <a:p>
            <a:r>
              <a:rPr lang="nb-NO" dirty="0" smtClean="0"/>
              <a:t>Krav om </a:t>
            </a:r>
            <a:r>
              <a:rPr lang="nb-NO" i="1" dirty="0" smtClean="0"/>
              <a:t>når</a:t>
            </a:r>
            <a:r>
              <a:rPr lang="nb-NO" dirty="0" smtClean="0"/>
              <a:t> forfølging skal finne sted?</a:t>
            </a:r>
          </a:p>
          <a:p>
            <a:r>
              <a:rPr lang="nb-NO" dirty="0" smtClean="0"/>
              <a:t>Forarbeidene. Ot.prp. nr. 45 (2007-2008) s. 352:</a:t>
            </a:r>
          </a:p>
          <a:p>
            <a:pPr lvl="1"/>
            <a:r>
              <a:rPr lang="nb-NO" dirty="0" smtClean="0"/>
              <a:t>Skal sikre prioritering av ulovlighetsoppfølging</a:t>
            </a:r>
          </a:p>
          <a:p>
            <a:pPr lvl="1"/>
            <a:r>
              <a:rPr lang="nb-NO" dirty="0" smtClean="0"/>
              <a:t>Gir ingen involverte rettskrav på forfølging</a:t>
            </a:r>
          </a:p>
          <a:p>
            <a:r>
              <a:rPr lang="nb-NO" dirty="0" smtClean="0"/>
              <a:t>Ikke krav om </a:t>
            </a:r>
            <a:r>
              <a:rPr lang="nb-NO" i="1" dirty="0" smtClean="0"/>
              <a:t>når</a:t>
            </a:r>
            <a:r>
              <a:rPr lang="nb-NO" dirty="0" smtClean="0"/>
              <a:t> – kommunens råderett (prioritering)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3288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Kommunal saksbehandling 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81386"/>
            <a:ext cx="8229600" cy="4544777"/>
          </a:xfrm>
        </p:spPr>
        <p:txBody>
          <a:bodyPr>
            <a:normAutofit/>
          </a:bodyPr>
          <a:lstStyle/>
          <a:p>
            <a:r>
              <a:rPr lang="nb-NO" dirty="0"/>
              <a:t>Hvordan kan kommunen avslutte </a:t>
            </a:r>
            <a:r>
              <a:rPr lang="nb-NO" dirty="0" smtClean="0"/>
              <a:t>saken?</a:t>
            </a:r>
            <a:endParaRPr lang="nb-NO" dirty="0"/>
          </a:p>
          <a:p>
            <a:pPr lvl="1"/>
            <a:r>
              <a:rPr lang="nb-NO" dirty="0" smtClean="0"/>
              <a:t>Lovliggjøring </a:t>
            </a:r>
            <a:r>
              <a:rPr lang="nb-NO" dirty="0"/>
              <a:t>og </a:t>
            </a:r>
            <a:r>
              <a:rPr lang="nb-NO" dirty="0" smtClean="0"/>
              <a:t>sanksjoner</a:t>
            </a:r>
          </a:p>
          <a:p>
            <a:pPr lvl="2"/>
            <a:r>
              <a:rPr lang="nb-NO" dirty="0" smtClean="0"/>
              <a:t>Dispensasjon </a:t>
            </a:r>
            <a:r>
              <a:rPr lang="nb-NO" dirty="0" err="1" smtClean="0"/>
              <a:t>pbl</a:t>
            </a:r>
            <a:r>
              <a:rPr lang="nb-NO" dirty="0" smtClean="0"/>
              <a:t>. § 19-2 </a:t>
            </a:r>
          </a:p>
          <a:p>
            <a:pPr lvl="2"/>
            <a:r>
              <a:rPr lang="nb-NO" dirty="0" smtClean="0"/>
              <a:t>Pålegg – </a:t>
            </a:r>
            <a:r>
              <a:rPr lang="nb-NO" dirty="0" err="1" smtClean="0"/>
              <a:t>pbl</a:t>
            </a:r>
            <a:r>
              <a:rPr lang="nb-NO" dirty="0" smtClean="0"/>
              <a:t> § 32-3 flg. </a:t>
            </a:r>
          </a:p>
          <a:p>
            <a:pPr lvl="2"/>
            <a:r>
              <a:rPr lang="nb-NO" dirty="0" smtClean="0"/>
              <a:t>Overtredelsesgebyr </a:t>
            </a:r>
            <a:r>
              <a:rPr lang="nb-NO" dirty="0" err="1" smtClean="0"/>
              <a:t>pbl</a:t>
            </a:r>
            <a:r>
              <a:rPr lang="nb-NO" dirty="0" smtClean="0"/>
              <a:t>. § 32-8 </a:t>
            </a:r>
          </a:p>
          <a:p>
            <a:pPr lvl="2"/>
            <a:r>
              <a:rPr lang="nb-NO" dirty="0" smtClean="0"/>
              <a:t>Straff </a:t>
            </a:r>
            <a:r>
              <a:rPr lang="nb-NO" dirty="0" err="1" smtClean="0"/>
              <a:t>pbl</a:t>
            </a:r>
            <a:r>
              <a:rPr lang="nb-NO" dirty="0" smtClean="0"/>
              <a:t> § 32-9 </a:t>
            </a:r>
          </a:p>
          <a:p>
            <a:pPr lvl="1"/>
            <a:r>
              <a:rPr lang="nb-NO" dirty="0" smtClean="0"/>
              <a:t>Unntak for forfølgelse av overtredelser </a:t>
            </a:r>
            <a:r>
              <a:rPr lang="nb-NO" dirty="0"/>
              <a:t>«av mindre betydning</a:t>
            </a:r>
            <a:r>
              <a:rPr lang="nb-NO" dirty="0" smtClean="0"/>
              <a:t>» § 31-2,  andre ledd  </a:t>
            </a:r>
          </a:p>
          <a:p>
            <a:pPr marL="457200" lvl="1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788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.api.no/obscura/API/image/r1/escenic/978x1200r/20140403122523/archive/05393/OscarsborgTerrasse_5393389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20397"/>
            <a:ext cx="80391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52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874395"/>
            <a:ext cx="4913375" cy="5147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21" y="-28576"/>
            <a:ext cx="3850919" cy="605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38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presentasj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PowerPoint-presentasjon</Template>
  <TotalTime>7688</TotalTime>
  <Words>3092</Words>
  <Application>Microsoft Office PowerPoint</Application>
  <PresentationFormat>Skjermfremvisning (4:3)</PresentationFormat>
  <Paragraphs>276</Paragraphs>
  <Slides>24</Slides>
  <Notes>24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5" baseType="lpstr">
      <vt:lpstr>PowerPoint-presentasjon</vt:lpstr>
      <vt:lpstr>Kommunens plikt til å forfølge ulovlige forhold</vt:lpstr>
      <vt:lpstr>§ 32-1 Plikt til å forfølge ulovligheter: </vt:lpstr>
      <vt:lpstr>Plikten til å forfølge ulovligheter   </vt:lpstr>
      <vt:lpstr>Hvem er omfattet av plikten?</vt:lpstr>
      <vt:lpstr>Hva har man en plikt til å forfølge? </vt:lpstr>
      <vt:lpstr>Omfanget av plikten</vt:lpstr>
      <vt:lpstr>Kommunal saksbehandling </vt:lpstr>
      <vt:lpstr>PowerPoint-presentasjon</vt:lpstr>
      <vt:lpstr>PowerPoint-presentasjon</vt:lpstr>
      <vt:lpstr>PowerPoint-presentasjon</vt:lpstr>
      <vt:lpstr>Viktig!  § 32-2 – forhåndsvarsel </vt:lpstr>
      <vt:lpstr>Pålegg om retting og om stans § 32-3 </vt:lpstr>
      <vt:lpstr>Pålegg om stans og opphør med øyeblikkelig virkning - § 32-4 </vt:lpstr>
      <vt:lpstr>PowerPoint-presentasjon</vt:lpstr>
      <vt:lpstr>Sanksjoner § 32-5 flg  </vt:lpstr>
      <vt:lpstr>Ulovligheter av «mindre betydning» -  § 32-1 annet ledd  </vt:lpstr>
      <vt:lpstr>Vilkår for å unnlate å forfølge </vt:lpstr>
      <vt:lpstr>Forts. vilkår for å unnlate </vt:lpstr>
      <vt:lpstr>Sentralt formål med bestemmelsen</vt:lpstr>
      <vt:lpstr>Eks. på mindre overskridelser </vt:lpstr>
      <vt:lpstr>PowerPoint-presentasjon</vt:lpstr>
      <vt:lpstr>Somb 2009 s. 344 (Karasjokk)</vt:lpstr>
      <vt:lpstr>Beslutning om ikke å forfølge </vt:lpstr>
      <vt:lpstr>PowerPoint-presentasjon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Breimo Grethe</dc:creator>
  <cp:lastModifiedBy>Breimo Grethe</cp:lastModifiedBy>
  <cp:revision>295</cp:revision>
  <cp:lastPrinted>2015-06-17T06:30:30Z</cp:lastPrinted>
  <dcterms:created xsi:type="dcterms:W3CDTF">2014-05-08T11:49:11Z</dcterms:created>
  <dcterms:modified xsi:type="dcterms:W3CDTF">2015-06-17T06:50:39Z</dcterms:modified>
</cp:coreProperties>
</file>