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0" r:id="rId2"/>
    <p:sldId id="268" r:id="rId3"/>
    <p:sldId id="274" r:id="rId4"/>
    <p:sldId id="269" r:id="rId5"/>
    <p:sldId id="271" r:id="rId6"/>
    <p:sldId id="272" r:id="rId7"/>
    <p:sldId id="273" r:id="rId8"/>
    <p:sldId id="277" r:id="rId9"/>
    <p:sldId id="275" r:id="rId10"/>
    <p:sldId id="276" r:id="rId11"/>
    <p:sldId id="278" r:id="rId12"/>
    <p:sldId id="279" r:id="rId13"/>
    <p:sldId id="280" r:id="rId14"/>
  </p:sldIdLst>
  <p:sldSz cx="9144000" cy="6858000" type="screen4x3"/>
  <p:notesSz cx="6797675" cy="9926638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5560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 autoAdjust="0"/>
    <p:restoredTop sz="94689" autoAdjust="0"/>
  </p:normalViewPr>
  <p:slideViewPr>
    <p:cSldViewPr snapToGrid="0" snapToObjects="1">
      <p:cViewPr>
        <p:scale>
          <a:sx n="150" d="100"/>
          <a:sy n="150" d="100"/>
        </p:scale>
        <p:origin x="-546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2AF2B-CAD5-6041-9A92-86A09088457D}" type="datetimeFigureOut">
              <a:rPr lang="nn-NO" smtClean="0"/>
              <a:pPr/>
              <a:t>16.06.2015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341BF-3395-A047-A3A2-971CE5634986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98820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F1763-B220-ED42-A88F-03D6C4484761}" type="datetimeFigureOut">
              <a:rPr lang="nn-NO" smtClean="0"/>
              <a:pPr/>
              <a:t>16.06.2015</a:t>
            </a:fld>
            <a:endParaRPr lang="nn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n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CAFFC-682B-A746-ADFA-F92C308EAC0F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89330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d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1.pdf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70742" y="2494091"/>
            <a:ext cx="6260537" cy="307777"/>
          </a:xfrm>
        </p:spPr>
        <p:txBody>
          <a:bodyPr wrap="square">
            <a:spAutoFit/>
          </a:bodyPr>
          <a:lstStyle>
            <a:lvl1pPr marL="0" indent="0" algn="l">
              <a:buNone/>
              <a:defRPr sz="1400">
                <a:solidFill>
                  <a:srgbClr val="6D55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n-NO" dirty="0"/>
          </a:p>
        </p:txBody>
      </p:sp>
      <p:sp>
        <p:nvSpPr>
          <p:cNvPr id="10" name="Tittel 1"/>
          <p:cNvSpPr>
            <a:spLocks noGrp="1"/>
          </p:cNvSpPr>
          <p:nvPr>
            <p:ph type="ctrTitle"/>
          </p:nvPr>
        </p:nvSpPr>
        <p:spPr>
          <a:xfrm>
            <a:off x="1170741" y="1924704"/>
            <a:ext cx="6260537" cy="569387"/>
          </a:xfrm>
        </p:spPr>
        <p:txBody>
          <a:bodyPr anchor="t" anchorCtr="0">
            <a:normAutofit/>
          </a:bodyPr>
          <a:lstStyle>
            <a:lvl1pPr>
              <a:defRPr sz="2700">
                <a:solidFill>
                  <a:srgbClr val="6D5560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n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827851"/>
            <a:ext cx="5486400" cy="38997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/>
          <p:cNvSpPr>
            <a:spLocks noGrp="1"/>
          </p:cNvSpPr>
          <p:nvPr>
            <p:ph type="pic" sz="quarter" idx="10"/>
          </p:nvPr>
        </p:nvSpPr>
        <p:spPr>
          <a:xfrm>
            <a:off x="0" y="476672"/>
            <a:ext cx="9144000" cy="6070179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12"/>
          </p:nvPr>
        </p:nvSpPr>
        <p:spPr>
          <a:xfrm>
            <a:off x="0" y="6364800"/>
            <a:ext cx="9144000" cy="493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tekst 9"/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9144000" cy="6156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88166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innhold 2"/>
          <p:cNvSpPr>
            <a:spLocks noGrp="1"/>
          </p:cNvSpPr>
          <p:nvPr>
            <p:ph sz="half" idx="10"/>
          </p:nvPr>
        </p:nvSpPr>
        <p:spPr>
          <a:xfrm>
            <a:off x="457200" y="2242004"/>
            <a:ext cx="4038600" cy="38841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2242"/>
            <a:ext cx="4038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1" name="Plassholder for innhold 2"/>
          <p:cNvSpPr>
            <a:spLocks noGrp="1"/>
          </p:cNvSpPr>
          <p:nvPr>
            <p:ph sz="half" idx="11"/>
          </p:nvPr>
        </p:nvSpPr>
        <p:spPr>
          <a:xfrm>
            <a:off x="4648200" y="2242004"/>
            <a:ext cx="4038600" cy="38841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 dirty="0"/>
          </a:p>
        </p:txBody>
      </p:sp>
      <p:sp>
        <p:nvSpPr>
          <p:cNvPr id="12" name="Plassholder for tekst 2"/>
          <p:cNvSpPr>
            <a:spLocks noGrp="1"/>
          </p:cNvSpPr>
          <p:nvPr>
            <p:ph type="body" idx="12"/>
          </p:nvPr>
        </p:nvSpPr>
        <p:spPr>
          <a:xfrm>
            <a:off x="4648200" y="1602242"/>
            <a:ext cx="4038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185333"/>
            <a:ext cx="3008313" cy="51317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1185334"/>
            <a:ext cx="5111750" cy="49577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881481"/>
            <a:ext cx="3008313" cy="42615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" y="0"/>
            <a:ext cx="9143244" cy="658314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777044"/>
            <a:ext cx="8229600" cy="804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n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n-N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" y="0"/>
            <a:ext cx="9143244" cy="6156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" y="6364265"/>
            <a:ext cx="9143244" cy="4937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6D556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Tiltak på eksisterende byggverk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Bodø 17. juni 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77856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Skal alle krav oppfylles?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nb-NO" dirty="0" smtClean="0"/>
          </a:p>
          <a:p>
            <a:pPr marL="457200" lvl="1" indent="0">
              <a:buNone/>
            </a:pPr>
            <a:r>
              <a:rPr lang="nb-NO" dirty="0" smtClean="0"/>
              <a:t>Relevant </a:t>
            </a:r>
            <a:r>
              <a:rPr lang="nb-NO" dirty="0"/>
              <a:t>= Fornuftig forståelse</a:t>
            </a:r>
          </a:p>
          <a:p>
            <a:pPr lvl="2"/>
            <a:endParaRPr lang="nb-NO" dirty="0" smtClean="0"/>
          </a:p>
          <a:p>
            <a:pPr lvl="1"/>
            <a:r>
              <a:rPr lang="nb-NO" dirty="0" smtClean="0"/>
              <a:t>Må </a:t>
            </a:r>
            <a:r>
              <a:rPr lang="nb-NO" dirty="0"/>
              <a:t>ha </a:t>
            </a:r>
            <a:r>
              <a:rPr lang="nb-NO" dirty="0" smtClean="0"/>
              <a:t>påviselig effekt </a:t>
            </a:r>
          </a:p>
          <a:p>
            <a:pPr lvl="2"/>
            <a:r>
              <a:rPr lang="nb-NO" dirty="0" smtClean="0"/>
              <a:t>energi (isolasjon/vinduer/tilbygg)</a:t>
            </a:r>
          </a:p>
          <a:p>
            <a:pPr lvl="1"/>
            <a:r>
              <a:rPr lang="nb-NO" dirty="0" smtClean="0"/>
              <a:t>Urimelige kostnader</a:t>
            </a:r>
          </a:p>
          <a:p>
            <a:pPr lvl="2"/>
            <a:r>
              <a:rPr lang="nb-NO" dirty="0" smtClean="0"/>
              <a:t>Bidra til bruk av eksisterende bebyggelse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45520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Vilkår til andre deler av byggverk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 så dårlig forfatning at omsøkt tiltak ikke vil være forsvarlig ut fra hensynet til helse, miljø og sikkerhet</a:t>
            </a:r>
          </a:p>
          <a:p>
            <a:pPr lvl="1"/>
            <a:r>
              <a:rPr lang="nb-NO" dirty="0"/>
              <a:t>e</a:t>
            </a:r>
            <a:r>
              <a:rPr lang="nb-NO" dirty="0" smtClean="0"/>
              <a:t>ks. brann – rømningsveier og bærekonstruksjoner i andre deler av bygget</a:t>
            </a:r>
          </a:p>
          <a:p>
            <a:pPr lvl="1"/>
            <a:r>
              <a:rPr lang="nb-NO" dirty="0"/>
              <a:t>s</a:t>
            </a:r>
            <a:r>
              <a:rPr lang="nb-NO" dirty="0" smtClean="0"/>
              <a:t>aklig sammenheng 	  </a:t>
            </a:r>
          </a:p>
          <a:p>
            <a:pPr lvl="1"/>
            <a:r>
              <a:rPr lang="nb-NO" dirty="0"/>
              <a:t>Ikke krav/vilkår til </a:t>
            </a:r>
            <a:r>
              <a:rPr lang="nb-NO" dirty="0" smtClean="0"/>
              <a:t>nabobebyggelse</a:t>
            </a:r>
            <a:endParaRPr lang="nb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86913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Unntak fra tekniske krav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sikre hensiktsmessig bruk</a:t>
            </a:r>
          </a:p>
          <a:p>
            <a:pPr lvl="1"/>
            <a:r>
              <a:rPr lang="nb-NO" dirty="0" smtClean="0"/>
              <a:t>uforholdsmessige kostnader</a:t>
            </a:r>
          </a:p>
          <a:p>
            <a:pPr lvl="1"/>
            <a:r>
              <a:rPr lang="nb-NO" dirty="0"/>
              <a:t>f</a:t>
            </a:r>
            <a:r>
              <a:rPr lang="nb-NO" dirty="0" smtClean="0"/>
              <a:t>orsvarlig</a:t>
            </a:r>
          </a:p>
          <a:p>
            <a:pPr lvl="1"/>
            <a:r>
              <a:rPr lang="nb-NO" dirty="0" smtClean="0"/>
              <a:t>nødvendig</a:t>
            </a:r>
          </a:p>
          <a:p>
            <a:pPr lvl="1"/>
            <a:r>
              <a:rPr lang="nb-NO" dirty="0" smtClean="0"/>
              <a:t>vilkår</a:t>
            </a:r>
          </a:p>
          <a:p>
            <a:pPr lvl="1"/>
            <a:endParaRPr lang="nb-NO" dirty="0"/>
          </a:p>
          <a:p>
            <a:pPr lvl="1"/>
            <a:r>
              <a:rPr lang="nb-NO" dirty="0" smtClean="0"/>
              <a:t>Lite veiledning – typisk butikk, bevertning, museum i gamle bygg med vilkår </a:t>
            </a:r>
            <a:r>
              <a:rPr lang="nb-NO" dirty="0" err="1" smtClean="0"/>
              <a:t>sprinkling</a:t>
            </a:r>
            <a:endParaRPr lang="nb-NO" dirty="0" smtClean="0"/>
          </a:p>
          <a:p>
            <a:pPr lvl="1"/>
            <a:r>
              <a:rPr lang="nb-NO" dirty="0"/>
              <a:t>Bevaringsverdige bygg?</a:t>
            </a:r>
          </a:p>
          <a:p>
            <a:pPr lvl="1"/>
            <a:r>
              <a:rPr lang="nb-NO" dirty="0" smtClean="0"/>
              <a:t>Omdanning loft/kjeller til boareal?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3142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Forskriftshjemmel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Inntatt i 4 og 5 ledd 20. august 2012</a:t>
            </a:r>
          </a:p>
          <a:p>
            <a:pPr lvl="1"/>
            <a:r>
              <a:rPr lang="nb-NO" dirty="0" smtClean="0"/>
              <a:t>Hensiktsmessig med avklaring og definisjoner av innholdet i kriteriene for kommunens unntak i forskrift</a:t>
            </a:r>
          </a:p>
          <a:p>
            <a:endParaRPr lang="nb-NO" dirty="0" smtClean="0"/>
          </a:p>
          <a:p>
            <a:r>
              <a:rPr lang="nb-NO" dirty="0" smtClean="0"/>
              <a:t>Bygging i fareområder</a:t>
            </a:r>
          </a:p>
          <a:p>
            <a:pPr lvl="1"/>
            <a:r>
              <a:rPr lang="nb-NO" dirty="0" smtClean="0"/>
              <a:t>§28-1 og TEK kap. 7</a:t>
            </a:r>
          </a:p>
          <a:p>
            <a:pPr lvl="1"/>
            <a:r>
              <a:rPr lang="nb-NO" dirty="0" smtClean="0"/>
              <a:t>Løse opp for eksisterende byggverk</a:t>
            </a:r>
          </a:p>
          <a:p>
            <a:pPr lvl="1"/>
            <a:r>
              <a:rPr lang="nb-NO" dirty="0" smtClean="0"/>
              <a:t>Ikke nye boenheter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8312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Pbl</a:t>
            </a:r>
            <a:r>
              <a:rPr lang="nb-NO" dirty="0" smtClean="0"/>
              <a:t>. kap 31</a:t>
            </a:r>
            <a:endParaRPr lang="nb-NO" dirty="0"/>
          </a:p>
        </p:txBody>
      </p:sp>
      <p:sp>
        <p:nvSpPr>
          <p:cNvPr id="2" name="Plassholder for innhold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§ 31-1 </a:t>
            </a:r>
          </a:p>
          <a:p>
            <a:pPr lvl="1"/>
            <a:r>
              <a:rPr lang="nb-NO" dirty="0" smtClean="0"/>
              <a:t>Historisk, arkitektonisk og annen kulturell verdi</a:t>
            </a:r>
          </a:p>
          <a:p>
            <a:r>
              <a:rPr lang="nb-NO" dirty="0" smtClean="0"/>
              <a:t>§ 31-2 </a:t>
            </a:r>
          </a:p>
          <a:p>
            <a:pPr lvl="1"/>
            <a:r>
              <a:rPr lang="nb-NO" dirty="0" smtClean="0"/>
              <a:t>Krav ved tiltak på eksisterende byggverk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1026" name="Picture 2" descr="C:\Users\fmnoejo\AppData\Local\Microsoft\Windows\Temporary Internet Files\Content.Outlook\92J78SW3\FullSizeRen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729811"/>
            <a:ext cx="4356000" cy="3396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9010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0" y="520512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dirty="0"/>
              <a:t>§ 31-2.</a:t>
            </a:r>
            <a:r>
              <a:rPr lang="nb-NO" i="1" dirty="0"/>
              <a:t>Tiltak på eksisterende </a:t>
            </a:r>
            <a:r>
              <a:rPr lang="nb-NO" i="1" dirty="0" smtClean="0"/>
              <a:t>byggverk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Tiltak </a:t>
            </a:r>
            <a:r>
              <a:rPr lang="nb-NO" dirty="0">
                <a:solidFill>
                  <a:srgbClr val="FF0000"/>
                </a:solidFill>
              </a:rPr>
              <a:t>på eksisterende byggverk skal prosjekteres og utføres i samsvar med bestemmelser gitt i eller i medhold av loven. På byggverk som er, eller brukes, i strid med senere vedtatt plan, kan hovedombygging, </a:t>
            </a:r>
            <a:r>
              <a:rPr lang="nb-NO" dirty="0" err="1">
                <a:solidFill>
                  <a:srgbClr val="FF0000"/>
                </a:solidFill>
              </a:rPr>
              <a:t>tilbygging</a:t>
            </a:r>
            <a:r>
              <a:rPr lang="nb-NO" dirty="0">
                <a:solidFill>
                  <a:srgbClr val="FF0000"/>
                </a:solidFill>
              </a:rPr>
              <a:t>, påbygging, </a:t>
            </a:r>
            <a:r>
              <a:rPr lang="nb-NO" dirty="0" err="1">
                <a:solidFill>
                  <a:srgbClr val="FF0000"/>
                </a:solidFill>
              </a:rPr>
              <a:t>underbygging</a:t>
            </a:r>
            <a:r>
              <a:rPr lang="nb-NO" dirty="0">
                <a:solidFill>
                  <a:srgbClr val="FF0000"/>
                </a:solidFill>
              </a:rPr>
              <a:t>, bruksendring eller vesentlig utvidelse eller endring av tidligere drift bare tillates når det er i samsvar med planen</a:t>
            </a:r>
            <a:r>
              <a:rPr lang="nb-NO" dirty="0"/>
              <a:t>.</a:t>
            </a:r>
          </a:p>
          <a:p>
            <a:r>
              <a:rPr lang="nb-NO" dirty="0">
                <a:solidFill>
                  <a:srgbClr val="FFC000"/>
                </a:solidFill>
              </a:rPr>
              <a:t>Kommunen kan sette som vilkår for å tillate tiltak etter § 20-1 at også andre deler av byggverket enn det tiltaket gjelder settes i forsvarlig stand i samsvar med relevante tekniske krav. Dette kan gjøres når kommunen finner at byggverket er i så dårlig stand at det av hensyn til helse, miljø eller sikkerhet ellers ikke vil være tilrådelig å gjennomføre det omsøkte tiltaket.</a:t>
            </a:r>
          </a:p>
          <a:p>
            <a:r>
              <a:rPr lang="nb-NO" dirty="0">
                <a:solidFill>
                  <a:srgbClr val="00B050"/>
                </a:solidFill>
              </a:rPr>
              <a:t>Er det vedtatt å ekspropriere byggverket, kan kommunen unnlate å gi tillatelse til tiltaket. Det samme gjelder hvis eieren er gitt forhåndsvarsel etter oreigningslova om ekspropriasjon. For øvrig gjelder oreigningslova § 28. Er ekspropriasjonen ikke avgjort, må avgjørelsen foreligge senest 12 uker etter at søknaden om tillatelse er mottatt</a:t>
            </a:r>
            <a:r>
              <a:rPr lang="nb-NO" dirty="0"/>
              <a:t>.</a:t>
            </a:r>
          </a:p>
          <a:p>
            <a:r>
              <a:rPr lang="nb-NO" dirty="0" smtClean="0">
                <a:solidFill>
                  <a:srgbClr val="00B0F0"/>
                </a:solidFill>
              </a:rPr>
              <a:t>Kommunen kan gi tillatelse til bruksendring og nødvendig ombygging og rehabilitering av eksisterende byggverk også når det ikke er mulig å tilpasse byggverket til tekniske krav uten uforholdsmessige kostnader, dersom bruksendringen eller ombyggingen er forsvarlig og nødvendig for å sikre hensiktsmessig bruk. Kommunen kan stille vilkår i tillatelsen. Departementet kan gi forskrifter som nærmere regulerer kommunens adgang til å gi tillatelse etter leddet her.</a:t>
            </a:r>
            <a:endParaRPr lang="nb-NO" dirty="0">
              <a:solidFill>
                <a:srgbClr val="00B0F0"/>
              </a:solidFill>
            </a:endParaRPr>
          </a:p>
          <a:p>
            <a:r>
              <a:rPr lang="nb-NO" dirty="0">
                <a:solidFill>
                  <a:srgbClr val="0070C0"/>
                </a:solidFill>
              </a:rPr>
              <a:t>For å sikre hensiktsmessig bruk av eksisterende byggverk og unngå urimelige kostnader, kan departementet gi forskrifter om hvilke krav som gjelder ved tiltak på eksisterende byggverk</a:t>
            </a:r>
          </a:p>
        </p:txBody>
      </p:sp>
    </p:spTree>
    <p:extLst>
      <p:ext uri="{BB962C8B-B14F-4D97-AF65-F5344CB8AC3E}">
        <p14:creationId xmlns:p14="http://schemas.microsoft.com/office/powerpoint/2010/main" val="3577822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err="1" smtClean="0"/>
              <a:t>Pbl</a:t>
            </a:r>
            <a:r>
              <a:rPr lang="nb-NO" sz="3200" dirty="0" smtClean="0"/>
              <a:t>. § 31-2 Tiltak på eksisterende byggverk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Utg. punkt</a:t>
            </a:r>
          </a:p>
          <a:p>
            <a:pPr lvl="1"/>
            <a:r>
              <a:rPr lang="nb-NO" dirty="0" smtClean="0"/>
              <a:t>Alle krav gjelder (lov, forskrift, plan)</a:t>
            </a:r>
          </a:p>
          <a:p>
            <a:pPr lvl="1"/>
            <a:endParaRPr lang="nb-NO" dirty="0"/>
          </a:p>
          <a:p>
            <a:r>
              <a:rPr lang="nb-NO" dirty="0" smtClean="0"/>
              <a:t>For hvilke tiltak slår kravene inn?</a:t>
            </a:r>
          </a:p>
          <a:p>
            <a:r>
              <a:rPr lang="nb-NO" dirty="0" smtClean="0"/>
              <a:t>Hvilke materielle krav gjelder jf. TEK10?</a:t>
            </a:r>
          </a:p>
          <a:p>
            <a:r>
              <a:rPr lang="nb-NO" dirty="0" smtClean="0"/>
              <a:t>Hvilke krav er relevant for tiltaket?</a:t>
            </a:r>
          </a:p>
          <a:p>
            <a:r>
              <a:rPr lang="nb-NO" dirty="0" smtClean="0"/>
              <a:t>Kommunens adgang til å gi unntak?</a:t>
            </a:r>
          </a:p>
          <a:p>
            <a:r>
              <a:rPr lang="nb-NO" dirty="0" smtClean="0"/>
              <a:t>Forskrifter etter 4 og 5 ledd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70139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Hvilke arbeider/tiltak omfattes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nb-NO" dirty="0" smtClean="0"/>
          </a:p>
          <a:p>
            <a:r>
              <a:rPr lang="nb-NO" dirty="0" smtClean="0"/>
              <a:t>Ikke «vedlikehold og oppussing» </a:t>
            </a:r>
          </a:p>
          <a:p>
            <a:endParaRPr lang="nb-NO" dirty="0"/>
          </a:p>
          <a:p>
            <a:r>
              <a:rPr lang="nb-NO" dirty="0" smtClean="0"/>
              <a:t>Tiltak</a:t>
            </a:r>
          </a:p>
          <a:p>
            <a:pPr lvl="1"/>
            <a:r>
              <a:rPr lang="nb-NO" dirty="0" smtClean="0"/>
              <a:t>§ 1-6  alle arbeid på bestående byggverk</a:t>
            </a:r>
          </a:p>
          <a:p>
            <a:pPr lvl="1"/>
            <a:r>
              <a:rPr lang="nb-NO" dirty="0" smtClean="0"/>
              <a:t>§ 20-1 arbeid som reguleres av byggesaksbestemmelsene (også unntakene)</a:t>
            </a:r>
          </a:p>
          <a:p>
            <a:pPr lvl="1"/>
            <a:endParaRPr lang="nb-NO" dirty="0" smtClean="0"/>
          </a:p>
          <a:p>
            <a:pPr marL="457200" lvl="1" indent="0">
              <a:buNone/>
            </a:pPr>
            <a:r>
              <a:rPr lang="nb-NO" dirty="0" smtClean="0"/>
              <a:t>Grensen vil være om arbeidet er en «vesentlig endring eller vesentlig reparasjon» som er søknadspliktig etter §20-1, b)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47677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Arbeid som </a:t>
            </a:r>
            <a:r>
              <a:rPr lang="nb-NO" dirty="0"/>
              <a:t>normalt </a:t>
            </a:r>
            <a:r>
              <a:rPr lang="nb-NO" u="sng" dirty="0" smtClean="0"/>
              <a:t>ikke</a:t>
            </a:r>
            <a:r>
              <a:rPr lang="nb-NO" dirty="0" smtClean="0"/>
              <a:t> omfattes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Utskifting av vinduer (som ikke er fasadeendring)</a:t>
            </a:r>
          </a:p>
          <a:p>
            <a:r>
              <a:rPr lang="nb-NO" dirty="0" smtClean="0"/>
              <a:t>Deler av kledning</a:t>
            </a:r>
          </a:p>
          <a:p>
            <a:r>
              <a:rPr lang="nb-NO" dirty="0" smtClean="0"/>
              <a:t>Omlegging av tak</a:t>
            </a:r>
          </a:p>
          <a:p>
            <a:r>
              <a:rPr lang="nb-NO" dirty="0" smtClean="0"/>
              <a:t>Inngangsdør </a:t>
            </a:r>
          </a:p>
          <a:p>
            <a:r>
              <a:rPr lang="nb-NO" dirty="0" smtClean="0"/>
              <a:t>Mindre ombygginger (lettvegger)</a:t>
            </a:r>
          </a:p>
          <a:p>
            <a:r>
              <a:rPr lang="nb-NO" dirty="0" smtClean="0"/>
              <a:t>Mindre rørleggerarbeid osv.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75610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Tiltak som omfattes er bl.a.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Tilbygg/påbygg</a:t>
            </a:r>
          </a:p>
          <a:p>
            <a:r>
              <a:rPr lang="nb-NO" dirty="0" smtClean="0"/>
              <a:t>Nytt våtrom – tiltakshavers ansvar</a:t>
            </a:r>
          </a:p>
          <a:p>
            <a:r>
              <a:rPr lang="nb-NO" dirty="0" smtClean="0"/>
              <a:t>Vesentlig reparasjon, ombygging og hovedombygging</a:t>
            </a:r>
          </a:p>
          <a:p>
            <a:r>
              <a:rPr lang="nb-NO" dirty="0" smtClean="0"/>
              <a:t>Bruksendring (fra tilleggsdel til hoveddel)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17597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Forholdet til plan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Byggverk som er eller benyttes i strid med plan er lovlige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Nye tiltak som nevnt i bestemmelsen må være i samsvar med plan</a:t>
            </a:r>
          </a:p>
          <a:p>
            <a:endParaRPr lang="nb-NO" dirty="0"/>
          </a:p>
          <a:p>
            <a:r>
              <a:rPr lang="nb-NO" dirty="0" smtClean="0"/>
              <a:t>Kan foreta mindre arbeider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50623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Hvilke tekniske krav gjelder?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TEK 10 gjelder for alle «tiltak»</a:t>
            </a:r>
          </a:p>
          <a:p>
            <a:endParaRPr lang="nb-NO" dirty="0" smtClean="0"/>
          </a:p>
          <a:p>
            <a:r>
              <a:rPr lang="nb-NO" dirty="0" smtClean="0"/>
              <a:t>Ot.prp. 45 (2007-2008) «relevante krav»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dvs. sammenheng mellom tiltak og krav</a:t>
            </a:r>
          </a:p>
          <a:p>
            <a:pPr lvl="2"/>
            <a:r>
              <a:rPr lang="nb-NO" dirty="0" smtClean="0"/>
              <a:t>Den delen eller funksjon tiltaket omfatter</a:t>
            </a:r>
          </a:p>
          <a:p>
            <a:pPr lvl="2"/>
            <a:r>
              <a:rPr lang="nb-NO" dirty="0" smtClean="0"/>
              <a:t>Bruksendring – bruksenhet som nybygg</a:t>
            </a:r>
          </a:p>
          <a:p>
            <a:pPr lvl="2"/>
            <a:r>
              <a:rPr lang="nb-NO" dirty="0" smtClean="0"/>
              <a:t>Hovedombygging – hele byggverket</a:t>
            </a:r>
          </a:p>
          <a:p>
            <a:pPr lvl="2"/>
            <a:r>
              <a:rPr lang="nb-NO" dirty="0" smtClean="0"/>
              <a:t>Uteareal/parkering ved ny boenhet</a:t>
            </a:r>
          </a:p>
          <a:p>
            <a:pPr lvl="2"/>
            <a:r>
              <a:rPr lang="nb-NO" dirty="0"/>
              <a:t>Ikke fasadeendring/tilbygg og parkering/atkomst</a:t>
            </a:r>
          </a:p>
          <a:p>
            <a:pPr lvl="2"/>
            <a:endParaRPr lang="nb-NO" dirty="0" smtClean="0"/>
          </a:p>
          <a:p>
            <a:pPr marL="914400" lvl="2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67483115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presentasj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PowerPoint-presentasjon</Template>
  <TotalTime>2116</TotalTime>
  <Words>673</Words>
  <Application>Microsoft Office PowerPoint</Application>
  <PresentationFormat>Skjermfremvisning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4" baseType="lpstr">
      <vt:lpstr>PowerPoint-presentasjon</vt:lpstr>
      <vt:lpstr>Tiltak på eksisterende byggverk</vt:lpstr>
      <vt:lpstr>Pbl. kap 31</vt:lpstr>
      <vt:lpstr>PowerPoint-presentasjon</vt:lpstr>
      <vt:lpstr>Pbl. § 31-2 Tiltak på eksisterende byggverk</vt:lpstr>
      <vt:lpstr>Hvilke arbeider/tiltak omfattes</vt:lpstr>
      <vt:lpstr>Arbeid som normalt ikke omfattes</vt:lpstr>
      <vt:lpstr>Tiltak som omfattes er bl.a.</vt:lpstr>
      <vt:lpstr>Forholdet til plan</vt:lpstr>
      <vt:lpstr>Hvilke tekniske krav gjelder?</vt:lpstr>
      <vt:lpstr>Skal alle krav oppfylles?</vt:lpstr>
      <vt:lpstr>Vilkår til andre deler av byggverk</vt:lpstr>
      <vt:lpstr>Unntak fra tekniske krav </vt:lpstr>
      <vt:lpstr>Forskriftshjemmel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Johannessen Gunn Olsboe</dc:creator>
  <cp:lastModifiedBy>Johansen, Egil</cp:lastModifiedBy>
  <cp:revision>33</cp:revision>
  <cp:lastPrinted>2015-06-16T16:59:32Z</cp:lastPrinted>
  <dcterms:created xsi:type="dcterms:W3CDTF">2015-06-12T11:43:02Z</dcterms:created>
  <dcterms:modified xsi:type="dcterms:W3CDTF">2015-06-16T18:10:27Z</dcterms:modified>
</cp:coreProperties>
</file>