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1" r:id="rId3"/>
    <p:sldId id="299" r:id="rId4"/>
    <p:sldId id="277" r:id="rId5"/>
    <p:sldId id="298" r:id="rId6"/>
    <p:sldId id="260" r:id="rId7"/>
    <p:sldId id="293" r:id="rId8"/>
    <p:sldId id="301" r:id="rId9"/>
    <p:sldId id="294" r:id="rId10"/>
    <p:sldId id="302" r:id="rId11"/>
    <p:sldId id="283" r:id="rId12"/>
    <p:sldId id="284" r:id="rId13"/>
    <p:sldId id="303" r:id="rId14"/>
    <p:sldId id="287" r:id="rId15"/>
    <p:sldId id="300" r:id="rId16"/>
    <p:sldId id="304" r:id="rId17"/>
  </p:sldIdLst>
  <p:sldSz cx="9144000" cy="6858000" type="screen4x3"/>
  <p:notesSz cx="6797675" cy="9926638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556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05" autoAdjust="0"/>
  </p:normalViewPr>
  <p:slideViewPr>
    <p:cSldViewPr snapToGrid="0" snapToObjects="1">
      <p:cViewPr varScale="1">
        <p:scale>
          <a:sx n="107" d="100"/>
          <a:sy n="107" d="100"/>
        </p:scale>
        <p:origin x="-109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EB62AF2B-CAD5-6041-9A92-86A09088457D}" type="datetimeFigureOut">
              <a:rPr lang="nn-NO" smtClean="0"/>
              <a:pPr/>
              <a:t>17.06.2015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6FE341BF-3395-A047-A3A2-971CE5634986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9882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C18F1763-B220-ED42-A88F-03D6C4484761}" type="datetimeFigureOut">
              <a:rPr lang="nn-NO" smtClean="0"/>
              <a:pPr/>
              <a:t>17.06.2015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DF7CAFFC-682B-A746-ADFA-F92C308EAC0F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9330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AFFC-682B-A746-ADFA-F92C308EAC0F}" type="slidenum">
              <a:rPr lang="nn-NO" smtClean="0"/>
              <a:pPr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7616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d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1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70742" y="2494091"/>
            <a:ext cx="6260537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1400">
                <a:solidFill>
                  <a:srgbClr val="6D55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 dirty="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1170741" y="1924704"/>
            <a:ext cx="6260537" cy="569387"/>
          </a:xfrm>
        </p:spPr>
        <p:txBody>
          <a:bodyPr anchor="t" anchorCtr="0">
            <a:normAutofit/>
          </a:bodyPr>
          <a:lstStyle>
            <a:lvl1pPr>
              <a:defRPr sz="2700">
                <a:solidFill>
                  <a:srgbClr val="6D556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n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827851"/>
            <a:ext cx="5486400" cy="38997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0"/>
          </p:nvPr>
        </p:nvSpPr>
        <p:spPr>
          <a:xfrm>
            <a:off x="0" y="476672"/>
            <a:ext cx="9144000" cy="6070179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2"/>
          </p:nvPr>
        </p:nvSpPr>
        <p:spPr>
          <a:xfrm>
            <a:off x="0" y="6364800"/>
            <a:ext cx="91440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6156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8166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sz="half" idx="10"/>
          </p:nvPr>
        </p:nvSpPr>
        <p:spPr>
          <a:xfrm>
            <a:off x="457200" y="2242004"/>
            <a:ext cx="4038600" cy="38841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2242"/>
            <a:ext cx="4038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1"/>
          </p:nvPr>
        </p:nvSpPr>
        <p:spPr>
          <a:xfrm>
            <a:off x="4648200" y="2242004"/>
            <a:ext cx="4038600" cy="38841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dirty="0"/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2"/>
          </p:nvPr>
        </p:nvSpPr>
        <p:spPr>
          <a:xfrm>
            <a:off x="4648200" y="1602242"/>
            <a:ext cx="4038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185333"/>
            <a:ext cx="3008313" cy="5131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185334"/>
            <a:ext cx="5111750" cy="49577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881481"/>
            <a:ext cx="3008313" cy="42615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0"/>
            <a:ext cx="9143244" cy="658314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777044"/>
            <a:ext cx="8229600" cy="804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0"/>
            <a:ext cx="9143244" cy="615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6364265"/>
            <a:ext cx="9143244" cy="493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D556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0023" y="1590334"/>
            <a:ext cx="6260537" cy="2411562"/>
          </a:xfrm>
        </p:spPr>
        <p:txBody>
          <a:bodyPr>
            <a:normAutofit/>
          </a:bodyPr>
          <a:lstStyle/>
          <a:p>
            <a:r>
              <a:rPr lang="nb-NO" sz="1800" dirty="0" smtClean="0"/>
              <a:t>Plan- og bygningslovkurs </a:t>
            </a:r>
            <a:r>
              <a:rPr lang="nb-NO" sz="1800" b="1" dirty="0" smtClean="0"/>
              <a:t/>
            </a:r>
            <a:br>
              <a:rPr lang="nb-NO" sz="1800" b="1" dirty="0" smtClean="0"/>
            </a:br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>Samfunnssikkerhet</a:t>
            </a:r>
            <a:br>
              <a:rPr lang="nb-NO" sz="2400" b="1" dirty="0" smtClean="0"/>
            </a:br>
            <a:r>
              <a:rPr lang="nb-NO" sz="2400" b="1" dirty="0" smtClean="0"/>
              <a:t>i plan- og byggesaker</a:t>
            </a:r>
            <a:br>
              <a:rPr lang="nb-NO" sz="2400" b="1" dirty="0" smtClean="0"/>
            </a:br>
            <a:r>
              <a:rPr lang="nb-NO" sz="1800" b="1" dirty="0" smtClean="0"/>
              <a:t/>
            </a:r>
            <a:br>
              <a:rPr lang="nb-NO" sz="1800" b="1" dirty="0" smtClean="0"/>
            </a:br>
            <a:r>
              <a:rPr lang="nb-NO" sz="1800" b="1" dirty="0" smtClean="0"/>
              <a:t> </a:t>
            </a:r>
            <a:br>
              <a:rPr lang="nb-NO" sz="1800" b="1" dirty="0" smtClean="0"/>
            </a:br>
            <a:endParaRPr lang="nb-NO" sz="18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60023" y="3417592"/>
            <a:ext cx="6189708" cy="338554"/>
          </a:xfrm>
        </p:spPr>
        <p:txBody>
          <a:bodyPr/>
          <a:lstStyle/>
          <a:p>
            <a:r>
              <a:rPr lang="nb-NO" dirty="0" smtClean="0"/>
              <a:t> </a:t>
            </a:r>
            <a:r>
              <a:rPr lang="nb-NO" sz="1600" dirty="0" smtClean="0"/>
              <a:t>Karsten Steinvik, beredskapsstaben</a:t>
            </a: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57" y="75444"/>
            <a:ext cx="3459501" cy="560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5"/>
          <p:cNvSpPr>
            <a:spLocks noGrp="1"/>
          </p:cNvSpPr>
          <p:nvPr>
            <p:ph idx="1"/>
          </p:nvPr>
        </p:nvSpPr>
        <p:spPr>
          <a:xfrm>
            <a:off x="1546026" y="5950452"/>
            <a:ext cx="3718433" cy="603682"/>
          </a:xfrm>
        </p:spPr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Flom, Saltdal  mai 2010</a:t>
            </a:r>
            <a:endParaRPr lang="nb-NO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nb-NO" sz="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14" y="233340"/>
            <a:ext cx="6933460" cy="571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354523"/>
            <a:ext cx="88344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0" y="319257"/>
            <a:ext cx="495617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44972" y="4964939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Arial" pitchFamily="34" charset="0"/>
                <a:cs typeface="Arial" pitchFamily="34" charset="0"/>
              </a:rPr>
              <a:t>Stormflo</a:t>
            </a:r>
          </a:p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j</a:t>
            </a:r>
            <a:r>
              <a:rPr lang="nb-NO" sz="3600" b="1" dirty="0" smtClean="0">
                <a:latin typeface="Arial" pitchFamily="34" charset="0"/>
                <a:cs typeface="Arial" pitchFamily="34" charset="0"/>
              </a:rPr>
              <a:t>f. klimaendringer</a:t>
            </a:r>
            <a:endParaRPr lang="nb-NO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Undertittel 15"/>
          <p:cNvSpPr txBox="1">
            <a:spLocks/>
          </p:cNvSpPr>
          <p:nvPr/>
        </p:nvSpPr>
        <p:spPr bwMode="auto">
          <a:xfrm>
            <a:off x="1424608" y="648072"/>
            <a:ext cx="4500594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3" rIns="95785" bIns="4789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endParaRPr lang="nb-NO" sz="300" dirty="0" smtClean="0"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latin typeface="Arial" pitchFamily="34" charset="0"/>
                <a:cs typeface="Arial" pitchFamily="34" charset="0"/>
              </a:rPr>
              <a:t>Kabelvåg, 2011</a:t>
            </a:r>
            <a:endParaRPr lang="nb-NO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nb-NO" sz="20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nb-NO" sz="400" b="1" dirty="0" smtClean="0">
              <a:latin typeface="Arial" pitchFamily="34" charset="0"/>
              <a:cs typeface="Arial" pitchFamily="34" charset="0"/>
            </a:endParaRPr>
          </a:p>
          <a:p>
            <a:endParaRPr lang="nb-NO" sz="2000" dirty="0" smtClean="0">
              <a:latin typeface="Arial" pitchFamily="34" charset="0"/>
              <a:cs typeface="Arial" pitchFamily="34" charset="0"/>
            </a:endParaRPr>
          </a:p>
          <a:p>
            <a:endParaRPr lang="nb-NO" sz="400" b="1" dirty="0" smtClean="0">
              <a:latin typeface="Arial" pitchFamily="34" charset="0"/>
              <a:cs typeface="Arial" pitchFamily="34" charset="0"/>
            </a:endParaRPr>
          </a:p>
          <a:p>
            <a:pPr lvl="0" defTabSz="957263">
              <a:spcBef>
                <a:spcPct val="20000"/>
              </a:spcBef>
            </a:pPr>
            <a:endParaRPr lang="nb-NO" sz="2000" kern="0" dirty="0" smtClean="0">
              <a:latin typeface="Arial" pitchFamily="34" charset="0"/>
              <a:cs typeface="Arial" pitchFamily="34" charset="0"/>
            </a:endParaRPr>
          </a:p>
          <a:p>
            <a:pPr lvl="0" defTabSz="957263">
              <a:spcBef>
                <a:spcPct val="20000"/>
              </a:spcBef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773" y="353021"/>
            <a:ext cx="4293186" cy="593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23" y="1214561"/>
            <a:ext cx="428625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560" y="3948037"/>
            <a:ext cx="338931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551924" y="416481"/>
            <a:ext cx="831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latin typeface="Arial" pitchFamily="34" charset="0"/>
                <a:cs typeface="Arial" pitchFamily="34" charset="0"/>
              </a:rPr>
              <a:t>Virksomhet som representerer en spesiell fare</a:t>
            </a:r>
            <a:endParaRPr lang="nb-NO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2352019" y="3640261"/>
            <a:ext cx="3429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latin typeface="Arial" pitchFamily="34" charset="0"/>
                <a:cs typeface="Arial" pitchFamily="34" charset="0"/>
              </a:rPr>
              <a:t>Vest Tank, Gulen, 2007</a:t>
            </a:r>
            <a:endParaRPr lang="nb-N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275117" y="6299176"/>
            <a:ext cx="2905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latin typeface="Arial" pitchFamily="34" charset="0"/>
                <a:cs typeface="Arial" pitchFamily="34" charset="0"/>
              </a:rPr>
              <a:t>Opprydding - oljeforurensning</a:t>
            </a:r>
            <a:endParaRPr lang="nb-NO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052003" y="554985"/>
            <a:ext cx="613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/>
              <a:t>Sektorovergripende ROS-analyser</a:t>
            </a:r>
          </a:p>
          <a:p>
            <a:r>
              <a:rPr lang="nb-NO" sz="2000" b="1" dirty="0"/>
              <a:t>- nasjonalt, regionalt og lokalt nivå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8" y="1385982"/>
            <a:ext cx="2544994" cy="393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148">
            <a:off x="3721766" y="1718975"/>
            <a:ext cx="2632622" cy="426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60" y="3077978"/>
            <a:ext cx="2560637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68172" y="861134"/>
            <a:ext cx="751152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Kommunale lovpålagte ROS-analyser</a:t>
            </a:r>
          </a:p>
          <a:p>
            <a:endParaRPr lang="nb-NO" sz="2000" b="1" dirty="0" smtClean="0"/>
          </a:p>
          <a:p>
            <a:pPr marL="342900" indent="-342900">
              <a:buFont typeface="+mj-lt"/>
              <a:buAutoNum type="arabicPeriod"/>
            </a:pPr>
            <a:r>
              <a:rPr lang="nb-NO" sz="2000" b="1" dirty="0" smtClean="0"/>
              <a:t> Overordnet </a:t>
            </a:r>
          </a:p>
          <a:p>
            <a:pPr marL="342900" indent="-342900"/>
            <a:r>
              <a:rPr lang="nb-NO" sz="2000" b="1" dirty="0" smtClean="0"/>
              <a:t>	 </a:t>
            </a:r>
            <a:r>
              <a:rPr lang="nb-NO" sz="2000" dirty="0" smtClean="0"/>
              <a:t>Kommunens helhetlige </a:t>
            </a:r>
            <a:r>
              <a:rPr lang="nb-NO" sz="2000" dirty="0" err="1" smtClean="0"/>
              <a:t>ROS-analyse</a:t>
            </a:r>
            <a:endParaRPr lang="nb-NO" sz="2000" dirty="0" smtClean="0"/>
          </a:p>
          <a:p>
            <a:pPr marL="342900" indent="-342900"/>
            <a:r>
              <a:rPr lang="nb-NO" sz="2000" b="1" dirty="0" smtClean="0"/>
              <a:t>	</a:t>
            </a:r>
            <a:r>
              <a:rPr lang="nb-NO" sz="2000" dirty="0" smtClean="0"/>
              <a:t> jf. lov </a:t>
            </a:r>
            <a:r>
              <a:rPr lang="nb-NO" sz="2000" dirty="0"/>
              <a:t>om kommunal </a:t>
            </a:r>
            <a:r>
              <a:rPr lang="nb-NO" sz="2000" dirty="0" smtClean="0"/>
              <a:t>beredskapsplikt m forskrift (2011)</a:t>
            </a:r>
          </a:p>
          <a:p>
            <a:pPr marL="342900" indent="-342900"/>
            <a:endParaRPr lang="nb-NO" sz="2000" dirty="0"/>
          </a:p>
          <a:p>
            <a:pPr marL="457200" lvl="0" indent="-457200">
              <a:buAutoNum type="arabicPeriod" startAt="2"/>
            </a:pPr>
            <a:r>
              <a:rPr lang="nb-NO" sz="2000" b="1" dirty="0" smtClean="0"/>
              <a:t>På sektorområder </a:t>
            </a:r>
          </a:p>
          <a:p>
            <a:pPr marL="457200" lvl="0" indent="-457200"/>
            <a:r>
              <a:rPr lang="nb-NO" sz="2000" b="1" dirty="0" smtClean="0"/>
              <a:t>	</a:t>
            </a:r>
            <a:r>
              <a:rPr lang="nb-NO" sz="2000" dirty="0" smtClean="0"/>
              <a:t>Kommuneplanens arealdel</a:t>
            </a:r>
          </a:p>
          <a:p>
            <a:pPr marL="457200" lvl="0" indent="-457200"/>
            <a:r>
              <a:rPr lang="nb-NO" sz="2000" dirty="0"/>
              <a:t>	</a:t>
            </a:r>
            <a:r>
              <a:rPr lang="nb-NO" sz="2000" dirty="0" smtClean="0"/>
              <a:t>Reguleringsplaner</a:t>
            </a:r>
          </a:p>
          <a:p>
            <a:pPr marL="457200" lvl="0" indent="-457200"/>
            <a:r>
              <a:rPr lang="nb-NO" sz="2000" dirty="0" smtClean="0"/>
              <a:t>	Helse </a:t>
            </a:r>
            <a:r>
              <a:rPr lang="nb-NO" sz="2000" dirty="0"/>
              <a:t>og </a:t>
            </a:r>
            <a:r>
              <a:rPr lang="nb-NO" sz="2000" dirty="0" smtClean="0"/>
              <a:t>omsorg</a:t>
            </a:r>
          </a:p>
          <a:p>
            <a:pPr marL="457200" lvl="0" indent="-457200"/>
            <a:r>
              <a:rPr lang="nb-NO" sz="2000" dirty="0"/>
              <a:t>	</a:t>
            </a:r>
            <a:r>
              <a:rPr lang="nb-NO" sz="2000" dirty="0" smtClean="0"/>
              <a:t>Vannforsyning</a:t>
            </a:r>
          </a:p>
          <a:p>
            <a:pPr marL="457200" lvl="0" indent="-457200"/>
            <a:r>
              <a:rPr lang="nb-NO" sz="2000" dirty="0" smtClean="0"/>
              <a:t>	Brann</a:t>
            </a:r>
          </a:p>
          <a:p>
            <a:pPr marL="457200" lvl="0" indent="-457200"/>
            <a:r>
              <a:rPr lang="nb-NO" sz="2000" dirty="0" smtClean="0"/>
              <a:t>	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7792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74" y="237971"/>
            <a:ext cx="3512626" cy="476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77554" y="1218256"/>
            <a:ext cx="79205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Hvilke farer, jf. </a:t>
            </a:r>
            <a:r>
              <a:rPr lang="nb-NO" sz="3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FylkesROS</a:t>
            </a:r>
            <a:r>
              <a:rPr lang="nb-NO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?</a:t>
            </a:r>
          </a:p>
          <a:p>
            <a:r>
              <a:rPr lang="nb-NO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nb-NO" sz="2000" b="1" dirty="0" smtClean="0">
                <a:latin typeface="Arial" pitchFamily="34" charset="0"/>
                <a:cs typeface="Arial" pitchFamily="34" charset="0"/>
              </a:rPr>
              <a:t>Naturhendelser, jf. klimaendringer</a:t>
            </a:r>
          </a:p>
          <a:p>
            <a:endParaRPr lang="nb-NO" sz="5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Scenario «Kvikkleireskred </a:t>
            </a:r>
            <a:r>
              <a:rPr lang="nb-NO" dirty="0">
                <a:latin typeface="Arial" pitchFamily="34" charset="0"/>
                <a:cs typeface="Arial" pitchFamily="34" charset="0"/>
              </a:rPr>
              <a:t>i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Fauske»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Scenario «Stormflo </a:t>
            </a:r>
            <a:r>
              <a:rPr lang="nb-NO" dirty="0">
                <a:latin typeface="Arial" pitchFamily="34" charset="0"/>
                <a:cs typeface="Arial" pitchFamily="34" charset="0"/>
              </a:rPr>
              <a:t>og flom i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Mosjøen»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Scenario «Fjellskred </a:t>
            </a:r>
            <a:r>
              <a:rPr lang="nb-NO" dirty="0">
                <a:latin typeface="Arial" pitchFamily="34" charset="0"/>
                <a:cs typeface="Arial" pitchFamily="34" charset="0"/>
              </a:rPr>
              <a:t>i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Nordland»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Scenario «Ekstremvær i Lofoten»</a:t>
            </a:r>
          </a:p>
          <a:p>
            <a:endParaRPr lang="nb-NO" dirty="0">
              <a:latin typeface="Arial" pitchFamily="34" charset="0"/>
              <a:cs typeface="Arial" pitchFamily="34" charset="0"/>
            </a:endParaRPr>
          </a:p>
          <a:p>
            <a:r>
              <a:rPr lang="nb-NO" sz="2000" b="1" dirty="0" smtClean="0">
                <a:latin typeface="Arial" pitchFamily="34" charset="0"/>
                <a:cs typeface="Arial" pitchFamily="34" charset="0"/>
              </a:rPr>
              <a:t>Virksomhet som representer spesiell fare</a:t>
            </a:r>
          </a:p>
          <a:p>
            <a:endParaRPr lang="nb-NO" sz="5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Scenario «Gassutslipp </a:t>
            </a:r>
            <a:r>
              <a:rPr lang="nb-NO" dirty="0">
                <a:latin typeface="Arial" pitchFamily="34" charset="0"/>
                <a:cs typeface="Arial" pitchFamily="34" charset="0"/>
              </a:rPr>
              <a:t>ved 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r>
              <a:rPr lang="nb-NO" dirty="0">
                <a:latin typeface="Arial" pitchFamily="34" charset="0"/>
                <a:cs typeface="Arial" pitchFamily="34" charset="0"/>
              </a:rPr>
              <a:t>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   storulykkevirksomhet»</a:t>
            </a:r>
            <a:endParaRPr lang="nb-NO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31" y="4267138"/>
            <a:ext cx="225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93" y="2642525"/>
            <a:ext cx="231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09" y="479833"/>
            <a:ext cx="225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498681" y="724308"/>
            <a:ext cx="5889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6D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b-NO" sz="2400" b="1" dirty="0" smtClean="0">
                <a:solidFill>
                  <a:srgbClr val="6D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isikobilde Nordland 2015 </a:t>
            </a:r>
            <a:endParaRPr lang="nb-NO" sz="2400" b="1" dirty="0">
              <a:solidFill>
                <a:srgbClr val="6D5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7" y="1802167"/>
            <a:ext cx="4823828" cy="348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09" y="446934"/>
            <a:ext cx="3826584" cy="67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9" r="-7569"/>
          <a:stretch/>
        </p:blipFill>
        <p:spPr bwMode="auto">
          <a:xfrm>
            <a:off x="4990983" y="412771"/>
            <a:ext cx="3960000" cy="574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Undertittel 15"/>
          <p:cNvSpPr txBox="1">
            <a:spLocks/>
          </p:cNvSpPr>
          <p:nvPr/>
        </p:nvSpPr>
        <p:spPr bwMode="auto">
          <a:xfrm>
            <a:off x="668594" y="349249"/>
            <a:ext cx="512924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3" rIns="95785" bIns="4789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38156" y="749155"/>
            <a:ext cx="6470511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  <a:latin typeface="Arial"/>
              </a:rPr>
              <a:t>Samfunnssikkerhet</a:t>
            </a:r>
            <a:r>
              <a:rPr lang="nb-NO" sz="3200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nb-NO" sz="3200" b="1" dirty="0" smtClean="0">
                <a:solidFill>
                  <a:srgbClr val="000000"/>
                </a:solidFill>
                <a:latin typeface="Arial"/>
              </a:rPr>
              <a:t> i </a:t>
            </a:r>
            <a:r>
              <a:rPr lang="nb-NO" sz="3200" b="1" dirty="0" err="1" smtClean="0">
                <a:solidFill>
                  <a:srgbClr val="000000"/>
                </a:solidFill>
                <a:latin typeface="Arial"/>
              </a:rPr>
              <a:t>pbl</a:t>
            </a:r>
            <a:endParaRPr lang="nb-NO" sz="3200" b="1" dirty="0" smtClean="0">
              <a:solidFill>
                <a:srgbClr val="000000"/>
              </a:solidFill>
              <a:latin typeface="Arial"/>
            </a:endParaRPr>
          </a:p>
          <a:p>
            <a:endParaRPr lang="nb-NO" sz="24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nb-NO" sz="2400" b="1" dirty="0" smtClean="0">
                <a:solidFill>
                  <a:srgbClr val="000000"/>
                </a:solidFill>
                <a:latin typeface="Arial"/>
              </a:rPr>
              <a:t>Plansaker</a:t>
            </a:r>
          </a:p>
          <a:p>
            <a:pPr>
              <a:buSzPts val="2000"/>
              <a:buFont typeface="Arial"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  et mål å forebygge kriser og ulykker, </a:t>
            </a:r>
          </a:p>
          <a:p>
            <a:pPr>
              <a:buSzPts val="2000"/>
            </a:pP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   jf. 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§ 3-1</a:t>
            </a:r>
          </a:p>
          <a:p>
            <a:pPr>
              <a:buSzPts val="2000"/>
            </a:pPr>
            <a:endParaRPr lang="nb-NO" sz="500" b="1" dirty="0" smtClean="0">
              <a:solidFill>
                <a:srgbClr val="000000"/>
              </a:solidFill>
              <a:latin typeface="Arial"/>
            </a:endParaRPr>
          </a:p>
          <a:p>
            <a:pPr>
              <a:buSzPts val="2000"/>
            </a:pP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-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   </a:t>
            </a: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utredningskrav (ROS-analyse)</a:t>
            </a:r>
          </a:p>
          <a:p>
            <a:pPr>
              <a:buSzPts val="2000"/>
            </a:pP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    jf. 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§ 4-3</a:t>
            </a:r>
          </a:p>
          <a:p>
            <a:endParaRPr lang="nb-NO" b="1" dirty="0" smtClean="0">
              <a:solidFill>
                <a:srgbClr val="000000"/>
              </a:solidFill>
              <a:latin typeface="Arial"/>
            </a:endParaRPr>
          </a:p>
          <a:p>
            <a:r>
              <a:rPr lang="nb-NO" sz="2400" b="1" dirty="0" smtClean="0">
                <a:solidFill>
                  <a:srgbClr val="000000"/>
                </a:solidFill>
                <a:latin typeface="Arial"/>
              </a:rPr>
              <a:t>Byggesaker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nb-NO" sz="2000" dirty="0">
                <a:solidFill>
                  <a:srgbClr val="000000"/>
                </a:solidFill>
                <a:latin typeface="Arial"/>
              </a:rPr>
              <a:t>k</a:t>
            </a: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rav om sikker byggegrunn ved oppføring av byggverk eller ved deling, </a:t>
            </a:r>
          </a:p>
          <a:p>
            <a:r>
              <a:rPr lang="nb-NO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   jf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. § 28-1</a:t>
            </a:r>
            <a:endParaRPr lang="nb-NO" sz="2000" dirty="0" smtClean="0">
              <a:solidFill>
                <a:srgbClr val="000000"/>
              </a:solidFill>
              <a:latin typeface="Arial"/>
            </a:endParaRPr>
          </a:p>
          <a:p>
            <a:r>
              <a:rPr lang="nb-NO" sz="2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    </a:t>
            </a:r>
          </a:p>
          <a:p>
            <a:r>
              <a:rPr lang="nb-NO" sz="2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nb-NO" sz="2000" b="1" dirty="0" smtClean="0">
                <a:solidFill>
                  <a:srgbClr val="000000"/>
                </a:solidFill>
                <a:latin typeface="Arial"/>
              </a:rPr>
              <a:t>   TEK 10</a:t>
            </a: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</a:rPr>
              <a:t>kap</a:t>
            </a: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. 7 Sikkerhet mot naturpåkjenninger</a:t>
            </a:r>
          </a:p>
          <a:p>
            <a:endParaRPr lang="nb-NO" sz="200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9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41984" y="609600"/>
            <a:ext cx="792050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Plansaker</a:t>
            </a:r>
            <a:r>
              <a:rPr lang="nb-NO" sz="3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nb-NO" sz="2400" b="1" dirty="0" smtClean="0">
                <a:latin typeface="Arial" pitchFamily="34" charset="0"/>
                <a:cs typeface="Arial" pitchFamily="34" charset="0"/>
              </a:rPr>
              <a:t>Mål,  </a:t>
            </a:r>
            <a:r>
              <a:rPr lang="nb-NO" sz="2400" dirty="0" smtClean="0">
                <a:latin typeface="Arial" pitchFamily="34" charset="0"/>
                <a:cs typeface="Arial" pitchFamily="34" charset="0"/>
              </a:rPr>
              <a:t>jf. § 3-1, h</a:t>
            </a:r>
            <a:endParaRPr lang="nb-NO" sz="2400" dirty="0">
              <a:latin typeface="Arial" pitchFamily="34" charset="0"/>
              <a:cs typeface="Arial" pitchFamily="34" charset="0"/>
            </a:endParaRPr>
          </a:p>
          <a:p>
            <a:endParaRPr lang="nb-NO" sz="600" i="1" dirty="0" smtClean="0">
              <a:latin typeface="Arial" pitchFamily="34" charset="0"/>
              <a:cs typeface="Arial" pitchFamily="34" charset="0"/>
            </a:endParaRPr>
          </a:p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Planleggingen  skal  </a:t>
            </a:r>
            <a:r>
              <a:rPr lang="nb-NO" sz="2000" i="1" dirty="0" smtClean="0">
                <a:latin typeface="Arial" pitchFamily="34" charset="0"/>
                <a:cs typeface="Arial" pitchFamily="34" charset="0"/>
              </a:rPr>
              <a:t>« fremme </a:t>
            </a:r>
            <a:r>
              <a:rPr lang="nb-NO" sz="2000" i="1" dirty="0">
                <a:latin typeface="Arial" pitchFamily="34" charset="0"/>
                <a:cs typeface="Arial" pitchFamily="34" charset="0"/>
              </a:rPr>
              <a:t>samfunnssikkerhet ved å </a:t>
            </a:r>
            <a:r>
              <a:rPr lang="nb-NO" sz="2000" b="1" i="1" dirty="0">
                <a:latin typeface="Arial" pitchFamily="34" charset="0"/>
                <a:cs typeface="Arial" pitchFamily="34" charset="0"/>
              </a:rPr>
              <a:t>forebygge risiko</a:t>
            </a:r>
            <a:r>
              <a:rPr lang="nb-NO" sz="2000" i="1" dirty="0">
                <a:latin typeface="Arial" pitchFamily="34" charset="0"/>
                <a:cs typeface="Arial" pitchFamily="34" charset="0"/>
              </a:rPr>
              <a:t> for tap av liv, skade på helse, miljø og viktig infrastruktur, materielle verdier mv</a:t>
            </a:r>
            <a:r>
              <a:rPr lang="nb-NO" sz="2000" i="1" dirty="0" smtClean="0">
                <a:latin typeface="Arial" pitchFamily="34" charset="0"/>
                <a:cs typeface="Arial" pitchFamily="34" charset="0"/>
              </a:rPr>
              <a:t>. »</a:t>
            </a:r>
            <a:endParaRPr lang="nb-NO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nb-NO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nb-NO" sz="2400" b="1" dirty="0" smtClean="0">
                <a:latin typeface="Arial" pitchFamily="34" charset="0"/>
                <a:cs typeface="Arial" pitchFamily="34" charset="0"/>
              </a:rPr>
              <a:t>Utredningskrav</a:t>
            </a:r>
            <a:r>
              <a:rPr lang="nb-NO" sz="2400" dirty="0" smtClean="0">
                <a:latin typeface="Arial" pitchFamily="34" charset="0"/>
                <a:cs typeface="Arial" pitchFamily="34" charset="0"/>
              </a:rPr>
              <a:t>, jf. § 4-3 </a:t>
            </a:r>
          </a:p>
          <a:p>
            <a:endParaRPr lang="nb-NO" sz="600" dirty="0" smtClean="0">
              <a:latin typeface="Arial" pitchFamily="34" charset="0"/>
              <a:cs typeface="Arial" pitchFamily="34" charset="0"/>
            </a:endParaRPr>
          </a:p>
          <a:p>
            <a:r>
              <a:rPr lang="nb-NO" sz="2000" i="1" dirty="0" smtClean="0">
                <a:latin typeface="Arial" pitchFamily="34" charset="0"/>
                <a:cs typeface="Arial" pitchFamily="34" charset="0"/>
              </a:rPr>
              <a:t>«Ved utarbeidelse av planer for utbygging skal planmyndigheten påse </a:t>
            </a:r>
            <a:r>
              <a:rPr lang="nb-NO" sz="2000" i="1" dirty="0">
                <a:latin typeface="Arial" pitchFamily="34" charset="0"/>
                <a:cs typeface="Arial" pitchFamily="34" charset="0"/>
              </a:rPr>
              <a:t>at </a:t>
            </a:r>
            <a:r>
              <a:rPr lang="nb-NO" sz="2000" b="1" i="1" dirty="0" smtClean="0">
                <a:latin typeface="Arial" pitchFamily="34" charset="0"/>
                <a:cs typeface="Arial" pitchFamily="34" charset="0"/>
              </a:rPr>
              <a:t>risiko- </a:t>
            </a:r>
            <a:r>
              <a:rPr lang="nb-NO" sz="2000" b="1" i="1" dirty="0">
                <a:latin typeface="Arial" pitchFamily="34" charset="0"/>
                <a:cs typeface="Arial" pitchFamily="34" charset="0"/>
              </a:rPr>
              <a:t>og </a:t>
            </a:r>
            <a:r>
              <a:rPr lang="nb-NO" sz="2000" b="1" i="1" dirty="0" smtClean="0">
                <a:latin typeface="Arial" pitchFamily="34" charset="0"/>
                <a:cs typeface="Arial" pitchFamily="34" charset="0"/>
              </a:rPr>
              <a:t>sårbarhetsanalyse </a:t>
            </a:r>
            <a:r>
              <a:rPr lang="nb-NO" sz="2000" i="1" dirty="0" smtClean="0">
                <a:latin typeface="Arial" pitchFamily="34" charset="0"/>
                <a:cs typeface="Arial" pitchFamily="34" charset="0"/>
              </a:rPr>
              <a:t>gjennomføres for planområdet…»</a:t>
            </a:r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buFontTx/>
              <a:buChar char="-"/>
            </a:pPr>
            <a:endParaRPr lang="nb-NO" sz="2000" dirty="0" smtClean="0">
              <a:solidFill>
                <a:srgbClr val="000000"/>
              </a:solidFill>
              <a:latin typeface="Arial"/>
            </a:endParaRPr>
          </a:p>
          <a:p>
            <a:endParaRPr lang="nb-NO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68172" y="1066800"/>
            <a:ext cx="792050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Byggesaker</a:t>
            </a:r>
            <a:r>
              <a:rPr lang="nb-NO" sz="3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nb-NO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>
                <a:latin typeface="Arial" pitchFamily="34" charset="0"/>
                <a:cs typeface="Arial" pitchFamily="34" charset="0"/>
              </a:rPr>
              <a:t> </a:t>
            </a:r>
            <a:endParaRPr lang="nb-NO" sz="2800" dirty="0" smtClean="0">
              <a:solidFill>
                <a:srgbClr val="000000"/>
              </a:solidFill>
              <a:latin typeface="Arial"/>
            </a:endParaRPr>
          </a:p>
          <a:p>
            <a:r>
              <a:rPr lang="nb-NO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nb-NO" sz="2400" b="1" dirty="0" smtClean="0">
                <a:solidFill>
                  <a:srgbClr val="000000"/>
                </a:solidFill>
                <a:latin typeface="Arial"/>
              </a:rPr>
              <a:t>Byggegrunn og deling</a:t>
            </a:r>
            <a:r>
              <a:rPr lang="nb-NO" sz="2400" dirty="0" smtClean="0">
                <a:solidFill>
                  <a:srgbClr val="000000"/>
                </a:solidFill>
                <a:latin typeface="Arial"/>
              </a:rPr>
              <a:t>, jf. 28-1</a:t>
            </a:r>
            <a:endParaRPr lang="nb-NO" sz="2000" i="1" dirty="0" smtClean="0">
              <a:latin typeface="Arial" pitchFamily="34" charset="0"/>
              <a:cs typeface="Arial" pitchFamily="34" charset="0"/>
            </a:endParaRPr>
          </a:p>
          <a:p>
            <a:endParaRPr lang="nb-NO" sz="700" i="1" dirty="0" smtClean="0">
              <a:latin typeface="Arial" pitchFamily="34" charset="0"/>
              <a:cs typeface="Arial" pitchFamily="34" charset="0"/>
            </a:endParaRPr>
          </a:p>
          <a:p>
            <a:r>
              <a:rPr lang="nb-NO" sz="2000" i="1" dirty="0" smtClean="0">
                <a:latin typeface="Arial" pitchFamily="34" charset="0"/>
                <a:cs typeface="Arial" pitchFamily="34" charset="0"/>
              </a:rPr>
              <a:t>«Grunn kan bare bebygges eller eiendom opprettes eller endres, dersom det er tilstrekkelig sikkerhet mot </a:t>
            </a:r>
            <a:r>
              <a:rPr lang="nb-NO" sz="2000" b="1" i="1" dirty="0" smtClean="0">
                <a:latin typeface="Arial" pitchFamily="34" charset="0"/>
                <a:cs typeface="Arial" pitchFamily="34" charset="0"/>
              </a:rPr>
              <a:t>fare</a:t>
            </a:r>
            <a:r>
              <a:rPr lang="nb-NO" sz="2000" i="1" dirty="0" smtClean="0">
                <a:latin typeface="Arial" pitchFamily="34" charset="0"/>
                <a:cs typeface="Arial" pitchFamily="34" charset="0"/>
              </a:rPr>
              <a:t> eller vesentlig ulempe som følge av natur- eller miljøforhold….» </a:t>
            </a:r>
          </a:p>
          <a:p>
            <a:endParaRPr lang="nb-NO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68172" y="960804"/>
            <a:ext cx="792050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Hvilke farer?</a:t>
            </a:r>
          </a:p>
          <a:p>
            <a:r>
              <a:rPr lang="nb-NO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nb-NO" sz="2400" b="1" dirty="0" smtClean="0">
                <a:latin typeface="Arial" pitchFamily="34" charset="0"/>
                <a:cs typeface="Arial" pitchFamily="34" charset="0"/>
              </a:rPr>
              <a:t>Naturhendelser, jf. klimaendringer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Skred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Flom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Stormflo og bølger</a:t>
            </a:r>
          </a:p>
          <a:p>
            <a:endParaRPr lang="nb-NO" sz="2000" dirty="0">
              <a:latin typeface="Arial" pitchFamily="34" charset="0"/>
              <a:cs typeface="Arial" pitchFamily="34" charset="0"/>
            </a:endParaRPr>
          </a:p>
          <a:p>
            <a:r>
              <a:rPr lang="nb-NO" sz="2400" b="1" dirty="0" smtClean="0">
                <a:latin typeface="Arial" pitchFamily="34" charset="0"/>
                <a:cs typeface="Arial" pitchFamily="34" charset="0"/>
              </a:rPr>
              <a:t>Virksomhet som representer spesiell 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Industri /virksomhet som håndterer farlige stoffer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Storulykkevirksomhet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Tankanlegg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rial" pitchFamily="34" charset="0"/>
                <a:cs typeface="Arial" pitchFamily="34" charset="0"/>
              </a:rPr>
              <a:t>Transport av farlige stoffer</a:t>
            </a:r>
          </a:p>
          <a:p>
            <a:endParaRPr lang="nb-NO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450">
            <a:off x="3973050" y="2595916"/>
            <a:ext cx="5011948" cy="353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523">
            <a:off x="579666" y="1462378"/>
            <a:ext cx="6468763" cy="422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kstSylinder 6"/>
          <p:cNvSpPr txBox="1"/>
          <p:nvPr/>
        </p:nvSpPr>
        <p:spPr>
          <a:xfrm>
            <a:off x="514613" y="680966"/>
            <a:ext cx="5631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Sjekkliste</a:t>
            </a:r>
          </a:p>
          <a:p>
            <a:r>
              <a:rPr lang="nb-NO" sz="1600" dirty="0" smtClean="0"/>
              <a:t>for å vurdere risiko- og sårbarhet (ROS), oppdatert mai 2014 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6853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994298" y="929848"/>
            <a:ext cx="741818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Skred i Nordland, jf. klimaendringer</a:t>
            </a:r>
            <a:endParaRPr lang="nb-NO" dirty="0" smtClean="0"/>
          </a:p>
          <a:p>
            <a:endParaRPr lang="nb-NO" sz="1600" b="1" dirty="0" smtClean="0"/>
          </a:p>
          <a:p>
            <a:r>
              <a:rPr lang="nb-NO" b="1" dirty="0" smtClean="0"/>
              <a:t>Generelt</a:t>
            </a:r>
            <a:endParaRPr lang="nb-NO" b="1" dirty="0"/>
          </a:p>
          <a:p>
            <a:r>
              <a:rPr lang="nb-NO" dirty="0"/>
              <a:t>Økt hyppighet av skred knyttet til regnskyll, flom og snøfall </a:t>
            </a:r>
            <a:endParaRPr lang="nb-NO" dirty="0" smtClean="0"/>
          </a:p>
          <a:p>
            <a:r>
              <a:rPr lang="nb-NO" dirty="0" smtClean="0"/>
              <a:t>(</a:t>
            </a:r>
            <a:r>
              <a:rPr lang="nb-NO" dirty="0"/>
              <a:t>jord-, flom- og sørpeskred)</a:t>
            </a:r>
          </a:p>
          <a:p>
            <a:endParaRPr lang="nb-NO" dirty="0" smtClean="0"/>
          </a:p>
          <a:p>
            <a:r>
              <a:rPr lang="nb-NO" b="1" dirty="0" err="1" smtClean="0"/>
              <a:t>Kvikkleire</a:t>
            </a:r>
            <a:endParaRPr lang="nb-NO" b="1" dirty="0" smtClean="0"/>
          </a:p>
          <a:p>
            <a:r>
              <a:rPr lang="nb-NO" dirty="0" smtClean="0"/>
              <a:t>Økt erosjon </a:t>
            </a:r>
            <a:r>
              <a:rPr lang="nb-NO" dirty="0" err="1" smtClean="0"/>
              <a:t>pga</a:t>
            </a:r>
            <a:r>
              <a:rPr lang="nb-NO" dirty="0" smtClean="0"/>
              <a:t> større flommer kan utløse flere kvikkleireskred</a:t>
            </a:r>
          </a:p>
          <a:p>
            <a:endParaRPr lang="nb-NO" dirty="0" smtClean="0"/>
          </a:p>
          <a:p>
            <a:r>
              <a:rPr lang="nb-NO" b="1" dirty="0" smtClean="0"/>
              <a:t>Steinsprang /steinskred</a:t>
            </a:r>
          </a:p>
          <a:p>
            <a:r>
              <a:rPr lang="nb-NO" dirty="0" smtClean="0"/>
              <a:t>Økt vanntrykk kan gi flere og oftere steinsprang /steinskred</a:t>
            </a:r>
          </a:p>
          <a:p>
            <a:endParaRPr lang="nb-NO" b="1" dirty="0" smtClean="0"/>
          </a:p>
          <a:p>
            <a:r>
              <a:rPr lang="nb-NO" b="1" dirty="0" smtClean="0"/>
              <a:t>Snøskred</a:t>
            </a:r>
          </a:p>
          <a:p>
            <a:r>
              <a:rPr lang="nb-NO" dirty="0" smtClean="0"/>
              <a:t>Usikkert</a:t>
            </a:r>
          </a:p>
          <a:p>
            <a:endParaRPr lang="nb-NO" dirty="0" smtClean="0"/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6853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5"/>
          <p:cNvSpPr>
            <a:spLocks noGrp="1"/>
          </p:cNvSpPr>
          <p:nvPr>
            <p:ph idx="1"/>
          </p:nvPr>
        </p:nvSpPr>
        <p:spPr>
          <a:xfrm>
            <a:off x="1748901" y="5927480"/>
            <a:ext cx="2058308" cy="603682"/>
          </a:xfrm>
        </p:spPr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Lyngen 2010</a:t>
            </a:r>
            <a:endParaRPr lang="nb-NO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nb-NO" sz="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1" y="311042"/>
            <a:ext cx="6874199" cy="554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3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5"/>
          <p:cNvSpPr>
            <a:spLocks noGrp="1"/>
          </p:cNvSpPr>
          <p:nvPr>
            <p:ph idx="1"/>
          </p:nvPr>
        </p:nvSpPr>
        <p:spPr>
          <a:xfrm>
            <a:off x="853567" y="1411549"/>
            <a:ext cx="7198480" cy="2760956"/>
          </a:xfrm>
        </p:spPr>
        <p:txBody>
          <a:bodyPr>
            <a:normAutofit/>
          </a:bodyPr>
          <a:lstStyle/>
          <a:p>
            <a:pPr>
              <a:buNone/>
            </a:pPr>
            <a:endParaRPr lang="nb-NO" sz="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nb-NO" sz="2800" b="1" dirty="0" smtClean="0">
                <a:latin typeface="Arial" pitchFamily="34" charset="0"/>
                <a:cs typeface="Arial" pitchFamily="34" charset="0"/>
              </a:rPr>
              <a:t>Flom i Nordland, jf. klimaendringer</a:t>
            </a:r>
          </a:p>
          <a:p>
            <a:r>
              <a:rPr lang="nb-NO" sz="2400" dirty="0" smtClean="0">
                <a:latin typeface="Arial" pitchFamily="34" charset="0"/>
                <a:cs typeface="Arial" pitchFamily="34" charset="0"/>
              </a:rPr>
              <a:t>Flere og større høst og vinterflommer</a:t>
            </a:r>
          </a:p>
          <a:p>
            <a:r>
              <a:rPr lang="nb-NO" sz="2400" dirty="0" smtClean="0">
                <a:latin typeface="Arial" pitchFamily="34" charset="0"/>
                <a:cs typeface="Arial" pitchFamily="34" charset="0"/>
              </a:rPr>
              <a:t>Større regnflommer i kystnære vassdrag</a:t>
            </a:r>
          </a:p>
          <a:p>
            <a:r>
              <a:rPr lang="nb-NO" sz="2400" dirty="0" smtClean="0">
                <a:latin typeface="Arial" pitchFamily="34" charset="0"/>
                <a:cs typeface="Arial" pitchFamily="34" charset="0"/>
              </a:rPr>
              <a:t>Mer intens lokal sommernedbør</a:t>
            </a:r>
            <a:endParaRPr lang="nb-NO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presentasj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PowerPoint-presentasjon</Template>
  <TotalTime>5106</TotalTime>
  <Words>212</Words>
  <Application>Microsoft Office PowerPoint</Application>
  <PresentationFormat>Skjermfremvisning (4:3)</PresentationFormat>
  <Paragraphs>116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17" baseType="lpstr">
      <vt:lpstr>PowerPoint-presentasjon</vt:lpstr>
      <vt:lpstr>Plan- og bygningslovkurs   Samfunnssikkerhet i plan- og byggesaker  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Tilsyn – samfunnssikkerhet og beredskap</dc:title>
  <dc:creator>Steinvik Karsten</dc:creator>
  <cp:lastModifiedBy>Steinvik Karsten</cp:lastModifiedBy>
  <cp:revision>239</cp:revision>
  <cp:lastPrinted>2015-06-17T08:26:18Z</cp:lastPrinted>
  <dcterms:created xsi:type="dcterms:W3CDTF">2013-05-22T13:10:00Z</dcterms:created>
  <dcterms:modified xsi:type="dcterms:W3CDTF">2015-06-17T12:01:32Z</dcterms:modified>
</cp:coreProperties>
</file>