
<file path=[Content_Types].xml><?xml version="1.0" encoding="utf-8"?>
<Types xmlns="http://schemas.openxmlformats.org/package/2006/content-types">
  <Default Extension="png" ContentType="image/png"/>
  <Default Extension="pdf" ContentType="application/pd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84" r:id="rId3"/>
    <p:sldId id="274" r:id="rId4"/>
    <p:sldId id="276" r:id="rId5"/>
    <p:sldId id="282" r:id="rId6"/>
    <p:sldId id="275" r:id="rId7"/>
    <p:sldId id="277" r:id="rId8"/>
    <p:sldId id="278" r:id="rId9"/>
    <p:sldId id="279" r:id="rId10"/>
    <p:sldId id="285" r:id="rId11"/>
    <p:sldId id="286" r:id="rId12"/>
    <p:sldId id="287" r:id="rId13"/>
    <p:sldId id="280" r:id="rId14"/>
    <p:sldId id="281" r:id="rId15"/>
    <p:sldId id="283" r:id="rId16"/>
  </p:sldIdLst>
  <p:sldSz cx="9144000" cy="6858000" type="screen4x3"/>
  <p:notesSz cx="6797675" cy="9926638"/>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5560"/>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5" d="100"/>
          <a:sy n="125" d="100"/>
        </p:scale>
        <p:origin x="-1224" y="-2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60" cy="496332"/>
          </a:xfrm>
          <a:prstGeom prst="rect">
            <a:avLst/>
          </a:prstGeom>
        </p:spPr>
        <p:txBody>
          <a:bodyPr vert="horz" lIns="91275" tIns="45638" rIns="91275" bIns="45638" rtlCol="0"/>
          <a:lstStyle>
            <a:lvl1pPr algn="l">
              <a:defRPr sz="1200"/>
            </a:lvl1pPr>
          </a:lstStyle>
          <a:p>
            <a:endParaRPr lang="nn-NO"/>
          </a:p>
        </p:txBody>
      </p:sp>
      <p:sp>
        <p:nvSpPr>
          <p:cNvPr id="3" name="Plassholder for dato 2"/>
          <p:cNvSpPr>
            <a:spLocks noGrp="1"/>
          </p:cNvSpPr>
          <p:nvPr>
            <p:ph type="dt" sz="quarter" idx="1"/>
          </p:nvPr>
        </p:nvSpPr>
        <p:spPr>
          <a:xfrm>
            <a:off x="3850443" y="0"/>
            <a:ext cx="2945660" cy="496332"/>
          </a:xfrm>
          <a:prstGeom prst="rect">
            <a:avLst/>
          </a:prstGeom>
        </p:spPr>
        <p:txBody>
          <a:bodyPr vert="horz" lIns="91275" tIns="45638" rIns="91275" bIns="45638" rtlCol="0"/>
          <a:lstStyle>
            <a:lvl1pPr algn="r">
              <a:defRPr sz="1200"/>
            </a:lvl1pPr>
          </a:lstStyle>
          <a:p>
            <a:fld id="{EB62AF2B-CAD5-6041-9A92-86A09088457D}" type="datetimeFigureOut">
              <a:rPr lang="nn-NO" smtClean="0"/>
              <a:pPr/>
              <a:t>17.06.2015</a:t>
            </a:fld>
            <a:endParaRPr lang="nn-NO"/>
          </a:p>
        </p:txBody>
      </p:sp>
      <p:sp>
        <p:nvSpPr>
          <p:cNvPr id="4" name="Plassholder for bunntekst 3"/>
          <p:cNvSpPr>
            <a:spLocks noGrp="1"/>
          </p:cNvSpPr>
          <p:nvPr>
            <p:ph type="ftr" sz="quarter" idx="2"/>
          </p:nvPr>
        </p:nvSpPr>
        <p:spPr>
          <a:xfrm>
            <a:off x="0" y="9428584"/>
            <a:ext cx="2945660" cy="496332"/>
          </a:xfrm>
          <a:prstGeom prst="rect">
            <a:avLst/>
          </a:prstGeom>
        </p:spPr>
        <p:txBody>
          <a:bodyPr vert="horz" lIns="91275" tIns="45638" rIns="91275" bIns="45638" rtlCol="0" anchor="b"/>
          <a:lstStyle>
            <a:lvl1pPr algn="l">
              <a:defRPr sz="1200"/>
            </a:lvl1pPr>
          </a:lstStyle>
          <a:p>
            <a:endParaRPr lang="nn-NO"/>
          </a:p>
        </p:txBody>
      </p:sp>
      <p:sp>
        <p:nvSpPr>
          <p:cNvPr id="5" name="Plassholder for lysbildenummer 4"/>
          <p:cNvSpPr>
            <a:spLocks noGrp="1"/>
          </p:cNvSpPr>
          <p:nvPr>
            <p:ph type="sldNum" sz="quarter" idx="3"/>
          </p:nvPr>
        </p:nvSpPr>
        <p:spPr>
          <a:xfrm>
            <a:off x="3850443" y="9428584"/>
            <a:ext cx="2945660" cy="496332"/>
          </a:xfrm>
          <a:prstGeom prst="rect">
            <a:avLst/>
          </a:prstGeom>
        </p:spPr>
        <p:txBody>
          <a:bodyPr vert="horz" lIns="91275" tIns="45638" rIns="91275" bIns="45638" rtlCol="0" anchor="b"/>
          <a:lstStyle>
            <a:lvl1pPr algn="r">
              <a:defRPr sz="1200"/>
            </a:lvl1pPr>
          </a:lstStyle>
          <a:p>
            <a:fld id="{6FE341BF-3395-A047-A3A2-971CE5634986}" type="slidenum">
              <a:rPr lang="nn-NO" smtClean="0"/>
              <a:pPr/>
              <a:t>‹#›</a:t>
            </a:fld>
            <a:endParaRPr lang="nn-NO"/>
          </a:p>
        </p:txBody>
      </p:sp>
    </p:spTree>
    <p:extLst>
      <p:ext uri="{BB962C8B-B14F-4D97-AF65-F5344CB8AC3E}">
        <p14:creationId xmlns:p14="http://schemas.microsoft.com/office/powerpoint/2010/main" val="498820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60" cy="496332"/>
          </a:xfrm>
          <a:prstGeom prst="rect">
            <a:avLst/>
          </a:prstGeom>
        </p:spPr>
        <p:txBody>
          <a:bodyPr vert="horz" lIns="91275" tIns="45638" rIns="91275" bIns="45638" rtlCol="0"/>
          <a:lstStyle>
            <a:lvl1pPr algn="l">
              <a:defRPr sz="1200"/>
            </a:lvl1pPr>
          </a:lstStyle>
          <a:p>
            <a:endParaRPr lang="nn-NO"/>
          </a:p>
        </p:txBody>
      </p:sp>
      <p:sp>
        <p:nvSpPr>
          <p:cNvPr id="3" name="Plassholder for dato 2"/>
          <p:cNvSpPr>
            <a:spLocks noGrp="1"/>
          </p:cNvSpPr>
          <p:nvPr>
            <p:ph type="dt" idx="1"/>
          </p:nvPr>
        </p:nvSpPr>
        <p:spPr>
          <a:xfrm>
            <a:off x="3850443" y="0"/>
            <a:ext cx="2945660" cy="496332"/>
          </a:xfrm>
          <a:prstGeom prst="rect">
            <a:avLst/>
          </a:prstGeom>
        </p:spPr>
        <p:txBody>
          <a:bodyPr vert="horz" lIns="91275" tIns="45638" rIns="91275" bIns="45638" rtlCol="0"/>
          <a:lstStyle>
            <a:lvl1pPr algn="r">
              <a:defRPr sz="1200"/>
            </a:lvl1pPr>
          </a:lstStyle>
          <a:p>
            <a:fld id="{C18F1763-B220-ED42-A88F-03D6C4484761}" type="datetimeFigureOut">
              <a:rPr lang="nn-NO" smtClean="0"/>
              <a:pPr/>
              <a:t>17.06.2015</a:t>
            </a:fld>
            <a:endParaRPr lang="nn-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75" tIns="45638" rIns="91275" bIns="45638" rtlCol="0" anchor="ctr"/>
          <a:lstStyle/>
          <a:p>
            <a:endParaRPr lang="nn-NO"/>
          </a:p>
        </p:txBody>
      </p:sp>
      <p:sp>
        <p:nvSpPr>
          <p:cNvPr id="5" name="Plassholder for notater 4"/>
          <p:cNvSpPr>
            <a:spLocks noGrp="1"/>
          </p:cNvSpPr>
          <p:nvPr>
            <p:ph type="body" sz="quarter" idx="3"/>
          </p:nvPr>
        </p:nvSpPr>
        <p:spPr>
          <a:xfrm>
            <a:off x="679768" y="4715154"/>
            <a:ext cx="5438140" cy="4466987"/>
          </a:xfrm>
          <a:prstGeom prst="rect">
            <a:avLst/>
          </a:prstGeom>
        </p:spPr>
        <p:txBody>
          <a:bodyPr vert="horz" lIns="91275" tIns="45638" rIns="91275" bIns="45638"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9428584"/>
            <a:ext cx="2945660" cy="496332"/>
          </a:xfrm>
          <a:prstGeom prst="rect">
            <a:avLst/>
          </a:prstGeom>
        </p:spPr>
        <p:txBody>
          <a:bodyPr vert="horz" lIns="91275" tIns="45638" rIns="91275" bIns="45638" rtlCol="0" anchor="b"/>
          <a:lstStyle>
            <a:lvl1pPr algn="l">
              <a:defRPr sz="1200"/>
            </a:lvl1pPr>
          </a:lstStyle>
          <a:p>
            <a:endParaRPr lang="nn-NO"/>
          </a:p>
        </p:txBody>
      </p:sp>
      <p:sp>
        <p:nvSpPr>
          <p:cNvPr id="7" name="Plassholder for lysbildenummer 6"/>
          <p:cNvSpPr>
            <a:spLocks noGrp="1"/>
          </p:cNvSpPr>
          <p:nvPr>
            <p:ph type="sldNum" sz="quarter" idx="5"/>
          </p:nvPr>
        </p:nvSpPr>
        <p:spPr>
          <a:xfrm>
            <a:off x="3850443" y="9428584"/>
            <a:ext cx="2945660" cy="496332"/>
          </a:xfrm>
          <a:prstGeom prst="rect">
            <a:avLst/>
          </a:prstGeom>
        </p:spPr>
        <p:txBody>
          <a:bodyPr vert="horz" lIns="91275" tIns="45638" rIns="91275" bIns="45638" rtlCol="0" anchor="b"/>
          <a:lstStyle>
            <a:lvl1pPr algn="r">
              <a:defRPr sz="1200"/>
            </a:lvl1pPr>
          </a:lstStyle>
          <a:p>
            <a:fld id="{DF7CAFFC-682B-A746-ADFA-F92C308EAC0F}" type="slidenum">
              <a:rPr lang="nn-NO" smtClean="0"/>
              <a:pPr/>
              <a:t>‹#›</a:t>
            </a:fld>
            <a:endParaRPr lang="nn-NO"/>
          </a:p>
        </p:txBody>
      </p:sp>
    </p:spTree>
    <p:extLst>
      <p:ext uri="{BB962C8B-B14F-4D97-AF65-F5344CB8AC3E}">
        <p14:creationId xmlns:p14="http://schemas.microsoft.com/office/powerpoint/2010/main" val="18933028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a:t>
            </a:fld>
            <a:endParaRPr lang="nn-NO"/>
          </a:p>
        </p:txBody>
      </p:sp>
    </p:spTree>
    <p:extLst>
      <p:ext uri="{BB962C8B-B14F-4D97-AF65-F5344CB8AC3E}">
        <p14:creationId xmlns:p14="http://schemas.microsoft.com/office/powerpoint/2010/main" val="1976168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1.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sp>
        <p:nvSpPr>
          <p:cNvPr id="3" name="Undertittel 2"/>
          <p:cNvSpPr>
            <a:spLocks noGrp="1"/>
          </p:cNvSpPr>
          <p:nvPr>
            <p:ph type="subTitle" idx="1"/>
          </p:nvPr>
        </p:nvSpPr>
        <p:spPr>
          <a:xfrm>
            <a:off x="1170742" y="2494091"/>
            <a:ext cx="6260537" cy="307777"/>
          </a:xfrm>
        </p:spPr>
        <p:txBody>
          <a:bodyPr wrap="square">
            <a:spAutoFit/>
          </a:bodyPr>
          <a:lstStyle>
            <a:lvl1pPr marL="0" indent="0" algn="l">
              <a:buNone/>
              <a:defRPr sz="1400">
                <a:solidFill>
                  <a:srgbClr val="6D55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n-NO" dirty="0"/>
          </a:p>
        </p:txBody>
      </p:sp>
      <p:sp>
        <p:nvSpPr>
          <p:cNvPr id="10" name="Tittel 1"/>
          <p:cNvSpPr>
            <a:spLocks noGrp="1"/>
          </p:cNvSpPr>
          <p:nvPr>
            <p:ph type="ctrTitle"/>
          </p:nvPr>
        </p:nvSpPr>
        <p:spPr>
          <a:xfrm>
            <a:off x="1170741" y="1924704"/>
            <a:ext cx="6260537" cy="569387"/>
          </a:xfrm>
        </p:spPr>
        <p:txBody>
          <a:bodyPr anchor="t" anchorCtr="0">
            <a:normAutofit/>
          </a:bodyPr>
          <a:lstStyle>
            <a:lvl1pPr>
              <a:defRPr sz="2700">
                <a:solidFill>
                  <a:srgbClr val="6D5560"/>
                </a:solidFill>
              </a:defRPr>
            </a:lvl1pPr>
          </a:lstStyle>
          <a:p>
            <a:r>
              <a:rPr lang="nb-NO" smtClean="0"/>
              <a:t>Klikk for å redigere tittelstil</a:t>
            </a:r>
            <a:endParaRPr lang="nn-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n-NO"/>
          </a:p>
        </p:txBody>
      </p:sp>
      <p:sp>
        <p:nvSpPr>
          <p:cNvPr id="3" name="Plassholder for bilde 2"/>
          <p:cNvSpPr>
            <a:spLocks noGrp="1"/>
          </p:cNvSpPr>
          <p:nvPr>
            <p:ph type="pic" idx="1"/>
          </p:nvPr>
        </p:nvSpPr>
        <p:spPr>
          <a:xfrm>
            <a:off x="1792288" y="827851"/>
            <a:ext cx="5486400" cy="3899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n-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deside">
    <p:spTree>
      <p:nvGrpSpPr>
        <p:cNvPr id="1" name=""/>
        <p:cNvGrpSpPr/>
        <p:nvPr/>
      </p:nvGrpSpPr>
      <p:grpSpPr>
        <a:xfrm>
          <a:off x="0" y="0"/>
          <a:ext cx="0" cy="0"/>
          <a:chOff x="0" y="0"/>
          <a:chExt cx="0" cy="0"/>
        </a:xfrm>
      </p:grpSpPr>
      <p:sp>
        <p:nvSpPr>
          <p:cNvPr id="5" name="Plassholder for bilde 4"/>
          <p:cNvSpPr>
            <a:spLocks noGrp="1"/>
          </p:cNvSpPr>
          <p:nvPr>
            <p:ph type="pic" sz="quarter" idx="10"/>
          </p:nvPr>
        </p:nvSpPr>
        <p:spPr>
          <a:xfrm>
            <a:off x="0" y="476672"/>
            <a:ext cx="9144000" cy="6070179"/>
          </a:xfrm>
        </p:spPr>
        <p:txBody>
          <a:bodyPr/>
          <a:lstStyle/>
          <a:p>
            <a:r>
              <a:rPr lang="nb-NO" smtClean="0"/>
              <a:t>Klikk ikonet for å legge til et bilde</a:t>
            </a:r>
            <a:endParaRPr lang="nb-NO" dirty="0"/>
          </a:p>
        </p:txBody>
      </p:sp>
      <p:sp>
        <p:nvSpPr>
          <p:cNvPr id="10" name="Plassholder for tekst 9"/>
          <p:cNvSpPr>
            <a:spLocks noGrp="1"/>
          </p:cNvSpPr>
          <p:nvPr>
            <p:ph type="body" sz="quarter" idx="12"/>
          </p:nvPr>
        </p:nvSpPr>
        <p:spPr>
          <a:xfrm>
            <a:off x="0" y="6364800"/>
            <a:ext cx="9144000" cy="493200"/>
          </a:xfrm>
          <a:blipFill>
            <a:blip r:embed="rId2"/>
            <a:stretch>
              <a:fillRect/>
            </a:stretch>
          </a:blipFill>
        </p:spPr>
        <p:txBody>
          <a:bodyPr>
            <a:normAutofit/>
          </a:bodyPr>
          <a:lstStyle>
            <a:lvl1pPr marL="0" indent="0">
              <a:buNone/>
              <a:defRPr sz="100">
                <a:solidFill>
                  <a:schemeClr val="bg1"/>
                </a:solidFill>
              </a:defRPr>
            </a:lvl1pPr>
          </a:lstStyle>
          <a:p>
            <a:pPr lvl="0"/>
            <a:r>
              <a:rPr lang="nb-NO" smtClean="0"/>
              <a:t>Klikk for å redigere tekststiler i malen</a:t>
            </a:r>
          </a:p>
        </p:txBody>
      </p:sp>
      <p:sp>
        <p:nvSpPr>
          <p:cNvPr id="6" name="Plassholder for tekst 9"/>
          <p:cNvSpPr>
            <a:spLocks noGrp="1"/>
          </p:cNvSpPr>
          <p:nvPr>
            <p:ph type="body" sz="quarter" idx="13"/>
          </p:nvPr>
        </p:nvSpPr>
        <p:spPr>
          <a:xfrm>
            <a:off x="0" y="0"/>
            <a:ext cx="9144000" cy="615600"/>
          </a:xfrm>
          <a:blipFill>
            <a:blip r:embed="rId3"/>
            <a:stretch>
              <a:fillRect/>
            </a:stretch>
          </a:blipFill>
        </p:spPr>
        <p:txBody>
          <a:bodyPr>
            <a:normAutofit/>
          </a:bodyPr>
          <a:lstStyle>
            <a:lvl1pPr marL="0" indent="0">
              <a:buNone/>
              <a:defRPr sz="1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388166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0" name="Plassholder for innhold 2"/>
          <p:cNvSpPr>
            <a:spLocks noGrp="1"/>
          </p:cNvSpPr>
          <p:nvPr>
            <p:ph sz="half" idx="10"/>
          </p:nvPr>
        </p:nvSpPr>
        <p:spPr>
          <a:xfrm>
            <a:off x="457200" y="2242004"/>
            <a:ext cx="4038600" cy="3884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dirty="0"/>
          </a:p>
        </p:txBody>
      </p:sp>
      <p:sp>
        <p:nvSpPr>
          <p:cNvPr id="2" name="Tittel 1"/>
          <p:cNvSpPr>
            <a:spLocks noGrp="1"/>
          </p:cNvSpPr>
          <p:nvPr>
            <p:ph type="title"/>
          </p:nvPr>
        </p:nvSpPr>
        <p:spPr/>
        <p:txBody>
          <a:bodyPr/>
          <a:lstStyle>
            <a:lvl1pPr>
              <a:defRPr/>
            </a:lvl1pPr>
          </a:lstStyle>
          <a:p>
            <a:r>
              <a:rPr lang="nb-NO" smtClean="0"/>
              <a:t>Klikk for å redigere tittelstil</a:t>
            </a:r>
            <a:endParaRPr lang="nn-NO"/>
          </a:p>
        </p:txBody>
      </p:sp>
      <p:sp>
        <p:nvSpPr>
          <p:cNvPr id="3" name="Plassholder for tekst 2"/>
          <p:cNvSpPr>
            <a:spLocks noGrp="1"/>
          </p:cNvSpPr>
          <p:nvPr>
            <p:ph type="body" idx="1"/>
          </p:nvPr>
        </p:nvSpPr>
        <p:spPr>
          <a:xfrm>
            <a:off x="457200" y="1602242"/>
            <a:ext cx="4038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1" name="Plassholder for innhold 2"/>
          <p:cNvSpPr>
            <a:spLocks noGrp="1"/>
          </p:cNvSpPr>
          <p:nvPr>
            <p:ph sz="half" idx="11"/>
          </p:nvPr>
        </p:nvSpPr>
        <p:spPr>
          <a:xfrm>
            <a:off x="4648200" y="2242004"/>
            <a:ext cx="4038600" cy="3884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dirty="0"/>
          </a:p>
        </p:txBody>
      </p:sp>
      <p:sp>
        <p:nvSpPr>
          <p:cNvPr id="12" name="Plassholder for tekst 2"/>
          <p:cNvSpPr>
            <a:spLocks noGrp="1"/>
          </p:cNvSpPr>
          <p:nvPr>
            <p:ph type="body" idx="12"/>
          </p:nvPr>
        </p:nvSpPr>
        <p:spPr>
          <a:xfrm>
            <a:off x="4648200" y="1602242"/>
            <a:ext cx="4038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1185333"/>
            <a:ext cx="3008313" cy="513174"/>
          </a:xfrm>
        </p:spPr>
        <p:txBody>
          <a:bodyPr anchor="b"/>
          <a:lstStyle>
            <a:lvl1pPr algn="l">
              <a:defRPr sz="2000" b="1"/>
            </a:lvl1pPr>
          </a:lstStyle>
          <a:p>
            <a:r>
              <a:rPr lang="nb-NO" smtClean="0"/>
              <a:t>Klikk for å redigere tittelstil</a:t>
            </a:r>
            <a:endParaRPr lang="nn-NO" dirty="0"/>
          </a:p>
        </p:txBody>
      </p:sp>
      <p:sp>
        <p:nvSpPr>
          <p:cNvPr id="3" name="Plassholder for innhold 2"/>
          <p:cNvSpPr>
            <a:spLocks noGrp="1"/>
          </p:cNvSpPr>
          <p:nvPr>
            <p:ph idx="1"/>
          </p:nvPr>
        </p:nvSpPr>
        <p:spPr>
          <a:xfrm>
            <a:off x="3575050" y="1185334"/>
            <a:ext cx="5111750" cy="49577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457200" y="1881481"/>
            <a:ext cx="3008313" cy="42615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8" y="0"/>
            <a:ext cx="9143244" cy="658314"/>
          </a:xfrm>
          <a:prstGeom prst="rect">
            <a:avLst/>
          </a:prstGeom>
        </p:spPr>
      </p:pic>
      <p:sp>
        <p:nvSpPr>
          <p:cNvPr id="2" name="Plassholder for tittel 1"/>
          <p:cNvSpPr>
            <a:spLocks noGrp="1"/>
          </p:cNvSpPr>
          <p:nvPr>
            <p:ph type="title"/>
          </p:nvPr>
        </p:nvSpPr>
        <p:spPr>
          <a:xfrm>
            <a:off x="457200" y="777044"/>
            <a:ext cx="8229600" cy="804342"/>
          </a:xfrm>
          <a:prstGeom prst="rect">
            <a:avLst/>
          </a:prstGeom>
        </p:spPr>
        <p:txBody>
          <a:bodyPr vert="horz" lIns="91440" tIns="45720" rIns="91440" bIns="45720" rtlCol="0" anchor="ctr">
            <a:normAutofit/>
          </a:bodyPr>
          <a:lstStyle/>
          <a:p>
            <a:r>
              <a:rPr lang="nb-NO" dirty="0" smtClean="0"/>
              <a:t>Klikk for å redigere tittelstil</a:t>
            </a:r>
            <a:endParaRPr lang="nn-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8" y="0"/>
            <a:ext cx="9143244" cy="615645"/>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8" y="6364265"/>
            <a:ext cx="9143244" cy="4937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457200" rtl="0" eaLnBrk="1" latinLnBrk="0" hangingPunct="1">
        <a:spcBef>
          <a:spcPct val="0"/>
        </a:spcBef>
        <a:buNone/>
        <a:defRPr sz="4400" kern="1200">
          <a:solidFill>
            <a:srgbClr val="6D556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0741" y="1924704"/>
            <a:ext cx="6374859" cy="569387"/>
          </a:xfrm>
        </p:spPr>
        <p:txBody>
          <a:bodyPr>
            <a:normAutofit/>
          </a:bodyPr>
          <a:lstStyle/>
          <a:p>
            <a:r>
              <a:rPr lang="nb-NO" dirty="0" smtClean="0"/>
              <a:t>Privatrettslige forhold</a:t>
            </a:r>
            <a:endParaRPr lang="nb-NO" dirty="0"/>
          </a:p>
        </p:txBody>
      </p:sp>
      <p:sp>
        <p:nvSpPr>
          <p:cNvPr id="4" name="Subtitle 3"/>
          <p:cNvSpPr>
            <a:spLocks noGrp="1"/>
          </p:cNvSpPr>
          <p:nvPr>
            <p:ph type="subTitle" idx="1"/>
          </p:nvPr>
        </p:nvSpPr>
        <p:spPr/>
        <p:txBody>
          <a:bodyPr/>
          <a:lstStyle/>
          <a:p>
            <a:r>
              <a:rPr lang="nb-NO" dirty="0" smtClean="0"/>
              <a:t>Juni 2015</a:t>
            </a:r>
            <a:endParaRPr lang="nb-N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3600" dirty="0" smtClean="0"/>
              <a:t>Avvisning utvidelse småbåthavn</a:t>
            </a:r>
            <a:endParaRPr lang="nb-NO" sz="3600" dirty="0"/>
          </a:p>
        </p:txBody>
      </p:sp>
      <p:pic>
        <p:nvPicPr>
          <p:cNvPr id="5" name="Plassholder for innhold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90706"/>
            <a:ext cx="4038600" cy="3544950"/>
          </a:xfrm>
        </p:spPr>
      </p:pic>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9620" y="2090706"/>
            <a:ext cx="4823562"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252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Festekontrakt 13.05.1996</a:t>
            </a:r>
            <a:endParaRPr lang="nb-NO"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7657" y="2130802"/>
            <a:ext cx="8229600" cy="184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50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Avtale 15.06.2000</a:t>
            </a:r>
            <a:endParaRPr lang="nb-NO"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213" y="2065793"/>
            <a:ext cx="8229600" cy="321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87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Sameie, borettslag og eierseksjonstomter</a:t>
            </a:r>
            <a:endParaRPr lang="nb-NO" dirty="0"/>
          </a:p>
        </p:txBody>
      </p:sp>
      <p:sp>
        <p:nvSpPr>
          <p:cNvPr id="3" name="Plassholder for innhold 2"/>
          <p:cNvSpPr>
            <a:spLocks noGrp="1"/>
          </p:cNvSpPr>
          <p:nvPr>
            <p:ph idx="1"/>
          </p:nvPr>
        </p:nvSpPr>
        <p:spPr/>
        <p:txBody>
          <a:bodyPr/>
          <a:lstStyle/>
          <a:p>
            <a:endParaRPr lang="nb-NO" dirty="0" smtClean="0"/>
          </a:p>
          <a:p>
            <a:r>
              <a:rPr lang="nb-NO" dirty="0" smtClean="0"/>
              <a:t>Bygging på fellesareal</a:t>
            </a:r>
          </a:p>
          <a:p>
            <a:r>
              <a:rPr lang="nb-NO" dirty="0" smtClean="0"/>
              <a:t>Uten protest - ingen undersøkelsesplikt</a:t>
            </a:r>
          </a:p>
          <a:p>
            <a:r>
              <a:rPr lang="nb-NO" dirty="0" smtClean="0"/>
              <a:t>Med protest – undersøkelsesplikt</a:t>
            </a:r>
          </a:p>
          <a:p>
            <a:pPr lvl="1"/>
            <a:r>
              <a:rPr lang="nb-NO" dirty="0" smtClean="0"/>
              <a:t>Dokumentasjon/supplering</a:t>
            </a:r>
          </a:p>
          <a:p>
            <a:pPr lvl="1"/>
            <a:r>
              <a:rPr lang="nb-NO" dirty="0" smtClean="0"/>
              <a:t>Avvisning dersom i strid med sameielov, borettslagslov eller eierseksjonslov</a:t>
            </a:r>
            <a:endParaRPr lang="nb-NO" dirty="0"/>
          </a:p>
        </p:txBody>
      </p:sp>
    </p:spTree>
    <p:extLst>
      <p:ext uri="{BB962C8B-B14F-4D97-AF65-F5344CB8AC3E}">
        <p14:creationId xmlns:p14="http://schemas.microsoft.com/office/powerpoint/2010/main" val="1450066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«skal søknaden avvises»</a:t>
            </a:r>
            <a:endParaRPr lang="nb-NO" dirty="0"/>
          </a:p>
        </p:txBody>
      </p:sp>
      <p:sp>
        <p:nvSpPr>
          <p:cNvPr id="3" name="Plassholder for innhold 2"/>
          <p:cNvSpPr>
            <a:spLocks noGrp="1"/>
          </p:cNvSpPr>
          <p:nvPr>
            <p:ph idx="1"/>
          </p:nvPr>
        </p:nvSpPr>
        <p:spPr/>
        <p:txBody>
          <a:bodyPr/>
          <a:lstStyle/>
          <a:p>
            <a:r>
              <a:rPr lang="nb-NO" dirty="0" smtClean="0"/>
              <a:t>Forpliktet til å avvise søknad</a:t>
            </a:r>
            <a:endParaRPr lang="nb-NO" dirty="0"/>
          </a:p>
          <a:p>
            <a:pPr marL="0" indent="0">
              <a:buNone/>
            </a:pPr>
            <a:endParaRPr lang="nb-NO" dirty="0" smtClean="0"/>
          </a:p>
          <a:p>
            <a:pPr marL="0" indent="0" algn="ctr">
              <a:buNone/>
            </a:pPr>
            <a:r>
              <a:rPr lang="nb-NO" dirty="0" smtClean="0"/>
              <a:t>«Åpenbart»</a:t>
            </a:r>
          </a:p>
          <a:p>
            <a:pPr marL="0" indent="0" algn="ctr">
              <a:buNone/>
            </a:pPr>
            <a:endParaRPr lang="nb-NO" dirty="0" smtClean="0"/>
          </a:p>
          <a:p>
            <a:pPr marL="0" indent="0" algn="ctr">
              <a:buNone/>
            </a:pPr>
            <a:r>
              <a:rPr lang="nb-NO" dirty="0" smtClean="0"/>
              <a:t>«Klart»</a:t>
            </a:r>
            <a:endParaRPr lang="nb-NO" dirty="0"/>
          </a:p>
        </p:txBody>
      </p:sp>
      <p:sp>
        <p:nvSpPr>
          <p:cNvPr id="9" name="Pil opp 8"/>
          <p:cNvSpPr/>
          <p:nvPr/>
        </p:nvSpPr>
        <p:spPr>
          <a:xfrm>
            <a:off x="1943100" y="2590800"/>
            <a:ext cx="1143000" cy="28003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68964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Endringene</a:t>
            </a:r>
            <a:endParaRPr lang="nb-NO" dirty="0"/>
          </a:p>
        </p:txBody>
      </p:sp>
      <p:sp>
        <p:nvSpPr>
          <p:cNvPr id="3" name="Plassholder for innhold 2"/>
          <p:cNvSpPr>
            <a:spLocks noGrp="1"/>
          </p:cNvSpPr>
          <p:nvPr>
            <p:ph idx="1"/>
          </p:nvPr>
        </p:nvSpPr>
        <p:spPr/>
        <p:txBody>
          <a:bodyPr/>
          <a:lstStyle/>
          <a:p>
            <a:r>
              <a:rPr lang="nb-NO" dirty="0" smtClean="0"/>
              <a:t>Redusere tolkningstvil</a:t>
            </a:r>
          </a:p>
          <a:p>
            <a:r>
              <a:rPr lang="nb-NO" dirty="0" smtClean="0"/>
              <a:t>Større likebehandling</a:t>
            </a:r>
          </a:p>
          <a:p>
            <a:r>
              <a:rPr lang="nb-NO" dirty="0" smtClean="0"/>
              <a:t>Bedre forutsigbarhet </a:t>
            </a:r>
            <a:r>
              <a:rPr lang="nb-NO" u="sng" dirty="0" smtClean="0"/>
              <a:t>for tiltakshaver</a:t>
            </a:r>
          </a:p>
          <a:p>
            <a:endParaRPr lang="nb-NO" dirty="0"/>
          </a:p>
          <a:p>
            <a:r>
              <a:rPr lang="nb-NO" dirty="0" smtClean="0"/>
              <a:t>Klageinstansen skal være tilbakeholde med å overprøve kommunens vurdering</a:t>
            </a:r>
            <a:endParaRPr lang="nb-NO" dirty="0"/>
          </a:p>
        </p:txBody>
      </p:sp>
    </p:spTree>
    <p:extLst>
      <p:ext uri="{BB962C8B-B14F-4D97-AF65-F5344CB8AC3E}">
        <p14:creationId xmlns:p14="http://schemas.microsoft.com/office/powerpoint/2010/main" val="337638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381000" y="928360"/>
            <a:ext cx="8442960" cy="4832092"/>
          </a:xfrm>
          <a:prstGeom prst="rect">
            <a:avLst/>
          </a:prstGeom>
        </p:spPr>
        <p:txBody>
          <a:bodyPr wrap="square">
            <a:spAutoFit/>
          </a:bodyPr>
          <a:lstStyle/>
          <a:p>
            <a:r>
              <a:rPr lang="nb-NO" sz="2800" dirty="0"/>
              <a:t>§ 21-6.</a:t>
            </a:r>
            <a:r>
              <a:rPr lang="nb-NO" sz="2800" i="1" dirty="0"/>
              <a:t>Privatrettslige </a:t>
            </a:r>
            <a:r>
              <a:rPr lang="nb-NO" sz="2800" i="1" dirty="0" smtClean="0"/>
              <a:t>forhold</a:t>
            </a:r>
          </a:p>
          <a:p>
            <a:endParaRPr lang="nb-NO" sz="2800" i="1" dirty="0"/>
          </a:p>
          <a:p>
            <a:r>
              <a:rPr lang="nb-NO" sz="2800" dirty="0" smtClean="0"/>
              <a:t>Med </a:t>
            </a:r>
            <a:r>
              <a:rPr lang="nb-NO" sz="2800" dirty="0"/>
              <a:t>mindre annet følger av loven her, skal bygningsmyndighetene ikke ta stilling til privatrettslige forhold ved behandling av byggesøknader. Dersom det framstår som </a:t>
            </a:r>
            <a:r>
              <a:rPr lang="nb-NO" sz="2800" u="sng" dirty="0" smtClean="0"/>
              <a:t>åpenbart</a:t>
            </a:r>
            <a:r>
              <a:rPr lang="nb-NO" sz="2800" dirty="0" smtClean="0"/>
              <a:t> </a:t>
            </a:r>
            <a:r>
              <a:rPr lang="nb-NO" sz="2800" dirty="0"/>
              <a:t>for bygningsmyndighetene at tiltakshaver ikke har de privatrettslige rettigheter søknaden forutsetter, </a:t>
            </a:r>
            <a:r>
              <a:rPr lang="nb-NO" sz="2800" u="sng" dirty="0" smtClean="0"/>
              <a:t>skal</a:t>
            </a:r>
            <a:r>
              <a:rPr lang="nb-NO" sz="2800" dirty="0" smtClean="0"/>
              <a:t> </a:t>
            </a:r>
            <a:r>
              <a:rPr lang="nb-NO" sz="2800" dirty="0"/>
              <a:t>søknaden avvises. </a:t>
            </a:r>
            <a:r>
              <a:rPr lang="nb-NO" sz="2800" dirty="0" smtClean="0"/>
              <a:t>Tillatelse </a:t>
            </a:r>
            <a:r>
              <a:rPr lang="nb-NO" sz="2800" dirty="0"/>
              <a:t>etter denne lov innebærer ingen avgjørelse av privatrettslige forhold. Kommunen kan fastsette frist for tiltakshaver for supplering av søknaden</a:t>
            </a:r>
          </a:p>
        </p:txBody>
      </p:sp>
    </p:spTree>
    <p:extLst>
      <p:ext uri="{BB962C8B-B14F-4D97-AF65-F5344CB8AC3E}">
        <p14:creationId xmlns:p14="http://schemas.microsoft.com/office/powerpoint/2010/main" val="169270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Privatrettslige forhold</a:t>
            </a:r>
            <a:endParaRPr lang="nb-NO" dirty="0"/>
          </a:p>
        </p:txBody>
      </p:sp>
      <p:sp>
        <p:nvSpPr>
          <p:cNvPr id="3" name="Plassholder for innhold 2"/>
          <p:cNvSpPr>
            <a:spLocks noGrp="1"/>
          </p:cNvSpPr>
          <p:nvPr>
            <p:ph idx="1"/>
          </p:nvPr>
        </p:nvSpPr>
        <p:spPr/>
        <p:txBody>
          <a:bodyPr>
            <a:normAutofit/>
          </a:bodyPr>
          <a:lstStyle/>
          <a:p>
            <a:r>
              <a:rPr lang="nb-NO" dirty="0" smtClean="0"/>
              <a:t>Utg. punkt </a:t>
            </a:r>
            <a:r>
              <a:rPr lang="nb-NO" dirty="0" err="1" smtClean="0"/>
              <a:t>pbl</a:t>
            </a:r>
            <a:r>
              <a:rPr lang="nb-NO" dirty="0" smtClean="0"/>
              <a:t>. § 21-6</a:t>
            </a:r>
          </a:p>
          <a:p>
            <a:pPr marL="0" indent="0">
              <a:buNone/>
            </a:pPr>
            <a:endParaRPr lang="nb-NO" dirty="0" smtClean="0"/>
          </a:p>
          <a:p>
            <a:pPr marL="457200" lvl="1" indent="0">
              <a:buNone/>
            </a:pPr>
            <a:r>
              <a:rPr lang="nb-NO" dirty="0" smtClean="0"/>
              <a:t>«privatrettslige forhold er plan- og bygningsmyndighetene uvedkommende og slike tvister må løses i rettsapparatet» </a:t>
            </a:r>
          </a:p>
          <a:p>
            <a:pPr marL="457200" lvl="1" indent="0">
              <a:buNone/>
            </a:pPr>
            <a:endParaRPr lang="nb-NO" dirty="0" smtClean="0"/>
          </a:p>
          <a:p>
            <a:pPr marL="457200" lvl="1" indent="0">
              <a:buNone/>
            </a:pPr>
            <a:r>
              <a:rPr lang="nb-NO" dirty="0" smtClean="0"/>
              <a:t>Bygningsmyndighetenes behandling avklarer kun forholdet til plan- og bygningsloven – ikke privatrettslige rettigheter</a:t>
            </a:r>
          </a:p>
          <a:p>
            <a:pPr marL="457200" lvl="1" indent="0">
              <a:buNone/>
            </a:pPr>
            <a:endParaRPr lang="nb-NO" dirty="0"/>
          </a:p>
        </p:txBody>
      </p:sp>
    </p:spTree>
    <p:extLst>
      <p:ext uri="{BB962C8B-B14F-4D97-AF65-F5344CB8AC3E}">
        <p14:creationId xmlns:p14="http://schemas.microsoft.com/office/powerpoint/2010/main" val="188853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a:t>
            </a:r>
            <a:r>
              <a:rPr lang="nb-NO" dirty="0" smtClean="0"/>
              <a:t>nntak</a:t>
            </a:r>
            <a:endParaRPr lang="nb-NO" dirty="0"/>
          </a:p>
        </p:txBody>
      </p:sp>
      <p:sp>
        <p:nvSpPr>
          <p:cNvPr id="3" name="Plassholder for innhold 2"/>
          <p:cNvSpPr>
            <a:spLocks noGrp="1"/>
          </p:cNvSpPr>
          <p:nvPr>
            <p:ph idx="1"/>
          </p:nvPr>
        </p:nvSpPr>
        <p:spPr/>
        <p:txBody>
          <a:bodyPr>
            <a:normAutofit lnSpcReduction="10000"/>
          </a:bodyPr>
          <a:lstStyle/>
          <a:p>
            <a:endParaRPr lang="nb-NO" dirty="0" smtClean="0"/>
          </a:p>
          <a:p>
            <a:r>
              <a:rPr lang="nb-NO" dirty="0" smtClean="0"/>
              <a:t>«Med mindre annet følger av loven her»</a:t>
            </a:r>
          </a:p>
          <a:p>
            <a:pPr lvl="1"/>
            <a:r>
              <a:rPr lang="nb-NO" dirty="0" smtClean="0"/>
              <a:t>Vannforsyning §27-1</a:t>
            </a:r>
          </a:p>
          <a:p>
            <a:pPr lvl="1"/>
            <a:r>
              <a:rPr lang="nb-NO" dirty="0" smtClean="0"/>
              <a:t>Avløpsvann §27-2</a:t>
            </a:r>
          </a:p>
          <a:p>
            <a:pPr lvl="1"/>
            <a:r>
              <a:rPr lang="nb-NO" dirty="0" smtClean="0"/>
              <a:t>Lovlig atkomst	§</a:t>
            </a:r>
            <a:r>
              <a:rPr lang="nb-NO" dirty="0" smtClean="0"/>
              <a:t>27-4</a:t>
            </a:r>
          </a:p>
          <a:p>
            <a:pPr lvl="1"/>
            <a:endParaRPr lang="nb-NO" dirty="0" smtClean="0"/>
          </a:p>
          <a:p>
            <a:pPr lvl="1"/>
            <a:r>
              <a:rPr lang="nb-NO" dirty="0"/>
              <a:t>Ny §29-11: </a:t>
            </a:r>
            <a:endParaRPr lang="nb-NO" dirty="0" smtClean="0"/>
          </a:p>
          <a:p>
            <a:pPr lvl="2"/>
            <a:r>
              <a:rPr lang="nb-NO" smtClean="0"/>
              <a:t>forhold </a:t>
            </a:r>
            <a:r>
              <a:rPr lang="nb-NO" dirty="0"/>
              <a:t>i strid </a:t>
            </a:r>
            <a:r>
              <a:rPr lang="nb-NO"/>
              <a:t>med </a:t>
            </a:r>
            <a:r>
              <a:rPr lang="nb-NO" smtClean="0"/>
              <a:t>krav i byggetillatelse på</a:t>
            </a:r>
            <a:r>
              <a:rPr lang="nb-NO" dirty="0"/>
              <a:t>	annen </a:t>
            </a:r>
            <a:r>
              <a:rPr lang="nb-NO" dirty="0" smtClean="0"/>
              <a:t>eiendom. </a:t>
            </a:r>
            <a:endParaRPr lang="nb-NO" dirty="0"/>
          </a:p>
          <a:p>
            <a:pPr lvl="1"/>
            <a:endParaRPr lang="nb-NO" dirty="0"/>
          </a:p>
          <a:p>
            <a:pPr marL="457200" lvl="1" indent="0">
              <a:buNone/>
            </a:pPr>
            <a:endParaRPr lang="nb-NO" dirty="0" smtClean="0"/>
          </a:p>
        </p:txBody>
      </p:sp>
    </p:spTree>
    <p:extLst>
      <p:ext uri="{BB962C8B-B14F-4D97-AF65-F5344CB8AC3E}">
        <p14:creationId xmlns:p14="http://schemas.microsoft.com/office/powerpoint/2010/main" val="180915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Ot.prp. 45 2007-2008</a:t>
            </a:r>
            <a:endParaRPr lang="nb-NO" dirty="0"/>
          </a:p>
        </p:txBody>
      </p:sp>
      <p:sp>
        <p:nvSpPr>
          <p:cNvPr id="3" name="Plassholder for innhold 2"/>
          <p:cNvSpPr>
            <a:spLocks noGrp="1"/>
          </p:cNvSpPr>
          <p:nvPr>
            <p:ph idx="1"/>
          </p:nvPr>
        </p:nvSpPr>
        <p:spPr/>
        <p:txBody>
          <a:bodyPr>
            <a:normAutofit/>
          </a:bodyPr>
          <a:lstStyle/>
          <a:p>
            <a:pPr marL="400050" lvl="1" indent="0">
              <a:buNone/>
            </a:pPr>
            <a:endParaRPr lang="nb-NO" dirty="0"/>
          </a:p>
          <a:p>
            <a:pPr marL="400050" lvl="1" indent="0">
              <a:buNone/>
            </a:pPr>
            <a:r>
              <a:rPr lang="nb-NO" sz="3600" dirty="0" smtClean="0"/>
              <a:t>«I de tilfeller det er tilstrekkelig klart at tiltakshaver ikke har den privatrettslige rådighet over den aktuelle eiendom, kan det virke rimeligere at han skaffer en rettslig avklaring før søknaden behandles etter plan- og bygningsloven»</a:t>
            </a:r>
            <a:endParaRPr lang="nb-NO" sz="3600" dirty="0"/>
          </a:p>
        </p:txBody>
      </p:sp>
    </p:spTree>
    <p:extLst>
      <p:ext uri="{BB962C8B-B14F-4D97-AF65-F5344CB8AC3E}">
        <p14:creationId xmlns:p14="http://schemas.microsoft.com/office/powerpoint/2010/main" val="50385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Endringer </a:t>
            </a:r>
            <a:r>
              <a:rPr lang="nb-NO" dirty="0" err="1" smtClean="0"/>
              <a:t>pbl</a:t>
            </a:r>
            <a:r>
              <a:rPr lang="nb-NO" dirty="0" smtClean="0"/>
              <a:t>. 21-6 1. juli 2015</a:t>
            </a:r>
            <a:endParaRPr lang="nb-NO" dirty="0"/>
          </a:p>
        </p:txBody>
      </p:sp>
      <p:sp>
        <p:nvSpPr>
          <p:cNvPr id="3" name="Plassholder for innhold 2"/>
          <p:cNvSpPr>
            <a:spLocks noGrp="1"/>
          </p:cNvSpPr>
          <p:nvPr>
            <p:ph idx="1"/>
          </p:nvPr>
        </p:nvSpPr>
        <p:spPr/>
        <p:txBody>
          <a:bodyPr/>
          <a:lstStyle/>
          <a:p>
            <a:endParaRPr lang="nb-NO" dirty="0" smtClean="0"/>
          </a:p>
          <a:p>
            <a:r>
              <a:rPr lang="nb-NO" dirty="0" smtClean="0"/>
              <a:t>Dagens «kan» avvise dersom «klart»</a:t>
            </a:r>
          </a:p>
          <a:p>
            <a:endParaRPr lang="nb-NO" dirty="0"/>
          </a:p>
          <a:p>
            <a:r>
              <a:rPr lang="nb-NO" dirty="0" smtClean="0"/>
              <a:t>Ny lov «skal» avvise dersom «åpenbart»</a:t>
            </a:r>
            <a:endParaRPr lang="nb-NO" dirty="0"/>
          </a:p>
        </p:txBody>
      </p:sp>
    </p:spTree>
    <p:extLst>
      <p:ext uri="{BB962C8B-B14F-4D97-AF65-F5344CB8AC3E}">
        <p14:creationId xmlns:p14="http://schemas.microsoft.com/office/powerpoint/2010/main" val="137302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Kravet - sannsynlighetsovervekt</a:t>
            </a:r>
            <a:endParaRPr lang="nb-NO" dirty="0"/>
          </a:p>
        </p:txBody>
      </p:sp>
      <p:sp>
        <p:nvSpPr>
          <p:cNvPr id="3" name="Plassholder for innhold 2"/>
          <p:cNvSpPr>
            <a:spLocks noGrp="1"/>
          </p:cNvSpPr>
          <p:nvPr>
            <p:ph idx="1"/>
          </p:nvPr>
        </p:nvSpPr>
        <p:spPr/>
        <p:txBody>
          <a:bodyPr>
            <a:normAutofit lnSpcReduction="10000"/>
          </a:bodyPr>
          <a:lstStyle/>
          <a:p>
            <a:r>
              <a:rPr lang="nb-NO" dirty="0" smtClean="0"/>
              <a:t>Begrenset undersøkelsesplikt</a:t>
            </a:r>
          </a:p>
          <a:p>
            <a:pPr lvl="1"/>
            <a:r>
              <a:rPr lang="nb-NO" dirty="0" smtClean="0"/>
              <a:t>Ikke avklare kompliserte privatrettslige spørsmål</a:t>
            </a:r>
          </a:p>
          <a:p>
            <a:pPr lvl="1"/>
            <a:r>
              <a:rPr lang="nb-NO" dirty="0" smtClean="0"/>
              <a:t>SOM 2011 237 </a:t>
            </a:r>
          </a:p>
          <a:p>
            <a:pPr lvl="2"/>
            <a:r>
              <a:rPr lang="nb-NO" dirty="0" smtClean="0"/>
              <a:t>flytebrygge/</a:t>
            </a:r>
            <a:r>
              <a:rPr lang="nb-NO" dirty="0" err="1" smtClean="0"/>
              <a:t>tilflottsrett</a:t>
            </a:r>
            <a:r>
              <a:rPr lang="nb-NO" dirty="0" smtClean="0"/>
              <a:t>/avstand nabogrense</a:t>
            </a:r>
          </a:p>
          <a:p>
            <a:r>
              <a:rPr lang="nb-NO" dirty="0" smtClean="0"/>
              <a:t>Utvetydig manglende hjemmel</a:t>
            </a:r>
          </a:p>
          <a:p>
            <a:pPr lvl="1"/>
            <a:r>
              <a:rPr lang="nb-NO" dirty="0" smtClean="0"/>
              <a:t>Offentlige registre</a:t>
            </a:r>
          </a:p>
          <a:p>
            <a:pPr lvl="1"/>
            <a:r>
              <a:rPr lang="nb-NO" dirty="0" smtClean="0"/>
              <a:t>Dommer</a:t>
            </a:r>
          </a:p>
          <a:p>
            <a:pPr lvl="1"/>
            <a:r>
              <a:rPr lang="nb-NO" dirty="0" smtClean="0"/>
              <a:t>Avtaler </a:t>
            </a:r>
          </a:p>
          <a:p>
            <a:endParaRPr lang="nb-NO" dirty="0"/>
          </a:p>
        </p:txBody>
      </p:sp>
    </p:spTree>
    <p:extLst>
      <p:ext uri="{BB962C8B-B14F-4D97-AF65-F5344CB8AC3E}">
        <p14:creationId xmlns:p14="http://schemas.microsoft.com/office/powerpoint/2010/main" val="361046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Annen manns eiendom</a:t>
            </a:r>
            <a:endParaRPr lang="nb-NO" dirty="0"/>
          </a:p>
        </p:txBody>
      </p:sp>
      <p:sp>
        <p:nvSpPr>
          <p:cNvPr id="3" name="Plassholder for innhold 2"/>
          <p:cNvSpPr>
            <a:spLocks noGrp="1"/>
          </p:cNvSpPr>
          <p:nvPr>
            <p:ph idx="1"/>
          </p:nvPr>
        </p:nvSpPr>
        <p:spPr/>
        <p:txBody>
          <a:bodyPr/>
          <a:lstStyle/>
          <a:p>
            <a:r>
              <a:rPr lang="nb-NO" dirty="0" smtClean="0"/>
              <a:t>SOM 2005 s. 30 - Fauske</a:t>
            </a:r>
          </a:p>
          <a:p>
            <a:pPr lvl="1"/>
            <a:r>
              <a:rPr lang="nb-NO" dirty="0" smtClean="0"/>
              <a:t>Det klare </a:t>
            </a:r>
            <a:r>
              <a:rPr lang="nb-NO" dirty="0" err="1" smtClean="0"/>
              <a:t>utg.punkt</a:t>
            </a:r>
            <a:r>
              <a:rPr lang="nb-NO" dirty="0" smtClean="0"/>
              <a:t> er ingen rett</a:t>
            </a:r>
          </a:p>
          <a:p>
            <a:pPr lvl="1"/>
            <a:r>
              <a:rPr lang="nb-NO" dirty="0" smtClean="0"/>
              <a:t>Retten må sannsynliggjøres</a:t>
            </a:r>
          </a:p>
          <a:p>
            <a:pPr lvl="1"/>
            <a:r>
              <a:rPr lang="nb-NO" dirty="0" smtClean="0"/>
              <a:t>Uklarheter medfører avvisning</a:t>
            </a:r>
          </a:p>
          <a:p>
            <a:pPr lvl="1"/>
            <a:endParaRPr lang="nb-NO" dirty="0"/>
          </a:p>
          <a:p>
            <a:r>
              <a:rPr lang="nb-NO" dirty="0" smtClean="0"/>
              <a:t>Gjeldende rett motsatt</a:t>
            </a:r>
          </a:p>
          <a:p>
            <a:pPr lvl="1"/>
            <a:r>
              <a:rPr lang="nb-NO" dirty="0" smtClean="0"/>
              <a:t>Den som har innvendingene har bevisbyrden</a:t>
            </a:r>
          </a:p>
          <a:p>
            <a:pPr lvl="1"/>
            <a:r>
              <a:rPr lang="nb-NO" dirty="0" smtClean="0"/>
              <a:t>Frist for supplering i 21-6 siste ledd</a:t>
            </a:r>
            <a:endParaRPr lang="nb-NO" dirty="0"/>
          </a:p>
        </p:txBody>
      </p:sp>
    </p:spTree>
    <p:extLst>
      <p:ext uri="{BB962C8B-B14F-4D97-AF65-F5344CB8AC3E}">
        <p14:creationId xmlns:p14="http://schemas.microsoft.com/office/powerpoint/2010/main" val="2944277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Annen manns eiendom</a:t>
            </a:r>
            <a:endParaRPr lang="nb-NO" dirty="0"/>
          </a:p>
        </p:txBody>
      </p:sp>
      <p:sp>
        <p:nvSpPr>
          <p:cNvPr id="3" name="Plassholder for innhold 2"/>
          <p:cNvSpPr>
            <a:spLocks noGrp="1"/>
          </p:cNvSpPr>
          <p:nvPr>
            <p:ph idx="1"/>
          </p:nvPr>
        </p:nvSpPr>
        <p:spPr/>
        <p:txBody>
          <a:bodyPr>
            <a:normAutofit/>
          </a:bodyPr>
          <a:lstStyle/>
          <a:p>
            <a:endParaRPr lang="nb-NO" dirty="0" smtClean="0"/>
          </a:p>
          <a:p>
            <a:r>
              <a:rPr lang="nb-NO" dirty="0" smtClean="0"/>
              <a:t>Avtale, tinglyst dokument som tilsier en eller annen rett til å bygge = tillatelse</a:t>
            </a:r>
          </a:p>
          <a:p>
            <a:r>
              <a:rPr lang="nb-NO" dirty="0" smtClean="0"/>
              <a:t>Uklarhet = tillatelse</a:t>
            </a:r>
          </a:p>
          <a:p>
            <a:r>
              <a:rPr lang="nb-NO" dirty="0" smtClean="0"/>
              <a:t>Ingen dokumentasjon og grunneiers protest = avvisning</a:t>
            </a:r>
          </a:p>
          <a:p>
            <a:endParaRPr lang="nb-NO" dirty="0"/>
          </a:p>
          <a:p>
            <a:endParaRPr lang="nb-NO" dirty="0" smtClean="0"/>
          </a:p>
          <a:p>
            <a:endParaRPr lang="nb-NO" dirty="0"/>
          </a:p>
          <a:p>
            <a:endParaRPr lang="nb-NO" dirty="0"/>
          </a:p>
          <a:p>
            <a:endParaRPr lang="nb-NO" dirty="0"/>
          </a:p>
        </p:txBody>
      </p:sp>
    </p:spTree>
    <p:extLst>
      <p:ext uri="{BB962C8B-B14F-4D97-AF65-F5344CB8AC3E}">
        <p14:creationId xmlns:p14="http://schemas.microsoft.com/office/powerpoint/2010/main" val="2500555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presentasj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PowerPoint-presentasjon</Template>
  <TotalTime>6070</TotalTime>
  <Words>353</Words>
  <Application>Microsoft Office PowerPoint</Application>
  <PresentationFormat>Skjermfremvisning (4:3)</PresentationFormat>
  <Paragraphs>77</Paragraphs>
  <Slides>15</Slides>
  <Notes>1</Notes>
  <HiddenSlides>0</HiddenSlides>
  <MMClips>0</MMClips>
  <ScaleCrop>false</ScaleCrop>
  <HeadingPairs>
    <vt:vector size="4" baseType="variant">
      <vt:variant>
        <vt:lpstr>Tema</vt:lpstr>
      </vt:variant>
      <vt:variant>
        <vt:i4>1</vt:i4>
      </vt:variant>
      <vt:variant>
        <vt:lpstr>Lysbildetitler</vt:lpstr>
      </vt:variant>
      <vt:variant>
        <vt:i4>15</vt:i4>
      </vt:variant>
    </vt:vector>
  </HeadingPairs>
  <TitlesOfParts>
    <vt:vector size="16" baseType="lpstr">
      <vt:lpstr>PowerPoint-presentasjon</vt:lpstr>
      <vt:lpstr>Privatrettslige forhold</vt:lpstr>
      <vt:lpstr>PowerPoint-presentasjon</vt:lpstr>
      <vt:lpstr>Privatrettslige forhold</vt:lpstr>
      <vt:lpstr>Unntak</vt:lpstr>
      <vt:lpstr>Ot.prp. 45 2007-2008</vt:lpstr>
      <vt:lpstr>Endringer pbl. 21-6 1. juli 2015</vt:lpstr>
      <vt:lpstr>Kravet - sannsynlighetsovervekt</vt:lpstr>
      <vt:lpstr>Annen manns eiendom</vt:lpstr>
      <vt:lpstr>Annen manns eiendom</vt:lpstr>
      <vt:lpstr>Avvisning utvidelse småbåthavn</vt:lpstr>
      <vt:lpstr>Festekontrakt 13.05.1996</vt:lpstr>
      <vt:lpstr>Avtale 15.06.2000</vt:lpstr>
      <vt:lpstr>Sameie, borettslag og eierseksjonstomter</vt:lpstr>
      <vt:lpstr>«skal søknaden avvises»</vt:lpstr>
      <vt:lpstr>Endringene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Forsøk samordning av statlige innsigelser</dc:title>
  <dc:creator>Johansen Egil</dc:creator>
  <cp:lastModifiedBy>Johansen, Egil</cp:lastModifiedBy>
  <cp:revision>211</cp:revision>
  <cp:lastPrinted>2015-06-16T17:51:37Z</cp:lastPrinted>
  <dcterms:created xsi:type="dcterms:W3CDTF">2013-08-13T13:09:12Z</dcterms:created>
  <dcterms:modified xsi:type="dcterms:W3CDTF">2015-06-17T07:01:21Z</dcterms:modified>
</cp:coreProperties>
</file>