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7" r:id="rId9"/>
    <p:sldId id="266" r:id="rId10"/>
    <p:sldId id="265" r:id="rId11"/>
    <p:sldId id="264" r:id="rId12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noejo\Desktop\finnmark%20statistik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noejo\Desktop\finnmark%20statistik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'Ark2'!$B$4:$I$4</c:f>
              <c:strCache>
                <c:ptCount val="8"/>
                <c:pt idx="0">
                  <c:v>saker inn</c:v>
                </c:pt>
                <c:pt idx="1">
                  <c:v>Saker ut</c:v>
                </c:pt>
                <c:pt idx="2">
                  <c:v>beh.tid/dager</c:v>
                </c:pt>
                <c:pt idx="3">
                  <c:v>tid pr. sak/timer</c:v>
                </c:pt>
                <c:pt idx="4">
                  <c:v>medhold</c:v>
                </c:pt>
                <c:pt idx="5">
                  <c:v>medhold i %</c:v>
                </c:pt>
                <c:pt idx="6">
                  <c:v>avvist</c:v>
                </c:pt>
                <c:pt idx="7">
                  <c:v>ubeh. 31.12</c:v>
                </c:pt>
              </c:strCache>
            </c:strRef>
          </c:cat>
          <c:val>
            <c:numRef>
              <c:f>'Ark2'!$B$5:$I$5</c:f>
              <c:numCache>
                <c:formatCode>General</c:formatCode>
                <c:ptCount val="8"/>
                <c:pt idx="0">
                  <c:v>138</c:v>
                </c:pt>
                <c:pt idx="1">
                  <c:v>138</c:v>
                </c:pt>
                <c:pt idx="2">
                  <c:v>73</c:v>
                </c:pt>
                <c:pt idx="3">
                  <c:v>19</c:v>
                </c:pt>
                <c:pt idx="4">
                  <c:v>32</c:v>
                </c:pt>
                <c:pt idx="5">
                  <c:v>23</c:v>
                </c:pt>
                <c:pt idx="6">
                  <c:v>8</c:v>
                </c:pt>
                <c:pt idx="7">
                  <c:v>40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'Ark2'!$B$4:$I$4</c:f>
              <c:strCache>
                <c:ptCount val="8"/>
                <c:pt idx="0">
                  <c:v>saker inn</c:v>
                </c:pt>
                <c:pt idx="1">
                  <c:v>Saker ut</c:v>
                </c:pt>
                <c:pt idx="2">
                  <c:v>beh.tid/dager</c:v>
                </c:pt>
                <c:pt idx="3">
                  <c:v>tid pr. sak/timer</c:v>
                </c:pt>
                <c:pt idx="4">
                  <c:v>medhold</c:v>
                </c:pt>
                <c:pt idx="5">
                  <c:v>medhold i %</c:v>
                </c:pt>
                <c:pt idx="6">
                  <c:v>avvist</c:v>
                </c:pt>
                <c:pt idx="7">
                  <c:v>ubeh. 31.12</c:v>
                </c:pt>
              </c:strCache>
            </c:strRef>
          </c:cat>
          <c:val>
            <c:numRef>
              <c:f>'Ark2'!$B$6:$I$6</c:f>
              <c:numCache>
                <c:formatCode>General</c:formatCode>
                <c:ptCount val="8"/>
                <c:pt idx="0">
                  <c:v>146</c:v>
                </c:pt>
                <c:pt idx="1">
                  <c:v>133</c:v>
                </c:pt>
                <c:pt idx="2">
                  <c:v>53</c:v>
                </c:pt>
                <c:pt idx="3">
                  <c:v>14</c:v>
                </c:pt>
                <c:pt idx="4">
                  <c:v>41</c:v>
                </c:pt>
                <c:pt idx="5">
                  <c:v>31</c:v>
                </c:pt>
                <c:pt idx="6">
                  <c:v>13</c:v>
                </c:pt>
                <c:pt idx="7">
                  <c:v>35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'Ark2'!$B$4:$I$4</c:f>
              <c:strCache>
                <c:ptCount val="8"/>
                <c:pt idx="0">
                  <c:v>saker inn</c:v>
                </c:pt>
                <c:pt idx="1">
                  <c:v>Saker ut</c:v>
                </c:pt>
                <c:pt idx="2">
                  <c:v>beh.tid/dager</c:v>
                </c:pt>
                <c:pt idx="3">
                  <c:v>tid pr. sak/timer</c:v>
                </c:pt>
                <c:pt idx="4">
                  <c:v>medhold</c:v>
                </c:pt>
                <c:pt idx="5">
                  <c:v>medhold i %</c:v>
                </c:pt>
                <c:pt idx="6">
                  <c:v>avvist</c:v>
                </c:pt>
                <c:pt idx="7">
                  <c:v>ubeh. 31.12</c:v>
                </c:pt>
              </c:strCache>
            </c:strRef>
          </c:cat>
          <c:val>
            <c:numRef>
              <c:f>'Ark2'!$B$7:$I$7</c:f>
              <c:numCache>
                <c:formatCode>General</c:formatCode>
                <c:ptCount val="8"/>
                <c:pt idx="0">
                  <c:v>153</c:v>
                </c:pt>
                <c:pt idx="1">
                  <c:v>143</c:v>
                </c:pt>
                <c:pt idx="2">
                  <c:v>78</c:v>
                </c:pt>
                <c:pt idx="3">
                  <c:v>15</c:v>
                </c:pt>
                <c:pt idx="4">
                  <c:v>38</c:v>
                </c:pt>
                <c:pt idx="5">
                  <c:v>27</c:v>
                </c:pt>
                <c:pt idx="6">
                  <c:v>2</c:v>
                </c:pt>
                <c:pt idx="7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73888"/>
        <c:axId val="75175424"/>
      </c:barChart>
      <c:catAx>
        <c:axId val="7517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nb-NO"/>
          </a:p>
        </c:txPr>
        <c:crossAx val="75175424"/>
        <c:crosses val="autoZero"/>
        <c:auto val="1"/>
        <c:lblAlgn val="ctr"/>
        <c:lblOffset val="100"/>
        <c:noMultiLvlLbl val="0"/>
      </c:catAx>
      <c:valAx>
        <c:axId val="7517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nb-NO"/>
          </a:p>
        </c:txPr>
        <c:crossAx val="7517388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/>
              <a:t>Antall</a:t>
            </a:r>
            <a:r>
              <a:rPr lang="nb-NO" baseline="0"/>
              <a:t> saker og behandlingstid</a:t>
            </a:r>
            <a:endParaRPr lang="nb-NO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Grafer!$B$1</c:f>
              <c:strCache>
                <c:ptCount val="1"/>
                <c:pt idx="0">
                  <c:v>saker inn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Grafer!$B$2:$B$10</c:f>
              <c:numCache>
                <c:formatCode>General</c:formatCode>
                <c:ptCount val="9"/>
                <c:pt idx="0">
                  <c:v>168</c:v>
                </c:pt>
                <c:pt idx="1">
                  <c:v>167</c:v>
                </c:pt>
                <c:pt idx="2">
                  <c:v>188</c:v>
                </c:pt>
                <c:pt idx="3">
                  <c:v>181</c:v>
                </c:pt>
                <c:pt idx="4">
                  <c:v>128</c:v>
                </c:pt>
                <c:pt idx="5">
                  <c:v>158</c:v>
                </c:pt>
                <c:pt idx="6">
                  <c:v>153</c:v>
                </c:pt>
                <c:pt idx="7">
                  <c:v>146</c:v>
                </c:pt>
                <c:pt idx="8">
                  <c:v>138</c:v>
                </c:pt>
              </c:numCache>
            </c:numRef>
          </c:val>
        </c:ser>
        <c:ser>
          <c:idx val="1"/>
          <c:order val="1"/>
          <c:tx>
            <c:strRef>
              <c:f>Grafer!$C$1</c:f>
              <c:strCache>
                <c:ptCount val="1"/>
                <c:pt idx="0">
                  <c:v>saker ut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Grafer!$C$2:$C$10</c:f>
              <c:numCache>
                <c:formatCode>General</c:formatCode>
                <c:ptCount val="9"/>
                <c:pt idx="0">
                  <c:v>160</c:v>
                </c:pt>
                <c:pt idx="1">
                  <c:v>151</c:v>
                </c:pt>
                <c:pt idx="2">
                  <c:v>180</c:v>
                </c:pt>
                <c:pt idx="3">
                  <c:v>228</c:v>
                </c:pt>
                <c:pt idx="4">
                  <c:v>134</c:v>
                </c:pt>
                <c:pt idx="5">
                  <c:v>148</c:v>
                </c:pt>
                <c:pt idx="6">
                  <c:v>143</c:v>
                </c:pt>
                <c:pt idx="7">
                  <c:v>133</c:v>
                </c:pt>
                <c:pt idx="8">
                  <c:v>138</c:v>
                </c:pt>
              </c:numCache>
            </c:numRef>
          </c:val>
        </c:ser>
        <c:ser>
          <c:idx val="2"/>
          <c:order val="2"/>
          <c:tx>
            <c:strRef>
              <c:f>Grafer!$D$1</c:f>
              <c:strCache>
                <c:ptCount val="1"/>
                <c:pt idx="0">
                  <c:v>beh.tid/dager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Grafer!$D$2:$D$10</c:f>
              <c:numCache>
                <c:formatCode>General</c:formatCode>
                <c:ptCount val="9"/>
                <c:pt idx="0">
                  <c:v>121</c:v>
                </c:pt>
                <c:pt idx="1">
                  <c:v>134</c:v>
                </c:pt>
                <c:pt idx="2">
                  <c:v>141</c:v>
                </c:pt>
                <c:pt idx="3">
                  <c:v>81</c:v>
                </c:pt>
                <c:pt idx="4">
                  <c:v>49</c:v>
                </c:pt>
                <c:pt idx="5">
                  <c:v>69</c:v>
                </c:pt>
                <c:pt idx="6">
                  <c:v>78</c:v>
                </c:pt>
                <c:pt idx="7">
                  <c:v>53</c:v>
                </c:pt>
                <c:pt idx="8">
                  <c:v>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223424"/>
        <c:axId val="75224960"/>
      </c:barChart>
      <c:catAx>
        <c:axId val="75223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5224960"/>
        <c:crosses val="autoZero"/>
        <c:auto val="1"/>
        <c:lblAlgn val="ctr"/>
        <c:lblOffset val="100"/>
        <c:noMultiLvlLbl val="0"/>
      </c:catAx>
      <c:valAx>
        <c:axId val="75224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52234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500" baseline="0"/>
          </a:pPr>
          <a:endParaRPr lang="nb-NO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18.06.2015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18.06.2015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75" tIns="45638" rIns="91275" bIns="45638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3200" dirty="0" smtClean="0"/>
              <a:t>Plan- og bygningslovskurs</a:t>
            </a:r>
            <a:r>
              <a:rPr lang="nb-NO" sz="3200" smtClean="0"/>
              <a:t/>
            </a:r>
            <a:br>
              <a:rPr lang="nb-NO" sz="3200" smtClean="0"/>
            </a:br>
            <a:endParaRPr lang="nb-NO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8635" y="2997430"/>
            <a:ext cx="6260537" cy="461665"/>
          </a:xfrm>
        </p:spPr>
        <p:txBody>
          <a:bodyPr/>
          <a:lstStyle/>
          <a:p>
            <a:r>
              <a:rPr lang="nb-NO" sz="2400" dirty="0" smtClean="0"/>
              <a:t> </a:t>
            </a:r>
            <a:r>
              <a:rPr lang="nb-NO" sz="2000" dirty="0" smtClean="0"/>
              <a:t>Samling i Bodø mai 2015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>
            <a:graphicFrameLocks/>
          </p:cNvGraphicFramePr>
          <p:nvPr/>
        </p:nvGraphicFramePr>
        <p:xfrm>
          <a:off x="803275" y="916781"/>
          <a:ext cx="7537450" cy="502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971600" y="5706079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2006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835696" y="5706079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2007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2627784" y="5714672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2008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3412201" y="5706079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2009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4139952" y="5696787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2010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5076056" y="5715371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2011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868144" y="5723964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2012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6652561" y="5715371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2013</a:t>
            </a:r>
            <a:endParaRPr lang="nb-NO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7380312" y="5706079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85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5767"/>
          </a:xfrm>
        </p:spPr>
        <p:txBody>
          <a:bodyPr>
            <a:normAutofit/>
          </a:bodyPr>
          <a:lstStyle/>
          <a:p>
            <a:r>
              <a:rPr lang="nb-NO" dirty="0" smtClean="0"/>
              <a:t>I Nordland</a:t>
            </a:r>
          </a:p>
          <a:p>
            <a:pPr lvl="1"/>
            <a:r>
              <a:rPr lang="nb-NO" dirty="0" smtClean="0"/>
              <a:t>Kompetanse</a:t>
            </a:r>
          </a:p>
          <a:p>
            <a:pPr lvl="1"/>
            <a:r>
              <a:rPr lang="nb-NO" dirty="0" smtClean="0"/>
              <a:t>Dispensasjoner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Hos Fylkesmannen</a:t>
            </a:r>
          </a:p>
          <a:p>
            <a:pPr lvl="1"/>
            <a:r>
              <a:rPr lang="nb-NO" dirty="0" smtClean="0"/>
              <a:t>Få/ingen saker i </a:t>
            </a:r>
            <a:r>
              <a:rPr lang="nb-NO" dirty="0" err="1" smtClean="0"/>
              <a:t>siv.omb</a:t>
            </a:r>
            <a:r>
              <a:rPr lang="nb-NO" dirty="0" smtClean="0"/>
              <a:t>./rettsaker</a:t>
            </a:r>
          </a:p>
          <a:p>
            <a:pPr lvl="1"/>
            <a:r>
              <a:rPr lang="nb-NO" dirty="0" smtClean="0"/>
              <a:t>Stadig «noe nytt» tolkninger/avgjørelser man kan være enig eller uenig </a:t>
            </a:r>
          </a:p>
          <a:p>
            <a:pPr lvl="1"/>
            <a:r>
              <a:rPr lang="nb-NO" dirty="0" smtClean="0"/>
              <a:t>Dekning av kostnader etter </a:t>
            </a:r>
            <a:r>
              <a:rPr lang="nb-NO" dirty="0" err="1" smtClean="0"/>
              <a:t>fvl</a:t>
            </a:r>
            <a:r>
              <a:rPr lang="nb-NO" dirty="0" smtClean="0"/>
              <a:t>. § 36</a:t>
            </a:r>
          </a:p>
        </p:txBody>
      </p:sp>
    </p:spTree>
    <p:extLst>
      <p:ext uri="{BB962C8B-B14F-4D97-AF65-F5344CB8AC3E}">
        <p14:creationId xmlns:p14="http://schemas.microsoft.com/office/powerpoint/2010/main" val="25772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53673"/>
            <a:ext cx="8229600" cy="763399"/>
          </a:xfrm>
        </p:spPr>
        <p:txBody>
          <a:bodyPr>
            <a:normAutofit/>
          </a:bodyPr>
          <a:lstStyle/>
          <a:p>
            <a:r>
              <a:rPr lang="nb-NO" sz="3200" dirty="0" smtClean="0"/>
              <a:t>Kommunalavdelinga – Hvem er vi?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- 13 medarbeidere:</a:t>
            </a:r>
          </a:p>
          <a:p>
            <a:pPr marL="0" indent="0">
              <a:buNone/>
            </a:pPr>
            <a:r>
              <a:rPr lang="nb-NO" sz="2400" dirty="0" smtClean="0"/>
              <a:t>   Avdelingsdirektør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Underdirektør</a:t>
            </a:r>
          </a:p>
          <a:p>
            <a:pPr marL="0" indent="0">
              <a:buNone/>
            </a:pPr>
            <a:r>
              <a:rPr lang="nb-NO" sz="2400" dirty="0" smtClean="0"/>
              <a:t>   Jurister -  6</a:t>
            </a:r>
          </a:p>
          <a:p>
            <a:pPr marL="0" indent="0">
              <a:buNone/>
            </a:pPr>
            <a:r>
              <a:rPr lang="nb-NO" sz="2400" dirty="0" smtClean="0"/>
              <a:t>   Siviløkonom - 1</a:t>
            </a: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    Kommunaløkonom/revisor - 1</a:t>
            </a:r>
          </a:p>
          <a:p>
            <a:pPr marL="0" indent="0">
              <a:buNone/>
            </a:pPr>
            <a:r>
              <a:rPr lang="nb-NO" sz="2400" dirty="0" smtClean="0"/>
              <a:t>    Statsviter -  2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Annet - 1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Ny direktør høsten 2015 – Sammenslåing – Ny kommunal- og beredskapsavdeling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7878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87229"/>
            <a:ext cx="8229600" cy="780177"/>
          </a:xfrm>
        </p:spPr>
        <p:txBody>
          <a:bodyPr>
            <a:normAutofit/>
          </a:bodyPr>
          <a:lstStyle/>
          <a:p>
            <a:r>
              <a:rPr lang="nb-NO" sz="3200" dirty="0" smtClean="0"/>
              <a:t>Hvilke oppgaver har avdelingen?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Veiledning, førsteinstansbehandling/klagebehandling:</a:t>
            </a:r>
          </a:p>
          <a:p>
            <a:pPr marL="0" indent="0">
              <a:buNone/>
            </a:pPr>
            <a:r>
              <a:rPr lang="nb-NO" sz="1800" dirty="0" smtClean="0"/>
              <a:t>Plan- og bygningsloven</a:t>
            </a:r>
          </a:p>
          <a:p>
            <a:pPr marL="0" indent="0">
              <a:buNone/>
            </a:pPr>
            <a:r>
              <a:rPr lang="nb-NO" sz="1800" dirty="0" smtClean="0"/>
              <a:t>Kommuneloven</a:t>
            </a:r>
          </a:p>
          <a:p>
            <a:pPr marL="0" indent="0">
              <a:buNone/>
            </a:pPr>
            <a:r>
              <a:rPr lang="nb-NO" sz="1800" dirty="0" smtClean="0"/>
              <a:t>Rettshjelploven</a:t>
            </a:r>
          </a:p>
          <a:p>
            <a:pPr marL="0" indent="0">
              <a:buNone/>
            </a:pPr>
            <a:r>
              <a:rPr lang="nb-NO" sz="1800" dirty="0" smtClean="0"/>
              <a:t>Alkoholloven</a:t>
            </a:r>
          </a:p>
          <a:p>
            <a:pPr marL="0" indent="0">
              <a:buNone/>
            </a:pPr>
            <a:r>
              <a:rPr lang="nb-NO" sz="1800" dirty="0" smtClean="0"/>
              <a:t>Serveringsloven</a:t>
            </a:r>
          </a:p>
          <a:p>
            <a:pPr marL="0" indent="0">
              <a:buNone/>
            </a:pPr>
            <a:r>
              <a:rPr lang="nb-NO" sz="1800" dirty="0" smtClean="0"/>
              <a:t>Vegloven</a:t>
            </a:r>
          </a:p>
          <a:p>
            <a:pPr marL="0" indent="0">
              <a:buNone/>
            </a:pPr>
            <a:r>
              <a:rPr lang="nb-NO" sz="1800" dirty="0" smtClean="0"/>
              <a:t>Matrikkelloven</a:t>
            </a:r>
          </a:p>
          <a:p>
            <a:pPr marL="0" indent="0">
              <a:buNone/>
            </a:pPr>
            <a:r>
              <a:rPr lang="nb-NO" sz="1800" dirty="0" smtClean="0"/>
              <a:t>Tomtefesteloven</a:t>
            </a:r>
          </a:p>
          <a:p>
            <a:pPr marL="0" indent="0">
              <a:buNone/>
            </a:pPr>
            <a:r>
              <a:rPr lang="nb-NO" sz="1800" dirty="0" smtClean="0"/>
              <a:t>Gravferdsloven</a:t>
            </a: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Lov om helligdagsfreden</a:t>
            </a:r>
          </a:p>
          <a:p>
            <a:pPr marL="0" indent="0">
              <a:buNone/>
            </a:pPr>
            <a:r>
              <a:rPr lang="nb-NO" sz="1800" dirty="0" smtClean="0"/>
              <a:t>Inndelingsloven</a:t>
            </a: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Oreigningsloven</a:t>
            </a:r>
          </a:p>
          <a:p>
            <a:pPr marL="0" indent="0">
              <a:buNone/>
            </a:pPr>
            <a:r>
              <a:rPr lang="nb-NO" sz="1800" dirty="0" smtClean="0"/>
              <a:t>Lov om trossamfunn og ymist anna </a:t>
            </a:r>
            <a:endParaRPr lang="nb-NO" sz="18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8842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Oversendelse av klagesaker etter </a:t>
            </a:r>
            <a:r>
              <a:rPr lang="nb-NO" sz="3200" dirty="0" err="1" smtClean="0"/>
              <a:t>pbl</a:t>
            </a:r>
            <a:r>
              <a:rPr lang="nb-NO" sz="3200" dirty="0" smtClean="0"/>
              <a:t>.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95244"/>
            <a:ext cx="8229600" cy="433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Vi mottar klagesakene på: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dirty="0" smtClean="0"/>
              <a:t>Papir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E-skjema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E-post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04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87229"/>
            <a:ext cx="8229600" cy="763399"/>
          </a:xfrm>
        </p:spPr>
        <p:txBody>
          <a:bodyPr>
            <a:normAutofit/>
          </a:bodyPr>
          <a:lstStyle/>
          <a:p>
            <a:r>
              <a:rPr lang="nb-NO" sz="3200" dirty="0" smtClean="0"/>
              <a:t>Oversendelse av saken til fylkesmannen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50628"/>
            <a:ext cx="8229600" cy="5293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Førsteinstansbehandlingen: </a:t>
            </a:r>
            <a:r>
              <a:rPr lang="nb-NO" sz="2000" dirty="0" smtClean="0"/>
              <a:t>søknaden, skisser/tegninger/foto/kart</a:t>
            </a:r>
          </a:p>
          <a:p>
            <a:pPr marL="0" indent="0">
              <a:buNone/>
            </a:pPr>
            <a:r>
              <a:rPr lang="nb-NO" sz="2000" dirty="0"/>
              <a:t>e</a:t>
            </a:r>
            <a:r>
              <a:rPr lang="nb-NO" sz="2000" dirty="0" smtClean="0"/>
              <a:t>ventuelle uttalelser, planer, kommunens saksfremlegg og vedtak</a:t>
            </a:r>
            <a:endParaRPr lang="nb-NO" sz="20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Kommunens vedtak påklages: </a:t>
            </a:r>
            <a:r>
              <a:rPr lang="nb-NO" sz="2000" dirty="0" smtClean="0"/>
              <a:t>klagen, forberedende klagebehandling: vedtaket opprettholdt eller endret – nytt vedtak og klage? </a:t>
            </a:r>
            <a:endParaRPr lang="nb-NO" sz="20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Hva bør kommunen informere om i oversendelsesbrevet</a:t>
            </a:r>
          </a:p>
          <a:p>
            <a:pPr marL="0" indent="0">
              <a:buNone/>
            </a:pPr>
            <a:r>
              <a:rPr lang="nb-NO" sz="2000" dirty="0" smtClean="0"/>
              <a:t>Er det gitt oppsettende virkning?</a:t>
            </a: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Er parten(e) underrettet om oversendelsen?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400" dirty="0" smtClean="0"/>
              <a:t>Annen informasjon lett tilgjengelig i saken?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72400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53674"/>
            <a:ext cx="8229600" cy="830510"/>
          </a:xfrm>
        </p:spPr>
        <p:txBody>
          <a:bodyPr>
            <a:normAutofit/>
          </a:bodyPr>
          <a:lstStyle/>
          <a:p>
            <a:r>
              <a:rPr lang="nb-NO" sz="3200" dirty="0" smtClean="0"/>
              <a:t>Innsending av saker – Fordelt på kommuner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6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u="sng" dirty="0" smtClean="0"/>
              <a:t>2014 – 138 saker</a:t>
            </a:r>
          </a:p>
          <a:p>
            <a:pPr marL="0" indent="0">
              <a:buNone/>
            </a:pPr>
            <a:r>
              <a:rPr lang="nb-NO" sz="2000" dirty="0" smtClean="0"/>
              <a:t>35 saker: </a:t>
            </a:r>
            <a:r>
              <a:rPr lang="nb-NO" sz="1800" dirty="0" smtClean="0"/>
              <a:t>Bodø</a:t>
            </a:r>
            <a:endParaRPr lang="nb-NO" sz="1800" dirty="0"/>
          </a:p>
          <a:p>
            <a:pPr marL="0" indent="0">
              <a:buNone/>
            </a:pPr>
            <a:r>
              <a:rPr lang="nb-NO" sz="2000" dirty="0" smtClean="0"/>
              <a:t>12 saker: </a:t>
            </a:r>
            <a:r>
              <a:rPr lang="nb-NO" sz="1800" dirty="0" smtClean="0"/>
              <a:t>Alstahaug</a:t>
            </a:r>
          </a:p>
          <a:p>
            <a:pPr marL="0" indent="0">
              <a:buNone/>
            </a:pPr>
            <a:r>
              <a:rPr lang="nb-NO" sz="2000" dirty="0" smtClean="0"/>
              <a:t>10 saker: </a:t>
            </a:r>
            <a:r>
              <a:rPr lang="nb-NO" sz="1800" dirty="0" smtClean="0"/>
              <a:t>Narvik</a:t>
            </a:r>
          </a:p>
          <a:p>
            <a:pPr marL="0" indent="0">
              <a:buNone/>
            </a:pPr>
            <a:r>
              <a:rPr lang="nb-NO" sz="2000" dirty="0"/>
              <a:t>  </a:t>
            </a:r>
            <a:r>
              <a:rPr lang="nb-NO" sz="2000" dirty="0" smtClean="0"/>
              <a:t>8 saker: </a:t>
            </a:r>
            <a:r>
              <a:rPr lang="nb-NO" sz="1800" dirty="0" smtClean="0"/>
              <a:t>Rana</a:t>
            </a:r>
            <a:endParaRPr lang="nb-NO" sz="1800" dirty="0"/>
          </a:p>
          <a:p>
            <a:pPr marL="0" indent="0">
              <a:buNone/>
            </a:pPr>
            <a:r>
              <a:rPr lang="nb-NO" sz="2000" dirty="0" smtClean="0"/>
              <a:t>  6 saker: </a:t>
            </a:r>
            <a:r>
              <a:rPr lang="nb-NO" sz="1800" dirty="0" smtClean="0"/>
              <a:t>Steigen, Vågan, Nord-Trøndelag</a:t>
            </a:r>
          </a:p>
          <a:p>
            <a:pPr marL="0" indent="0">
              <a:buNone/>
            </a:pPr>
            <a:r>
              <a:rPr lang="nb-NO" sz="2000" dirty="0" smtClean="0"/>
              <a:t>  5 saker: </a:t>
            </a:r>
            <a:r>
              <a:rPr lang="nb-NO" sz="1800" dirty="0" smtClean="0"/>
              <a:t>Dønna</a:t>
            </a:r>
            <a:r>
              <a:rPr lang="nb-NO" sz="2400" dirty="0" smtClean="0"/>
              <a:t> </a:t>
            </a:r>
          </a:p>
          <a:p>
            <a:pPr marL="0" indent="0">
              <a:buNone/>
            </a:pPr>
            <a:r>
              <a:rPr lang="nb-NO" sz="2000" dirty="0" smtClean="0"/>
              <a:t>  4 saker: </a:t>
            </a:r>
            <a:r>
              <a:rPr lang="nb-NO" sz="1800" dirty="0" smtClean="0"/>
              <a:t>Lurøy, Tysfjord, Vega, Øksnes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3 saker: </a:t>
            </a:r>
            <a:r>
              <a:rPr lang="nb-NO" sz="1800" dirty="0" smtClean="0"/>
              <a:t>Ballangen, Hemnes, Sortland, Vefsn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2 saker: </a:t>
            </a:r>
            <a:r>
              <a:rPr lang="nb-NO" sz="1800" dirty="0" smtClean="0"/>
              <a:t>Andøy, Gildeskål, Grane, Hadsel, Hamarøy, Nesna, Saltdal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1 sak</a:t>
            </a:r>
            <a:r>
              <a:rPr lang="nb-NO" sz="1800" dirty="0" smtClean="0"/>
              <a:t>:    Bindal, Brønnøy, Leirfjord, Hattfjelldal, Lødingen, Moskenes, Rødøy 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Røst, Sørfold, Tjeldsund, Fauske, Vestvågøy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0 saker: Evenes, Bø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493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Innsending av saker – Fordelt på kommuner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u="sng" dirty="0" smtClean="0"/>
              <a:t>Så langt i 2015 – 73 saker</a:t>
            </a:r>
          </a:p>
          <a:p>
            <a:pPr marL="0" indent="0">
              <a:buNone/>
            </a:pPr>
            <a:r>
              <a:rPr lang="nb-NO" sz="2000" dirty="0" smtClean="0"/>
              <a:t>9 saker: Bodø</a:t>
            </a:r>
          </a:p>
          <a:p>
            <a:pPr marL="0" indent="0">
              <a:buNone/>
            </a:pPr>
            <a:r>
              <a:rPr lang="nb-NO" sz="2000" dirty="0" smtClean="0"/>
              <a:t>6 saker: Brønnøy, Vågan</a:t>
            </a:r>
          </a:p>
          <a:p>
            <a:pPr marL="0" indent="0">
              <a:buNone/>
            </a:pPr>
            <a:r>
              <a:rPr lang="nb-NO" sz="2000" dirty="0" smtClean="0"/>
              <a:t>5 saker: Steigen, Herøy</a:t>
            </a:r>
          </a:p>
          <a:p>
            <a:pPr marL="0" indent="0">
              <a:buNone/>
            </a:pPr>
            <a:r>
              <a:rPr lang="nb-NO" sz="2000" dirty="0" smtClean="0"/>
              <a:t>4 saker: Hadsel</a:t>
            </a:r>
          </a:p>
          <a:p>
            <a:pPr marL="0" indent="0">
              <a:buNone/>
            </a:pPr>
            <a:r>
              <a:rPr lang="nb-NO" sz="2000" dirty="0" smtClean="0"/>
              <a:t>3 saker: Alstahaug, Rana, Andøy</a:t>
            </a:r>
          </a:p>
          <a:p>
            <a:pPr marL="0" indent="0">
              <a:buNone/>
            </a:pPr>
            <a:r>
              <a:rPr lang="nb-NO" sz="2000" dirty="0" smtClean="0"/>
              <a:t>2 saker: Beiarn, Dønna, Fauske, Hamarøy, Moskenes, Narvik, Sortland</a:t>
            </a: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              Sømna, Tjeldsund, Vefsn, Vestvågøy,</a:t>
            </a:r>
          </a:p>
          <a:p>
            <a:pPr marL="0" indent="0">
              <a:buNone/>
            </a:pPr>
            <a:r>
              <a:rPr lang="nb-NO" sz="2000" dirty="0" smtClean="0"/>
              <a:t>1 sak:    Bø, Hattfjelldal, Hemnes, Leirfjord, Meløy, Øksnes, Gildeskål</a:t>
            </a:r>
            <a:endParaRPr lang="nb-NO" sz="20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99077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281112"/>
            <a:ext cx="6350785" cy="47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0" y="776288"/>
            <a:ext cx="8229600" cy="804862"/>
          </a:xfrm>
        </p:spPr>
        <p:txBody>
          <a:bodyPr/>
          <a:lstStyle/>
          <a:p>
            <a:pPr algn="ctr"/>
            <a:r>
              <a:rPr lang="nb-NO" dirty="0" smtClean="0"/>
              <a:t>Klagesaker 3 siste år</a:t>
            </a:r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298336"/>
              </p:ext>
            </p:extLst>
          </p:nvPr>
        </p:nvGraphicFramePr>
        <p:xfrm>
          <a:off x="755576" y="1484784"/>
          <a:ext cx="7881938" cy="5022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67340</TotalTime>
  <Words>413</Words>
  <Application>Microsoft Office PowerPoint</Application>
  <PresentationFormat>Skjermfremvisning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PowerPoint-presentasjon</vt:lpstr>
      <vt:lpstr>Plan- og bygningslovskurs </vt:lpstr>
      <vt:lpstr>Kommunalavdelinga – Hvem er vi?</vt:lpstr>
      <vt:lpstr>Hvilke oppgaver har avdelingen?</vt:lpstr>
      <vt:lpstr>Oversendelse av klagesaker etter pbl.</vt:lpstr>
      <vt:lpstr>Oversendelse av saken til fylkesmannen</vt:lpstr>
      <vt:lpstr>Innsending av saker – Fordelt på kommuner</vt:lpstr>
      <vt:lpstr>Innsending av saker – Fordelt på kommuner</vt:lpstr>
      <vt:lpstr>PowerPoint-presentasjon</vt:lpstr>
      <vt:lpstr>Klagesaker 3 siste år</vt:lpstr>
      <vt:lpstr>PowerPoint-presentasjon</vt:lpstr>
      <vt:lpstr>Utfordringer</vt:lpstr>
    </vt:vector>
  </TitlesOfParts>
  <Company>Fylkesmannen i Nordland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Sande Tor</dc:creator>
  <cp:lastModifiedBy>Sande Tor</cp:lastModifiedBy>
  <cp:revision>320</cp:revision>
  <cp:lastPrinted>2015-06-16T13:14:51Z</cp:lastPrinted>
  <dcterms:created xsi:type="dcterms:W3CDTF">2014-03-06T12:12:59Z</dcterms:created>
  <dcterms:modified xsi:type="dcterms:W3CDTF">2015-06-18T12:59:53Z</dcterms:modified>
</cp:coreProperties>
</file>