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8" r:id="rId8"/>
    <p:sldId id="267" r:id="rId9"/>
    <p:sldId id="266" r:id="rId10"/>
    <p:sldId id="265" r:id="rId11"/>
    <p:sldId id="264" r:id="rId12"/>
  </p:sldIdLst>
  <p:sldSz cx="9144000" cy="6858000" type="screen4x3"/>
  <p:notesSz cx="6797675" cy="9926638"/>
  <p:defaultTextStyle>
    <a:defPPr>
      <a:defRPr lang="nn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5560"/>
    <a:srgbClr val="EDED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14" d="100"/>
          <a:sy n="114" d="100"/>
        </p:scale>
        <p:origin x="-91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mnoejo\Desktop\finnmark%20statistikk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mnoejo\Desktop\finnmark%20statistik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'Ark2'!$B$4:$I$4</c:f>
              <c:strCache>
                <c:ptCount val="8"/>
                <c:pt idx="0">
                  <c:v>saker inn</c:v>
                </c:pt>
                <c:pt idx="1">
                  <c:v>Saker ut</c:v>
                </c:pt>
                <c:pt idx="2">
                  <c:v>beh.tid/dager</c:v>
                </c:pt>
                <c:pt idx="3">
                  <c:v>tid pr. sak/timer</c:v>
                </c:pt>
                <c:pt idx="4">
                  <c:v>medhold</c:v>
                </c:pt>
                <c:pt idx="5">
                  <c:v>medhold i %</c:v>
                </c:pt>
                <c:pt idx="6">
                  <c:v>avvist</c:v>
                </c:pt>
                <c:pt idx="7">
                  <c:v>ubeh. 31.12</c:v>
                </c:pt>
              </c:strCache>
            </c:strRef>
          </c:cat>
          <c:val>
            <c:numRef>
              <c:f>'Ark2'!$B$5:$I$5</c:f>
              <c:numCache>
                <c:formatCode>General</c:formatCode>
                <c:ptCount val="8"/>
                <c:pt idx="0">
                  <c:v>138</c:v>
                </c:pt>
                <c:pt idx="1">
                  <c:v>138</c:v>
                </c:pt>
                <c:pt idx="2">
                  <c:v>73</c:v>
                </c:pt>
                <c:pt idx="3">
                  <c:v>19</c:v>
                </c:pt>
                <c:pt idx="4">
                  <c:v>32</c:v>
                </c:pt>
                <c:pt idx="5">
                  <c:v>23</c:v>
                </c:pt>
                <c:pt idx="6">
                  <c:v>8</c:v>
                </c:pt>
                <c:pt idx="7">
                  <c:v>40</c:v>
                </c:pt>
              </c:numCache>
            </c:numRef>
          </c:val>
        </c:ser>
        <c:ser>
          <c:idx val="1"/>
          <c:order val="1"/>
          <c:invertIfNegative val="0"/>
          <c:cat>
            <c:strRef>
              <c:f>'Ark2'!$B$4:$I$4</c:f>
              <c:strCache>
                <c:ptCount val="8"/>
                <c:pt idx="0">
                  <c:v>saker inn</c:v>
                </c:pt>
                <c:pt idx="1">
                  <c:v>Saker ut</c:v>
                </c:pt>
                <c:pt idx="2">
                  <c:v>beh.tid/dager</c:v>
                </c:pt>
                <c:pt idx="3">
                  <c:v>tid pr. sak/timer</c:v>
                </c:pt>
                <c:pt idx="4">
                  <c:v>medhold</c:v>
                </c:pt>
                <c:pt idx="5">
                  <c:v>medhold i %</c:v>
                </c:pt>
                <c:pt idx="6">
                  <c:v>avvist</c:v>
                </c:pt>
                <c:pt idx="7">
                  <c:v>ubeh. 31.12</c:v>
                </c:pt>
              </c:strCache>
            </c:strRef>
          </c:cat>
          <c:val>
            <c:numRef>
              <c:f>'Ark2'!$B$6:$I$6</c:f>
              <c:numCache>
                <c:formatCode>General</c:formatCode>
                <c:ptCount val="8"/>
                <c:pt idx="0">
                  <c:v>146</c:v>
                </c:pt>
                <c:pt idx="1">
                  <c:v>133</c:v>
                </c:pt>
                <c:pt idx="2">
                  <c:v>53</c:v>
                </c:pt>
                <c:pt idx="3">
                  <c:v>14</c:v>
                </c:pt>
                <c:pt idx="4">
                  <c:v>41</c:v>
                </c:pt>
                <c:pt idx="5">
                  <c:v>31</c:v>
                </c:pt>
                <c:pt idx="6">
                  <c:v>13</c:v>
                </c:pt>
                <c:pt idx="7">
                  <c:v>35</c:v>
                </c:pt>
              </c:numCache>
            </c:numRef>
          </c:val>
        </c:ser>
        <c:ser>
          <c:idx val="2"/>
          <c:order val="2"/>
          <c:invertIfNegative val="0"/>
          <c:cat>
            <c:strRef>
              <c:f>'Ark2'!$B$4:$I$4</c:f>
              <c:strCache>
                <c:ptCount val="8"/>
                <c:pt idx="0">
                  <c:v>saker inn</c:v>
                </c:pt>
                <c:pt idx="1">
                  <c:v>Saker ut</c:v>
                </c:pt>
                <c:pt idx="2">
                  <c:v>beh.tid/dager</c:v>
                </c:pt>
                <c:pt idx="3">
                  <c:v>tid pr. sak/timer</c:v>
                </c:pt>
                <c:pt idx="4">
                  <c:v>medhold</c:v>
                </c:pt>
                <c:pt idx="5">
                  <c:v>medhold i %</c:v>
                </c:pt>
                <c:pt idx="6">
                  <c:v>avvist</c:v>
                </c:pt>
                <c:pt idx="7">
                  <c:v>ubeh. 31.12</c:v>
                </c:pt>
              </c:strCache>
            </c:strRef>
          </c:cat>
          <c:val>
            <c:numRef>
              <c:f>'Ark2'!$B$7:$I$7</c:f>
              <c:numCache>
                <c:formatCode>General</c:formatCode>
                <c:ptCount val="8"/>
                <c:pt idx="0">
                  <c:v>153</c:v>
                </c:pt>
                <c:pt idx="1">
                  <c:v>143</c:v>
                </c:pt>
                <c:pt idx="2">
                  <c:v>78</c:v>
                </c:pt>
                <c:pt idx="3">
                  <c:v>15</c:v>
                </c:pt>
                <c:pt idx="4">
                  <c:v>38</c:v>
                </c:pt>
                <c:pt idx="5">
                  <c:v>27</c:v>
                </c:pt>
                <c:pt idx="6">
                  <c:v>2</c:v>
                </c:pt>
                <c:pt idx="7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5173888"/>
        <c:axId val="75175424"/>
      </c:barChart>
      <c:catAx>
        <c:axId val="751738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nb-NO"/>
          </a:p>
        </c:txPr>
        <c:crossAx val="75175424"/>
        <c:crosses val="autoZero"/>
        <c:auto val="1"/>
        <c:lblAlgn val="ctr"/>
        <c:lblOffset val="100"/>
        <c:noMultiLvlLbl val="0"/>
      </c:catAx>
      <c:valAx>
        <c:axId val="751754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nb-NO"/>
          </a:p>
        </c:txPr>
        <c:crossAx val="75173888"/>
        <c:crosses val="autoZero"/>
        <c:crossBetween val="between"/>
        <c:majorUnit val="10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nb-NO"/>
              <a:t>Antall</a:t>
            </a:r>
            <a:r>
              <a:rPr lang="nb-NO" baseline="0"/>
              <a:t> saker og behandlingstid</a:t>
            </a:r>
            <a:endParaRPr lang="nb-NO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Grafer!$B$1</c:f>
              <c:strCache>
                <c:ptCount val="1"/>
                <c:pt idx="0">
                  <c:v>saker inn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aseline="0"/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Grafer!$B$2:$B$10</c:f>
              <c:numCache>
                <c:formatCode>General</c:formatCode>
                <c:ptCount val="9"/>
                <c:pt idx="0">
                  <c:v>168</c:v>
                </c:pt>
                <c:pt idx="1">
                  <c:v>167</c:v>
                </c:pt>
                <c:pt idx="2">
                  <c:v>188</c:v>
                </c:pt>
                <c:pt idx="3">
                  <c:v>181</c:v>
                </c:pt>
                <c:pt idx="4">
                  <c:v>128</c:v>
                </c:pt>
                <c:pt idx="5">
                  <c:v>158</c:v>
                </c:pt>
                <c:pt idx="6">
                  <c:v>153</c:v>
                </c:pt>
                <c:pt idx="7">
                  <c:v>146</c:v>
                </c:pt>
                <c:pt idx="8">
                  <c:v>138</c:v>
                </c:pt>
              </c:numCache>
            </c:numRef>
          </c:val>
        </c:ser>
        <c:ser>
          <c:idx val="1"/>
          <c:order val="1"/>
          <c:tx>
            <c:strRef>
              <c:f>Grafer!$C$1</c:f>
              <c:strCache>
                <c:ptCount val="1"/>
                <c:pt idx="0">
                  <c:v>saker ut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aseline="0"/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Grafer!$C$2:$C$10</c:f>
              <c:numCache>
                <c:formatCode>General</c:formatCode>
                <c:ptCount val="9"/>
                <c:pt idx="0">
                  <c:v>160</c:v>
                </c:pt>
                <c:pt idx="1">
                  <c:v>151</c:v>
                </c:pt>
                <c:pt idx="2">
                  <c:v>180</c:v>
                </c:pt>
                <c:pt idx="3">
                  <c:v>228</c:v>
                </c:pt>
                <c:pt idx="4">
                  <c:v>134</c:v>
                </c:pt>
                <c:pt idx="5">
                  <c:v>148</c:v>
                </c:pt>
                <c:pt idx="6">
                  <c:v>143</c:v>
                </c:pt>
                <c:pt idx="7">
                  <c:v>133</c:v>
                </c:pt>
                <c:pt idx="8">
                  <c:v>138</c:v>
                </c:pt>
              </c:numCache>
            </c:numRef>
          </c:val>
        </c:ser>
        <c:ser>
          <c:idx val="2"/>
          <c:order val="2"/>
          <c:tx>
            <c:strRef>
              <c:f>Grafer!$D$1</c:f>
              <c:strCache>
                <c:ptCount val="1"/>
                <c:pt idx="0">
                  <c:v>beh.tid/dager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aseline="0"/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Grafer!$D$2:$D$10</c:f>
              <c:numCache>
                <c:formatCode>General</c:formatCode>
                <c:ptCount val="9"/>
                <c:pt idx="0">
                  <c:v>121</c:v>
                </c:pt>
                <c:pt idx="1">
                  <c:v>134</c:v>
                </c:pt>
                <c:pt idx="2">
                  <c:v>141</c:v>
                </c:pt>
                <c:pt idx="3">
                  <c:v>81</c:v>
                </c:pt>
                <c:pt idx="4">
                  <c:v>49</c:v>
                </c:pt>
                <c:pt idx="5">
                  <c:v>69</c:v>
                </c:pt>
                <c:pt idx="6">
                  <c:v>78</c:v>
                </c:pt>
                <c:pt idx="7">
                  <c:v>53</c:v>
                </c:pt>
                <c:pt idx="8">
                  <c:v>73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75223424"/>
        <c:axId val="75224960"/>
      </c:barChart>
      <c:catAx>
        <c:axId val="75223424"/>
        <c:scaling>
          <c:orientation val="minMax"/>
        </c:scaling>
        <c:delete val="0"/>
        <c:axPos val="b"/>
        <c:majorTickMark val="none"/>
        <c:minorTickMark val="none"/>
        <c:tickLblPos val="nextTo"/>
        <c:crossAx val="75224960"/>
        <c:crosses val="autoZero"/>
        <c:auto val="1"/>
        <c:lblAlgn val="ctr"/>
        <c:lblOffset val="100"/>
        <c:noMultiLvlLbl val="0"/>
      </c:catAx>
      <c:valAx>
        <c:axId val="752249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5223424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500" baseline="0"/>
          </a:pPr>
          <a:endParaRPr lang="nb-NO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r">
              <a:defRPr sz="1200"/>
            </a:lvl1pPr>
          </a:lstStyle>
          <a:p>
            <a:fld id="{EB62AF2B-CAD5-6041-9A92-86A09088457D}" type="datetimeFigureOut">
              <a:rPr lang="nn-NO" smtClean="0"/>
              <a:pPr/>
              <a:t>18.06.2015</a:t>
            </a:fld>
            <a:endParaRPr lang="nn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60" cy="496332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60" cy="496332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r">
              <a:defRPr sz="1200"/>
            </a:lvl1pPr>
          </a:lstStyle>
          <a:p>
            <a:fld id="{6FE341BF-3395-A047-A3A2-971CE5634986}" type="slidenum">
              <a:rPr lang="nn-NO" smtClean="0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98820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r">
              <a:defRPr sz="1200"/>
            </a:lvl1pPr>
          </a:lstStyle>
          <a:p>
            <a:fld id="{C18F1763-B220-ED42-A88F-03D6C4484761}" type="datetimeFigureOut">
              <a:rPr lang="nn-NO" smtClean="0"/>
              <a:pPr/>
              <a:t>18.06.2015</a:t>
            </a:fld>
            <a:endParaRPr lang="nn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75" tIns="45638" rIns="91275" bIns="45638" rtlCol="0" anchor="ctr"/>
          <a:lstStyle/>
          <a:p>
            <a:endParaRPr lang="nn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275" tIns="45638" rIns="91275" bIns="45638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60" cy="496332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60" cy="496332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r">
              <a:defRPr sz="1200"/>
            </a:lvl1pPr>
          </a:lstStyle>
          <a:p>
            <a:fld id="{DF7CAFFC-682B-A746-ADFA-F92C308EAC0F}" type="slidenum">
              <a:rPr lang="nn-NO" smtClean="0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893302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CAFFC-682B-A746-ADFA-F92C308EAC0F}" type="slidenum">
              <a:rPr lang="nn-NO" smtClean="0"/>
              <a:pPr/>
              <a:t>1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976168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d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 descr="1.pdf"/>
          <p:cNvPicPr>
            <a:picLocks noChangeAspect="1"/>
          </p:cNvPicPr>
          <p:nvPr userDrawn="1"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70742" y="2494091"/>
            <a:ext cx="6260537" cy="307777"/>
          </a:xfrm>
        </p:spPr>
        <p:txBody>
          <a:bodyPr wrap="square">
            <a:spAutoFit/>
          </a:bodyPr>
          <a:lstStyle>
            <a:lvl1pPr marL="0" indent="0" algn="l">
              <a:buNone/>
              <a:defRPr sz="1400">
                <a:solidFill>
                  <a:srgbClr val="6D55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n-NO" dirty="0"/>
          </a:p>
        </p:txBody>
      </p:sp>
      <p:sp>
        <p:nvSpPr>
          <p:cNvPr id="10" name="Tittel 1"/>
          <p:cNvSpPr>
            <a:spLocks noGrp="1"/>
          </p:cNvSpPr>
          <p:nvPr>
            <p:ph type="ctrTitle"/>
          </p:nvPr>
        </p:nvSpPr>
        <p:spPr>
          <a:xfrm>
            <a:off x="1170741" y="1924704"/>
            <a:ext cx="6260537" cy="569387"/>
          </a:xfrm>
        </p:spPr>
        <p:txBody>
          <a:bodyPr anchor="t" anchorCtr="0">
            <a:normAutofit/>
          </a:bodyPr>
          <a:lstStyle>
            <a:lvl1pPr>
              <a:defRPr sz="2700">
                <a:solidFill>
                  <a:srgbClr val="6D5560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n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827851"/>
            <a:ext cx="5486400" cy="38997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e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4"/>
          <p:cNvSpPr>
            <a:spLocks noGrp="1"/>
          </p:cNvSpPr>
          <p:nvPr>
            <p:ph type="pic" sz="quarter" idx="10"/>
          </p:nvPr>
        </p:nvSpPr>
        <p:spPr>
          <a:xfrm>
            <a:off x="0" y="476672"/>
            <a:ext cx="9144000" cy="6070179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10" name="Plassholder for tekst 9"/>
          <p:cNvSpPr>
            <a:spLocks noGrp="1"/>
          </p:cNvSpPr>
          <p:nvPr>
            <p:ph type="body" sz="quarter" idx="12"/>
          </p:nvPr>
        </p:nvSpPr>
        <p:spPr>
          <a:xfrm>
            <a:off x="0" y="6364800"/>
            <a:ext cx="9144000" cy="493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tekst 9"/>
          <p:cNvSpPr>
            <a:spLocks noGrp="1"/>
          </p:cNvSpPr>
          <p:nvPr>
            <p:ph type="body" sz="quarter" idx="13"/>
          </p:nvPr>
        </p:nvSpPr>
        <p:spPr>
          <a:xfrm>
            <a:off x="0" y="0"/>
            <a:ext cx="9144000" cy="6156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881666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innhold 2"/>
          <p:cNvSpPr>
            <a:spLocks noGrp="1"/>
          </p:cNvSpPr>
          <p:nvPr>
            <p:ph sz="half" idx="10"/>
          </p:nvPr>
        </p:nvSpPr>
        <p:spPr>
          <a:xfrm>
            <a:off x="457200" y="2242004"/>
            <a:ext cx="4038600" cy="388415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2242"/>
            <a:ext cx="4038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1" name="Plassholder for innhold 2"/>
          <p:cNvSpPr>
            <a:spLocks noGrp="1"/>
          </p:cNvSpPr>
          <p:nvPr>
            <p:ph sz="half" idx="11"/>
          </p:nvPr>
        </p:nvSpPr>
        <p:spPr>
          <a:xfrm>
            <a:off x="4648200" y="2242004"/>
            <a:ext cx="4038600" cy="388415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 dirty="0"/>
          </a:p>
        </p:txBody>
      </p:sp>
      <p:sp>
        <p:nvSpPr>
          <p:cNvPr id="12" name="Plassholder for tekst 2"/>
          <p:cNvSpPr>
            <a:spLocks noGrp="1"/>
          </p:cNvSpPr>
          <p:nvPr>
            <p:ph type="body" idx="12"/>
          </p:nvPr>
        </p:nvSpPr>
        <p:spPr>
          <a:xfrm>
            <a:off x="4648200" y="1602242"/>
            <a:ext cx="4038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1185333"/>
            <a:ext cx="3008313" cy="51317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1185334"/>
            <a:ext cx="5111750" cy="49577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881481"/>
            <a:ext cx="3008313" cy="42615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" y="0"/>
            <a:ext cx="9143244" cy="658314"/>
          </a:xfrm>
          <a:prstGeom prst="rect">
            <a:avLst/>
          </a:prstGeom>
        </p:spPr>
      </p:pic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777044"/>
            <a:ext cx="8229600" cy="8043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n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n-NO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" y="0"/>
            <a:ext cx="9143244" cy="61564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" y="6364265"/>
            <a:ext cx="9143244" cy="49373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6D5560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n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nb-NO" sz="3200" dirty="0" smtClean="0"/>
              <a:t>Plan- og bygningslovskurs</a:t>
            </a:r>
            <a:r>
              <a:rPr lang="nb-NO" sz="3200" smtClean="0"/>
              <a:t/>
            </a:r>
            <a:br>
              <a:rPr lang="nb-NO" sz="3200" smtClean="0"/>
            </a:br>
            <a:endParaRPr lang="nb-NO" sz="32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158635" y="2997430"/>
            <a:ext cx="6260537" cy="461665"/>
          </a:xfrm>
        </p:spPr>
        <p:txBody>
          <a:bodyPr/>
          <a:lstStyle/>
          <a:p>
            <a:r>
              <a:rPr lang="nb-NO" sz="2400" dirty="0" smtClean="0"/>
              <a:t> </a:t>
            </a:r>
            <a:r>
              <a:rPr lang="nb-NO" sz="2000" dirty="0" smtClean="0"/>
              <a:t>Samling i Bodø mai 2015</a:t>
            </a:r>
            <a:endParaRPr lang="nb-NO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Diagram 14"/>
          <p:cNvGraphicFramePr>
            <a:graphicFrameLocks/>
          </p:cNvGraphicFramePr>
          <p:nvPr/>
        </p:nvGraphicFramePr>
        <p:xfrm>
          <a:off x="803275" y="916781"/>
          <a:ext cx="7537450" cy="5024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TekstSylinder 15"/>
          <p:cNvSpPr txBox="1"/>
          <p:nvPr/>
        </p:nvSpPr>
        <p:spPr>
          <a:xfrm>
            <a:off x="971600" y="5706079"/>
            <a:ext cx="72008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b-NO" dirty="0" smtClean="0"/>
              <a:t>2006</a:t>
            </a:r>
            <a:endParaRPr lang="nb-NO" dirty="0"/>
          </a:p>
        </p:txBody>
      </p:sp>
      <p:sp>
        <p:nvSpPr>
          <p:cNvPr id="17" name="TekstSylinder 16"/>
          <p:cNvSpPr txBox="1"/>
          <p:nvPr/>
        </p:nvSpPr>
        <p:spPr>
          <a:xfrm>
            <a:off x="1835696" y="5706079"/>
            <a:ext cx="72008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b-NO" dirty="0" smtClean="0"/>
              <a:t>2007</a:t>
            </a:r>
            <a:endParaRPr lang="nb-NO" dirty="0"/>
          </a:p>
        </p:txBody>
      </p:sp>
      <p:sp>
        <p:nvSpPr>
          <p:cNvPr id="18" name="TekstSylinder 17"/>
          <p:cNvSpPr txBox="1"/>
          <p:nvPr/>
        </p:nvSpPr>
        <p:spPr>
          <a:xfrm>
            <a:off x="2627784" y="5714672"/>
            <a:ext cx="72008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b-NO" dirty="0" smtClean="0"/>
              <a:t>2008</a:t>
            </a:r>
            <a:endParaRPr lang="nb-NO" dirty="0"/>
          </a:p>
        </p:txBody>
      </p:sp>
      <p:sp>
        <p:nvSpPr>
          <p:cNvPr id="19" name="TekstSylinder 18"/>
          <p:cNvSpPr txBox="1"/>
          <p:nvPr/>
        </p:nvSpPr>
        <p:spPr>
          <a:xfrm>
            <a:off x="3412201" y="5706079"/>
            <a:ext cx="72008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b-NO" dirty="0" smtClean="0"/>
              <a:t>2009</a:t>
            </a:r>
            <a:endParaRPr lang="nb-NO" dirty="0"/>
          </a:p>
        </p:txBody>
      </p:sp>
      <p:sp>
        <p:nvSpPr>
          <p:cNvPr id="20" name="TekstSylinder 19"/>
          <p:cNvSpPr txBox="1"/>
          <p:nvPr/>
        </p:nvSpPr>
        <p:spPr>
          <a:xfrm>
            <a:off x="4139952" y="5696787"/>
            <a:ext cx="72008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b-NO" dirty="0" smtClean="0"/>
              <a:t>2010</a:t>
            </a:r>
            <a:endParaRPr lang="nb-NO" dirty="0"/>
          </a:p>
        </p:txBody>
      </p:sp>
      <p:sp>
        <p:nvSpPr>
          <p:cNvPr id="21" name="TekstSylinder 20"/>
          <p:cNvSpPr txBox="1"/>
          <p:nvPr/>
        </p:nvSpPr>
        <p:spPr>
          <a:xfrm>
            <a:off x="5076056" y="5715371"/>
            <a:ext cx="72008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b-NO" dirty="0" smtClean="0"/>
              <a:t>2011</a:t>
            </a:r>
            <a:endParaRPr lang="nb-NO" dirty="0"/>
          </a:p>
        </p:txBody>
      </p:sp>
      <p:sp>
        <p:nvSpPr>
          <p:cNvPr id="22" name="TekstSylinder 21"/>
          <p:cNvSpPr txBox="1"/>
          <p:nvPr/>
        </p:nvSpPr>
        <p:spPr>
          <a:xfrm>
            <a:off x="5868144" y="5723964"/>
            <a:ext cx="72008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b-NO" dirty="0" smtClean="0"/>
              <a:t>2012</a:t>
            </a:r>
            <a:endParaRPr lang="nb-NO" dirty="0"/>
          </a:p>
        </p:txBody>
      </p:sp>
      <p:sp>
        <p:nvSpPr>
          <p:cNvPr id="23" name="TekstSylinder 22"/>
          <p:cNvSpPr txBox="1"/>
          <p:nvPr/>
        </p:nvSpPr>
        <p:spPr>
          <a:xfrm>
            <a:off x="6652561" y="5715371"/>
            <a:ext cx="72008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b-NO" dirty="0" smtClean="0"/>
              <a:t>2013</a:t>
            </a:r>
            <a:endParaRPr lang="nb-NO" dirty="0"/>
          </a:p>
        </p:txBody>
      </p:sp>
      <p:sp>
        <p:nvSpPr>
          <p:cNvPr id="24" name="TekstSylinder 23"/>
          <p:cNvSpPr txBox="1"/>
          <p:nvPr/>
        </p:nvSpPr>
        <p:spPr>
          <a:xfrm>
            <a:off x="7380312" y="5706079"/>
            <a:ext cx="72008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b-NO" dirty="0" smtClean="0"/>
              <a:t>2014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6852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Utfordringer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5767"/>
          </a:xfrm>
        </p:spPr>
        <p:txBody>
          <a:bodyPr>
            <a:normAutofit/>
          </a:bodyPr>
          <a:lstStyle/>
          <a:p>
            <a:r>
              <a:rPr lang="nb-NO" dirty="0" smtClean="0"/>
              <a:t>I Nordland</a:t>
            </a:r>
          </a:p>
          <a:p>
            <a:pPr lvl="1"/>
            <a:r>
              <a:rPr lang="nb-NO" dirty="0" smtClean="0"/>
              <a:t>Kompetanse</a:t>
            </a:r>
          </a:p>
          <a:p>
            <a:pPr lvl="1"/>
            <a:r>
              <a:rPr lang="nb-NO" dirty="0" smtClean="0"/>
              <a:t>Dispensasjoner</a:t>
            </a:r>
            <a:endParaRPr lang="nb-NO" dirty="0"/>
          </a:p>
          <a:p>
            <a:pPr marL="457200" lvl="1" indent="0">
              <a:buNone/>
            </a:pPr>
            <a:endParaRPr lang="nb-NO" dirty="0"/>
          </a:p>
          <a:p>
            <a:r>
              <a:rPr lang="nb-NO" dirty="0" smtClean="0"/>
              <a:t>Hos Fylkesmannen</a:t>
            </a:r>
          </a:p>
          <a:p>
            <a:pPr lvl="1"/>
            <a:r>
              <a:rPr lang="nb-NO" dirty="0" smtClean="0"/>
              <a:t>Få/ingen saker i </a:t>
            </a:r>
            <a:r>
              <a:rPr lang="nb-NO" dirty="0" err="1" smtClean="0"/>
              <a:t>siv.omb</a:t>
            </a:r>
            <a:r>
              <a:rPr lang="nb-NO" dirty="0" smtClean="0"/>
              <a:t>./rettsaker</a:t>
            </a:r>
          </a:p>
          <a:p>
            <a:pPr lvl="1"/>
            <a:r>
              <a:rPr lang="nb-NO" dirty="0" smtClean="0"/>
              <a:t>Stadig «noe nytt» tolkninger/avgjørelser man kan være enig eller uenig </a:t>
            </a:r>
          </a:p>
          <a:p>
            <a:pPr lvl="1"/>
            <a:r>
              <a:rPr lang="nb-NO" dirty="0" smtClean="0"/>
              <a:t>Dekning av kostnader etter </a:t>
            </a:r>
            <a:r>
              <a:rPr lang="nb-NO" dirty="0" err="1" smtClean="0"/>
              <a:t>fvl</a:t>
            </a:r>
            <a:r>
              <a:rPr lang="nb-NO" dirty="0" smtClean="0"/>
              <a:t>. § 36</a:t>
            </a:r>
          </a:p>
        </p:txBody>
      </p:sp>
    </p:spTree>
    <p:extLst>
      <p:ext uri="{BB962C8B-B14F-4D97-AF65-F5344CB8AC3E}">
        <p14:creationId xmlns:p14="http://schemas.microsoft.com/office/powerpoint/2010/main" val="257724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553673"/>
            <a:ext cx="8229600" cy="763399"/>
          </a:xfrm>
        </p:spPr>
        <p:txBody>
          <a:bodyPr>
            <a:normAutofit/>
          </a:bodyPr>
          <a:lstStyle/>
          <a:p>
            <a:r>
              <a:rPr lang="nb-NO" sz="3200" dirty="0" smtClean="0"/>
              <a:t>Kommunalavdelinga – Hvem er vi?</a:t>
            </a:r>
            <a:endParaRPr lang="nb-NO" sz="32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928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800" dirty="0" smtClean="0"/>
              <a:t>- 13 medarbeidere:</a:t>
            </a:r>
          </a:p>
          <a:p>
            <a:pPr marL="0" indent="0">
              <a:buNone/>
            </a:pPr>
            <a:r>
              <a:rPr lang="nb-NO" sz="2400" dirty="0" smtClean="0"/>
              <a:t>   Avdelingsdirektør</a:t>
            </a:r>
          </a:p>
          <a:p>
            <a:pPr marL="0" indent="0">
              <a:buNone/>
            </a:pPr>
            <a:r>
              <a:rPr lang="nb-NO" sz="2400" dirty="0"/>
              <a:t> </a:t>
            </a:r>
            <a:r>
              <a:rPr lang="nb-NO" sz="2400" dirty="0" smtClean="0"/>
              <a:t>  Underdirektør</a:t>
            </a:r>
          </a:p>
          <a:p>
            <a:pPr marL="0" indent="0">
              <a:buNone/>
            </a:pPr>
            <a:r>
              <a:rPr lang="nb-NO" sz="2400" dirty="0" smtClean="0"/>
              <a:t>   Jurister -  6</a:t>
            </a:r>
          </a:p>
          <a:p>
            <a:pPr marL="0" indent="0">
              <a:buNone/>
            </a:pPr>
            <a:r>
              <a:rPr lang="nb-NO" sz="2400" dirty="0" smtClean="0"/>
              <a:t>   Siviløkonom - 1</a:t>
            </a:r>
            <a:endParaRPr lang="nb-NO" sz="2400" dirty="0"/>
          </a:p>
          <a:p>
            <a:pPr marL="0" indent="0">
              <a:buNone/>
            </a:pPr>
            <a:r>
              <a:rPr lang="nb-NO" sz="2400" dirty="0" smtClean="0"/>
              <a:t>    Kommunaløkonom/revisor - 1</a:t>
            </a:r>
          </a:p>
          <a:p>
            <a:pPr marL="0" indent="0">
              <a:buNone/>
            </a:pPr>
            <a:r>
              <a:rPr lang="nb-NO" sz="2400" dirty="0" smtClean="0"/>
              <a:t>    Statsviter -  2</a:t>
            </a:r>
          </a:p>
          <a:p>
            <a:pPr marL="0" indent="0">
              <a:buNone/>
            </a:pPr>
            <a:r>
              <a:rPr lang="nb-NO" sz="2400" dirty="0"/>
              <a:t> </a:t>
            </a:r>
            <a:r>
              <a:rPr lang="nb-NO" sz="2400" dirty="0" smtClean="0"/>
              <a:t>   Annet - 1</a:t>
            </a:r>
            <a:endParaRPr lang="nb-NO" sz="2400" dirty="0"/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r>
              <a:rPr lang="nb-NO" sz="2400" dirty="0" smtClean="0"/>
              <a:t>Ny direktør høsten 2015 – Sammenslåing – Ny kommunal- og beredskapsavdeling</a:t>
            </a:r>
            <a:endParaRPr lang="nb-NO" sz="2400" dirty="0"/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endParaRPr lang="nb-NO" sz="2800" dirty="0" smtClean="0"/>
          </a:p>
          <a:p>
            <a:pPr marL="0" indent="0">
              <a:buNone/>
            </a:pPr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2878787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587229"/>
            <a:ext cx="8229600" cy="780177"/>
          </a:xfrm>
        </p:spPr>
        <p:txBody>
          <a:bodyPr>
            <a:normAutofit/>
          </a:bodyPr>
          <a:lstStyle/>
          <a:p>
            <a:r>
              <a:rPr lang="nb-NO" sz="3200" dirty="0" smtClean="0"/>
              <a:t>Hvilke oppgaver har avdelingen?</a:t>
            </a:r>
            <a:endParaRPr lang="nb-NO" sz="32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38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Veiledning, førsteinstansbehandling/klagebehandling:</a:t>
            </a:r>
          </a:p>
          <a:p>
            <a:pPr marL="0" indent="0">
              <a:buNone/>
            </a:pPr>
            <a:r>
              <a:rPr lang="nb-NO" sz="1800" dirty="0" smtClean="0"/>
              <a:t>Plan- og bygningsloven</a:t>
            </a:r>
          </a:p>
          <a:p>
            <a:pPr marL="0" indent="0">
              <a:buNone/>
            </a:pPr>
            <a:r>
              <a:rPr lang="nb-NO" sz="1800" dirty="0" smtClean="0"/>
              <a:t>Kommuneloven</a:t>
            </a:r>
          </a:p>
          <a:p>
            <a:pPr marL="0" indent="0">
              <a:buNone/>
            </a:pPr>
            <a:r>
              <a:rPr lang="nb-NO" sz="1800" dirty="0" smtClean="0"/>
              <a:t>Rettshjelploven</a:t>
            </a:r>
          </a:p>
          <a:p>
            <a:pPr marL="0" indent="0">
              <a:buNone/>
            </a:pPr>
            <a:r>
              <a:rPr lang="nb-NO" sz="1800" dirty="0" smtClean="0"/>
              <a:t>Alkoholloven</a:t>
            </a:r>
          </a:p>
          <a:p>
            <a:pPr marL="0" indent="0">
              <a:buNone/>
            </a:pPr>
            <a:r>
              <a:rPr lang="nb-NO" sz="1800" dirty="0" smtClean="0"/>
              <a:t>Serveringsloven</a:t>
            </a:r>
          </a:p>
          <a:p>
            <a:pPr marL="0" indent="0">
              <a:buNone/>
            </a:pPr>
            <a:r>
              <a:rPr lang="nb-NO" sz="1800" dirty="0" smtClean="0"/>
              <a:t>Vegloven</a:t>
            </a:r>
          </a:p>
          <a:p>
            <a:pPr marL="0" indent="0">
              <a:buNone/>
            </a:pPr>
            <a:r>
              <a:rPr lang="nb-NO" sz="1800" dirty="0" smtClean="0"/>
              <a:t>Matrikkelloven</a:t>
            </a:r>
          </a:p>
          <a:p>
            <a:pPr marL="0" indent="0">
              <a:buNone/>
            </a:pPr>
            <a:r>
              <a:rPr lang="nb-NO" sz="1800" dirty="0" smtClean="0"/>
              <a:t>Tomtefesteloven</a:t>
            </a:r>
          </a:p>
          <a:p>
            <a:pPr marL="0" indent="0">
              <a:buNone/>
            </a:pPr>
            <a:r>
              <a:rPr lang="nb-NO" sz="1800" dirty="0" smtClean="0"/>
              <a:t>Gravferdsloven</a:t>
            </a:r>
            <a:endParaRPr lang="nb-NO" sz="1800" dirty="0"/>
          </a:p>
          <a:p>
            <a:pPr marL="0" indent="0">
              <a:buNone/>
            </a:pPr>
            <a:r>
              <a:rPr lang="nb-NO" sz="1800" dirty="0" smtClean="0"/>
              <a:t>Lov om helligdagsfreden</a:t>
            </a:r>
          </a:p>
          <a:p>
            <a:pPr marL="0" indent="0">
              <a:buNone/>
            </a:pPr>
            <a:r>
              <a:rPr lang="nb-NO" sz="1800" dirty="0" smtClean="0"/>
              <a:t>Inndelingsloven</a:t>
            </a:r>
            <a:endParaRPr lang="nb-NO" sz="1800" dirty="0"/>
          </a:p>
          <a:p>
            <a:pPr marL="0" indent="0">
              <a:buNone/>
            </a:pPr>
            <a:r>
              <a:rPr lang="nb-NO" sz="1800" dirty="0" smtClean="0"/>
              <a:t>Oreigningsloven</a:t>
            </a:r>
          </a:p>
          <a:p>
            <a:pPr marL="0" indent="0">
              <a:buNone/>
            </a:pPr>
            <a:r>
              <a:rPr lang="nb-NO" sz="1800" dirty="0" smtClean="0"/>
              <a:t>Lov om trossamfunn og ymist anna </a:t>
            </a:r>
            <a:endParaRPr lang="nb-NO" sz="1800" dirty="0"/>
          </a:p>
          <a:p>
            <a:pPr marL="0" indent="0">
              <a:buNone/>
            </a:pPr>
            <a:endParaRPr lang="nb-NO" sz="2000" dirty="0" smtClean="0"/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3488429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dirty="0" smtClean="0"/>
              <a:t>Oversendelse av klagesaker etter </a:t>
            </a:r>
            <a:r>
              <a:rPr lang="nb-NO" sz="3200" dirty="0" err="1" smtClean="0"/>
              <a:t>pbl</a:t>
            </a:r>
            <a:r>
              <a:rPr lang="nb-NO" sz="3200" dirty="0" smtClean="0"/>
              <a:t>.</a:t>
            </a:r>
            <a:endParaRPr lang="nb-NO" sz="32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795244"/>
            <a:ext cx="8229600" cy="43309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800" dirty="0" smtClean="0"/>
              <a:t>Vi mottar klagesakene på:</a:t>
            </a:r>
          </a:p>
          <a:p>
            <a:pPr marL="0" indent="0">
              <a:buNone/>
            </a:pPr>
            <a:endParaRPr lang="nb-NO" sz="2800" dirty="0"/>
          </a:p>
          <a:p>
            <a:pPr marL="0" indent="0">
              <a:buNone/>
            </a:pPr>
            <a:r>
              <a:rPr lang="nb-NO" sz="2800" dirty="0" smtClean="0"/>
              <a:t>Papir</a:t>
            </a:r>
          </a:p>
          <a:p>
            <a:pPr marL="0" indent="0">
              <a:buNone/>
            </a:pPr>
            <a:endParaRPr lang="nb-NO" sz="2800" dirty="0" smtClean="0"/>
          </a:p>
          <a:p>
            <a:pPr marL="0" indent="0">
              <a:buNone/>
            </a:pPr>
            <a:r>
              <a:rPr lang="nb-NO" sz="2800" dirty="0" smtClean="0"/>
              <a:t>E-skjema</a:t>
            </a:r>
          </a:p>
          <a:p>
            <a:pPr marL="0" indent="0">
              <a:buNone/>
            </a:pPr>
            <a:endParaRPr lang="nb-NO" sz="2800" dirty="0" smtClean="0"/>
          </a:p>
          <a:p>
            <a:pPr marL="0" indent="0">
              <a:buNone/>
            </a:pPr>
            <a:r>
              <a:rPr lang="nb-NO" sz="2800" dirty="0" smtClean="0"/>
              <a:t>E-post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240472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587229"/>
            <a:ext cx="8229600" cy="763399"/>
          </a:xfrm>
        </p:spPr>
        <p:txBody>
          <a:bodyPr>
            <a:normAutofit/>
          </a:bodyPr>
          <a:lstStyle/>
          <a:p>
            <a:r>
              <a:rPr lang="nb-NO" sz="3200" dirty="0" smtClean="0"/>
              <a:t>Oversendelse av saken til fylkesmannen</a:t>
            </a:r>
            <a:endParaRPr lang="nb-NO" sz="32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350628"/>
            <a:ext cx="8229600" cy="52934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Førsteinstansbehandlingen: </a:t>
            </a:r>
            <a:r>
              <a:rPr lang="nb-NO" sz="2000" dirty="0" smtClean="0"/>
              <a:t>søknaden, skisser/tegninger/foto/kart</a:t>
            </a:r>
          </a:p>
          <a:p>
            <a:pPr marL="0" indent="0">
              <a:buNone/>
            </a:pPr>
            <a:r>
              <a:rPr lang="nb-NO" sz="2000" dirty="0"/>
              <a:t>e</a:t>
            </a:r>
            <a:r>
              <a:rPr lang="nb-NO" sz="2000" dirty="0" smtClean="0"/>
              <a:t>ventuelle uttalelser, planer, kommunens saksfremlegg og vedtak</a:t>
            </a:r>
            <a:endParaRPr lang="nb-NO" sz="2000" dirty="0"/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r>
              <a:rPr lang="nb-NO" sz="2400" dirty="0" smtClean="0"/>
              <a:t>Kommunens vedtak påklages: </a:t>
            </a:r>
            <a:r>
              <a:rPr lang="nb-NO" sz="2000" dirty="0" smtClean="0"/>
              <a:t>klagen, forberedende klagebehandling: vedtaket opprettholdt eller endret – nytt vedtak og klage? </a:t>
            </a:r>
            <a:endParaRPr lang="nb-NO" sz="2000" dirty="0"/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r>
              <a:rPr lang="nb-NO" sz="2400" dirty="0" smtClean="0"/>
              <a:t>Hva bør kommunen informere om i oversendelsesbrevet</a:t>
            </a:r>
          </a:p>
          <a:p>
            <a:pPr marL="0" indent="0">
              <a:buNone/>
            </a:pPr>
            <a:r>
              <a:rPr lang="nb-NO" sz="2000" dirty="0" smtClean="0"/>
              <a:t>Er det gitt oppsettende virkning?</a:t>
            </a:r>
            <a:endParaRPr lang="nb-NO" sz="2000" dirty="0"/>
          </a:p>
          <a:p>
            <a:pPr marL="0" indent="0">
              <a:buNone/>
            </a:pPr>
            <a:r>
              <a:rPr lang="nb-NO" sz="2000" dirty="0" smtClean="0"/>
              <a:t>Er parten(e) underrettet om oversendelsen?</a:t>
            </a:r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r>
              <a:rPr lang="nb-NO" sz="2400" dirty="0" smtClean="0"/>
              <a:t>Annen informasjon lett tilgjengelig i saken?</a:t>
            </a:r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724000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553674"/>
            <a:ext cx="8229600" cy="830510"/>
          </a:xfrm>
        </p:spPr>
        <p:txBody>
          <a:bodyPr>
            <a:normAutofit/>
          </a:bodyPr>
          <a:lstStyle/>
          <a:p>
            <a:r>
              <a:rPr lang="nb-NO" sz="3200" dirty="0" smtClean="0"/>
              <a:t>Innsending av saker – Fordelt på kommuner</a:t>
            </a:r>
            <a:endParaRPr lang="nb-NO" sz="32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926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u="sng" dirty="0" smtClean="0"/>
              <a:t>2014 – 138 saker</a:t>
            </a:r>
          </a:p>
          <a:p>
            <a:pPr marL="0" indent="0">
              <a:buNone/>
            </a:pPr>
            <a:r>
              <a:rPr lang="nb-NO" sz="2000" dirty="0" smtClean="0"/>
              <a:t>35 saker: </a:t>
            </a:r>
            <a:r>
              <a:rPr lang="nb-NO" sz="1800" dirty="0" smtClean="0"/>
              <a:t>Bodø</a:t>
            </a:r>
            <a:endParaRPr lang="nb-NO" sz="1800" dirty="0"/>
          </a:p>
          <a:p>
            <a:pPr marL="0" indent="0">
              <a:buNone/>
            </a:pPr>
            <a:r>
              <a:rPr lang="nb-NO" sz="2000" dirty="0" smtClean="0"/>
              <a:t>12 saker: </a:t>
            </a:r>
            <a:r>
              <a:rPr lang="nb-NO" sz="1800" dirty="0" smtClean="0"/>
              <a:t>Alstahaug</a:t>
            </a:r>
          </a:p>
          <a:p>
            <a:pPr marL="0" indent="0">
              <a:buNone/>
            </a:pPr>
            <a:r>
              <a:rPr lang="nb-NO" sz="2000" dirty="0" smtClean="0"/>
              <a:t>10 saker: </a:t>
            </a:r>
            <a:r>
              <a:rPr lang="nb-NO" sz="1800" dirty="0" smtClean="0"/>
              <a:t>Narvik</a:t>
            </a:r>
          </a:p>
          <a:p>
            <a:pPr marL="0" indent="0">
              <a:buNone/>
            </a:pPr>
            <a:r>
              <a:rPr lang="nb-NO" sz="2000" dirty="0"/>
              <a:t>  </a:t>
            </a:r>
            <a:r>
              <a:rPr lang="nb-NO" sz="2000" dirty="0" smtClean="0"/>
              <a:t>8 saker: </a:t>
            </a:r>
            <a:r>
              <a:rPr lang="nb-NO" sz="1800" dirty="0" smtClean="0"/>
              <a:t>Rana</a:t>
            </a:r>
            <a:endParaRPr lang="nb-NO" sz="1800" dirty="0"/>
          </a:p>
          <a:p>
            <a:pPr marL="0" indent="0">
              <a:buNone/>
            </a:pPr>
            <a:r>
              <a:rPr lang="nb-NO" sz="2000" dirty="0" smtClean="0"/>
              <a:t>  6 saker: </a:t>
            </a:r>
            <a:r>
              <a:rPr lang="nb-NO" sz="1800" dirty="0" smtClean="0"/>
              <a:t>Steigen, Vågan, Nord-Trøndelag</a:t>
            </a:r>
          </a:p>
          <a:p>
            <a:pPr marL="0" indent="0">
              <a:buNone/>
            </a:pPr>
            <a:r>
              <a:rPr lang="nb-NO" sz="2000" dirty="0" smtClean="0"/>
              <a:t>  5 saker: </a:t>
            </a:r>
            <a:r>
              <a:rPr lang="nb-NO" sz="1800" dirty="0" smtClean="0"/>
              <a:t>Dønna</a:t>
            </a:r>
            <a:r>
              <a:rPr lang="nb-NO" sz="2400" dirty="0" smtClean="0"/>
              <a:t> </a:t>
            </a:r>
          </a:p>
          <a:p>
            <a:pPr marL="0" indent="0">
              <a:buNone/>
            </a:pPr>
            <a:r>
              <a:rPr lang="nb-NO" sz="2000" dirty="0" smtClean="0"/>
              <a:t>  4 saker: </a:t>
            </a:r>
            <a:r>
              <a:rPr lang="nb-NO" sz="1800" dirty="0" smtClean="0"/>
              <a:t>Lurøy, Tysfjord, Vega, Øksnes</a:t>
            </a:r>
          </a:p>
          <a:p>
            <a:pPr marL="0" indent="0">
              <a:buNone/>
            </a:pPr>
            <a:r>
              <a:rPr lang="nb-NO" sz="2000" dirty="0"/>
              <a:t> </a:t>
            </a:r>
            <a:r>
              <a:rPr lang="nb-NO" sz="2000" dirty="0" smtClean="0"/>
              <a:t> 3 saker: </a:t>
            </a:r>
            <a:r>
              <a:rPr lang="nb-NO" sz="1800" dirty="0" smtClean="0"/>
              <a:t>Ballangen, Hemnes, Sortland, Vefsn</a:t>
            </a:r>
          </a:p>
          <a:p>
            <a:pPr marL="0" indent="0">
              <a:buNone/>
            </a:pPr>
            <a:r>
              <a:rPr lang="nb-NO" sz="2000" dirty="0"/>
              <a:t> </a:t>
            </a:r>
            <a:r>
              <a:rPr lang="nb-NO" sz="2000" dirty="0" smtClean="0"/>
              <a:t> 2 saker: </a:t>
            </a:r>
            <a:r>
              <a:rPr lang="nb-NO" sz="1800" dirty="0" smtClean="0"/>
              <a:t>Andøy, Gildeskål, Grane, Hadsel, Hamarøy, Nesna, Saltdal</a:t>
            </a:r>
          </a:p>
          <a:p>
            <a:pPr marL="0" indent="0">
              <a:buNone/>
            </a:pPr>
            <a:r>
              <a:rPr lang="nb-NO" sz="2000" dirty="0"/>
              <a:t> </a:t>
            </a:r>
            <a:r>
              <a:rPr lang="nb-NO" sz="2000" dirty="0" smtClean="0"/>
              <a:t> 1 sak</a:t>
            </a:r>
            <a:r>
              <a:rPr lang="nb-NO" sz="1800" dirty="0" smtClean="0"/>
              <a:t>:    Bindal, Brønnøy, Leirfjord, Hattfjelldal, Lødingen, Moskenes, Rødøy </a:t>
            </a:r>
          </a:p>
          <a:p>
            <a:pPr marL="0" indent="0">
              <a:buNone/>
            </a:pPr>
            <a:r>
              <a:rPr lang="nb-NO" sz="1800" dirty="0"/>
              <a:t> </a:t>
            </a:r>
            <a:r>
              <a:rPr lang="nb-NO" sz="1800" dirty="0" smtClean="0"/>
              <a:t>                Røst, Sørfold, Tjeldsund, Fauske, Vestvågøy</a:t>
            </a:r>
          </a:p>
          <a:p>
            <a:pPr marL="0" indent="0">
              <a:buNone/>
            </a:pPr>
            <a:r>
              <a:rPr lang="nb-NO" sz="1800" dirty="0"/>
              <a:t> </a:t>
            </a:r>
            <a:r>
              <a:rPr lang="nb-NO" sz="1800" dirty="0" smtClean="0"/>
              <a:t>  0 saker: Evenes, Bø</a:t>
            </a:r>
            <a:endParaRPr lang="nb-NO" sz="1800" dirty="0"/>
          </a:p>
        </p:txBody>
      </p:sp>
    </p:spTree>
    <p:extLst>
      <p:ext uri="{BB962C8B-B14F-4D97-AF65-F5344CB8AC3E}">
        <p14:creationId xmlns:p14="http://schemas.microsoft.com/office/powerpoint/2010/main" val="449320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dirty="0" smtClean="0"/>
              <a:t>Innsending av saker – Fordelt på kommuner</a:t>
            </a:r>
            <a:endParaRPr lang="nb-NO" sz="32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u="sng" dirty="0" smtClean="0"/>
              <a:t>Så langt i 2015 – 73 saker</a:t>
            </a:r>
          </a:p>
          <a:p>
            <a:pPr marL="0" indent="0">
              <a:buNone/>
            </a:pPr>
            <a:r>
              <a:rPr lang="nb-NO" sz="2000" dirty="0" smtClean="0"/>
              <a:t>9 saker: Bodø</a:t>
            </a:r>
          </a:p>
          <a:p>
            <a:pPr marL="0" indent="0">
              <a:buNone/>
            </a:pPr>
            <a:r>
              <a:rPr lang="nb-NO" sz="2000" dirty="0" smtClean="0"/>
              <a:t>6 saker: Brønnøy, Vågan</a:t>
            </a:r>
          </a:p>
          <a:p>
            <a:pPr marL="0" indent="0">
              <a:buNone/>
            </a:pPr>
            <a:r>
              <a:rPr lang="nb-NO" sz="2000" dirty="0" smtClean="0"/>
              <a:t>5 saker: Steigen, Herøy</a:t>
            </a:r>
          </a:p>
          <a:p>
            <a:pPr marL="0" indent="0">
              <a:buNone/>
            </a:pPr>
            <a:r>
              <a:rPr lang="nb-NO" sz="2000" dirty="0" smtClean="0"/>
              <a:t>4 saker: Hadsel</a:t>
            </a:r>
          </a:p>
          <a:p>
            <a:pPr marL="0" indent="0">
              <a:buNone/>
            </a:pPr>
            <a:r>
              <a:rPr lang="nb-NO" sz="2000" dirty="0" smtClean="0"/>
              <a:t>3 saker: Alstahaug, Rana, Andøy</a:t>
            </a:r>
          </a:p>
          <a:p>
            <a:pPr marL="0" indent="0">
              <a:buNone/>
            </a:pPr>
            <a:r>
              <a:rPr lang="nb-NO" sz="2000" dirty="0" smtClean="0"/>
              <a:t>2 saker: Beiarn, Dønna, Fauske, Hamarøy, Moskenes, Narvik, Sortland</a:t>
            </a:r>
            <a:endParaRPr lang="nb-NO" sz="2000" dirty="0"/>
          </a:p>
          <a:p>
            <a:pPr marL="0" indent="0">
              <a:buNone/>
            </a:pPr>
            <a:r>
              <a:rPr lang="nb-NO" sz="2000" dirty="0" smtClean="0"/>
              <a:t>              Sømna, Tjeldsund, Vefsn, Vestvågøy,</a:t>
            </a:r>
          </a:p>
          <a:p>
            <a:pPr marL="0" indent="0">
              <a:buNone/>
            </a:pPr>
            <a:r>
              <a:rPr lang="nb-NO" sz="2000" dirty="0" smtClean="0"/>
              <a:t>1 sak:    Bø, Hattfjelldal, Hemnes, Leirfjord, Meløy, Øksnes, Gildeskål</a:t>
            </a:r>
            <a:endParaRPr lang="nb-NO" sz="2000" dirty="0"/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2990775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6200" y="1281112"/>
            <a:ext cx="6350785" cy="47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281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idx="4294967295"/>
          </p:nvPr>
        </p:nvSpPr>
        <p:spPr>
          <a:xfrm>
            <a:off x="0" y="776288"/>
            <a:ext cx="8229600" cy="804862"/>
          </a:xfrm>
        </p:spPr>
        <p:txBody>
          <a:bodyPr/>
          <a:lstStyle/>
          <a:p>
            <a:pPr algn="ctr"/>
            <a:r>
              <a:rPr lang="nb-NO" dirty="0" smtClean="0"/>
              <a:t>Klagesaker 3 siste år</a:t>
            </a:r>
            <a:endParaRPr lang="nb-NO" dirty="0"/>
          </a:p>
        </p:txBody>
      </p:sp>
      <p:graphicFrame>
        <p:nvGraphicFramePr>
          <p:cNvPr id="5" name="Diagra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0298336"/>
              </p:ext>
            </p:extLst>
          </p:nvPr>
        </p:nvGraphicFramePr>
        <p:xfrm>
          <a:off x="755576" y="1484784"/>
          <a:ext cx="7881938" cy="5022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360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-presentasj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PowerPoint-presentasjon</Template>
  <TotalTime>67340</TotalTime>
  <Words>413</Words>
  <Application>Microsoft Office PowerPoint</Application>
  <PresentationFormat>Skjermfremvisning (4:3)</PresentationFormat>
  <Paragraphs>113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2" baseType="lpstr">
      <vt:lpstr>PowerPoint-presentasjon</vt:lpstr>
      <vt:lpstr>Plan- og bygningslovskurs </vt:lpstr>
      <vt:lpstr>Kommunalavdelinga – Hvem er vi?</vt:lpstr>
      <vt:lpstr>Hvilke oppgaver har avdelingen?</vt:lpstr>
      <vt:lpstr>Oversendelse av klagesaker etter pbl.</vt:lpstr>
      <vt:lpstr>Oversendelse av saken til fylkesmannen</vt:lpstr>
      <vt:lpstr>Innsending av saker – Fordelt på kommuner</vt:lpstr>
      <vt:lpstr>Innsending av saker – Fordelt på kommuner</vt:lpstr>
      <vt:lpstr>PowerPoint-presentasjon</vt:lpstr>
      <vt:lpstr>Klagesaker 3 siste år</vt:lpstr>
      <vt:lpstr>PowerPoint-presentasjon</vt:lpstr>
      <vt:lpstr>Utfordringer</vt:lpstr>
    </vt:vector>
  </TitlesOfParts>
  <Company>Fylkesmannen i Nordland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Sande Tor</dc:creator>
  <cp:lastModifiedBy>Sande Tor</cp:lastModifiedBy>
  <cp:revision>320</cp:revision>
  <cp:lastPrinted>2015-06-16T13:14:51Z</cp:lastPrinted>
  <dcterms:created xsi:type="dcterms:W3CDTF">2014-03-06T12:12:59Z</dcterms:created>
  <dcterms:modified xsi:type="dcterms:W3CDTF">2015-06-18T12:59:53Z</dcterms:modified>
</cp:coreProperties>
</file>