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33" r:id="rId2"/>
    <p:sldId id="334" r:id="rId3"/>
    <p:sldId id="392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4" r:id="rId13"/>
    <p:sldId id="402" r:id="rId14"/>
    <p:sldId id="403" r:id="rId15"/>
    <p:sldId id="405" r:id="rId16"/>
    <p:sldId id="335" r:id="rId17"/>
    <p:sldId id="336" r:id="rId18"/>
    <p:sldId id="291" r:id="rId19"/>
    <p:sldId id="337" r:id="rId20"/>
    <p:sldId id="338" r:id="rId21"/>
    <p:sldId id="340" r:id="rId22"/>
    <p:sldId id="343" r:id="rId23"/>
    <p:sldId id="342" r:id="rId24"/>
    <p:sldId id="344" r:id="rId25"/>
    <p:sldId id="345" r:id="rId26"/>
    <p:sldId id="346" r:id="rId27"/>
    <p:sldId id="347" r:id="rId28"/>
    <p:sldId id="348" r:id="rId29"/>
    <p:sldId id="350" r:id="rId30"/>
    <p:sldId id="351" r:id="rId31"/>
    <p:sldId id="352" r:id="rId32"/>
    <p:sldId id="353" r:id="rId33"/>
    <p:sldId id="356" r:id="rId34"/>
    <p:sldId id="406" r:id="rId35"/>
    <p:sldId id="287" r:id="rId36"/>
    <p:sldId id="357" r:id="rId37"/>
    <p:sldId id="358" r:id="rId38"/>
    <p:sldId id="360" r:id="rId39"/>
    <p:sldId id="361" r:id="rId40"/>
    <p:sldId id="362" r:id="rId41"/>
    <p:sldId id="363" r:id="rId42"/>
    <p:sldId id="380" r:id="rId43"/>
    <p:sldId id="382" r:id="rId44"/>
    <p:sldId id="390" r:id="rId45"/>
    <p:sldId id="383" r:id="rId46"/>
    <p:sldId id="384" r:id="rId47"/>
    <p:sldId id="385" r:id="rId48"/>
    <p:sldId id="386" r:id="rId49"/>
    <p:sldId id="407" r:id="rId50"/>
    <p:sldId id="391" r:id="rId51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loop="1" showNarration="1" useTimings="0">
    <p:present/>
    <p:sldRg st="1" end="5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59" autoAdjust="0"/>
    <p:restoredTop sz="81675" autoAdjust="0"/>
  </p:normalViewPr>
  <p:slideViewPr>
    <p:cSldViewPr>
      <p:cViewPr>
        <p:scale>
          <a:sx n="76" d="100"/>
          <a:sy n="76" d="100"/>
        </p:scale>
        <p:origin x="-972" y="-72"/>
      </p:cViewPr>
      <p:guideLst>
        <p:guide orient="horz" pos="3539"/>
        <p:guide orient="horz" pos="771"/>
        <p:guide orient="horz" pos="1360"/>
        <p:guide orient="horz" pos="2743"/>
        <p:guide orient="horz" pos="2948"/>
        <p:guide pos="5648"/>
        <p:guide pos="10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154" d="100"/>
          <a:sy n="154" d="100"/>
        </p:scale>
        <p:origin x="-4296" y="-120"/>
      </p:cViewPr>
      <p:guideLst>
        <p:guide orient="horz"/>
        <p:guide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2706" y="194877"/>
            <a:ext cx="5240119" cy="3908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54956" y="9420800"/>
            <a:ext cx="1498866" cy="3126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fld id="{D1DE9E0B-98F5-4440-A26A-BFF34EA8E3DE}" type="datetimeFigureOut">
              <a:rPr lang="en-US" sz="1000">
                <a:solidFill>
                  <a:srgbClr val="112C3C"/>
                </a:solidFill>
              </a:rPr>
              <a:t>6/15/2015</a:t>
            </a:fld>
            <a:endParaRPr lang="en-GB" sz="1000" dirty="0">
              <a:solidFill>
                <a:srgbClr val="112C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2705" y="9419077"/>
            <a:ext cx="4217076" cy="3126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en-GB" sz="1000" dirty="0">
              <a:solidFill>
                <a:srgbClr val="112C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36379" y="9419077"/>
            <a:ext cx="459722" cy="3126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/>
            <a:fld id="{856DEF4B-CDE3-F244-BFD3-8D2137A6B81B}" type="slidenum">
              <a:rPr lang="en-GB" sz="1000">
                <a:solidFill>
                  <a:srgbClr val="112C3C"/>
                </a:solidFill>
              </a:rPr>
              <a:pPr algn="l"/>
              <a:t>‹#›</a:t>
            </a:fld>
            <a:endParaRPr lang="en-GB" sz="1000" dirty="0">
              <a:solidFill>
                <a:srgbClr val="112C3C"/>
              </a:solidFill>
            </a:endParaRPr>
          </a:p>
        </p:txBody>
      </p:sp>
      <p:pic>
        <p:nvPicPr>
          <p:cNvPr id="6" name="Bilde 10" descr="logo_topp_hoy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82" y="1"/>
            <a:ext cx="716648" cy="8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23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679768" y="144507"/>
            <a:ext cx="5205124" cy="4963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 b="1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385142" y="9428584"/>
            <a:ext cx="732765" cy="2344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9C3CA4AD-360E-4907-843F-C7F70C3ECBAB}" type="datetimeFigureOut">
              <a:rPr lang="nb-NO" noProof="0" smtClean="0"/>
              <a:pPr/>
              <a:t>15.06.2015</a:t>
            </a:fld>
            <a:endParaRPr lang="nb-NO" noProof="0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606550" y="984250"/>
            <a:ext cx="3584575" cy="268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3912462"/>
            <a:ext cx="5438140" cy="5269679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679769" y="9428584"/>
            <a:ext cx="4705373" cy="2344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6189599" y="9428584"/>
            <a:ext cx="606502" cy="2344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fld id="{3FE77D90-A6D7-4C81-9D50-67A390BDDBC5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8" name="Bilde 10" descr="logo_topp_hoy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4892" y="9254"/>
            <a:ext cx="778709" cy="9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43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10903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17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7068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18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948680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19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2924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8384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46521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96352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10614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9000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84399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6179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0568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29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36068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68500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980447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86963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79766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35064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3417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54625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38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30776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2129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402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97360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91910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85751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341032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45792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48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957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75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43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11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0241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92AF-0CDA-8B47-B00C-95C66342B67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604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92AF-0CDA-8B47-B00C-95C66342B67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15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608138" y="984250"/>
            <a:ext cx="3581400" cy="2686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7D90-A6D7-4C81-9D50-67A390BDDBC5}" type="slidenum">
              <a:rPr lang="nb-NO" noProof="0" smtClean="0"/>
              <a:pPr/>
              <a:t>16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4522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post@dibk.no" TargetMode="Externa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post@dibk.no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forside_01_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 flipH="1">
            <a:off x="-36512" y="-30984"/>
            <a:ext cx="3600" cy="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929200"/>
            <a:ext cx="8172000" cy="324000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innhold med sub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</a:t>
            </a:r>
            <a:endParaRPr lang="nb-NO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311399"/>
            <a:ext cx="3970784" cy="3814763"/>
          </a:xfrm>
        </p:spPr>
        <p:txBody>
          <a:bodyPr/>
          <a:lstStyle>
            <a:lvl1pPr marL="271463" indent="-271463">
              <a:buFont typeface="Lucida Grande"/>
              <a:buChar char="–"/>
              <a:tabLst/>
              <a:defRPr sz="2400"/>
            </a:lvl1pPr>
            <a:lvl2pPr marL="450850" indent="-179388">
              <a:buFont typeface="Arial"/>
              <a:buChar char="•"/>
              <a:defRPr/>
            </a:lvl2pPr>
            <a:lvl3pPr marL="541337" indent="0">
              <a:buFontTx/>
              <a:buNone/>
              <a:defRPr/>
            </a:lvl3pPr>
            <a:lvl4pPr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52438" y="1735139"/>
            <a:ext cx="3975546" cy="469725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3D567F"/>
                </a:solidFill>
              </a:defRPr>
            </a:lvl1pPr>
            <a:lvl2pPr marL="271463" indent="0">
              <a:buFontTx/>
              <a:buNone/>
              <a:defRPr/>
            </a:lvl2pPr>
            <a:lvl3pPr marL="541337" indent="0">
              <a:buFontTx/>
              <a:buNone/>
              <a:defRPr/>
            </a:lvl3pPr>
            <a:lvl4pPr marL="541337" indent="0"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styles</a:t>
            </a:r>
            <a:endParaRPr lang="nb-NO" noProof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2842" y="1735139"/>
            <a:ext cx="3975546" cy="469725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3D567F"/>
                </a:solidFill>
              </a:defRPr>
            </a:lvl1pPr>
            <a:lvl2pPr marL="271463" indent="0">
              <a:buFontTx/>
              <a:buNone/>
              <a:defRPr/>
            </a:lvl2pPr>
            <a:lvl3pPr marL="541337" indent="0">
              <a:buFontTx/>
              <a:buNone/>
              <a:defRPr/>
            </a:lvl3pPr>
            <a:lvl4pPr marL="541337" indent="0"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styles</a:t>
            </a:r>
            <a:endParaRPr lang="nb-NO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7"/>
          </p:nvPr>
        </p:nvSpPr>
        <p:spPr>
          <a:xfrm>
            <a:off x="4706938" y="2311399"/>
            <a:ext cx="3970784" cy="3814763"/>
          </a:xfrm>
        </p:spPr>
        <p:txBody>
          <a:bodyPr/>
          <a:lstStyle>
            <a:lvl1pPr marL="271463" indent="-271463">
              <a:buFont typeface="Lucida Grande"/>
              <a:buChar char="–"/>
              <a:tabLst/>
              <a:defRPr sz="2400"/>
            </a:lvl1pPr>
            <a:lvl2pPr marL="450850" indent="-179388">
              <a:buFont typeface="Arial"/>
              <a:buChar char="•"/>
              <a:defRPr/>
            </a:lvl2pPr>
            <a:lvl3pPr marL="541337" indent="0">
              <a:buFontTx/>
              <a:buNone/>
              <a:defRPr/>
            </a:lvl3pPr>
            <a:lvl4pPr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91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867" y="0"/>
            <a:ext cx="9144000" cy="685800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6" name="Bilde 15" descr="PPT_vannmerkeNY.png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</p:spPr>
      </p:pic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20134" y="4961465"/>
            <a:ext cx="8923866" cy="1896535"/>
          </a:xfrm>
          <a:prstGeom prst="rect">
            <a:avLst/>
          </a:prstGeom>
          <a:solidFill>
            <a:schemeClr val="accent6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1388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961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pic>
        <p:nvPicPr>
          <p:cNvPr id="15" name="Bilde 15" descr="PPT_vannmerkeNY.png"/>
          <p:cNvPicPr>
            <a:picLocks noChangeAspect="1"/>
          </p:cNvPicPr>
          <p:nvPr userDrawn="1"/>
        </p:nvPicPr>
        <p:blipFill rotWithShape="1">
          <a:blip r:embed="rId3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13381" y="4961466"/>
            <a:ext cx="8930620" cy="1896533"/>
          </a:xfrm>
          <a:prstGeom prst="rect">
            <a:avLst/>
          </a:prstGeom>
          <a:solidFill>
            <a:schemeClr val="accent5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cap="none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213888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05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pic>
        <p:nvPicPr>
          <p:cNvPr id="13" name="Bilde 15" descr="PPT_vannmerkeNY.png"/>
          <p:cNvPicPr>
            <a:picLocks noChangeAspect="1"/>
          </p:cNvPicPr>
          <p:nvPr userDrawn="1"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13381" y="4961466"/>
            <a:ext cx="8930620" cy="1896533"/>
          </a:xfrm>
          <a:prstGeom prst="rect">
            <a:avLst/>
          </a:prstGeom>
          <a:solidFill>
            <a:schemeClr val="tx2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cap="none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13888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73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_lyse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5" descr="PPT_vannmerkeNY.png"/>
          <p:cNvPicPr>
            <a:picLocks noChangeAspect="1"/>
          </p:cNvPicPr>
          <p:nvPr userDrawn="1"/>
        </p:nvPicPr>
        <p:blipFill rotWithShape="1"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  <a:solidFill>
            <a:srgbClr val="CAD22B"/>
          </a:solidFill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13381" y="4941168"/>
            <a:ext cx="8930620" cy="1916832"/>
          </a:xfrm>
          <a:prstGeom prst="rect">
            <a:avLst/>
          </a:prstGeom>
          <a:solidFill>
            <a:schemeClr val="accent2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cap="none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</a:p>
        </p:txBody>
      </p:sp>
      <p:sp>
        <p:nvSpPr>
          <p:cNvPr id="10" name="Plassholder for lysbildenummer 5"/>
          <p:cNvSpPr txBox="1">
            <a:spLocks/>
          </p:cNvSpPr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nb-NO"/>
            </a:defPPr>
            <a:lvl1pPr marL="0" algn="l" defTabSz="914400" rtl="0" eaLnBrk="1" latinLnBrk="0" hangingPunct="1">
              <a:defRPr sz="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1388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376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891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64618"/>
            <a:ext cx="9144001" cy="48441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90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helsides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64618"/>
            <a:ext cx="9144001" cy="48441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5" hasCustomPrompt="1"/>
          </p:nvPr>
        </p:nvSpPr>
        <p:spPr>
          <a:xfrm>
            <a:off x="0" y="1465970"/>
            <a:ext cx="4572000" cy="4843350"/>
          </a:xfrm>
          <a:solidFill>
            <a:srgbClr val="FFFFFF">
              <a:alpha val="57000"/>
            </a:srgbClr>
          </a:solidFill>
        </p:spPr>
        <p:txBody>
          <a:bodyPr lIns="468000" tIns="360000"/>
          <a:lstStyle/>
          <a:p>
            <a:pPr lvl="0"/>
            <a:r>
              <a:rPr lang="nb-NO" dirty="0" smtClean="0"/>
              <a:t>Klikk for å redigere tekststiler Andre nivå</a:t>
            </a:r>
          </a:p>
          <a:p>
            <a:pPr lvl="2"/>
            <a:r>
              <a:rPr lang="nb-NO" dirty="0" smtClean="0"/>
              <a:t>Tredje nivå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1908720" y="1484784"/>
            <a:ext cx="1656184" cy="482453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 anchor="t">
            <a:noAutofit/>
          </a:bodyPr>
          <a:lstStyle/>
          <a:p>
            <a:pPr algn="ctr">
              <a:tabLst>
                <a:tab pos="273050" algn="l"/>
              </a:tabLst>
            </a:pPr>
            <a:r>
              <a:rPr lang="nb-NO" sz="1200" i="1" dirty="0" smtClean="0">
                <a:solidFill>
                  <a:schemeClr val="bg1">
                    <a:lumMod val="50000"/>
                  </a:schemeClr>
                </a:solidFill>
              </a:rPr>
              <a:t>Blir teksten uleselig </a:t>
            </a:r>
          </a:p>
          <a:p>
            <a:pPr algn="ctr">
              <a:tabLst>
                <a:tab pos="273050" algn="l"/>
              </a:tabLst>
            </a:pPr>
            <a:r>
              <a:rPr lang="nb-NO" sz="1200" i="1" dirty="0" err="1" smtClean="0">
                <a:solidFill>
                  <a:schemeClr val="bg1">
                    <a:lumMod val="50000"/>
                  </a:schemeClr>
                </a:solidFill>
              </a:rPr>
              <a:t>pga</a:t>
            </a: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 dårlig kontrast med bakgrunnsbilde</a:t>
            </a:r>
            <a:b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– justeres dette ved at  den transparente boksen blir mer eller mindre transparent.</a:t>
            </a:r>
          </a:p>
          <a:p>
            <a:pPr marL="0" indent="0" algn="l">
              <a:buFont typeface="Wingdings" charset="0"/>
              <a:buNone/>
              <a:tabLst>
                <a:tab pos="273050" algn="l"/>
              </a:tabLst>
            </a:pPr>
            <a:endParaRPr lang="nb-NO" sz="1200" i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l">
              <a:buFont typeface="Wingdings" charset="0"/>
              <a:buNone/>
              <a:tabLst>
                <a:tab pos="273050" algn="l"/>
              </a:tabLst>
            </a:pPr>
            <a:endParaRPr lang="nb-NO" sz="1200" i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l">
              <a:buFont typeface="Wingdings" charset="0"/>
              <a:buNone/>
              <a:tabLst>
                <a:tab pos="273050" algn="l"/>
              </a:tabLst>
            </a:pP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&gt; 	Format </a:t>
            </a:r>
          </a:p>
          <a:p>
            <a:pPr marL="0" indent="0" algn="l">
              <a:buFont typeface="Wingdings" charset="0"/>
              <a:buNone/>
              <a:tabLst>
                <a:tab pos="273050" algn="l"/>
              </a:tabLst>
            </a:pP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&gt;&gt; 	Gjennomsiktighet</a:t>
            </a:r>
          </a:p>
          <a:p>
            <a:pPr algn="ctr">
              <a:tabLst>
                <a:tab pos="273050" algn="l"/>
              </a:tabLst>
            </a:pPr>
            <a:endParaRPr lang="nb-NO" sz="1200" i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tabLst>
                <a:tab pos="273050" algn="l"/>
              </a:tabLst>
            </a:pPr>
            <a:endParaRPr lang="nb-NO" sz="1200" i="1" baseline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Rett linje 10"/>
          <p:cNvCxnSpPr/>
          <p:nvPr userDrawn="1"/>
        </p:nvCxnSpPr>
        <p:spPr>
          <a:xfrm flipH="1">
            <a:off x="-1908720" y="1484784"/>
            <a:ext cx="176470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flipH="1">
            <a:off x="-1908720" y="6309320"/>
            <a:ext cx="176470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1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69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88934" y="1464618"/>
            <a:ext cx="4555068" cy="4844107"/>
          </a:xfrm>
          <a:ln w="12700" cmpd="sng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64618"/>
            <a:ext cx="4576763" cy="4844107"/>
          </a:xfrm>
          <a:ln w="12700" cmpd="sng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0740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 b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1_100616114729_DIBK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53000"/>
          </a:xfrm>
          <a:prstGeom prst="rect">
            <a:avLst/>
          </a:prstGeom>
        </p:spPr>
      </p:pic>
      <p:pic>
        <p:nvPicPr>
          <p:cNvPr id="12" name="Bilde 11" descr="s02_gf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5" y="566"/>
            <a:ext cx="9143245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</a:t>
            </a:r>
            <a:endParaRPr lang="nb-NO" noProof="0" dirty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 smtClean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-36512" y="-30984"/>
            <a:ext cx="3600" cy="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2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068299" y="1464618"/>
            <a:ext cx="3009600" cy="4844107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464618"/>
            <a:ext cx="3060000" cy="4844107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084168" y="1464618"/>
            <a:ext cx="3060000" cy="4844107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5641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88934" y="1464619"/>
            <a:ext cx="4555068" cy="2396182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64619"/>
            <a:ext cx="4576763" cy="2396182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88934" y="3870803"/>
            <a:ext cx="4555068" cy="2396182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70803"/>
            <a:ext cx="4576763" cy="2396182"/>
          </a:xfrm>
          <a:ln w="12700" cmpd="sng">
            <a:solidFill>
              <a:srgbClr val="FFFFFF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0146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iinn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716017" y="1464618"/>
            <a:ext cx="3960439" cy="48441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i="1">
                <a:solidFill>
                  <a:srgbClr val="A6A6A6"/>
                </a:solidFill>
              </a:defRPr>
            </a:lvl1pPr>
          </a:lstStyle>
          <a:p>
            <a:r>
              <a:rPr lang="nb-NO" noProof="1" smtClean="0"/>
              <a:t>Klikk på ikonet midt i bildeboksen </a:t>
            </a:r>
            <a:br>
              <a:rPr lang="nb-NO" noProof="1" smtClean="0"/>
            </a:br>
            <a:r>
              <a:rPr lang="nb-NO" noProof="1" smtClean="0"/>
              <a:t>for å sette inn bilde. </a:t>
            </a:r>
          </a:p>
          <a:p>
            <a:r>
              <a:rPr lang="nb-NO" noProof="1" smtClean="0"/>
              <a:t>Kutt, skaler og plasser bildet ved hjelp </a:t>
            </a:r>
            <a:br>
              <a:rPr lang="nb-NO" noProof="1" smtClean="0"/>
            </a:br>
            <a:r>
              <a:rPr lang="nb-NO" noProof="1" smtClean="0"/>
              <a:t>av knappene som dukker opp </a:t>
            </a:r>
            <a:br>
              <a:rPr lang="nb-NO" noProof="1" smtClean="0"/>
            </a:br>
            <a:r>
              <a:rPr lang="nb-NO" noProof="1" smtClean="0"/>
              <a:t>under bildeboksen.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3970784" cy="4523656"/>
          </a:xfrm>
        </p:spPr>
        <p:txBody>
          <a:bodyPr/>
          <a:lstStyle>
            <a:lvl1pPr marL="273050" indent="-273050">
              <a:buFont typeface="Lucida Grande"/>
              <a:buChar char="–"/>
              <a:defRPr/>
            </a:lvl1pPr>
            <a:lvl2pPr marL="450850" indent="-179388">
              <a:buFont typeface="Arial"/>
              <a:buChar char="•"/>
              <a:tabLst/>
              <a:defRPr/>
            </a:lvl2pPr>
            <a:lvl3pPr marL="541337" indent="0">
              <a:buFontTx/>
              <a:buNone/>
              <a:defRPr/>
            </a:lvl3pPr>
            <a:lvl4pPr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3920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206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078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968552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6" name="Bilde 15" descr="PPT_vannmerkeNY.png"/>
          <p:cNvPicPr>
            <a:picLocks noChangeAspect="1"/>
          </p:cNvPicPr>
          <p:nvPr userDrawn="1"/>
        </p:nvPicPr>
        <p:blipFill rotWithShape="1"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</p:spPr>
      </p:pic>
      <p:pic>
        <p:nvPicPr>
          <p:cNvPr id="12" name="Bilde 11" descr="s02_gfx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>
          <a:xfrm>
            <a:off x="756" y="566"/>
            <a:ext cx="9143244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56476" y="1844824"/>
            <a:ext cx="2141612" cy="31085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Direktoratet for </a:t>
            </a:r>
            <a:r>
              <a:rPr lang="nb-NO" sz="1400" b="1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byggkvalitet</a:t>
            </a:r>
            <a:endParaRPr lang="nb-NO" sz="1400" b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Sentralbord: 22 47 56 00  </a:t>
            </a: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E-post: </a:t>
            </a:r>
            <a:r>
              <a:rPr lang="nb-NO" sz="1400" u="sng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post@dibk.no</a:t>
            </a: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Postadresse:</a:t>
            </a:r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Postboks 8742 Youngstorget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0028 Oslo 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Besøksadresser:</a:t>
            </a:r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Mariboes gate 13, Oslo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Hunnsvegen 5, Gjøvik</a:t>
            </a:r>
          </a:p>
          <a:p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1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www.dibk.no</a:t>
            </a:r>
            <a:endParaRPr lang="nb-NO" sz="1400" b="1" noProof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11667" y="4961467"/>
            <a:ext cx="8932334" cy="1896534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dirty="0" smtClean="0"/>
              <a:t>Takk for oppmerksomheten! </a:t>
            </a:r>
            <a:endParaRPr lang="nb-NO" noProof="0" dirty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Fornavn etternavn</a:t>
            </a:r>
            <a:endParaRPr lang="nb-NO" noProof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4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560364" y="6277570"/>
            <a:ext cx="7260108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574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lys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968552"/>
          </a:xfrm>
          <a:prstGeom prst="rect">
            <a:avLst/>
          </a:prstGeom>
          <a:solidFill>
            <a:srgbClr val="CAD22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6" name="Bilde 15" descr="PPT_vannmerkeNY.png"/>
          <p:cNvPicPr>
            <a:picLocks noChangeAspect="1"/>
          </p:cNvPicPr>
          <p:nvPr userDrawn="1"/>
        </p:nvPicPr>
        <p:blipFill rotWithShape="1"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48"/>
          <a:stretch/>
        </p:blipFill>
        <p:spPr>
          <a:xfrm>
            <a:off x="0" y="0"/>
            <a:ext cx="9143245" cy="4961467"/>
          </a:xfrm>
          <a:prstGeom prst="rect">
            <a:avLst/>
          </a:prstGeom>
        </p:spPr>
      </p:pic>
      <p:pic>
        <p:nvPicPr>
          <p:cNvPr id="12" name="Bilde 11" descr="s02_gfx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>
          <a:xfrm>
            <a:off x="756" y="566"/>
            <a:ext cx="9143244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56476" y="1844824"/>
            <a:ext cx="2141612" cy="31085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Direktoratet for </a:t>
            </a:r>
            <a:r>
              <a:rPr lang="nb-NO" sz="1400" b="1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byggkvalitet</a:t>
            </a:r>
            <a:endParaRPr lang="nb-NO" sz="1400" b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Sentralbord: 22 47 56 00  </a:t>
            </a: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E-post: </a:t>
            </a:r>
            <a:r>
              <a:rPr lang="nb-NO" sz="1400" u="sng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post@dibk.no</a:t>
            </a:r>
          </a:p>
          <a:p>
            <a:r>
              <a:rPr lang="nb-NO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Postadresse:</a:t>
            </a:r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Postboks 8742 Youngstorget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0028 Oslo 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4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Besøksadresser:</a:t>
            </a:r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Mariboes gate 13, Oslo</a:t>
            </a:r>
          </a:p>
          <a:p>
            <a:r>
              <a:rPr lang="nb-NO" sz="14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Hunnsvegen 5, Gjøvik</a:t>
            </a:r>
          </a:p>
          <a:p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4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400" b="1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www.dibk.no</a:t>
            </a:r>
            <a:endParaRPr lang="nb-NO" sz="1400" b="1" noProof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11667" y="4961467"/>
            <a:ext cx="8932334" cy="1896534"/>
          </a:xfrm>
          <a:prstGeom prst="rect">
            <a:avLst/>
          </a:prstGeom>
          <a:solidFill>
            <a:srgbClr val="CAD22B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dirty="0" smtClean="0"/>
              <a:t>Takk for oppmerksomheten! </a:t>
            </a:r>
            <a:endParaRPr lang="nb-NO" noProof="0" dirty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Fornavn etternavn</a:t>
            </a:r>
            <a:endParaRPr lang="nb-NO" noProof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4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560364" y="6277570"/>
            <a:ext cx="7260108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21388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39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 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_120522105156_DIBK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" y="-12493"/>
            <a:ext cx="9144000" cy="4965493"/>
          </a:xfrm>
          <a:prstGeom prst="rect">
            <a:avLst/>
          </a:prstGeom>
        </p:spPr>
      </p:pic>
      <p:pic>
        <p:nvPicPr>
          <p:cNvPr id="12" name="Bilde 11" descr="s02_gf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245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title</a:t>
            </a:r>
            <a:r>
              <a:rPr lang="nb-NO" noProof="0" dirty="0" smtClean="0"/>
              <a:t> style</a:t>
            </a:r>
            <a:endParaRPr lang="nb-NO" noProof="0" dirty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-40112" y="-48590"/>
            <a:ext cx="3600" cy="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90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 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412_DIBK__0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179512" y="-27384"/>
            <a:ext cx="8964488" cy="4980384"/>
          </a:xfrm>
          <a:prstGeom prst="rect">
            <a:avLst/>
          </a:prstGeom>
        </p:spPr>
      </p:pic>
      <p:pic>
        <p:nvPicPr>
          <p:cNvPr id="12" name="Bilde 11" descr="s02_gf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245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-48286" y="-90037"/>
            <a:ext cx="18000" cy="180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04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 utskiftba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13420" y="-11220"/>
            <a:ext cx="8936930" cy="4977519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3664438 h 5143500"/>
              <a:gd name="connsiteX5" fmla="*/ 0 w 9144000"/>
              <a:gd name="connsiteY5" fmla="*/ 744502 h 5143500"/>
              <a:gd name="connsiteX6" fmla="*/ 1545328 w 9144000"/>
              <a:gd name="connsiteY6" fmla="*/ 744502 h 5143500"/>
              <a:gd name="connsiteX7" fmla="*/ 1545328 w 9144000"/>
              <a:gd name="connsiteY7" fmla="*/ 253592 h 5143500"/>
              <a:gd name="connsiteX8" fmla="*/ 0 w 9144000"/>
              <a:gd name="connsiteY8" fmla="*/ 253592 h 5143500"/>
              <a:gd name="connsiteX9" fmla="*/ 0 w 9144000"/>
              <a:gd name="connsiteY9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0 w 9144000"/>
              <a:gd name="connsiteY4" fmla="*/ 5143500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8217 w 9144000"/>
              <a:gd name="connsiteY4" fmla="*/ 3655346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2433756 w 9144000"/>
              <a:gd name="connsiteY7" fmla="*/ 21306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096935 w 9144000"/>
              <a:gd name="connsiteY7" fmla="*/ 156554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539054 w 9144000"/>
              <a:gd name="connsiteY7" fmla="*/ 13686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4263808 w 9144000"/>
              <a:gd name="connsiteY8" fmla="*/ 83192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26007 w 9144000"/>
              <a:gd name="connsiteY6" fmla="*/ 177218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6502 w 9144000"/>
              <a:gd name="connsiteY6" fmla="*/ 13467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6502 w 9144000"/>
              <a:gd name="connsiteY6" fmla="*/ 13467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6502 w 9144000"/>
              <a:gd name="connsiteY9" fmla="*/ 1009727 h 5143500"/>
              <a:gd name="connsiteX10" fmla="*/ 0 w 9144000"/>
              <a:gd name="connsiteY10" fmla="*/ 0 h 5143500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482622 w 9144000"/>
              <a:gd name="connsiteY3" fmla="*/ 5135807 h 5146085"/>
              <a:gd name="connsiteX4" fmla="*/ 13227 w 9144000"/>
              <a:gd name="connsiteY4" fmla="*/ 5146085 h 5146085"/>
              <a:gd name="connsiteX5" fmla="*/ 0 w 9144000"/>
              <a:gd name="connsiteY5" fmla="*/ 3664438 h 5146085"/>
              <a:gd name="connsiteX6" fmla="*/ 6502 w 9144000"/>
              <a:gd name="connsiteY6" fmla="*/ 1346735 h 5146085"/>
              <a:gd name="connsiteX7" fmla="*/ 3727605 w 9144000"/>
              <a:gd name="connsiteY7" fmla="*/ 1362343 h 5146085"/>
              <a:gd name="connsiteX8" fmla="*/ 3730664 w 9144000"/>
              <a:gd name="connsiteY8" fmla="*/ 1016077 h 5146085"/>
              <a:gd name="connsiteX9" fmla="*/ 6502 w 9144000"/>
              <a:gd name="connsiteY9" fmla="*/ 1009727 h 5146085"/>
              <a:gd name="connsiteX10" fmla="*/ 0 w 9144000"/>
              <a:gd name="connsiteY10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482622 w 9144000"/>
              <a:gd name="connsiteY3" fmla="*/ 5135807 h 5146085"/>
              <a:gd name="connsiteX4" fmla="*/ 13227 w 9144000"/>
              <a:gd name="connsiteY4" fmla="*/ 5146085 h 5146085"/>
              <a:gd name="connsiteX5" fmla="*/ 6502 w 9144000"/>
              <a:gd name="connsiteY5" fmla="*/ 1346735 h 5146085"/>
              <a:gd name="connsiteX6" fmla="*/ 3727605 w 9144000"/>
              <a:gd name="connsiteY6" fmla="*/ 1362343 h 5146085"/>
              <a:gd name="connsiteX7" fmla="*/ 3730664 w 9144000"/>
              <a:gd name="connsiteY7" fmla="*/ 1016077 h 5146085"/>
              <a:gd name="connsiteX8" fmla="*/ 6502 w 9144000"/>
              <a:gd name="connsiteY8" fmla="*/ 1009727 h 5146085"/>
              <a:gd name="connsiteX9" fmla="*/ 0 w 9144000"/>
              <a:gd name="connsiteY9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3227 w 9144000"/>
              <a:gd name="connsiteY3" fmla="*/ 5146085 h 5146085"/>
              <a:gd name="connsiteX4" fmla="*/ 6502 w 9144000"/>
              <a:gd name="connsiteY4" fmla="*/ 1346735 h 5146085"/>
              <a:gd name="connsiteX5" fmla="*/ 3727605 w 9144000"/>
              <a:gd name="connsiteY5" fmla="*/ 13623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7605 w 9144000"/>
              <a:gd name="connsiteY5" fmla="*/ 13623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26330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0267 w 9144000"/>
              <a:gd name="connsiteY5" fmla="*/ 1349643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10837 w 9144000"/>
              <a:gd name="connsiteY7" fmla="*/ 1013960 h 5146085"/>
              <a:gd name="connsiteX8" fmla="*/ 0 w 9144000"/>
              <a:gd name="connsiteY8" fmla="*/ 0 h 5146085"/>
              <a:gd name="connsiteX0" fmla="*/ 2615 w 9146615"/>
              <a:gd name="connsiteY0" fmla="*/ 0 h 5146085"/>
              <a:gd name="connsiteX1" fmla="*/ 9146615 w 9146615"/>
              <a:gd name="connsiteY1" fmla="*/ 0 h 5146085"/>
              <a:gd name="connsiteX2" fmla="*/ 9146615 w 9146615"/>
              <a:gd name="connsiteY2" fmla="*/ 5143500 h 5146085"/>
              <a:gd name="connsiteX3" fmla="*/ 9340 w 9146615"/>
              <a:gd name="connsiteY3" fmla="*/ 5146085 h 5146085"/>
              <a:gd name="connsiteX4" fmla="*/ 9117 w 9146615"/>
              <a:gd name="connsiteY4" fmla="*/ 1346735 h 5146085"/>
              <a:gd name="connsiteX5" fmla="*/ 3721551 w 9146615"/>
              <a:gd name="connsiteY5" fmla="*/ 1345410 h 5146085"/>
              <a:gd name="connsiteX6" fmla="*/ 3724611 w 9146615"/>
              <a:gd name="connsiteY6" fmla="*/ 1020310 h 5146085"/>
              <a:gd name="connsiteX7" fmla="*/ 448 w 9146615"/>
              <a:gd name="connsiteY7" fmla="*/ 1013960 h 5146085"/>
              <a:gd name="connsiteX8" fmla="*/ 2615 w 9146615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2168 w 9144000"/>
              <a:gd name="connsiteY7" fmla="*/ 1022426 h 5146085"/>
              <a:gd name="connsiteX8" fmla="*/ 0 w 9144000"/>
              <a:gd name="connsiteY8" fmla="*/ 0 h 5146085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6725 w 9144000"/>
              <a:gd name="connsiteY3" fmla="*/ 4961935 h 5143500"/>
              <a:gd name="connsiteX4" fmla="*/ 6502 w 9144000"/>
              <a:gd name="connsiteY4" fmla="*/ 1346735 h 5143500"/>
              <a:gd name="connsiteX5" fmla="*/ 3718936 w 9144000"/>
              <a:gd name="connsiteY5" fmla="*/ 1345410 h 5143500"/>
              <a:gd name="connsiteX6" fmla="*/ 3721996 w 9144000"/>
              <a:gd name="connsiteY6" fmla="*/ 1020310 h 5143500"/>
              <a:gd name="connsiteX7" fmla="*/ 2168 w 9144000"/>
              <a:gd name="connsiteY7" fmla="*/ 1022426 h 5143500"/>
              <a:gd name="connsiteX8" fmla="*/ 0 w 9144000"/>
              <a:gd name="connsiteY8" fmla="*/ 0 h 5143500"/>
              <a:gd name="connsiteX0" fmla="*/ 0 w 9150502"/>
              <a:gd name="connsiteY0" fmla="*/ 0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0" fmla="*/ 0 w 9150502"/>
              <a:gd name="connsiteY0" fmla="*/ 0 h 4961935"/>
              <a:gd name="connsiteX1" fmla="*/ 7808974 w 9150502"/>
              <a:gd name="connsiteY1" fmla="*/ 4102 h 4961935"/>
              <a:gd name="connsiteX2" fmla="*/ 9144000 w 9150502"/>
              <a:gd name="connsiteY2" fmla="*/ 0 h 4961935"/>
              <a:gd name="connsiteX3" fmla="*/ 9150502 w 9150502"/>
              <a:gd name="connsiteY3" fmla="*/ 4959350 h 4961935"/>
              <a:gd name="connsiteX4" fmla="*/ 6725 w 9150502"/>
              <a:gd name="connsiteY4" fmla="*/ 4961935 h 4961935"/>
              <a:gd name="connsiteX5" fmla="*/ 6502 w 9150502"/>
              <a:gd name="connsiteY5" fmla="*/ 1346735 h 4961935"/>
              <a:gd name="connsiteX6" fmla="*/ 3718936 w 9150502"/>
              <a:gd name="connsiteY6" fmla="*/ 1345410 h 4961935"/>
              <a:gd name="connsiteX7" fmla="*/ 3721996 w 9150502"/>
              <a:gd name="connsiteY7" fmla="*/ 1020310 h 4961935"/>
              <a:gd name="connsiteX8" fmla="*/ 2168 w 9150502"/>
              <a:gd name="connsiteY8" fmla="*/ 1022426 h 4961935"/>
              <a:gd name="connsiteX9" fmla="*/ 0 w 9150502"/>
              <a:gd name="connsiteY9" fmla="*/ 0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902599 w 9150502"/>
              <a:gd name="connsiteY9" fmla="*/ 95542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8467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581846 w 9150502"/>
              <a:gd name="connsiteY9" fmla="*/ 6773 h 4966300"/>
              <a:gd name="connsiteX10" fmla="*/ 7566243 w 9150502"/>
              <a:gd name="connsiteY10" fmla="*/ 0 h 4966300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00922 w 9150502"/>
              <a:gd name="connsiteY10" fmla="*/ 12910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00922 w 9150502"/>
              <a:gd name="connsiteY10" fmla="*/ 1291035 h 4961935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581846 w 9150502"/>
              <a:gd name="connsiteY9" fmla="*/ 6773 h 4966300"/>
              <a:gd name="connsiteX10" fmla="*/ 7600922 w 9150502"/>
              <a:gd name="connsiteY10" fmla="*/ 1295400 h 4966300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600922 w 9150502"/>
              <a:gd name="connsiteY10" fmla="*/ 12970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383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7814392 w 9150502"/>
              <a:gd name="connsiteY11" fmla="*/ 13701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58208 w 9150502"/>
              <a:gd name="connsiteY12" fmla="*/ 15415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090717 w 9150502"/>
              <a:gd name="connsiteY13" fmla="*/ 13637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19690 w 9150502"/>
              <a:gd name="connsiteY14" fmla="*/ 13478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8919690 w 9150502"/>
              <a:gd name="connsiteY15" fmla="*/ 2175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09938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09938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50152 w 9150502"/>
              <a:gd name="connsiteY15" fmla="*/ 1826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50152 w 9150502"/>
              <a:gd name="connsiteY15" fmla="*/ 182669 h 4967994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4710 w 9150502"/>
              <a:gd name="connsiteY11" fmla="*/ 153352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62075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16440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16440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30647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01390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24146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4393 w 9150502"/>
              <a:gd name="connsiteY0" fmla="*/ 1985 h 4965110"/>
              <a:gd name="connsiteX1" fmla="*/ 9144000 w 9150502"/>
              <a:gd name="connsiteY1" fmla="*/ 0 h 4965110"/>
              <a:gd name="connsiteX2" fmla="*/ 9150502 w 9150502"/>
              <a:gd name="connsiteY2" fmla="*/ 4962525 h 4965110"/>
              <a:gd name="connsiteX3" fmla="*/ 6725 w 9150502"/>
              <a:gd name="connsiteY3" fmla="*/ 4965110 h 4965110"/>
              <a:gd name="connsiteX4" fmla="*/ 6502 w 9150502"/>
              <a:gd name="connsiteY4" fmla="*/ 1349910 h 4965110"/>
              <a:gd name="connsiteX5" fmla="*/ 3718936 w 9150502"/>
              <a:gd name="connsiteY5" fmla="*/ 1348585 h 4965110"/>
              <a:gd name="connsiteX6" fmla="*/ 3721996 w 9150502"/>
              <a:gd name="connsiteY6" fmla="*/ 1023485 h 4965110"/>
              <a:gd name="connsiteX7" fmla="*/ 2168 w 9150502"/>
              <a:gd name="connsiteY7" fmla="*/ 1025601 h 4965110"/>
              <a:gd name="connsiteX8" fmla="*/ 0 w 9150502"/>
              <a:gd name="connsiteY8" fmla="*/ 3175 h 4965110"/>
              <a:gd name="connsiteX9" fmla="*/ 7890680 w 9150502"/>
              <a:gd name="connsiteY9" fmla="*/ 291 h 4965110"/>
              <a:gd name="connsiteX10" fmla="*/ 7812229 w 9150502"/>
              <a:gd name="connsiteY10" fmla="*/ 1360885 h 4965110"/>
              <a:gd name="connsiteX11" fmla="*/ 8067962 w 9150502"/>
              <a:gd name="connsiteY11" fmla="*/ 1525985 h 4965110"/>
              <a:gd name="connsiteX12" fmla="*/ 8067961 w 9150502"/>
              <a:gd name="connsiteY12" fmla="*/ 1354535 h 4965110"/>
              <a:gd name="connsiteX13" fmla="*/ 8922942 w 9150502"/>
              <a:gd name="connsiteY13" fmla="*/ 1354535 h 4965110"/>
              <a:gd name="connsiteX14" fmla="*/ 8919690 w 9150502"/>
              <a:gd name="connsiteY14" fmla="*/ 208360 h 4965110"/>
              <a:gd name="connsiteX15" fmla="*/ 7814392 w 9150502"/>
              <a:gd name="connsiteY15" fmla="*/ 205185 h 4965110"/>
              <a:gd name="connsiteX0" fmla="*/ 7814393 w 9150502"/>
              <a:gd name="connsiteY0" fmla="*/ 8044 h 4971169"/>
              <a:gd name="connsiteX1" fmla="*/ 9144000 w 9150502"/>
              <a:gd name="connsiteY1" fmla="*/ 6059 h 4971169"/>
              <a:gd name="connsiteX2" fmla="*/ 9150502 w 9150502"/>
              <a:gd name="connsiteY2" fmla="*/ 4968584 h 4971169"/>
              <a:gd name="connsiteX3" fmla="*/ 6725 w 9150502"/>
              <a:gd name="connsiteY3" fmla="*/ 4971169 h 4971169"/>
              <a:gd name="connsiteX4" fmla="*/ 6502 w 9150502"/>
              <a:gd name="connsiteY4" fmla="*/ 1355969 h 4971169"/>
              <a:gd name="connsiteX5" fmla="*/ 3718936 w 9150502"/>
              <a:gd name="connsiteY5" fmla="*/ 1354644 h 4971169"/>
              <a:gd name="connsiteX6" fmla="*/ 3721996 w 9150502"/>
              <a:gd name="connsiteY6" fmla="*/ 1029544 h 4971169"/>
              <a:gd name="connsiteX7" fmla="*/ 2168 w 9150502"/>
              <a:gd name="connsiteY7" fmla="*/ 1031660 h 4971169"/>
              <a:gd name="connsiteX8" fmla="*/ 0 w 9150502"/>
              <a:gd name="connsiteY8" fmla="*/ 9234 h 4971169"/>
              <a:gd name="connsiteX9" fmla="*/ 7815910 w 9150502"/>
              <a:gd name="connsiteY9" fmla="*/ 0 h 4971169"/>
              <a:gd name="connsiteX10" fmla="*/ 7812229 w 9150502"/>
              <a:gd name="connsiteY10" fmla="*/ 1366944 h 4971169"/>
              <a:gd name="connsiteX11" fmla="*/ 8067962 w 9150502"/>
              <a:gd name="connsiteY11" fmla="*/ 1532044 h 4971169"/>
              <a:gd name="connsiteX12" fmla="*/ 8067961 w 9150502"/>
              <a:gd name="connsiteY12" fmla="*/ 1360594 h 4971169"/>
              <a:gd name="connsiteX13" fmla="*/ 8922942 w 9150502"/>
              <a:gd name="connsiteY13" fmla="*/ 1360594 h 4971169"/>
              <a:gd name="connsiteX14" fmla="*/ 8919690 w 9150502"/>
              <a:gd name="connsiteY14" fmla="*/ 214419 h 4971169"/>
              <a:gd name="connsiteX15" fmla="*/ 7814392 w 9150502"/>
              <a:gd name="connsiteY15" fmla="*/ 211244 h 4971169"/>
              <a:gd name="connsiteX0" fmla="*/ 7814393 w 9150502"/>
              <a:gd name="connsiteY0" fmla="*/ 4869 h 4967994"/>
              <a:gd name="connsiteX1" fmla="*/ 9144000 w 9150502"/>
              <a:gd name="connsiteY1" fmla="*/ 2884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7962 w 9150502"/>
              <a:gd name="connsiteY11" fmla="*/ 1528869 h 4967994"/>
              <a:gd name="connsiteX12" fmla="*/ 8067961 w 9150502"/>
              <a:gd name="connsiteY12" fmla="*/ 1357419 h 4967994"/>
              <a:gd name="connsiteX13" fmla="*/ 8922942 w 9150502"/>
              <a:gd name="connsiteY13" fmla="*/ 1357419 h 4967994"/>
              <a:gd name="connsiteX14" fmla="*/ 8919690 w 9150502"/>
              <a:gd name="connsiteY14" fmla="*/ 211244 h 4967994"/>
              <a:gd name="connsiteX15" fmla="*/ 7814392 w 9150502"/>
              <a:gd name="connsiteY15" fmla="*/ 208069 h 4967994"/>
              <a:gd name="connsiteX0" fmla="*/ 7814393 w 9150502"/>
              <a:gd name="connsiteY0" fmla="*/ 8335 h 4971460"/>
              <a:gd name="connsiteX1" fmla="*/ 9144000 w 9150502"/>
              <a:gd name="connsiteY1" fmla="*/ 0 h 4971460"/>
              <a:gd name="connsiteX2" fmla="*/ 9150502 w 9150502"/>
              <a:gd name="connsiteY2" fmla="*/ 4968875 h 4971460"/>
              <a:gd name="connsiteX3" fmla="*/ 6725 w 9150502"/>
              <a:gd name="connsiteY3" fmla="*/ 4971460 h 4971460"/>
              <a:gd name="connsiteX4" fmla="*/ 6502 w 9150502"/>
              <a:gd name="connsiteY4" fmla="*/ 1356260 h 4971460"/>
              <a:gd name="connsiteX5" fmla="*/ 3718936 w 9150502"/>
              <a:gd name="connsiteY5" fmla="*/ 1354935 h 4971460"/>
              <a:gd name="connsiteX6" fmla="*/ 3721996 w 9150502"/>
              <a:gd name="connsiteY6" fmla="*/ 1029835 h 4971460"/>
              <a:gd name="connsiteX7" fmla="*/ 2168 w 9150502"/>
              <a:gd name="connsiteY7" fmla="*/ 1031951 h 4971460"/>
              <a:gd name="connsiteX8" fmla="*/ 0 w 9150502"/>
              <a:gd name="connsiteY8" fmla="*/ 9525 h 4971460"/>
              <a:gd name="connsiteX9" fmla="*/ 7815910 w 9150502"/>
              <a:gd name="connsiteY9" fmla="*/ 3466 h 4971460"/>
              <a:gd name="connsiteX10" fmla="*/ 7812229 w 9150502"/>
              <a:gd name="connsiteY10" fmla="*/ 1367235 h 4971460"/>
              <a:gd name="connsiteX11" fmla="*/ 8067962 w 9150502"/>
              <a:gd name="connsiteY11" fmla="*/ 1532335 h 4971460"/>
              <a:gd name="connsiteX12" fmla="*/ 8067961 w 9150502"/>
              <a:gd name="connsiteY12" fmla="*/ 1360885 h 4971460"/>
              <a:gd name="connsiteX13" fmla="*/ 8922942 w 9150502"/>
              <a:gd name="connsiteY13" fmla="*/ 1360885 h 4971460"/>
              <a:gd name="connsiteX14" fmla="*/ 8919690 w 9150502"/>
              <a:gd name="connsiteY14" fmla="*/ 214710 h 4971460"/>
              <a:gd name="connsiteX15" fmla="*/ 7814392 w 9150502"/>
              <a:gd name="connsiteY15" fmla="*/ 211535 h 4971460"/>
              <a:gd name="connsiteX0" fmla="*/ 7814393 w 9150502"/>
              <a:gd name="connsiteY0" fmla="*/ 33444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815910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11219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5910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9690 w 9150502"/>
              <a:gd name="connsiteY14" fmla="*/ 217594 h 4974344"/>
              <a:gd name="connsiteX15" fmla="*/ 7814392 w 9150502"/>
              <a:gd name="connsiteY15" fmla="*/ 214419 h 4974344"/>
              <a:gd name="connsiteX0" fmla="*/ 7814393 w 9150502"/>
              <a:gd name="connsiteY0" fmla="*/ 33444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731387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23919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731387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9690 w 9150502"/>
              <a:gd name="connsiteY14" fmla="*/ 217594 h 4974344"/>
              <a:gd name="connsiteX15" fmla="*/ 7814392 w 9150502"/>
              <a:gd name="connsiteY15" fmla="*/ 21441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14392 w 9150502"/>
              <a:gd name="connsiteY15" fmla="*/ 21441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4640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4640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89163 w 9150502"/>
              <a:gd name="connsiteY15" fmla="*/ 21759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1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1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63157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27398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45169 w 9150502"/>
              <a:gd name="connsiteY9" fmla="*/ 0 h 4977519"/>
              <a:gd name="connsiteX10" fmla="*/ 7818732 w 9150502"/>
              <a:gd name="connsiteY10" fmla="*/ 1376469 h 4977519"/>
              <a:gd name="connsiteX11" fmla="*/ 8067962 w 9150502"/>
              <a:gd name="connsiteY11" fmla="*/ 153839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7962 w 9150502"/>
              <a:gd name="connsiteY11" fmla="*/ 153839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4712 w 9150502"/>
              <a:gd name="connsiteY11" fmla="*/ 153204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4712 w 9150502"/>
              <a:gd name="connsiteY11" fmla="*/ 1532044 h 4977519"/>
              <a:gd name="connsiteX12" fmla="*/ 806471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50502" h="4977519">
                <a:moveTo>
                  <a:pt x="7814393" y="4869"/>
                </a:moveTo>
                <a:lnTo>
                  <a:pt x="9144000" y="6059"/>
                </a:lnTo>
                <a:cubicBezTo>
                  <a:pt x="9152669" y="1662351"/>
                  <a:pt x="9148335" y="3321817"/>
                  <a:pt x="9150502" y="4974934"/>
                </a:cubicBezTo>
                <a:lnTo>
                  <a:pt x="6725" y="4977519"/>
                </a:lnTo>
                <a:cubicBezTo>
                  <a:pt x="4483" y="3711069"/>
                  <a:pt x="8744" y="2628769"/>
                  <a:pt x="6502" y="1362319"/>
                </a:cubicBezTo>
                <a:lnTo>
                  <a:pt x="3718936" y="1360994"/>
                </a:lnTo>
                <a:cubicBezTo>
                  <a:pt x="3719956" y="1245572"/>
                  <a:pt x="3720976" y="1151316"/>
                  <a:pt x="3721996" y="1035894"/>
                </a:cubicBezTo>
                <a:lnTo>
                  <a:pt x="2168" y="1038010"/>
                </a:lnTo>
                <a:cubicBezTo>
                  <a:pt x="1" y="701434"/>
                  <a:pt x="2167" y="352160"/>
                  <a:pt x="0" y="15584"/>
                </a:cubicBezTo>
                <a:lnTo>
                  <a:pt x="7815912" y="0"/>
                </a:lnTo>
                <a:cubicBezTo>
                  <a:pt x="7815697" y="685059"/>
                  <a:pt x="7820031" y="666539"/>
                  <a:pt x="7818732" y="1376469"/>
                </a:cubicBezTo>
                <a:lnTo>
                  <a:pt x="8064712" y="1532044"/>
                </a:lnTo>
                <a:cubicBezTo>
                  <a:pt x="8060197" y="1418802"/>
                  <a:pt x="8066066" y="1365621"/>
                  <a:pt x="8064711" y="1366944"/>
                </a:cubicBezTo>
                <a:lnTo>
                  <a:pt x="8919691" y="1363769"/>
                </a:lnTo>
                <a:cubicBezTo>
                  <a:pt x="8919149" y="1200257"/>
                  <a:pt x="8918471" y="229104"/>
                  <a:pt x="8916439" y="227119"/>
                </a:cubicBezTo>
                <a:lnTo>
                  <a:pt x="7811143" y="227119"/>
                </a:lnTo>
              </a:path>
            </a:pathLst>
          </a:custGeom>
          <a:solidFill>
            <a:srgbClr val="E2E2E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12" name="Bilde 11" descr="s02_gfx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66"/>
            <a:ext cx="9143245" cy="6857434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-36512" y="-30984"/>
            <a:ext cx="3600" cy="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  <p:pic>
        <p:nvPicPr>
          <p:cNvPr id="13" name="Bilde 12" descr="logo_topp_hoy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 utskiftbart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 descr="s02_gfx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66"/>
            <a:ext cx="9143245" cy="6857434"/>
          </a:xfrm>
          <a:prstGeom prst="rect">
            <a:avLst/>
          </a:prstGeom>
        </p:spPr>
      </p:pic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11266" y="-11220"/>
            <a:ext cx="8935678" cy="6882519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3664438 h 5143500"/>
              <a:gd name="connsiteX5" fmla="*/ 0 w 9144000"/>
              <a:gd name="connsiteY5" fmla="*/ 744502 h 5143500"/>
              <a:gd name="connsiteX6" fmla="*/ 1545328 w 9144000"/>
              <a:gd name="connsiteY6" fmla="*/ 744502 h 5143500"/>
              <a:gd name="connsiteX7" fmla="*/ 1545328 w 9144000"/>
              <a:gd name="connsiteY7" fmla="*/ 253592 h 5143500"/>
              <a:gd name="connsiteX8" fmla="*/ 0 w 9144000"/>
              <a:gd name="connsiteY8" fmla="*/ 253592 h 5143500"/>
              <a:gd name="connsiteX9" fmla="*/ 0 w 9144000"/>
              <a:gd name="connsiteY9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0 w 9144000"/>
              <a:gd name="connsiteY4" fmla="*/ 5143500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8217 w 9144000"/>
              <a:gd name="connsiteY4" fmla="*/ 3655346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545328 w 9144000"/>
              <a:gd name="connsiteY7" fmla="*/ 744502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744502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545328 w 9144000"/>
              <a:gd name="connsiteY8" fmla="*/ 253592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253592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1738068 w 9144000"/>
              <a:gd name="connsiteY7" fmla="*/ 8098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2433756 w 9144000"/>
              <a:gd name="connsiteY7" fmla="*/ 21306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096935 w 9144000"/>
              <a:gd name="connsiteY7" fmla="*/ 156554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539054 w 9144000"/>
              <a:gd name="connsiteY7" fmla="*/ 136869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1734627 w 9144000"/>
              <a:gd name="connsiteY8" fmla="*/ 1778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4263808 w 9144000"/>
              <a:gd name="connsiteY8" fmla="*/ 83192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935661 w 9144000"/>
              <a:gd name="connsiteY7" fmla="*/ 16417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0 w 9144000"/>
              <a:gd name="connsiteY6" fmla="*/ 8133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26007 w 9144000"/>
              <a:gd name="connsiteY6" fmla="*/ 177218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6502 w 9144000"/>
              <a:gd name="connsiteY6" fmla="*/ 13467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0 w 9144000"/>
              <a:gd name="connsiteY9" fmla="*/ 177877 h 5143500"/>
              <a:gd name="connsiteX10" fmla="*/ 0 w 9144000"/>
              <a:gd name="connsiteY10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82622 w 9144000"/>
              <a:gd name="connsiteY3" fmla="*/ 5135807 h 5143500"/>
              <a:gd name="connsiteX4" fmla="*/ 1482622 w 9144000"/>
              <a:gd name="connsiteY4" fmla="*/ 3666535 h 5143500"/>
              <a:gd name="connsiteX5" fmla="*/ 0 w 9144000"/>
              <a:gd name="connsiteY5" fmla="*/ 3664438 h 5143500"/>
              <a:gd name="connsiteX6" fmla="*/ 6502 w 9144000"/>
              <a:gd name="connsiteY6" fmla="*/ 1346735 h 5143500"/>
              <a:gd name="connsiteX7" fmla="*/ 3727605 w 9144000"/>
              <a:gd name="connsiteY7" fmla="*/ 1362343 h 5143500"/>
              <a:gd name="connsiteX8" fmla="*/ 3730664 w 9144000"/>
              <a:gd name="connsiteY8" fmla="*/ 1016077 h 5143500"/>
              <a:gd name="connsiteX9" fmla="*/ 6502 w 9144000"/>
              <a:gd name="connsiteY9" fmla="*/ 1009727 h 5143500"/>
              <a:gd name="connsiteX10" fmla="*/ 0 w 9144000"/>
              <a:gd name="connsiteY10" fmla="*/ 0 h 5143500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482622 w 9144000"/>
              <a:gd name="connsiteY3" fmla="*/ 5135807 h 5146085"/>
              <a:gd name="connsiteX4" fmla="*/ 13227 w 9144000"/>
              <a:gd name="connsiteY4" fmla="*/ 5146085 h 5146085"/>
              <a:gd name="connsiteX5" fmla="*/ 0 w 9144000"/>
              <a:gd name="connsiteY5" fmla="*/ 3664438 h 5146085"/>
              <a:gd name="connsiteX6" fmla="*/ 6502 w 9144000"/>
              <a:gd name="connsiteY6" fmla="*/ 1346735 h 5146085"/>
              <a:gd name="connsiteX7" fmla="*/ 3727605 w 9144000"/>
              <a:gd name="connsiteY7" fmla="*/ 1362343 h 5146085"/>
              <a:gd name="connsiteX8" fmla="*/ 3730664 w 9144000"/>
              <a:gd name="connsiteY8" fmla="*/ 1016077 h 5146085"/>
              <a:gd name="connsiteX9" fmla="*/ 6502 w 9144000"/>
              <a:gd name="connsiteY9" fmla="*/ 1009727 h 5146085"/>
              <a:gd name="connsiteX10" fmla="*/ 0 w 9144000"/>
              <a:gd name="connsiteY10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482622 w 9144000"/>
              <a:gd name="connsiteY3" fmla="*/ 5135807 h 5146085"/>
              <a:gd name="connsiteX4" fmla="*/ 13227 w 9144000"/>
              <a:gd name="connsiteY4" fmla="*/ 5146085 h 5146085"/>
              <a:gd name="connsiteX5" fmla="*/ 6502 w 9144000"/>
              <a:gd name="connsiteY5" fmla="*/ 1346735 h 5146085"/>
              <a:gd name="connsiteX6" fmla="*/ 3727605 w 9144000"/>
              <a:gd name="connsiteY6" fmla="*/ 1362343 h 5146085"/>
              <a:gd name="connsiteX7" fmla="*/ 3730664 w 9144000"/>
              <a:gd name="connsiteY7" fmla="*/ 1016077 h 5146085"/>
              <a:gd name="connsiteX8" fmla="*/ 6502 w 9144000"/>
              <a:gd name="connsiteY8" fmla="*/ 1009727 h 5146085"/>
              <a:gd name="connsiteX9" fmla="*/ 0 w 9144000"/>
              <a:gd name="connsiteY9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13227 w 9144000"/>
              <a:gd name="connsiteY3" fmla="*/ 5146085 h 5146085"/>
              <a:gd name="connsiteX4" fmla="*/ 6502 w 9144000"/>
              <a:gd name="connsiteY4" fmla="*/ 1346735 h 5146085"/>
              <a:gd name="connsiteX5" fmla="*/ 3727605 w 9144000"/>
              <a:gd name="connsiteY5" fmla="*/ 13623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7605 w 9144000"/>
              <a:gd name="connsiteY5" fmla="*/ 13623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30664 w 9144000"/>
              <a:gd name="connsiteY6" fmla="*/ 1016077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26330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23271 w 9144000"/>
              <a:gd name="connsiteY5" fmla="*/ 1349643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0267 w 9144000"/>
              <a:gd name="connsiteY5" fmla="*/ 1349643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6502 w 9144000"/>
              <a:gd name="connsiteY7" fmla="*/ 1009727 h 5146085"/>
              <a:gd name="connsiteX8" fmla="*/ 0 w 9144000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10837 w 9144000"/>
              <a:gd name="connsiteY7" fmla="*/ 1013960 h 5146085"/>
              <a:gd name="connsiteX8" fmla="*/ 0 w 9144000"/>
              <a:gd name="connsiteY8" fmla="*/ 0 h 5146085"/>
              <a:gd name="connsiteX0" fmla="*/ 2615 w 9146615"/>
              <a:gd name="connsiteY0" fmla="*/ 0 h 5146085"/>
              <a:gd name="connsiteX1" fmla="*/ 9146615 w 9146615"/>
              <a:gd name="connsiteY1" fmla="*/ 0 h 5146085"/>
              <a:gd name="connsiteX2" fmla="*/ 9146615 w 9146615"/>
              <a:gd name="connsiteY2" fmla="*/ 5143500 h 5146085"/>
              <a:gd name="connsiteX3" fmla="*/ 9340 w 9146615"/>
              <a:gd name="connsiteY3" fmla="*/ 5146085 h 5146085"/>
              <a:gd name="connsiteX4" fmla="*/ 9117 w 9146615"/>
              <a:gd name="connsiteY4" fmla="*/ 1346735 h 5146085"/>
              <a:gd name="connsiteX5" fmla="*/ 3721551 w 9146615"/>
              <a:gd name="connsiteY5" fmla="*/ 1345410 h 5146085"/>
              <a:gd name="connsiteX6" fmla="*/ 3724611 w 9146615"/>
              <a:gd name="connsiteY6" fmla="*/ 1020310 h 5146085"/>
              <a:gd name="connsiteX7" fmla="*/ 448 w 9146615"/>
              <a:gd name="connsiteY7" fmla="*/ 1013960 h 5146085"/>
              <a:gd name="connsiteX8" fmla="*/ 2615 w 9146615"/>
              <a:gd name="connsiteY8" fmla="*/ 0 h 5146085"/>
              <a:gd name="connsiteX0" fmla="*/ 0 w 9144000"/>
              <a:gd name="connsiteY0" fmla="*/ 0 h 5146085"/>
              <a:gd name="connsiteX1" fmla="*/ 9144000 w 9144000"/>
              <a:gd name="connsiteY1" fmla="*/ 0 h 5146085"/>
              <a:gd name="connsiteX2" fmla="*/ 9144000 w 9144000"/>
              <a:gd name="connsiteY2" fmla="*/ 5143500 h 5146085"/>
              <a:gd name="connsiteX3" fmla="*/ 6725 w 9144000"/>
              <a:gd name="connsiteY3" fmla="*/ 5146085 h 5146085"/>
              <a:gd name="connsiteX4" fmla="*/ 6502 w 9144000"/>
              <a:gd name="connsiteY4" fmla="*/ 1346735 h 5146085"/>
              <a:gd name="connsiteX5" fmla="*/ 3718936 w 9144000"/>
              <a:gd name="connsiteY5" fmla="*/ 1345410 h 5146085"/>
              <a:gd name="connsiteX6" fmla="*/ 3721996 w 9144000"/>
              <a:gd name="connsiteY6" fmla="*/ 1020310 h 5146085"/>
              <a:gd name="connsiteX7" fmla="*/ 2168 w 9144000"/>
              <a:gd name="connsiteY7" fmla="*/ 1022426 h 5146085"/>
              <a:gd name="connsiteX8" fmla="*/ 0 w 9144000"/>
              <a:gd name="connsiteY8" fmla="*/ 0 h 5146085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6725 w 9144000"/>
              <a:gd name="connsiteY3" fmla="*/ 4961935 h 5143500"/>
              <a:gd name="connsiteX4" fmla="*/ 6502 w 9144000"/>
              <a:gd name="connsiteY4" fmla="*/ 1346735 h 5143500"/>
              <a:gd name="connsiteX5" fmla="*/ 3718936 w 9144000"/>
              <a:gd name="connsiteY5" fmla="*/ 1345410 h 5143500"/>
              <a:gd name="connsiteX6" fmla="*/ 3721996 w 9144000"/>
              <a:gd name="connsiteY6" fmla="*/ 1020310 h 5143500"/>
              <a:gd name="connsiteX7" fmla="*/ 2168 w 9144000"/>
              <a:gd name="connsiteY7" fmla="*/ 1022426 h 5143500"/>
              <a:gd name="connsiteX8" fmla="*/ 0 w 9144000"/>
              <a:gd name="connsiteY8" fmla="*/ 0 h 5143500"/>
              <a:gd name="connsiteX0" fmla="*/ 0 w 9150502"/>
              <a:gd name="connsiteY0" fmla="*/ 0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0" fmla="*/ 0 w 9150502"/>
              <a:gd name="connsiteY0" fmla="*/ 0 h 4961935"/>
              <a:gd name="connsiteX1" fmla="*/ 7808974 w 9150502"/>
              <a:gd name="connsiteY1" fmla="*/ 4102 h 4961935"/>
              <a:gd name="connsiteX2" fmla="*/ 9144000 w 9150502"/>
              <a:gd name="connsiteY2" fmla="*/ 0 h 4961935"/>
              <a:gd name="connsiteX3" fmla="*/ 9150502 w 9150502"/>
              <a:gd name="connsiteY3" fmla="*/ 4959350 h 4961935"/>
              <a:gd name="connsiteX4" fmla="*/ 6725 w 9150502"/>
              <a:gd name="connsiteY4" fmla="*/ 4961935 h 4961935"/>
              <a:gd name="connsiteX5" fmla="*/ 6502 w 9150502"/>
              <a:gd name="connsiteY5" fmla="*/ 1346735 h 4961935"/>
              <a:gd name="connsiteX6" fmla="*/ 3718936 w 9150502"/>
              <a:gd name="connsiteY6" fmla="*/ 1345410 h 4961935"/>
              <a:gd name="connsiteX7" fmla="*/ 3721996 w 9150502"/>
              <a:gd name="connsiteY7" fmla="*/ 1020310 h 4961935"/>
              <a:gd name="connsiteX8" fmla="*/ 2168 w 9150502"/>
              <a:gd name="connsiteY8" fmla="*/ 1022426 h 4961935"/>
              <a:gd name="connsiteX9" fmla="*/ 0 w 9150502"/>
              <a:gd name="connsiteY9" fmla="*/ 0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902599 w 9150502"/>
              <a:gd name="connsiteY9" fmla="*/ 95542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0" fmla="*/ 7808974 w 9150502"/>
              <a:gd name="connsiteY0" fmla="*/ 8467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581846 w 9150502"/>
              <a:gd name="connsiteY9" fmla="*/ 6773 h 4966300"/>
              <a:gd name="connsiteX10" fmla="*/ 7566243 w 9150502"/>
              <a:gd name="connsiteY10" fmla="*/ 0 h 4966300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44265 w 9150502"/>
              <a:gd name="connsiteY10" fmla="*/ 13672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592252 w 9150502"/>
              <a:gd name="connsiteY10" fmla="*/ 1587368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00922 w 9150502"/>
              <a:gd name="connsiteY10" fmla="*/ 1291035 h 4961935"/>
              <a:gd name="connsiteX0" fmla="*/ 7808974 w 9150502"/>
              <a:gd name="connsiteY0" fmla="*/ 4102 h 4961935"/>
              <a:gd name="connsiteX1" fmla="*/ 9144000 w 9150502"/>
              <a:gd name="connsiteY1" fmla="*/ 0 h 4961935"/>
              <a:gd name="connsiteX2" fmla="*/ 9150502 w 9150502"/>
              <a:gd name="connsiteY2" fmla="*/ 4959350 h 4961935"/>
              <a:gd name="connsiteX3" fmla="*/ 6725 w 9150502"/>
              <a:gd name="connsiteY3" fmla="*/ 4961935 h 4961935"/>
              <a:gd name="connsiteX4" fmla="*/ 6502 w 9150502"/>
              <a:gd name="connsiteY4" fmla="*/ 1346735 h 4961935"/>
              <a:gd name="connsiteX5" fmla="*/ 3718936 w 9150502"/>
              <a:gd name="connsiteY5" fmla="*/ 1345410 h 4961935"/>
              <a:gd name="connsiteX6" fmla="*/ 3721996 w 9150502"/>
              <a:gd name="connsiteY6" fmla="*/ 1020310 h 4961935"/>
              <a:gd name="connsiteX7" fmla="*/ 2168 w 9150502"/>
              <a:gd name="connsiteY7" fmla="*/ 1022426 h 4961935"/>
              <a:gd name="connsiteX8" fmla="*/ 0 w 9150502"/>
              <a:gd name="connsiteY8" fmla="*/ 0 h 4961935"/>
              <a:gd name="connsiteX9" fmla="*/ 7581846 w 9150502"/>
              <a:gd name="connsiteY9" fmla="*/ 2408 h 4961935"/>
              <a:gd name="connsiteX10" fmla="*/ 7600922 w 9150502"/>
              <a:gd name="connsiteY10" fmla="*/ 1291035 h 4961935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581846 w 9150502"/>
              <a:gd name="connsiteY9" fmla="*/ 6773 h 4966300"/>
              <a:gd name="connsiteX10" fmla="*/ 7600922 w 9150502"/>
              <a:gd name="connsiteY10" fmla="*/ 1295400 h 4966300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600922 w 9150502"/>
              <a:gd name="connsiteY10" fmla="*/ 12970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383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7814392 w 9150502"/>
              <a:gd name="connsiteY11" fmla="*/ 13701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58208 w 9150502"/>
              <a:gd name="connsiteY12" fmla="*/ 15415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090717 w 9150502"/>
              <a:gd name="connsiteY13" fmla="*/ 13637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19690 w 9150502"/>
              <a:gd name="connsiteY14" fmla="*/ 13478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8919690 w 9150502"/>
              <a:gd name="connsiteY15" fmla="*/ 217594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84215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574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9444 w 9150502"/>
              <a:gd name="connsiteY13" fmla="*/ 1357419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09938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09938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17643 w 9150502"/>
              <a:gd name="connsiteY15" fmla="*/ 21441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50152 w 9150502"/>
              <a:gd name="connsiteY15" fmla="*/ 182669 h 4967994"/>
              <a:gd name="connsiteX0" fmla="*/ 7999692 w 9150502"/>
              <a:gd name="connsiteY0" fmla="*/ 1694 h 4967994"/>
              <a:gd name="connsiteX1" fmla="*/ 9144000 w 9150502"/>
              <a:gd name="connsiteY1" fmla="*/ 6059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4710 w 9150502"/>
              <a:gd name="connsiteY11" fmla="*/ 1535219 h 4967994"/>
              <a:gd name="connsiteX12" fmla="*/ 8061459 w 9150502"/>
              <a:gd name="connsiteY12" fmla="*/ 1370119 h 4967994"/>
              <a:gd name="connsiteX13" fmla="*/ 8926193 w 9150502"/>
              <a:gd name="connsiteY13" fmla="*/ 1360594 h 4967994"/>
              <a:gd name="connsiteX14" fmla="*/ 8926192 w 9150502"/>
              <a:gd name="connsiteY14" fmla="*/ 214419 h 4967994"/>
              <a:gd name="connsiteX15" fmla="*/ 7850152 w 9150502"/>
              <a:gd name="connsiteY15" fmla="*/ 182669 h 4967994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4710 w 9150502"/>
              <a:gd name="connsiteY11" fmla="*/ 153352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6193 w 9150502"/>
              <a:gd name="connsiteY13" fmla="*/ 13589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62075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16440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16440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1272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50152 w 9150502"/>
              <a:gd name="connsiteY15" fmla="*/ 1809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684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71600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26192 w 9150502"/>
              <a:gd name="connsiteY14" fmla="*/ 231775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20894 w 9150502"/>
              <a:gd name="connsiteY15" fmla="*/ 228600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1459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999692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4365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1591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1141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30647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01390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24146 w 9150502"/>
              <a:gd name="connsiteY0" fmla="*/ 0 h 4966300"/>
              <a:gd name="connsiteX1" fmla="*/ 9144000 w 9150502"/>
              <a:gd name="connsiteY1" fmla="*/ 1190 h 4966300"/>
              <a:gd name="connsiteX2" fmla="*/ 9150502 w 9150502"/>
              <a:gd name="connsiteY2" fmla="*/ 4963715 h 4966300"/>
              <a:gd name="connsiteX3" fmla="*/ 6725 w 9150502"/>
              <a:gd name="connsiteY3" fmla="*/ 4966300 h 4966300"/>
              <a:gd name="connsiteX4" fmla="*/ 6502 w 9150502"/>
              <a:gd name="connsiteY4" fmla="*/ 1351100 h 4966300"/>
              <a:gd name="connsiteX5" fmla="*/ 3718936 w 9150502"/>
              <a:gd name="connsiteY5" fmla="*/ 1349775 h 4966300"/>
              <a:gd name="connsiteX6" fmla="*/ 3721996 w 9150502"/>
              <a:gd name="connsiteY6" fmla="*/ 1024675 h 4966300"/>
              <a:gd name="connsiteX7" fmla="*/ 2168 w 9150502"/>
              <a:gd name="connsiteY7" fmla="*/ 1026791 h 4966300"/>
              <a:gd name="connsiteX8" fmla="*/ 0 w 9150502"/>
              <a:gd name="connsiteY8" fmla="*/ 4365 h 4966300"/>
              <a:gd name="connsiteX9" fmla="*/ 7890680 w 9150502"/>
              <a:gd name="connsiteY9" fmla="*/ 1481 h 4966300"/>
              <a:gd name="connsiteX10" fmla="*/ 7812229 w 9150502"/>
              <a:gd name="connsiteY10" fmla="*/ 1362075 h 4966300"/>
              <a:gd name="connsiteX11" fmla="*/ 8067962 w 9150502"/>
              <a:gd name="connsiteY11" fmla="*/ 1527175 h 4966300"/>
              <a:gd name="connsiteX12" fmla="*/ 8067961 w 9150502"/>
              <a:gd name="connsiteY12" fmla="*/ 1355725 h 4966300"/>
              <a:gd name="connsiteX13" fmla="*/ 8922942 w 9150502"/>
              <a:gd name="connsiteY13" fmla="*/ 1355725 h 4966300"/>
              <a:gd name="connsiteX14" fmla="*/ 8919690 w 9150502"/>
              <a:gd name="connsiteY14" fmla="*/ 209550 h 4966300"/>
              <a:gd name="connsiteX15" fmla="*/ 7814392 w 9150502"/>
              <a:gd name="connsiteY15" fmla="*/ 206375 h 4966300"/>
              <a:gd name="connsiteX0" fmla="*/ 7814393 w 9150502"/>
              <a:gd name="connsiteY0" fmla="*/ 1985 h 4965110"/>
              <a:gd name="connsiteX1" fmla="*/ 9144000 w 9150502"/>
              <a:gd name="connsiteY1" fmla="*/ 0 h 4965110"/>
              <a:gd name="connsiteX2" fmla="*/ 9150502 w 9150502"/>
              <a:gd name="connsiteY2" fmla="*/ 4962525 h 4965110"/>
              <a:gd name="connsiteX3" fmla="*/ 6725 w 9150502"/>
              <a:gd name="connsiteY3" fmla="*/ 4965110 h 4965110"/>
              <a:gd name="connsiteX4" fmla="*/ 6502 w 9150502"/>
              <a:gd name="connsiteY4" fmla="*/ 1349910 h 4965110"/>
              <a:gd name="connsiteX5" fmla="*/ 3718936 w 9150502"/>
              <a:gd name="connsiteY5" fmla="*/ 1348585 h 4965110"/>
              <a:gd name="connsiteX6" fmla="*/ 3721996 w 9150502"/>
              <a:gd name="connsiteY6" fmla="*/ 1023485 h 4965110"/>
              <a:gd name="connsiteX7" fmla="*/ 2168 w 9150502"/>
              <a:gd name="connsiteY7" fmla="*/ 1025601 h 4965110"/>
              <a:gd name="connsiteX8" fmla="*/ 0 w 9150502"/>
              <a:gd name="connsiteY8" fmla="*/ 3175 h 4965110"/>
              <a:gd name="connsiteX9" fmla="*/ 7890680 w 9150502"/>
              <a:gd name="connsiteY9" fmla="*/ 291 h 4965110"/>
              <a:gd name="connsiteX10" fmla="*/ 7812229 w 9150502"/>
              <a:gd name="connsiteY10" fmla="*/ 1360885 h 4965110"/>
              <a:gd name="connsiteX11" fmla="*/ 8067962 w 9150502"/>
              <a:gd name="connsiteY11" fmla="*/ 1525985 h 4965110"/>
              <a:gd name="connsiteX12" fmla="*/ 8067961 w 9150502"/>
              <a:gd name="connsiteY12" fmla="*/ 1354535 h 4965110"/>
              <a:gd name="connsiteX13" fmla="*/ 8922942 w 9150502"/>
              <a:gd name="connsiteY13" fmla="*/ 1354535 h 4965110"/>
              <a:gd name="connsiteX14" fmla="*/ 8919690 w 9150502"/>
              <a:gd name="connsiteY14" fmla="*/ 208360 h 4965110"/>
              <a:gd name="connsiteX15" fmla="*/ 7814392 w 9150502"/>
              <a:gd name="connsiteY15" fmla="*/ 205185 h 4965110"/>
              <a:gd name="connsiteX0" fmla="*/ 7814393 w 9150502"/>
              <a:gd name="connsiteY0" fmla="*/ 8044 h 4971169"/>
              <a:gd name="connsiteX1" fmla="*/ 9144000 w 9150502"/>
              <a:gd name="connsiteY1" fmla="*/ 6059 h 4971169"/>
              <a:gd name="connsiteX2" fmla="*/ 9150502 w 9150502"/>
              <a:gd name="connsiteY2" fmla="*/ 4968584 h 4971169"/>
              <a:gd name="connsiteX3" fmla="*/ 6725 w 9150502"/>
              <a:gd name="connsiteY3" fmla="*/ 4971169 h 4971169"/>
              <a:gd name="connsiteX4" fmla="*/ 6502 w 9150502"/>
              <a:gd name="connsiteY4" fmla="*/ 1355969 h 4971169"/>
              <a:gd name="connsiteX5" fmla="*/ 3718936 w 9150502"/>
              <a:gd name="connsiteY5" fmla="*/ 1354644 h 4971169"/>
              <a:gd name="connsiteX6" fmla="*/ 3721996 w 9150502"/>
              <a:gd name="connsiteY6" fmla="*/ 1029544 h 4971169"/>
              <a:gd name="connsiteX7" fmla="*/ 2168 w 9150502"/>
              <a:gd name="connsiteY7" fmla="*/ 1031660 h 4971169"/>
              <a:gd name="connsiteX8" fmla="*/ 0 w 9150502"/>
              <a:gd name="connsiteY8" fmla="*/ 9234 h 4971169"/>
              <a:gd name="connsiteX9" fmla="*/ 7815910 w 9150502"/>
              <a:gd name="connsiteY9" fmla="*/ 0 h 4971169"/>
              <a:gd name="connsiteX10" fmla="*/ 7812229 w 9150502"/>
              <a:gd name="connsiteY10" fmla="*/ 1366944 h 4971169"/>
              <a:gd name="connsiteX11" fmla="*/ 8067962 w 9150502"/>
              <a:gd name="connsiteY11" fmla="*/ 1532044 h 4971169"/>
              <a:gd name="connsiteX12" fmla="*/ 8067961 w 9150502"/>
              <a:gd name="connsiteY12" fmla="*/ 1360594 h 4971169"/>
              <a:gd name="connsiteX13" fmla="*/ 8922942 w 9150502"/>
              <a:gd name="connsiteY13" fmla="*/ 1360594 h 4971169"/>
              <a:gd name="connsiteX14" fmla="*/ 8919690 w 9150502"/>
              <a:gd name="connsiteY14" fmla="*/ 214419 h 4971169"/>
              <a:gd name="connsiteX15" fmla="*/ 7814392 w 9150502"/>
              <a:gd name="connsiteY15" fmla="*/ 211244 h 4971169"/>
              <a:gd name="connsiteX0" fmla="*/ 7814393 w 9150502"/>
              <a:gd name="connsiteY0" fmla="*/ 4869 h 4967994"/>
              <a:gd name="connsiteX1" fmla="*/ 9144000 w 9150502"/>
              <a:gd name="connsiteY1" fmla="*/ 2884 h 4967994"/>
              <a:gd name="connsiteX2" fmla="*/ 9150502 w 9150502"/>
              <a:gd name="connsiteY2" fmla="*/ 4965409 h 4967994"/>
              <a:gd name="connsiteX3" fmla="*/ 6725 w 9150502"/>
              <a:gd name="connsiteY3" fmla="*/ 4967994 h 4967994"/>
              <a:gd name="connsiteX4" fmla="*/ 6502 w 9150502"/>
              <a:gd name="connsiteY4" fmla="*/ 1352794 h 4967994"/>
              <a:gd name="connsiteX5" fmla="*/ 3718936 w 9150502"/>
              <a:gd name="connsiteY5" fmla="*/ 1351469 h 4967994"/>
              <a:gd name="connsiteX6" fmla="*/ 3721996 w 9150502"/>
              <a:gd name="connsiteY6" fmla="*/ 1026369 h 4967994"/>
              <a:gd name="connsiteX7" fmla="*/ 2168 w 9150502"/>
              <a:gd name="connsiteY7" fmla="*/ 1028485 h 4967994"/>
              <a:gd name="connsiteX8" fmla="*/ 0 w 9150502"/>
              <a:gd name="connsiteY8" fmla="*/ 6059 h 4967994"/>
              <a:gd name="connsiteX9" fmla="*/ 7815910 w 9150502"/>
              <a:gd name="connsiteY9" fmla="*/ 0 h 4967994"/>
              <a:gd name="connsiteX10" fmla="*/ 7812229 w 9150502"/>
              <a:gd name="connsiteY10" fmla="*/ 1363769 h 4967994"/>
              <a:gd name="connsiteX11" fmla="*/ 8067962 w 9150502"/>
              <a:gd name="connsiteY11" fmla="*/ 1528869 h 4967994"/>
              <a:gd name="connsiteX12" fmla="*/ 8067961 w 9150502"/>
              <a:gd name="connsiteY12" fmla="*/ 1357419 h 4967994"/>
              <a:gd name="connsiteX13" fmla="*/ 8922942 w 9150502"/>
              <a:gd name="connsiteY13" fmla="*/ 1357419 h 4967994"/>
              <a:gd name="connsiteX14" fmla="*/ 8919690 w 9150502"/>
              <a:gd name="connsiteY14" fmla="*/ 211244 h 4967994"/>
              <a:gd name="connsiteX15" fmla="*/ 7814392 w 9150502"/>
              <a:gd name="connsiteY15" fmla="*/ 208069 h 4967994"/>
              <a:gd name="connsiteX0" fmla="*/ 7814393 w 9150502"/>
              <a:gd name="connsiteY0" fmla="*/ 8335 h 4971460"/>
              <a:gd name="connsiteX1" fmla="*/ 9144000 w 9150502"/>
              <a:gd name="connsiteY1" fmla="*/ 0 h 4971460"/>
              <a:gd name="connsiteX2" fmla="*/ 9150502 w 9150502"/>
              <a:gd name="connsiteY2" fmla="*/ 4968875 h 4971460"/>
              <a:gd name="connsiteX3" fmla="*/ 6725 w 9150502"/>
              <a:gd name="connsiteY3" fmla="*/ 4971460 h 4971460"/>
              <a:gd name="connsiteX4" fmla="*/ 6502 w 9150502"/>
              <a:gd name="connsiteY4" fmla="*/ 1356260 h 4971460"/>
              <a:gd name="connsiteX5" fmla="*/ 3718936 w 9150502"/>
              <a:gd name="connsiteY5" fmla="*/ 1354935 h 4971460"/>
              <a:gd name="connsiteX6" fmla="*/ 3721996 w 9150502"/>
              <a:gd name="connsiteY6" fmla="*/ 1029835 h 4971460"/>
              <a:gd name="connsiteX7" fmla="*/ 2168 w 9150502"/>
              <a:gd name="connsiteY7" fmla="*/ 1031951 h 4971460"/>
              <a:gd name="connsiteX8" fmla="*/ 0 w 9150502"/>
              <a:gd name="connsiteY8" fmla="*/ 9525 h 4971460"/>
              <a:gd name="connsiteX9" fmla="*/ 7815910 w 9150502"/>
              <a:gd name="connsiteY9" fmla="*/ 3466 h 4971460"/>
              <a:gd name="connsiteX10" fmla="*/ 7812229 w 9150502"/>
              <a:gd name="connsiteY10" fmla="*/ 1367235 h 4971460"/>
              <a:gd name="connsiteX11" fmla="*/ 8067962 w 9150502"/>
              <a:gd name="connsiteY11" fmla="*/ 1532335 h 4971460"/>
              <a:gd name="connsiteX12" fmla="*/ 8067961 w 9150502"/>
              <a:gd name="connsiteY12" fmla="*/ 1360885 h 4971460"/>
              <a:gd name="connsiteX13" fmla="*/ 8922942 w 9150502"/>
              <a:gd name="connsiteY13" fmla="*/ 1360885 h 4971460"/>
              <a:gd name="connsiteX14" fmla="*/ 8919690 w 9150502"/>
              <a:gd name="connsiteY14" fmla="*/ 214710 h 4971460"/>
              <a:gd name="connsiteX15" fmla="*/ 7814392 w 9150502"/>
              <a:gd name="connsiteY15" fmla="*/ 211535 h 4971460"/>
              <a:gd name="connsiteX0" fmla="*/ 7814393 w 9150502"/>
              <a:gd name="connsiteY0" fmla="*/ 33444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815910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11219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5910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9690 w 9150502"/>
              <a:gd name="connsiteY14" fmla="*/ 217594 h 4974344"/>
              <a:gd name="connsiteX15" fmla="*/ 7814392 w 9150502"/>
              <a:gd name="connsiteY15" fmla="*/ 214419 h 4974344"/>
              <a:gd name="connsiteX0" fmla="*/ 7814393 w 9150502"/>
              <a:gd name="connsiteY0" fmla="*/ 33444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731387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23919 h 4996569"/>
              <a:gd name="connsiteX1" fmla="*/ 9144000 w 9150502"/>
              <a:gd name="connsiteY1" fmla="*/ 25109 h 4996569"/>
              <a:gd name="connsiteX2" fmla="*/ 9150502 w 9150502"/>
              <a:gd name="connsiteY2" fmla="*/ 4993984 h 4996569"/>
              <a:gd name="connsiteX3" fmla="*/ 6725 w 9150502"/>
              <a:gd name="connsiteY3" fmla="*/ 4996569 h 4996569"/>
              <a:gd name="connsiteX4" fmla="*/ 6502 w 9150502"/>
              <a:gd name="connsiteY4" fmla="*/ 1381369 h 4996569"/>
              <a:gd name="connsiteX5" fmla="*/ 3718936 w 9150502"/>
              <a:gd name="connsiteY5" fmla="*/ 1380044 h 4996569"/>
              <a:gd name="connsiteX6" fmla="*/ 3721996 w 9150502"/>
              <a:gd name="connsiteY6" fmla="*/ 1054944 h 4996569"/>
              <a:gd name="connsiteX7" fmla="*/ 2168 w 9150502"/>
              <a:gd name="connsiteY7" fmla="*/ 1057060 h 4996569"/>
              <a:gd name="connsiteX8" fmla="*/ 0 w 9150502"/>
              <a:gd name="connsiteY8" fmla="*/ 34634 h 4996569"/>
              <a:gd name="connsiteX9" fmla="*/ 7731387 w 9150502"/>
              <a:gd name="connsiteY9" fmla="*/ 0 h 4996569"/>
              <a:gd name="connsiteX10" fmla="*/ 7812229 w 9150502"/>
              <a:gd name="connsiteY10" fmla="*/ 1392344 h 4996569"/>
              <a:gd name="connsiteX11" fmla="*/ 8067962 w 9150502"/>
              <a:gd name="connsiteY11" fmla="*/ 1557444 h 4996569"/>
              <a:gd name="connsiteX12" fmla="*/ 8067961 w 9150502"/>
              <a:gd name="connsiteY12" fmla="*/ 1385994 h 4996569"/>
              <a:gd name="connsiteX13" fmla="*/ 8922942 w 9150502"/>
              <a:gd name="connsiteY13" fmla="*/ 1385994 h 4996569"/>
              <a:gd name="connsiteX14" fmla="*/ 8919690 w 9150502"/>
              <a:gd name="connsiteY14" fmla="*/ 239819 h 4996569"/>
              <a:gd name="connsiteX15" fmla="*/ 7814392 w 9150502"/>
              <a:gd name="connsiteY15" fmla="*/ 236644 h 4996569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9690 w 9150502"/>
              <a:gd name="connsiteY14" fmla="*/ 217594 h 4974344"/>
              <a:gd name="connsiteX15" fmla="*/ 7814392 w 9150502"/>
              <a:gd name="connsiteY15" fmla="*/ 21441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14392 w 9150502"/>
              <a:gd name="connsiteY15" fmla="*/ 21441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4640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4640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89163 w 9150502"/>
              <a:gd name="connsiteY15" fmla="*/ 21759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07892 w 9150502"/>
              <a:gd name="connsiteY15" fmla="*/ 220769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22942 w 9150502"/>
              <a:gd name="connsiteY13" fmla="*/ 1363769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2659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2229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1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1 w 9150502"/>
              <a:gd name="connsiteY10" fmla="*/ 1370119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63157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27398 w 9150502"/>
              <a:gd name="connsiteY15" fmla="*/ 223944 h 4974344"/>
              <a:gd name="connsiteX0" fmla="*/ 7814393 w 9150502"/>
              <a:gd name="connsiteY0" fmla="*/ 1694 h 4974344"/>
              <a:gd name="connsiteX1" fmla="*/ 9144000 w 9150502"/>
              <a:gd name="connsiteY1" fmla="*/ 2884 h 4974344"/>
              <a:gd name="connsiteX2" fmla="*/ 9150502 w 9150502"/>
              <a:gd name="connsiteY2" fmla="*/ 4971759 h 4974344"/>
              <a:gd name="connsiteX3" fmla="*/ 6725 w 9150502"/>
              <a:gd name="connsiteY3" fmla="*/ 4974344 h 4974344"/>
              <a:gd name="connsiteX4" fmla="*/ 6502 w 9150502"/>
              <a:gd name="connsiteY4" fmla="*/ 1359144 h 4974344"/>
              <a:gd name="connsiteX5" fmla="*/ 3718936 w 9150502"/>
              <a:gd name="connsiteY5" fmla="*/ 1357819 h 4974344"/>
              <a:gd name="connsiteX6" fmla="*/ 3721996 w 9150502"/>
              <a:gd name="connsiteY6" fmla="*/ 1032719 h 4974344"/>
              <a:gd name="connsiteX7" fmla="*/ 2168 w 9150502"/>
              <a:gd name="connsiteY7" fmla="*/ 1034835 h 4974344"/>
              <a:gd name="connsiteX8" fmla="*/ 0 w 9150502"/>
              <a:gd name="connsiteY8" fmla="*/ 12409 h 4974344"/>
              <a:gd name="connsiteX9" fmla="*/ 7819161 w 9150502"/>
              <a:gd name="connsiteY9" fmla="*/ 0 h 4974344"/>
              <a:gd name="connsiteX10" fmla="*/ 7818732 w 9150502"/>
              <a:gd name="connsiteY10" fmla="*/ 1373294 h 4974344"/>
              <a:gd name="connsiteX11" fmla="*/ 8067962 w 9150502"/>
              <a:gd name="connsiteY11" fmla="*/ 1535219 h 4974344"/>
              <a:gd name="connsiteX12" fmla="*/ 8067961 w 9150502"/>
              <a:gd name="connsiteY12" fmla="*/ 1363769 h 4974344"/>
              <a:gd name="connsiteX13" fmla="*/ 8919691 w 9150502"/>
              <a:gd name="connsiteY13" fmla="*/ 1360594 h 4974344"/>
              <a:gd name="connsiteX14" fmla="*/ 8916439 w 9150502"/>
              <a:gd name="connsiteY14" fmla="*/ 223944 h 4974344"/>
              <a:gd name="connsiteX15" fmla="*/ 7811143 w 9150502"/>
              <a:gd name="connsiteY15" fmla="*/ 223944 h 4974344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45169 w 9150502"/>
              <a:gd name="connsiteY9" fmla="*/ 0 h 4977519"/>
              <a:gd name="connsiteX10" fmla="*/ 7818732 w 9150502"/>
              <a:gd name="connsiteY10" fmla="*/ 1376469 h 4977519"/>
              <a:gd name="connsiteX11" fmla="*/ 8067962 w 9150502"/>
              <a:gd name="connsiteY11" fmla="*/ 153839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7962 w 9150502"/>
              <a:gd name="connsiteY11" fmla="*/ 153839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4712 w 9150502"/>
              <a:gd name="connsiteY11" fmla="*/ 1532044 h 4977519"/>
              <a:gd name="connsiteX12" fmla="*/ 806796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4393 w 9150502"/>
              <a:gd name="connsiteY0" fmla="*/ 4869 h 4977519"/>
              <a:gd name="connsiteX1" fmla="*/ 9144000 w 9150502"/>
              <a:gd name="connsiteY1" fmla="*/ 6059 h 4977519"/>
              <a:gd name="connsiteX2" fmla="*/ 9150502 w 9150502"/>
              <a:gd name="connsiteY2" fmla="*/ 4974934 h 4977519"/>
              <a:gd name="connsiteX3" fmla="*/ 6725 w 9150502"/>
              <a:gd name="connsiteY3" fmla="*/ 4977519 h 4977519"/>
              <a:gd name="connsiteX4" fmla="*/ 6502 w 9150502"/>
              <a:gd name="connsiteY4" fmla="*/ 1362319 h 4977519"/>
              <a:gd name="connsiteX5" fmla="*/ 3718936 w 9150502"/>
              <a:gd name="connsiteY5" fmla="*/ 1360994 h 4977519"/>
              <a:gd name="connsiteX6" fmla="*/ 3721996 w 9150502"/>
              <a:gd name="connsiteY6" fmla="*/ 1035894 h 4977519"/>
              <a:gd name="connsiteX7" fmla="*/ 2168 w 9150502"/>
              <a:gd name="connsiteY7" fmla="*/ 1038010 h 4977519"/>
              <a:gd name="connsiteX8" fmla="*/ 0 w 9150502"/>
              <a:gd name="connsiteY8" fmla="*/ 15584 h 4977519"/>
              <a:gd name="connsiteX9" fmla="*/ 7815912 w 9150502"/>
              <a:gd name="connsiteY9" fmla="*/ 0 h 4977519"/>
              <a:gd name="connsiteX10" fmla="*/ 7818732 w 9150502"/>
              <a:gd name="connsiteY10" fmla="*/ 1376469 h 4977519"/>
              <a:gd name="connsiteX11" fmla="*/ 8064712 w 9150502"/>
              <a:gd name="connsiteY11" fmla="*/ 1532044 h 4977519"/>
              <a:gd name="connsiteX12" fmla="*/ 8064711 w 9150502"/>
              <a:gd name="connsiteY12" fmla="*/ 1366944 h 4977519"/>
              <a:gd name="connsiteX13" fmla="*/ 8919691 w 9150502"/>
              <a:gd name="connsiteY13" fmla="*/ 1363769 h 4977519"/>
              <a:gd name="connsiteX14" fmla="*/ 8916439 w 9150502"/>
              <a:gd name="connsiteY14" fmla="*/ 227119 h 4977519"/>
              <a:gd name="connsiteX15" fmla="*/ 7811143 w 9150502"/>
              <a:gd name="connsiteY15" fmla="*/ 227119 h 4977519"/>
              <a:gd name="connsiteX0" fmla="*/ 7816598 w 9152707"/>
              <a:gd name="connsiteY0" fmla="*/ 4869 h 6882519"/>
              <a:gd name="connsiteX1" fmla="*/ 9146205 w 9152707"/>
              <a:gd name="connsiteY1" fmla="*/ 6059 h 6882519"/>
              <a:gd name="connsiteX2" fmla="*/ 9152707 w 9152707"/>
              <a:gd name="connsiteY2" fmla="*/ 4974934 h 6882519"/>
              <a:gd name="connsiteX3" fmla="*/ 262 w 9152707"/>
              <a:gd name="connsiteY3" fmla="*/ 6882519 h 6882519"/>
              <a:gd name="connsiteX4" fmla="*/ 8707 w 9152707"/>
              <a:gd name="connsiteY4" fmla="*/ 1362319 h 6882519"/>
              <a:gd name="connsiteX5" fmla="*/ 3721141 w 9152707"/>
              <a:gd name="connsiteY5" fmla="*/ 1360994 h 6882519"/>
              <a:gd name="connsiteX6" fmla="*/ 3724201 w 9152707"/>
              <a:gd name="connsiteY6" fmla="*/ 1035894 h 6882519"/>
              <a:gd name="connsiteX7" fmla="*/ 4373 w 9152707"/>
              <a:gd name="connsiteY7" fmla="*/ 1038010 h 6882519"/>
              <a:gd name="connsiteX8" fmla="*/ 2205 w 9152707"/>
              <a:gd name="connsiteY8" fmla="*/ 15584 h 6882519"/>
              <a:gd name="connsiteX9" fmla="*/ 7818117 w 9152707"/>
              <a:gd name="connsiteY9" fmla="*/ 0 h 6882519"/>
              <a:gd name="connsiteX10" fmla="*/ 7820937 w 9152707"/>
              <a:gd name="connsiteY10" fmla="*/ 1376469 h 6882519"/>
              <a:gd name="connsiteX11" fmla="*/ 8066917 w 9152707"/>
              <a:gd name="connsiteY11" fmla="*/ 1532044 h 6882519"/>
              <a:gd name="connsiteX12" fmla="*/ 8066916 w 9152707"/>
              <a:gd name="connsiteY12" fmla="*/ 1366944 h 6882519"/>
              <a:gd name="connsiteX13" fmla="*/ 8921896 w 9152707"/>
              <a:gd name="connsiteY13" fmla="*/ 1363769 h 6882519"/>
              <a:gd name="connsiteX14" fmla="*/ 8918644 w 9152707"/>
              <a:gd name="connsiteY14" fmla="*/ 227119 h 6882519"/>
              <a:gd name="connsiteX15" fmla="*/ 7813348 w 9152707"/>
              <a:gd name="connsiteY15" fmla="*/ 227119 h 6882519"/>
              <a:gd name="connsiteX0" fmla="*/ 7816598 w 9149220"/>
              <a:gd name="connsiteY0" fmla="*/ 4869 h 6882519"/>
              <a:gd name="connsiteX1" fmla="*/ 9146205 w 9149220"/>
              <a:gd name="connsiteY1" fmla="*/ 6059 h 6882519"/>
              <a:gd name="connsiteX2" fmla="*/ 9144039 w 9149220"/>
              <a:gd name="connsiteY2" fmla="*/ 6871468 h 6882519"/>
              <a:gd name="connsiteX3" fmla="*/ 262 w 9149220"/>
              <a:gd name="connsiteY3" fmla="*/ 6882519 h 6882519"/>
              <a:gd name="connsiteX4" fmla="*/ 8707 w 9149220"/>
              <a:gd name="connsiteY4" fmla="*/ 1362319 h 6882519"/>
              <a:gd name="connsiteX5" fmla="*/ 3721141 w 9149220"/>
              <a:gd name="connsiteY5" fmla="*/ 1360994 h 6882519"/>
              <a:gd name="connsiteX6" fmla="*/ 3724201 w 9149220"/>
              <a:gd name="connsiteY6" fmla="*/ 1035894 h 6882519"/>
              <a:gd name="connsiteX7" fmla="*/ 4373 w 9149220"/>
              <a:gd name="connsiteY7" fmla="*/ 1038010 h 6882519"/>
              <a:gd name="connsiteX8" fmla="*/ 2205 w 9149220"/>
              <a:gd name="connsiteY8" fmla="*/ 15584 h 6882519"/>
              <a:gd name="connsiteX9" fmla="*/ 7818117 w 9149220"/>
              <a:gd name="connsiteY9" fmla="*/ 0 h 6882519"/>
              <a:gd name="connsiteX10" fmla="*/ 7820937 w 9149220"/>
              <a:gd name="connsiteY10" fmla="*/ 1376469 h 6882519"/>
              <a:gd name="connsiteX11" fmla="*/ 8066917 w 9149220"/>
              <a:gd name="connsiteY11" fmla="*/ 1532044 h 6882519"/>
              <a:gd name="connsiteX12" fmla="*/ 8066916 w 9149220"/>
              <a:gd name="connsiteY12" fmla="*/ 1366944 h 6882519"/>
              <a:gd name="connsiteX13" fmla="*/ 8921896 w 9149220"/>
              <a:gd name="connsiteY13" fmla="*/ 1363769 h 6882519"/>
              <a:gd name="connsiteX14" fmla="*/ 8918644 w 9149220"/>
              <a:gd name="connsiteY14" fmla="*/ 227119 h 6882519"/>
              <a:gd name="connsiteX15" fmla="*/ 7813348 w 9149220"/>
              <a:gd name="connsiteY15" fmla="*/ 227119 h 68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9220" h="6882519">
                <a:moveTo>
                  <a:pt x="7816598" y="4869"/>
                </a:moveTo>
                <a:lnTo>
                  <a:pt x="9146205" y="6059"/>
                </a:lnTo>
                <a:cubicBezTo>
                  <a:pt x="9154874" y="1662351"/>
                  <a:pt x="9141872" y="5218351"/>
                  <a:pt x="9144039" y="6871468"/>
                </a:cubicBezTo>
                <a:lnTo>
                  <a:pt x="262" y="6882519"/>
                </a:lnTo>
                <a:cubicBezTo>
                  <a:pt x="-1980" y="5616069"/>
                  <a:pt x="10949" y="2628769"/>
                  <a:pt x="8707" y="1362319"/>
                </a:cubicBezTo>
                <a:lnTo>
                  <a:pt x="3721141" y="1360994"/>
                </a:lnTo>
                <a:cubicBezTo>
                  <a:pt x="3722161" y="1245572"/>
                  <a:pt x="3723181" y="1151316"/>
                  <a:pt x="3724201" y="1035894"/>
                </a:cubicBezTo>
                <a:lnTo>
                  <a:pt x="4373" y="1038010"/>
                </a:lnTo>
                <a:cubicBezTo>
                  <a:pt x="2206" y="701434"/>
                  <a:pt x="4372" y="352160"/>
                  <a:pt x="2205" y="15584"/>
                </a:cubicBezTo>
                <a:lnTo>
                  <a:pt x="7818117" y="0"/>
                </a:lnTo>
                <a:cubicBezTo>
                  <a:pt x="7817902" y="685059"/>
                  <a:pt x="7822236" y="666539"/>
                  <a:pt x="7820937" y="1376469"/>
                </a:cubicBezTo>
                <a:lnTo>
                  <a:pt x="8066917" y="1532044"/>
                </a:lnTo>
                <a:cubicBezTo>
                  <a:pt x="8062402" y="1418802"/>
                  <a:pt x="8068271" y="1365621"/>
                  <a:pt x="8066916" y="1366944"/>
                </a:cubicBezTo>
                <a:lnTo>
                  <a:pt x="8921896" y="1363769"/>
                </a:lnTo>
                <a:cubicBezTo>
                  <a:pt x="8921354" y="1200257"/>
                  <a:pt x="8920676" y="229104"/>
                  <a:pt x="8918644" y="227119"/>
                </a:cubicBezTo>
                <a:lnTo>
                  <a:pt x="7813348" y="227119"/>
                </a:lnTo>
              </a:path>
            </a:pathLst>
          </a:custGeom>
          <a:solidFill>
            <a:srgbClr val="E2E2E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b-NO" noProof="1" smtClean="0"/>
              <a:t>Klikk på ikonet midt i bildeboksen for å sette inn bilde. </a:t>
            </a:r>
            <a:br>
              <a:rPr lang="nb-NO" noProof="1" smtClean="0"/>
            </a:br>
            <a:r>
              <a:rPr lang="nb-NO" noProof="1" smtClean="0"/>
              <a:t>Kutt, skaler og plasser bildet ved hjelp av knappene </a:t>
            </a:r>
            <a:br>
              <a:rPr lang="nb-NO" noProof="1" smtClean="0"/>
            </a:br>
            <a:r>
              <a:rPr lang="nb-NO" noProof="1" smtClean="0"/>
              <a:t>som dukker opp under bildeboksen.</a:t>
            </a: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fld id="{621A719E-994D-4E28-8422-9EFBFEFA7B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-36512" y="-30984"/>
            <a:ext cx="3600" cy="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00">
                <a:solidFill>
                  <a:srgbClr val="112C3C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11" name="Bilde 10" descr="logo_topp_hoy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2513" y="0"/>
            <a:ext cx="1371487" cy="1566543"/>
          </a:xfrm>
          <a:prstGeom prst="rect">
            <a:avLst/>
          </a:prstGeom>
        </p:spPr>
      </p:pic>
      <p:sp>
        <p:nvSpPr>
          <p:cNvPr id="16" name="TekstSylinder 15"/>
          <p:cNvSpPr txBox="1"/>
          <p:nvPr userDrawn="1"/>
        </p:nvSpPr>
        <p:spPr>
          <a:xfrm>
            <a:off x="9324527" y="4941168"/>
            <a:ext cx="1606879" cy="191683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nb-NO" sz="1200" i="1" dirty="0" smtClean="0">
                <a:solidFill>
                  <a:schemeClr val="bg1">
                    <a:lumMod val="50000"/>
                  </a:schemeClr>
                </a:solidFill>
              </a:rPr>
              <a:t>Blir teksten uleselig </a:t>
            </a:r>
            <a:r>
              <a:rPr lang="nb-NO" sz="1200" i="1" dirty="0" err="1" smtClean="0">
                <a:solidFill>
                  <a:schemeClr val="bg1">
                    <a:lumMod val="50000"/>
                  </a:schemeClr>
                </a:solidFill>
              </a:rPr>
              <a:t>pga</a:t>
            </a: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 dårlig kontrast med bakgrunnsbilde</a:t>
            </a:r>
            <a:b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b-NO" sz="1200" i="1" baseline="0" dirty="0" smtClean="0">
                <a:solidFill>
                  <a:schemeClr val="bg1">
                    <a:lumMod val="50000"/>
                  </a:schemeClr>
                </a:solidFill>
              </a:rPr>
              <a:t>– justeres gjennomsiktigheten i den hvite transparente boksen. Dette gjøres under ’Format’</a:t>
            </a:r>
            <a:endParaRPr lang="nb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Rett linje 3"/>
          <p:cNvCxnSpPr/>
          <p:nvPr userDrawn="1"/>
        </p:nvCxnSpPr>
        <p:spPr>
          <a:xfrm flipH="1">
            <a:off x="9178380" y="4941168"/>
            <a:ext cx="176470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 flipH="1">
            <a:off x="9178380" y="6850872"/>
            <a:ext cx="176470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208742" y="4937920"/>
            <a:ext cx="8935257" cy="1920080"/>
          </a:xfrm>
          <a:solidFill>
            <a:schemeClr val="bg1">
              <a:alpha val="62000"/>
            </a:schemeClr>
          </a:solidFill>
          <a:ln>
            <a:noFill/>
          </a:ln>
        </p:spPr>
        <p:txBody>
          <a:bodyPr rIns="72000" bIns="72000" anchor="b"/>
          <a:lstStyle>
            <a:lvl1pPr marL="0" indent="0" algn="r">
              <a:buNone/>
              <a:defRPr sz="900" i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Juster ’gjennomsiktighet’ under ’Format’ 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48000" y="5893200"/>
            <a:ext cx="8208912" cy="0"/>
          </a:xfrm>
          <a:prstGeom prst="line">
            <a:avLst/>
          </a:prstGeom>
          <a:ln>
            <a:solidFill>
              <a:srgbClr val="11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tel 1"/>
          <p:cNvSpPr>
            <a:spLocks noGrp="1"/>
          </p:cNvSpPr>
          <p:nvPr>
            <p:ph type="ctrTitle"/>
          </p:nvPr>
        </p:nvSpPr>
        <p:spPr>
          <a:xfrm>
            <a:off x="646698" y="5085184"/>
            <a:ext cx="8173774" cy="747844"/>
          </a:xfrm>
        </p:spPr>
        <p:txBody>
          <a:bodyPr/>
          <a:lstStyle>
            <a:lvl1pPr>
              <a:defRPr>
                <a:solidFill>
                  <a:srgbClr val="112C3C"/>
                </a:solidFill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nb-NO" noProof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48000" y="5928068"/>
            <a:ext cx="8172472" cy="3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500" cap="all" baseline="0">
                <a:solidFill>
                  <a:srgbClr val="112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FORNAVN OG ETTERNAVN</a:t>
            </a:r>
            <a:endParaRPr lang="nb-NO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 rot="10800000" flipH="1" flipV="1">
            <a:off x="648001" y="6277570"/>
            <a:ext cx="899663" cy="319782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defRPr sz="1500">
                <a:solidFill>
                  <a:srgbClr val="112C3C"/>
                </a:solidFill>
              </a:defRPr>
            </a:lvl1pPr>
          </a:lstStyle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672" y="6282267"/>
            <a:ext cx="7200799" cy="313356"/>
          </a:xfrm>
        </p:spPr>
        <p:txBody>
          <a:bodyPr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smtClean="0"/>
              <a:t>Sett inn sted, eventuell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19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8229600" cy="4523656"/>
          </a:xfrm>
        </p:spPr>
        <p:txBody>
          <a:bodyPr/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34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6203032" cy="4523656"/>
          </a:xfrm>
        </p:spPr>
        <p:txBody>
          <a:bodyPr/>
          <a:lstStyle/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  <a:p>
            <a:pPr lvl="2"/>
            <a:r>
              <a:rPr lang="nb-NO" noProof="0" dirty="0" smtClean="0"/>
              <a:t>Third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04248" y="1591733"/>
            <a:ext cx="1885372" cy="4546600"/>
          </a:xfrm>
          <a:solidFill>
            <a:schemeClr val="tx2"/>
          </a:solidFill>
          <a:ln>
            <a:noFill/>
          </a:ln>
          <a:effectLst/>
        </p:spPr>
        <p:txBody>
          <a:bodyPr lIns="108000" tIns="108000" rIns="108000" bIns="108000">
            <a:noAutofit/>
          </a:bodyPr>
          <a:lstStyle>
            <a:lvl1pPr marL="179388" indent="-179388">
              <a:buClr>
                <a:schemeClr val="bg1"/>
              </a:buClr>
              <a:buFont typeface="Lucida Grande"/>
              <a:buChar char="–"/>
              <a:tabLst/>
              <a:defRPr sz="1400"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 marL="884237" indent="-342900">
              <a:buFont typeface="Arial"/>
              <a:buChar char="•"/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 noProof="0" dirty="0" smtClean="0"/>
              <a:t>Klikk for å legge inn tekst i </a:t>
            </a:r>
            <a:r>
              <a:rPr lang="nb-NO" noProof="0" dirty="0" err="1" smtClean="0"/>
              <a:t>faktaboksen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770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smtClean="0"/>
              <a:t>Klikk for å redigere tittelstil</a:t>
            </a:r>
            <a:endParaRPr lang="nb-NO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3970784" cy="4523656"/>
          </a:xfrm>
        </p:spPr>
        <p:txBody>
          <a:bodyPr>
            <a:noAutofit/>
          </a:bodyPr>
          <a:lstStyle>
            <a:lvl1pPr marL="273050" indent="-273050">
              <a:buFont typeface="Lucida Grande"/>
              <a:buChar char="–"/>
              <a:defRPr sz="2400"/>
            </a:lvl1pPr>
            <a:lvl2pPr marL="450850" indent="-179388">
              <a:buFont typeface="Arial"/>
              <a:buChar char="•"/>
              <a:defRPr sz="2000"/>
            </a:lvl2pPr>
            <a:lvl3pPr marL="541337" indent="0">
              <a:buFontTx/>
              <a:buNone/>
              <a:defRPr/>
            </a:lvl3pPr>
            <a:lvl4pPr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4717365" y="1602507"/>
            <a:ext cx="3970784" cy="4523656"/>
          </a:xfrm>
        </p:spPr>
        <p:txBody>
          <a:bodyPr>
            <a:noAutofit/>
          </a:bodyPr>
          <a:lstStyle>
            <a:lvl1pPr marL="273050" indent="-273050">
              <a:buFont typeface="Lucida Grande"/>
              <a:buChar char="–"/>
              <a:defRPr sz="2400"/>
            </a:lvl1pPr>
            <a:lvl2pPr marL="450850" indent="-179388">
              <a:buFont typeface="Arial"/>
              <a:buChar char="•"/>
              <a:defRPr sz="2000"/>
            </a:lvl2pPr>
            <a:lvl3pPr marL="541337" indent="0">
              <a:buFontTx/>
              <a:buNone/>
              <a:defRPr/>
            </a:lvl3pPr>
            <a:lvl4pPr>
              <a:buFontTx/>
              <a:buNone/>
              <a:defRPr/>
            </a:lvl4pPr>
            <a:lvl5pPr marL="541338" indent="0">
              <a:buFontTx/>
              <a:buNone/>
              <a:defRPr/>
            </a:lvl5pPr>
          </a:lstStyle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001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2438" y="0"/>
            <a:ext cx="7215906" cy="11577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b-NO" noProof="0" dirty="0" smtClean="0"/>
              <a:t>Klikk for å redigere tittelstil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820472" y="6518579"/>
            <a:ext cx="32617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rgbClr val="3D567F"/>
                </a:solidFill>
              </a:defRPr>
            </a:lvl1pPr>
          </a:lstStyle>
          <a:p>
            <a:fld id="{621A719E-994D-4E28-8422-9EFBFEFA7B19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7236296" y="6518579"/>
            <a:ext cx="145209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3D567F"/>
                </a:solidFill>
              </a:defRPr>
            </a:lvl1pPr>
          </a:lstStyle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2438" y="6518579"/>
            <a:ext cx="6711850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3D567F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36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Master </a:t>
            </a:r>
            <a:r>
              <a:rPr lang="nb-NO" noProof="0" dirty="0" err="1" smtClean="0"/>
              <a:t>text</a:t>
            </a:r>
            <a:r>
              <a:rPr lang="nb-NO" noProof="0" dirty="0" smtClean="0"/>
              <a:t> styles</a:t>
            </a:r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  <a:p>
            <a:pPr lvl="2"/>
            <a:r>
              <a:rPr lang="nb-NO" noProof="0" dirty="0" smtClean="0"/>
              <a:t>Third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  <p:pic>
        <p:nvPicPr>
          <p:cNvPr id="11" name="Bilde 10" descr="logo_topp_hoyre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12360" y="134803"/>
            <a:ext cx="1043584" cy="11920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85" r:id="rId4"/>
    <p:sldLayoutId id="2147483691" r:id="rId5"/>
    <p:sldLayoutId id="2147483689" r:id="rId6"/>
    <p:sldLayoutId id="2147483663" r:id="rId7"/>
    <p:sldLayoutId id="2147483688" r:id="rId8"/>
    <p:sldLayoutId id="2147483666" r:id="rId9"/>
    <p:sldLayoutId id="2147483667" r:id="rId10"/>
    <p:sldLayoutId id="2147483677" r:id="rId11"/>
    <p:sldLayoutId id="2147483678" r:id="rId12"/>
    <p:sldLayoutId id="2147483679" r:id="rId13"/>
    <p:sldLayoutId id="2147483686" r:id="rId14"/>
    <p:sldLayoutId id="2147483668" r:id="rId15"/>
    <p:sldLayoutId id="2147483669" r:id="rId16"/>
    <p:sldLayoutId id="2147483692" r:id="rId17"/>
    <p:sldLayoutId id="2147483681" r:id="rId18"/>
    <p:sldLayoutId id="2147483671" r:id="rId19"/>
    <p:sldLayoutId id="2147483683" r:id="rId20"/>
    <p:sldLayoutId id="2147483682" r:id="rId21"/>
    <p:sldLayoutId id="2147483670" r:id="rId22"/>
    <p:sldLayoutId id="2147483680" r:id="rId23"/>
    <p:sldLayoutId id="2147483684" r:id="rId24"/>
    <p:sldLayoutId id="2147483673" r:id="rId25"/>
    <p:sldLayoutId id="2147483687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accent4"/>
        </a:buClr>
        <a:buSzPct val="100000"/>
        <a:buFont typeface="Lucida Grande"/>
        <a:buChar char="–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79388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70000"/>
        <a:buFont typeface="Arial"/>
        <a:buChar char="•"/>
        <a:defRPr sz="2000" b="0" kern="1200" baseline="0">
          <a:solidFill>
            <a:schemeClr val="tx1"/>
          </a:solidFill>
          <a:latin typeface="Calibri"/>
          <a:ea typeface="+mn-ea"/>
          <a:cs typeface="+mn-cs"/>
        </a:defRPr>
      </a:lvl2pPr>
      <a:lvl3pPr marL="714375" indent="-171450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70000"/>
        <a:buFont typeface="Arial"/>
        <a:buChar char="•"/>
        <a:defRPr sz="2000" b="0" kern="1200">
          <a:solidFill>
            <a:srgbClr val="112C3C"/>
          </a:solidFill>
          <a:latin typeface="+mn-lt"/>
          <a:ea typeface="+mn-ea"/>
          <a:cs typeface="+mn-cs"/>
        </a:defRPr>
      </a:lvl3pPr>
      <a:lvl4pPr marL="541337" indent="0" algn="l" defTabSz="914400" rtl="0" eaLnBrk="1" latinLnBrk="0" hangingPunct="1">
        <a:lnSpc>
          <a:spcPct val="100000"/>
        </a:lnSpc>
        <a:spcBef>
          <a:spcPts val="600"/>
        </a:spcBef>
        <a:buFont typeface="Lucida Grande"/>
        <a:buNone/>
        <a:defRPr sz="2000" b="0" i="0" kern="1200" baseline="0">
          <a:solidFill>
            <a:srgbClr val="112C3C"/>
          </a:solidFill>
          <a:latin typeface="+mn-lt"/>
          <a:ea typeface="+mn-ea"/>
          <a:cs typeface="+mn-cs"/>
        </a:defRPr>
      </a:lvl4pPr>
      <a:lvl5pPr marL="884238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4"/>
        </a:buClr>
        <a:buSzPct val="70000"/>
        <a:buFont typeface="Arial"/>
        <a:buChar char="•"/>
        <a:tabLst/>
        <a:defRPr sz="2000" kern="1200" baseline="0">
          <a:solidFill>
            <a:srgbClr val="112C3C"/>
          </a:solidFill>
          <a:latin typeface="+mn-lt"/>
          <a:ea typeface="+mn-ea"/>
          <a:cs typeface="+mn-cs"/>
        </a:defRPr>
      </a:lvl5pPr>
      <a:lvl6pPr marL="0" indent="-288000" algn="l" defTabSz="914400" rtl="0" eaLnBrk="1" latinLnBrk="0" hangingPunct="1">
        <a:lnSpc>
          <a:spcPts val="2000"/>
        </a:lnSpc>
        <a:spcBef>
          <a:spcPct val="20000"/>
        </a:spcBef>
        <a:buClr>
          <a:schemeClr val="accent4"/>
        </a:buClr>
        <a:buFont typeface="Lucida Grande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12800" indent="-27146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Lucida Grande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post@dibk.no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</a:t>
            </a:fld>
            <a:endParaRPr lang="nb-NO" noProof="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Informasjon om nye byggeregler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611560" y="5949280"/>
            <a:ext cx="8172472" cy="324000"/>
          </a:xfrm>
        </p:spPr>
        <p:txBody>
          <a:bodyPr/>
          <a:lstStyle/>
          <a:p>
            <a:r>
              <a:rPr lang="nb-NO" cap="none" dirty="0" smtClean="0"/>
              <a:t>Øyvind Kikut, DIBK - Anita R. Berntsen, Arn Kyrre Jakobsen, Eirik Stendal og Tor Åseng - NKF</a:t>
            </a:r>
            <a:endParaRPr lang="nb-NO" cap="none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 smtClean="0"/>
              <a:t>18.06.2015	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 smtClean="0"/>
              <a:t>Scandic Havet, Bodø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89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4">
        <p:fade/>
      </p:transition>
    </mc:Choice>
    <mc:Fallback xmlns="">
      <p:transition spd="med" advTm="31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Nettbasert veiviser for </a:t>
            </a:r>
            <a:r>
              <a:rPr lang="nn-NO" dirty="0" err="1"/>
              <a:t>garasjebyggere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nb-NO" dirty="0"/>
              <a:t>Tilgjengelig på nett fra begynnelsen av </a:t>
            </a:r>
            <a:r>
              <a:rPr lang="nb-NO" dirty="0" smtClean="0"/>
              <a:t>juni</a:t>
            </a:r>
          </a:p>
          <a:p>
            <a:pPr>
              <a:spcBef>
                <a:spcPts val="1500"/>
              </a:spcBef>
            </a:pPr>
            <a:r>
              <a:rPr lang="nb-NO" dirty="0" smtClean="0"/>
              <a:t>Mulig for kommuner å gjenbruke eller laste ned løsning for å bruke på kommunens egne nettsider</a:t>
            </a:r>
          </a:p>
          <a:p>
            <a:pPr>
              <a:spcBef>
                <a:spcPts val="1500"/>
              </a:spcBef>
            </a:pPr>
            <a:r>
              <a:rPr lang="nb-NO" dirty="0" smtClean="0"/>
              <a:t>Mulighet for enkelte lokale tilpasninger</a:t>
            </a:r>
          </a:p>
          <a:p>
            <a:pPr marL="457200" indent="-457200">
              <a:spcBef>
                <a:spcPts val="1500"/>
              </a:spcBef>
              <a:buFont typeface="Arial"/>
              <a:buChar char="•"/>
            </a:pPr>
            <a:endParaRPr lang="nb-NO" dirty="0"/>
          </a:p>
          <a:p>
            <a:pPr marL="457200" indent="-457200">
              <a:spcBef>
                <a:spcPts val="1500"/>
              </a:spcBef>
              <a:buFont typeface="Arial"/>
              <a:buChar char="•"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6754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11</a:t>
            </a:fld>
            <a:endParaRPr lang="nb-NO" noProof="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SPØRSMÅL OM LØSNINGEN?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 smtClean="0"/>
              <a:t>roa@dibk.no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73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12</a:t>
            </a:fld>
            <a:endParaRPr lang="nb-NO" noProof="0" dirty="0"/>
          </a:p>
        </p:txBody>
      </p:sp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FAKTAARK FRA NKF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12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NKFs</a:t>
            </a:r>
            <a:r>
              <a:rPr lang="nb-NO" dirty="0" smtClean="0"/>
              <a:t> informasjonsark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/>
              <a:t>Oppdatering av de mest sentrale informasjonsarkene</a:t>
            </a:r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  <a:p>
            <a:r>
              <a:rPr lang="nb-NO" dirty="0" smtClean="0"/>
              <a:t>Frikjøp av </a:t>
            </a:r>
            <a:r>
              <a:rPr lang="nb-NO" dirty="0" err="1" smtClean="0"/>
              <a:t>ca</a:t>
            </a:r>
            <a:r>
              <a:rPr lang="nb-NO" dirty="0" smtClean="0"/>
              <a:t> 10 ark i et år</a:t>
            </a:r>
          </a:p>
          <a:p>
            <a:pPr lvl="1"/>
            <a:r>
              <a:rPr lang="nb-NO" dirty="0" err="1" smtClean="0"/>
              <a:t>Ttilgjengelig</a:t>
            </a:r>
            <a:r>
              <a:rPr lang="nb-NO" dirty="0" smtClean="0"/>
              <a:t> fra </a:t>
            </a:r>
            <a:r>
              <a:rPr lang="nb-NO" dirty="0" err="1" smtClean="0"/>
              <a:t>DIBKs</a:t>
            </a:r>
            <a:r>
              <a:rPr lang="nb-NO" dirty="0" smtClean="0"/>
              <a:t> nettside</a:t>
            </a:r>
          </a:p>
          <a:p>
            <a:pPr lvl="1"/>
            <a:r>
              <a:rPr lang="nb-NO" dirty="0" smtClean="0"/>
              <a:t>Fritt tilgjengelig for alle i et år</a:t>
            </a:r>
          </a:p>
          <a:p>
            <a:pPr marL="457200" indent="-457200">
              <a:buFont typeface="Arial"/>
              <a:buChar char="•"/>
            </a:pPr>
            <a:endParaRPr lang="nb-NO" dirty="0" smtClean="0"/>
          </a:p>
        </p:txBody>
      </p:sp>
      <p:pic>
        <p:nvPicPr>
          <p:cNvPr id="8" name="Plassholder for innhold 10" descr="Skjermbilde 2015-04-28 kl. 11.26.12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9" b="-9719"/>
          <a:stretch>
            <a:fillRect/>
          </a:stretch>
        </p:blipFill>
        <p:spPr>
          <a:xfrm>
            <a:off x="4718050" y="1601788"/>
            <a:ext cx="397033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NKFs</a:t>
            </a:r>
            <a:r>
              <a:rPr lang="nb-NO" dirty="0"/>
              <a:t> </a:t>
            </a:r>
            <a:r>
              <a:rPr lang="nb-NO" dirty="0" smtClean="0"/>
              <a:t>informasjonsark som oppdateres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nb-NO" dirty="0"/>
              <a:t>Fyldig liste over ting som må være i orden for at man skal kunne bygge </a:t>
            </a:r>
          </a:p>
          <a:p>
            <a:r>
              <a:rPr lang="nb-NO" dirty="0"/>
              <a:t>G</a:t>
            </a:r>
            <a:r>
              <a:rPr lang="nb-NO" dirty="0" smtClean="0"/>
              <a:t>arasje </a:t>
            </a:r>
            <a:r>
              <a:rPr lang="nb-NO" dirty="0"/>
              <a:t>eller små tilbygg uten søknad</a:t>
            </a:r>
          </a:p>
          <a:p>
            <a:r>
              <a:rPr lang="nb-NO" dirty="0"/>
              <a:t>Hva må </a:t>
            </a:r>
            <a:r>
              <a:rPr lang="nb-NO" dirty="0" err="1"/>
              <a:t>byggemeldes</a:t>
            </a:r>
            <a:r>
              <a:rPr lang="nb-NO" dirty="0"/>
              <a:t> og hva er </a:t>
            </a:r>
            <a:r>
              <a:rPr lang="nb-NO" dirty="0" smtClean="0"/>
              <a:t>unntatt?</a:t>
            </a:r>
            <a:endParaRPr lang="nb-NO" dirty="0"/>
          </a:p>
          <a:p>
            <a:r>
              <a:rPr lang="nb-NO" dirty="0"/>
              <a:t>Garasje/bod</a:t>
            </a:r>
          </a:p>
          <a:p>
            <a:r>
              <a:rPr lang="nb-NO" dirty="0"/>
              <a:t>Dokumentasjon av tegninger og situasjonsplan</a:t>
            </a:r>
          </a:p>
          <a:p>
            <a:r>
              <a:rPr lang="nb-NO" dirty="0"/>
              <a:t>N</a:t>
            </a:r>
            <a:r>
              <a:rPr lang="nb-NO" dirty="0" smtClean="0"/>
              <a:t>abovarsel</a:t>
            </a:r>
            <a:endParaRPr lang="nb-NO" dirty="0"/>
          </a:p>
          <a:p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b-NO" dirty="0"/>
              <a:t>Gjerde og levegg</a:t>
            </a:r>
          </a:p>
          <a:p>
            <a:r>
              <a:rPr lang="nb-NO" dirty="0"/>
              <a:t>Veranda, balkong og terrasse (ny 2015 EE </a:t>
            </a:r>
            <a:r>
              <a:rPr lang="nb-NO" dirty="0" err="1"/>
              <a:t>henv</a:t>
            </a:r>
            <a:r>
              <a:rPr lang="nb-NO" dirty="0"/>
              <a:t> til DiBK)</a:t>
            </a:r>
          </a:p>
          <a:p>
            <a:r>
              <a:rPr lang="nb-NO" dirty="0"/>
              <a:t>Forstøtningsmur</a:t>
            </a:r>
          </a:p>
          <a:p>
            <a:r>
              <a:rPr lang="nb-NO" dirty="0"/>
              <a:t>Mindre byggearbeid på bebygd eiendom</a:t>
            </a:r>
          </a:p>
          <a:p>
            <a:r>
              <a:rPr lang="nb-NO" dirty="0"/>
              <a:t>Tilbygg til bolig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56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15</a:t>
            </a:fld>
            <a:endParaRPr lang="nb-NO" noProof="0" dirty="0"/>
          </a:p>
        </p:txBody>
      </p:sp>
      <p:sp>
        <p:nvSpPr>
          <p:cNvPr id="7" name="Tit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FORENKLINGER OG NYE BYGGEREGLER</a:t>
            </a:r>
            <a:endParaRPr lang="nb-NO" dirty="0"/>
          </a:p>
        </p:txBody>
      </p:sp>
      <p:sp>
        <p:nvSpPr>
          <p:cNvPr id="8" name="Undertit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7691438" y="6518275"/>
            <a:ext cx="1452562" cy="215900"/>
          </a:xfrm>
        </p:spPr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31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Overordnede mål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16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Regjeringen vil at bygging skal skje</a:t>
            </a:r>
          </a:p>
          <a:p>
            <a:pPr lvl="1"/>
            <a:r>
              <a:rPr lang="nb-NO" dirty="0" smtClean="0"/>
              <a:t>Enklere</a:t>
            </a:r>
          </a:p>
          <a:p>
            <a:pPr lvl="1"/>
            <a:r>
              <a:rPr lang="nb-NO" dirty="0" smtClean="0"/>
              <a:t>Billigere</a:t>
            </a:r>
          </a:p>
          <a:p>
            <a:pPr lvl="1"/>
            <a:r>
              <a:rPr lang="nb-NO" dirty="0" smtClean="0"/>
              <a:t>Raskere</a:t>
            </a:r>
          </a:p>
          <a:p>
            <a:endParaRPr lang="nb-NO" dirty="0" smtClean="0"/>
          </a:p>
          <a:p>
            <a:r>
              <a:rPr lang="nb-NO" dirty="0" smtClean="0"/>
              <a:t>Flere tiltak unntas søknad, men bygging skjer på eget ansvar</a:t>
            </a:r>
          </a:p>
          <a:p>
            <a:pPr lvl="1"/>
            <a:r>
              <a:rPr lang="nb-NO" dirty="0" smtClean="0"/>
              <a:t>Plan- og bygningslovens status som ”ja”-lov skal fremheves</a:t>
            </a:r>
          </a:p>
          <a:p>
            <a:pPr lvl="1"/>
            <a:endParaRPr lang="nb-NO" dirty="0"/>
          </a:p>
        </p:txBody>
      </p:sp>
      <p:pic>
        <p:nvPicPr>
          <p:cNvPr id="10" name="Plassholder for bilde 9" descr="11980742295_9560c6ed09_z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r="-44382"/>
          <a:stretch/>
        </p:blipFill>
        <p:spPr>
          <a:xfrm>
            <a:off x="4750741" y="1412776"/>
            <a:ext cx="6588996" cy="4844107"/>
          </a:xfrm>
        </p:spPr>
      </p:pic>
    </p:spTree>
    <p:extLst>
      <p:ext uri="{BB962C8B-B14F-4D97-AF65-F5344CB8AC3E}">
        <p14:creationId xmlns:p14="http://schemas.microsoft.com/office/powerpoint/2010/main" val="14327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bilde 14" descr="Sanner_Røe.pn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59" r="-50059"/>
          <a:stretch>
            <a:fillRect/>
          </a:stretch>
        </p:blipFill>
        <p:spPr>
          <a:xfrm>
            <a:off x="2339752" y="1484784"/>
            <a:ext cx="9144000" cy="4843462"/>
          </a:xfrm>
        </p:spPr>
      </p:pic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Byggereglene i VG - situasjonen nå: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12" name="Plassholder for innhold 11"/>
          <p:cNvSpPr>
            <a:spLocks noGrp="1"/>
          </p:cNvSpPr>
          <p:nvPr>
            <p:ph sz="quarter" idx="15"/>
          </p:nvPr>
        </p:nvSpPr>
        <p:spPr>
          <a:xfrm>
            <a:off x="0" y="1196752"/>
            <a:ext cx="4572000" cy="4843350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 smtClean="0"/>
              <a:t>”Først må du tegne et kart over eiendommen og plassere inn tilbygget i riktig målestokk. Dette tilbygget er </a:t>
            </a:r>
            <a:r>
              <a:rPr lang="nb-NO" sz="1800" b="1" dirty="0" smtClean="0"/>
              <a:t>det helt umulig å tenke seg at det kan sjenere </a:t>
            </a:r>
            <a:r>
              <a:rPr lang="nb-NO" sz="1800" dirty="0" smtClean="0"/>
              <a:t>noen av </a:t>
            </a:r>
            <a:r>
              <a:rPr lang="nb-NO" sz="1800" b="1" dirty="0" smtClean="0"/>
              <a:t>naboene</a:t>
            </a:r>
            <a:r>
              <a:rPr lang="nb-NO" sz="1800" dirty="0" smtClean="0"/>
              <a:t> på noen som helst måte</a:t>
            </a:r>
            <a:r>
              <a:rPr lang="nb-NO" sz="1800" b="1" dirty="0" smtClean="0"/>
              <a:t>. Like fullt</a:t>
            </a:r>
            <a:r>
              <a:rPr lang="nb-NO" sz="1800" dirty="0" smtClean="0"/>
              <a:t> må man gå rundt til naboene </a:t>
            </a:r>
            <a:r>
              <a:rPr lang="nb-NO" sz="1800" b="1" dirty="0" smtClean="0"/>
              <a:t>og få deres underskrifte</a:t>
            </a:r>
            <a:r>
              <a:rPr lang="nb-NO" sz="1800" dirty="0" smtClean="0"/>
              <a:t>r. Det var i og for seg  hyggelig det, men det føltes som et unødvendig krav”</a:t>
            </a:r>
          </a:p>
          <a:p>
            <a:pPr marL="0" indent="0">
              <a:buNone/>
            </a:pPr>
            <a:r>
              <a:rPr lang="nb-NO" sz="1800" dirty="0" smtClean="0"/>
              <a:t>”Etter </a:t>
            </a:r>
            <a:r>
              <a:rPr lang="nb-NO" sz="1800" dirty="0"/>
              <a:t>å ha fått på plass alt dette, gikk jeg til de hyggelige folkene på servicekontoret til Porsgrunn kommune og leverte søknaden. Kort tid etter fikk vi en </a:t>
            </a:r>
            <a:r>
              <a:rPr lang="nb-NO" sz="1800" b="1" dirty="0"/>
              <a:t>regning i posten</a:t>
            </a:r>
            <a:r>
              <a:rPr lang="nb-NO" sz="1800" dirty="0"/>
              <a:t>, og </a:t>
            </a:r>
            <a:r>
              <a:rPr lang="nb-NO" sz="1800" b="1" dirty="0"/>
              <a:t>kona lurte på om det var lagt til en null for mye</a:t>
            </a:r>
            <a:r>
              <a:rPr lang="nb-NO" sz="1800" dirty="0"/>
              <a:t> da hun så beløpet. Gebyret var på mellom 4 000 og 6 </a:t>
            </a:r>
            <a:r>
              <a:rPr lang="nb-NO" sz="1800" dirty="0" smtClean="0"/>
              <a:t>000”</a:t>
            </a:r>
          </a:p>
          <a:p>
            <a:pPr marL="0" indent="0" algn="r">
              <a:buNone/>
            </a:pPr>
            <a:r>
              <a:rPr lang="nb-NO" sz="1600" i="1" dirty="0" smtClean="0"/>
              <a:t>Kunnskapsminister Torbjørn Røe Isaksen</a:t>
            </a:r>
            <a:endParaRPr lang="nb-NO" sz="1600" i="1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8652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Byggereglene i VG – Situasjonen </a:t>
            </a:r>
            <a:r>
              <a:rPr lang="nb-NO" dirty="0" smtClean="0"/>
              <a:t>etter 1.7.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18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3" name="Plassholder for bilde 2" descr="Røe_Sanner.pn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b="6886"/>
          <a:stretch>
            <a:fillRect/>
          </a:stretch>
        </p:blipFill>
        <p:spPr/>
      </p:pic>
      <p:sp>
        <p:nvSpPr>
          <p:cNvPr id="9" name="Plassholder for innhold 8"/>
          <p:cNvSpPr>
            <a:spLocks noGrp="1"/>
          </p:cNvSpPr>
          <p:nvPr>
            <p:ph idx="4294967295"/>
          </p:nvPr>
        </p:nvSpPr>
        <p:spPr>
          <a:xfrm>
            <a:off x="0" y="1728788"/>
            <a:ext cx="8280400" cy="4697412"/>
          </a:xfrm>
          <a:prstGeom prst="rect">
            <a:avLst/>
          </a:prstGeom>
        </p:spPr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sz="2000" dirty="0" smtClean="0"/>
          </a:p>
        </p:txBody>
      </p:sp>
      <p:sp>
        <p:nvSpPr>
          <p:cNvPr id="7" name="TekstSylinder 6"/>
          <p:cNvSpPr txBox="1"/>
          <p:nvPr/>
        </p:nvSpPr>
        <p:spPr>
          <a:xfrm>
            <a:off x="455613" y="4653136"/>
            <a:ext cx="8510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FFFF"/>
                </a:solidFill>
              </a:rPr>
              <a:t>”Nå må du begynne å følge med i timen! Hadde du gjort det og ventet til etter 1. juli, ville du sluppet å samle inn underskrifter, sluppet å sende inn søknad og sluppet å betale flere tusen kroner </a:t>
            </a:r>
          </a:p>
          <a:p>
            <a:r>
              <a:rPr lang="nb-NO" sz="2400" dirty="0" smtClean="0">
                <a:solidFill>
                  <a:srgbClr val="FFFFFF"/>
                </a:solidFill>
              </a:rPr>
              <a:t>i gebyr!” 		</a:t>
            </a:r>
            <a:r>
              <a:rPr lang="nb-NO" i="1" dirty="0" smtClean="0">
                <a:solidFill>
                  <a:srgbClr val="FFFFFF"/>
                </a:solidFill>
              </a:rPr>
              <a:t>Kommunal og moderniseringsminister 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i="1" dirty="0" smtClean="0">
                <a:solidFill>
                  <a:srgbClr val="FFFFFF"/>
                </a:solidFill>
              </a:rPr>
              <a:t>Jan Tore Sanner</a:t>
            </a:r>
            <a:endParaRPr lang="nb-NO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Endringer i lov og forskrift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19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Følgende endringer er gjort i lov og forskrift</a:t>
            </a:r>
          </a:p>
          <a:p>
            <a:pPr lvl="1"/>
            <a:r>
              <a:rPr lang="nb-NO" dirty="0" smtClean="0"/>
              <a:t>Ny systematikk i plan- og bygningsloven kap. 20</a:t>
            </a:r>
          </a:p>
          <a:p>
            <a:pPr lvl="1"/>
            <a:r>
              <a:rPr lang="nb-NO" dirty="0" smtClean="0"/>
              <a:t>Flere tiltak er unntatt søknadsplikt</a:t>
            </a:r>
          </a:p>
          <a:p>
            <a:pPr lvl="1"/>
            <a:r>
              <a:rPr lang="nb-NO" dirty="0" smtClean="0"/>
              <a:t>Presisering og kodifisering av regler om nabovarsling</a:t>
            </a:r>
          </a:p>
          <a:p>
            <a:pPr lvl="1"/>
            <a:r>
              <a:rPr lang="nb-NO" dirty="0" smtClean="0"/>
              <a:t>Flere tidsfrister</a:t>
            </a:r>
          </a:p>
          <a:p>
            <a:pPr lvl="1"/>
            <a:r>
              <a:rPr lang="nb-NO" dirty="0" smtClean="0"/>
              <a:t>Begrensninger i klageadgang</a:t>
            </a:r>
          </a:p>
          <a:p>
            <a:pPr lvl="1"/>
            <a:r>
              <a:rPr lang="nb-NO" dirty="0" smtClean="0"/>
              <a:t>Innført regler for håndtering av ferdigattest</a:t>
            </a:r>
          </a:p>
          <a:p>
            <a:pPr lvl="1"/>
            <a:r>
              <a:rPr lang="nb-NO" dirty="0" smtClean="0"/>
              <a:t>Kommunens behandling av privatrettslige forhold og grensen mot tilsyn</a:t>
            </a:r>
          </a:p>
          <a:p>
            <a:pPr lvl="1"/>
            <a:r>
              <a:rPr lang="nb-NO" dirty="0" smtClean="0"/>
              <a:t>Forhold i strid med tillatelse på annen eiendom</a:t>
            </a:r>
          </a:p>
          <a:p>
            <a:pPr lvl="1"/>
            <a:r>
              <a:rPr lang="nb-NO" dirty="0" smtClean="0"/>
              <a:t>Innført hjemmel for overtredelsesgebyr for brudd på plan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3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papirer_620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/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Program for dagen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dirty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5"/>
          </p:nvPr>
        </p:nvSpPr>
        <p:spPr>
          <a:xfrm>
            <a:off x="0" y="1223962"/>
            <a:ext cx="9144000" cy="5085357"/>
          </a:xfrm>
        </p:spPr>
        <p:txBody>
          <a:bodyPr/>
          <a:lstStyle/>
          <a:p>
            <a:r>
              <a:rPr lang="nb-NO" sz="2000" b="1" dirty="0" smtClean="0"/>
              <a:t>09:00</a:t>
            </a:r>
            <a:r>
              <a:rPr lang="nb-NO" sz="2000" b="1" dirty="0"/>
              <a:t>	Velkommen</a:t>
            </a:r>
            <a:endParaRPr lang="nb-NO" sz="2000" dirty="0"/>
          </a:p>
          <a:p>
            <a:r>
              <a:rPr lang="nb-NO" sz="2000" dirty="0" smtClean="0"/>
              <a:t>-</a:t>
            </a:r>
            <a:r>
              <a:rPr lang="nb-NO" sz="2000" dirty="0"/>
              <a:t>Verktøy til hjelp for kommunene</a:t>
            </a:r>
          </a:p>
          <a:p>
            <a:r>
              <a:rPr lang="nb-NO" sz="2000" dirty="0"/>
              <a:t>-Forenklinger og nye byggeregler</a:t>
            </a:r>
          </a:p>
          <a:p>
            <a:r>
              <a:rPr lang="nb-NO" sz="2000" dirty="0"/>
              <a:t>-Unntak fra søknadsplikt</a:t>
            </a:r>
          </a:p>
          <a:p>
            <a:r>
              <a:rPr lang="nb-NO" sz="2000" b="1" dirty="0"/>
              <a:t>09:45	Pause</a:t>
            </a:r>
            <a:endParaRPr lang="nb-NO" sz="2000" dirty="0"/>
          </a:p>
          <a:p>
            <a:r>
              <a:rPr lang="nb-NO" sz="2000" b="1" dirty="0"/>
              <a:t>09:50	Unntak fra søknadsplikten forts.</a:t>
            </a:r>
            <a:endParaRPr lang="nb-NO" sz="2000" dirty="0"/>
          </a:p>
          <a:p>
            <a:r>
              <a:rPr lang="nb-NO" sz="2000" b="1" dirty="0"/>
              <a:t>10:35	Pause med utsjekk</a:t>
            </a:r>
            <a:endParaRPr lang="nb-NO" sz="2000" dirty="0"/>
          </a:p>
          <a:p>
            <a:r>
              <a:rPr lang="nb-NO" sz="2000" b="1" dirty="0"/>
              <a:t>10:50	Unntak og øvrige endringer</a:t>
            </a:r>
            <a:endParaRPr lang="nb-NO" sz="2000" dirty="0"/>
          </a:p>
          <a:p>
            <a:r>
              <a:rPr lang="nb-NO" sz="2000" b="1" dirty="0"/>
              <a:t>11:50	Pause</a:t>
            </a:r>
            <a:endParaRPr lang="nb-NO" sz="2000" dirty="0"/>
          </a:p>
          <a:p>
            <a:r>
              <a:rPr lang="nb-NO" sz="2000" b="1" dirty="0"/>
              <a:t>12:00	Øvrige endringer og spørsmål</a:t>
            </a:r>
            <a:endParaRPr lang="nb-NO" sz="2000" dirty="0"/>
          </a:p>
          <a:p>
            <a:r>
              <a:rPr lang="nb-NO" sz="2000" b="1" dirty="0"/>
              <a:t>13:00	Lunsj</a:t>
            </a: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1917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92">
        <p:fade/>
      </p:transition>
    </mc:Choice>
    <mc:Fallback xmlns="">
      <p:transition spd="med" advTm="120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20</a:t>
            </a:fld>
            <a:endParaRPr lang="nb-NO" noProof="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UNNTAK FRA SØKNADSPLIKT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0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Unntakene har hjemmel i </a:t>
            </a:r>
            <a:br>
              <a:rPr lang="nb-NO" dirty="0"/>
            </a:br>
            <a:r>
              <a:rPr lang="nb-NO" dirty="0" err="1"/>
              <a:t>pbl</a:t>
            </a:r>
            <a:r>
              <a:rPr lang="nb-NO" dirty="0"/>
              <a:t> § 20-5 og SAK10 § 4-1 første ledd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21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Unntak fra søknadsplikt omfatter:</a:t>
            </a:r>
          </a:p>
          <a:p>
            <a:pPr lvl="1"/>
            <a:r>
              <a:rPr lang="nb-NO" dirty="0"/>
              <a:t>Oppføring, endring, fjerning, </a:t>
            </a:r>
            <a:r>
              <a:rPr lang="nb-NO" dirty="0" err="1"/>
              <a:t>riving</a:t>
            </a:r>
            <a:r>
              <a:rPr lang="nb-NO" dirty="0"/>
              <a:t> eller opparbeidelse</a:t>
            </a:r>
          </a:p>
          <a:p>
            <a:pPr lvl="1"/>
            <a:r>
              <a:rPr lang="nb-NO" dirty="0"/>
              <a:t>Tiltak som ikke er i strid med plan- og bygningsloven med tilhørende forskrifter, planer og annet regelverk eller med siktlinjer/krav til veg- og jernbanelov og lignende</a:t>
            </a:r>
          </a:p>
          <a:p>
            <a:r>
              <a:rPr lang="nb-NO" dirty="0"/>
              <a:t>Unntaket kan også brukes </a:t>
            </a:r>
            <a:r>
              <a:rPr lang="nb-NO" dirty="0" smtClean="0"/>
              <a:t>hvis:</a:t>
            </a:r>
            <a:endParaRPr lang="nb-NO" dirty="0"/>
          </a:p>
          <a:p>
            <a:pPr lvl="1"/>
            <a:r>
              <a:rPr lang="nb-NO" dirty="0"/>
              <a:t>Kommunen har gitt dispensasjon fra materielle krav i plan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MERK! </a:t>
            </a:r>
          </a:p>
          <a:p>
            <a:pPr marL="0" indent="0">
              <a:buNone/>
            </a:pPr>
            <a:r>
              <a:rPr lang="nb-NO" dirty="0"/>
              <a:t>T</a:t>
            </a:r>
            <a:r>
              <a:rPr lang="nb-NO" dirty="0" smtClean="0"/>
              <a:t>iltakshaver </a:t>
            </a:r>
            <a:r>
              <a:rPr lang="nb-NO" dirty="0"/>
              <a:t>må avklare eller skaffe samtykke fra berørte </a:t>
            </a:r>
            <a:r>
              <a:rPr lang="nb-NO" dirty="0" smtClean="0"/>
              <a:t>myndigheter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Tiltakshaver bygger på eget ansvar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Kommunen kan pålegge uavhengig kontroll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78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Dispensasjon fra plan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22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Det er mulig å søke om dispensasjon fra følgende forhold i plan </a:t>
            </a:r>
            <a:r>
              <a:rPr lang="nb-NO" sz="2000" i="1" dirty="0" smtClean="0"/>
              <a:t>(ikke uttømmende liste)</a:t>
            </a:r>
          </a:p>
          <a:p>
            <a:pPr lvl="1"/>
            <a:r>
              <a:rPr lang="nb-NO" dirty="0" smtClean="0"/>
              <a:t>Avstand</a:t>
            </a:r>
          </a:p>
          <a:p>
            <a:pPr lvl="1"/>
            <a:r>
              <a:rPr lang="nb-NO" dirty="0" smtClean="0"/>
              <a:t>Byggegrense</a:t>
            </a:r>
          </a:p>
          <a:p>
            <a:pPr lvl="1"/>
            <a:r>
              <a:rPr lang="nb-NO" dirty="0" smtClean="0"/>
              <a:t>Utnyttelsesgrad</a:t>
            </a:r>
          </a:p>
          <a:p>
            <a:pPr lvl="1"/>
            <a:r>
              <a:rPr lang="nb-NO" dirty="0" smtClean="0"/>
              <a:t>Garasjehøyde</a:t>
            </a:r>
          </a:p>
          <a:p>
            <a:pPr lvl="1"/>
            <a:r>
              <a:rPr lang="nb-NO" dirty="0" smtClean="0"/>
              <a:t>Garasjestørrelse</a:t>
            </a:r>
          </a:p>
          <a:p>
            <a:pPr lvl="1"/>
            <a:r>
              <a:rPr lang="nb-NO" dirty="0" smtClean="0"/>
              <a:t>Plassering, herunder </a:t>
            </a:r>
            <a:r>
              <a:rPr lang="nb-NO" dirty="0" err="1" smtClean="0"/>
              <a:t>kotehøyde</a:t>
            </a:r>
            <a:r>
              <a:rPr lang="nb-NO" dirty="0" smtClean="0"/>
              <a:t> og lignende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91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Frittliggende bygning - bokstav a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23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Følgende forutsetning må være oppfylt:</a:t>
            </a:r>
          </a:p>
          <a:p>
            <a:pPr lvl="1"/>
            <a:r>
              <a:rPr lang="nb-NO" dirty="0"/>
              <a:t>Inntil 50m</a:t>
            </a:r>
            <a:r>
              <a:rPr lang="nb-NO" baseline="30000" dirty="0"/>
              <a:t>2</a:t>
            </a:r>
            <a:r>
              <a:rPr lang="nb-NO" dirty="0"/>
              <a:t> BRA og BYA</a:t>
            </a:r>
          </a:p>
          <a:p>
            <a:pPr lvl="1"/>
            <a:r>
              <a:rPr lang="nb-NO" dirty="0"/>
              <a:t>Maksimal gesimshøyde </a:t>
            </a:r>
            <a:r>
              <a:rPr lang="nb-NO" dirty="0" smtClean="0"/>
              <a:t>3,0 </a:t>
            </a:r>
            <a:r>
              <a:rPr lang="nb-NO" dirty="0"/>
              <a:t>meter</a:t>
            </a:r>
          </a:p>
          <a:p>
            <a:pPr lvl="1"/>
            <a:r>
              <a:rPr lang="nb-NO" dirty="0"/>
              <a:t>Maksimal </a:t>
            </a:r>
            <a:r>
              <a:rPr lang="nb-NO" dirty="0" err="1"/>
              <a:t>mønehøyde</a:t>
            </a:r>
            <a:r>
              <a:rPr lang="nb-NO" dirty="0"/>
              <a:t> </a:t>
            </a:r>
            <a:r>
              <a:rPr lang="nb-NO" dirty="0" smtClean="0"/>
              <a:t>4,0 </a:t>
            </a:r>
            <a:r>
              <a:rPr lang="nb-NO" dirty="0"/>
              <a:t>meter</a:t>
            </a:r>
          </a:p>
          <a:p>
            <a:pPr lvl="1"/>
            <a:r>
              <a:rPr lang="nb-NO" dirty="0"/>
              <a:t>Minimumsavstand fra nabogrense 1,0 meter</a:t>
            </a:r>
          </a:p>
          <a:p>
            <a:pPr lvl="1"/>
            <a:r>
              <a:rPr lang="nb-NO" dirty="0"/>
              <a:t>Én etasje</a:t>
            </a:r>
          </a:p>
          <a:p>
            <a:pPr lvl="1"/>
            <a:r>
              <a:rPr lang="nb-NO" dirty="0"/>
              <a:t>Uten kjeller</a:t>
            </a:r>
          </a:p>
          <a:p>
            <a:pPr lvl="1"/>
            <a:r>
              <a:rPr lang="nb-NO" dirty="0"/>
              <a:t>Ikke til beboelse</a:t>
            </a:r>
          </a:p>
          <a:p>
            <a:pPr lvl="1"/>
            <a:r>
              <a:rPr lang="nb-NO" dirty="0"/>
              <a:t>Frittliggende</a:t>
            </a:r>
          </a:p>
          <a:p>
            <a:pPr lvl="1"/>
            <a:r>
              <a:rPr lang="nb-NO" dirty="0"/>
              <a:t>Ikke over ledninger i grunnen</a:t>
            </a:r>
          </a:p>
          <a:p>
            <a:pPr lvl="1"/>
            <a:r>
              <a:rPr lang="nb-NO" dirty="0"/>
              <a:t>Minimum 1 meter fra annen bygning på eiendommen</a:t>
            </a: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>
          <a:xfrm>
            <a:off x="6804248" y="1591733"/>
            <a:ext cx="1885372" cy="1549235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 smtClean="0"/>
              <a:t>DETTE ER ABSOLUTTE KRAV FOR VILKÅR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8171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Mer om beboelse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24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Brukes til overnatting</a:t>
            </a:r>
          </a:p>
          <a:p>
            <a:r>
              <a:rPr lang="nb-NO" dirty="0" smtClean="0"/>
              <a:t>Inneholde kjøkken, stue, soverom eller våtrom</a:t>
            </a: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 smtClean="0"/>
              <a:t>Bygningen kan ikke: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smtClean="0"/>
              <a:t>Bygningen kan brukes til: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nb-NO" dirty="0" smtClean="0"/>
              <a:t>Hobbyrom, skrivestue, </a:t>
            </a:r>
            <a:r>
              <a:rPr lang="nb-NO" dirty="0" err="1" smtClean="0"/>
              <a:t>smørebod</a:t>
            </a:r>
            <a:r>
              <a:rPr lang="nb-NO" dirty="0" smtClean="0"/>
              <a:t>, verksted, atelier, bod, veksthus, søppelskur, sykkelskur, garasje, carport, vedbod, dukkehus, sporadisk furting og lignende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05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Informasjon til kommunen ved ferdigstillelse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25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Når tiltaket er ferdigstilt, skal kommunen få informasjon om tiltakets plassering</a:t>
            </a:r>
          </a:p>
          <a:p>
            <a:r>
              <a:rPr lang="nb-NO" dirty="0" smtClean="0"/>
              <a:t>Dette gjelder for </a:t>
            </a:r>
          </a:p>
          <a:p>
            <a:pPr lvl="1"/>
            <a:r>
              <a:rPr lang="nb-NO" dirty="0" smtClean="0"/>
              <a:t>Frittliggende bygning</a:t>
            </a:r>
          </a:p>
          <a:p>
            <a:pPr lvl="1"/>
            <a:r>
              <a:rPr lang="nb-NO" dirty="0" smtClean="0"/>
              <a:t>Tilbygg</a:t>
            </a:r>
          </a:p>
          <a:p>
            <a:r>
              <a:rPr lang="nb-NO" dirty="0" smtClean="0"/>
              <a:t>Hensikten med informasjonen er at kommunen skal kunne oppdatere kart- og matrikkeldata</a:t>
            </a:r>
          </a:p>
        </p:txBody>
      </p:sp>
    </p:spTree>
    <p:extLst>
      <p:ext uri="{BB962C8B-B14F-4D97-AF65-F5344CB8AC3E}">
        <p14:creationId xmlns:p14="http://schemas.microsoft.com/office/powerpoint/2010/main" val="1398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Mindre tilbygg - bokstav b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26</a:t>
            </a:fld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4258816" cy="4523656"/>
          </a:xfrm>
        </p:spPr>
        <p:txBody>
          <a:bodyPr/>
          <a:lstStyle/>
          <a:p>
            <a:r>
              <a:rPr lang="nb-NO" dirty="0" smtClean="0"/>
              <a:t>Tilbygg = utvidelse av bygningens grunnflate</a:t>
            </a:r>
          </a:p>
          <a:p>
            <a:r>
              <a:rPr lang="nb-NO" dirty="0" smtClean="0"/>
              <a:t>Må bygges på bakken</a:t>
            </a:r>
          </a:p>
          <a:p>
            <a:r>
              <a:rPr lang="nb-NO" dirty="0" smtClean="0"/>
              <a:t>Maksimalt 15 m</a:t>
            </a:r>
            <a:r>
              <a:rPr lang="nb-NO" baseline="30000" dirty="0" smtClean="0"/>
              <a:t>2</a:t>
            </a:r>
            <a:r>
              <a:rPr lang="nb-NO" dirty="0" smtClean="0"/>
              <a:t> BRA og BYA</a:t>
            </a:r>
          </a:p>
          <a:p>
            <a:r>
              <a:rPr lang="nb-NO" dirty="0" smtClean="0"/>
              <a:t>Gjelder ikke påbygg eller </a:t>
            </a:r>
            <a:r>
              <a:rPr lang="nb-NO" dirty="0" err="1" smtClean="0"/>
              <a:t>underbygging</a:t>
            </a:r>
            <a:endParaRPr lang="nb-NO" dirty="0" smtClean="0"/>
          </a:p>
          <a:p>
            <a:r>
              <a:rPr lang="nb-NO" dirty="0" smtClean="0"/>
              <a:t>Minst 4,0 meter fra nabogrense</a:t>
            </a:r>
          </a:p>
          <a:p>
            <a:r>
              <a:rPr lang="nb-NO" dirty="0" smtClean="0"/>
              <a:t>Minst 1,0 meter til annen bygning på egen eiendom</a:t>
            </a:r>
          </a:p>
          <a:p>
            <a:r>
              <a:rPr lang="nb-NO" dirty="0" smtClean="0"/>
              <a:t>Kan ikke inneholde rom for beboelse </a:t>
            </a:r>
            <a:r>
              <a:rPr lang="nb-NO" b="1" dirty="0" smtClean="0"/>
              <a:t>eller varig opphold</a:t>
            </a:r>
            <a:endParaRPr lang="nb-NO" b="1" dirty="0"/>
          </a:p>
        </p:txBody>
      </p:sp>
      <p:pic>
        <p:nvPicPr>
          <p:cNvPr id="10" name="Plassholder for bilde 9" descr="anlegg_arbeidere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b="9156"/>
          <a:stretch>
            <a:fillRect/>
          </a:stretch>
        </p:blipFill>
        <p:spPr>
          <a:xfrm>
            <a:off x="5220073" y="1464618"/>
            <a:ext cx="3960439" cy="4844107"/>
          </a:xfrm>
        </p:spPr>
      </p:pic>
    </p:spTree>
    <p:extLst>
      <p:ext uri="{BB962C8B-B14F-4D97-AF65-F5344CB8AC3E}">
        <p14:creationId xmlns:p14="http://schemas.microsoft.com/office/powerpoint/2010/main" val="14837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2438" y="0"/>
            <a:ext cx="7359922" cy="1157748"/>
          </a:xfrm>
        </p:spPr>
        <p:txBody>
          <a:bodyPr/>
          <a:lstStyle/>
          <a:p>
            <a:r>
              <a:rPr lang="nb-NO" dirty="0" smtClean="0"/>
              <a:t>Reparasjon av bygningstekniske installasjoner bokstav c nr. 2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8" name="Plassholder for bilde 7" descr="sag_detalj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r="22708"/>
          <a:stretch>
            <a:fillRect/>
          </a:stretch>
        </p:blipFill>
        <p:spPr>
          <a:xfrm>
            <a:off x="5183561" y="1484784"/>
            <a:ext cx="3960439" cy="4844107"/>
          </a:xfrm>
        </p:spPr>
      </p:pic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457200" y="1602507"/>
            <a:ext cx="4258816" cy="4523656"/>
          </a:xfrm>
        </p:spPr>
        <p:txBody>
          <a:bodyPr/>
          <a:lstStyle/>
          <a:p>
            <a:r>
              <a:rPr lang="nb-NO" dirty="0" smtClean="0"/>
              <a:t>Reparasjon</a:t>
            </a:r>
          </a:p>
          <a:p>
            <a:pPr lvl="1"/>
            <a:r>
              <a:rPr lang="nb-NO" dirty="0" smtClean="0"/>
              <a:t>Istandsetting</a:t>
            </a:r>
          </a:p>
          <a:p>
            <a:pPr lvl="1"/>
            <a:r>
              <a:rPr lang="nb-NO" dirty="0" smtClean="0"/>
              <a:t>Ikke ren oppdatering eller endring</a:t>
            </a:r>
          </a:p>
          <a:p>
            <a:pPr marL="271462" lvl="1" indent="0">
              <a:buNone/>
            </a:pPr>
            <a:endParaRPr lang="nb-NO" dirty="0" smtClean="0"/>
          </a:p>
          <a:p>
            <a:r>
              <a:rPr lang="nb-NO" dirty="0" smtClean="0"/>
              <a:t>Bygningstekniske installasjoner</a:t>
            </a:r>
          </a:p>
          <a:p>
            <a:pPr lvl="1"/>
            <a:r>
              <a:rPr lang="nb-NO" dirty="0" smtClean="0"/>
              <a:t>Ikke begrenset til én </a:t>
            </a:r>
            <a:r>
              <a:rPr lang="nb-NO" dirty="0" err="1" smtClean="0"/>
              <a:t>branncelle</a:t>
            </a:r>
            <a:endParaRPr lang="nb-NO" dirty="0" smtClean="0"/>
          </a:p>
          <a:p>
            <a:pPr lvl="1"/>
            <a:r>
              <a:rPr lang="nb-NO" dirty="0" smtClean="0"/>
              <a:t>OBS! Tekniske krav gjelder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00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201412_DIBK__06_WEB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847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Levegger - bokstav d nr. 1 og 2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28</a:t>
            </a:fld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5"/>
          </p:nvPr>
        </p:nvSpPr>
        <p:spPr>
          <a:xfrm>
            <a:off x="0" y="1465970"/>
            <a:ext cx="9144000" cy="4843350"/>
          </a:xfrm>
        </p:spPr>
        <p:txBody>
          <a:bodyPr/>
          <a:lstStyle/>
          <a:p>
            <a:r>
              <a:rPr lang="nb-NO" dirty="0" smtClean="0"/>
              <a:t>Levegg med lengde inntil 10,0 meter og høyde 1,8 meter inntil        1,0 meter fra nabogrense</a:t>
            </a:r>
          </a:p>
          <a:p>
            <a:r>
              <a:rPr lang="nb-NO" dirty="0" smtClean="0"/>
              <a:t>Levegg med lenge inntil 5,0 meter og høyde 1,8 meter kan plasseres i nabogrense</a:t>
            </a:r>
          </a:p>
          <a:p>
            <a:pPr lvl="1"/>
            <a:r>
              <a:rPr lang="nb-NO" dirty="0" smtClean="0"/>
              <a:t>Må sørge for fundamentering og dimensjonering for blant annet vind</a:t>
            </a:r>
          </a:p>
          <a:p>
            <a:pPr lvl="1"/>
            <a:r>
              <a:rPr lang="nb-NO" dirty="0" smtClean="0"/>
              <a:t>Kan være frittstående eller forbundet med bygning</a:t>
            </a:r>
          </a:p>
          <a:p>
            <a:pPr lvl="1"/>
            <a:r>
              <a:rPr lang="nb-NO" dirty="0" smtClean="0"/>
              <a:t>Gjelder ikke flere levegger i kombinasjon</a:t>
            </a:r>
          </a:p>
          <a:p>
            <a:pPr lvl="1"/>
            <a:r>
              <a:rPr lang="nb-NO" dirty="0" smtClean="0"/>
              <a:t>Høyden kan ikke på noe punkt overstige 1,8 meter målt fra terreng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8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Antenner - bokstav d nr. 5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29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Unntatt søknadsplikt:</a:t>
            </a:r>
          </a:p>
          <a:p>
            <a:pPr lvl="1"/>
            <a:r>
              <a:rPr lang="nb-NO" dirty="0" smtClean="0"/>
              <a:t>Antennesystem med høyde inntil 5,0 meter</a:t>
            </a:r>
          </a:p>
          <a:p>
            <a:pPr lvl="1"/>
            <a:r>
              <a:rPr lang="nb-NO" dirty="0" smtClean="0"/>
              <a:t>Parabolantenne med diameter 1,2 meter</a:t>
            </a:r>
          </a:p>
          <a:p>
            <a:pPr lvl="1"/>
            <a:r>
              <a:rPr lang="nb-NO" dirty="0" smtClean="0"/>
              <a:t>Panelantenne med høyde inntil 2,0 meter</a:t>
            </a:r>
          </a:p>
          <a:p>
            <a:pPr lvl="1"/>
            <a:endParaRPr lang="nb-NO" dirty="0"/>
          </a:p>
          <a:p>
            <a:r>
              <a:rPr lang="nb-NO" dirty="0" smtClean="0"/>
              <a:t>Ett fasadesystem per fasade eller sted</a:t>
            </a:r>
          </a:p>
          <a:p>
            <a:pPr lvl="1"/>
            <a:r>
              <a:rPr lang="nb-NO" dirty="0" smtClean="0"/>
              <a:t>Innebærer at man ikke kan ha flere parabolantenner på én vegg uten søknad dersom de har separate festeanordninger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3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3</a:t>
            </a:fld>
            <a:endParaRPr lang="nb-NO" noProof="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VERKTØY TIL HJELP FOR KOMMUNENE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87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Mindre forstøtningsmur - bokstav d nr. 6</a:t>
            </a:r>
            <a:endParaRPr lang="nb-NO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30</a:t>
            </a:fld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10" name="Plassholder for bilde 9" descr="stottemur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2" r="22752"/>
          <a:stretch>
            <a:fillRect/>
          </a:stretch>
        </p:blipFill>
        <p:spPr/>
      </p:pic>
      <p:sp>
        <p:nvSpPr>
          <p:cNvPr id="8" name="Plassholder for innhold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For støttemur inntil 1,0 meter er kravet til minimumsavstand redusert fra 2,0 til 1,0 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59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Mindre fylling eller planering av terreng </a:t>
            </a:r>
            <a:br>
              <a:rPr lang="nb-NO" dirty="0" smtClean="0"/>
            </a:br>
            <a:r>
              <a:rPr lang="nb-NO" dirty="0" smtClean="0"/>
              <a:t>bokstav d nr. 7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31</a:t>
            </a:fld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Minimumsavstand fra nabogrense til fyllingsfot er redusert fra 2,0 til 1,0 meter</a:t>
            </a:r>
          </a:p>
          <a:p>
            <a:r>
              <a:rPr lang="nb-NO" dirty="0" smtClean="0"/>
              <a:t>Høydeberegning:</a:t>
            </a:r>
          </a:p>
          <a:p>
            <a:pPr lvl="1"/>
            <a:r>
              <a:rPr lang="nb-NO" dirty="0" smtClean="0"/>
              <a:t>Terrengendringen eller planeringen skal ikke på noe punkt overstige henholdsvis 3,0 meter, 1,5 meter eller 0,5 meter fra opprinnelig nivå for at unntaket skal gjelde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47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traktor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73" b="10273"/>
          <a:stretch/>
        </p:blipFill>
        <p:spPr/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Intern veg på tomt og biloppstillingsplass</a:t>
            </a:r>
            <a:br>
              <a:rPr lang="nb-NO" dirty="0" smtClean="0"/>
            </a:br>
            <a:r>
              <a:rPr lang="nb-NO" dirty="0" smtClean="0"/>
              <a:t>bokstav d nr. 10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32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 smtClean="0"/>
              <a:t>Avstandskravet på 1,0 meter gjelder også for:</a:t>
            </a:r>
          </a:p>
          <a:p>
            <a:pPr lvl="1"/>
            <a:r>
              <a:rPr lang="nb-NO" dirty="0" smtClean="0"/>
              <a:t>Intern veg på tomt</a:t>
            </a:r>
          </a:p>
          <a:p>
            <a:pPr lvl="1"/>
            <a:r>
              <a:rPr lang="nb-NO" dirty="0" smtClean="0"/>
              <a:t>Biloppstillingsplasser for tomtens bruk som ikke krever vesentlig terrenginngrep</a:t>
            </a:r>
          </a:p>
          <a:p>
            <a:pPr lvl="1"/>
            <a:r>
              <a:rPr lang="nb-NO" dirty="0" smtClean="0"/>
              <a:t>Anlegg av oppstillingsplass for landbruksmaskiner til bruk på landbrukseiendom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08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Reindriftsgjerder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33</a:t>
            </a:fld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8" name="Plassholder for bilde 7" descr="reinsdyr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22701"/>
          <a:stretch>
            <a:fillRect/>
          </a:stretch>
        </p:blipFill>
        <p:spPr/>
      </p:pic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Permanente gjerder og anlegg som er godkjent etter reindriftsloven § 24, er unntatt kravet om søknadsplikt etter plan- og bygningsloven</a:t>
            </a:r>
          </a:p>
          <a:p>
            <a:r>
              <a:rPr lang="nb-NO" dirty="0" smtClean="0"/>
              <a:t>Midlertidige gjerder er fortsatt omfattet av krav om søknadsplikt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5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34</a:t>
            </a:fld>
            <a:endParaRPr lang="nb-NO" dirty="0"/>
          </a:p>
        </p:txBody>
      </p:sp>
      <p:sp>
        <p:nvSpPr>
          <p:cNvPr id="7" name="Tit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ØVRIGE ENDRINGER</a:t>
            </a:r>
            <a:endParaRPr lang="nb-NO" dirty="0"/>
          </a:p>
        </p:txBody>
      </p:sp>
      <p:sp>
        <p:nvSpPr>
          <p:cNvPr id="8" name="Undertit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7691438" y="6518275"/>
            <a:ext cx="1452562" cy="215900"/>
          </a:xfrm>
        </p:spPr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40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 systematikk i </a:t>
            </a:r>
            <a:r>
              <a:rPr lang="nb-NO" dirty="0" err="1" smtClean="0"/>
              <a:t>pbl</a:t>
            </a:r>
            <a:r>
              <a:rPr lang="nb-NO" dirty="0" smtClean="0"/>
              <a:t>. kapittel 20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35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10" name="Plassholder for innhold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§ 20-1: Kun virkeområde (tiltakstyper)</a:t>
            </a:r>
          </a:p>
          <a:p>
            <a:r>
              <a:rPr lang="nb-NO" dirty="0" smtClean="0"/>
              <a:t>§ 20-2: Søknadspliktige tiltak</a:t>
            </a:r>
          </a:p>
          <a:p>
            <a:pPr lvl="1"/>
            <a:r>
              <a:rPr lang="nb-NO" dirty="0" smtClean="0"/>
              <a:t>§ 20-3: Med krav om ansvarsrett</a:t>
            </a:r>
          </a:p>
          <a:p>
            <a:pPr lvl="1"/>
            <a:r>
              <a:rPr lang="nb-NO" dirty="0" smtClean="0"/>
              <a:t>§ 20-4: Uten krav om ansvarsrett</a:t>
            </a:r>
          </a:p>
          <a:p>
            <a:r>
              <a:rPr lang="nb-NO" dirty="0" smtClean="0"/>
              <a:t>§ 20-5: Tiltak unntatt søknadsplikt</a:t>
            </a:r>
          </a:p>
          <a:p>
            <a:r>
              <a:rPr lang="nb-NO" dirty="0" smtClean="0"/>
              <a:t>§ 20-6: Unntak for tiltak som behandles etter andre lover</a:t>
            </a:r>
          </a:p>
          <a:p>
            <a:r>
              <a:rPr lang="nb-NO" dirty="0" smtClean="0"/>
              <a:t>§§ 20-7 og 20-8: Forsvaret og skjermingsverdige objekter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5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Nabovarsling </a:t>
            </a:r>
            <a:r>
              <a:rPr lang="nb-NO" dirty="0" err="1" smtClean="0"/>
              <a:t>pbl</a:t>
            </a:r>
            <a:r>
              <a:rPr lang="nb-NO" dirty="0" smtClean="0"/>
              <a:t>. § 21-3 og SAK10 § 5-2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36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xfrm>
            <a:off x="457200" y="2638573"/>
            <a:ext cx="3970784" cy="38147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dirty="0"/>
              <a:t>D</a:t>
            </a:r>
            <a:r>
              <a:rPr lang="nb-NO" dirty="0" smtClean="0"/>
              <a:t>er tiltaket er detaljert avklart i plan, er det ikke nødvendig med nytt varsel</a:t>
            </a:r>
          </a:p>
          <a:p>
            <a:endParaRPr lang="nb-NO" dirty="0"/>
          </a:p>
          <a:p>
            <a:r>
              <a:rPr lang="nb-NO" dirty="0" smtClean="0"/>
              <a:t>Tiltakshaver kan selv unnlate å varsle dersom naboens interesser ikke, eller i liten </a:t>
            </a:r>
            <a:r>
              <a:rPr lang="nb-NO" smtClean="0"/>
              <a:t>grad, berøres</a:t>
            </a:r>
            <a:endParaRPr lang="nb-NO" dirty="0" smtClean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Nytt femte ledd i </a:t>
            </a:r>
            <a:r>
              <a:rPr lang="nb-NO" dirty="0" err="1"/>
              <a:t>pbl</a:t>
            </a:r>
            <a:r>
              <a:rPr lang="nb-NO" dirty="0"/>
              <a:t>. § 21-3</a:t>
            </a:r>
          </a:p>
          <a:p>
            <a:pPr marL="342900" indent="-342900">
              <a:buFont typeface="Arial"/>
              <a:buChar char="•"/>
            </a:pP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Presisering av nabovarselets form</a:t>
            </a:r>
          </a:p>
        </p:txBody>
      </p:sp>
      <p:sp>
        <p:nvSpPr>
          <p:cNvPr id="10" name="Plassholder for innhold 9"/>
          <p:cNvSpPr>
            <a:spLocks noGrp="1"/>
          </p:cNvSpPr>
          <p:nvPr>
            <p:ph sz="quarter" idx="17"/>
          </p:nvPr>
        </p:nvSpPr>
        <p:spPr>
          <a:xfrm>
            <a:off x="4706938" y="2638573"/>
            <a:ext cx="3970784" cy="3814763"/>
          </a:xfrm>
        </p:spPr>
        <p:txBody>
          <a:bodyPr/>
          <a:lstStyle/>
          <a:p>
            <a:r>
              <a:rPr lang="nb-NO" dirty="0"/>
              <a:t>Kan skje ved bruk av e-post eller annen elektronisk kommunikasjon</a:t>
            </a:r>
          </a:p>
          <a:p>
            <a:r>
              <a:rPr lang="nb-NO" dirty="0"/>
              <a:t>Må oppgi hvilke bestemmelser det dispenseres fra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94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Tidsfrister </a:t>
            </a:r>
            <a:r>
              <a:rPr lang="nb-NO" dirty="0" err="1" smtClean="0"/>
              <a:t>pbl</a:t>
            </a:r>
            <a:r>
              <a:rPr lang="nb-NO" dirty="0" smtClean="0"/>
              <a:t> § 21-7 og SAK10 § 7-4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37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dirty="0" smtClean="0"/>
              <a:t>Fra 1.7. gjelder 12-ukers fristen for</a:t>
            </a:r>
          </a:p>
          <a:p>
            <a:pPr lvl="1"/>
            <a:r>
              <a:rPr lang="nb-NO" dirty="0" smtClean="0"/>
              <a:t>Byggesaker som forutsetter dispensasjon fra plan</a:t>
            </a:r>
          </a:p>
          <a:p>
            <a:pPr lvl="1"/>
            <a:r>
              <a:rPr lang="nb-NO" dirty="0" smtClean="0"/>
              <a:t>Rene dispensasjonssaker </a:t>
            </a:r>
          </a:p>
          <a:p>
            <a:endParaRPr lang="nb-NO" sz="2800" dirty="0" smtClean="0">
              <a:latin typeface="+mn-lt"/>
            </a:endParaRPr>
          </a:p>
          <a:p>
            <a:r>
              <a:rPr lang="nb-NO" sz="2800" dirty="0" smtClean="0"/>
              <a:t>Statlig og regional myndighet (jf. </a:t>
            </a:r>
            <a:r>
              <a:rPr lang="nb-NO" sz="2800" dirty="0" err="1" smtClean="0"/>
              <a:t>pbl</a:t>
            </a:r>
            <a:r>
              <a:rPr lang="nb-NO" sz="2800" dirty="0" smtClean="0"/>
              <a:t>. § 19-)2 har </a:t>
            </a:r>
            <a:r>
              <a:rPr lang="nb-NO" sz="2800" dirty="0" smtClean="0">
                <a:latin typeface="+mn-lt"/>
              </a:rPr>
              <a:t>uttalefrist på fire uker, </a:t>
            </a:r>
            <a:r>
              <a:rPr lang="nb-NO" sz="2800" dirty="0">
                <a:latin typeface="+mn-lt"/>
              </a:rPr>
              <a:t>jf. SAK10 § 7-</a:t>
            </a:r>
            <a:r>
              <a:rPr lang="nb-NO" sz="2800" dirty="0" smtClean="0">
                <a:latin typeface="+mn-lt"/>
              </a:rPr>
              <a:t>5</a:t>
            </a:r>
          </a:p>
          <a:p>
            <a:pPr lvl="1"/>
            <a:r>
              <a:rPr lang="nb-NO" dirty="0" smtClean="0"/>
              <a:t>12-ukers fristen </a:t>
            </a:r>
            <a:r>
              <a:rPr lang="nb-NO" dirty="0"/>
              <a:t>løper ikke mens saken ligger til uttalelse hos </a:t>
            </a:r>
            <a:r>
              <a:rPr lang="nb-NO" dirty="0" smtClean="0"/>
              <a:t>statlig og regionale myndigheter</a:t>
            </a:r>
          </a:p>
          <a:p>
            <a:pPr lvl="1"/>
            <a:r>
              <a:rPr lang="nb-NO" dirty="0" smtClean="0"/>
              <a:t>Hvis fristen ikke overholdes, bortfaller uttaleretten </a:t>
            </a:r>
          </a:p>
          <a:p>
            <a:pPr lvl="1"/>
            <a:r>
              <a:rPr lang="nb-NO" dirty="0" smtClean="0"/>
              <a:t>OBS. Gjelder altså ikke ”rene” byggesaker uten dispensasjon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47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Tidsfrister </a:t>
            </a:r>
            <a:r>
              <a:rPr lang="nb-NO" dirty="0" err="1" smtClean="0"/>
              <a:t>pbl</a:t>
            </a:r>
            <a:r>
              <a:rPr lang="nb-NO" dirty="0" smtClean="0"/>
              <a:t> § 21-7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38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8" name="Plassholder for bilde 7" descr="armeringsjern_detalj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r="22774"/>
          <a:stretch>
            <a:fillRect/>
          </a:stretch>
        </p:blipFill>
        <p:spPr/>
      </p:pic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/>
              <a:t>Nytt om rettsvirkning av fristoverskridelse i 3-ukers saker</a:t>
            </a:r>
          </a:p>
          <a:p>
            <a:r>
              <a:rPr lang="nb-NO" dirty="0"/>
              <a:t>Tiltakshaver kan fra 1.7. sette i gang tiltaket dersom 3-ukersfristen ikke holdes for tiltak etter § 20-4 (uten ansvarsrett) </a:t>
            </a:r>
            <a:r>
              <a:rPr lang="nb-NO" b="1" dirty="0"/>
              <a:t>til tross for nabomerknader</a:t>
            </a:r>
            <a:r>
              <a:rPr lang="nb-NO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2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Fristforlengelse SAK10 § 7-3	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39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8" name="Plassholder for bilde 7" descr="bygg_gjerde_620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r="30883"/>
          <a:stretch>
            <a:fillRect/>
          </a:stretch>
        </p:blipFill>
        <p:spPr/>
      </p:pic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/>
              <a:t>Kommunen har adgang til ensidig fristforlengelse i</a:t>
            </a:r>
          </a:p>
          <a:p>
            <a:pPr lvl="1"/>
            <a:r>
              <a:rPr lang="nb-NO" dirty="0" smtClean="0"/>
              <a:t>Rene byggesaker, jf. </a:t>
            </a:r>
            <a:r>
              <a:rPr lang="nb-NO" dirty="0" err="1" smtClean="0"/>
              <a:t>pbl</a:t>
            </a:r>
            <a:r>
              <a:rPr lang="nb-NO" dirty="0" smtClean="0"/>
              <a:t> § 21-7 første ledd</a:t>
            </a:r>
          </a:p>
          <a:p>
            <a:pPr lvl="1"/>
            <a:r>
              <a:rPr lang="nb-NO" dirty="0" smtClean="0"/>
              <a:t>Saker som innebærer dispensasjon fra plan eller planbestemmelser, jf. </a:t>
            </a:r>
            <a:r>
              <a:rPr lang="nb-NO" dirty="0" err="1" smtClean="0"/>
              <a:t>pbl</a:t>
            </a:r>
            <a:r>
              <a:rPr lang="nb-NO" dirty="0" smtClean="0"/>
              <a:t> § 21-7 fjerde ledd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13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Kalkulator for grad av utnytting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 dirty="0" smtClean="0"/>
              <a:t>Skal hjelpe brukeren å finne ut hvor mye av tomten som er utnyttet (bebygget) og hvor mye man har å gå på i forhold til reguleringsplanens begrensning. </a:t>
            </a:r>
          </a:p>
          <a:p>
            <a:pPr lvl="0"/>
            <a:r>
              <a:rPr lang="nb-NO" dirty="0" smtClean="0"/>
              <a:t>Brukeren </a:t>
            </a:r>
            <a:r>
              <a:rPr lang="nb-NO" dirty="0"/>
              <a:t>må ikke tolke </a:t>
            </a:r>
            <a:r>
              <a:rPr lang="nb-NO" dirty="0" smtClean="0"/>
              <a:t>regler, men </a:t>
            </a:r>
            <a:r>
              <a:rPr lang="nb-NO" dirty="0"/>
              <a:t>blir guidet </a:t>
            </a:r>
            <a:r>
              <a:rPr lang="nb-NO" dirty="0" smtClean="0"/>
              <a:t>gjennom </a:t>
            </a:r>
            <a:r>
              <a:rPr lang="nb-NO" dirty="0"/>
              <a:t>regelverket med et sett av veiledningsspørsmål for å komme frem til </a:t>
            </a:r>
            <a:r>
              <a:rPr lang="nb-NO" dirty="0" smtClean="0"/>
              <a:t>utnyttelsesgrad for eiendommen.</a:t>
            </a:r>
          </a:p>
          <a:p>
            <a:pPr lvl="0"/>
            <a:r>
              <a:rPr lang="nb-NO" dirty="0" smtClean="0"/>
              <a:t>Foreløpig bare BYA, men etter hvert også andre beregningsmåter (BRA, BTA, </a:t>
            </a:r>
            <a:r>
              <a:rPr lang="nb-NO" dirty="0" err="1" smtClean="0"/>
              <a:t>m.v</a:t>
            </a:r>
            <a:r>
              <a:rPr lang="nb-NO" dirty="0" smtClean="0"/>
              <a:t>.).</a:t>
            </a:r>
          </a:p>
          <a:p>
            <a:pPr lvl="0"/>
            <a:r>
              <a:rPr lang="en-US" dirty="0" err="1" smtClean="0"/>
              <a:t>Vil</a:t>
            </a:r>
            <a:r>
              <a:rPr lang="en-US" dirty="0" smtClean="0"/>
              <a:t> </a:t>
            </a:r>
            <a:r>
              <a:rPr lang="en-US" dirty="0" err="1" smtClean="0"/>
              <a:t>etterhvert</a:t>
            </a:r>
            <a:r>
              <a:rPr lang="en-US" dirty="0" smtClean="0"/>
              <a:t> </a:t>
            </a:r>
            <a:r>
              <a:rPr lang="en-US" dirty="0" err="1" smtClean="0"/>
              <a:t>bli</a:t>
            </a:r>
            <a:r>
              <a:rPr lang="en-US" dirty="0" smtClean="0"/>
              <a:t> </a:t>
            </a:r>
            <a:r>
              <a:rPr lang="en-US" dirty="0" err="1" smtClean="0"/>
              <a:t>koblet</a:t>
            </a:r>
            <a:r>
              <a:rPr lang="en-US" dirty="0" smtClean="0"/>
              <a:t> mot den </a:t>
            </a:r>
            <a:r>
              <a:rPr lang="en-US" dirty="0" err="1" smtClean="0"/>
              <a:t>nettbaserte</a:t>
            </a:r>
            <a:r>
              <a:rPr lang="en-US" dirty="0" smtClean="0"/>
              <a:t> </a:t>
            </a:r>
            <a:r>
              <a:rPr lang="en-US" dirty="0" err="1" smtClean="0"/>
              <a:t>veiviseren</a:t>
            </a:r>
            <a:r>
              <a:rPr lang="en-US" dirty="0" smtClean="0"/>
              <a:t> for </a:t>
            </a:r>
            <a:r>
              <a:rPr lang="en-US" dirty="0" err="1" smtClean="0"/>
              <a:t>garasjebyggere</a:t>
            </a:r>
            <a:r>
              <a:rPr lang="en-US" dirty="0" smtClean="0"/>
              <a:t>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98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Innskrenkinger i klageadgang </a:t>
            </a:r>
            <a:r>
              <a:rPr lang="nb-NO" dirty="0" err="1" smtClean="0"/>
              <a:t>pbl</a:t>
            </a:r>
            <a:r>
              <a:rPr lang="nb-NO" dirty="0" smtClean="0"/>
              <a:t> § 1-9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40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/>
              <a:t>Forhold som er avgjort i tidligere vedtak i byggesak kan ikke påklages</a:t>
            </a:r>
          </a:p>
          <a:p>
            <a:r>
              <a:rPr lang="nb-NO" dirty="0" smtClean="0"/>
              <a:t>Kommunen må vurdere om forholdet tidligere er behandlet</a:t>
            </a:r>
          </a:p>
          <a:p>
            <a:r>
              <a:rPr lang="nb-NO" dirty="0" smtClean="0"/>
              <a:t>Klage kan avvises eller behandles dersom det anses hensiktsmessig</a:t>
            </a:r>
            <a:endParaRPr lang="nb-NO" dirty="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5899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Ferdigattest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41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/>
              <a:t>Det utstedes ikke ferdigattest for tiltak omsøkt før 1.1.1998, jf. </a:t>
            </a:r>
            <a:r>
              <a:rPr lang="nb-NO" dirty="0" err="1" smtClean="0"/>
              <a:t>pbl</a:t>
            </a:r>
            <a:r>
              <a:rPr lang="nb-NO" dirty="0" smtClean="0"/>
              <a:t> § 21-10</a:t>
            </a:r>
          </a:p>
          <a:p>
            <a:pPr lvl="1"/>
            <a:r>
              <a:rPr lang="nb-NO" dirty="0" smtClean="0"/>
              <a:t>Søknader om dette skal avvises </a:t>
            </a:r>
          </a:p>
          <a:p>
            <a:r>
              <a:rPr lang="nb-NO" dirty="0" smtClean="0"/>
              <a:t>Ingen unntak for tiltak etter 2010</a:t>
            </a:r>
          </a:p>
          <a:p>
            <a:endParaRPr lang="nb-NO" dirty="0"/>
          </a:p>
        </p:txBody>
      </p:sp>
      <p:pic>
        <p:nvPicPr>
          <p:cNvPr id="16" name="Plassholder for bilde 15" descr="hus-med-trapp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>
          <a:xfrm>
            <a:off x="5183188" y="1484313"/>
            <a:ext cx="3960812" cy="4845050"/>
          </a:xfrm>
        </p:spPr>
      </p:pic>
    </p:spTree>
    <p:extLst>
      <p:ext uri="{BB962C8B-B14F-4D97-AF65-F5344CB8AC3E}">
        <p14:creationId xmlns:p14="http://schemas.microsoft.com/office/powerpoint/2010/main" val="37276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Ferdigattest forts.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42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Tiltak mellom 1.1.1998 og 30.6.2010 - SAK10 § 8-1</a:t>
            </a:r>
          </a:p>
          <a:p>
            <a:pPr lvl="1"/>
            <a:r>
              <a:rPr lang="nb-NO" dirty="0" smtClean="0"/>
              <a:t>Hvis det er gitt midlertidig brukstillatelse kan kommunen - avhengig av hvilke forhold som gjenstår - enten kreve erklæring fra ansvarlige foretak eller</a:t>
            </a:r>
          </a:p>
          <a:p>
            <a:pPr lvl="1"/>
            <a:r>
              <a:rPr lang="nb-NO" dirty="0" smtClean="0"/>
              <a:t>Akseptere egenerklæring fra tiltakshaver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31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Ferdigattest forts.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43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Erklæring fra ansvarlig foretak er ok…</a:t>
            </a:r>
          </a:p>
          <a:p>
            <a:pPr lvl="1"/>
            <a:r>
              <a:rPr lang="nb-NO" dirty="0" smtClean="0"/>
              <a:t>…når </a:t>
            </a:r>
            <a:r>
              <a:rPr lang="nb-NO" dirty="0"/>
              <a:t>det ikke gjenstår alvorlige forhold. Vurderingen må baseres på kompleksiteten i arbeidene som gjenstår og hvilke konsekvenser de har for helse, miljø og </a:t>
            </a:r>
            <a:r>
              <a:rPr lang="nb-NO" dirty="0" smtClean="0"/>
              <a:t>sikkerhet</a:t>
            </a:r>
          </a:p>
          <a:p>
            <a:pPr lvl="1"/>
            <a:r>
              <a:rPr lang="nb-NO" dirty="0" smtClean="0"/>
              <a:t>Dette kan eksempelvis være endelig innregulering av tekniske anlegg, manglende dør med brannklassifisering eller feil brannklassifisering</a:t>
            </a:r>
          </a:p>
          <a:p>
            <a:pPr lvl="1"/>
            <a:endParaRPr lang="nb-NO" dirty="0"/>
          </a:p>
          <a:p>
            <a:r>
              <a:rPr lang="nb-NO" dirty="0"/>
              <a:t>Kontroll</a:t>
            </a:r>
          </a:p>
          <a:p>
            <a:pPr lvl="1"/>
            <a:r>
              <a:rPr lang="nb-NO" dirty="0"/>
              <a:t>Kommunen kan pålegge uavhengig kontroll der det anses som nødvendig, jf. nytt ledd i SAK10 § 14-3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9522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Ferdigattest forts.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44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Erklæring fra tiltakshaver er ok…</a:t>
            </a:r>
          </a:p>
          <a:p>
            <a:pPr lvl="1"/>
            <a:r>
              <a:rPr lang="nb-NO" dirty="0" smtClean="0"/>
              <a:t>…når det kun gjenstår forhold av mindre betydning. Dette er </a:t>
            </a:r>
            <a:r>
              <a:rPr lang="nb-NO" dirty="0"/>
              <a:t>a</a:t>
            </a:r>
            <a:r>
              <a:rPr lang="nb-NO" dirty="0" smtClean="0"/>
              <a:t>rbeider som ikke krever en gjennomgang av ansvarlig foretak. Kommunen vurderer og avgjør om gjenstående arbeider ikke er mer omfattende enn at bestemmelsen kan brukes</a:t>
            </a:r>
          </a:p>
          <a:p>
            <a:pPr lvl="1"/>
            <a:r>
              <a:rPr lang="nb-NO" dirty="0" smtClean="0"/>
              <a:t>En enkel erklæring uten krav om vedlagt dokumentasjon på at arbeidet er utført, er tilstrekkelig. Dersom de gjenstående forholdene framgikk i den midlertidige brukstillatelsen, skal det vises til dette i erklæringen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73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 hjemmel i SAK10 § 16-1</a:t>
            </a:r>
            <a:br>
              <a:rPr lang="nb-NO" dirty="0" smtClean="0"/>
            </a:br>
            <a:r>
              <a:rPr lang="nb-NO" dirty="0" smtClean="0"/>
              <a:t> til å gi overtredelsesgebyr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45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Til </a:t>
            </a:r>
            <a:r>
              <a:rPr lang="nb-NO" dirty="0"/>
              <a:t>den som utfører eller lar utføre tiltak eller virksomhet som nevnt </a:t>
            </a:r>
            <a:r>
              <a:rPr lang="nb-NO" dirty="0" smtClean="0"/>
              <a:t>i plan- og bygningsloven § </a:t>
            </a:r>
            <a:r>
              <a:rPr lang="nb-NO" dirty="0"/>
              <a:t>1-6 i strid med et </a:t>
            </a:r>
            <a:r>
              <a:rPr lang="nb-NO" i="1" dirty="0"/>
              <a:t>klart forbud eller påbud i reguleringsplan eller kommuneplanens arealdel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84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Privatrettslige forhold </a:t>
            </a:r>
            <a:r>
              <a:rPr lang="nb-NO" dirty="0" err="1" smtClean="0"/>
              <a:t>pbl</a:t>
            </a:r>
            <a:r>
              <a:rPr lang="nb-NO" dirty="0" smtClean="0"/>
              <a:t> § 21-6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46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Søknad skal avvises dersom det fremstår som åpenbart at tiltakshaver mangler de privatrettslige rettighetene søknaden forutsetter</a:t>
            </a:r>
          </a:p>
          <a:p>
            <a:r>
              <a:rPr lang="nb-NO" dirty="0" smtClean="0"/>
              <a:t>Terskelen for å avvise en søknad er hevet</a:t>
            </a:r>
          </a:p>
          <a:p>
            <a:r>
              <a:rPr lang="nb-NO" dirty="0" smtClean="0"/>
              <a:t>Hvis fortsatt uklarhet etter begrenset undersøkelse:</a:t>
            </a:r>
          </a:p>
          <a:p>
            <a:pPr lvl="1"/>
            <a:r>
              <a:rPr lang="nb-NO" dirty="0" smtClean="0"/>
              <a:t>Søknaden skal realitetsbehandles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44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Forhold i strid med </a:t>
            </a:r>
            <a:br>
              <a:rPr lang="nb-NO" dirty="0" smtClean="0"/>
            </a:br>
            <a:r>
              <a:rPr lang="nb-NO" dirty="0" smtClean="0"/>
              <a:t>byggetillatelse på annen eiendom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47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Ny § 29-11 gir avslagshjemmel hvis tiltaket fører til at krav til vannforsyning, avløp, adkomst eller parkering ikke lenger oppfylles for annen eiendom</a:t>
            </a:r>
          </a:p>
          <a:p>
            <a:endParaRPr lang="nb-NO" dirty="0"/>
          </a:p>
          <a:p>
            <a:r>
              <a:rPr lang="nb-NO" dirty="0"/>
              <a:t>Sikkerhetsventil slik at kommunen kan påse at viktige hensyn etter plan- og bygningsloven er ivaretatt og kan dermed sikre en mer helhetlig utbygging i et område.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09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Tiltakshavers ansvar og kommunens rolle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48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Kommunen skal bygge på tiltakshavers eller det ansvarlige foretaks opplysninger om at tiltaket oppfyller tekniske krav, jf. </a:t>
            </a:r>
            <a:r>
              <a:rPr lang="nb-NO" dirty="0" err="1"/>
              <a:t>pbl</a:t>
            </a:r>
            <a:r>
              <a:rPr lang="nb-NO" dirty="0"/>
              <a:t> § 21-4</a:t>
            </a:r>
          </a:p>
          <a:p>
            <a:pPr lvl="1"/>
            <a:r>
              <a:rPr lang="nb-NO" sz="2400" dirty="0"/>
              <a:t>Dersom det fremstår som åpenbart for kommunen at tiltaket er i strid med tekniske krav, kan søknaden avslås, jf. </a:t>
            </a:r>
            <a:r>
              <a:rPr lang="nb-NO" sz="2400" dirty="0" err="1"/>
              <a:t>pbl</a:t>
            </a:r>
            <a:r>
              <a:rPr lang="nb-NO" sz="2400" dirty="0"/>
              <a:t>. § 29-5</a:t>
            </a:r>
          </a:p>
          <a:p>
            <a:pPr marL="163513" indent="-342900"/>
            <a:r>
              <a:rPr lang="nb-NO" sz="2800" dirty="0"/>
              <a:t>Kommunen skal i søknadsprosessen forholde seg til</a:t>
            </a:r>
          </a:p>
          <a:p>
            <a:pPr marL="342900" lvl="1" indent="-342900"/>
            <a:r>
              <a:rPr lang="nb-NO" dirty="0"/>
              <a:t>Dokumentasjon som fremgår av SAK10 § 5-4</a:t>
            </a:r>
          </a:p>
          <a:p>
            <a:pPr marL="342900" lvl="1" indent="-342900"/>
            <a:r>
              <a:rPr lang="nb-NO" dirty="0" smtClean="0"/>
              <a:t>Opplysninger om </a:t>
            </a:r>
            <a:r>
              <a:rPr lang="nb-NO" smtClean="0"/>
              <a:t>tekniske løsninger </a:t>
            </a:r>
            <a:r>
              <a:rPr lang="nb-NO" dirty="0"/>
              <a:t>vil måtte fremlegges som ledd i kommunens tilsynsvirksomhet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59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 var de nye byggereglene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49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 smtClean="0"/>
              <a:t>Har du spørsmål som du ikke har fått svar på i dag?</a:t>
            </a:r>
          </a:p>
          <a:p>
            <a:endParaRPr lang="nb-NO" dirty="0"/>
          </a:p>
          <a:p>
            <a:r>
              <a:rPr lang="nb-NO" dirty="0" smtClean="0"/>
              <a:t>Ta i så fall kontakt med Direktoratet for byggkvalitet på </a:t>
            </a:r>
            <a:r>
              <a:rPr lang="nb-NO" dirty="0" smtClean="0">
                <a:hlinkClick r:id="rId2"/>
              </a:rPr>
              <a:t>post@dibk.no</a:t>
            </a:r>
            <a:r>
              <a:rPr lang="nb-NO" dirty="0" smtClean="0"/>
              <a:t> og merk e-posten ”nye byggeregler”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7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Nettbasert veiviser for </a:t>
            </a:r>
            <a:r>
              <a:rPr lang="nn-NO" dirty="0" err="1"/>
              <a:t>garasjebyggere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7" name="Plassholder for innhold 6" descr="Skjermbilde 2015-04-23 kl. 15.56.42.pn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33" r="-334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50</a:t>
            </a:fld>
            <a:endParaRPr lang="nb-NO" noProof="0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80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Nettbasert veiviser for </a:t>
            </a:r>
            <a:r>
              <a:rPr lang="nn-NO" dirty="0" err="1"/>
              <a:t>garasjebyggere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699" b="1169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395536" y="1700810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Frittstående bygning?        Grad av utnytting? </a:t>
            </a:r>
          </a:p>
          <a:p>
            <a:endParaRPr lang="nb-NO" sz="2400" dirty="0"/>
          </a:p>
          <a:p>
            <a:r>
              <a:rPr lang="nb-NO" sz="2400" dirty="0" smtClean="0"/>
              <a:t>Tiltakshaver?	 Situasjonskart?     Bebygd?</a:t>
            </a:r>
          </a:p>
          <a:p>
            <a:endParaRPr lang="nb-NO" sz="2400" dirty="0" smtClean="0"/>
          </a:p>
          <a:p>
            <a:r>
              <a:rPr lang="nb-NO" sz="2400" dirty="0" smtClean="0"/>
              <a:t>       Arealplan?	          Tiltak?        Beboelse?</a:t>
            </a:r>
          </a:p>
          <a:p>
            <a:endParaRPr lang="nb-NO" sz="2400" dirty="0"/>
          </a:p>
          <a:p>
            <a:r>
              <a:rPr lang="nb-NO" sz="2400" dirty="0" smtClean="0"/>
              <a:t>	Reguleringsplan?      Frittstående?</a:t>
            </a:r>
          </a:p>
          <a:p>
            <a:r>
              <a:rPr lang="nb-NO" sz="2400" dirty="0" smtClean="0"/>
              <a:t> </a:t>
            </a:r>
            <a:br>
              <a:rPr lang="nb-NO" sz="2400" dirty="0" smtClean="0"/>
            </a:br>
            <a:r>
              <a:rPr lang="nb-NO" sz="2400" dirty="0" smtClean="0"/>
              <a:t>Gesimshøyde?        Veimidte?	      </a:t>
            </a:r>
            <a:r>
              <a:rPr lang="nb-NO" sz="2400" dirty="0" err="1"/>
              <a:t>Mønehøyde</a:t>
            </a:r>
            <a:r>
              <a:rPr lang="nb-NO" sz="2400" dirty="0"/>
              <a:t>?</a:t>
            </a:r>
          </a:p>
          <a:p>
            <a:endParaRPr lang="nb-NO" sz="2400" dirty="0"/>
          </a:p>
          <a:p>
            <a:r>
              <a:rPr lang="nb-NO" sz="2400" dirty="0" smtClean="0"/>
              <a:t>Ledninger i grunn? </a:t>
            </a:r>
            <a:br>
              <a:rPr lang="nb-NO" sz="2400" dirty="0" smtClean="0"/>
            </a:br>
            <a:r>
              <a:rPr lang="nb-NO" sz="2400" dirty="0" smtClean="0"/>
              <a:t>                        Byggegrense?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1015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Nettbasert veiviser for </a:t>
            </a:r>
            <a:r>
              <a:rPr lang="nn-NO" dirty="0" err="1"/>
              <a:t>garasjebyggere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7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nb-NO" dirty="0"/>
              <a:t>Nettbasert verktøy skal:</a:t>
            </a:r>
          </a:p>
          <a:p>
            <a:r>
              <a:rPr lang="nb-NO" dirty="0"/>
              <a:t>Hjelpe til med å avklare om tiltaket er søknadspliktig eller ikke</a:t>
            </a:r>
          </a:p>
          <a:p>
            <a:r>
              <a:rPr lang="nb-NO" dirty="0"/>
              <a:t>Gi informasjon med et lett tilgjengelig språk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93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Eksempel på mulige spørsmål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noProof="0" smtClean="0"/>
              <a:pPr/>
              <a:t>8</a:t>
            </a:fld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noProof="0" smtClean="0"/>
              <a:t>30.04.15</a:t>
            </a:r>
            <a:endParaRPr lang="nb-NO" noProof="0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/>
              <a:t>Har du situasjonskart eller reguleringsplan over eiendommen din?</a:t>
            </a:r>
          </a:p>
          <a:p>
            <a:r>
              <a:rPr lang="nb-NO" dirty="0"/>
              <a:t>Er det bygninger på tomten fra før?</a:t>
            </a:r>
          </a:p>
          <a:p>
            <a:r>
              <a:rPr lang="nb-NO" dirty="0"/>
              <a:t>Skal du bygge større enn 50 kvadratmeter?</a:t>
            </a:r>
          </a:p>
          <a:p>
            <a:r>
              <a:rPr lang="nb-NO" dirty="0"/>
              <a:t>Skal du bygge nærmere nabogrensen enn 1,0 meter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4"/>
          </p:nvPr>
        </p:nvSpPr>
        <p:spPr>
          <a:solidFill>
            <a:srgbClr val="EAEEAA"/>
          </a:solidFill>
        </p:spPr>
        <p:txBody>
          <a:bodyPr/>
          <a:lstStyle/>
          <a:p>
            <a:r>
              <a:rPr lang="nb-NO" dirty="0"/>
              <a:t>Vil du ha kjeller eller loftsetasje i bygningen?</a:t>
            </a:r>
          </a:p>
          <a:p>
            <a:r>
              <a:rPr lang="nb-NO" dirty="0"/>
              <a:t>Skal du bo eller sove i bygningen?</a:t>
            </a:r>
          </a:p>
          <a:p>
            <a:r>
              <a:rPr lang="nb-NO" dirty="0"/>
              <a:t>Skal du ha </a:t>
            </a:r>
            <a:r>
              <a:rPr lang="nb-NO" dirty="0" err="1"/>
              <a:t>mønehøyde</a:t>
            </a:r>
            <a:r>
              <a:rPr lang="nb-NO" dirty="0"/>
              <a:t> under 4 meter og gesimshøyde under 3 meter?</a:t>
            </a:r>
          </a:p>
          <a:p>
            <a:r>
              <a:rPr lang="nb-NO" dirty="0"/>
              <a:t>Har du sjekket at du ikke plasserer bygningen over vann- og avløpsledninger?</a:t>
            </a:r>
          </a:p>
          <a:p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827584" y="6167045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…pluss egne spørsmål </a:t>
            </a:r>
            <a:r>
              <a:rPr lang="nb-NO" dirty="0"/>
              <a:t>knyttet til reguleringsplan og kommuneplanens arealdel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05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719E-994D-4E28-8422-9EFBFEFA7B19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 smtClean="0"/>
              <a:t>30.04.15</a:t>
            </a:r>
            <a:endParaRPr lang="nb-NO" dirty="0"/>
          </a:p>
        </p:txBody>
      </p:sp>
      <p:pic>
        <p:nvPicPr>
          <p:cNvPr id="6" name="Plassholder for bilde 5" descr="skjerm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6929"/>
          <a:stretch>
            <a:fillRect/>
          </a:stretch>
        </p:blipFill>
        <p:spPr>
          <a:xfrm>
            <a:off x="-711200" y="-242888"/>
            <a:ext cx="9937338" cy="7451785"/>
          </a:xfrm>
        </p:spPr>
      </p:pic>
    </p:spTree>
    <p:extLst>
      <p:ext uri="{BB962C8B-B14F-4D97-AF65-F5344CB8AC3E}">
        <p14:creationId xmlns:p14="http://schemas.microsoft.com/office/powerpoint/2010/main" val="41631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BK_PPT_mal_2015">
  <a:themeElements>
    <a:clrScheme name="DIBK 2">
      <a:dk1>
        <a:srgbClr val="112C3C"/>
      </a:dk1>
      <a:lt1>
        <a:sysClr val="window" lastClr="FFFFFF"/>
      </a:lt1>
      <a:dk2>
        <a:srgbClr val="5172AA"/>
      </a:dk2>
      <a:lt2>
        <a:srgbClr val="FFFFFF"/>
      </a:lt2>
      <a:accent1>
        <a:srgbClr val="96ADC3"/>
      </a:accent1>
      <a:accent2>
        <a:srgbClr val="CAD22B"/>
      </a:accent2>
      <a:accent3>
        <a:srgbClr val="5172AA"/>
      </a:accent3>
      <a:accent4>
        <a:srgbClr val="53ACB8"/>
      </a:accent4>
      <a:accent5>
        <a:srgbClr val="C87922"/>
      </a:accent5>
      <a:accent6>
        <a:srgbClr val="7EA63D"/>
      </a:accent6>
      <a:hlink>
        <a:srgbClr val="53ACB8"/>
      </a:hlink>
      <a:folHlink>
        <a:srgbClr val="5172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tIns="108000" bIns="10800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DIBK">
      <a:dk1>
        <a:srgbClr val="112C3C"/>
      </a:dk1>
      <a:lt1>
        <a:sysClr val="window" lastClr="FFFFFF"/>
      </a:lt1>
      <a:dk2>
        <a:srgbClr val="5172AA"/>
      </a:dk2>
      <a:lt2>
        <a:srgbClr val="FFFFFF"/>
      </a:lt2>
      <a:accent1>
        <a:srgbClr val="96ADC3"/>
      </a:accent1>
      <a:accent2>
        <a:srgbClr val="CAD22B"/>
      </a:accent2>
      <a:accent3>
        <a:srgbClr val="5172AA"/>
      </a:accent3>
      <a:accent4>
        <a:srgbClr val="53ACB8"/>
      </a:accent4>
      <a:accent5>
        <a:srgbClr val="C87922"/>
      </a:accent5>
      <a:accent6>
        <a:srgbClr val="7EA63D"/>
      </a:accent6>
      <a:hlink>
        <a:srgbClr val="53ACB8"/>
      </a:hlink>
      <a:folHlink>
        <a:srgbClr val="5172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BK">
      <a:dk1>
        <a:srgbClr val="112C3C"/>
      </a:dk1>
      <a:lt1>
        <a:sysClr val="window" lastClr="FFFFFF"/>
      </a:lt1>
      <a:dk2>
        <a:srgbClr val="5172AA"/>
      </a:dk2>
      <a:lt2>
        <a:srgbClr val="FFFFFF"/>
      </a:lt2>
      <a:accent1>
        <a:srgbClr val="96ADC3"/>
      </a:accent1>
      <a:accent2>
        <a:srgbClr val="CAD22B"/>
      </a:accent2>
      <a:accent3>
        <a:srgbClr val="5172AA"/>
      </a:accent3>
      <a:accent4>
        <a:srgbClr val="53ACB8"/>
      </a:accent4>
      <a:accent5>
        <a:srgbClr val="C87922"/>
      </a:accent5>
      <a:accent6>
        <a:srgbClr val="7EA63D"/>
      </a:accent6>
      <a:hlink>
        <a:srgbClr val="53ACB8"/>
      </a:hlink>
      <a:folHlink>
        <a:srgbClr val="5172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</TotalTime>
  <Words>2214</Words>
  <Application>Microsoft Office PowerPoint</Application>
  <PresentationFormat>Skjermfremvisning (4:3)</PresentationFormat>
  <Paragraphs>399</Paragraphs>
  <Slides>50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1" baseType="lpstr">
      <vt:lpstr>DIBK_PPT_mal_2015</vt:lpstr>
      <vt:lpstr>Informasjon om nye byggeregler</vt:lpstr>
      <vt:lpstr>Program for dagen</vt:lpstr>
      <vt:lpstr>VERKTØY TIL HJELP FOR KOMMUNENE</vt:lpstr>
      <vt:lpstr>Kalkulator for grad av utnytting</vt:lpstr>
      <vt:lpstr>Nettbasert veiviser for garasjebyggere</vt:lpstr>
      <vt:lpstr>Nettbasert veiviser for garasjebyggere</vt:lpstr>
      <vt:lpstr>Nettbasert veiviser for garasjebyggere</vt:lpstr>
      <vt:lpstr>Eksempel på mulige spørsmål</vt:lpstr>
      <vt:lpstr>PowerPoint-presentasjon</vt:lpstr>
      <vt:lpstr>Nettbasert veiviser for garasjebyggere</vt:lpstr>
      <vt:lpstr>SPØRSMÅL OM LØSNINGEN?</vt:lpstr>
      <vt:lpstr>FAKTAARK FRA NKF</vt:lpstr>
      <vt:lpstr>NKFs informasjonsark</vt:lpstr>
      <vt:lpstr>NKFs informasjonsark som oppdateres</vt:lpstr>
      <vt:lpstr>FORENKLINGER OG NYE BYGGEREGLER</vt:lpstr>
      <vt:lpstr>Overordnede mål</vt:lpstr>
      <vt:lpstr>Byggereglene i VG - situasjonen nå:</vt:lpstr>
      <vt:lpstr>Byggereglene i VG – Situasjonen etter 1.7.</vt:lpstr>
      <vt:lpstr>Endringer i lov og forskrift</vt:lpstr>
      <vt:lpstr>UNNTAK FRA SØKNADSPLIKT</vt:lpstr>
      <vt:lpstr>Unntakene har hjemmel i  pbl § 20-5 og SAK10 § 4-1 første ledd</vt:lpstr>
      <vt:lpstr>Dispensasjon fra plan</vt:lpstr>
      <vt:lpstr>Frittliggende bygning - bokstav a</vt:lpstr>
      <vt:lpstr>Mer om beboelse</vt:lpstr>
      <vt:lpstr>Informasjon til kommunen ved ferdigstillelse</vt:lpstr>
      <vt:lpstr>Mindre tilbygg - bokstav b</vt:lpstr>
      <vt:lpstr>Reparasjon av bygningstekniske installasjoner bokstav c nr. 2</vt:lpstr>
      <vt:lpstr>Levegger - bokstav d nr. 1 og 2</vt:lpstr>
      <vt:lpstr>Antenner - bokstav d nr. 5</vt:lpstr>
      <vt:lpstr>Mindre forstøtningsmur - bokstav d nr. 6</vt:lpstr>
      <vt:lpstr>Mindre fylling eller planering av terreng  bokstav d nr. 7</vt:lpstr>
      <vt:lpstr>Intern veg på tomt og biloppstillingsplass bokstav d nr. 10</vt:lpstr>
      <vt:lpstr>Reindriftsgjerder</vt:lpstr>
      <vt:lpstr>ØVRIGE ENDRINGER</vt:lpstr>
      <vt:lpstr>Ny systematikk i pbl. kapittel 20</vt:lpstr>
      <vt:lpstr>Nabovarsling pbl. § 21-3 og SAK10 § 5-2</vt:lpstr>
      <vt:lpstr>Tidsfrister pbl § 21-7 og SAK10 § 7-4</vt:lpstr>
      <vt:lpstr>Tidsfrister pbl § 21-7</vt:lpstr>
      <vt:lpstr>Fristforlengelse SAK10 § 7-3 </vt:lpstr>
      <vt:lpstr>Innskrenkinger i klageadgang pbl § 1-9</vt:lpstr>
      <vt:lpstr>Ferdigattest </vt:lpstr>
      <vt:lpstr>Ferdigattest forts.</vt:lpstr>
      <vt:lpstr>Ferdigattest forts.</vt:lpstr>
      <vt:lpstr>Ferdigattest forts.</vt:lpstr>
      <vt:lpstr>Ny hjemmel i SAK10 § 16-1  til å gi overtredelsesgebyr</vt:lpstr>
      <vt:lpstr>Privatrettslige forhold pbl § 21-6</vt:lpstr>
      <vt:lpstr>Forhold i strid med  byggetillatelse på annen eiendom</vt:lpstr>
      <vt:lpstr>Tiltakshavers ansvar og kommunens rolle</vt:lpstr>
      <vt:lpstr>Det var de nye byggereglene</vt:lpstr>
      <vt:lpstr>PowerPoint-presentasjon</vt:lpstr>
    </vt:vector>
  </TitlesOfParts>
  <Company>Miksmaster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Brita Bersnov Hansen</dc:creator>
  <dc:description>Template by miksmaster.no</dc:description>
  <cp:lastModifiedBy>Hildonen Lill Margrethe</cp:lastModifiedBy>
  <cp:revision>157</cp:revision>
  <cp:lastPrinted>2015-06-15T09:52:47Z</cp:lastPrinted>
  <dcterms:created xsi:type="dcterms:W3CDTF">2011-12-21T19:44:25Z</dcterms:created>
  <dcterms:modified xsi:type="dcterms:W3CDTF">2015-06-15T09:53:08Z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