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53" r:id="rId2"/>
    <p:sldMasterId id="2147483666" r:id="rId3"/>
    <p:sldMasterId id="2147483668" r:id="rId4"/>
  </p:sldMasterIdLst>
  <p:notesMasterIdLst>
    <p:notesMasterId r:id="rId16"/>
  </p:notesMasterIdLst>
  <p:handoutMasterIdLst>
    <p:handoutMasterId r:id="rId17"/>
  </p:handoutMasterIdLst>
  <p:sldIdLst>
    <p:sldId id="651" r:id="rId5"/>
    <p:sldId id="814" r:id="rId6"/>
    <p:sldId id="812" r:id="rId7"/>
    <p:sldId id="815" r:id="rId8"/>
    <p:sldId id="823" r:id="rId9"/>
    <p:sldId id="825" r:id="rId10"/>
    <p:sldId id="824" r:id="rId11"/>
    <p:sldId id="820" r:id="rId12"/>
    <p:sldId id="816" r:id="rId13"/>
    <p:sldId id="817" r:id="rId14"/>
    <p:sldId id="821" r:id="rId15"/>
  </p:sldIdLst>
  <p:sldSz cx="12192000" cy="6858000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ybdal-Holthe Tor" initials="DT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97" autoAdjust="0"/>
    <p:restoredTop sz="60232" autoAdjust="0"/>
  </p:normalViewPr>
  <p:slideViewPr>
    <p:cSldViewPr snapToGrid="0" snapToObjects="1">
      <p:cViewPr varScale="1">
        <p:scale>
          <a:sx n="105" d="100"/>
          <a:sy n="105" d="100"/>
        </p:scale>
        <p:origin x="-69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9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100" cy="4989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0E3417E4-D1D7-4601-A148-754FFE0DA85A}" type="datetimeFigureOut">
              <a:rPr lang="nb-NO" smtClean="0"/>
              <a:t>31.01.18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73"/>
            <a:ext cx="2949100" cy="49893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40" y="9445173"/>
            <a:ext cx="2949100" cy="49893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0B420A7D-FB22-4960-BA4F-7FA6AAB9E7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3536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9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100" cy="498932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DBC37D3C-AE8B-4AD4-9CC1-16B9B7F5C129}" type="datetimeFigureOut">
              <a:rPr lang="nb-NO" smtClean="0"/>
              <a:t>31.01.18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3013"/>
            <a:ext cx="596741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9"/>
            <a:ext cx="5444490" cy="3915489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3"/>
            <a:ext cx="2949100" cy="49893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3"/>
            <a:ext cx="2949100" cy="498931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E546FC72-53D6-4138-B7D1-89B86CEE707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8378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aseline="0" dirty="0" smtClean="0"/>
              <a:t>!</a:t>
            </a:r>
            <a:br>
              <a:rPr lang="nb-NO" baseline="0" dirty="0" smtClean="0"/>
            </a:br>
            <a:r>
              <a:rPr lang="nb-NO" baseline="0" dirty="0" smtClean="0"/>
              <a:t/>
            </a:r>
            <a:br>
              <a:rPr lang="nb-NO" baseline="0" dirty="0" smtClean="0"/>
            </a:b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2F0D6-F3CA-9244-87F9-C377494E1714}" type="slidenum">
              <a:rPr lang="nb-NO" smtClean="0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607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Akvakulturgruppa består av 28 årsverk (6 professorer, 9 1. amanuenser, 4 forskere</a:t>
            </a:r>
            <a:r>
              <a:rPr lang="nb-NO" baseline="0" dirty="0" smtClean="0"/>
              <a:t> + 3 </a:t>
            </a:r>
            <a:r>
              <a:rPr lang="nb-NO" baseline="0" dirty="0" err="1" smtClean="0"/>
              <a:t>posdocs</a:t>
            </a:r>
            <a:r>
              <a:rPr lang="nb-NO" baseline="0" dirty="0" smtClean="0"/>
              <a:t>, 6 </a:t>
            </a:r>
            <a:r>
              <a:rPr lang="nb-NO" baseline="0" dirty="0" err="1" smtClean="0"/>
              <a:t>ph.d</a:t>
            </a:r>
            <a:r>
              <a:rPr lang="nb-NO" baseline="0" dirty="0" smtClean="0"/>
              <a:t>. studenter)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A2D275-FCEF-46EE-93D2-11FF1BCDF5A7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173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C9580-C0BA-4140-8CAF-08093FD646C1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9235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4808" y="1548566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4808" y="402824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59893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9CF059-5E58-42A4-9470-4BFCB70E5FA3}" type="datetime1">
              <a:rPr lang="nb-NO" smtClean="0"/>
              <a:t>31.01.18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029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EC2D54-CE59-4497-9A9D-A904B6A21635}" type="datetime1">
              <a:rPr lang="nb-NO" smtClean="0"/>
              <a:t>31.01.18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361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1B01AF-D503-4505-8988-96FABD9D28E8}" type="datetime1">
              <a:rPr lang="nb-NO" smtClean="0"/>
              <a:t>31.01.18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456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6A9D105-D08F-4939-A44E-126BB354C89A}" type="datetime1">
              <a:rPr lang="nb-NO" smtClean="0"/>
              <a:t>31.01.18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70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6"/>
          <p:cNvSpPr>
            <a:spLocks noGrp="1"/>
          </p:cNvSpPr>
          <p:nvPr>
            <p:ph type="title"/>
          </p:nvPr>
        </p:nvSpPr>
        <p:spPr>
          <a:xfrm>
            <a:off x="737461" y="4439589"/>
            <a:ext cx="10515600" cy="64226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9398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6"/>
          <p:cNvSpPr>
            <a:spLocks noGrp="1"/>
          </p:cNvSpPr>
          <p:nvPr>
            <p:ph type="title"/>
          </p:nvPr>
        </p:nvSpPr>
        <p:spPr>
          <a:xfrm>
            <a:off x="737461" y="4439589"/>
            <a:ext cx="10515600" cy="64226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647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04808" y="1548566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04808" y="4028241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5670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1167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577293"/>
            <a:ext cx="10515600" cy="3381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63223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11679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577293"/>
            <a:ext cx="10515600" cy="33818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3145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8AB35F-5CFB-4A30-83AD-598E424263B4}" type="datetime1">
              <a:rPr lang="nb-NO" smtClean="0"/>
              <a:t>31.01.18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922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8081B5-C41B-45B2-84E3-98C3D6F17089}" type="datetime1">
              <a:rPr lang="nb-NO" smtClean="0"/>
              <a:t>31.01.18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12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92AD6EC-2BF6-43E5-9A88-B2571E0325D4}" type="datetime1">
              <a:rPr lang="nb-NO" smtClean="0"/>
              <a:t>31.01.18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182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B7A387-DF24-4BD2-8B65-06B8D4B33A21}" type="datetime1">
              <a:rPr lang="nb-NO" smtClean="0"/>
              <a:t>31.01.18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59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9CE8EC-52E6-41AA-8473-BF23DF6DDE99}" type="datetime1">
              <a:rPr lang="nb-NO" smtClean="0"/>
              <a:t>31.01.18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2701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EFF971-D05B-4933-8A59-59097E1D1011}" type="datetime1">
              <a:rPr lang="nb-NO" smtClean="0"/>
              <a:t>31.01.18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7706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2AA508-7E36-40A9-8A37-6BF2146CD588}" type="datetime1">
              <a:rPr lang="nb-NO" smtClean="0"/>
              <a:t>31.01.18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2A3C590-C069-124F-B36D-24215117BAD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17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5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71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80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71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 userDrawn="1"/>
        </p:nvGrpSpPr>
        <p:grpSpPr>
          <a:xfrm>
            <a:off x="0" y="4071257"/>
            <a:ext cx="12192000" cy="2365829"/>
            <a:chOff x="0" y="4071257"/>
            <a:chExt cx="12192000" cy="2365829"/>
          </a:xfrm>
        </p:grpSpPr>
        <p:grpSp>
          <p:nvGrpSpPr>
            <p:cNvPr id="9" name="Gruppe 8"/>
            <p:cNvGrpSpPr>
              <a:grpSpLocks noChangeAspect="1"/>
            </p:cNvGrpSpPr>
            <p:nvPr/>
          </p:nvGrpSpPr>
          <p:grpSpPr>
            <a:xfrm>
              <a:off x="0" y="4071257"/>
              <a:ext cx="12192000" cy="2365829"/>
              <a:chOff x="0" y="4071257"/>
              <a:chExt cx="12192000" cy="2365829"/>
            </a:xfrm>
          </p:grpSpPr>
          <p:sp>
            <p:nvSpPr>
              <p:cNvPr id="11" name="Rektangel 10"/>
              <p:cNvSpPr/>
              <p:nvPr/>
            </p:nvSpPr>
            <p:spPr>
              <a:xfrm>
                <a:off x="0" y="4071257"/>
                <a:ext cx="12192000" cy="23658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>
                  <a:solidFill>
                    <a:prstClr val="white"/>
                  </a:solidFill>
                </a:endParaRPr>
              </a:p>
            </p:txBody>
          </p:sp>
          <p:pic>
            <p:nvPicPr>
              <p:cNvPr id="12" name="Bilde 11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2000" y="5449867"/>
                <a:ext cx="2116667" cy="714640"/>
              </a:xfrm>
              <a:prstGeom prst="rect">
                <a:avLst/>
              </a:prstGeom>
            </p:spPr>
          </p:pic>
          <p:pic>
            <p:nvPicPr>
              <p:cNvPr id="13" name="Bilde 12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072914" y="5953179"/>
                <a:ext cx="1685472" cy="211328"/>
              </a:xfrm>
              <a:prstGeom prst="rect">
                <a:avLst/>
              </a:prstGeom>
            </p:spPr>
          </p:pic>
        </p:grpSp>
        <p:cxnSp>
          <p:nvCxnSpPr>
            <p:cNvPr id="10" name="Rett linje 9"/>
            <p:cNvCxnSpPr/>
            <p:nvPr/>
          </p:nvCxnSpPr>
          <p:spPr>
            <a:xfrm>
              <a:off x="762000" y="5254171"/>
              <a:ext cx="10996386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847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107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file://localhost/Volumes/fellesadmin/Trykkeri/JOBBER/01_UiN/UiN%20Profilha&#778;ndbok/_NORD%20universitet%20profil/Presentasjon/Studentambassad&#248;r/lang10.jpg" TargetMode="External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Relationship Id="rId3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r:link="rId4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 txBox="1">
            <a:spLocks noGrp="1"/>
          </p:cNvSpPr>
          <p:nvPr>
            <p:ph type="title"/>
          </p:nvPr>
        </p:nvSpPr>
        <p:spPr>
          <a:xfrm>
            <a:off x="5030222" y="5403799"/>
            <a:ext cx="1931538" cy="543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3200" dirty="0" smtClean="0">
                <a:solidFill>
                  <a:srgbClr val="002060"/>
                </a:solidFill>
                <a:latin typeface="+mn-lt"/>
              </a:rPr>
              <a:t>Ketil Eiane</a:t>
            </a:r>
            <a:endParaRPr lang="nb-NO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37744" y="4280931"/>
            <a:ext cx="7659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600" b="1" dirty="0" smtClean="0">
                <a:solidFill>
                  <a:srgbClr val="002060"/>
                </a:solidFill>
              </a:rPr>
              <a:t>Fakultet for biovitenskap og akvakultur</a:t>
            </a:r>
            <a:endParaRPr lang="nb-NO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68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C590-C069-124F-B36D-24215117BADA}" type="slidenum">
              <a:rPr lang="nb-NO" smtClean="0"/>
              <a:t>10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36" y="768436"/>
            <a:ext cx="3569534" cy="708844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70" y="4478951"/>
            <a:ext cx="2536505" cy="52267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772" y="3354678"/>
            <a:ext cx="2248546" cy="1124273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39" y="5694303"/>
            <a:ext cx="1687633" cy="801624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56" y="928729"/>
            <a:ext cx="1470886" cy="735443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417" y="2466912"/>
            <a:ext cx="2050303" cy="2050303"/>
          </a:xfrm>
          <a:prstGeom prst="rect">
            <a:avLst/>
          </a:prstGeom>
        </p:spPr>
      </p:pic>
      <p:sp>
        <p:nvSpPr>
          <p:cNvPr id="13" name="Pil mot venstre og høyre 12"/>
          <p:cNvSpPr/>
          <p:nvPr/>
        </p:nvSpPr>
        <p:spPr>
          <a:xfrm rot="536443">
            <a:off x="6550664" y="3604599"/>
            <a:ext cx="1477504" cy="374738"/>
          </a:xfrm>
          <a:prstGeom prst="left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Pil mot venstre og høyre 13"/>
          <p:cNvSpPr/>
          <p:nvPr/>
        </p:nvSpPr>
        <p:spPr>
          <a:xfrm rot="20004794">
            <a:off x="3229798" y="3833618"/>
            <a:ext cx="1477504" cy="666750"/>
          </a:xfrm>
          <a:prstGeom prst="left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Pil mot venstre og høyre 14"/>
          <p:cNvSpPr/>
          <p:nvPr/>
        </p:nvSpPr>
        <p:spPr>
          <a:xfrm rot="3761391">
            <a:off x="5650805" y="4287774"/>
            <a:ext cx="1477504" cy="810743"/>
          </a:xfrm>
          <a:prstGeom prst="leftRightArrow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6" name="Pil mot venstre og høyre 15"/>
          <p:cNvSpPr/>
          <p:nvPr/>
        </p:nvSpPr>
        <p:spPr>
          <a:xfrm rot="17209634">
            <a:off x="5398874" y="2142017"/>
            <a:ext cx="1477504" cy="198781"/>
          </a:xfrm>
          <a:prstGeom prst="leftRightArrow">
            <a:avLst>
              <a:gd name="adj1" fmla="val 46975"/>
              <a:gd name="adj2" fmla="val 90647"/>
            </a:avLst>
          </a:prstGeom>
          <a:gradFill flip="none" rotWithShape="1">
            <a:gsLst>
              <a:gs pos="0">
                <a:schemeClr val="accent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Pil mot venstre og høyre 16"/>
          <p:cNvSpPr/>
          <p:nvPr/>
        </p:nvSpPr>
        <p:spPr>
          <a:xfrm rot="2600236">
            <a:off x="3459419" y="2339655"/>
            <a:ext cx="1477504" cy="341639"/>
          </a:xfrm>
          <a:prstGeom prst="leftRightArrow">
            <a:avLst>
              <a:gd name="adj1" fmla="val 50000"/>
              <a:gd name="adj2" fmla="val 80346"/>
            </a:avLst>
          </a:prstGeom>
          <a:gradFill flip="none" rotWithShape="1">
            <a:gsLst>
              <a:gs pos="0">
                <a:schemeClr val="accent1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8" name="TekstSylinder 17"/>
          <p:cNvSpPr txBox="1"/>
          <p:nvPr/>
        </p:nvSpPr>
        <p:spPr>
          <a:xfrm>
            <a:off x="11005388" y="-2162"/>
            <a:ext cx="1168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dirty="0" smtClean="0"/>
              <a:t>Totalt </a:t>
            </a:r>
            <a:r>
              <a:rPr lang="nb-NO" sz="1200" dirty="0" err="1" smtClean="0"/>
              <a:t>ca</a:t>
            </a:r>
            <a:r>
              <a:rPr lang="nb-NO" sz="1200" dirty="0" smtClean="0"/>
              <a:t> 25 </a:t>
            </a:r>
            <a:r>
              <a:rPr lang="nb-NO" sz="1200" dirty="0" err="1" smtClean="0"/>
              <a:t>mill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81753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326" y="165236"/>
            <a:ext cx="10515600" cy="810700"/>
          </a:xfrm>
        </p:spPr>
        <p:txBody>
          <a:bodyPr>
            <a:normAutofit/>
          </a:bodyPr>
          <a:lstStyle/>
          <a:p>
            <a:r>
              <a:rPr lang="en-GB" sz="3200" b="1" dirty="0" err="1" smtClean="0"/>
              <a:t>Etter</a:t>
            </a:r>
            <a:r>
              <a:rPr lang="en-GB" sz="3200" b="1" dirty="0" smtClean="0"/>
              <a:t>- </a:t>
            </a:r>
            <a:r>
              <a:rPr lang="en-GB" sz="3200" b="1" dirty="0" err="1" smtClean="0"/>
              <a:t>og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videreutdanning</a:t>
            </a:r>
            <a:r>
              <a:rPr lang="en-GB" sz="3200" b="1" dirty="0" smtClean="0"/>
              <a:t> (EVU)</a:t>
            </a:r>
            <a:endParaRPr lang="en-GB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C590-C069-124F-B36D-24215117BADA}" type="slidenum">
              <a:rPr lang="nb-NO" smtClean="0"/>
              <a:t>11</a:t>
            </a:fld>
            <a:endParaRPr lang="nb-NO"/>
          </a:p>
        </p:txBody>
      </p:sp>
      <p:pic>
        <p:nvPicPr>
          <p:cNvPr id="5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741" y="1345105"/>
            <a:ext cx="4176237" cy="6120680"/>
          </a:xfrm>
          <a:prstGeom prst="rect">
            <a:avLst/>
          </a:prstGeom>
        </p:spPr>
      </p:pic>
      <p:pic>
        <p:nvPicPr>
          <p:cNvPr id="6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204" y="1345105"/>
            <a:ext cx="4177146" cy="61206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647369"/>
            <a:ext cx="48743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i="1" dirty="0"/>
              <a:t>Årsstudium i havbruksdrift</a:t>
            </a:r>
          </a:p>
          <a:p>
            <a:pPr lvl="1"/>
            <a:r>
              <a:rPr lang="nb-NO" dirty="0"/>
              <a:t>Bodø/Stjørdal (2016-2018)</a:t>
            </a:r>
          </a:p>
          <a:p>
            <a:pPr lvl="1"/>
            <a:r>
              <a:rPr lang="nb-NO" dirty="0"/>
              <a:t>Bodø/Stjørdal (2017-2019</a:t>
            </a:r>
            <a:r>
              <a:rPr lang="nb-NO" dirty="0" smtClean="0"/>
              <a:t>)</a:t>
            </a:r>
          </a:p>
          <a:p>
            <a:pPr lvl="1"/>
            <a:r>
              <a:rPr lang="nb-NO" dirty="0" smtClean="0"/>
              <a:t>Bodø/Stjørdal (2018-2020)</a:t>
            </a:r>
            <a:endParaRPr lang="nb-NO" dirty="0"/>
          </a:p>
          <a:p>
            <a:endParaRPr lang="nb-NO" sz="2400" dirty="0"/>
          </a:p>
          <a:p>
            <a:r>
              <a:rPr lang="nb-NO" sz="2400" i="1" dirty="0"/>
              <a:t>Årsstudium i kvalitetsledelse i </a:t>
            </a:r>
            <a:r>
              <a:rPr lang="nb-NO" sz="2400" i="1" dirty="0" smtClean="0"/>
              <a:t>sjømatproduksjon</a:t>
            </a:r>
            <a:r>
              <a:rPr lang="nb-NO" sz="2400" dirty="0" smtClean="0"/>
              <a:t> </a:t>
            </a:r>
            <a:endParaRPr lang="nb-NO" sz="2400" dirty="0"/>
          </a:p>
          <a:p>
            <a:pPr lvl="1"/>
            <a:r>
              <a:rPr lang="nb-NO" dirty="0"/>
              <a:t>Bodø/Stjørdal (2016-2018</a:t>
            </a:r>
            <a:r>
              <a:rPr lang="nb-NO" dirty="0" smtClean="0"/>
              <a:t>)</a:t>
            </a:r>
          </a:p>
          <a:p>
            <a:pPr lvl="1"/>
            <a:endParaRPr lang="nb-NO" dirty="0"/>
          </a:p>
          <a:p>
            <a:pPr marL="0" lvl="1"/>
            <a:r>
              <a:rPr lang="nb-NO" sz="2400" dirty="0" smtClean="0"/>
              <a:t>Vannkjemi og – behandlingsteknologi</a:t>
            </a:r>
          </a:p>
          <a:p>
            <a:pPr marL="0" lvl="1"/>
            <a:r>
              <a:rPr lang="nb-NO" dirty="0" smtClean="0"/>
              <a:t>(2017-2018)</a:t>
            </a:r>
          </a:p>
          <a:p>
            <a:pPr marL="0" lvl="1"/>
            <a:endParaRPr lang="nb-NO" sz="2400" dirty="0" smtClean="0"/>
          </a:p>
          <a:p>
            <a:pPr marL="0" lvl="1"/>
            <a:r>
              <a:rPr lang="nb-NO" sz="2400" dirty="0" smtClean="0"/>
              <a:t>10 års erfaring og &gt; 15 000 stp.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6281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1015" y="216371"/>
            <a:ext cx="7937180" cy="59496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b-NO" b="1" i="1" dirty="0" smtClean="0"/>
              <a:t>Fakultet for biovitenskap og akvakultur (FBA)</a:t>
            </a:r>
          </a:p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r>
              <a:rPr lang="nb-NO" i="1" dirty="0" smtClean="0"/>
              <a:t>FBA </a:t>
            </a:r>
            <a:r>
              <a:rPr lang="nb-NO" i="1" dirty="0"/>
              <a:t>forvalter kunnskap for bærekraftig </a:t>
            </a:r>
            <a:r>
              <a:rPr lang="nb-NO" i="1" dirty="0" err="1"/>
              <a:t>bio</a:t>
            </a:r>
            <a:r>
              <a:rPr lang="nb-NO" i="1" dirty="0"/>
              <a:t>-økonomi gjennom forskning, utdanning og interaksjon med samfunns- og næringsliv. </a:t>
            </a:r>
            <a:endParaRPr lang="nb-NO" i="1" dirty="0" smtClean="0"/>
          </a:p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r>
              <a:rPr lang="nb-NO" i="1" dirty="0" smtClean="0"/>
              <a:t>FBA skal være </a:t>
            </a:r>
            <a:r>
              <a:rPr lang="nb-NO" i="1" dirty="0"/>
              <a:t>en internasjonal kunnskapsarena i nord, opprettholdt av sterke interaksjoner mellom disipliner og aktiviteter av relevans for det blå/grønne fagfeltet. </a:t>
            </a:r>
            <a:endParaRPr lang="nb-NO" i="1" dirty="0" smtClean="0"/>
          </a:p>
          <a:p>
            <a:pPr marL="0" indent="0">
              <a:buNone/>
            </a:pPr>
            <a:endParaRPr lang="nb-NO" i="1" dirty="0" smtClean="0"/>
          </a:p>
          <a:p>
            <a:pPr marL="0" indent="0">
              <a:buNone/>
            </a:pPr>
            <a:r>
              <a:rPr lang="nb-NO" i="1" dirty="0" smtClean="0"/>
              <a:t>Vårt </a:t>
            </a:r>
            <a:r>
              <a:rPr lang="nb-NO" i="1" dirty="0"/>
              <a:t>fundament er talentfulle kollegaer, moderne infrastruktur og avansert metode – holdt oppe av høye akademiske standarder og vitenskapelig integritet</a:t>
            </a:r>
            <a:r>
              <a:rPr lang="nb-NO" i="1" dirty="0" smtClean="0"/>
              <a:t>.</a:t>
            </a:r>
            <a:endParaRPr lang="nb-NO" i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C590-C069-124F-B36D-24215117BADA}" type="slidenum">
              <a:rPr lang="nb-NO" smtClean="0"/>
              <a:t>2</a:t>
            </a:fld>
            <a:endParaRPr lang="nb-NO"/>
          </a:p>
        </p:txBody>
      </p:sp>
      <p:pic>
        <p:nvPicPr>
          <p:cNvPr id="5" name="Bilde 1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215" r="-26356"/>
          <a:stretch/>
        </p:blipFill>
        <p:spPr>
          <a:xfrm>
            <a:off x="8258195" y="602801"/>
            <a:ext cx="7498508" cy="536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8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 rot="20353395">
            <a:off x="6827425" y="1531921"/>
            <a:ext cx="2468411" cy="2507838"/>
          </a:xfrm>
          <a:prstGeom prst="ellipse">
            <a:avLst/>
          </a:prstGeom>
          <a:solidFill>
            <a:srgbClr val="3366FF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Akvakultur</a:t>
            </a:r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1998414">
            <a:off x="6439628" y="2847735"/>
            <a:ext cx="2785267" cy="2730980"/>
          </a:xfrm>
          <a:prstGeom prst="ellipse">
            <a:avLst/>
          </a:prstGeom>
          <a:gradFill flip="none" rotWithShape="1">
            <a:gsLst>
              <a:gs pos="0">
                <a:srgbClr val="008000">
                  <a:alpha val="49000"/>
                </a:srgbClr>
              </a:gs>
              <a:gs pos="100000">
                <a:schemeClr val="accent1">
                  <a:alpha val="49000"/>
                </a:scheme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err="1" smtClean="0"/>
              <a:t>Genomikk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 rot="20021312">
            <a:off x="7959060" y="3033124"/>
            <a:ext cx="2571864" cy="2680611"/>
          </a:xfrm>
          <a:prstGeom prst="ellipse">
            <a:avLst/>
          </a:prstGeom>
          <a:gradFill flip="none" rotWithShape="1">
            <a:gsLst>
              <a:gs pos="0">
                <a:schemeClr val="accent1">
                  <a:alpha val="49000"/>
                </a:schemeClr>
              </a:gs>
              <a:gs pos="100000">
                <a:srgbClr val="008000">
                  <a:alpha val="49000"/>
                </a:srgbClr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r>
              <a:rPr lang="en-GB" dirty="0" err="1" smtClean="0"/>
              <a:t>Økologi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 rot="2698524">
            <a:off x="8192878" y="1510910"/>
            <a:ext cx="2528877" cy="2550527"/>
          </a:xfrm>
          <a:prstGeom prst="ellipse">
            <a:avLst/>
          </a:prstGeom>
          <a:solidFill>
            <a:srgbClr val="008000">
              <a:alpha val="4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Husdyr</a:t>
            </a:r>
            <a:r>
              <a:rPr lang="en-GB" sz="1400" dirty="0" smtClean="0"/>
              <a:t>, </a:t>
            </a:r>
            <a:r>
              <a:rPr lang="en-GB" sz="1400" dirty="0" err="1" smtClean="0"/>
              <a:t>produksjon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</a:t>
            </a:r>
            <a:r>
              <a:rPr lang="en-GB" sz="1400" dirty="0" err="1" smtClean="0"/>
              <a:t>velferd</a:t>
            </a:r>
            <a:endParaRPr lang="en-GB" sz="1400" dirty="0" smtClean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 smtClean="0"/>
          </a:p>
          <a:p>
            <a:pPr algn="ctr"/>
            <a:endParaRPr lang="en-GB" sz="1400" dirty="0"/>
          </a:p>
          <a:p>
            <a:pPr algn="ctr"/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996949" y="3260478"/>
            <a:ext cx="1361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Bioteknologi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410991" y="5765207"/>
            <a:ext cx="48421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dirty="0" smtClean="0"/>
              <a:t>FBA skal </a:t>
            </a:r>
            <a:r>
              <a:rPr lang="nb-NO" sz="2000" i="1" dirty="0" smtClean="0"/>
              <a:t>bidrar til utviklingen av en bærekraftig og kunnskapsbasert </a:t>
            </a:r>
            <a:r>
              <a:rPr lang="nb-NO" sz="2000" i="1" dirty="0" err="1" smtClean="0"/>
              <a:t>bioøkonomi</a:t>
            </a:r>
            <a:r>
              <a:rPr lang="nb-NO" sz="2000" i="1" dirty="0" smtClean="0"/>
              <a:t>.</a:t>
            </a:r>
            <a:endParaRPr lang="nb-NO" sz="2000" i="1" dirty="0"/>
          </a:p>
        </p:txBody>
      </p:sp>
      <p:sp>
        <p:nvSpPr>
          <p:cNvPr id="2" name="TekstSylinder 1"/>
          <p:cNvSpPr txBox="1"/>
          <p:nvPr/>
        </p:nvSpPr>
        <p:spPr>
          <a:xfrm>
            <a:off x="413070" y="162377"/>
            <a:ext cx="86795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 smtClean="0"/>
              <a:t>Fakultet for biovitenskap og akvakultur (FBA/Nord)</a:t>
            </a:r>
            <a:endParaRPr lang="nb-NO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3070" y="2293737"/>
            <a:ext cx="26910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140 ansatte</a:t>
            </a:r>
          </a:p>
          <a:p>
            <a:endParaRPr lang="nb-NO" sz="2400" dirty="0" smtClean="0"/>
          </a:p>
          <a:p>
            <a:r>
              <a:rPr lang="nb-NO" sz="2400" dirty="0"/>
              <a:t>9</a:t>
            </a:r>
            <a:r>
              <a:rPr lang="nb-NO" sz="2400" dirty="0" smtClean="0"/>
              <a:t>00 studenter</a:t>
            </a:r>
          </a:p>
          <a:p>
            <a:endParaRPr lang="nb-NO" sz="2400" dirty="0" smtClean="0"/>
          </a:p>
          <a:p>
            <a:r>
              <a:rPr lang="nb-NO" sz="2400" dirty="0" smtClean="0"/>
              <a:t>4 forskningsgrupper</a:t>
            </a:r>
          </a:p>
          <a:p>
            <a:endParaRPr lang="nb-NO" sz="2400" dirty="0"/>
          </a:p>
          <a:p>
            <a:r>
              <a:rPr lang="nb-NO" sz="2400" dirty="0" smtClean="0"/>
              <a:t>Bodø og Steinkjer</a:t>
            </a:r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592997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C590-C069-124F-B36D-24215117BADA}" type="slidenum">
              <a:rPr lang="nb-NO" smtClean="0"/>
              <a:t>4</a:t>
            </a:fld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904672" y="210446"/>
            <a:ext cx="107198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FBA har et særlig ansvar for grunnleggende </a:t>
            </a:r>
            <a:r>
              <a:rPr lang="nb-NO" sz="2400" i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bio</a:t>
            </a:r>
            <a:r>
              <a:rPr lang="nb-NO" sz="2400" i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-vitenskapelig </a:t>
            </a:r>
            <a:r>
              <a:rPr lang="nb-NO" sz="2400" i="1" dirty="0">
                <a:latin typeface="Times New Roman" panose="02020603050405020304" pitchFamily="18" charset="0"/>
                <a:ea typeface="Calibri" panose="020F0502020204030204" pitchFamily="34" charset="0"/>
              </a:rPr>
              <a:t>forskning og skal generere ny kunnskap for innovativ og bærekraftig blå og grønn vekst.</a:t>
            </a:r>
            <a:endParaRPr lang="nb-NO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421" t="7861" r="39491" b="-7861"/>
          <a:stretch/>
        </p:blipFill>
        <p:spPr>
          <a:xfrm>
            <a:off x="22019" y="1304837"/>
            <a:ext cx="2837227" cy="6256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026" y="6259366"/>
            <a:ext cx="7473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bg1">
                    <a:lumMod val="50000"/>
                  </a:schemeClr>
                </a:solidFill>
              </a:rPr>
              <a:t>JPL, NASA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9045" r="39219"/>
          <a:stretch/>
        </p:blipFill>
        <p:spPr>
          <a:xfrm>
            <a:off x="2998855" y="1309300"/>
            <a:ext cx="2984269" cy="6256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695" t="-1" r="67556" b="3"/>
          <a:stretch/>
        </p:blipFill>
        <p:spPr>
          <a:xfrm>
            <a:off x="9370275" y="1332816"/>
            <a:ext cx="2892829" cy="6256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41566" y="6206150"/>
            <a:ext cx="825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>
                    <a:lumMod val="65000"/>
                  </a:schemeClr>
                </a:solidFill>
              </a:rPr>
              <a:t>Dagbladet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57230" y="6240293"/>
            <a:ext cx="11659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>
                <a:solidFill>
                  <a:schemeClr val="bg1">
                    <a:lumMod val="50000"/>
                  </a:schemeClr>
                </a:solidFill>
              </a:rPr>
              <a:t>Regjeringen</a:t>
            </a:r>
            <a:r>
              <a:rPr lang="en-GB" sz="1200" dirty="0" smtClean="0">
                <a:solidFill>
                  <a:schemeClr val="bg1">
                    <a:lumMod val="50000"/>
                  </a:schemeClr>
                </a:solidFill>
              </a:rPr>
              <a:t>. no</a:t>
            </a:r>
            <a:endParaRPr lang="en-GB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Bild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1" r="5848"/>
          <a:stretch/>
        </p:blipFill>
        <p:spPr>
          <a:xfrm>
            <a:off x="6123645" y="1321272"/>
            <a:ext cx="3117272" cy="627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882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665" y="6311229"/>
            <a:ext cx="1535335" cy="54677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07996"/>
            <a:ext cx="1211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EPIFISH: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Innovative Epigenetic Markers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for </a:t>
            </a:r>
            <a:r>
              <a:rPr lang="en-GB" sz="2000" dirty="0">
                <a:solidFill>
                  <a:schemeClr val="accent5">
                    <a:lumMod val="50000"/>
                  </a:schemeClr>
                </a:solidFill>
              </a:rPr>
              <a:t>Fish </a:t>
            </a:r>
            <a:r>
              <a:rPr lang="en-GB" sz="2000" dirty="0" smtClean="0">
                <a:solidFill>
                  <a:schemeClr val="accent5">
                    <a:lumMod val="50000"/>
                  </a:schemeClr>
                </a:solidFill>
              </a:rPr>
              <a:t>Domestication</a:t>
            </a:r>
            <a:endParaRPr lang="en-GB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91974" y="1170003"/>
            <a:ext cx="11470843" cy="2835070"/>
            <a:chOff x="391974" y="1508331"/>
            <a:chExt cx="11470843" cy="2835070"/>
          </a:xfrm>
        </p:grpSpPr>
        <p:sp>
          <p:nvSpPr>
            <p:cNvPr id="12" name="Text Placeholder 6"/>
            <p:cNvSpPr txBox="1">
              <a:spLocks/>
            </p:cNvSpPr>
            <p:nvPr/>
          </p:nvSpPr>
          <p:spPr>
            <a:xfrm>
              <a:off x="391974" y="1508331"/>
              <a:ext cx="6347154" cy="2835070"/>
            </a:xfrm>
            <a:prstGeom prst="rect">
              <a:avLst/>
            </a:prstGeom>
          </p:spPr>
          <p:txBody>
            <a:bodyPr vert="horz"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b="0" i="0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/>
                  <a:ea typeface="+mn-ea"/>
                  <a:cs typeface="Century Gothic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6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Book"/>
                  <a:ea typeface="+mn-ea"/>
                  <a:cs typeface="Gotham Book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Book"/>
                  <a:ea typeface="+mn-ea"/>
                  <a:cs typeface="Gotham Book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Book"/>
                  <a:ea typeface="+mn-ea"/>
                  <a:cs typeface="Gotham Book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b="0" i="0" kern="1200">
                  <a:solidFill>
                    <a:schemeClr val="tx1">
                      <a:lumMod val="50000"/>
                      <a:lumOff val="50000"/>
                    </a:schemeClr>
                  </a:solidFill>
                  <a:latin typeface="Gotham Book"/>
                  <a:ea typeface="+mn-ea"/>
                  <a:cs typeface="Gotham Book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002060"/>
                  </a:solidFill>
                  <a:latin typeface="+mn-lt"/>
                </a:rPr>
                <a:t>ERC Consolidator grant: 2 million €</a:t>
              </a:r>
            </a:p>
            <a:p>
              <a:r>
                <a:rPr lang="en-GB" sz="2200" b="1" dirty="0" smtClean="0">
                  <a:solidFill>
                    <a:srgbClr val="002060"/>
                  </a:solidFill>
                  <a:latin typeface="+mn-lt"/>
                </a:rPr>
                <a:t>July 2016 – June 2021</a:t>
              </a:r>
            </a:p>
            <a:p>
              <a:endParaRPr lang="nb-NO" sz="2200" b="1" dirty="0">
                <a:solidFill>
                  <a:srgbClr val="002060"/>
                </a:solidFill>
                <a:latin typeface="+mn-lt"/>
              </a:endParaRPr>
            </a:p>
            <a:p>
              <a:endParaRPr lang="en-US" sz="2200" dirty="0" smtClean="0">
                <a:solidFill>
                  <a:schemeClr val="tx1"/>
                </a:solidFill>
                <a:latin typeface="+mn-lt"/>
              </a:endParaRPr>
            </a:p>
            <a:p>
              <a:endParaRPr lang="en-US" sz="22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8101585" y="1828372"/>
              <a:ext cx="3761232" cy="1444651"/>
              <a:chOff x="8366761" y="4689057"/>
              <a:chExt cx="3761232" cy="1444651"/>
            </a:xfrm>
          </p:grpSpPr>
          <p:pic>
            <p:nvPicPr>
              <p:cNvPr id="1026" name="Picture 2" descr="Resultado de imagem para nfr research council logo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58201" y="4689057"/>
                <a:ext cx="2664286" cy="4903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 Placeholder 6"/>
              <p:cNvSpPr txBox="1">
                <a:spLocks/>
              </p:cNvSpPr>
              <p:nvPr/>
            </p:nvSpPr>
            <p:spPr>
              <a:xfrm>
                <a:off x="8366761" y="5179360"/>
                <a:ext cx="3761232" cy="954348"/>
              </a:xfrm>
              <a:prstGeom prst="rect">
                <a:avLst/>
              </a:prstGeom>
            </p:spPr>
            <p:txBody>
              <a:bodyPr vert="horz"/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0" i="0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entury Gothic"/>
                    <a:ea typeface="+mn-ea"/>
                    <a:cs typeface="Century Gothic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00" b="0" i="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Book"/>
                    <a:ea typeface="+mn-ea"/>
                    <a:cs typeface="Gotham Book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0" i="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Book"/>
                    <a:ea typeface="+mn-ea"/>
                    <a:cs typeface="Gotham Book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b="0" i="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Book"/>
                    <a:ea typeface="+mn-ea"/>
                    <a:cs typeface="Gotham Book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b="0" i="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Gotham Book"/>
                    <a:ea typeface="+mn-ea"/>
                    <a:cs typeface="Gotham Book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Additional support from NFR through a </a:t>
                </a:r>
                <a:r>
                  <a:rPr lang="en-US" b="1" dirty="0" smtClean="0">
                    <a:solidFill>
                      <a:srgbClr val="002060"/>
                    </a:solidFill>
                    <a:latin typeface="+mn-lt"/>
                  </a:rPr>
                  <a:t>FRIPRO TOPPFORSK </a:t>
                </a:r>
                <a:r>
                  <a:rPr lang="en-GB" dirty="0" smtClean="0">
                    <a:solidFill>
                      <a:schemeClr val="tx1"/>
                    </a:solidFill>
                    <a:latin typeface="+mn-lt"/>
                  </a:rPr>
                  <a:t>grant (2.8 million NOK)</a:t>
                </a: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91974" y="2578576"/>
              <a:ext cx="6096000" cy="101566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2000" dirty="0"/>
                <a:t>The ERC aims to “raise the status and visibility of European frontier research and the very best researchers of today and tomorrow”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296911" y="3495441"/>
            <a:ext cx="4079393" cy="3274670"/>
            <a:chOff x="4247147" y="2117561"/>
            <a:chExt cx="5255072" cy="3875460"/>
          </a:xfrm>
        </p:grpSpPr>
        <p:sp>
          <p:nvSpPr>
            <p:cNvPr id="15" name="Rectangle 14"/>
            <p:cNvSpPr/>
            <p:nvPr/>
          </p:nvSpPr>
          <p:spPr>
            <a:xfrm>
              <a:off x="4942105" y="5716022"/>
              <a:ext cx="327525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Recometa-Veasco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&amp; </a:t>
              </a:r>
              <a:r>
                <a: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Ponzoni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(2010). FAO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70"/>
            <a:stretch/>
          </p:blipFill>
          <p:spPr>
            <a:xfrm>
              <a:off x="4567786" y="2117561"/>
              <a:ext cx="4576213" cy="3298974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810579" y="4676635"/>
              <a:ext cx="1691640" cy="7446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Generations</a:t>
              </a:r>
            </a:p>
            <a:p>
              <a:r>
                <a:rPr lang="pt-PT" sz="15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of selection</a:t>
              </a:r>
              <a:endParaRPr lang="nb-NO" sz="15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247147" y="4982791"/>
              <a:ext cx="1106906" cy="471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3744199"/>
            <a:ext cx="729691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Fish domestication and selective breeding are critical for sustainable </a:t>
            </a:r>
            <a:r>
              <a:rPr lang="en-GB" sz="2400" dirty="0" smtClean="0"/>
              <a:t>aquaculture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nb-NO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/>
              <a:t>EPIFISH will use a multidisciplinary approach </a:t>
            </a:r>
            <a:br>
              <a:rPr lang="en-GB" sz="2400" dirty="0"/>
            </a:br>
            <a:r>
              <a:rPr lang="en-GB" sz="2400" dirty="0"/>
              <a:t>to </a:t>
            </a:r>
            <a:r>
              <a:rPr lang="en-GB" sz="2400" dirty="0" smtClean="0"/>
              <a:t>investigate the role of epigenetics in domestication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671608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96"/>
          <p:cNvSpPr txBox="1"/>
          <p:nvPr/>
        </p:nvSpPr>
        <p:spPr>
          <a:xfrm>
            <a:off x="219297" y="4148820"/>
            <a:ext cx="44869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0000FF"/>
                </a:solidFill>
              </a:rPr>
              <a:t>Partners 	</a:t>
            </a:r>
          </a:p>
          <a:p>
            <a:r>
              <a:rPr lang="nb-NO" sz="2000" b="1" dirty="0" err="1" smtClean="0"/>
              <a:t>University</a:t>
            </a:r>
            <a:r>
              <a:rPr lang="nb-NO" sz="2000" b="1" dirty="0" smtClean="0"/>
              <a:t> of Chicago</a:t>
            </a:r>
            <a:r>
              <a:rPr lang="nb-NO" sz="2000" dirty="0" smtClean="0"/>
              <a:t>	</a:t>
            </a:r>
          </a:p>
          <a:p>
            <a:r>
              <a:rPr lang="nb-NO" sz="2000" b="1" dirty="0" err="1" smtClean="0"/>
              <a:t>University</a:t>
            </a:r>
            <a:r>
              <a:rPr lang="nb-NO" sz="2000" b="1" dirty="0" smtClean="0"/>
              <a:t> of Copenhagen</a:t>
            </a:r>
            <a:r>
              <a:rPr lang="nb-NO" sz="2000" dirty="0" smtClean="0"/>
              <a:t>	</a:t>
            </a:r>
          </a:p>
          <a:p>
            <a:r>
              <a:rPr lang="nb-NO" sz="2000" b="1" dirty="0" smtClean="0"/>
              <a:t>National </a:t>
            </a:r>
            <a:r>
              <a:rPr lang="nb-NO" sz="2000" b="1" dirty="0" err="1" smtClean="0"/>
              <a:t>University</a:t>
            </a:r>
            <a:r>
              <a:rPr lang="nb-NO" sz="2000" b="1" dirty="0" smtClean="0"/>
              <a:t> of Singapore</a:t>
            </a:r>
            <a:endParaRPr lang="nb-NO" sz="2000" dirty="0" smtClean="0"/>
          </a:p>
          <a:p>
            <a:r>
              <a:rPr lang="nb-NO" sz="2000" b="1" dirty="0" smtClean="0"/>
              <a:t>INRA Rennes	</a:t>
            </a:r>
            <a:endParaRPr lang="nb-NO" sz="2000" dirty="0"/>
          </a:p>
        </p:txBody>
      </p:sp>
      <p:sp>
        <p:nvSpPr>
          <p:cNvPr id="4" name="Rektangel 3"/>
          <p:cNvSpPr/>
          <p:nvPr/>
        </p:nvSpPr>
        <p:spPr>
          <a:xfrm>
            <a:off x="1436977" y="336255"/>
            <a:ext cx="9310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Inn</a:t>
            </a:r>
            <a:r>
              <a:rPr lang="en-GB" sz="3600" b="1" dirty="0"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ate </a:t>
            </a:r>
            <a:r>
              <a:rPr lang="en-GB" sz="36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Control</a:t>
            </a:r>
            <a:r>
              <a:rPr lang="en-GB" sz="3600" b="1" dirty="0">
                <a:latin typeface="Calibri" panose="020F0502020204030204" pitchFamily="34" charset="0"/>
                <a:ea typeface="Times New Roman" panose="02020603050405020304" pitchFamily="18" charset="0"/>
                <a:cs typeface="Aharoni" panose="02010803020104030203" pitchFamily="2" charset="-79"/>
              </a:rPr>
              <a:t> of Early Embryonic Development</a:t>
            </a:r>
            <a:endParaRPr lang="en-US" sz="3600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017" y="659420"/>
            <a:ext cx="1978655" cy="1688184"/>
          </a:xfrm>
          <a:prstGeom prst="rect">
            <a:avLst/>
          </a:prstGeom>
        </p:spPr>
      </p:pic>
      <p:sp>
        <p:nvSpPr>
          <p:cNvPr id="8" name="TextBox 396"/>
          <p:cNvSpPr txBox="1"/>
          <p:nvPr/>
        </p:nvSpPr>
        <p:spPr>
          <a:xfrm>
            <a:off x="186485" y="2343752"/>
            <a:ext cx="115469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solidFill>
                  <a:srgbClr val="0000FF"/>
                </a:solidFill>
              </a:rPr>
              <a:t>Facta</a:t>
            </a:r>
            <a:endParaRPr lang="nb-NO" sz="2000" b="1" dirty="0" smtClean="0">
              <a:solidFill>
                <a:srgbClr val="0000FF"/>
              </a:solidFill>
            </a:endParaRPr>
          </a:p>
          <a:p>
            <a:r>
              <a:rPr lang="nb-NO" sz="2000" b="1" dirty="0" err="1" smtClean="0"/>
              <a:t>FriPro</a:t>
            </a:r>
            <a:r>
              <a:rPr lang="nb-NO" sz="2000" dirty="0"/>
              <a:t> </a:t>
            </a:r>
            <a:r>
              <a:rPr lang="nb-NO" sz="2000" b="1" i="1" dirty="0" err="1" smtClean="0"/>
              <a:t>Toppforsk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Programme</a:t>
            </a:r>
            <a:endParaRPr lang="nb-NO" sz="2000" b="1" dirty="0" smtClean="0"/>
          </a:p>
          <a:p>
            <a:r>
              <a:rPr lang="nb-NO" sz="2000" b="1" dirty="0" err="1" smtClean="0"/>
              <a:t>Duration</a:t>
            </a:r>
            <a:r>
              <a:rPr lang="nb-NO" sz="2000" b="1" dirty="0" smtClean="0"/>
              <a:t>:</a:t>
            </a:r>
            <a:r>
              <a:rPr lang="nb-NO" sz="2000" dirty="0" smtClean="0"/>
              <a:t> </a:t>
            </a:r>
            <a:r>
              <a:rPr lang="nb-NO" sz="2000" b="1" dirty="0"/>
              <a:t>5 </a:t>
            </a:r>
            <a:r>
              <a:rPr lang="nb-NO" sz="2000" b="1" dirty="0" err="1"/>
              <a:t>years</a:t>
            </a:r>
            <a:r>
              <a:rPr lang="nb-NO" sz="2000" b="1" dirty="0"/>
              <a:t> </a:t>
            </a:r>
            <a:r>
              <a:rPr lang="nb-NO" sz="2000" dirty="0"/>
              <a:t>	</a:t>
            </a:r>
            <a:r>
              <a:rPr lang="nb-NO" sz="2000" dirty="0" err="1"/>
              <a:t>Apr</a:t>
            </a:r>
            <a:r>
              <a:rPr lang="nb-NO" sz="2000" dirty="0"/>
              <a:t> 01, 2018 – Mar 31, 2023</a:t>
            </a:r>
          </a:p>
          <a:p>
            <a:r>
              <a:rPr lang="nb-NO" sz="2000" b="1" dirty="0" smtClean="0"/>
              <a:t>Budget: 35 </a:t>
            </a:r>
            <a:r>
              <a:rPr lang="nb-NO" sz="2000" b="1" dirty="0"/>
              <a:t>M NOK</a:t>
            </a:r>
            <a:r>
              <a:rPr lang="nb-NO" sz="2000" dirty="0"/>
              <a:t>	RCN: 25 M + Nord U 10 </a:t>
            </a:r>
            <a:r>
              <a:rPr lang="nb-NO" sz="2000" dirty="0" smtClean="0"/>
              <a:t>M</a:t>
            </a:r>
          </a:p>
          <a:p>
            <a:r>
              <a:rPr lang="nb-NO" sz="2000" b="1" dirty="0" err="1" smtClean="0"/>
              <a:t>Personnel</a:t>
            </a:r>
            <a:r>
              <a:rPr lang="nb-NO" sz="2000" b="1" dirty="0" smtClean="0"/>
              <a:t> </a:t>
            </a:r>
            <a:r>
              <a:rPr lang="nb-NO" sz="2000" b="1" dirty="0" err="1"/>
              <a:t>recruitment</a:t>
            </a:r>
            <a:r>
              <a:rPr lang="nb-NO" sz="2000" b="1" dirty="0"/>
              <a:t> (</a:t>
            </a:r>
            <a:r>
              <a:rPr lang="nb-NO" sz="2000" b="1" dirty="0" smtClean="0"/>
              <a:t>NORD): </a:t>
            </a:r>
            <a:r>
              <a:rPr lang="nb-NO" sz="2000" dirty="0" smtClean="0"/>
              <a:t>2 </a:t>
            </a:r>
            <a:r>
              <a:rPr lang="nb-NO" sz="2000" dirty="0" err="1"/>
              <a:t>postdocs</a:t>
            </a:r>
            <a:r>
              <a:rPr lang="nb-NO" sz="2000" dirty="0"/>
              <a:t> + 3 PhD students + </a:t>
            </a:r>
            <a:r>
              <a:rPr lang="nb-NO" sz="2000" dirty="0" err="1"/>
              <a:t>research</a:t>
            </a:r>
            <a:r>
              <a:rPr lang="nb-NO" sz="2000" dirty="0"/>
              <a:t> </a:t>
            </a:r>
            <a:r>
              <a:rPr lang="nb-NO" sz="2000" dirty="0" err="1" smtClean="0"/>
              <a:t>technician</a:t>
            </a:r>
            <a:endParaRPr lang="nb-NO" sz="2000" dirty="0"/>
          </a:p>
        </p:txBody>
      </p:sp>
      <p:sp>
        <p:nvSpPr>
          <p:cNvPr id="10" name="TextBox 396"/>
          <p:cNvSpPr txBox="1"/>
          <p:nvPr/>
        </p:nvSpPr>
        <p:spPr>
          <a:xfrm>
            <a:off x="5759307" y="4135805"/>
            <a:ext cx="5511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err="1" smtClean="0">
                <a:solidFill>
                  <a:srgbClr val="0000FF"/>
                </a:solidFill>
              </a:rPr>
              <a:t>Essential</a:t>
            </a:r>
            <a:r>
              <a:rPr lang="nb-NO" sz="2000" b="1" dirty="0" smtClean="0">
                <a:solidFill>
                  <a:srgbClr val="0000FF"/>
                </a:solidFill>
              </a:rPr>
              <a:t> </a:t>
            </a:r>
            <a:r>
              <a:rPr lang="nb-NO" sz="2000" b="1" dirty="0" err="1" smtClean="0">
                <a:solidFill>
                  <a:srgbClr val="0000FF"/>
                </a:solidFill>
              </a:rPr>
              <a:t>operations</a:t>
            </a:r>
            <a:r>
              <a:rPr lang="nb-NO" sz="2000" b="1" dirty="0" smtClean="0">
                <a:solidFill>
                  <a:srgbClr val="0000FF"/>
                </a:solidFill>
              </a:rPr>
              <a:t> at FBA</a:t>
            </a:r>
            <a:r>
              <a:rPr lang="nb-NO" sz="2000" b="1" dirty="0">
                <a:solidFill>
                  <a:srgbClr val="0000FF"/>
                </a:solidFill>
              </a:rPr>
              <a:t>	</a:t>
            </a:r>
          </a:p>
          <a:p>
            <a:r>
              <a:rPr lang="nb-NO" sz="2000" b="1" dirty="0" smtClean="0"/>
              <a:t>Deep-</a:t>
            </a:r>
            <a:r>
              <a:rPr lang="nb-NO" sz="2000" b="1" dirty="0" err="1" smtClean="0"/>
              <a:t>seq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platform</a:t>
            </a:r>
            <a:r>
              <a:rPr lang="nb-NO" sz="2000" b="1" dirty="0" smtClean="0"/>
              <a:t>:</a:t>
            </a:r>
            <a:r>
              <a:rPr lang="nb-NO" sz="2000" b="1" dirty="0" smtClean="0">
                <a:solidFill>
                  <a:srgbClr val="0000FF"/>
                </a:solidFill>
              </a:rPr>
              <a:t> </a:t>
            </a:r>
            <a:r>
              <a:rPr lang="nb-NO" sz="2000" dirty="0" err="1" smtClean="0"/>
              <a:t>Sequencing</a:t>
            </a:r>
            <a:r>
              <a:rPr lang="nb-NO" sz="2000" dirty="0" smtClean="0"/>
              <a:t>, </a:t>
            </a:r>
            <a:r>
              <a:rPr lang="nb-NO" sz="2000" dirty="0" err="1" smtClean="0"/>
              <a:t>bioinformatics</a:t>
            </a:r>
            <a:endParaRPr lang="nb-NO" sz="2000" dirty="0" smtClean="0"/>
          </a:p>
          <a:p>
            <a:r>
              <a:rPr lang="nb-NO" sz="2000" b="1" dirty="0" smtClean="0"/>
              <a:t>Zebrafish </a:t>
            </a:r>
            <a:r>
              <a:rPr lang="nb-NO" sz="2000" b="1" dirty="0" err="1" smtClean="0"/>
              <a:t>facility</a:t>
            </a:r>
            <a:r>
              <a:rPr lang="nb-NO" sz="2000" b="1" dirty="0" smtClean="0"/>
              <a:t>: </a:t>
            </a:r>
            <a:r>
              <a:rPr lang="nb-NO" sz="2000" dirty="0" smtClean="0"/>
              <a:t>Line </a:t>
            </a:r>
            <a:r>
              <a:rPr lang="nb-NO" sz="2000" dirty="0" err="1" smtClean="0"/>
              <a:t>maintenance</a:t>
            </a:r>
            <a:r>
              <a:rPr lang="nb-NO" sz="2000" dirty="0" smtClean="0"/>
              <a:t> and </a:t>
            </a:r>
            <a:r>
              <a:rPr lang="nb-NO" sz="2000" dirty="0" err="1" smtClean="0"/>
              <a:t>renewal</a:t>
            </a:r>
            <a:endParaRPr lang="nb-NO" sz="2000" dirty="0" smtClean="0"/>
          </a:p>
          <a:p>
            <a:r>
              <a:rPr lang="nb-NO" sz="2000" b="1" dirty="0" err="1" smtClean="0"/>
              <a:t>Developmental</a:t>
            </a:r>
            <a:r>
              <a:rPr lang="nb-NO" sz="2000" b="1" dirty="0" smtClean="0"/>
              <a:t> </a:t>
            </a:r>
            <a:r>
              <a:rPr lang="nb-NO" sz="2000" b="1" dirty="0" err="1" smtClean="0"/>
              <a:t>genomics</a:t>
            </a:r>
            <a:r>
              <a:rPr lang="nb-NO" sz="2000" b="1" dirty="0" smtClean="0"/>
              <a:t> lab:</a:t>
            </a:r>
            <a:r>
              <a:rPr lang="nb-NO" sz="2000" dirty="0"/>
              <a:t> </a:t>
            </a:r>
            <a:r>
              <a:rPr lang="nb-NO" sz="2000" dirty="0" err="1" smtClean="0"/>
              <a:t>Functional</a:t>
            </a:r>
            <a:r>
              <a:rPr lang="nb-NO" sz="2000" dirty="0" smtClean="0"/>
              <a:t> studies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186485" y="982586"/>
            <a:ext cx="9888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Basic </a:t>
            </a:r>
            <a:r>
              <a:rPr lang="nb-NO" dirty="0" err="1" smtClean="0"/>
              <a:t>science</a:t>
            </a:r>
            <a:r>
              <a:rPr lang="nb-NO" dirty="0" smtClean="0"/>
              <a:t> (</a:t>
            </a:r>
            <a:r>
              <a:rPr lang="nb-NO" dirty="0" err="1" smtClean="0"/>
              <a:t>biology</a:t>
            </a:r>
            <a:r>
              <a:rPr lang="nb-NO" dirty="0" smtClean="0"/>
              <a:t>) </a:t>
            </a:r>
            <a:r>
              <a:rPr lang="nb-NO" dirty="0" err="1" smtClean="0"/>
              <a:t>project</a:t>
            </a:r>
            <a:r>
              <a:rPr lang="nb-NO" dirty="0" smtClean="0"/>
              <a:t> to </a:t>
            </a:r>
            <a:r>
              <a:rPr lang="nb-NO" dirty="0" err="1" smtClean="0"/>
              <a:t>investigate</a:t>
            </a:r>
            <a:r>
              <a:rPr lang="nb-NO" dirty="0" smtClean="0"/>
              <a:t> </a:t>
            </a:r>
            <a:r>
              <a:rPr lang="nb-NO" dirty="0" err="1" smtClean="0"/>
              <a:t>mechanisms</a:t>
            </a:r>
            <a:r>
              <a:rPr lang="nb-NO" dirty="0" smtClean="0"/>
              <a:t> </a:t>
            </a:r>
            <a:r>
              <a:rPr lang="nb-NO" dirty="0" err="1" smtClean="0"/>
              <a:t>regulating</a:t>
            </a:r>
            <a:r>
              <a:rPr lang="nb-NO" dirty="0" smtClean="0"/>
              <a:t> </a:t>
            </a:r>
            <a:r>
              <a:rPr lang="nb-NO" dirty="0" err="1" smtClean="0"/>
              <a:t>early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 of zebrafish: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the</a:t>
            </a:r>
            <a:r>
              <a:rPr lang="nb-NO" dirty="0" smtClean="0"/>
              <a:t> parental </a:t>
            </a:r>
            <a:r>
              <a:rPr lang="nb-NO" dirty="0" err="1" smtClean="0"/>
              <a:t>instruction</a:t>
            </a:r>
            <a:r>
              <a:rPr lang="nb-NO" dirty="0" smtClean="0"/>
              <a:t> is </a:t>
            </a:r>
            <a:r>
              <a:rPr lang="nb-NO" dirty="0" err="1" smtClean="0"/>
              <a:t>executed</a:t>
            </a:r>
            <a:r>
              <a:rPr lang="nb-NO" dirty="0" smtClean="0"/>
              <a:t> at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onset</a:t>
            </a:r>
            <a:r>
              <a:rPr lang="nb-NO" dirty="0" smtClean="0"/>
              <a:t> of </a:t>
            </a:r>
            <a:r>
              <a:rPr lang="nb-NO" dirty="0" err="1" smtClean="0"/>
              <a:t>organism</a:t>
            </a:r>
            <a:r>
              <a:rPr lang="nb-NO" dirty="0" smtClean="0"/>
              <a:t> </a:t>
            </a:r>
            <a:r>
              <a:rPr lang="nb-NO" dirty="0" err="1" smtClean="0"/>
              <a:t>development</a:t>
            </a:r>
            <a:r>
              <a:rPr lang="nb-NO" dirty="0" smtClean="0"/>
              <a:t>, and </a:t>
            </a:r>
            <a:r>
              <a:rPr lang="nb-NO" dirty="0" err="1" smtClean="0"/>
              <a:t>how</a:t>
            </a:r>
            <a:r>
              <a:rPr lang="nb-NO" dirty="0" smtClean="0"/>
              <a:t> </a:t>
            </a:r>
            <a:r>
              <a:rPr lang="nb-NO" dirty="0" err="1" smtClean="0"/>
              <a:t>this</a:t>
            </a:r>
            <a:r>
              <a:rPr lang="nb-NO" dirty="0" smtClean="0"/>
              <a:t> </a:t>
            </a:r>
            <a:r>
              <a:rPr lang="nb-NO" dirty="0" err="1" smtClean="0"/>
              <a:t>information</a:t>
            </a:r>
            <a:r>
              <a:rPr lang="nb-NO" dirty="0" smtClean="0"/>
              <a:t> is </a:t>
            </a:r>
            <a:r>
              <a:rPr lang="nb-NO" dirty="0" err="1" smtClean="0"/>
              <a:t>modulated</a:t>
            </a:r>
            <a:r>
              <a:rPr lang="nb-NO" dirty="0" smtClean="0"/>
              <a:t> by </a:t>
            </a:r>
            <a:r>
              <a:rPr lang="nb-NO" dirty="0" err="1" smtClean="0"/>
              <a:t>environment</a:t>
            </a:r>
            <a:r>
              <a:rPr lang="nb-NO" dirty="0" smtClean="0"/>
              <a:t>. The </a:t>
            </a:r>
            <a:r>
              <a:rPr lang="nb-NO" dirty="0" err="1" smtClean="0"/>
              <a:t>approach</a:t>
            </a:r>
            <a:r>
              <a:rPr lang="nb-NO" dirty="0" smtClean="0"/>
              <a:t> </a:t>
            </a:r>
            <a:r>
              <a:rPr lang="nb-NO" dirty="0" err="1" smtClean="0"/>
              <a:t>combines</a:t>
            </a:r>
            <a:r>
              <a:rPr lang="nb-NO" dirty="0" smtClean="0"/>
              <a:t> </a:t>
            </a:r>
            <a:r>
              <a:rPr lang="nb-NO" dirty="0" err="1" smtClean="0"/>
              <a:t>high-throughput</a:t>
            </a:r>
            <a:r>
              <a:rPr lang="nb-NO" dirty="0" smtClean="0"/>
              <a:t> </a:t>
            </a:r>
            <a:r>
              <a:rPr lang="nb-NO" dirty="0" err="1" smtClean="0"/>
              <a:t>transcriptomics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functional</a:t>
            </a:r>
            <a:r>
              <a:rPr lang="nb-NO" dirty="0" smtClean="0"/>
              <a:t> studies of </a:t>
            </a:r>
            <a:r>
              <a:rPr lang="nb-NO" dirty="0" err="1" smtClean="0"/>
              <a:t>regulatory</a:t>
            </a:r>
            <a:r>
              <a:rPr lang="nb-NO" dirty="0" smtClean="0"/>
              <a:t> </a:t>
            </a:r>
            <a:r>
              <a:rPr lang="nb-NO" dirty="0" err="1" smtClean="0"/>
              <a:t>networks</a:t>
            </a:r>
            <a:r>
              <a:rPr lang="nb-NO" dirty="0" smtClean="0"/>
              <a:t>.</a:t>
            </a:r>
            <a:endParaRPr lang="en-US" dirty="0"/>
          </a:p>
        </p:txBody>
      </p:sp>
      <p:pic>
        <p:nvPicPr>
          <p:cNvPr id="235" name="Bilde 2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3403" y="5607840"/>
            <a:ext cx="5340559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64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C590-C069-124F-B36D-24215117BADA}" type="slidenum">
              <a:rPr lang="nb-NO" smtClean="0"/>
              <a:t>7</a:t>
            </a:fld>
            <a:endParaRPr lang="nb-NO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08" y="5244622"/>
            <a:ext cx="3533775" cy="523875"/>
          </a:xfrm>
          <a:ln>
            <a:noFill/>
          </a:ln>
        </p:spPr>
      </p:pic>
      <p:sp>
        <p:nvSpPr>
          <p:cNvPr id="7" name="TekstSylinder 6"/>
          <p:cNvSpPr txBox="1"/>
          <p:nvPr/>
        </p:nvSpPr>
        <p:spPr>
          <a:xfrm>
            <a:off x="3466757" y="5807818"/>
            <a:ext cx="1337226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dirty="0" smtClean="0"/>
              <a:t>29 jan. 2018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4033" y="1103760"/>
            <a:ext cx="7599061" cy="575424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3730"/>
            <a:ext cx="7006281" cy="237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948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C590-C069-124F-B36D-24215117BADA}" type="slidenum">
              <a:rPr lang="nb-NO" smtClean="0"/>
              <a:t>8</a:t>
            </a:fld>
            <a:endParaRPr lang="nb-NO"/>
          </a:p>
        </p:txBody>
      </p:sp>
      <p:sp>
        <p:nvSpPr>
          <p:cNvPr id="7" name="Rectangle 6"/>
          <p:cNvSpPr/>
          <p:nvPr/>
        </p:nvSpPr>
        <p:spPr>
          <a:xfrm rot="21051031">
            <a:off x="4238120" y="1473896"/>
            <a:ext cx="35973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>
                <a:solidFill>
                  <a:srgbClr val="804000"/>
                </a:solidFill>
                <a:latin typeface="Helvetica"/>
                <a:ea typeface="ＭＳ Ｐゴシック" pitchFamily="34" charset="-128"/>
                <a:cs typeface="Helvetica"/>
              </a:rPr>
              <a:t>Animal </a:t>
            </a:r>
            <a:r>
              <a:rPr lang="nb-NO" sz="3600" b="1" dirty="0" err="1">
                <a:solidFill>
                  <a:srgbClr val="804000"/>
                </a:solidFill>
                <a:latin typeface="Helvetica"/>
                <a:ea typeface="ＭＳ Ｐゴシック" pitchFamily="34" charset="-128"/>
                <a:cs typeface="Helvetica"/>
              </a:rPr>
              <a:t>Science</a:t>
            </a:r>
            <a:endParaRPr lang="nb-NO" sz="3600" b="1" dirty="0">
              <a:solidFill>
                <a:srgbClr val="804000"/>
              </a:solidFill>
              <a:latin typeface="Helvetica"/>
              <a:ea typeface="ＭＳ Ｐゴシック" pitchFamily="34" charset="-128"/>
              <a:cs typeface="Helvetica"/>
            </a:endParaRPr>
          </a:p>
        </p:txBody>
      </p:sp>
      <p:sp>
        <p:nvSpPr>
          <p:cNvPr id="8" name="Rectangle 7"/>
          <p:cNvSpPr/>
          <p:nvPr/>
        </p:nvSpPr>
        <p:spPr>
          <a:xfrm rot="1489745">
            <a:off x="138479" y="4014701"/>
            <a:ext cx="18774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>
                <a:solidFill>
                  <a:srgbClr val="3366FF"/>
                </a:solidFill>
                <a:latin typeface="Helvetica"/>
                <a:ea typeface="ＭＳ Ｐゴシック" pitchFamily="34" charset="-128"/>
                <a:cs typeface="Helvetica"/>
              </a:rPr>
              <a:t>Biology</a:t>
            </a:r>
          </a:p>
        </p:txBody>
      </p:sp>
      <p:sp>
        <p:nvSpPr>
          <p:cNvPr id="9" name="Rectangle 8"/>
          <p:cNvSpPr/>
          <p:nvPr/>
        </p:nvSpPr>
        <p:spPr>
          <a:xfrm rot="20070974">
            <a:off x="6706332" y="1661517"/>
            <a:ext cx="5572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>
                <a:solidFill>
                  <a:srgbClr val="66CCFF"/>
                </a:solidFill>
                <a:latin typeface="Helvetica"/>
                <a:ea typeface="ＭＳ Ｐゴシック" pitchFamily="34" charset="-128"/>
                <a:cs typeface="Helvetica"/>
              </a:rPr>
              <a:t>Havbruksdrift og ledelse</a:t>
            </a:r>
          </a:p>
        </p:txBody>
      </p:sp>
      <p:sp>
        <p:nvSpPr>
          <p:cNvPr id="10" name="Rectangle 9"/>
          <p:cNvSpPr/>
          <p:nvPr/>
        </p:nvSpPr>
        <p:spPr>
          <a:xfrm rot="21301201">
            <a:off x="459042" y="5156978"/>
            <a:ext cx="6393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>
                <a:latin typeface="Helvetica"/>
                <a:ea typeface="ＭＳ Ｐゴシック" pitchFamily="34" charset="-128"/>
                <a:cs typeface="Helvetica"/>
              </a:rPr>
              <a:t>Internasjonal markedsføring</a:t>
            </a:r>
          </a:p>
        </p:txBody>
      </p:sp>
      <p:sp>
        <p:nvSpPr>
          <p:cNvPr id="12" name="Rectangle 11"/>
          <p:cNvSpPr/>
          <p:nvPr/>
        </p:nvSpPr>
        <p:spPr>
          <a:xfrm rot="2116071">
            <a:off x="5876916" y="3694579"/>
            <a:ext cx="3775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>
                <a:solidFill>
                  <a:srgbClr val="008000"/>
                </a:solidFill>
                <a:latin typeface="Helvetica"/>
                <a:ea typeface="ＭＳ Ｐゴシック" pitchFamily="34" charset="-128"/>
                <a:cs typeface="Helvetica"/>
              </a:rPr>
              <a:t>Naturforvaltning</a:t>
            </a:r>
          </a:p>
        </p:txBody>
      </p:sp>
      <p:sp>
        <p:nvSpPr>
          <p:cNvPr id="13" name="Rectangle 12"/>
          <p:cNvSpPr/>
          <p:nvPr/>
        </p:nvSpPr>
        <p:spPr>
          <a:xfrm rot="21214821">
            <a:off x="5241904" y="5464606"/>
            <a:ext cx="64556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 smtClean="0">
                <a:solidFill>
                  <a:srgbClr val="FF0000"/>
                </a:solidFill>
                <a:latin typeface="Helvetica"/>
                <a:ea typeface="ＭＳ Ｐゴシック" pitchFamily="34" charset="-128"/>
                <a:cs typeface="Helvetica"/>
              </a:rPr>
              <a:t>MS Biology </a:t>
            </a:r>
            <a:r>
              <a:rPr lang="nb-NO" sz="3600" b="1" dirty="0">
                <a:solidFill>
                  <a:srgbClr val="FF0000"/>
                </a:solidFill>
                <a:latin typeface="Helvetica"/>
                <a:ea typeface="ＭＳ Ｐゴシック" pitchFamily="34" charset="-128"/>
                <a:cs typeface="Helvetica"/>
              </a:rPr>
              <a:t>and </a:t>
            </a:r>
            <a:r>
              <a:rPr lang="nb-NO" sz="3600" b="1" dirty="0" err="1">
                <a:solidFill>
                  <a:srgbClr val="FF0000"/>
                </a:solidFill>
                <a:latin typeface="Helvetica"/>
                <a:ea typeface="ＭＳ Ｐゴシック" pitchFamily="34" charset="-128"/>
                <a:cs typeface="Helvetica"/>
              </a:rPr>
              <a:t>Aquaculture</a:t>
            </a:r>
            <a:endParaRPr lang="nb-NO" sz="3600" b="1" dirty="0">
              <a:solidFill>
                <a:srgbClr val="FF0000"/>
              </a:solidFill>
              <a:latin typeface="Helvetica"/>
              <a:ea typeface="ＭＳ Ｐゴシック" pitchFamily="34" charset="-128"/>
              <a:cs typeface="Helvetica"/>
            </a:endParaRPr>
          </a:p>
        </p:txBody>
      </p:sp>
      <p:sp>
        <p:nvSpPr>
          <p:cNvPr id="14" name="Rectangle 13"/>
          <p:cNvSpPr/>
          <p:nvPr/>
        </p:nvSpPr>
        <p:spPr>
          <a:xfrm rot="2135846">
            <a:off x="1162416" y="2379044"/>
            <a:ext cx="60664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4000" b="1" dirty="0" err="1" smtClean="0">
                <a:solidFill>
                  <a:srgbClr val="FFCC66"/>
                </a:solidFill>
                <a:latin typeface="Helvetica"/>
                <a:ea typeface="ＭＳ Ｐゴシック" pitchFamily="34" charset="-128"/>
                <a:cs typeface="Helvetica"/>
              </a:rPr>
              <a:t>PhD</a:t>
            </a:r>
            <a:r>
              <a:rPr lang="nb-NO" sz="4000" b="1" dirty="0" smtClean="0">
                <a:solidFill>
                  <a:srgbClr val="FFCC66"/>
                </a:solidFill>
                <a:latin typeface="Helvetica"/>
                <a:ea typeface="ＭＳ Ｐゴシック" pitchFamily="34" charset="-128"/>
                <a:cs typeface="Helvetica"/>
              </a:rPr>
              <a:t> Aquatic </a:t>
            </a:r>
            <a:r>
              <a:rPr lang="nb-NO" sz="4000" b="1" dirty="0" err="1">
                <a:solidFill>
                  <a:srgbClr val="FFCC66"/>
                </a:solidFill>
                <a:latin typeface="Helvetica"/>
                <a:ea typeface="ＭＳ Ｐゴシック" pitchFamily="34" charset="-128"/>
                <a:cs typeface="Helvetica"/>
              </a:rPr>
              <a:t>Bioscience</a:t>
            </a:r>
            <a:endParaRPr lang="nb-NO" sz="4000" b="1" dirty="0">
              <a:solidFill>
                <a:srgbClr val="FFCC66"/>
              </a:solidFill>
              <a:latin typeface="Helvetica"/>
              <a:ea typeface="ＭＳ Ｐゴシック" pitchFamily="34" charset="-128"/>
              <a:cs typeface="Helvetica"/>
            </a:endParaRPr>
          </a:p>
        </p:txBody>
      </p:sp>
      <p:sp>
        <p:nvSpPr>
          <p:cNvPr id="16" name="Rectangle 15"/>
          <p:cNvSpPr/>
          <p:nvPr/>
        </p:nvSpPr>
        <p:spPr>
          <a:xfrm rot="975298">
            <a:off x="-60888" y="3658700"/>
            <a:ext cx="7572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>
                <a:solidFill>
                  <a:srgbClr val="660066"/>
                </a:solidFill>
                <a:latin typeface="Helvetica"/>
                <a:ea typeface="ＭＳ Ｐゴシック" pitchFamily="34" charset="-128"/>
                <a:cs typeface="Helvetica"/>
              </a:rPr>
              <a:t>Husdyrfag, velferd og produksjon</a:t>
            </a:r>
          </a:p>
        </p:txBody>
      </p:sp>
      <p:sp>
        <p:nvSpPr>
          <p:cNvPr id="19" name="Rectangle 18"/>
          <p:cNvSpPr/>
          <p:nvPr/>
        </p:nvSpPr>
        <p:spPr>
          <a:xfrm rot="19149777">
            <a:off x="9663758" y="2990864"/>
            <a:ext cx="22632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600" b="1" dirty="0" err="1" smtClean="0">
                <a:solidFill>
                  <a:srgbClr val="FF66FF"/>
                </a:solidFill>
                <a:latin typeface="Helvetica"/>
                <a:ea typeface="ＭＳ Ｐゴシック" pitchFamily="34" charset="-128"/>
                <a:cs typeface="Helvetica"/>
              </a:rPr>
              <a:t>Dyrepleie</a:t>
            </a:r>
            <a:endParaRPr lang="nb-NO" sz="3600" b="1" dirty="0">
              <a:solidFill>
                <a:srgbClr val="FF66FF"/>
              </a:solidFill>
              <a:latin typeface="Helvetica"/>
              <a:ea typeface="ＭＳ Ｐゴシック" pitchFamily="34" charset="-128"/>
              <a:cs typeface="Helvetica"/>
            </a:endParaRPr>
          </a:p>
        </p:txBody>
      </p:sp>
      <p:sp>
        <p:nvSpPr>
          <p:cNvPr id="20" name="TextBox 19"/>
          <p:cNvSpPr txBox="1"/>
          <p:nvPr/>
        </p:nvSpPr>
        <p:spPr>
          <a:xfrm rot="21013330">
            <a:off x="2026306" y="1000467"/>
            <a:ext cx="1846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808000"/>
              </a:solidFill>
              <a:latin typeface="Helvetica"/>
              <a:cs typeface="Helvetica"/>
            </a:endParaRPr>
          </a:p>
          <a:p>
            <a:endParaRPr lang="en-GB" sz="3600" b="1" dirty="0">
              <a:solidFill>
                <a:srgbClr val="808000"/>
              </a:solidFill>
              <a:latin typeface="Helvetica"/>
              <a:cs typeface="Helvetica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3055" y="26833"/>
            <a:ext cx="11270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400" i="1" dirty="0">
                <a:latin typeface="Times New Roman"/>
                <a:cs typeface="Times New Roman"/>
              </a:rPr>
              <a:t>FBA skal drive utdanninger som bidrar til innovativ og bærekraftig blå og grønn vekst. </a:t>
            </a:r>
            <a:endParaRPr lang="en-GB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653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55964" y="710971"/>
            <a:ext cx="5056762" cy="4854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u="sng" dirty="0" smtClean="0"/>
              <a:t>Mulige bidrag fra FBA</a:t>
            </a:r>
          </a:p>
          <a:p>
            <a:r>
              <a:rPr lang="nb-NO" dirty="0" smtClean="0"/>
              <a:t>Kompetanse</a:t>
            </a:r>
          </a:p>
          <a:p>
            <a:r>
              <a:rPr lang="nb-NO" dirty="0" smtClean="0"/>
              <a:t>Utdanning</a:t>
            </a:r>
          </a:p>
          <a:p>
            <a:r>
              <a:rPr lang="nb-NO" dirty="0" smtClean="0"/>
              <a:t>Forskning</a:t>
            </a:r>
          </a:p>
          <a:p>
            <a:r>
              <a:rPr lang="nb-NO" dirty="0" smtClean="0"/>
              <a:t>Infrastruktur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b-NO" u="sng" dirty="0" smtClean="0"/>
              <a:t>Virkemidler</a:t>
            </a:r>
          </a:p>
          <a:p>
            <a:r>
              <a:rPr lang="nb-NO" dirty="0" smtClean="0"/>
              <a:t>Studentutveksling/hospitering og </a:t>
            </a:r>
            <a:r>
              <a:rPr lang="nb-NO" dirty="0"/>
              <a:t>BS og </a:t>
            </a:r>
            <a:r>
              <a:rPr lang="nb-NO" dirty="0" smtClean="0"/>
              <a:t>MS-oppgaver</a:t>
            </a:r>
          </a:p>
          <a:p>
            <a:r>
              <a:rPr lang="nb-NO" dirty="0" smtClean="0"/>
              <a:t>Bidragsprosjekt</a:t>
            </a:r>
          </a:p>
          <a:p>
            <a:r>
              <a:rPr lang="nb-NO" dirty="0" smtClean="0"/>
              <a:t>Nærings-</a:t>
            </a:r>
            <a:r>
              <a:rPr lang="nb-NO" dirty="0" err="1" smtClean="0"/>
              <a:t>ph.d</a:t>
            </a:r>
            <a:r>
              <a:rPr lang="nb-NO" dirty="0" smtClean="0"/>
              <a:t>.-prosjekt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3C590-C069-124F-B36D-24215117BADA}" type="slidenum">
              <a:rPr lang="nb-NO" smtClean="0"/>
              <a:t>9</a:t>
            </a:fld>
            <a:endParaRPr lang="nb-NO"/>
          </a:p>
        </p:txBody>
      </p:sp>
      <p:pic>
        <p:nvPicPr>
          <p:cNvPr id="6" name="Plassholder for innhold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049" y="1439333"/>
            <a:ext cx="5876084" cy="39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00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mal_Nord_norsk" id="{B8E2D067-7126-024F-B3AB-40705261B15A}" vid="{19D31D54-B87D-4A44-B3C8-3B9329105421}"/>
    </a:ext>
  </a:extLst>
</a:theme>
</file>

<file path=ppt/theme/theme2.xml><?xml version="1.0" encoding="utf-8"?>
<a:theme xmlns:a="http://schemas.openxmlformats.org/drawingml/2006/main" name="1_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Pmal_Nord_norsk" id="{B8E2D067-7126-024F-B3AB-40705261B15A}" vid="{E893E94A-3C41-9446-A5A4-3F8093695BC0}"/>
    </a:ext>
  </a:extLst>
</a:theme>
</file>

<file path=ppt/theme/theme3.xml><?xml version="1.0" encoding="utf-8"?>
<a:theme xmlns:a="http://schemas.openxmlformats.org/drawingml/2006/main" name="1_Office-tema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sjon 15 02 2016" id="{2F9D9FB6-ED10-433F-91CD-30394EA2F180}" vid="{ADC5269A-1696-4013-BD3C-4E770CE59321}"/>
    </a:ext>
  </a:extLst>
</a:theme>
</file>

<file path=ppt/theme/theme4.xml><?xml version="1.0" encoding="utf-8"?>
<a:theme xmlns:a="http://schemas.openxmlformats.org/drawingml/2006/main" name="2_Egendefinert utforming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sjon 15 02 2016" id="{2F9D9FB6-ED10-433F-91CD-30394EA2F180}" vid="{2532F555-9555-42B0-A774-94806B50C609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10656</TotalTime>
  <Words>483</Words>
  <Application>Microsoft Macintosh PowerPoint</Application>
  <PresentationFormat>Custom</PresentationFormat>
  <Paragraphs>117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Egendefinert utforming</vt:lpstr>
      <vt:lpstr>1_Egendefinert utforming</vt:lpstr>
      <vt:lpstr>1_Office-tema</vt:lpstr>
      <vt:lpstr>2_Egendefinert utforming</vt:lpstr>
      <vt:lpstr>Ketil Eiane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Etter- og videreutdanning (EVU)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Hege Vatne Arntsen</dc:creator>
  <cp:lastModifiedBy>Ketil Eiane</cp:lastModifiedBy>
  <cp:revision>342</cp:revision>
  <cp:lastPrinted>2018-01-29T08:35:01Z</cp:lastPrinted>
  <dcterms:created xsi:type="dcterms:W3CDTF">2015-12-14T11:36:35Z</dcterms:created>
  <dcterms:modified xsi:type="dcterms:W3CDTF">2018-02-01T06:05:06Z</dcterms:modified>
</cp:coreProperties>
</file>