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3" r:id="rId2"/>
    <p:sldId id="347" r:id="rId3"/>
    <p:sldId id="361" r:id="rId4"/>
    <p:sldId id="355" r:id="rId5"/>
    <p:sldId id="356" r:id="rId6"/>
    <p:sldId id="360" r:id="rId7"/>
    <p:sldId id="364" r:id="rId8"/>
    <p:sldId id="365" r:id="rId9"/>
    <p:sldId id="359" r:id="rId10"/>
    <p:sldId id="362" r:id="rId11"/>
    <p:sldId id="366" r:id="rId12"/>
    <p:sldId id="277" r:id="rId13"/>
    <p:sldId id="368" r:id="rId14"/>
    <p:sldId id="369" r:id="rId15"/>
  </p:sldIdLst>
  <p:sldSz cx="9144000" cy="6858000" type="screen4x3"/>
  <p:notesSz cx="6799263" cy="99298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156">
          <p15:clr>
            <a:srgbClr val="A4A3A4"/>
          </p15:clr>
        </p15:guide>
        <p15:guide id="3" pos="5556">
          <p15:clr>
            <a:srgbClr val="A4A3A4"/>
          </p15:clr>
        </p15:guide>
        <p15:guide id="4" pos="204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3" autoAdjust="0"/>
    <p:restoredTop sz="95401" autoAdjust="0"/>
  </p:normalViewPr>
  <p:slideViewPr>
    <p:cSldViewPr showGuides="1">
      <p:cViewPr varScale="1">
        <p:scale>
          <a:sx n="86" d="100"/>
          <a:sy n="86" d="100"/>
        </p:scale>
        <p:origin x="1354" y="96"/>
      </p:cViewPr>
      <p:guideLst>
        <p:guide orient="horz" pos="2160"/>
        <p:guide orient="horz" pos="4156"/>
        <p:guide pos="5556"/>
        <p:guide pos="20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40"/>
    </p:cViewPr>
  </p:sorterViewPr>
  <p:notesViewPr>
    <p:cSldViewPr showGuides="1">
      <p:cViewPr varScale="1">
        <p:scale>
          <a:sx n="79" d="100"/>
          <a:sy n="79" d="100"/>
        </p:scale>
        <p:origin x="-3108" y="-84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17A7-55EB-485A-9722-3A7DDD6A5192}" type="datetimeFigureOut">
              <a:rPr lang="nb-NO" smtClean="0">
                <a:latin typeface="Verdana" pitchFamily="34" charset="0"/>
                <a:ea typeface="Verdana" pitchFamily="34" charset="0"/>
                <a:cs typeface="Verdana" pitchFamily="34" charset="0"/>
              </a:rPr>
              <a:t>01.02.2018</a:t>
            </a:fld>
            <a:endParaRPr lang="nb-NO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B3C8B-C6E5-4EDA-A58B-7F08BE9222A2}" type="slidenum">
              <a:rPr lang="nb-NO" smtClean="0"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nb-NO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074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0F795-02E0-4376-80B5-881456D0B2CB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703263"/>
            <a:ext cx="4025900" cy="30210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543981" y="3948356"/>
            <a:ext cx="5518394" cy="52367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65421-E33B-4056-B233-0040095542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100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69888" y="703263"/>
            <a:ext cx="4025900" cy="3021012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b-NO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Takk for invitasjonen</a:t>
            </a:r>
          </a:p>
          <a:p>
            <a:pPr marL="228600" indent="-228600">
              <a:buAutoNum type="arabicPeriod"/>
            </a:pPr>
            <a:r>
              <a:rPr lang="nb-NO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Meg selv, ansatt i Innovasjonsdivisjonen og i Avdeling for næringslivsmobilisering</a:t>
            </a:r>
          </a:p>
          <a:p>
            <a:pPr marL="228600" indent="-228600">
              <a:buAutoNum type="arabicPeriod"/>
            </a:pPr>
            <a:r>
              <a:rPr lang="nb-NO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Bedt</a:t>
            </a:r>
            <a:r>
              <a:rPr lang="nb-NO" sz="1200" baseline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om å si litt om driverne </a:t>
            </a:r>
            <a:r>
              <a:rPr lang="nb-NO" sz="1200" baseline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ift</a:t>
            </a:r>
            <a:r>
              <a:rPr lang="nb-NO" sz="1200" baseline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satsing på </a:t>
            </a:r>
            <a:r>
              <a:rPr lang="nb-NO" sz="1200" baseline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bioøkonomi</a:t>
            </a:r>
            <a:r>
              <a:rPr lang="nb-NO" sz="1200" baseline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 FR, aktuelle virkemidler, og hvilke muligheter dette gir for enkeltaktører i Nordland </a:t>
            </a:r>
            <a:endParaRPr lang="nb-NO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buAutoNum type="arabicPeriod"/>
            </a:pPr>
            <a:endParaRPr lang="nb-NO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65421-E33B-4056-B233-004009554231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2057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FORKOMUNE </a:t>
            </a:r>
            <a:r>
              <a:rPr lang="nb-NO" dirty="0"/>
              <a:t>Lofoten  - innovasjonsnettverk  og faglig arena for bærekraftig utvikling og verdiskapning i Lofoten</a:t>
            </a:r>
          </a:p>
          <a:p>
            <a:r>
              <a:rPr lang="nb-NO" b="1" dirty="0"/>
              <a:t>Nærings </a:t>
            </a:r>
            <a:r>
              <a:rPr lang="nb-NO" b="1" dirty="0" err="1"/>
              <a:t>phd</a:t>
            </a:r>
            <a:r>
              <a:rPr lang="nb-NO" b="1" dirty="0"/>
              <a:t> </a:t>
            </a:r>
            <a:r>
              <a:rPr lang="nb-NO" dirty="0"/>
              <a:t>innenfor ressursforvaltning og tarmhelse hos hhv SALT i Lofoten og BioMar</a:t>
            </a:r>
          </a:p>
          <a:p>
            <a:r>
              <a:rPr lang="nb-NO" b="1" dirty="0"/>
              <a:t>BIA nettverk </a:t>
            </a:r>
            <a:r>
              <a:rPr lang="nb-NO" dirty="0"/>
              <a:t>– Sirkulær økonomi som utgangspunkt for tverrsektoriell bærekraftig  og FoU basert industriutvikling i Nord</a:t>
            </a:r>
          </a:p>
          <a:p>
            <a:r>
              <a:rPr lang="nb-NO" b="1" dirty="0" err="1"/>
              <a:t>BiA</a:t>
            </a:r>
            <a:r>
              <a:rPr lang="nb-NO" b="1" dirty="0"/>
              <a:t> prosjekt</a:t>
            </a:r>
            <a:r>
              <a:rPr lang="nb-NO" dirty="0"/>
              <a:t> som utvikler teknologi for løpende </a:t>
            </a:r>
            <a:r>
              <a:rPr lang="nb-NO" dirty="0" err="1"/>
              <a:t>monitorering</a:t>
            </a:r>
            <a:r>
              <a:rPr lang="nb-NO" dirty="0"/>
              <a:t> av fiskehelse i oppdrett</a:t>
            </a:r>
          </a:p>
          <a:p>
            <a:r>
              <a:rPr lang="nb-NO" b="1" dirty="0"/>
              <a:t>HAVBRUK </a:t>
            </a:r>
            <a:r>
              <a:rPr lang="nb-NO" dirty="0"/>
              <a:t>prosjekter innenfor lukkede </a:t>
            </a:r>
            <a:r>
              <a:rPr lang="nb-NO" dirty="0" err="1"/>
              <a:t>propduksjononssystemer</a:t>
            </a:r>
            <a:r>
              <a:rPr lang="nb-NO" dirty="0"/>
              <a:t> hos hhv AKVAFUTURE og CERMAC,  bruk av alger i laksefor hos NORD universitet, utvikling av funksjonelle fiskefôr som gir økt beskyttelse mot virus hos BioMar</a:t>
            </a:r>
          </a:p>
          <a:p>
            <a:r>
              <a:rPr lang="nb-NO" b="1" dirty="0"/>
              <a:t>BIOMNÆR</a:t>
            </a:r>
            <a:r>
              <a:rPr lang="nb-NO" dirty="0"/>
              <a:t> – effektiv beitebruk i sammenheng med automatisk melking – NORD universitet</a:t>
            </a:r>
          </a:p>
          <a:p>
            <a:r>
              <a:rPr lang="nb-NO" b="1" dirty="0"/>
              <a:t>BIOTEK 2021 </a:t>
            </a:r>
            <a:r>
              <a:rPr lang="nb-NO" dirty="0"/>
              <a:t>– utvikling av vaksiner for å redusere tidlig kjønnsmodning  hos laks  - NORD universitet</a:t>
            </a:r>
          </a:p>
          <a:p>
            <a:r>
              <a:rPr lang="nb-NO" b="1" dirty="0"/>
              <a:t>KLIMAFORSK</a:t>
            </a:r>
            <a:r>
              <a:rPr lang="nb-NO" dirty="0"/>
              <a:t> – </a:t>
            </a:r>
            <a:r>
              <a:rPr lang="nb-NO" dirty="0" err="1"/>
              <a:t>klimaendingers</a:t>
            </a:r>
            <a:r>
              <a:rPr lang="nb-NO" dirty="0"/>
              <a:t> konsekvenser for ulike næringer, og </a:t>
            </a:r>
            <a:r>
              <a:rPr lang="nb-NO" dirty="0" err="1"/>
              <a:t>nædvendige</a:t>
            </a:r>
            <a:r>
              <a:rPr lang="nb-NO" dirty="0"/>
              <a:t> rammebetingelser for klimaomstilling </a:t>
            </a:r>
          </a:p>
          <a:p>
            <a:endParaRPr lang="nb-NO" dirty="0"/>
          </a:p>
          <a:p>
            <a:r>
              <a:rPr lang="nb-NO" b="1" dirty="0"/>
              <a:t>HAVKYST</a:t>
            </a:r>
            <a:r>
              <a:rPr lang="nb-NO" dirty="0"/>
              <a:t> programmet – prosjekt som ser på genetisk variasjon og evne  til  evolusjonær tilpasning  og overlevelse  hos sjøgress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65421-E33B-4056-B233-004009554231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3063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586" tIns="45793" rIns="91586" bIns="45793"/>
          <a:lstStyle/>
          <a:p>
            <a:pPr>
              <a:spcBef>
                <a:spcPct val="85000"/>
              </a:spcBef>
            </a:pPr>
            <a:r>
              <a:rPr lang="nb-NO" sz="1200" dirty="0"/>
              <a:t>Forskningsmiljøer i nært samarbeid med forsknings-aktive bedrifter og offentlige foretak</a:t>
            </a:r>
          </a:p>
          <a:p>
            <a:pPr>
              <a:spcBef>
                <a:spcPct val="85000"/>
              </a:spcBef>
            </a:pPr>
            <a:r>
              <a:rPr lang="nb-NO" sz="1200" dirty="0"/>
              <a:t>Høy vitenskapelig kvalitet </a:t>
            </a:r>
          </a:p>
          <a:p>
            <a:pPr>
              <a:spcBef>
                <a:spcPct val="85000"/>
              </a:spcBef>
            </a:pPr>
            <a:r>
              <a:rPr lang="nb-NO" sz="1200" dirty="0"/>
              <a:t>Stort verdiskapings- og innovasjonspotensial</a:t>
            </a:r>
          </a:p>
          <a:p>
            <a:pPr>
              <a:spcBef>
                <a:spcPct val="85000"/>
              </a:spcBef>
            </a:pPr>
            <a:r>
              <a:rPr lang="nb-NO" sz="1200" dirty="0"/>
              <a:t>Brohode for internasjonalt forskningssamarbeid</a:t>
            </a:r>
          </a:p>
          <a:p>
            <a:pPr>
              <a:spcBef>
                <a:spcPct val="85000"/>
              </a:spcBef>
            </a:pPr>
            <a:r>
              <a:rPr lang="nb-NO" sz="1200" dirty="0"/>
              <a:t>Rekruttering av forskere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8714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69888" y="703263"/>
            <a:ext cx="4025900" cy="3021012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dirty="0" err="1">
                <a:solidFill>
                  <a:srgbClr val="FF0000"/>
                </a:solidFill>
              </a:rPr>
              <a:t>Addisjonalitet</a:t>
            </a:r>
            <a:r>
              <a:rPr lang="nb-NO" b="0" dirty="0">
                <a:solidFill>
                  <a:srgbClr val="FF0000"/>
                </a:solidFill>
              </a:rPr>
              <a:t> – ressurser  og kapasitet til tunge løft i felleskap</a:t>
            </a:r>
          </a:p>
          <a:p>
            <a:endParaRPr lang="nb-NO" b="0" dirty="0">
              <a:solidFill>
                <a:srgbClr val="FF0000"/>
              </a:solidFill>
            </a:endParaRPr>
          </a:p>
          <a:p>
            <a:r>
              <a:rPr lang="nb-NO" b="0" dirty="0">
                <a:solidFill>
                  <a:srgbClr val="FF0000"/>
                </a:solidFill>
              </a:rPr>
              <a:t>Gjennomslagskraft</a:t>
            </a:r>
            <a:r>
              <a:rPr lang="nb-NO" b="0" baseline="0" dirty="0">
                <a:solidFill>
                  <a:srgbClr val="FF0000"/>
                </a:solidFill>
              </a:rPr>
              <a:t> mot konkurranseutsatte virkemidler</a:t>
            </a:r>
          </a:p>
          <a:p>
            <a:endParaRPr lang="nb-NO" b="0" baseline="0" dirty="0">
              <a:solidFill>
                <a:srgbClr val="FF0000"/>
              </a:solidFill>
            </a:endParaRPr>
          </a:p>
          <a:p>
            <a:r>
              <a:rPr lang="nb-NO" b="0" baseline="0" dirty="0">
                <a:solidFill>
                  <a:srgbClr val="FF0000"/>
                </a:solidFill>
              </a:rPr>
              <a:t>Attraksjon mot  kompetanse i og utenfor regionen</a:t>
            </a:r>
          </a:p>
          <a:p>
            <a:endParaRPr lang="nb-NO" b="0" baseline="0" dirty="0">
              <a:solidFill>
                <a:srgbClr val="FF0000"/>
              </a:solidFill>
            </a:endParaRPr>
          </a:p>
          <a:p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65421-E33B-4056-B233-004009554231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14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4DBBF1-4425-4028-B2EC-BA93A0DC55D4}" type="slidenum">
              <a:rPr lang="nb-NO" smtClean="0"/>
              <a:pPr>
                <a:defRPr/>
              </a:pPr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6391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59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59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59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59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94BBF2-7117-4098-AD46-D9671A801FAA}" type="slidenum">
              <a:rPr lang="nb-NO" smtClean="0"/>
              <a:pPr eaLnBrk="1" hangingPunct="1"/>
              <a:t>14</a:t>
            </a:fld>
            <a:endParaRPr lang="nb-NO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b-NO" dirty="0"/>
              <a:t>Forskning om innovasjon har trukket frem betydningen av et aktivt samspill mellom ulike aktører innenfor det som er kalt innovasjonssystemet. Man har tidligere i studiet av klynger sett først og fremst på samspillet mellom industrielle aktører. Nå har man sett at universiteter og forskningsinstitutter er en viktig del av dynamiske industrielle miljøer. </a:t>
            </a:r>
          </a:p>
          <a:p>
            <a:r>
              <a:rPr lang="nb-NO" dirty="0"/>
              <a:t>Et SFI er et redskap for å styrke dette samspillet.</a:t>
            </a:r>
          </a:p>
          <a:p>
            <a:r>
              <a:rPr lang="nb-NO" dirty="0"/>
              <a:t>Slikt samspill kan ha ulike former:</a:t>
            </a:r>
          </a:p>
          <a:p>
            <a:r>
              <a:rPr lang="nb-NO" dirty="0"/>
              <a:t>SFI er forskningsorientert og legger hovedvekten på å skape en kunnskapsbasis for innovasjon. </a:t>
            </a:r>
          </a:p>
          <a:p>
            <a:r>
              <a:rPr lang="nb-NO" dirty="0"/>
              <a:t>Vi har andre former som NCE, Norwegian Centres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Expertice</a:t>
            </a:r>
            <a:r>
              <a:rPr lang="nb-NO" dirty="0"/>
              <a:t>, som legger hovedvekten på nettverksbygging i regionale klynger. </a:t>
            </a:r>
          </a:p>
          <a:p>
            <a:endParaRPr lang="nb-NO" dirty="0"/>
          </a:p>
          <a:p>
            <a:r>
              <a:rPr lang="nb-NO" dirty="0"/>
              <a:t>Erfaringer fra andre land trekker frem at det er viktig at bedriftspartnerne i et SFI er aktivt med i </a:t>
            </a:r>
            <a:r>
              <a:rPr lang="nb-NO" dirty="0" err="1"/>
              <a:t>porsjekter</a:t>
            </a:r>
            <a:r>
              <a:rPr lang="nb-NO" dirty="0"/>
              <a:t>.</a:t>
            </a:r>
          </a:p>
          <a:p>
            <a:r>
              <a:rPr lang="nb-NO" dirty="0"/>
              <a:t>Samtidig har man funnet at kanskje det viktigste </a:t>
            </a:r>
            <a:r>
              <a:rPr lang="nb-NO" dirty="0" err="1"/>
              <a:t>resulatetet</a:t>
            </a:r>
            <a:r>
              <a:rPr lang="nb-NO" dirty="0"/>
              <a:t> av et </a:t>
            </a:r>
            <a:r>
              <a:rPr lang="nb-NO" dirty="0" err="1"/>
              <a:t>kompetetansesenter</a:t>
            </a:r>
            <a:r>
              <a:rPr lang="nb-NO" dirty="0"/>
              <a:t> er bidraget til rekruttering av forskere med en bakgrunn og motivasjon for industriell nyskaping.</a:t>
            </a:r>
          </a:p>
        </p:txBody>
      </p:sp>
    </p:spTree>
    <p:extLst>
      <p:ext uri="{BB962C8B-B14F-4D97-AF65-F5344CB8AC3E}">
        <p14:creationId xmlns:p14="http://schemas.microsoft.com/office/powerpoint/2010/main" val="2255364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69888" y="703263"/>
            <a:ext cx="4025900" cy="3021012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b-NO" sz="1200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b-NO" sz="1200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b-NO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b-NO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b-NO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b-NO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65421-E33B-4056-B233-004009554231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620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r>
              <a:rPr lang="nb-NO" i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Bærekraft og bioøkonomi er i ferd med å bli en </a:t>
            </a:r>
            <a:r>
              <a:rPr lang="nb-NO" i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systemtenking</a:t>
            </a:r>
            <a:r>
              <a:rPr lang="nb-NO" i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 vårt system som favner over bredden av programmer og prioriteringer. </a:t>
            </a:r>
          </a:p>
          <a:p>
            <a:pPr marL="457200" lvl="1" indent="0">
              <a:buFontTx/>
              <a:buNone/>
            </a:pPr>
            <a:endParaRPr lang="nb-NO" i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buFontTx/>
              <a:buNone/>
            </a:pPr>
            <a:r>
              <a:rPr lang="nb-NO" i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Bioøkonomi som 1 av 10 prioriterte kunnskapsområder</a:t>
            </a:r>
          </a:p>
          <a:p>
            <a:pPr marL="457200" lvl="1" indent="0">
              <a:buFontTx/>
              <a:buNone/>
            </a:pPr>
            <a:r>
              <a:rPr lang="nb-NO" i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Fokus på ett næringsliv med kompetanse til å utnytte mulighetene </a:t>
            </a:r>
          </a:p>
          <a:p>
            <a:pPr marL="0" indent="0">
              <a:buFontTx/>
              <a:buNone/>
            </a:pPr>
            <a:endParaRPr lang="nb-NO" i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65421-E33B-4056-B233-004009554231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2819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Samme definisjoner som EU og Regjeringen</a:t>
            </a:r>
          </a:p>
          <a:p>
            <a:endParaRPr lang="nb-NO" dirty="0"/>
          </a:p>
          <a:p>
            <a:r>
              <a:rPr lang="nb-NO" dirty="0"/>
              <a:t>Forskningspolitisk er økt satsing på </a:t>
            </a:r>
            <a:r>
              <a:rPr lang="nb-NO" dirty="0" err="1"/>
              <a:t>Bioøkonomi</a:t>
            </a:r>
            <a:r>
              <a:rPr lang="nb-NO" dirty="0"/>
              <a:t>  solid forankret i  regjeringens </a:t>
            </a:r>
            <a:r>
              <a:rPr lang="nb-NO" dirty="0" err="1"/>
              <a:t>bioøkonomistrategi</a:t>
            </a:r>
            <a:r>
              <a:rPr lang="nb-NO" dirty="0"/>
              <a:t>  og havstrategi, i flere 21 strategier og flere relevante meldinger  og rapporter </a:t>
            </a:r>
          </a:p>
          <a:p>
            <a:r>
              <a:rPr lang="nb-NO" dirty="0"/>
              <a:t>Finansiering fra både  LMD, 230 MNOK) NFD (170 MNOK)  + KD, KLD</a:t>
            </a:r>
            <a:r>
              <a:rPr lang="nb-NO" baseline="0" dirty="0"/>
              <a:t> og OED. </a:t>
            </a:r>
          </a:p>
          <a:p>
            <a:endParaRPr lang="nb-NO" baseline="0" dirty="0"/>
          </a:p>
          <a:p>
            <a:r>
              <a:rPr lang="nb-NO" baseline="0" dirty="0"/>
              <a:t>Regjeringens </a:t>
            </a:r>
            <a:r>
              <a:rPr lang="nb-NO" baseline="0" dirty="0" err="1"/>
              <a:t>Bioøkonomistrategi</a:t>
            </a:r>
            <a:r>
              <a:rPr lang="nb-NO" baseline="0" dirty="0"/>
              <a:t>  legger sterk vekt på  behovet for </a:t>
            </a:r>
            <a:r>
              <a:rPr lang="nb-NO" b="1" baseline="0" dirty="0"/>
              <a:t>sektorovergripende  kunnskapsutvikling </a:t>
            </a:r>
            <a:r>
              <a:rPr lang="nb-NO" baseline="0" dirty="0"/>
              <a:t>med mål om økt  verdiskapning  og sysselsetting basert på  bredden av nasjonale </a:t>
            </a:r>
            <a:r>
              <a:rPr lang="nb-NO" baseline="0" dirty="0" err="1"/>
              <a:t>bioressurser</a:t>
            </a:r>
            <a:r>
              <a:rPr lang="nb-NO" baseline="0" dirty="0"/>
              <a:t>, reduserte klimagassutslipp og mer bærekraftig ressursutnyttelse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Redusert svinn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Mer optimal ressursutnyttelse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Bruk og gjenbruk av ressurser i effektive kretsløp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baseline="0" dirty="0"/>
              <a:t>Dette er også en form for «klatring i verdikjeder»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65421-E33B-4056-B233-004009554231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1996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BIA programmet  - Nærings / offentlig sektor </a:t>
            </a:r>
            <a:r>
              <a:rPr lang="nb-NO" dirty="0" err="1"/>
              <a:t>phd</a:t>
            </a:r>
            <a:r>
              <a:rPr lang="nb-NO" baseline="0" dirty="0"/>
              <a:t> - </a:t>
            </a:r>
            <a:r>
              <a:rPr lang="nb-NO" baseline="0" dirty="0" err="1"/>
              <a:t>Nano</a:t>
            </a:r>
            <a:r>
              <a:rPr lang="nb-NO" baseline="0" dirty="0"/>
              <a:t> 2021</a:t>
            </a:r>
          </a:p>
          <a:p>
            <a:r>
              <a:rPr lang="nb-NO" b="1" baseline="0" dirty="0" err="1"/>
              <a:t>SkatteFUNN</a:t>
            </a:r>
            <a:r>
              <a:rPr lang="nb-NO" b="1" baseline="0" dirty="0"/>
              <a:t> -</a:t>
            </a:r>
          </a:p>
          <a:p>
            <a:endParaRPr lang="nb-NO" b="1" baseline="0" dirty="0"/>
          </a:p>
          <a:p>
            <a:r>
              <a:rPr lang="nb-NO" b="0" baseline="0" dirty="0"/>
              <a:t>Totalinnsatsen på Bioøkonomi fra FR er </a:t>
            </a:r>
            <a:r>
              <a:rPr lang="nb-NO" b="0" baseline="0" dirty="0" err="1"/>
              <a:t>stimert</a:t>
            </a:r>
            <a:r>
              <a:rPr lang="nb-NO" b="0" baseline="0" dirty="0"/>
              <a:t> til over 1 </a:t>
            </a:r>
            <a:r>
              <a:rPr lang="nb-NO" b="0" baseline="0" dirty="0" err="1"/>
              <a:t>mrd</a:t>
            </a:r>
            <a:r>
              <a:rPr lang="nb-NO" b="0" baseline="0" dirty="0"/>
              <a:t> i 2016. Viktigste er BIONÆR HAVBRUK, BIOTEK2021, </a:t>
            </a:r>
            <a:r>
              <a:rPr lang="nb-NO" b="0" baseline="0" dirty="0" err="1"/>
              <a:t>Marinforsk</a:t>
            </a:r>
            <a:r>
              <a:rPr lang="nb-NO" b="0" baseline="0" dirty="0"/>
              <a:t> og bioenergisatsingen i ENERGI </a:t>
            </a:r>
            <a:r>
              <a:rPr lang="nb-NO" b="0" baseline="0" dirty="0" err="1"/>
              <a:t>X</a:t>
            </a:r>
            <a:endParaRPr lang="nb-NO" b="0" baseline="0" dirty="0"/>
          </a:p>
          <a:p>
            <a:endParaRPr lang="nb-NO" b="0" baseline="0" dirty="0"/>
          </a:p>
          <a:p>
            <a:r>
              <a:rPr lang="nb-NO" b="0" baseline="0" dirty="0"/>
              <a:t>BIONÆR: matsikkerhet, </a:t>
            </a:r>
            <a:r>
              <a:rPr lang="nb-NO" b="0" baseline="0" dirty="0" err="1"/>
              <a:t>mattryghet</a:t>
            </a:r>
            <a:r>
              <a:rPr lang="nb-NO" b="0" baseline="0" dirty="0"/>
              <a:t>, landbruk over hele landet, økt verdiskapning og  bærekraftig landbruk. Matt og fôr </a:t>
            </a:r>
            <a:r>
              <a:rPr lang="nb-NO" b="0" baseline="0" dirty="0" err="1"/>
              <a:t>ca</a:t>
            </a:r>
            <a:r>
              <a:rPr lang="nb-NO" b="0" baseline="0" dirty="0"/>
              <a:t> 70 % , skog </a:t>
            </a:r>
            <a:r>
              <a:rPr lang="nb-NO" b="0" baseline="0" dirty="0" err="1"/>
              <a:t>ca</a:t>
            </a:r>
            <a:r>
              <a:rPr lang="nb-NO" b="0" baseline="0" dirty="0"/>
              <a:t> 10 % jord og planter </a:t>
            </a:r>
            <a:r>
              <a:rPr lang="nb-NO" b="0" baseline="0" dirty="0" err="1"/>
              <a:t>ca</a:t>
            </a:r>
            <a:r>
              <a:rPr lang="nb-NO" b="0" baseline="0" dirty="0"/>
              <a:t> 20 % </a:t>
            </a:r>
          </a:p>
          <a:p>
            <a:endParaRPr lang="nb-NO" b="0" baseline="0" dirty="0"/>
          </a:p>
          <a:p>
            <a:r>
              <a:rPr lang="nb-NO" b="0" baseline="0" dirty="0"/>
              <a:t>HAVBRUK: bærekraftig vekst, </a:t>
            </a:r>
            <a:r>
              <a:rPr lang="nb-NO" b="0" baseline="0" dirty="0" err="1"/>
              <a:t>globa</a:t>
            </a:r>
            <a:r>
              <a:rPr lang="nb-NO" b="0" baseline="0" dirty="0"/>
              <a:t> posisjon </a:t>
            </a:r>
            <a:r>
              <a:rPr lang="nb-NO" b="0" baseline="0" dirty="0" err="1"/>
              <a:t>inneofr</a:t>
            </a:r>
            <a:r>
              <a:rPr lang="nb-NO" b="0" baseline="0" dirty="0"/>
              <a:t> havbruksforskning, Tema fiskehelse og  </a:t>
            </a:r>
            <a:r>
              <a:rPr lang="nb-NO" b="0" baseline="0" dirty="0" err="1"/>
              <a:t>prduksjonsbiologi</a:t>
            </a:r>
            <a:r>
              <a:rPr lang="nb-NO" b="0" baseline="0" dirty="0"/>
              <a:t>  står for </a:t>
            </a:r>
            <a:r>
              <a:rPr lang="nb-NO" b="0" baseline="0" dirty="0" err="1"/>
              <a:t>desn</a:t>
            </a:r>
            <a:r>
              <a:rPr lang="nb-NO" b="0" baseline="0" dirty="0"/>
              <a:t> største delen, men også fokus </a:t>
            </a:r>
            <a:r>
              <a:rPr lang="nb-NO" b="0" baseline="0" dirty="0" err="1"/>
              <a:t>opå</a:t>
            </a:r>
            <a:r>
              <a:rPr lang="nb-NO" b="0" baseline="0" dirty="0"/>
              <a:t> lavtrofiske arter</a:t>
            </a:r>
          </a:p>
          <a:p>
            <a:endParaRPr lang="nb-NO" b="0" baseline="0" dirty="0"/>
          </a:p>
          <a:p>
            <a:r>
              <a:rPr lang="nb-NO" b="0" baseline="0" dirty="0"/>
              <a:t>ENERGIX  - bred portefølje av prosjekter som skal bidra til  gjennombrudd for bærekraftig </a:t>
            </a:r>
            <a:r>
              <a:rPr lang="nb-NO" b="0" baseline="0" dirty="0" err="1"/>
              <a:t>biodrivst</a:t>
            </a:r>
            <a:r>
              <a:rPr lang="nb-NO" b="0" baseline="0" dirty="0"/>
              <a:t>. Tema: biodrivstoff </a:t>
            </a:r>
            <a:r>
              <a:rPr lang="nb-NO" b="0" baseline="0" dirty="0" err="1"/>
              <a:t>energigjennvinning</a:t>
            </a:r>
            <a:r>
              <a:rPr lang="nb-NO" b="0" baseline="0" dirty="0"/>
              <a:t>  fra avfall  og miljøvennlig oppvarming</a:t>
            </a:r>
          </a:p>
          <a:p>
            <a:endParaRPr lang="nb-NO" b="0" baseline="0" dirty="0"/>
          </a:p>
          <a:p>
            <a:r>
              <a:rPr lang="nb-NO" b="0" baseline="0" dirty="0"/>
              <a:t>BIOTEK 2021: bioteknologisk forskning mot landbruks, marin, industri og helse</a:t>
            </a:r>
          </a:p>
          <a:p>
            <a:endParaRPr lang="nb-NO" b="0" baseline="0" dirty="0"/>
          </a:p>
          <a:p>
            <a:r>
              <a:rPr lang="nb-NO" b="0" baseline="0" dirty="0"/>
              <a:t>MARINFORSK: viktig fra 2017 innenfor tema knyttet til villfangs 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65421-E33B-4056-B233-00400955423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377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b-NO" sz="1100" dirty="0"/>
              <a:t>Nasjonalt: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1100" dirty="0"/>
              <a:t>Summer for jordbruk,/ marin/sjømat og skog/tre har skattefunn  hatt en vekst i antall søknader på over 60 %  siden 2014. – spesielt god vekst </a:t>
            </a:r>
            <a:r>
              <a:rPr lang="nb-NO" sz="1100" dirty="0" err="1"/>
              <a:t>innefor</a:t>
            </a:r>
            <a:r>
              <a:rPr lang="nb-NO" sz="1100" dirty="0"/>
              <a:t> </a:t>
            </a:r>
            <a:r>
              <a:rPr lang="nb-NO" sz="1100" dirty="0" err="1"/>
              <a:t>marisn</a:t>
            </a:r>
            <a:r>
              <a:rPr lang="nb-NO" sz="1100" dirty="0"/>
              <a:t> sektor og jordbruk.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65421-E33B-4056-B233-004009554231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0787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65421-E33B-4056-B233-00400955423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2685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65421-E33B-4056-B233-004009554231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3805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Styrker og svakheter </a:t>
            </a:r>
          </a:p>
          <a:p>
            <a:pPr marL="171450" indent="-171450">
              <a:buFontTx/>
              <a:buChar char="-"/>
            </a:pPr>
            <a:r>
              <a:rPr lang="nb-NO" dirty="0"/>
              <a:t>Mangler teknologisk FoU infrastruktur</a:t>
            </a:r>
          </a:p>
          <a:p>
            <a:pPr marL="171450" indent="-171450">
              <a:buFontTx/>
              <a:buChar char="-"/>
            </a:pPr>
            <a:r>
              <a:rPr lang="nb-NO" dirty="0"/>
              <a:t>Nyetablert TTO funksjon ved NORD universitet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65421-E33B-4056-B233-004009554231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472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FR_logo_Bm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977900"/>
            <a:ext cx="1993900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3"/>
          <p:cNvSpPr>
            <a:spLocks noChangeArrowheads="1"/>
          </p:cNvSpPr>
          <p:nvPr userDrawn="1"/>
        </p:nvSpPr>
        <p:spPr bwMode="auto">
          <a:xfrm>
            <a:off x="0" y="4149725"/>
            <a:ext cx="1476375" cy="179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99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endParaRPr lang="nb-NO"/>
          </a:p>
        </p:txBody>
      </p:sp>
      <p:sp>
        <p:nvSpPr>
          <p:cNvPr id="23" name="Rectangle 4"/>
          <p:cNvSpPr>
            <a:spLocks noChangeArrowheads="1"/>
          </p:cNvSpPr>
          <p:nvPr userDrawn="1"/>
        </p:nvSpPr>
        <p:spPr bwMode="auto">
          <a:xfrm>
            <a:off x="0" y="1484313"/>
            <a:ext cx="9144000" cy="2093912"/>
          </a:xfrm>
          <a:prstGeom prst="rect">
            <a:avLst/>
          </a:prstGeom>
          <a:solidFill>
            <a:srgbClr val="00B0CA"/>
          </a:solidFill>
          <a:ln>
            <a:noFill/>
          </a:ln>
          <a:effectLst/>
          <a:extLst/>
        </p:spPr>
        <p:txBody>
          <a:bodyPr lIns="36000" tIns="36000" rIns="36000" bIns="36000" anchor="ctr">
            <a:spAutoFit/>
          </a:bodyPr>
          <a:lstStyle/>
          <a:p>
            <a:endParaRPr lang="nb-NO"/>
          </a:p>
        </p:txBody>
      </p:sp>
      <p:sp>
        <p:nvSpPr>
          <p:cNvPr id="24" name="Freeform 7"/>
          <p:cNvSpPr>
            <a:spLocks/>
          </p:cNvSpPr>
          <p:nvPr userDrawn="1"/>
        </p:nvSpPr>
        <p:spPr bwMode="auto">
          <a:xfrm>
            <a:off x="-4763" y="3605213"/>
            <a:ext cx="9148763" cy="723900"/>
          </a:xfrm>
          <a:custGeom>
            <a:avLst/>
            <a:gdLst>
              <a:gd name="T0" fmla="*/ 5763 w 5763"/>
              <a:gd name="T1" fmla="*/ 456 h 456"/>
              <a:gd name="T2" fmla="*/ 794 w 5763"/>
              <a:gd name="T3" fmla="*/ 456 h 456"/>
              <a:gd name="T4" fmla="*/ 794 w 5763"/>
              <a:gd name="T5" fmla="*/ 345 h 456"/>
              <a:gd name="T6" fmla="*/ 0 w 5763"/>
              <a:gd name="T7" fmla="*/ 345 h 456"/>
              <a:gd name="T8" fmla="*/ 0 w 5763"/>
              <a:gd name="T9" fmla="*/ 0 h 456"/>
              <a:gd name="T10" fmla="*/ 5763 w 5763"/>
              <a:gd name="T11" fmla="*/ 0 h 456"/>
              <a:gd name="T12" fmla="*/ 5763 w 5763"/>
              <a:gd name="T13" fmla="*/ 45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3" h="456">
                <a:moveTo>
                  <a:pt x="5763" y="456"/>
                </a:moveTo>
                <a:lnTo>
                  <a:pt x="794" y="456"/>
                </a:lnTo>
                <a:lnTo>
                  <a:pt x="794" y="345"/>
                </a:lnTo>
                <a:lnTo>
                  <a:pt x="0" y="345"/>
                </a:lnTo>
                <a:lnTo>
                  <a:pt x="0" y="0"/>
                </a:lnTo>
                <a:lnTo>
                  <a:pt x="5763" y="0"/>
                </a:lnTo>
                <a:lnTo>
                  <a:pt x="5763" y="456"/>
                </a:lnTo>
                <a:close/>
              </a:path>
            </a:pathLst>
          </a:custGeom>
          <a:solidFill>
            <a:srgbClr val="00B0CA"/>
          </a:solidFill>
          <a:ln>
            <a:noFill/>
          </a:ln>
          <a:effectLst/>
          <a:extLst/>
        </p:spPr>
        <p:txBody>
          <a:bodyPr lIns="36000" tIns="36000" rIns="36000" bIns="36000" anchor="ctr">
            <a:spAutoFit/>
          </a:bodyPr>
          <a:lstStyle/>
          <a:p>
            <a:endParaRPr lang="nb-NO"/>
          </a:p>
        </p:txBody>
      </p:sp>
      <p:grpSp>
        <p:nvGrpSpPr>
          <p:cNvPr id="25" name="Gruppe 24"/>
          <p:cNvGrpSpPr/>
          <p:nvPr userDrawn="1"/>
        </p:nvGrpSpPr>
        <p:grpSpPr>
          <a:xfrm>
            <a:off x="0" y="4149725"/>
            <a:ext cx="1258888" cy="180975"/>
            <a:chOff x="0" y="4149725"/>
            <a:chExt cx="1258888" cy="180975"/>
          </a:xfrm>
        </p:grpSpPr>
        <p:sp>
          <p:nvSpPr>
            <p:cNvPr id="26" name="Rectangle 9"/>
            <p:cNvSpPr>
              <a:spLocks noChangeArrowheads="1"/>
            </p:cNvSpPr>
            <p:nvPr userDrawn="1"/>
          </p:nvSpPr>
          <p:spPr bwMode="auto">
            <a:xfrm flipH="1">
              <a:off x="1077913" y="4149725"/>
              <a:ext cx="180975" cy="180975"/>
            </a:xfrm>
            <a:prstGeom prst="rect">
              <a:avLst/>
            </a:prstGeom>
            <a:solidFill>
              <a:srgbClr val="00B0CA">
                <a:alpha val="89999"/>
              </a:srgbClr>
            </a:solidFill>
            <a:ln>
              <a:noFill/>
            </a:ln>
            <a:effectLst/>
            <a:extLst/>
          </p:spPr>
          <p:txBody>
            <a:bodyPr lIns="36000" tIns="36000" rIns="36000" bIns="36000" anchor="ctr">
              <a:spAutoFit/>
            </a:bodyPr>
            <a:lstStyle/>
            <a:p>
              <a:endParaRPr lang="nb-NO"/>
            </a:p>
          </p:txBody>
        </p:sp>
        <p:sp>
          <p:nvSpPr>
            <p:cNvPr id="27" name="Rectangle 10"/>
            <p:cNvSpPr>
              <a:spLocks noChangeArrowheads="1"/>
            </p:cNvSpPr>
            <p:nvPr userDrawn="1"/>
          </p:nvSpPr>
          <p:spPr bwMode="auto">
            <a:xfrm flipH="1">
              <a:off x="898525" y="4149725"/>
              <a:ext cx="180975" cy="180975"/>
            </a:xfrm>
            <a:prstGeom prst="rect">
              <a:avLst/>
            </a:prstGeom>
            <a:solidFill>
              <a:srgbClr val="00B0CA">
                <a:alpha val="80000"/>
              </a:srgbClr>
            </a:solidFill>
            <a:ln>
              <a:noFill/>
            </a:ln>
            <a:effectLst/>
            <a:extLst/>
          </p:spPr>
          <p:txBody>
            <a:bodyPr lIns="36000" tIns="36000" rIns="36000" bIns="36000" anchor="ctr">
              <a:spAutoFit/>
            </a:bodyPr>
            <a:lstStyle/>
            <a:p>
              <a:endParaRPr lang="nb-NO"/>
            </a:p>
          </p:txBody>
        </p:sp>
        <p:sp>
          <p:nvSpPr>
            <p:cNvPr id="28" name="Rectangle 11"/>
            <p:cNvSpPr>
              <a:spLocks noChangeArrowheads="1"/>
            </p:cNvSpPr>
            <p:nvPr userDrawn="1"/>
          </p:nvSpPr>
          <p:spPr bwMode="auto">
            <a:xfrm flipH="1">
              <a:off x="719138" y="4149725"/>
              <a:ext cx="180975" cy="180975"/>
            </a:xfrm>
            <a:prstGeom prst="rect">
              <a:avLst/>
            </a:prstGeom>
            <a:solidFill>
              <a:srgbClr val="00B0CA">
                <a:alpha val="70000"/>
              </a:srgbClr>
            </a:solidFill>
            <a:ln>
              <a:noFill/>
            </a:ln>
            <a:effectLst/>
            <a:extLst/>
          </p:spPr>
          <p:txBody>
            <a:bodyPr lIns="36000" tIns="36000" rIns="36000" bIns="36000" anchor="ctr">
              <a:spAutoFit/>
            </a:bodyPr>
            <a:lstStyle/>
            <a:p>
              <a:endParaRPr lang="nb-NO"/>
            </a:p>
          </p:txBody>
        </p:sp>
        <p:sp>
          <p:nvSpPr>
            <p:cNvPr id="29" name="Rectangle 12"/>
            <p:cNvSpPr>
              <a:spLocks noChangeArrowheads="1"/>
            </p:cNvSpPr>
            <p:nvPr userDrawn="1"/>
          </p:nvSpPr>
          <p:spPr bwMode="auto">
            <a:xfrm flipH="1">
              <a:off x="538163" y="4149725"/>
              <a:ext cx="182563" cy="180975"/>
            </a:xfrm>
            <a:prstGeom prst="rect">
              <a:avLst/>
            </a:prstGeom>
            <a:solidFill>
              <a:srgbClr val="00B0CA">
                <a:alpha val="50000"/>
              </a:srgbClr>
            </a:solidFill>
            <a:ln>
              <a:noFill/>
            </a:ln>
            <a:effectLst/>
            <a:extLst/>
          </p:spPr>
          <p:txBody>
            <a:bodyPr lIns="36000" tIns="36000" rIns="36000" bIns="36000" anchor="ctr">
              <a:spAutoFit/>
            </a:bodyPr>
            <a:lstStyle/>
            <a:p>
              <a:endParaRPr lang="nb-NO"/>
            </a:p>
          </p:txBody>
        </p:sp>
        <p:sp>
          <p:nvSpPr>
            <p:cNvPr id="30" name="Rectangle 13"/>
            <p:cNvSpPr>
              <a:spLocks noChangeArrowheads="1"/>
            </p:cNvSpPr>
            <p:nvPr userDrawn="1"/>
          </p:nvSpPr>
          <p:spPr bwMode="auto">
            <a:xfrm flipH="1">
              <a:off x="358775" y="4149725"/>
              <a:ext cx="180975" cy="180975"/>
            </a:xfrm>
            <a:prstGeom prst="rect">
              <a:avLst/>
            </a:prstGeom>
            <a:solidFill>
              <a:srgbClr val="00B0CA">
                <a:alpha val="39999"/>
              </a:srgbClr>
            </a:solidFill>
            <a:ln>
              <a:noFill/>
            </a:ln>
            <a:effectLst/>
            <a:extLst/>
          </p:spPr>
          <p:txBody>
            <a:bodyPr lIns="36000" tIns="36000" rIns="36000" bIns="36000" anchor="ctr">
              <a:spAutoFit/>
            </a:bodyPr>
            <a:lstStyle/>
            <a:p>
              <a:endParaRPr lang="nb-NO"/>
            </a:p>
          </p:txBody>
        </p:sp>
        <p:sp>
          <p:nvSpPr>
            <p:cNvPr id="31" name="Rectangle 14"/>
            <p:cNvSpPr>
              <a:spLocks noChangeArrowheads="1"/>
            </p:cNvSpPr>
            <p:nvPr userDrawn="1"/>
          </p:nvSpPr>
          <p:spPr bwMode="auto">
            <a:xfrm flipH="1">
              <a:off x="179388" y="4149725"/>
              <a:ext cx="180975" cy="180975"/>
            </a:xfrm>
            <a:prstGeom prst="rect">
              <a:avLst/>
            </a:prstGeom>
            <a:solidFill>
              <a:srgbClr val="00B0CA">
                <a:alpha val="30000"/>
              </a:srgbClr>
            </a:solidFill>
            <a:ln>
              <a:noFill/>
            </a:ln>
            <a:effectLst/>
            <a:extLst/>
          </p:spPr>
          <p:txBody>
            <a:bodyPr lIns="36000" tIns="36000" rIns="36000" bIns="36000" anchor="ctr">
              <a:spAutoFit/>
            </a:bodyPr>
            <a:lstStyle/>
            <a:p>
              <a:endParaRPr lang="nb-NO"/>
            </a:p>
          </p:txBody>
        </p:sp>
        <p:sp>
          <p:nvSpPr>
            <p:cNvPr id="32" name="Rectangle 15"/>
            <p:cNvSpPr>
              <a:spLocks noChangeArrowheads="1"/>
            </p:cNvSpPr>
            <p:nvPr userDrawn="1"/>
          </p:nvSpPr>
          <p:spPr bwMode="auto">
            <a:xfrm flipH="1">
              <a:off x="0" y="4149725"/>
              <a:ext cx="180975" cy="180975"/>
            </a:xfrm>
            <a:prstGeom prst="rect">
              <a:avLst/>
            </a:prstGeom>
            <a:solidFill>
              <a:srgbClr val="00B0CA">
                <a:alpha val="20000"/>
              </a:srgbClr>
            </a:solidFill>
            <a:ln>
              <a:noFill/>
            </a:ln>
            <a:effectLst/>
            <a:extLst/>
          </p:spPr>
          <p:txBody>
            <a:bodyPr lIns="36000" tIns="36000" rIns="36000" bIns="36000" anchor="ctr">
              <a:spAutoFit/>
            </a:bodyPr>
            <a:lstStyle/>
            <a:p>
              <a:endParaRPr lang="nb-NO"/>
            </a:p>
          </p:txBody>
        </p:sp>
      </p:grp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-4763" y="6492875"/>
            <a:ext cx="2133600" cy="365125"/>
          </a:xfrm>
        </p:spPr>
        <p:txBody>
          <a:bodyPr anchor="b"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BA716E1B-53AA-4414-ACB0-2A5DFFF9993B}" type="datetimeFigureOut">
              <a:rPr lang="nb-NO" smtClean="0"/>
              <a:pPr/>
              <a:t>01.02.2018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159732" y="6492817"/>
            <a:ext cx="5004556" cy="365125"/>
          </a:xfrm>
        </p:spPr>
        <p:txBody>
          <a:bodyPr anchor="b"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7164288" y="6492875"/>
            <a:ext cx="1979712" cy="365125"/>
          </a:xfrm>
        </p:spPr>
        <p:txBody>
          <a:bodyPr anchor="b"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8B3504C-860D-48D4-B409-223BBD91717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468312" y="2204864"/>
            <a:ext cx="8351838" cy="1260140"/>
          </a:xfrm>
        </p:spPr>
        <p:txBody>
          <a:bodyPr anchor="b">
            <a:normAutofit/>
          </a:bodyPr>
          <a:lstStyle>
            <a:lvl1pPr algn="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3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3721100"/>
            <a:ext cx="7127875" cy="571500"/>
          </a:xfrm>
        </p:spPr>
        <p:txBody>
          <a:bodyPr lIns="36000"/>
          <a:lstStyle>
            <a:lvl1pPr marL="0" indent="0" algn="r">
              <a:spcBef>
                <a:spcPct val="0"/>
              </a:spcBef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59533220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313" y="728663"/>
            <a:ext cx="8351837" cy="10795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503238" y="1865313"/>
            <a:ext cx="4081462" cy="47085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37100" y="1865313"/>
            <a:ext cx="4083050" cy="47085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64805-3D23-438F-AA51-29823DAB671E}" type="slidenum">
              <a:rPr lang="nb-NO">
                <a:solidFill>
                  <a:prstClr val="white">
                    <a:lumMod val="8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91913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tel, tekst og mediekl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19088" y="311150"/>
            <a:ext cx="8632825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395288" y="1557338"/>
            <a:ext cx="4164012" cy="4527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media 3"/>
          <p:cNvSpPr>
            <a:spLocks noGrp="1"/>
          </p:cNvSpPr>
          <p:nvPr>
            <p:ph type="media" sz="half" idx="2"/>
          </p:nvPr>
        </p:nvSpPr>
        <p:spPr>
          <a:xfrm>
            <a:off x="4711700" y="1557338"/>
            <a:ext cx="4164013" cy="4527550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30379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6E1B-53AA-4414-ACB0-2A5DFFF9993B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504C-860D-48D4-B409-223BBD91717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468312" y="728662"/>
            <a:ext cx="8351838" cy="107950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3"/>
          </p:nvPr>
        </p:nvSpPr>
        <p:spPr>
          <a:xfrm>
            <a:off x="503238" y="1837346"/>
            <a:ext cx="8316912" cy="47603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5676861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313" y="728662"/>
            <a:ext cx="8351837" cy="1079501"/>
          </a:xfrm>
          <a:prstGeom prst="rect">
            <a:avLst/>
          </a:prstGeom>
        </p:spPr>
        <p:txBody>
          <a:bodyPr lIns="36000"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6E1B-53AA-4414-ACB0-2A5DFFF9993B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504C-860D-48D4-B409-223BBD9171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775222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6E1B-53AA-4414-ACB0-2A5DFFF9993B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504C-860D-48D4-B409-223BBD9171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498749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313" y="728662"/>
            <a:ext cx="8351837" cy="107950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03238" y="1844675"/>
            <a:ext cx="3992561" cy="475297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B0CA"/>
              </a:buClr>
              <a:buFont typeface="Wingdings" pitchFamily="2" charset="2"/>
              <a:buChar char="§"/>
              <a:defRPr sz="2400"/>
            </a:lvl1pPr>
            <a:lvl2pPr marL="742950" indent="-285750">
              <a:buClr>
                <a:srgbClr val="00B0CA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00B0CA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00B0CA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00B0CA"/>
              </a:buClr>
              <a:buFont typeface="Wingdings" pitchFamily="2" charset="2"/>
              <a:buChar char="§"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844674"/>
            <a:ext cx="4171950" cy="47529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B0CA"/>
              </a:buClr>
              <a:buFont typeface="Wingdings" pitchFamily="2" charset="2"/>
              <a:buChar char="§"/>
              <a:defRPr lang="nb-NO" sz="24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B0CA"/>
              </a:buClr>
              <a:buFont typeface="Wingdings" pitchFamily="2" charset="2"/>
              <a:buChar char="§"/>
              <a:defRPr lang="nb-NO" sz="20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B0CA"/>
              </a:buClr>
              <a:buFont typeface="Wingdings" pitchFamily="2" charset="2"/>
              <a:buChar char="§"/>
              <a:defRPr lang="nb-NO" sz="20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B0CA"/>
              </a:buClr>
              <a:buFont typeface="Wingdings" pitchFamily="2" charset="2"/>
              <a:buChar char="§"/>
              <a:defRPr lang="nb-NO" sz="20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B0CA"/>
              </a:buClr>
              <a:buFont typeface="Wingdings" pitchFamily="2" charset="2"/>
              <a:buChar char="§"/>
              <a:defRPr lang="nb-NO" sz="20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6E1B-53AA-4414-ACB0-2A5DFFF9993B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504C-860D-48D4-B409-223BBD9171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5261942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313" y="728662"/>
            <a:ext cx="8351837" cy="107950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68313" y="1808163"/>
            <a:ext cx="4075113" cy="6397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3238" y="2600908"/>
            <a:ext cx="4040188" cy="399674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B0CA"/>
              </a:buClr>
              <a:buFont typeface="Wingdings" pitchFamily="2" charset="2"/>
              <a:buChar char="§"/>
              <a:defRPr sz="2200"/>
            </a:lvl1pPr>
            <a:lvl2pPr marL="742950" indent="-285750">
              <a:buClr>
                <a:srgbClr val="00B0CA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00B0CA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00B0CA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00B0CA"/>
              </a:buClr>
              <a:buFont typeface="Wingdings" pitchFamily="2" charset="2"/>
              <a:buChar char="§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91063" y="1808163"/>
            <a:ext cx="4041775" cy="6397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91063" y="2600908"/>
            <a:ext cx="4041775" cy="399674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36000" bIns="72000" numCol="1" anchor="t" anchorCtr="0" compatLnSpc="1">
            <a:prstTxWarp prst="textNoShape">
              <a:avLst/>
            </a:prstTxWarp>
          </a:bodyPr>
          <a:lstStyle>
            <a:lvl1pPr>
              <a:defRPr lang="nb-NO" sz="2200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  <a:lvl4pPr>
              <a:defRPr lang="nb-NO" dirty="0" smtClean="0"/>
            </a:lvl4pPr>
            <a:lvl5pPr>
              <a:defRPr lang="nb-NO" dirty="0"/>
            </a:lvl5pPr>
          </a:lstStyle>
          <a:p>
            <a:pPr lvl="0">
              <a:buClr>
                <a:srgbClr val="00B0CA"/>
              </a:buClr>
              <a:buFont typeface="Wingdings" pitchFamily="2" charset="2"/>
              <a:buChar char="§"/>
            </a:pPr>
            <a:r>
              <a:rPr lang="nb-NO"/>
              <a:t>Klikk for å redigere tekststiler i malen</a:t>
            </a:r>
          </a:p>
          <a:p>
            <a:pPr lvl="1">
              <a:buClr>
                <a:srgbClr val="00B0CA"/>
              </a:buClr>
              <a:buFont typeface="Wingdings" pitchFamily="2" charset="2"/>
              <a:buChar char="§"/>
            </a:pPr>
            <a:r>
              <a:rPr lang="nb-NO"/>
              <a:t>Andre nivå</a:t>
            </a:r>
          </a:p>
          <a:p>
            <a:pPr lvl="2">
              <a:buClr>
                <a:srgbClr val="00B0CA"/>
              </a:buClr>
              <a:buFont typeface="Wingdings" pitchFamily="2" charset="2"/>
              <a:buChar char="§"/>
            </a:pPr>
            <a:r>
              <a:rPr lang="nb-NO"/>
              <a:t>Tredje nivå</a:t>
            </a:r>
          </a:p>
          <a:p>
            <a:pPr lvl="3">
              <a:buClr>
                <a:srgbClr val="00B0CA"/>
              </a:buClr>
              <a:buFont typeface="Wingdings" pitchFamily="2" charset="2"/>
              <a:buChar char="§"/>
            </a:pPr>
            <a:r>
              <a:rPr lang="nb-NO"/>
              <a:t>Fjerde nivå</a:t>
            </a:r>
          </a:p>
          <a:p>
            <a:pPr lvl="4">
              <a:buClr>
                <a:srgbClr val="00B0CA"/>
              </a:buClr>
              <a:buFont typeface="Wingdings" pitchFamily="2" charset="2"/>
              <a:buChar char="§"/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6E1B-53AA-4414-ACB0-2A5DFFF9993B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504C-860D-48D4-B409-223BBD9171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1191831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313" y="728662"/>
            <a:ext cx="2997200" cy="706437"/>
          </a:xfrm>
          <a:prstGeom prst="rect">
            <a:avLst/>
          </a:prstGeo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63888" y="728663"/>
            <a:ext cx="5122912" cy="53975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B0CA"/>
              </a:buClr>
              <a:buFont typeface="Wingdings" pitchFamily="2" charset="2"/>
              <a:buChar char="§"/>
              <a:defRPr sz="2800"/>
            </a:lvl1pPr>
            <a:lvl2pPr marL="742950" indent="-285750">
              <a:buClr>
                <a:srgbClr val="00B0CA"/>
              </a:buClr>
              <a:buFont typeface="Wingdings" pitchFamily="2" charset="2"/>
              <a:buChar char="§"/>
              <a:defRPr sz="2400"/>
            </a:lvl2pPr>
            <a:lvl3pPr marL="1143000" indent="-228600">
              <a:buClr>
                <a:srgbClr val="00B0CA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00B0CA"/>
              </a:buClr>
              <a:buFont typeface="Wingdings" pitchFamily="2" charset="2"/>
              <a:buChar char="§"/>
              <a:defRPr sz="1800"/>
            </a:lvl4pPr>
            <a:lvl5pPr marL="2057400" indent="-228600">
              <a:buClr>
                <a:srgbClr val="00B0CA"/>
              </a:buClr>
              <a:buFont typeface="Wingdings" pitchFamily="2" charset="2"/>
              <a:buChar char="§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03238" y="1484313"/>
            <a:ext cx="2962275" cy="464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6E1B-53AA-4414-ACB0-2A5DFFF9993B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504C-860D-48D4-B409-223BBD9171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5645535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35696" y="5217078"/>
            <a:ext cx="5486400" cy="566738"/>
          </a:xfrm>
          <a:prstGeom prst="rect">
            <a:avLst/>
          </a:prstGeom>
        </p:spPr>
        <p:txBody>
          <a:bodyPr anchor="t"/>
          <a:lstStyle>
            <a:lvl1pPr algn="l">
              <a:defRPr sz="24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728662"/>
            <a:ext cx="5486400" cy="4392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835696" y="578381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6E1B-53AA-4414-ACB0-2A5DFFF9993B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504C-860D-48D4-B409-223BBD9171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599116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0825" y="869950"/>
            <a:ext cx="3454400" cy="5226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27625" y="869950"/>
            <a:ext cx="3455988" cy="25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27625" y="3559175"/>
            <a:ext cx="3455988" cy="25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4199510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67625" y="296863"/>
            <a:ext cx="1476375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99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endParaRPr lang="nb-NO"/>
          </a:p>
        </p:txBody>
      </p:sp>
      <p:sp>
        <p:nvSpPr>
          <p:cNvPr id="8" name="Freeform 3"/>
          <p:cNvSpPr>
            <a:spLocks/>
          </p:cNvSpPr>
          <p:nvPr/>
        </p:nvSpPr>
        <p:spPr bwMode="auto">
          <a:xfrm>
            <a:off x="0" y="-3175"/>
            <a:ext cx="9146743" cy="515938"/>
          </a:xfrm>
          <a:custGeom>
            <a:avLst/>
            <a:gdLst>
              <a:gd name="T0" fmla="*/ 0 w 5760"/>
              <a:gd name="T1" fmla="*/ 323 h 325"/>
              <a:gd name="T2" fmla="*/ 4968 w 5760"/>
              <a:gd name="T3" fmla="*/ 325 h 325"/>
              <a:gd name="T4" fmla="*/ 4968 w 5760"/>
              <a:gd name="T5" fmla="*/ 214 h 325"/>
              <a:gd name="T6" fmla="*/ 5760 w 5760"/>
              <a:gd name="T7" fmla="*/ 214 h 325"/>
              <a:gd name="T8" fmla="*/ 5760 w 5760"/>
              <a:gd name="T9" fmla="*/ 2 h 325"/>
              <a:gd name="T10" fmla="*/ 0 w 5760"/>
              <a:gd name="T11" fmla="*/ 0 h 325"/>
              <a:gd name="T12" fmla="*/ 0 w 5760"/>
              <a:gd name="T13" fmla="*/ 323 h 325"/>
              <a:gd name="connsiteX0" fmla="*/ 0 w 10003"/>
              <a:gd name="connsiteY0" fmla="*/ 9938 h 10000"/>
              <a:gd name="connsiteX1" fmla="*/ 8625 w 10003"/>
              <a:gd name="connsiteY1" fmla="*/ 10000 h 10000"/>
              <a:gd name="connsiteX2" fmla="*/ 8625 w 10003"/>
              <a:gd name="connsiteY2" fmla="*/ 6585 h 10000"/>
              <a:gd name="connsiteX3" fmla="*/ 10000 w 10003"/>
              <a:gd name="connsiteY3" fmla="*/ 6585 h 10000"/>
              <a:gd name="connsiteX4" fmla="*/ 10003 w 10003"/>
              <a:gd name="connsiteY4" fmla="*/ 62 h 10000"/>
              <a:gd name="connsiteX5" fmla="*/ 0 w 10003"/>
              <a:gd name="connsiteY5" fmla="*/ 0 h 10000"/>
              <a:gd name="connsiteX6" fmla="*/ 0 w 10003"/>
              <a:gd name="connsiteY6" fmla="*/ 9938 h 10000"/>
              <a:gd name="connsiteX0" fmla="*/ 0 w 10003"/>
              <a:gd name="connsiteY0" fmla="*/ 9938 h 10000"/>
              <a:gd name="connsiteX1" fmla="*/ 8625 w 10003"/>
              <a:gd name="connsiteY1" fmla="*/ 10000 h 10000"/>
              <a:gd name="connsiteX2" fmla="*/ 8625 w 10003"/>
              <a:gd name="connsiteY2" fmla="*/ 6585 h 10000"/>
              <a:gd name="connsiteX3" fmla="*/ 10000 w 10003"/>
              <a:gd name="connsiteY3" fmla="*/ 6585 h 10000"/>
              <a:gd name="connsiteX4" fmla="*/ 10003 w 10003"/>
              <a:gd name="connsiteY4" fmla="*/ 62 h 10000"/>
              <a:gd name="connsiteX5" fmla="*/ 0 w 10003"/>
              <a:gd name="connsiteY5" fmla="*/ 0 h 10000"/>
              <a:gd name="connsiteX6" fmla="*/ 0 w 10003"/>
              <a:gd name="connsiteY6" fmla="*/ 993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3" h="10000">
                <a:moveTo>
                  <a:pt x="0" y="9938"/>
                </a:moveTo>
                <a:lnTo>
                  <a:pt x="8625" y="10000"/>
                </a:lnTo>
                <a:lnTo>
                  <a:pt x="8625" y="6585"/>
                </a:lnTo>
                <a:lnTo>
                  <a:pt x="10000" y="6585"/>
                </a:lnTo>
                <a:cubicBezTo>
                  <a:pt x="10001" y="4411"/>
                  <a:pt x="10002" y="2236"/>
                  <a:pt x="10003" y="62"/>
                </a:cubicBezTo>
                <a:lnTo>
                  <a:pt x="0" y="0"/>
                </a:lnTo>
                <a:lnTo>
                  <a:pt x="0" y="9938"/>
                </a:lnTo>
                <a:close/>
              </a:path>
            </a:pathLst>
          </a:custGeom>
          <a:solidFill>
            <a:srgbClr val="00B0CA"/>
          </a:solidFill>
          <a:ln>
            <a:noFill/>
          </a:ln>
          <a:effectLst/>
          <a:extLst/>
        </p:spPr>
        <p:txBody>
          <a:bodyPr lIns="36000" tIns="36000" rIns="36000" bIns="36000" anchor="ctr">
            <a:spAutoFit/>
          </a:bodyPr>
          <a:lstStyle/>
          <a:p>
            <a:endParaRPr lang="nb-NO"/>
          </a:p>
        </p:txBody>
      </p:sp>
      <p:pic>
        <p:nvPicPr>
          <p:cNvPr id="9" name="Picture 4" descr="FR_logo_Bm_hvi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07950"/>
            <a:ext cx="1997075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e 9"/>
          <p:cNvGrpSpPr/>
          <p:nvPr/>
        </p:nvGrpSpPr>
        <p:grpSpPr>
          <a:xfrm>
            <a:off x="7879891" y="332942"/>
            <a:ext cx="1257300" cy="180975"/>
            <a:chOff x="7886700" y="333375"/>
            <a:chExt cx="1257300" cy="180975"/>
          </a:xfrm>
        </p:grpSpPr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7886700" y="333375"/>
              <a:ext cx="180975" cy="180975"/>
            </a:xfrm>
            <a:prstGeom prst="rect">
              <a:avLst/>
            </a:prstGeom>
            <a:solidFill>
              <a:srgbClr val="00B0CA">
                <a:alpha val="89999"/>
              </a:srgbClr>
            </a:solidFill>
            <a:ln>
              <a:noFill/>
            </a:ln>
            <a:effectLst/>
            <a:extLst/>
          </p:spPr>
          <p:txBody>
            <a:bodyPr lIns="36000" tIns="36000" rIns="36000" bIns="36000" anchor="ctr">
              <a:spAutoFit/>
            </a:bodyPr>
            <a:lstStyle/>
            <a:p>
              <a:endParaRPr lang="nb-NO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8066088" y="333375"/>
              <a:ext cx="180975" cy="180975"/>
            </a:xfrm>
            <a:prstGeom prst="rect">
              <a:avLst/>
            </a:prstGeom>
            <a:solidFill>
              <a:srgbClr val="00B0CA">
                <a:alpha val="80000"/>
              </a:srgbClr>
            </a:solidFill>
            <a:ln>
              <a:noFill/>
            </a:ln>
            <a:effectLst/>
            <a:extLst/>
          </p:spPr>
          <p:txBody>
            <a:bodyPr lIns="36000" tIns="36000" rIns="36000" bIns="36000" anchor="ctr">
              <a:spAutoFit/>
            </a:bodyPr>
            <a:lstStyle/>
            <a:p>
              <a:endParaRPr lang="nb-NO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8245475" y="333375"/>
              <a:ext cx="180975" cy="180975"/>
            </a:xfrm>
            <a:prstGeom prst="rect">
              <a:avLst/>
            </a:prstGeom>
            <a:solidFill>
              <a:srgbClr val="00B0CA">
                <a:alpha val="70000"/>
              </a:srgbClr>
            </a:solidFill>
            <a:ln>
              <a:noFill/>
            </a:ln>
            <a:effectLst/>
            <a:extLst/>
          </p:spPr>
          <p:txBody>
            <a:bodyPr lIns="36000" tIns="36000" rIns="36000" bIns="36000" anchor="ctr">
              <a:spAutoFit/>
            </a:bodyPr>
            <a:lstStyle/>
            <a:p>
              <a:endParaRPr lang="nb-NO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8424863" y="333375"/>
              <a:ext cx="180975" cy="180975"/>
            </a:xfrm>
            <a:prstGeom prst="rect">
              <a:avLst/>
            </a:prstGeom>
            <a:solidFill>
              <a:srgbClr val="00B0CA">
                <a:alpha val="50000"/>
              </a:srgbClr>
            </a:solidFill>
            <a:ln>
              <a:noFill/>
            </a:ln>
            <a:effectLst/>
            <a:extLst/>
          </p:spPr>
          <p:txBody>
            <a:bodyPr lIns="36000" tIns="36000" rIns="36000" bIns="36000" anchor="ctr">
              <a:spAutoFit/>
            </a:bodyPr>
            <a:lstStyle/>
            <a:p>
              <a:endParaRPr lang="nb-NO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8604250" y="333375"/>
              <a:ext cx="180975" cy="180975"/>
            </a:xfrm>
            <a:prstGeom prst="rect">
              <a:avLst/>
            </a:prstGeom>
            <a:solidFill>
              <a:srgbClr val="00B0CA">
                <a:alpha val="39999"/>
              </a:srgbClr>
            </a:solidFill>
            <a:ln>
              <a:noFill/>
            </a:ln>
            <a:effectLst/>
            <a:extLst/>
          </p:spPr>
          <p:txBody>
            <a:bodyPr lIns="36000" tIns="36000" rIns="36000" bIns="36000" anchor="ctr">
              <a:spAutoFit/>
            </a:bodyPr>
            <a:lstStyle/>
            <a:p>
              <a:endParaRPr lang="nb-NO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8783638" y="333375"/>
              <a:ext cx="180975" cy="180975"/>
            </a:xfrm>
            <a:prstGeom prst="rect">
              <a:avLst/>
            </a:prstGeom>
            <a:solidFill>
              <a:srgbClr val="00B0CA">
                <a:alpha val="30000"/>
              </a:srgbClr>
            </a:solidFill>
            <a:ln>
              <a:noFill/>
            </a:ln>
            <a:effectLst/>
            <a:extLst/>
          </p:spPr>
          <p:txBody>
            <a:bodyPr lIns="36000" tIns="36000" rIns="36000" bIns="36000" anchor="ctr">
              <a:spAutoFit/>
            </a:bodyPr>
            <a:lstStyle/>
            <a:p>
              <a:endParaRPr lang="nb-NO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auto">
            <a:xfrm>
              <a:off x="8963025" y="333375"/>
              <a:ext cx="180975" cy="180975"/>
            </a:xfrm>
            <a:prstGeom prst="rect">
              <a:avLst/>
            </a:prstGeom>
            <a:solidFill>
              <a:srgbClr val="00B0CA">
                <a:alpha val="20000"/>
              </a:srgbClr>
            </a:solidFill>
            <a:ln>
              <a:noFill/>
            </a:ln>
            <a:effectLst/>
            <a:extLst/>
          </p:spPr>
          <p:txBody>
            <a:bodyPr lIns="36000" tIns="36000" rIns="36000" bIns="36000" anchor="ctr">
              <a:spAutoFit/>
            </a:bodyPr>
            <a:lstStyle/>
            <a:p>
              <a:endParaRPr lang="nb-NO"/>
            </a:p>
          </p:txBody>
        </p:sp>
      </p:grp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480212" y="6675710"/>
            <a:ext cx="1305508" cy="1822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BA716E1B-53AA-4414-ACB0-2A5DFFF9993B}" type="datetimeFigureOut">
              <a:rPr lang="nb-NO" smtClean="0"/>
              <a:pPr/>
              <a:t>01.02.2018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68312" y="6669360"/>
            <a:ext cx="5903887" cy="182290"/>
          </a:xfrm>
          <a:prstGeom prst="rect">
            <a:avLst/>
          </a:prstGeom>
        </p:spPr>
        <p:txBody>
          <a:bodyPr vert="horz" lIns="91440" tIns="45720" rIns="91440" bIns="36000" rtlCol="0" anchor="b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886700" y="6675710"/>
            <a:ext cx="933450" cy="1822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8B3504C-860D-48D4-B409-223BBD91717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8" name="Plassholder for tekst 17"/>
          <p:cNvSpPr>
            <a:spLocks noGrp="1"/>
          </p:cNvSpPr>
          <p:nvPr>
            <p:ph type="body" idx="1"/>
          </p:nvPr>
        </p:nvSpPr>
        <p:spPr>
          <a:xfrm>
            <a:off x="503238" y="1844674"/>
            <a:ext cx="8316912" cy="4752975"/>
          </a:xfrm>
          <a:prstGeom prst="rect">
            <a:avLst/>
          </a:prstGeom>
        </p:spPr>
        <p:txBody>
          <a:bodyPr vert="horz" lIns="0" tIns="36000" rIns="36000" bIns="3600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9" name="Plassholder for tittel 18"/>
          <p:cNvSpPr>
            <a:spLocks noGrp="1"/>
          </p:cNvSpPr>
          <p:nvPr>
            <p:ph type="title"/>
          </p:nvPr>
        </p:nvSpPr>
        <p:spPr>
          <a:xfrm>
            <a:off x="468312" y="728662"/>
            <a:ext cx="8351838" cy="1079501"/>
          </a:xfrm>
          <a:prstGeom prst="rect">
            <a:avLst/>
          </a:prstGeom>
        </p:spPr>
        <p:txBody>
          <a:bodyPr vert="horz" lIns="36000" tIns="36000" rIns="36000" bIns="4572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3454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67" r:id="rId9"/>
    <p:sldLayoutId id="2147483669" r:id="rId10"/>
    <p:sldLayoutId id="2147483670" r:id="rId11"/>
  </p:sldLayoutIdLst>
  <p:transition spd="med">
    <p:wipe dir="r"/>
  </p:transition>
  <p:txStyles>
    <p:titleStyle>
      <a:lvl1pPr marL="0" indent="0" algn="l" defTabSz="914400" rtl="0" eaLnBrk="1" latinLnBrk="0" hangingPunct="1">
        <a:spcBef>
          <a:spcPct val="0"/>
        </a:spcBef>
        <a:buFont typeface="Arial" pitchFamily="34" charset="0"/>
        <a:buNone/>
        <a:defRPr lang="nb-NO" sz="2600" b="1" kern="1200" dirty="0" smtClean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B0CA"/>
        </a:buClr>
        <a:buFont typeface="Wingdings" pitchFamily="2" charset="2"/>
        <a:buChar char="§"/>
        <a:defRPr lang="nb-NO" sz="2400" kern="1200" dirty="0" smtClean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B0CA"/>
        </a:buClr>
        <a:buFont typeface="Wingdings" pitchFamily="2" charset="2"/>
        <a:buChar char="§"/>
        <a:defRPr lang="nb-NO" sz="2000" kern="1200" dirty="0" smtClean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B0CA"/>
        </a:buClr>
        <a:buFont typeface="Wingdings" pitchFamily="2" charset="2"/>
        <a:buChar char="§"/>
        <a:defRPr lang="nb-NO" sz="2000" kern="1200" dirty="0" smtClean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B0CA"/>
        </a:buClr>
        <a:buFont typeface="Wingdings" pitchFamily="2" charset="2"/>
        <a:buChar char="§"/>
        <a:defRPr lang="nb-NO" sz="2000" kern="1200" dirty="0" smtClean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B0CA"/>
        </a:buClr>
        <a:buFont typeface="Wingdings" pitchFamily="2" charset="2"/>
        <a:buChar char="§"/>
        <a:defRPr lang="nb-NO" sz="2000" kern="1200" dirty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frm=1&amp;source=images&amp;cd=&amp;cad=rja&amp;uact=8&amp;ved=0CAcQjRxqFQoTCNjmzIKjh8YCFci6FAod2QoAfg&amp;url=https://www.narvik.kommune.no/folkehelse/tilskudd-til-folkehelsetiltak.138240.aspx&amp;ei=mU15VZi2Hcj1UtmVgPAH&amp;bvm=bv.95277229,d.d24&amp;psig=AFQjCNGLscg2m_MEUVMoTrqsi31Y8nH9ew&amp;ust=143409944891823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sofnorway.ne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4" Type="http://schemas.openxmlformats.org/officeDocument/2006/relationships/image" Target="../media/image3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Forskningsrådets satsing på </a:t>
            </a:r>
            <a:r>
              <a:rPr lang="nb-NO" dirty="0" err="1"/>
              <a:t>bioøkonomi</a:t>
            </a:r>
            <a:r>
              <a:rPr lang="nb-NO" dirty="0"/>
              <a:t>  </a:t>
            </a:r>
            <a:br>
              <a:rPr lang="nb-NO" dirty="0"/>
            </a:br>
            <a:r>
              <a:rPr lang="nb-NO" sz="2400" dirty="0"/>
              <a:t>- </a:t>
            </a:r>
            <a:r>
              <a:rPr lang="nb-NO" sz="2000" dirty="0"/>
              <a:t>muligheter for aktører i Nordland</a:t>
            </a:r>
            <a:br>
              <a:rPr lang="nb-NO" sz="2400" dirty="0"/>
            </a:br>
            <a:endParaRPr lang="nb-NO" sz="24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Bjørn Gjellan Nielsen</a:t>
            </a:r>
          </a:p>
          <a:p>
            <a:r>
              <a:rPr lang="nb-NO" dirty="0"/>
              <a:t> </a:t>
            </a:r>
          </a:p>
        </p:txBody>
      </p:sp>
      <p:sp>
        <p:nvSpPr>
          <p:cNvPr id="5" name="AutoShape 2" descr="Image result for nordland fylke logo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" name="AutoShape 4" descr="Image result for nordland fylke logo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" name="AutoShape 6" descr="Image result for nordland fylke logo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8" name="AutoShape 8" descr="data:image/jpeg;base64,/9j/4AAQSkZJRgABAQAAAQABAAD/2wCEAAkGBxAQEBQUEQ8VFRUUFRQYFRQXEhIRFRcRFxUWFhQWFBUYHCggGBomGxQUITEhJikyLi4uIyE1ODMsNykuLisBCgoKDg0OGxAQGywkICQuLzQtLSwsLCwsLCw0LywsLC8sLSwsLCwsLC0sLCwsLCwsLCwsLCwsLCwsLCwsLCwsLP/AABEIANUA0AMBEQACEQEDEQH/xAAcAAEAAQUBAQAAAAAAAAAAAAAABgIDBAUHAQj/xABHEAACAgEBBAUGCQgJBQAAAAABAgADEQQFEiExBhNBUWEHFiIycYFVgpGUoaKx0dIUI0JSVGJzsyQzQ0RykpOywRU0U7TC/8QAGwEBAAIDAQEAAAAAAAAAAAAAAAQFAQMGAgf/xAA8EQACAQMABgcFBgYCAwAAAAAAAQIDBBEFEiExQVEGE2FxgaGxFDORwdEVIiMyQvAkNFJTcuFDYpKisv/aAAwDAQACEQMRAD8A7jAEAQBAEAQBAEAQBAEAQBAEAQBAEAQBAEAQBAEAQBAEAQBAEAQBAEAQBAEAQBAEAQBAEAQBAEAQBAEAQBAEAQBAEAQBAEAQBAEAQBAEAQBAEAQBAEAQBAEAQBAEAQBAEAQBAEAQBAEA1L9JdApIbX6YEEgg6ikEEHBBG9wIMZB550bP+ENL85p/FGQPOjZ/whpfnNP4oyB50bP+ENL85p/FGQPOjZ/whpfnNP4oyB50bP8AhDS/OafxRkDzo2f8IaX5zT+KMgedGz/hDS/OafxTGQPOjZ/whpfnNP4pnIHnRs/4Q0vzmn8UZA86Nn/CGl+c0/ijIHnRs/4Q0vzmn8UZA86Nn/CGl+c0/ijIHnRs/wCENL85p/FGQPOjZ/whpfnNP4oyC5R0h0VjBK9bp3djhVW+pmY9wUNkmMg2QgHsAQBAEAQBAEAQBAIPoD6Hx7P5jT5npX+cq/5MuaHu13GRmQDaMwBmAYe1drUaVN++wIpOASGPHu4CSLa1q3EtWksvwPE5xjtZCdX5TWRwy7PtOmLYF7b6b3eUym6fZvToKfRyMo4dVdZ/TseO/bnyIju8P8uwv7R8qejRVNSWWk8wR1W77S3M+yeKPRq4lJ9Y1FLxz8D3K7gtyMnTdPU1Glvt0+ns36K2dw+6FXCkjLA+lnB4Dj7JpnoOVGvCnVmsSeFje/Dh4mVc60W4rcTCpyVBPaAflEo6kVF4JK2oqzPBkZgDMAZgDMAZgFtz6dP8en/eJc6A/n4ePoyPde6f74k0E+hFSIAgCAIAgCAIAgCAQbQep8ez+Y0+Z6V/nKv+TLmh7tdxkyAbSm2wKpZjgKCSe4DiTPUYOTSQyaEdN9mfttf1/ull9i32M9W/L6mn2mlzPX6Y7MIwdZUR2gkkfZMLRN8tqpSHX0+ZTqekmyrazXZqqGRhgoWBBHdieqej9IU5qcKck1xDqU5LDaNRs/SdHqd4pZpjvZB37g/DtChz6Puk6tW0xVSUlPZyWPTea4xoR3YMDb1ezqNJqjoNZTWXpdXoWyuxbMggBV3t5W44yvySTZyvKtzSV1Sk8SWJNNNd7xtRrmqcYvUfgTTS7b0hrT+l0eqv9tX3e2UFWzuNd/hy3v8AS/oSo1I43mSNpac8r6v9RPvml21Zb4P4M9a8eZdXUIeTqfYyma3Smt6ZnWRc3h3zzqsyMjvjVYPYwBMAtv69P8en/eJc6A/n4ePoyPde6f74k0E+hFSIAgCAIAgCAIAgCAQbQep8ez+Y0+Z6V/nKv+TLmh7tdxkyAbRM5BwjykEf9TvwAAOrGAMDgiz6NoPPsUM9vqyoufeMjMtcGkTIEAYgDAjJgp6te4fIIyzI6tf1R8gmcsweqoHEDB8OEw3neZJh0H6I365t9nsq04PFwxVnI/RT7+yUmldKUrRaiSlPlwXf9CRQoue3cjrmwti1aOspUXIZt4l3NhzgDmeQ4Tiby9qXM9aaXgsFlTpqCwjZSGey3Z69P8en/eJdaAX8fDufoyPde6f74k0n0EqRAEAQBAEAQBAEAQCDbPPofHt/mPPmmlV/GVf8mXND3a7jJlebRAODeUVcbT1H+JT7iiz6RoR5safj6sqLj3jI3LU0iAIAgCAIAgEy6BdC21rC24FdOp9htI/RX93vMotL6YjaLq6e2b/9e/tJNC319r3HaKalRQqKFVQAqjgAByAE4Kc5Sk5SeWyzSSWCueDIgGJqs9fowATnVV8gTwCWMxOOQAUnJnQdHYt3mzgn9PmRbt4pk6E7sqz2AIAgCAIAgCAIAMAgWyqmRXVwMrfqBwORjrnK/QRPnWnIat9Ndz+KRb2zzTRmypN4gHD/ACp1bu07P3q6m+ru/apn0Lo/LWsY9ja88/MqrpfisiUuyOIAgCAIAgEp6CdFG192XBFFZ9Nv1j2VoftPYJT6W0nGzp4j+d7uzt+hIoUeseeB3DT0rWioihVUAKo4AKOQE+fVJucnKTy2WiSSwi5NZkQBAKaD/StJ/Gf/ANXUTpOjK/ipf4P1iQ7z3a7yZTtytEAQBAEAQBAEAQDwwCFVMDZfjs1FwPt3s/YRPn3SBfx0n2L0Ra2nukXpSkkTOAcl8s2kxqKLcevUyE+KOWH0WH5J2vRirmjOnyefiv8ARXXi+8mc8nTkMQBAEAQDP2FsmzWaiuivm54nGQqDizHwA+nEjXd1C2pOrPcvN8Ee6cNeSSPoHY+zKtJQlNS4VBjxJ7WbvJPGfNLm5ncVZVJ72XEIKMcIzZGPQgCAIBa07E67SKATxvsbAJwq0smSewZuUe8TqOjEPx5y5Rx8Wn8iFev7qRNZ2ZXCAIAgCAIAgCAIB4YBDHUDU6sAADrlOB3tp6GJ95JM4bpMkrqPbFesizsn9x95cnOksiOy+ldj7Uv0VleQpJrdRgqqqCQ/eOPPxl7X0ZCNhTuovDe9c+4jQrN1XBljytaDrNB1gHGmxW+K3oMT/mE2dHa6p3Wo/wBSx47zF3FuGTi87srBMgQBAEwDsXkn2GKdL+UMPTv9XwpB9H/N63yTh+kV71tfqIvZH14/DcWVrTxHW5k7nNksQBAEAQCnZFg/6nUvb+Sao+7rtGJ13RiLzVlw2fMgXvAmU60gCAIAgCAIAgCAIB4YBC9bXubR1I3siyrTW47mPXUkePChTOO6URWvTl2P1/2WFk9jRdnKk4gfRekHbe0XP6IQD42M/YJ0t/Ua0XbxXHJEpL8aTJntLRLfTZU49GxGQ+xgRmUFvWlRqxqR3p5JM4qUWj5y1ukei16rBhq2Kt7QcZ9/OfU6VWNWCqR3NZKVx1W0+BYmwwIAgGbsbZ51OoqpH9o4X4vNj8gMj3VdUKMqr4L9+Z6hHWko8z6NpqVFVVGAoAA8AMCfLak3OTk97LpLCwVzwZEA03SbpAugWuyytmrewVsy4yhIJU47R6Jlho+wleSlCDSaWVnjzNVWr1aTZs69XWzlFsUuAGZAwLhTyJXmBIsqM4x12nh8cbPie1JF6aT0XejTqdbeOG8tGnz3gNZefp3fonbdGYvqZvm/kVt6/vIlc6UhiAIAgCAIAgCAIAMAiPSGpF19TYw9unsUnJwVpsRkGOQx11vic+HDmek0G6MJY3P1RNsniTRo+k/SFdBWtj0WWIThmTd9A9m9k8Ae+c3o+wd5NwjJJ9udvcTKtXq1lo5zs3pvTp9bq9R1buNQU3VBAIxzzmdRX0NVr2tKhlLUzlkKNwozlLmdN6ObTfVUC19O1O8TuqxBY18MMe7PHhOTvbeFvVdOM9bHFc+ROpzco5awc88rnR/dddXWvB8Jd4OOCP7xwPsE6bo5fa0XbSe1bY93FeG8h3dLD10c4nUkITIEAmnkl0gfaO+R/VVOw/xtuoPqs8oekdXVs9VfqaXz9UiTaRzUydpnAMtBAEAivlMoD7OfPZbpyPabkX7GMudAzcbxY5S/+W/kaLlZp/D1MLoDQDrNp2456k1+5C33yTpef8NbU/8Apn4mu3X35vtJvOdJZkdEEBu1b9Xg79Ve+VxvKlYYAHtANje8mfQej9Nxsk3xbfy+RVXbzUJRLojCAIAgCAIAgCAIAgEb6YbynSsN3d64q+Tg4epwu73neCyn07T17KT5Yfnj5ki2liojXarTJajJYoZHBDKRkFTzE4CnUlTkpweGtxatZWGck2L0e0te3G0zqWrTLVKxzlwquob9YYLH3Ttbq/r1NFqvHY3seOW5ldClFVtXgdgnDtlkY+0dFXqKnqtXKWKVYeB7u49xm23rSo1FUg9q2o8zipLDPn7pJsWzQ6h6Xzw4o3Y9Z9Vh9h8Z9LsbuF1RVWHiuTKepBwlhmrkw8CATXyS6wJtDcJx1tTqPF1IcD/Kryg6R0nOz1l+lp+G76Em0eKh2icCy0EAQCK+Ui4DRKh/tdRpkH+qr/8AxLnQUG7pyX6Yyfk18zRcv7mO1eo8nqfmdQ/6+s1J+SwjjGmX+JTjyhD0MW+5vtZKpTEgzuguW0rWFwwtv1DqQMfmxayVjx9FFn07R9LqrWnH/qs972vzyUtV5m32kik01iAIAgCAIAgCAIAgEd6fVZ0FtmATp9zUDJIH9HcXNy/dRhjtzNNxS62lOn/Umvij1B4kmYCOGAIOQQCD3g8RPlck08MvE87TinTfXNp9tNcnrVtUw8cIuR7xkTv9FUY1tGKlLdJNebKuvJxrZOvbF2rVq6FuqbKsPerfpK3cROIu7SdtUdOe9efaWMJqayjOkZPB7I/0y6MptCjd9W1Mmp+5u1W/dPIy00XpGdnV1t8XvX74o01qSqI4Zds61LuodCtm+E3T+sTge7xn0OFenKn1sXmOM5KpwaeqyT9I+gb6Kmt2vVmssSvdCkAM/Acc9hlTZabhdVZRUWkk3nuN9S3cEnkwdZsHaGy7kuak4qcMtqHfrJHeRxXPLiBJFK9tNIU3SjL8y3PY/ozw6c6Ty0dr2FtWvWadLqj6LjiO1WHBlbuIOZwN5aztqzpT3rzXMtKc1NZRnyIeyl3C+sQPaQPtnpRb3Iw2kcr6fdIa9TrtLTWwaui6tnZQXBs3hkLu5LYUEcPGdlojR9SjaVKslhzi8cNmO3myBXqqU0lwZJPJfqhZprgD6upuPjh23hn3GVWn6ThWg+cF5bDfayzF95Kdp6g102OoJZVO6BxJfkoA7ySJU21Drq0aa4tI3TlqxbZKdg6D8m0tFO9vdVVXWWxjeKIFLY8SCZ9RSxuKQ2EyBAEAQBAEAQBAEAQCi1AykEZBBBHPgRgwCA7FpNCtpmYltK3V5JBZqsBqXPeTWVye8HgJ8905adRdNrdLavn5ltbVNaHcce8qCY2nb4rUfqDP0idXoB5sY+PqyFc+9ZqNg9INToX3tPZjPrIRvI3+Jf8AkYMm3djQu44rR8eKNVOpKn+Uneh8rPD8/pDnvrcY+RuXymc5W6L7fwqnxX0Jcb3mjZp5U9EedVw+Kp/5kV9GrnhKPme/bIdpHOlvSfZ2s3Lq1tTU1FTW+4MNunISzjxHjzEtdHaOvbZOnNp05b1nd2r6GmrWpz2reVdKenNGtooUVurpdVY4wCoCnLBTnjMaP0NWtas5NppxaXjuyKtxGcUu0k1nlN2awIIuIPMGkEHwxvSpXR2+T2avx/0b/a6b5kap6XaPRag2aDfNNuet07IVVXx6NlRJ4ceBXultPRdzdUdS6xrR3ST3rins+DNCrwhLMN3Ivp04pdQb9dqyxAzXTTVQgbtAfixGe85mp6GqQlilShjnJuT+G7JlXCe+T8iN7f6R03KUo0xAPOy+2zU2fEDsVT2j6JaWej6tNqVWfhFKK8cJNmmdVP8AKvjvNTsDH5VTlwgDg7x5LgE9vsxJl5toT2Z2GuH5kSzyTbRdde9QPoXJYzD99fSVh7sj3+Ep+kNCMrVTe+LXwezBJtZtVMczraU9fq6KcZVT19vDgErIFS8iMm0oQO5G7pVdG7bXrOs90Vs739Fk23k8R1eZN52pXCAIAgCAIAgCAIAgCAeGARbpdpRS6asDAAFWoPAfmS35t2PcjsfYGY9kp9NWXtNvmP5o7V280SLapqT27mch8ruxbfyhNSiFq2rVHIGd11LYLdwIYcfCQejd3T6p0JPDTyu1PHzXmbbum9bWRzkOO8fLOowyGewBMAQBAEAQBMgTAN/0K0TW6ksE3lqrtdjjKjFbboPjkiV+k6yp0cZw5NJc95tow1pG88kGkxqbb3G6lVBBcggBmZSTk9yo3yyu6S1PwI0Y7XKXp/tm20X3nJ8Edu6G6Fgj6ixStmpIYKQAyadf6hDwyDgliDyZmEstHWitbeNNb+Pe9/0NNaprzbJJJxqEAQBAEAQBAEAQBAEAQC3dSrqVYAqwIIPEFSMEH3QCDadDRa+ksJJrANZbj1mmbghySclTlGzxyAf0hOD03o/2at1kPyy8nxRaW1XXjh8BdsnTP62nqb21of8AiVEbuvD8s2vFkh04vejFfots889Dpz49TXn5cTctJ3i3VZf+TPPU0/6UWG6GbMP9xp9yY+ybFpi+X/LL4mOop8kUeZGzP2Kv6/3zP21ff3X5fQx7PT5DzI2Z+xV/X++Ptm+/uvy+g9np8h5kbM/Yq/r/AHx9s3391+X0Hs9PkPMjZn7FX9f74+2b7+6/L6D2enyKl6FbMH9xq94LfaYemb5/8rHs9PkVr0P2aD/2FH+mp+gzz9rXv92XxM9RT5I22l0ldS7tdaov6qqFHyCRJ1p1HrTk2+3abFFLcizTovyrUCgLimvD6lgN1SRg1UcCDlvWb91cH1xOl6P2DqS9pqbUvy9/Pw9e4hXVRJakSdidgV57AEAQBAEAQBAEAQBAEAQBANF0s2O2orD0nGooy9JzhWOPSqs/cceie7gRxAke6toXNJ057n5dq7T3CbhLWRo9Bq+tTO6yMCVetuDJYPWRvEd44EYI4T5td2k7aq6c9681wZcU6imsoyZFPYgCAIAgCAIAgGLrdQwKVVjN1pK1rgkcPWsfHJFHEn2DmRLLRuj53lXUW5b3yX1NNaqqcc8SUbB2SulpFYYuxLNZYQA1lrHLO2PkA7AAOyfRaVONOChBYS2IqJNt5ZspsMCAIAgCAIAgCAIAgCAIAgCAIBG9v7EbrDqdOPzu6BbVnAvReWOwWgcm7R6LHGCtZpPR0bylj9S3P5dxuo1nTl2Gv0962KGQ5B5Hl4EEdhB4ET55WozpTcJrDW9FtGSksouTUehAEAQBAEAs6rUdWB6JZicIi4Lu55KoPb4ngOZwJJtbWpc1FTpra/3k8zmoRyzddGtkPSrWXlWvs9fd9VE5rUhPEqva3DeOTgcAPo1jZU7Sl1cPF82U9So6kss3kmGsQBAEAQBAEAQBAEAQBAEAQBAEA8MAie3NivQ7ajSoWDHe1GnXm55G6kf+THNf08frc6fSuio3kdaOya3Pn2P6kihXdN4e4sae5bFDIcg+7wIIPEEHsM4KtRnSm4TWGuBaxkpLKLk0mRAEAQCxqtSKwMgkscIijLO55Ko7T9nOSba2qXFRU6ay2eZzUFlm36N7HdG6/UAdcy4CAhlprPHcB7WPDebt4AcBPoWjtHU7OnqrbJ73++BUVarqMkEsDUIAgCAIAgCAIAgCAIAgCAIAgCAIAgHhEAjm39hvvG/SBesJHW1E7iXL2nPJbQOTdvANwwVq9JaLp3kduyXB/J9hvo13TfYazSatbN4DIZG3bEYbro4AO669hwQe4jBGQQZwV1aVbao4VFh+vcWkKimsovyKexMpAxtTq91lrVS9thxXWvM97MeSIO1jw95AM6xsKt3PVprvfBGqpVjTWWbro9sBqWN2ocWahhjIz1dVfPq6QeOOA3mPFjzwAAO/srGlaU9Smu98X++RVVasqjyzfyaaxAEAQBAEAQBAEAQBAEAQBAEAQBAEAQBAPCIBp9tdH69QRYjdVeN3FyqpZkBP5uwH104twPLORg8ZGurSlcw1Kqz6ruPdOo4PMSOjUvU4q1KCuw53SDmq0DPGp+/h6hww7iOJ4bSGhqtq9ZfehzXDvXD0LOlcRnsexiiy3VMU0gBAOH1DZNKENusq4/rbB6XojgMHJHAGRo3Qc6+J1fux833cl2nitdKOyO1kp2NsarTKQu8zscva53rHbxPYByCjgJ2tGhTowUKawkV0pOTyzZTaeRAEAQBAEAQBAEAQBAEAQBAEAQBAEAQBAEAQBALGt0VV6Gu6pLEOMo6K6kggjKsMHBAMAuU0qihUUKoGAoAUAdwA5QCuAIAgCAIAgCAIAgCAIAgCAIAgCAIAgCAIAgCAIAgCAIAgCAIAgCAIAgCAIAgCAIAgCAIAgCAIAgCAIAgCAIAgCAIAgCAIAgCAIAgCAIAgCAIAgCAIAgCAIAgCAIAgCAIAgCAIAgCAIAgCAIAgCAIAgH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17475" y="-1219200"/>
            <a:ext cx="24860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9" name="AutoShape 10" descr="data:image/jpeg;base64,/9j/4AAQSkZJRgABAQAAAQABAAD/2wCEAAkGBxAQEBQUEQ8VFRUUFRQYFRQXEhIRFRcRFxUWFhQWFBUYHCggGBomGxQUITEhJikyLi4uIyE1ODMsNykuLisBCgoKDg0OGxAQGywkICQuLzQtLSwsLCwsLCw0LywsLC8sLSwsLCwsLC0sLCwsLCwsLCwsLCwsLCwsLCwsLCwsLP/AABEIANUA0AMBEQACEQEDEQH/xAAcAAEAAQUBAQAAAAAAAAAAAAAABgIDBAUHAQj/xABHEAACAgEBBAUGCQgJBQAAAAABAgADEQQFEiExBhNBUWEHFiIycYFVgpGUoaKx0dIUI0JSVGJzsyQzQ0RykpOywRU0U7TC/8QAGwEBAAIDAQEAAAAAAAAAAAAAAAQFAQMGAgf/xAA8EQACAQMABgcFBgYCAwAAAAAAAQIDBBEFEiExQVEGE2FxgaGxFDORwdEVIiMyQvAkNFJTcuFDYpKisv/aAAwDAQACEQMRAD8A7jAEAQBAEAQBAEAQBAEAQBAEAQBAEAQBAEAQBAEAQBAEAQBAEAQBAEAQBAEAQBAEAQBAEAQBAEAQBAEAQBAEAQBAEAQBAEAQBAEAQBAEAQBAEAQBAEAQBAEAQBAEAQBAEAQBAEAQBAEA1L9JdApIbX6YEEgg6ikEEHBBG9wIMZB550bP+ENL85p/FGQPOjZ/whpfnNP4oyB50bP+ENL85p/FGQPOjZ/whpfnNP4oyB50bP8AhDS/OafxRkDzo2f8IaX5zT+KMgedGz/hDS/OafxTGQPOjZ/whpfnNP4pnIHnRs/4Q0vzmn8UZA86Nn/CGl+c0/ijIHnRs/4Q0vzmn8UZA86Nn/CGl+c0/ijIHnRs/wCENL85p/FGQPOjZ/whpfnNP4oyC5R0h0VjBK9bp3djhVW+pmY9wUNkmMg2QgHsAQBAEAQBAEAQBAIPoD6Hx7P5jT5npX+cq/5MuaHu13GRmQDaMwBmAYe1drUaVN++wIpOASGPHu4CSLa1q3EtWksvwPE5xjtZCdX5TWRwy7PtOmLYF7b6b3eUym6fZvToKfRyMo4dVdZ/TseO/bnyIju8P8uwv7R8qejRVNSWWk8wR1W77S3M+yeKPRq4lJ9Y1FLxz8D3K7gtyMnTdPU1Glvt0+ns36K2dw+6FXCkjLA+lnB4Dj7JpnoOVGvCnVmsSeFje/Dh4mVc60W4rcTCpyVBPaAflEo6kVF4JK2oqzPBkZgDMAZgDMAZgFtz6dP8en/eJc6A/n4ePoyPde6f74k0E+hFSIAgCAIAgCAIAgCAQbQep8ez+Y0+Z6V/nKv+TLmh7tdxkyAbSm2wKpZjgKCSe4DiTPUYOTSQyaEdN9mfttf1/ull9i32M9W/L6mn2mlzPX6Y7MIwdZUR2gkkfZMLRN8tqpSHX0+ZTqekmyrazXZqqGRhgoWBBHdieqej9IU5qcKck1xDqU5LDaNRs/SdHqd4pZpjvZB37g/DtChz6Puk6tW0xVSUlPZyWPTea4xoR3YMDb1ezqNJqjoNZTWXpdXoWyuxbMggBV3t5W44yvySTZyvKtzSV1Sk8SWJNNNd7xtRrmqcYvUfgTTS7b0hrT+l0eqv9tX3e2UFWzuNd/hy3v8AS/oSo1I43mSNpac8r6v9RPvml21Zb4P4M9a8eZdXUIeTqfYyma3Smt6ZnWRc3h3zzqsyMjvjVYPYwBMAtv69P8en/eJc6A/n4ePoyPde6f74k0E+hFSIAgCAIAgCAIAgCAQbQep8ez+Y0+Z6V/nKv+TLmh7tdxkyAbRM5BwjykEf9TvwAAOrGAMDgiz6NoPPsUM9vqyoufeMjMtcGkTIEAYgDAjJgp6te4fIIyzI6tf1R8gmcsweqoHEDB8OEw3neZJh0H6I365t9nsq04PFwxVnI/RT7+yUmldKUrRaiSlPlwXf9CRQoue3cjrmwti1aOspUXIZt4l3NhzgDmeQ4Tiby9qXM9aaXgsFlTpqCwjZSGey3Z69P8en/eJdaAX8fDufoyPde6f74k0n0EqRAEAQBAEAQBAEAQCDbPPofHt/mPPmmlV/GVf8mXND3a7jJlebRAODeUVcbT1H+JT7iiz6RoR5safj6sqLj3jI3LU0iAIAgCAIAgEy6BdC21rC24FdOp9htI/RX93vMotL6YjaLq6e2b/9e/tJNC319r3HaKalRQqKFVQAqjgAByAE4Kc5Sk5SeWyzSSWCueDIgGJqs9fowATnVV8gTwCWMxOOQAUnJnQdHYt3mzgn9PmRbt4pk6E7sqz2AIAgCAIAgCAIAMAgWyqmRXVwMrfqBwORjrnK/QRPnWnIat9Ndz+KRb2zzTRmypN4gHD/ACp1bu07P3q6m+ru/apn0Lo/LWsY9ja88/MqrpfisiUuyOIAgCAIAgEp6CdFG192XBFFZ9Nv1j2VoftPYJT6W0nGzp4j+d7uzt+hIoUeseeB3DT0rWioihVUAKo4AKOQE+fVJucnKTy2WiSSwi5NZkQBAKaD/StJ/Gf/ANXUTpOjK/ipf4P1iQ7z3a7yZTtytEAQBAEAQBAEAQDwwCFVMDZfjs1FwPt3s/YRPn3SBfx0n2L0Ra2nukXpSkkTOAcl8s2kxqKLcevUyE+KOWH0WH5J2vRirmjOnyefiv8ARXXi+8mc8nTkMQBAEAQDP2FsmzWaiuivm54nGQqDizHwA+nEjXd1C2pOrPcvN8Ee6cNeSSPoHY+zKtJQlNS4VBjxJ7WbvJPGfNLm5ncVZVJ72XEIKMcIzZGPQgCAIBa07E67SKATxvsbAJwq0smSewZuUe8TqOjEPx5y5Rx8Wn8iFev7qRNZ2ZXCAIAgCAIAgCAIB4YBDHUDU6sAADrlOB3tp6GJ95JM4bpMkrqPbFesizsn9x95cnOksiOy+ldj7Uv0VleQpJrdRgqqqCQ/eOPPxl7X0ZCNhTuovDe9c+4jQrN1XBljytaDrNB1gHGmxW+K3oMT/mE2dHa6p3Wo/wBSx47zF3FuGTi87srBMgQBAEwDsXkn2GKdL+UMPTv9XwpB9H/N63yTh+kV71tfqIvZH14/DcWVrTxHW5k7nNksQBAEAQCnZFg/6nUvb+Sao+7rtGJ13RiLzVlw2fMgXvAmU60gCAIAgCAIAgCAIB4YBC9bXubR1I3siyrTW47mPXUkePChTOO6URWvTl2P1/2WFk9jRdnKk4gfRekHbe0XP6IQD42M/YJ0t/Ua0XbxXHJEpL8aTJntLRLfTZU49GxGQ+xgRmUFvWlRqxqR3p5JM4qUWj5y1ukei16rBhq2Kt7QcZ9/OfU6VWNWCqR3NZKVx1W0+BYmwwIAgGbsbZ51OoqpH9o4X4vNj8gMj3VdUKMqr4L9+Z6hHWko8z6NpqVFVVGAoAA8AMCfLak3OTk97LpLCwVzwZEA03SbpAugWuyytmrewVsy4yhIJU47R6Jlho+wleSlCDSaWVnjzNVWr1aTZs69XWzlFsUuAGZAwLhTyJXmBIsqM4x12nh8cbPie1JF6aT0XejTqdbeOG8tGnz3gNZefp3fonbdGYvqZvm/kVt6/vIlc6UhiAIAgCAIAgCAIAMAiPSGpF19TYw9unsUnJwVpsRkGOQx11vic+HDmek0G6MJY3P1RNsniTRo+k/SFdBWtj0WWIThmTd9A9m9k8Ae+c3o+wd5NwjJJ9udvcTKtXq1lo5zs3pvTp9bq9R1buNQU3VBAIxzzmdRX0NVr2tKhlLUzlkKNwozlLmdN6ObTfVUC19O1O8TuqxBY18MMe7PHhOTvbeFvVdOM9bHFc+ROpzco5awc88rnR/dddXWvB8Jd4OOCP7xwPsE6bo5fa0XbSe1bY93FeG8h3dLD10c4nUkITIEAmnkl0gfaO+R/VVOw/xtuoPqs8oekdXVs9VfqaXz9UiTaRzUydpnAMtBAEAivlMoD7OfPZbpyPabkX7GMudAzcbxY5S/+W/kaLlZp/D1MLoDQDrNp2456k1+5C33yTpef8NbU/8Apn4mu3X35vtJvOdJZkdEEBu1b9Xg79Ve+VxvKlYYAHtANje8mfQej9Nxsk3xbfy+RVXbzUJRLojCAIAgCAIAgCAIAgEb6YbynSsN3d64q+Tg4epwu73neCyn07T17KT5Yfnj5ki2liojXarTJajJYoZHBDKRkFTzE4CnUlTkpweGtxatZWGck2L0e0te3G0zqWrTLVKxzlwquob9YYLH3Ttbq/r1NFqvHY3seOW5ldClFVtXgdgnDtlkY+0dFXqKnqtXKWKVYeB7u49xm23rSo1FUg9q2o8zipLDPn7pJsWzQ6h6Xzw4o3Y9Z9Vh9h8Z9LsbuF1RVWHiuTKepBwlhmrkw8CATXyS6wJtDcJx1tTqPF1IcD/Kryg6R0nOz1l+lp+G76Em0eKh2icCy0EAQCK+Ui4DRKh/tdRpkH+qr/8AxLnQUG7pyX6Yyfk18zRcv7mO1eo8nqfmdQ/6+s1J+SwjjGmX+JTjyhD0MW+5vtZKpTEgzuguW0rWFwwtv1DqQMfmxayVjx9FFn07R9LqrWnH/qs972vzyUtV5m32kik01iAIAgCAIAgCAIAgEd6fVZ0FtmATp9zUDJIH9HcXNy/dRhjtzNNxS62lOn/Umvij1B4kmYCOGAIOQQCD3g8RPlck08MvE87TinTfXNp9tNcnrVtUw8cIuR7xkTv9FUY1tGKlLdJNebKuvJxrZOvbF2rVq6FuqbKsPerfpK3cROIu7SdtUdOe9efaWMJqayjOkZPB7I/0y6MptCjd9W1Mmp+5u1W/dPIy00XpGdnV1t8XvX74o01qSqI4Zds61LuodCtm+E3T+sTge7xn0OFenKn1sXmOM5KpwaeqyT9I+gb6Kmt2vVmssSvdCkAM/Acc9hlTZabhdVZRUWkk3nuN9S3cEnkwdZsHaGy7kuak4qcMtqHfrJHeRxXPLiBJFK9tNIU3SjL8y3PY/ozw6c6Ty0dr2FtWvWadLqj6LjiO1WHBlbuIOZwN5aztqzpT3rzXMtKc1NZRnyIeyl3C+sQPaQPtnpRb3Iw2kcr6fdIa9TrtLTWwaui6tnZQXBs3hkLu5LYUEcPGdlojR9SjaVKslhzi8cNmO3myBXqqU0lwZJPJfqhZprgD6upuPjh23hn3GVWn6ThWg+cF5bDfayzF95Kdp6g102OoJZVO6BxJfkoA7ySJU21Drq0aa4tI3TlqxbZKdg6D8m0tFO9vdVVXWWxjeKIFLY8SCZ9RSxuKQ2EyBAEAQBAEAQBAEAQCi1AykEZBBBHPgRgwCA7FpNCtpmYltK3V5JBZqsBqXPeTWVye8HgJ8905adRdNrdLavn5ltbVNaHcce8qCY2nb4rUfqDP0idXoB5sY+PqyFc+9ZqNg9INToX3tPZjPrIRvI3+Jf8AkYMm3djQu44rR8eKNVOpKn+Uneh8rPD8/pDnvrcY+RuXymc5W6L7fwqnxX0Jcb3mjZp5U9EedVw+Kp/5kV9GrnhKPme/bIdpHOlvSfZ2s3Lq1tTU1FTW+4MNunISzjxHjzEtdHaOvbZOnNp05b1nd2r6GmrWpz2reVdKenNGtooUVurpdVY4wCoCnLBTnjMaP0NWtas5NppxaXjuyKtxGcUu0k1nlN2awIIuIPMGkEHwxvSpXR2+T2avx/0b/a6b5kap6XaPRag2aDfNNuet07IVVXx6NlRJ4ceBXultPRdzdUdS6xrR3ST3rins+DNCrwhLMN3Ivp04pdQb9dqyxAzXTTVQgbtAfixGe85mp6GqQlilShjnJuT+G7JlXCe+T8iN7f6R03KUo0xAPOy+2zU2fEDsVT2j6JaWej6tNqVWfhFKK8cJNmmdVP8AKvjvNTsDH5VTlwgDg7x5LgE9vsxJl5toT2Z2GuH5kSzyTbRdde9QPoXJYzD99fSVh7sj3+Ep+kNCMrVTe+LXwezBJtZtVMczraU9fq6KcZVT19vDgErIFS8iMm0oQO5G7pVdG7bXrOs90Vs739Fk23k8R1eZN52pXCAIAgCAIAgCAIAgCAeGARbpdpRS6asDAAFWoPAfmS35t2PcjsfYGY9kp9NWXtNvmP5o7V280SLapqT27mch8ruxbfyhNSiFq2rVHIGd11LYLdwIYcfCQejd3T6p0JPDTyu1PHzXmbbum9bWRzkOO8fLOowyGewBMAQBAEAQBMgTAN/0K0TW6ksE3lqrtdjjKjFbboPjkiV+k6yp0cZw5NJc95tow1pG88kGkxqbb3G6lVBBcggBmZSTk9yo3yyu6S1PwI0Y7XKXp/tm20X3nJ8Edu6G6Fgj6ixStmpIYKQAyadf6hDwyDgliDyZmEstHWitbeNNb+Pe9/0NNaprzbJJJxqEAQBAEAQBAEAQBAEAQC3dSrqVYAqwIIPEFSMEH3QCDadDRa+ksJJrANZbj1mmbghySclTlGzxyAf0hOD03o/2at1kPyy8nxRaW1XXjh8BdsnTP62nqb21of8AiVEbuvD8s2vFkh04vejFfots889Dpz49TXn5cTctJ3i3VZf+TPPU0/6UWG6GbMP9xp9yY+ybFpi+X/LL4mOop8kUeZGzP2Kv6/3zP21ff3X5fQx7PT5DzI2Z+xV/X++Ptm+/uvy+g9np8h5kbM/Yq/r/AHx9s3391+X0Hs9PkPMjZn7FX9f74+2b7+6/L6D2enyKl6FbMH9xq94LfaYemb5/8rHs9PkVr0P2aD/2FH+mp+gzz9rXv92XxM9RT5I22l0ldS7tdaov6qqFHyCRJ1p1HrTk2+3abFFLcizTovyrUCgLimvD6lgN1SRg1UcCDlvWb91cH1xOl6P2DqS9pqbUvy9/Pw9e4hXVRJakSdidgV57AEAQBAEAQBAEAQBAEAQBANF0s2O2orD0nGooy9JzhWOPSqs/cceie7gRxAke6toXNJ057n5dq7T3CbhLWRo9Bq+tTO6yMCVetuDJYPWRvEd44EYI4T5td2k7aq6c9681wZcU6imsoyZFPYgCAIAgCAIAgGLrdQwKVVjN1pK1rgkcPWsfHJFHEn2DmRLLRuj53lXUW5b3yX1NNaqqcc8SUbB2SulpFYYuxLNZYQA1lrHLO2PkA7AAOyfRaVONOChBYS2IqJNt5ZspsMCAIAgCAIAgCAIAgCAIAgCAIBG9v7EbrDqdOPzu6BbVnAvReWOwWgcm7R6LHGCtZpPR0bylj9S3P5dxuo1nTl2Gv0962KGQ5B5Hl4EEdhB4ET55WozpTcJrDW9FtGSksouTUehAEAQBAEAs6rUdWB6JZicIi4Lu55KoPb4ngOZwJJtbWpc1FTpra/3k8zmoRyzddGtkPSrWXlWvs9fd9VE5rUhPEqva3DeOTgcAPo1jZU7Sl1cPF82U9So6kss3kmGsQBAEAQBAEAQBAEAQBAEAQBAEA8MAie3NivQ7ajSoWDHe1GnXm55G6kf+THNf08frc6fSuio3kdaOya3Pn2P6kihXdN4e4sae5bFDIcg+7wIIPEEHsM4KtRnSm4TWGuBaxkpLKLk0mRAEAQCxqtSKwMgkscIijLO55Ko7T9nOSba2qXFRU6ay2eZzUFlm36N7HdG6/UAdcy4CAhlprPHcB7WPDebt4AcBPoWjtHU7OnqrbJ73++BUVarqMkEsDUIAgCAIAgCAIAgCAIAgCAIAgCAIAgHhEAjm39hvvG/SBesJHW1E7iXL2nPJbQOTdvANwwVq9JaLp3kduyXB/J9hvo13TfYazSatbN4DIZG3bEYbro4AO669hwQe4jBGQQZwV1aVbao4VFh+vcWkKimsovyKexMpAxtTq91lrVS9thxXWvM97MeSIO1jw95AM6xsKt3PVprvfBGqpVjTWWbro9sBqWN2ocWahhjIz1dVfPq6QeOOA3mPFjzwAAO/srGlaU9Smu98X++RVVasqjyzfyaaxAEAQBAEAQBAEAQBAEAQBAEAQBAEAQBAPCIBp9tdH69QRYjdVeN3FyqpZkBP5uwH104twPLORg8ZGurSlcw1Kqz6ruPdOo4PMSOjUvU4q1KCuw53SDmq0DPGp+/h6hww7iOJ4bSGhqtq9ZfehzXDvXD0LOlcRnsexiiy3VMU0gBAOH1DZNKENusq4/rbB6XojgMHJHAGRo3Qc6+J1fux833cl2nitdKOyO1kp2NsarTKQu8zscva53rHbxPYByCjgJ2tGhTowUKawkV0pOTyzZTaeRAEAQBAEAQBAEAQBAEAQBAEAQBAEAQBAEAQBALGt0VV6Gu6pLEOMo6K6kggjKsMHBAMAuU0qihUUKoGAoAUAdwA5QCuAIAgCAIAgCAIAgCAIAgCAIAgCAIAgCAIAgCAIAgCAIAgCAIAgCAIAgCAIAgCAIAgCAIAgCAIAgCAIAgCAIAgCAIAgCAIAgCAIAgCAIAgCAIAgCAIAgCAIAgCAIAgCAIAgCAIAgCAIAgCAIAgCAIAgH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69875" y="-1066800"/>
            <a:ext cx="24860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" name="AutoShape 12" descr="data:image/jpeg;base64,/9j/4AAQSkZJRgABAQAAAQABAAD/2wCEAAkGBxAQEBQUEQ8VFRUUFRQYFRQXEhIRFRcRFxUWFhQWFBUYHCggGBomGxQUITEhJikyLi4uIyE1ODMsNykuLisBCgoKDg0OGxAQGywkICQuLzQtLSwsLCwsLCw0LywsLC8sLSwsLCwsLC0sLCwsLCwsLCwsLCwsLCwsLCwsLCwsLP/AABEIANUA0AMBEQACEQEDEQH/xAAcAAEAAQUBAQAAAAAAAAAAAAAABgIDBAUHAQj/xABHEAACAgEBBAUGCQgJBQAAAAABAgADEQQFEiExBhNBUWEHFiIycYFVgpGUoaKx0dIUI0JSVGJzsyQzQ0RykpOywRU0U7TC/8QAGwEBAAIDAQEAAAAAAAAAAAAAAAQFAQMGAgf/xAA8EQACAQMABgcFBgYCAwAAAAAAAQIDBBEFEiExQVEGE2FxgaGxFDORwdEVIiMyQvAkNFJTcuFDYpKisv/aAAwDAQACEQMRAD8A7jAEAQBAEAQBAEAQBAEAQBAEAQBAEAQBAEAQBAEAQBAEAQBAEAQBAEAQBAEAQBAEAQBAEAQBAEAQBAEAQBAEAQBAEAQBAEAQBAEAQBAEAQBAEAQBAEAQBAEAQBAEAQBAEAQBAEAQBAEA1L9JdApIbX6YEEgg6ikEEHBBG9wIMZB550bP+ENL85p/FGQPOjZ/whpfnNP4oyB50bP+ENL85p/FGQPOjZ/whpfnNP4oyB50bP8AhDS/OafxRkDzo2f8IaX5zT+KMgedGz/hDS/OafxTGQPOjZ/whpfnNP4pnIHnRs/4Q0vzmn8UZA86Nn/CGl+c0/ijIHnRs/4Q0vzmn8UZA86Nn/CGl+c0/ijIHnRs/wCENL85p/FGQPOjZ/whpfnNP4oyC5R0h0VjBK9bp3djhVW+pmY9wUNkmMg2QgHsAQBAEAQBAEAQBAIPoD6Hx7P5jT5npX+cq/5MuaHu13GRmQDaMwBmAYe1drUaVN++wIpOASGPHu4CSLa1q3EtWksvwPE5xjtZCdX5TWRwy7PtOmLYF7b6b3eUym6fZvToKfRyMo4dVdZ/TseO/bnyIju8P8uwv7R8qejRVNSWWk8wR1W77S3M+yeKPRq4lJ9Y1FLxz8D3K7gtyMnTdPU1Glvt0+ns36K2dw+6FXCkjLA+lnB4Dj7JpnoOVGvCnVmsSeFje/Dh4mVc60W4rcTCpyVBPaAflEo6kVF4JK2oqzPBkZgDMAZgDMAZgFtz6dP8en/eJc6A/n4ePoyPde6f74k0E+hFSIAgCAIAgCAIAgCAQbQep8ez+Y0+Z6V/nKv+TLmh7tdxkyAbSm2wKpZjgKCSe4DiTPUYOTSQyaEdN9mfttf1/ull9i32M9W/L6mn2mlzPX6Y7MIwdZUR2gkkfZMLRN8tqpSHX0+ZTqekmyrazXZqqGRhgoWBBHdieqej9IU5qcKck1xDqU5LDaNRs/SdHqd4pZpjvZB37g/DtChz6Puk6tW0xVSUlPZyWPTea4xoR3YMDb1ezqNJqjoNZTWXpdXoWyuxbMggBV3t5W44yvySTZyvKtzSV1Sk8SWJNNNd7xtRrmqcYvUfgTTS7b0hrT+l0eqv9tX3e2UFWzuNd/hy3v8AS/oSo1I43mSNpac8r6v9RPvml21Zb4P4M9a8eZdXUIeTqfYyma3Smt6ZnWRc3h3zzqsyMjvjVYPYwBMAtv69P8en/eJc6A/n4ePoyPde6f74k0E+hFSIAgCAIAgCAIAgCAQbQep8ez+Y0+Z6V/nKv+TLmh7tdxkyAbRM5BwjykEf9TvwAAOrGAMDgiz6NoPPsUM9vqyoufeMjMtcGkTIEAYgDAjJgp6te4fIIyzI6tf1R8gmcsweqoHEDB8OEw3neZJh0H6I365t9nsq04PFwxVnI/RT7+yUmldKUrRaiSlPlwXf9CRQoue3cjrmwti1aOspUXIZt4l3NhzgDmeQ4Tiby9qXM9aaXgsFlTpqCwjZSGey3Z69P8en/eJdaAX8fDufoyPde6f74k0n0EqRAEAQBAEAQBAEAQCDbPPofHt/mPPmmlV/GVf8mXND3a7jJlebRAODeUVcbT1H+JT7iiz6RoR5safj6sqLj3jI3LU0iAIAgCAIAgEy6BdC21rC24FdOp9htI/RX93vMotL6YjaLq6e2b/9e/tJNC319r3HaKalRQqKFVQAqjgAByAE4Kc5Sk5SeWyzSSWCueDIgGJqs9fowATnVV8gTwCWMxOOQAUnJnQdHYt3mzgn9PmRbt4pk6E7sqz2AIAgCAIAgCAIAMAgWyqmRXVwMrfqBwORjrnK/QRPnWnIat9Ndz+KRb2zzTRmypN4gHD/ACp1bu07P3q6m+ru/apn0Lo/LWsY9ja88/MqrpfisiUuyOIAgCAIAgEp6CdFG192XBFFZ9Nv1j2VoftPYJT6W0nGzp4j+d7uzt+hIoUeseeB3DT0rWioihVUAKo4AKOQE+fVJucnKTy2WiSSwi5NZkQBAKaD/StJ/Gf/ANXUTpOjK/ipf4P1iQ7z3a7yZTtytEAQBAEAQBAEAQDwwCFVMDZfjs1FwPt3s/YRPn3SBfx0n2L0Ra2nukXpSkkTOAcl8s2kxqKLcevUyE+KOWH0WH5J2vRirmjOnyefiv8ARXXi+8mc8nTkMQBAEAQDP2FsmzWaiuivm54nGQqDizHwA+nEjXd1C2pOrPcvN8Ee6cNeSSPoHY+zKtJQlNS4VBjxJ7WbvJPGfNLm5ncVZVJ72XEIKMcIzZGPQgCAIBa07E67SKATxvsbAJwq0smSewZuUe8TqOjEPx5y5Rx8Wn8iFev7qRNZ2ZXCAIAgCAIAgCAIB4YBDHUDU6sAADrlOB3tp6GJ95JM4bpMkrqPbFesizsn9x95cnOksiOy+ldj7Uv0VleQpJrdRgqqqCQ/eOPPxl7X0ZCNhTuovDe9c+4jQrN1XBljytaDrNB1gHGmxW+K3oMT/mE2dHa6p3Wo/wBSx47zF3FuGTi87srBMgQBAEwDsXkn2GKdL+UMPTv9XwpB9H/N63yTh+kV71tfqIvZH14/DcWVrTxHW5k7nNksQBAEAQCnZFg/6nUvb+Sao+7rtGJ13RiLzVlw2fMgXvAmU60gCAIAgCAIAgCAIB4YBC9bXubR1I3siyrTW47mPXUkePChTOO6URWvTl2P1/2WFk9jRdnKk4gfRekHbe0XP6IQD42M/YJ0t/Ua0XbxXHJEpL8aTJntLRLfTZU49GxGQ+xgRmUFvWlRqxqR3p5JM4qUWj5y1ukei16rBhq2Kt7QcZ9/OfU6VWNWCqR3NZKVx1W0+BYmwwIAgGbsbZ51OoqpH9o4X4vNj8gMj3VdUKMqr4L9+Z6hHWko8z6NpqVFVVGAoAA8AMCfLak3OTk97LpLCwVzwZEA03SbpAugWuyytmrewVsy4yhIJU47R6Jlho+wleSlCDSaWVnjzNVWr1aTZs69XWzlFsUuAGZAwLhTyJXmBIsqM4x12nh8cbPie1JF6aT0XejTqdbeOG8tGnz3gNZefp3fonbdGYvqZvm/kVt6/vIlc6UhiAIAgCAIAgCAIAMAiPSGpF19TYw9unsUnJwVpsRkGOQx11vic+HDmek0G6MJY3P1RNsniTRo+k/SFdBWtj0WWIThmTd9A9m9k8Ae+c3o+wd5NwjJJ9udvcTKtXq1lo5zs3pvTp9bq9R1buNQU3VBAIxzzmdRX0NVr2tKhlLUzlkKNwozlLmdN6ObTfVUC19O1O8TuqxBY18MMe7PHhOTvbeFvVdOM9bHFc+ROpzco5awc88rnR/dddXWvB8Jd4OOCP7xwPsE6bo5fa0XbSe1bY93FeG8h3dLD10c4nUkITIEAmnkl0gfaO+R/VVOw/xtuoPqs8oekdXVs9VfqaXz9UiTaRzUydpnAMtBAEAivlMoD7OfPZbpyPabkX7GMudAzcbxY5S/+W/kaLlZp/D1MLoDQDrNp2456k1+5C33yTpef8NbU/8Apn4mu3X35vtJvOdJZkdEEBu1b9Xg79Ve+VxvKlYYAHtANje8mfQej9Nxsk3xbfy+RVXbzUJRLojCAIAgCAIAgCAIAgEb6YbynSsN3d64q+Tg4epwu73neCyn07T17KT5Yfnj5ki2liojXarTJajJYoZHBDKRkFTzE4CnUlTkpweGtxatZWGck2L0e0te3G0zqWrTLVKxzlwquob9YYLH3Ttbq/r1NFqvHY3seOW5ldClFVtXgdgnDtlkY+0dFXqKnqtXKWKVYeB7u49xm23rSo1FUg9q2o8zipLDPn7pJsWzQ6h6Xzw4o3Y9Z9Vh9h8Z9LsbuF1RVWHiuTKepBwlhmrkw8CATXyS6wJtDcJx1tTqPF1IcD/Kryg6R0nOz1l+lp+G76Em0eKh2icCy0EAQCK+Ui4DRKh/tdRpkH+qr/8AxLnQUG7pyX6Yyfk18zRcv7mO1eo8nqfmdQ/6+s1J+SwjjGmX+JTjyhD0MW+5vtZKpTEgzuguW0rWFwwtv1DqQMfmxayVjx9FFn07R9LqrWnH/qs972vzyUtV5m32kik01iAIAgCAIAgCAIAgEd6fVZ0FtmATp9zUDJIH9HcXNy/dRhjtzNNxS62lOn/Umvij1B4kmYCOGAIOQQCD3g8RPlck08MvE87TinTfXNp9tNcnrVtUw8cIuR7xkTv9FUY1tGKlLdJNebKuvJxrZOvbF2rVq6FuqbKsPerfpK3cROIu7SdtUdOe9efaWMJqayjOkZPB7I/0y6MptCjd9W1Mmp+5u1W/dPIy00XpGdnV1t8XvX74o01qSqI4Zds61LuodCtm+E3T+sTge7xn0OFenKn1sXmOM5KpwaeqyT9I+gb6Kmt2vVmssSvdCkAM/Acc9hlTZabhdVZRUWkk3nuN9S3cEnkwdZsHaGy7kuak4qcMtqHfrJHeRxXPLiBJFK9tNIU3SjL8y3PY/ozw6c6Ty0dr2FtWvWadLqj6LjiO1WHBlbuIOZwN5aztqzpT3rzXMtKc1NZRnyIeyl3C+sQPaQPtnpRb3Iw2kcr6fdIa9TrtLTWwaui6tnZQXBs3hkLu5LYUEcPGdlojR9SjaVKslhzi8cNmO3myBXqqU0lwZJPJfqhZprgD6upuPjh23hn3GVWn6ThWg+cF5bDfayzF95Kdp6g102OoJZVO6BxJfkoA7ySJU21Drq0aa4tI3TlqxbZKdg6D8m0tFO9vdVVXWWxjeKIFLY8SCZ9RSxuKQ2EyBAEAQBAEAQBAEAQCi1AykEZBBBHPgRgwCA7FpNCtpmYltK3V5JBZqsBqXPeTWVye8HgJ8905adRdNrdLavn5ltbVNaHcce8qCY2nb4rUfqDP0idXoB5sY+PqyFc+9ZqNg9INToX3tPZjPrIRvI3+Jf8AkYMm3djQu44rR8eKNVOpKn+Uneh8rPD8/pDnvrcY+RuXymc5W6L7fwqnxX0Jcb3mjZp5U9EedVw+Kp/5kV9GrnhKPme/bIdpHOlvSfZ2s3Lq1tTU1FTW+4MNunISzjxHjzEtdHaOvbZOnNp05b1nd2r6GmrWpz2reVdKenNGtooUVurpdVY4wCoCnLBTnjMaP0NWtas5NppxaXjuyKtxGcUu0k1nlN2awIIuIPMGkEHwxvSpXR2+T2avx/0b/a6b5kap6XaPRag2aDfNNuet07IVVXx6NlRJ4ceBXultPRdzdUdS6xrR3ST3rins+DNCrwhLMN3Ivp04pdQb9dqyxAzXTTVQgbtAfixGe85mp6GqQlilShjnJuT+G7JlXCe+T8iN7f6R03KUo0xAPOy+2zU2fEDsVT2j6JaWej6tNqVWfhFKK8cJNmmdVP8AKvjvNTsDH5VTlwgDg7x5LgE9vsxJl5toT2Z2GuH5kSzyTbRdde9QPoXJYzD99fSVh7sj3+Ep+kNCMrVTe+LXwezBJtZtVMczraU9fq6KcZVT19vDgErIFS8iMm0oQO5G7pVdG7bXrOs90Vs739Fk23k8R1eZN52pXCAIAgCAIAgCAIAgCAeGARbpdpRS6asDAAFWoPAfmS35t2PcjsfYGY9kp9NWXtNvmP5o7V280SLapqT27mch8ruxbfyhNSiFq2rVHIGd11LYLdwIYcfCQejd3T6p0JPDTyu1PHzXmbbum9bWRzkOO8fLOowyGewBMAQBAEAQBMgTAN/0K0TW6ksE3lqrtdjjKjFbboPjkiV+k6yp0cZw5NJc95tow1pG88kGkxqbb3G6lVBBcggBmZSTk9yo3yyu6S1PwI0Y7XKXp/tm20X3nJ8Edu6G6Fgj6ixStmpIYKQAyadf6hDwyDgliDyZmEstHWitbeNNb+Pe9/0NNaprzbJJJxqEAQBAEAQBAEAQBAEAQC3dSrqVYAqwIIPEFSMEH3QCDadDRa+ksJJrANZbj1mmbghySclTlGzxyAf0hOD03o/2at1kPyy8nxRaW1XXjh8BdsnTP62nqb21of8AiVEbuvD8s2vFkh04vejFfots889Dpz49TXn5cTctJ3i3VZf+TPPU0/6UWG6GbMP9xp9yY+ybFpi+X/LL4mOop8kUeZGzP2Kv6/3zP21ff3X5fQx7PT5DzI2Z+xV/X++Ptm+/uvy+g9np8h5kbM/Yq/r/AHx9s3391+X0Hs9PkPMjZn7FX9f74+2b7+6/L6D2enyKl6FbMH9xq94LfaYemb5/8rHs9PkVr0P2aD/2FH+mp+gzz9rXv92XxM9RT5I22l0ldS7tdaov6qqFHyCRJ1p1HrTk2+3abFFLcizTovyrUCgLimvD6lgN1SRg1UcCDlvWb91cH1xOl6P2DqS9pqbUvy9/Pw9e4hXVRJakSdidgV57AEAQBAEAQBAEAQBAEAQBANF0s2O2orD0nGooy9JzhWOPSqs/cceie7gRxAke6toXNJ057n5dq7T3CbhLWRo9Bq+tTO6yMCVetuDJYPWRvEd44EYI4T5td2k7aq6c9681wZcU6imsoyZFPYgCAIAgCAIAgGLrdQwKVVjN1pK1rgkcPWsfHJFHEn2DmRLLRuj53lXUW5b3yX1NNaqqcc8SUbB2SulpFYYuxLNZYQA1lrHLO2PkA7AAOyfRaVONOChBYS2IqJNt5ZspsMCAIAgCAIAgCAIAgCAIAgCAIBG9v7EbrDqdOPzu6BbVnAvReWOwWgcm7R6LHGCtZpPR0bylj9S3P5dxuo1nTl2Gv0962KGQ5B5Hl4EEdhB4ET55WozpTcJrDW9FtGSksouTUehAEAQBAEAs6rUdWB6JZicIi4Lu55KoPb4ngOZwJJtbWpc1FTpra/3k8zmoRyzddGtkPSrWXlWvs9fd9VE5rUhPEqva3DeOTgcAPo1jZU7Sl1cPF82U9So6kss3kmGsQBAEAQBAEAQBAEAQBAEAQBAEA8MAie3NivQ7ajSoWDHe1GnXm55G6kf+THNf08frc6fSuio3kdaOya3Pn2P6kihXdN4e4sae5bFDIcg+7wIIPEEHsM4KtRnSm4TWGuBaxkpLKLk0mRAEAQCxqtSKwMgkscIijLO55Ko7T9nOSba2qXFRU6ay2eZzUFlm36N7HdG6/UAdcy4CAhlprPHcB7WPDebt4AcBPoWjtHU7OnqrbJ73++BUVarqMkEsDUIAgCAIAgCAIAgCAIAgCAIAgCAIAgHhEAjm39hvvG/SBesJHW1E7iXL2nPJbQOTdvANwwVq9JaLp3kduyXB/J9hvo13TfYazSatbN4DIZG3bEYbro4AO669hwQe4jBGQQZwV1aVbao4VFh+vcWkKimsovyKexMpAxtTq91lrVS9thxXWvM97MeSIO1jw95AM6xsKt3PVprvfBGqpVjTWWbro9sBqWN2ocWahhjIz1dVfPq6QeOOA3mPFjzwAAO/srGlaU9Smu98X++RVVasqjyzfyaaxAEAQBAEAQBAEAQBAEAQBAEAQBAEAQBAPCIBp9tdH69QRYjdVeN3FyqpZkBP5uwH104twPLORg8ZGurSlcw1Kqz6ruPdOo4PMSOjUvU4q1KCuw53SDmq0DPGp+/h6hww7iOJ4bSGhqtq9ZfehzXDvXD0LOlcRnsexiiy3VMU0gBAOH1DZNKENusq4/rbB6XojgMHJHAGRo3Qc6+J1fux833cl2nitdKOyO1kp2NsarTKQu8zscva53rHbxPYByCjgJ2tGhTowUKawkV0pOTyzZTaeRAEAQBAEAQBAEAQBAEAQBAEAQBAEAQBAEAQBALGt0VV6Gu6pLEOMo6K6kggjKsMHBAMAuU0qihUUKoGAoAUAdwA5QCuAIAgCAIAgCAIAgCAIAgCAIAgCAIAgCAIAgCAIAgCAIAgCAIAgCAIAgCAIAgCAIAgCAIAgCAIAgCAIAgCAIAgCAIAgCAIAgCAIAgCAIAgCAIAgCAIAgCAIAgCAIAgCAIAgCAIAgCAIAgCAIAgCAIAgH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22275" y="-914400"/>
            <a:ext cx="24860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5824943"/>
      </p:ext>
    </p:extLst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5328592" cy="436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412775"/>
            <a:ext cx="6296469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98" y="1772816"/>
            <a:ext cx="6699335" cy="379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7407551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251519" y="641033"/>
            <a:ext cx="8295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Noen store satsinger med støtte fra Forskningsrådet</a:t>
            </a:r>
          </a:p>
        </p:txBody>
      </p:sp>
    </p:spTree>
    <p:extLst>
      <p:ext uri="{BB962C8B-B14F-4D97-AF65-F5344CB8AC3E}">
        <p14:creationId xmlns:p14="http://schemas.microsoft.com/office/powerpoint/2010/main" val="9039793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620713"/>
            <a:ext cx="8604448" cy="576262"/>
          </a:xfrm>
        </p:spPr>
        <p:txBody>
          <a:bodyPr>
            <a:normAutofit/>
          </a:bodyPr>
          <a:lstStyle/>
          <a:p>
            <a:pPr eaLnBrk="1" hangingPunct="1"/>
            <a:r>
              <a:rPr lang="nb-NO" sz="3000" dirty="0"/>
              <a:t>Forskningsrådets senterordninger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1560" y="1196975"/>
            <a:ext cx="8532440" cy="936625"/>
          </a:xfrm>
        </p:spPr>
        <p:txBody>
          <a:bodyPr tIns="36000" rIns="36000" bIns="72000">
            <a:normAutofit/>
          </a:bodyPr>
          <a:lstStyle/>
          <a:p>
            <a:pPr>
              <a:spcBef>
                <a:spcPct val="0"/>
              </a:spcBef>
            </a:pPr>
            <a:r>
              <a:rPr lang="en-US" sz="2000" dirty="0" err="1"/>
              <a:t>Langsiktig</a:t>
            </a:r>
            <a:r>
              <a:rPr lang="en-US" sz="2000" dirty="0"/>
              <a:t> </a:t>
            </a:r>
            <a:r>
              <a:rPr lang="en-US" sz="2000" dirty="0" err="1"/>
              <a:t>finansiering</a:t>
            </a:r>
            <a:r>
              <a:rPr lang="en-US" sz="2000" dirty="0"/>
              <a:t> (5 + 3(5) </a:t>
            </a:r>
            <a:r>
              <a:rPr lang="en-US" sz="2000"/>
              <a:t>år)</a:t>
            </a:r>
            <a:endParaRPr lang="en-US" sz="2000" dirty="0"/>
          </a:p>
          <a:p>
            <a:pPr>
              <a:spcBef>
                <a:spcPct val="40000"/>
              </a:spcBef>
            </a:pPr>
            <a:r>
              <a:rPr lang="en-US" sz="2000" dirty="0" err="1"/>
              <a:t>Utvelgelse</a:t>
            </a:r>
            <a:r>
              <a:rPr lang="en-US" sz="2000" dirty="0"/>
              <a:t> </a:t>
            </a:r>
            <a:r>
              <a:rPr lang="en-US" sz="2000" dirty="0" err="1"/>
              <a:t>basert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kvalitet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relevans</a:t>
            </a:r>
            <a:endParaRPr lang="en-US" sz="2000" dirty="0"/>
          </a:p>
          <a:p>
            <a:pPr marL="0" indent="0" eaLnBrk="1" hangingPunct="1">
              <a:spcBef>
                <a:spcPct val="40000"/>
              </a:spcBef>
            </a:pPr>
            <a:endParaRPr lang="en-US" sz="2000" dirty="0"/>
          </a:p>
          <a:p>
            <a:pPr marL="0" indent="0" eaLnBrk="1" hangingPunct="1">
              <a:spcBef>
                <a:spcPct val="40000"/>
              </a:spcBef>
            </a:pPr>
            <a:endParaRPr lang="en-US" sz="2000" u="sng" dirty="0">
              <a:cs typeface="Arial" charset="0"/>
            </a:endParaRPr>
          </a:p>
        </p:txBody>
      </p:sp>
      <p:sp>
        <p:nvSpPr>
          <p:cNvPr id="41988" name="Rectangle 3"/>
          <p:cNvSpPr txBox="1">
            <a:spLocks noChangeArrowheads="1"/>
          </p:cNvSpPr>
          <p:nvPr/>
        </p:nvSpPr>
        <p:spPr bwMode="auto">
          <a:xfrm>
            <a:off x="2231826" y="2276475"/>
            <a:ext cx="6660654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36000" bIns="72000"/>
          <a:lstStyle>
            <a:lvl1pPr marL="265113" indent="-2651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3651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l" eaLnBrk="1" fontAlgn="auto" hangingPunct="1">
              <a:spcBef>
                <a:spcPct val="40000"/>
              </a:spcBef>
              <a:spcAft>
                <a:spcPts val="0"/>
              </a:spcAft>
              <a:buClr>
                <a:srgbClr val="00338D"/>
              </a:buClr>
            </a:pPr>
            <a:r>
              <a:rPr lang="en-US" sz="1600" b="1" dirty="0" err="1">
                <a:solidFill>
                  <a:prstClr val="black"/>
                </a:solidFill>
                <a:latin typeface="Verdana" pitchFamily="34" charset="0"/>
              </a:rPr>
              <a:t>Sentre</a:t>
            </a:r>
            <a:r>
              <a:rPr lang="en-US" sz="1600" b="1" dirty="0">
                <a:solidFill>
                  <a:prstClr val="black"/>
                </a:solidFill>
                <a:latin typeface="Verdana" pitchFamily="34" charset="0"/>
              </a:rPr>
              <a:t> for </a:t>
            </a:r>
            <a:r>
              <a:rPr lang="en-US" sz="1600" b="1" dirty="0" err="1">
                <a:solidFill>
                  <a:prstClr val="black"/>
                </a:solidFill>
                <a:latin typeface="Verdana" pitchFamily="34" charset="0"/>
              </a:rPr>
              <a:t>fremragende</a:t>
            </a:r>
            <a:r>
              <a:rPr lang="en-US" sz="1600" b="1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Verdana" pitchFamily="34" charset="0"/>
              </a:rPr>
              <a:t>forskning</a:t>
            </a:r>
            <a:r>
              <a:rPr lang="en-US" sz="1600" b="1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(</a:t>
            </a:r>
            <a:r>
              <a:rPr lang="en-US" sz="1600" b="1" dirty="0">
                <a:solidFill>
                  <a:prstClr val="black"/>
                </a:solidFill>
                <a:latin typeface="Verdana" pitchFamily="34" charset="0"/>
              </a:rPr>
              <a:t>SFF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) </a:t>
            </a:r>
            <a:br>
              <a:rPr lang="en-US" sz="1600" dirty="0">
                <a:solidFill>
                  <a:prstClr val="black"/>
                </a:solidFill>
                <a:latin typeface="Verdana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21 </a:t>
            </a:r>
            <a:r>
              <a:rPr lang="en-US" sz="1600" dirty="0" err="1">
                <a:solidFill>
                  <a:prstClr val="black"/>
                </a:solidFill>
                <a:latin typeface="Verdana" pitchFamily="34" charset="0"/>
              </a:rPr>
              <a:t>sentre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Verdana" pitchFamily="34" charset="0"/>
              </a:rPr>
              <a:t>som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driver </a:t>
            </a:r>
            <a:r>
              <a:rPr lang="en-US" sz="1600" dirty="0" err="1">
                <a:solidFill>
                  <a:prstClr val="black"/>
                </a:solidFill>
                <a:latin typeface="Verdana" pitchFamily="34" charset="0"/>
              </a:rPr>
              <a:t>grunnforskning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Verdana" pitchFamily="34" charset="0"/>
              </a:rPr>
              <a:t>hovedmålet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                         </a:t>
            </a:r>
            <a:r>
              <a:rPr lang="en-US" sz="1600" dirty="0" err="1">
                <a:solidFill>
                  <a:prstClr val="black"/>
                </a:solidFill>
                <a:latin typeface="Verdana" pitchFamily="34" charset="0"/>
              </a:rPr>
              <a:t>er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å </a:t>
            </a:r>
            <a:r>
              <a:rPr lang="en-US" sz="1600" dirty="0" err="1">
                <a:solidFill>
                  <a:prstClr val="black"/>
                </a:solidFill>
                <a:latin typeface="Verdana" pitchFamily="34" charset="0"/>
              </a:rPr>
              <a:t>heve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Verdana" pitchFamily="34" charset="0"/>
              </a:rPr>
              <a:t>kvaliteten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Verdana" pitchFamily="34" charset="0"/>
              </a:rPr>
              <a:t>i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Verdana" pitchFamily="34" charset="0"/>
              </a:rPr>
              <a:t>norsk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Verdana" pitchFamily="34" charset="0"/>
              </a:rPr>
              <a:t>forskning</a:t>
            </a: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algn="l" eaLnBrk="1" fontAlgn="b" hangingPunct="1">
              <a:spcBef>
                <a:spcPct val="40000"/>
              </a:spcBef>
              <a:spcAft>
                <a:spcPts val="0"/>
              </a:spcAft>
              <a:buClr>
                <a:srgbClr val="00338D"/>
              </a:buClr>
              <a:buFont typeface="Wingdings" pitchFamily="2" charset="2"/>
              <a:buChar char="§"/>
            </a:pPr>
            <a:endParaRPr lang="en-US" sz="1600" u="sng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8" y="2286000"/>
            <a:ext cx="136525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0" name="Rektangel 2"/>
          <p:cNvSpPr>
            <a:spLocks noChangeArrowheads="1"/>
          </p:cNvSpPr>
          <p:nvPr/>
        </p:nvSpPr>
        <p:spPr bwMode="auto">
          <a:xfrm>
            <a:off x="2592189" y="3429000"/>
            <a:ext cx="56522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-390525" algn="l" fontAlgn="auto">
              <a:spcBef>
                <a:spcPct val="40000"/>
              </a:spcBef>
              <a:spcAft>
                <a:spcPts val="0"/>
              </a:spcAft>
              <a:buClr>
                <a:srgbClr val="00B4D1"/>
              </a:buClr>
            </a:pPr>
            <a:r>
              <a:rPr lang="en-US" sz="1600" b="1" dirty="0" err="1">
                <a:solidFill>
                  <a:prstClr val="black"/>
                </a:solidFill>
                <a:latin typeface="Verdana" pitchFamily="34" charset="0"/>
              </a:rPr>
              <a:t>Sentre</a:t>
            </a:r>
            <a:r>
              <a:rPr lang="en-US" sz="1600" b="1" dirty="0">
                <a:solidFill>
                  <a:prstClr val="black"/>
                </a:solidFill>
                <a:latin typeface="Verdana" pitchFamily="34" charset="0"/>
              </a:rPr>
              <a:t> for </a:t>
            </a:r>
            <a:r>
              <a:rPr lang="en-US" sz="1600" b="1" dirty="0" err="1">
                <a:solidFill>
                  <a:prstClr val="black"/>
                </a:solidFill>
                <a:latin typeface="Verdana" pitchFamily="34" charset="0"/>
              </a:rPr>
              <a:t>forskningsdrevet</a:t>
            </a:r>
            <a:r>
              <a:rPr lang="en-US" sz="1600" b="1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Verdana" pitchFamily="34" charset="0"/>
              </a:rPr>
              <a:t>innovasjon</a:t>
            </a:r>
            <a:r>
              <a:rPr lang="en-US" sz="1600" b="1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(</a:t>
            </a:r>
            <a:r>
              <a:rPr lang="en-US" sz="1600" b="1" dirty="0">
                <a:solidFill>
                  <a:prstClr val="black"/>
                </a:solidFill>
                <a:latin typeface="Verdana" pitchFamily="34" charset="0"/>
              </a:rPr>
              <a:t>SFI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) </a:t>
            </a:r>
            <a:br>
              <a:rPr lang="en-US" sz="1600" dirty="0">
                <a:solidFill>
                  <a:prstClr val="black"/>
                </a:solidFill>
                <a:latin typeface="Verdana" pitchFamily="34" charset="0"/>
              </a:rPr>
            </a:br>
            <a:r>
              <a:rPr lang="nb-NO" sz="1600" dirty="0">
                <a:solidFill>
                  <a:prstClr val="black"/>
                </a:solidFill>
                <a:latin typeface="Verdana" pitchFamily="34" charset="0"/>
              </a:rPr>
              <a:t>24 sentre som driver grunnleggende næringsrettet             forskning i et nært samarbeid mellom forskningsmiljøer og FoU-aktive bedrifter</a:t>
            </a: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4199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01" y="3624263"/>
            <a:ext cx="173672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2" name="Rektangel 3"/>
          <p:cNvSpPr>
            <a:spLocks noChangeArrowheads="1"/>
          </p:cNvSpPr>
          <p:nvPr/>
        </p:nvSpPr>
        <p:spPr bwMode="auto">
          <a:xfrm>
            <a:off x="2520751" y="5013325"/>
            <a:ext cx="62277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-304800" algn="l" fontAlgn="auto">
              <a:spcBef>
                <a:spcPct val="40000"/>
              </a:spcBef>
              <a:spcAft>
                <a:spcPts val="0"/>
              </a:spcAft>
              <a:buClr>
                <a:srgbClr val="00B4D1"/>
              </a:buClr>
            </a:pPr>
            <a:r>
              <a:rPr lang="en-US" sz="1600" b="1" dirty="0" err="1">
                <a:solidFill>
                  <a:prstClr val="black"/>
                </a:solidFill>
                <a:latin typeface="Verdana" pitchFamily="34" charset="0"/>
              </a:rPr>
              <a:t>Forskningssentre</a:t>
            </a:r>
            <a:r>
              <a:rPr lang="en-US" sz="1600" b="1" dirty="0">
                <a:solidFill>
                  <a:prstClr val="black"/>
                </a:solidFill>
                <a:latin typeface="Verdana" pitchFamily="34" charset="0"/>
              </a:rPr>
              <a:t> for </a:t>
            </a:r>
            <a:r>
              <a:rPr lang="en-US" sz="1600" b="1" dirty="0" err="1">
                <a:solidFill>
                  <a:prstClr val="black"/>
                </a:solidFill>
                <a:latin typeface="Verdana" pitchFamily="34" charset="0"/>
              </a:rPr>
              <a:t>miljøvennlig</a:t>
            </a:r>
            <a:r>
              <a:rPr lang="en-US" sz="1600" b="1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Verdana" pitchFamily="34" charset="0"/>
              </a:rPr>
              <a:t>energi</a:t>
            </a:r>
            <a:r>
              <a:rPr lang="en-US" sz="1600" b="1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(</a:t>
            </a:r>
            <a:r>
              <a:rPr lang="en-US" sz="1600" b="1" dirty="0">
                <a:solidFill>
                  <a:prstClr val="black"/>
                </a:solidFill>
                <a:latin typeface="Verdana" pitchFamily="34" charset="0"/>
              </a:rPr>
              <a:t>FME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) </a:t>
            </a:r>
            <a:br>
              <a:rPr lang="en-US" sz="1600" dirty="0">
                <a:solidFill>
                  <a:prstClr val="black"/>
                </a:solidFill>
                <a:latin typeface="Verdana" pitchFamily="34" charset="0"/>
              </a:rPr>
            </a:br>
            <a:r>
              <a:rPr lang="nb-NO" sz="1600" dirty="0">
                <a:solidFill>
                  <a:prstClr val="black"/>
                </a:solidFill>
                <a:latin typeface="Verdana" pitchFamily="34" charset="0"/>
              </a:rPr>
              <a:t>11 sentre, langsiktig forskning i samarbeid mellom forskningsmiljøer og bedrifter innenfor miljøvennlig energi</a:t>
            </a: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8" y="5016500"/>
            <a:ext cx="13652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387142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86222" y="598762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Mine hovedpoeng</a:t>
            </a:r>
            <a:endParaRPr lang="nb-NO" sz="1600" b="1" baseline="300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251520" y="1060427"/>
            <a:ext cx="862270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Geografisk avstand og næringsmessige særtrekk styrker behovet for sterke samarbeidskonstellasjoner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nb-NO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 har aktører i både næring og FoU med solide faglige forutsetninger og verdifull tradisjon for samarbeid</a:t>
            </a:r>
          </a:p>
          <a:p>
            <a:pPr marL="1257300" lvl="2" indent="-342900">
              <a:buFont typeface="Arial" pitchFamily="34" charset="0"/>
              <a:buChar char="•"/>
              <a:defRPr/>
            </a:pPr>
            <a:endParaRPr lang="nb-NO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Eksisterende klynger og nettverk som viktige erfaringsbaser 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Lokomotivfunksjon i konkurranse om nasjonale og internasjonale   </a:t>
            </a:r>
          </a:p>
          <a:p>
            <a:pPr lvl="1">
              <a:defRPr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virkemidler</a:t>
            </a:r>
          </a:p>
          <a:p>
            <a:pPr>
              <a:defRPr/>
            </a:pPr>
            <a:endParaRPr lang="nb-NO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Synergier og samarbeidsmuligheter mellom bransjer, klynger og nettverk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nb-NO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Høyt fokus i virkemiddelapparat – et bredt spekter av relevante støtteordninger for FoU og utviklingsarbeid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nb-NO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Fokus på faglig innhold og relevans for eksisterende næringsliv og kompetansemiljøer heller enn på lokalisering – samarbeid, næringsforankring og mobiliserings på dagsorden  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nb-NO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«Tørre å tenke SFI etablering» - bygge stein på stein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nb-NO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91230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/>
          <p:cNvSpPr>
            <a:spLocks noGrp="1"/>
          </p:cNvSpPr>
          <p:nvPr>
            <p:ph sz="half" idx="2"/>
          </p:nvPr>
        </p:nvSpPr>
        <p:spPr>
          <a:xfrm>
            <a:off x="7452320" y="6093296"/>
            <a:ext cx="1152128" cy="21602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nb-NO" dirty="0"/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620688"/>
            <a:ext cx="8208913" cy="864096"/>
          </a:xfrm>
        </p:spPr>
        <p:txBody>
          <a:bodyPr>
            <a:normAutofit/>
          </a:bodyPr>
          <a:lstStyle/>
          <a:p>
            <a:r>
              <a:rPr lang="nb-NO" sz="2700" dirty="0"/>
              <a:t>FOODS – Foods </a:t>
            </a:r>
            <a:r>
              <a:rPr lang="nb-NO" sz="2700" dirty="0" err="1"/>
              <a:t>of</a:t>
            </a:r>
            <a:r>
              <a:rPr lang="nb-NO" sz="2700" dirty="0"/>
              <a:t> Norway</a:t>
            </a:r>
            <a:br>
              <a:rPr lang="nb-NO" sz="2800" dirty="0"/>
            </a:br>
            <a:r>
              <a:rPr lang="nb-NO" sz="2200" dirty="0"/>
              <a:t>2015-2023</a:t>
            </a: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484784"/>
            <a:ext cx="6408712" cy="525658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ct val="30000"/>
              </a:spcBef>
              <a:buSzPct val="145000"/>
              <a:buNone/>
            </a:pPr>
            <a:r>
              <a:rPr lang="nb-NO" sz="2000" b="1" dirty="0" err="1"/>
              <a:t>Objective</a:t>
            </a:r>
            <a:r>
              <a:rPr lang="nb-NO" sz="2000" dirty="0"/>
              <a:t>: </a:t>
            </a:r>
            <a:r>
              <a:rPr lang="en-US" sz="2000" dirty="0"/>
              <a:t>Contribute to growth and increased value creation in the Norwegian aquaculture and agriculture industries by developing sustainable feed ingredients from natural </a:t>
            </a:r>
            <a:r>
              <a:rPr lang="en-US" sz="2000" dirty="0" err="1"/>
              <a:t>bioresources</a:t>
            </a:r>
            <a:r>
              <a:rPr lang="en-US" sz="2000" dirty="0"/>
              <a:t> that are not suitable for direct human consumption.</a:t>
            </a:r>
          </a:p>
          <a:p>
            <a:pPr marL="0" indent="0">
              <a:lnSpc>
                <a:spcPct val="90000"/>
              </a:lnSpc>
              <a:spcBef>
                <a:spcPct val="30000"/>
              </a:spcBef>
              <a:buSzPct val="145000"/>
              <a:buNone/>
            </a:pPr>
            <a:r>
              <a:rPr lang="nb-NO" sz="2000" b="1" dirty="0"/>
              <a:t>Host </a:t>
            </a:r>
            <a:r>
              <a:rPr lang="nb-NO" sz="2000" b="1" dirty="0" err="1"/>
              <a:t>institution</a:t>
            </a:r>
            <a:r>
              <a:rPr lang="nb-NO" sz="2000" dirty="0"/>
              <a:t>: NMBU</a:t>
            </a:r>
          </a:p>
          <a:p>
            <a:pPr marL="0" indent="0">
              <a:lnSpc>
                <a:spcPct val="90000"/>
              </a:lnSpc>
              <a:spcBef>
                <a:spcPct val="30000"/>
              </a:spcBef>
              <a:buSzPct val="145000"/>
              <a:buNone/>
            </a:pPr>
            <a:r>
              <a:rPr lang="nb-NO" sz="2000" b="1" dirty="0"/>
              <a:t>Research partners</a:t>
            </a:r>
            <a:r>
              <a:rPr lang="nb-NO" sz="2000" dirty="0"/>
              <a:t>: International partners</a:t>
            </a:r>
          </a:p>
          <a:p>
            <a:pPr marL="0" indent="0">
              <a:lnSpc>
                <a:spcPct val="90000"/>
              </a:lnSpc>
              <a:spcBef>
                <a:spcPct val="30000"/>
              </a:spcBef>
              <a:buSzPct val="145000"/>
              <a:buNone/>
            </a:pPr>
            <a:r>
              <a:rPr lang="nb-NO" sz="2000" b="1" dirty="0"/>
              <a:t>Enterprise partners</a:t>
            </a:r>
            <a:r>
              <a:rPr lang="nb-NO" sz="2000" dirty="0"/>
              <a:t>: </a:t>
            </a:r>
            <a:r>
              <a:rPr lang="nb-NO" sz="2000" dirty="0" err="1"/>
              <a:t>Agrifirm</a:t>
            </a:r>
            <a:r>
              <a:rPr lang="nb-NO" sz="2000" dirty="0"/>
              <a:t> </a:t>
            </a:r>
            <a:r>
              <a:rPr lang="nb-NO" sz="2000" dirty="0" err="1"/>
              <a:t>Innovation</a:t>
            </a:r>
            <a:r>
              <a:rPr lang="nb-NO" sz="2000" dirty="0"/>
              <a:t> Center, </a:t>
            </a:r>
            <a:r>
              <a:rPr lang="nb-NO" sz="2000" dirty="0" err="1"/>
              <a:t>Animalia</a:t>
            </a:r>
            <a:r>
              <a:rPr lang="nb-NO" sz="2000" dirty="0"/>
              <a:t>, </a:t>
            </a:r>
            <a:r>
              <a:rPr lang="nb-NO" sz="2000" dirty="0" err="1"/>
              <a:t>AquaGen</a:t>
            </a:r>
            <a:r>
              <a:rPr lang="nb-NO" sz="2000" dirty="0"/>
              <a:t>, Borregaard, Felleskjøpet </a:t>
            </a:r>
            <a:r>
              <a:rPr lang="nb-NO" sz="2000" dirty="0" err="1"/>
              <a:t>Fôrutvikling</a:t>
            </a:r>
            <a:r>
              <a:rPr lang="nb-NO" sz="2000" dirty="0"/>
              <a:t>, </a:t>
            </a:r>
            <a:r>
              <a:rPr lang="nb-NO" sz="2000" dirty="0" err="1"/>
              <a:t>Geno</a:t>
            </a:r>
            <a:r>
              <a:rPr lang="nb-NO" sz="2000" dirty="0"/>
              <a:t>, </a:t>
            </a:r>
            <a:r>
              <a:rPr lang="nb-NO" sz="2000" dirty="0" err="1"/>
              <a:t>Norilia</a:t>
            </a:r>
            <a:r>
              <a:rPr lang="nb-NO" sz="2000" dirty="0"/>
              <a:t>, Norske Felleskjøp, </a:t>
            </a:r>
            <a:r>
              <a:rPr lang="nb-NO" sz="2000" dirty="0" err="1"/>
              <a:t>Norsvin</a:t>
            </a:r>
            <a:r>
              <a:rPr lang="nb-NO" sz="2000" dirty="0"/>
              <a:t>, </a:t>
            </a:r>
            <a:r>
              <a:rPr lang="nb-NO" sz="2000" dirty="0" err="1"/>
              <a:t>Nortura</a:t>
            </a:r>
            <a:r>
              <a:rPr lang="nb-NO" sz="2000" dirty="0"/>
              <a:t>, TINE, Viken Skog, </a:t>
            </a:r>
            <a:r>
              <a:rPr lang="nb-NO" sz="2000" dirty="0" err="1"/>
              <a:t>Seaweed</a:t>
            </a:r>
            <a:r>
              <a:rPr lang="nb-NO" sz="2000" dirty="0"/>
              <a:t> Energy Solutions, Yara</a:t>
            </a:r>
          </a:p>
          <a:p>
            <a:pPr marL="0" indent="0">
              <a:lnSpc>
                <a:spcPct val="90000"/>
              </a:lnSpc>
              <a:spcBef>
                <a:spcPct val="30000"/>
              </a:spcBef>
              <a:buSzPct val="145000"/>
              <a:buNone/>
            </a:pPr>
            <a:r>
              <a:rPr lang="nb-NO" sz="2000" b="1" dirty="0" err="1"/>
              <a:t>Other</a:t>
            </a:r>
            <a:r>
              <a:rPr lang="nb-NO" sz="2000" b="1" dirty="0"/>
              <a:t> partners:</a:t>
            </a:r>
            <a:r>
              <a:rPr lang="nb-NO" sz="2000" dirty="0"/>
              <a:t> </a:t>
            </a:r>
            <a:r>
              <a:rPr lang="en-US" sz="2000" dirty="0"/>
              <a:t>Innovation Norway, NHO Mat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Drikke</a:t>
            </a:r>
            <a:r>
              <a:rPr lang="en-US" sz="2000" dirty="0"/>
              <a:t> , The Federation of Norwegian Agricultural Cooperatives, The Norwegian Farmers' Union </a:t>
            </a:r>
            <a:endParaRPr lang="nb-NO" sz="2000" dirty="0"/>
          </a:p>
          <a:p>
            <a:pPr marL="0" indent="0">
              <a:lnSpc>
                <a:spcPct val="90000"/>
              </a:lnSpc>
              <a:spcBef>
                <a:spcPct val="30000"/>
              </a:spcBef>
              <a:buSzPct val="145000"/>
              <a:buNone/>
            </a:pPr>
            <a:r>
              <a:rPr lang="nb-NO" sz="2000" b="1" dirty="0"/>
              <a:t>Web: </a:t>
            </a:r>
            <a:r>
              <a:rPr lang="nb-NO" sz="2000" dirty="0">
                <a:hlinkClick r:id="rId3"/>
              </a:rPr>
              <a:t>https://www.foodsofnorway.net/</a:t>
            </a:r>
            <a:endParaRPr lang="nb-NO" sz="2000" dirty="0"/>
          </a:p>
          <a:p>
            <a:pPr marL="0" indent="0">
              <a:lnSpc>
                <a:spcPct val="90000"/>
              </a:lnSpc>
              <a:spcBef>
                <a:spcPct val="30000"/>
              </a:spcBef>
              <a:buSzPct val="145000"/>
              <a:buNone/>
            </a:pPr>
            <a:endParaRPr lang="nb-NO" sz="20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686" y="4980399"/>
            <a:ext cx="2216081" cy="166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600991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val 2"/>
          <p:cNvSpPr>
            <a:spLocks noChangeArrowheads="1"/>
          </p:cNvSpPr>
          <p:nvPr/>
        </p:nvSpPr>
        <p:spPr bwMode="auto">
          <a:xfrm>
            <a:off x="5075238" y="1050925"/>
            <a:ext cx="3743325" cy="352901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9" y="765175"/>
            <a:ext cx="8820472" cy="576263"/>
          </a:xfrm>
        </p:spPr>
        <p:txBody>
          <a:bodyPr/>
          <a:lstStyle/>
          <a:p>
            <a:r>
              <a:rPr lang="nb-NO" sz="2400" dirty="0"/>
              <a:t>Hva kjennetegner et SFI?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484313"/>
            <a:ext cx="4248720" cy="4708525"/>
          </a:xfrm>
        </p:spPr>
        <p:txBody>
          <a:bodyPr>
            <a:normAutofit/>
          </a:bodyPr>
          <a:lstStyle/>
          <a:p>
            <a:pPr>
              <a:spcBef>
                <a:spcPct val="85000"/>
              </a:spcBef>
            </a:pPr>
            <a:r>
              <a:rPr lang="nb-NO" sz="2200" dirty="0"/>
              <a:t>Forskningsmiljøer i nært samarbeid med forsknings-aktive bedrifter og offentlige foretak</a:t>
            </a:r>
          </a:p>
          <a:p>
            <a:pPr>
              <a:spcBef>
                <a:spcPct val="85000"/>
              </a:spcBef>
            </a:pPr>
            <a:r>
              <a:rPr lang="nb-NO" sz="2200" dirty="0"/>
              <a:t>Høy vitenskapelig kvalitet </a:t>
            </a:r>
          </a:p>
          <a:p>
            <a:pPr>
              <a:spcBef>
                <a:spcPct val="85000"/>
              </a:spcBef>
            </a:pPr>
            <a:r>
              <a:rPr lang="nb-NO" sz="2200" dirty="0"/>
              <a:t>Stort verdiskapings- og innovasjonspotensial</a:t>
            </a:r>
          </a:p>
          <a:p>
            <a:pPr>
              <a:spcBef>
                <a:spcPct val="85000"/>
              </a:spcBef>
            </a:pPr>
            <a:r>
              <a:rPr lang="nb-NO" sz="2200" dirty="0"/>
              <a:t>Brohode for internasjonalt forskningssamarbeid</a:t>
            </a:r>
          </a:p>
          <a:p>
            <a:pPr>
              <a:spcBef>
                <a:spcPct val="85000"/>
              </a:spcBef>
            </a:pPr>
            <a:r>
              <a:rPr lang="nb-NO" sz="2200" dirty="0"/>
              <a:t>Rekruttering av forskere</a:t>
            </a:r>
          </a:p>
        </p:txBody>
      </p:sp>
      <p:pic>
        <p:nvPicPr>
          <p:cNvPr id="44037" name="Picture 5" descr="j0305257"/>
          <p:cNvPicPr>
            <a:picLocks noGrp="1" noChangeAspect="1" noChangeArrowheads="1"/>
          </p:cNvPicPr>
          <p:nvPr>
            <p:ph type="media"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2636838"/>
            <a:ext cx="1116012" cy="1901825"/>
          </a:xfrm>
        </p:spPr>
      </p:pic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5291138" y="1484313"/>
            <a:ext cx="1655762" cy="14906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nb-NO" sz="2000" dirty="0"/>
              <a:t>Universitet</a:t>
            </a:r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7019925" y="1484313"/>
            <a:ext cx="1512888" cy="14176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nb-NO" sz="2000" dirty="0">
                <a:solidFill>
                  <a:schemeClr val="bg1"/>
                </a:solidFill>
              </a:rPr>
              <a:t>Forsknings-</a:t>
            </a:r>
          </a:p>
          <a:p>
            <a:r>
              <a:rPr lang="nb-NO" sz="2000" dirty="0">
                <a:solidFill>
                  <a:schemeClr val="bg1"/>
                </a:solidFill>
              </a:rPr>
              <a:t> institutt</a:t>
            </a:r>
          </a:p>
        </p:txBody>
      </p:sp>
      <p:sp>
        <p:nvSpPr>
          <p:cNvPr id="44040" name="Oval 8"/>
          <p:cNvSpPr>
            <a:spLocks noChangeArrowheads="1"/>
          </p:cNvSpPr>
          <p:nvPr/>
        </p:nvSpPr>
        <p:spPr bwMode="auto">
          <a:xfrm>
            <a:off x="5364163" y="5084763"/>
            <a:ext cx="1008062" cy="12239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nb-NO" dirty="0"/>
              <a:t>Bedrift</a:t>
            </a:r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6372225" y="5157788"/>
            <a:ext cx="1058863" cy="115093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nb-NO" dirty="0"/>
              <a:t>Bedrift</a:t>
            </a:r>
          </a:p>
        </p:txBody>
      </p:sp>
      <p:sp>
        <p:nvSpPr>
          <p:cNvPr id="44042" name="Oval 10"/>
          <p:cNvSpPr>
            <a:spLocks noChangeArrowheads="1"/>
          </p:cNvSpPr>
          <p:nvPr/>
        </p:nvSpPr>
        <p:spPr bwMode="auto">
          <a:xfrm>
            <a:off x="7451725" y="5084763"/>
            <a:ext cx="1203325" cy="12239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nb-NO" dirty="0"/>
              <a:t>Offentlig</a:t>
            </a:r>
          </a:p>
          <a:p>
            <a:r>
              <a:rPr lang="nb-NO" dirty="0"/>
              <a:t> partner</a:t>
            </a:r>
          </a:p>
        </p:txBody>
      </p:sp>
      <p:sp>
        <p:nvSpPr>
          <p:cNvPr id="44043" name="Oval 11"/>
          <p:cNvSpPr>
            <a:spLocks noChangeArrowheads="1"/>
          </p:cNvSpPr>
          <p:nvPr/>
        </p:nvSpPr>
        <p:spPr bwMode="auto">
          <a:xfrm>
            <a:off x="4448671" y="5084763"/>
            <a:ext cx="987425" cy="11525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nb-NO" dirty="0"/>
              <a:t>Bedrift</a:t>
            </a:r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>
            <a:off x="7667625" y="4437063"/>
            <a:ext cx="217488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>
            <a:off x="5076825" y="4076700"/>
            <a:ext cx="503238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 flipH="1">
            <a:off x="5940425" y="4365625"/>
            <a:ext cx="144463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 flipH="1" flipV="1">
            <a:off x="6659563" y="4508500"/>
            <a:ext cx="144462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81468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47" y="5220000"/>
            <a:ext cx="2901618" cy="166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99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219600"/>
            <a:ext cx="2722216" cy="16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Vi ser på Torsken cop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13794" r="28787" b="-13794"/>
          <a:stretch/>
        </p:blipFill>
        <p:spPr bwMode="auto">
          <a:xfrm>
            <a:off x="-239910" y="5220000"/>
            <a:ext cx="1826447" cy="202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Sylinder 8"/>
          <p:cNvSpPr txBox="1"/>
          <p:nvPr/>
        </p:nvSpPr>
        <p:spPr>
          <a:xfrm>
            <a:off x="173660" y="620688"/>
            <a:ext cx="788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Vår region i et «</a:t>
            </a:r>
            <a:r>
              <a:rPr lang="nb-NO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Bioøkonomisk</a:t>
            </a:r>
            <a:r>
              <a:rPr lang="nb-NO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FoU perspektiv» </a:t>
            </a:r>
          </a:p>
        </p:txBody>
      </p:sp>
      <p:sp>
        <p:nvSpPr>
          <p:cNvPr id="3" name="Rektangel 2"/>
          <p:cNvSpPr/>
          <p:nvPr/>
        </p:nvSpPr>
        <p:spPr>
          <a:xfrm>
            <a:off x="251520" y="1196752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Sterke næringer med stor </a:t>
            </a:r>
            <a:r>
              <a:rPr lang="nb-NO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bioøkonomisk</a:t>
            </a: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relevans, både globalt, nasjonalt og regionalt, f.eks. havbruk/fiskeri, landbruk, alger,  restråstoff, fiskefôr </a:t>
            </a:r>
          </a:p>
          <a:p>
            <a:pPr marL="342900" indent="-342900">
              <a:buFontTx/>
              <a:buAutoNum type="arabicPeriod"/>
            </a:pPr>
            <a:endParaRPr lang="nb-NO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Relevante FoU miljøer og verdifull tradisjon for tett samspill med næringsliv</a:t>
            </a:r>
          </a:p>
          <a:p>
            <a:pPr marL="342900" indent="-342900">
              <a:buFontTx/>
              <a:buAutoNum type="arabicPeriod"/>
            </a:pPr>
            <a:endParaRPr lang="nb-NO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Næringsmessige særtrekk i nord styrker behovet for «</a:t>
            </a:r>
            <a:r>
              <a:rPr lang="nb-NO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navfunksjoner</a:t>
            </a: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», samle kompetanse og kapasitet i FoU arbeidet </a:t>
            </a:r>
          </a:p>
          <a:p>
            <a:pPr marL="342900" indent="-342900">
              <a:buFontTx/>
              <a:buAutoNum type="arabicPeriod"/>
            </a:pPr>
            <a:endParaRPr lang="nb-NO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 klynge og nettverksstatus - klynger med sterke forutsetninger enkeltvis eller i samarbeid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Tx/>
              <a:buAutoNum type="arabicPeriod"/>
            </a:pPr>
            <a:endParaRPr lang="nb-NO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Viktig FoU infrastruktur tilstede i regionen – men må prioriteres</a:t>
            </a:r>
          </a:p>
          <a:p>
            <a:pPr marL="342900" indent="-342900">
              <a:buFontTx/>
              <a:buAutoNum type="arabicPeriod"/>
            </a:pPr>
            <a:endParaRPr lang="nb-NO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 på tidligfase finansiering av FoU og på </a:t>
            </a:r>
            <a:r>
              <a:rPr lang="nb-NO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SkatteFUNN</a:t>
            </a: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men beskjeden evne til å utløse finansiering av større satsinger </a:t>
            </a:r>
          </a:p>
          <a:p>
            <a:pPr marL="342900" indent="-342900">
              <a:buFontTx/>
              <a:buAutoNum type="arabicPeriod"/>
            </a:pP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AutoNum type="arabicPeriod"/>
            </a:pP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4" descr="http://www.suprabio.eu/klanten/supra/media/afbeeldingen/Image%20associated%20to%20Boregaard%20profi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344" y="5220000"/>
            <a:ext cx="2970544" cy="191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01611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443">
            <a:off x="5939347" y="2299483"/>
            <a:ext cx="2846911" cy="247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323528" y="727899"/>
            <a:ext cx="627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Forskningsrådets strategi for bærekraft</a:t>
            </a:r>
          </a:p>
        </p:txBody>
      </p:sp>
      <p:sp>
        <p:nvSpPr>
          <p:cNvPr id="4" name="Rektangel 3"/>
          <p:cNvSpPr/>
          <p:nvPr/>
        </p:nvSpPr>
        <p:spPr>
          <a:xfrm>
            <a:off x="467544" y="1556792"/>
            <a:ext cx="518457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Vektlegge forskning som ivaretar et </a:t>
            </a:r>
            <a:r>
              <a:rPr lang="nb-NO" b="1" dirty="0"/>
              <a:t>helhetlig og bærekraftig </a:t>
            </a:r>
            <a:r>
              <a:rPr lang="nb-NO" b="1" dirty="0" err="1"/>
              <a:t>matsystem</a:t>
            </a:r>
            <a:r>
              <a:rPr lang="nb-NO" dirty="0"/>
              <a:t>, vekt på økt produksjon av sunn mat og </a:t>
            </a:r>
            <a:r>
              <a:rPr lang="nb-NO" b="1" dirty="0"/>
              <a:t>redusert svinn </a:t>
            </a:r>
            <a:r>
              <a:rPr lang="nb-NO" dirty="0"/>
              <a:t>i matverdikjedene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Legge til rette for </a:t>
            </a:r>
            <a:r>
              <a:rPr lang="nb-NO" b="1" dirty="0"/>
              <a:t>forskning og teknologiutvikling </a:t>
            </a:r>
            <a:r>
              <a:rPr lang="nb-NO" dirty="0"/>
              <a:t>om og for </a:t>
            </a:r>
            <a:r>
              <a:rPr lang="nb-NO" dirty="0" err="1"/>
              <a:t>bioressurser</a:t>
            </a:r>
            <a:r>
              <a:rPr lang="nb-NO" dirty="0"/>
              <a:t> for å redusere samlede </a:t>
            </a:r>
            <a:r>
              <a:rPr lang="nb-NO" b="1" dirty="0"/>
              <a:t>klimautslipp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Styrke </a:t>
            </a:r>
            <a:r>
              <a:rPr lang="nb-NO" b="1" dirty="0"/>
              <a:t>kunnskap og teknologiutvikling</a:t>
            </a:r>
            <a:r>
              <a:rPr lang="nb-NO" dirty="0"/>
              <a:t> for effektiv og bærekraftig utnyttelse av nasjonale </a:t>
            </a:r>
            <a:r>
              <a:rPr lang="nb-NO" dirty="0" err="1"/>
              <a:t>bioressurser</a:t>
            </a:r>
            <a:r>
              <a:rPr lang="nb-NO" dirty="0"/>
              <a:t> </a:t>
            </a:r>
            <a:r>
              <a:rPr lang="nb-NO" b="1" dirty="0"/>
              <a:t>på tvers av sektorgrenser</a:t>
            </a:r>
            <a:r>
              <a:rPr lang="nb-NO" dirty="0"/>
              <a:t>, med vekt på ressurser i bærekraftige kretsløp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Videreutvikle </a:t>
            </a:r>
            <a:r>
              <a:rPr lang="nb-NO" b="1" dirty="0"/>
              <a:t>globalt FoU-samarbeid</a:t>
            </a:r>
            <a:r>
              <a:rPr lang="nb-NO" dirty="0"/>
              <a:t> som leverer </a:t>
            </a:r>
            <a:r>
              <a:rPr lang="nb-NO" b="1" dirty="0"/>
              <a:t>kunnskap, løsninger og innovasjoner </a:t>
            </a:r>
            <a:r>
              <a:rPr lang="nb-NO" dirty="0"/>
              <a:t>for bærekraftig utvikling av </a:t>
            </a:r>
            <a:r>
              <a:rPr lang="nb-NO" dirty="0" err="1"/>
              <a:t>bioøkonomien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3008875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57461" y="620688"/>
            <a:ext cx="885698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Forskningsrådets definisjoner </a:t>
            </a:r>
          </a:p>
          <a:p>
            <a:endParaRPr lang="nb-NO" sz="1200" dirty="0"/>
          </a:p>
          <a:p>
            <a:pPr algn="ctr"/>
            <a:r>
              <a:rPr lang="nb-NO" sz="2000" b="1" i="1" dirty="0" err="1"/>
              <a:t>Bioøkonomi</a:t>
            </a:r>
            <a:r>
              <a:rPr lang="nb-NO" sz="2000" b="1" i="1" dirty="0"/>
              <a:t> - bærekraftig, effektiv og lønnsom produksjon, uttak og utnyttelse av biologiske ressurser til mat, fôr, ingredienser, helseprodukter, energi, materialer, kjemikalier, papir, tekstiler og andre produkter</a:t>
            </a:r>
          </a:p>
          <a:p>
            <a:pPr algn="ctr"/>
            <a:endParaRPr lang="nb-NO" sz="1000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biologiske ressurser fra både hav og land.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bruk av muliggjørende teknologier, som bioteknologi, nanoteknologi og IKT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tradisjonelle disipliner, som biologi og kjemi,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samfunnsvitenskapelig kunnskap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kunnskap om klima- og miljøutviklingen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mange ulike markeder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" y="4170347"/>
            <a:ext cx="3957092" cy="317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7072"/>
            <a:ext cx="4662339" cy="30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64" y="4077072"/>
            <a:ext cx="2960440" cy="189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64" y="4612756"/>
            <a:ext cx="2960440" cy="214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542" y="5024222"/>
            <a:ext cx="2054788" cy="269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334" y="4510170"/>
            <a:ext cx="3531666" cy="224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306413" y="4172743"/>
            <a:ext cx="8708032" cy="2246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nb-NO" sz="2800" b="1" dirty="0"/>
          </a:p>
          <a:p>
            <a:pPr algn="ctr"/>
            <a:r>
              <a:rPr lang="nb-NO" sz="2800" b="1" dirty="0"/>
              <a:t>Forskningens rolle i  en nasjonal satsing på kunnskapsbasert </a:t>
            </a:r>
            <a:r>
              <a:rPr lang="nb-NO" sz="2800" b="1" dirty="0" err="1"/>
              <a:t>bioøkonomi</a:t>
            </a:r>
            <a:endParaRPr lang="nb-NO" sz="2800" b="1" dirty="0"/>
          </a:p>
          <a:p>
            <a:pPr algn="ctr"/>
            <a:endParaRPr lang="nb-NO" sz="2800" b="1" dirty="0"/>
          </a:p>
          <a:p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38604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640298" cy="324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4676141" cy="33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4773115" cy="336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728" y="3048764"/>
            <a:ext cx="4846179" cy="336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08" y="3725537"/>
            <a:ext cx="4846179" cy="351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881" y="4413089"/>
            <a:ext cx="4846179" cy="343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193611" y="660083"/>
            <a:ext cx="9041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Mange FR programmer hvor </a:t>
            </a:r>
            <a:r>
              <a:rPr lang="nb-N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bioøkonomi</a:t>
            </a:r>
            <a:r>
              <a:rPr lang="nb-N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 sentralt tema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2A533E6F-3282-4AA2-8F98-A03E065F6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056" y="5121061"/>
            <a:ext cx="4759685" cy="348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6950" y="97609"/>
            <a:ext cx="9331105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47523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18" y="-25871"/>
            <a:ext cx="9366304" cy="662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031795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2"/>
            <a:ext cx="9212383" cy="665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64451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0EB113D1-BCF2-4D3B-BBAB-03A8306B5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5" y="2204864"/>
            <a:ext cx="1487293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95920"/>
      </p:ext>
    </p:extLst>
  </p:cSld>
  <p:clrMapOvr>
    <a:masterClrMapping/>
  </p:clrMapOvr>
  <p:transition spd="med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5|6.4|7.8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0.7|0.7|1.1"/>
</p:tagLst>
</file>

<file path=ppt/theme/theme1.xml><?xml version="1.0" encoding="utf-8"?>
<a:theme xmlns:a="http://schemas.openxmlformats.org/drawingml/2006/main" name="1_Blank">
  <a:themeElements>
    <a:clrScheme name="Forskningsrådet 2010">
      <a:dk1>
        <a:sysClr val="windowText" lastClr="000000"/>
      </a:dk1>
      <a:lt1>
        <a:sysClr val="window" lastClr="FFFFFF"/>
      </a:lt1>
      <a:dk2>
        <a:srgbClr val="00338D"/>
      </a:dk2>
      <a:lt2>
        <a:srgbClr val="00B0CA"/>
      </a:lt2>
      <a:accent1>
        <a:srgbClr val="E98300"/>
      </a:accent1>
      <a:accent2>
        <a:srgbClr val="7D9AAA"/>
      </a:accent2>
      <a:accent3>
        <a:srgbClr val="B41414"/>
      </a:accent3>
      <a:accent4>
        <a:srgbClr val="879637"/>
      </a:accent4>
      <a:accent5>
        <a:srgbClr val="C6BC89"/>
      </a:accent5>
      <a:accent6>
        <a:srgbClr val="BECCD4"/>
      </a:accent6>
      <a:hlink>
        <a:srgbClr val="00338D"/>
      </a:hlink>
      <a:folHlink>
        <a:srgbClr val="00B0C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10451</TotalTime>
  <Words>1338</Words>
  <Application>Microsoft Office PowerPoint</Application>
  <PresentationFormat>Skjermfremvisning (4:3)</PresentationFormat>
  <Paragraphs>162</Paragraphs>
  <Slides>14</Slides>
  <Notes>14</Notes>
  <HiddenSlides>2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0" baseType="lpstr">
      <vt:lpstr>Arial</vt:lpstr>
      <vt:lpstr>Calibri</vt:lpstr>
      <vt:lpstr>Courier New</vt:lpstr>
      <vt:lpstr>Verdana</vt:lpstr>
      <vt:lpstr>Wingdings</vt:lpstr>
      <vt:lpstr>1_Blank</vt:lpstr>
      <vt:lpstr>Forskningsrådets satsing på bioøkonomi   - muligheter for aktører i Nordland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Forskningsrådets senterordninger</vt:lpstr>
      <vt:lpstr>PowerPoint-presentasjon</vt:lpstr>
      <vt:lpstr>FOODS – Foods of Norway 2015-2023</vt:lpstr>
      <vt:lpstr>Hva kjennetegner et SFI?</vt:lpstr>
    </vt:vector>
  </TitlesOfParts>
  <Company>Norges forskningsråd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Bjørn Gjellan Nielsen</dc:creator>
  <cp:lastModifiedBy>Trager, Hanne-Sofie</cp:lastModifiedBy>
  <cp:revision>108</cp:revision>
  <cp:lastPrinted>2018-01-30T13:29:29Z</cp:lastPrinted>
  <dcterms:created xsi:type="dcterms:W3CDTF">2015-09-29T10:31:50Z</dcterms:created>
  <dcterms:modified xsi:type="dcterms:W3CDTF">2018-02-01T07:37:49Z</dcterms:modified>
</cp:coreProperties>
</file>