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33"/>
  </p:handoutMasterIdLst>
  <p:sldIdLst>
    <p:sldId id="256" r:id="rId5"/>
    <p:sldId id="274" r:id="rId6"/>
    <p:sldId id="279" r:id="rId7"/>
    <p:sldId id="278" r:id="rId8"/>
    <p:sldId id="280" r:id="rId9"/>
    <p:sldId id="257" r:id="rId10"/>
    <p:sldId id="281" r:id="rId11"/>
    <p:sldId id="277" r:id="rId12"/>
    <p:sldId id="282" r:id="rId13"/>
    <p:sldId id="261" r:id="rId14"/>
    <p:sldId id="283" r:id="rId15"/>
    <p:sldId id="258" r:id="rId16"/>
    <p:sldId id="286" r:id="rId17"/>
    <p:sldId id="260" r:id="rId18"/>
    <p:sldId id="284" r:id="rId19"/>
    <p:sldId id="262" r:id="rId20"/>
    <p:sldId id="270" r:id="rId21"/>
    <p:sldId id="287" r:id="rId22"/>
    <p:sldId id="271" r:id="rId23"/>
    <p:sldId id="263" r:id="rId24"/>
    <p:sldId id="275" r:id="rId25"/>
    <p:sldId id="264" r:id="rId26"/>
    <p:sldId id="265" r:id="rId27"/>
    <p:sldId id="285" r:id="rId28"/>
    <p:sldId id="267" r:id="rId29"/>
    <p:sldId id="269" r:id="rId30"/>
    <p:sldId id="268" r:id="rId31"/>
    <p:sldId id="273" r:id="rId32"/>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ys stil 3 – uthev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ys stil 3 – uthevin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iddels stil 4 – uthev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79D405D-7CC7-45D7-9F87-D832026CB0D2}"/>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C1AE6996-6E8E-4906-B4E8-D338F5767CCB}"/>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D23CF064-9102-4DF4-A453-0F9230326316}" type="datetimeFigureOut">
              <a:rPr lang="nb-NO" smtClean="0"/>
              <a:t>01.02.2018</a:t>
            </a:fld>
            <a:endParaRPr lang="nb-NO"/>
          </a:p>
        </p:txBody>
      </p:sp>
      <p:sp>
        <p:nvSpPr>
          <p:cNvPr id="4" name="Plassholder for bunntekst 3">
            <a:extLst>
              <a:ext uri="{FF2B5EF4-FFF2-40B4-BE49-F238E27FC236}">
                <a16:creationId xmlns:a16="http://schemas.microsoft.com/office/drawing/2014/main" id="{0806BF44-6FAA-431C-82E5-7BFC0267F176}"/>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F87166CA-BC03-4BF8-ABE0-08BAB7FA3D2B}"/>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44D57434-0887-41E2-8F18-4D7B7D9EDB0C}" type="slidenum">
              <a:rPr lang="nb-NO" smtClean="0"/>
              <a:t>‹#›</a:t>
            </a:fld>
            <a:endParaRPr lang="nb-NO"/>
          </a:p>
        </p:txBody>
      </p:sp>
    </p:spTree>
    <p:extLst>
      <p:ext uri="{BB962C8B-B14F-4D97-AF65-F5344CB8AC3E}">
        <p14:creationId xmlns:p14="http://schemas.microsoft.com/office/powerpoint/2010/main" val="41696364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4E599-126E-4E96-8C34-4DAE45090B5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F3C90CA-87B0-4BB6-8CB3-0E50CCF594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14B9648-F7E4-405E-8A87-FB0284B7DF1F}"/>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5" name="Plassholder for bunntekst 4">
            <a:extLst>
              <a:ext uri="{FF2B5EF4-FFF2-40B4-BE49-F238E27FC236}">
                <a16:creationId xmlns:a16="http://schemas.microsoft.com/office/drawing/2014/main" id="{A87F7FD0-077F-4B0A-9C18-CF5F02BF1AF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BD045D-3BA6-498A-87BB-10F3A08A8F95}"/>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4231105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13942D-5D6F-4E4F-969D-B6EBDD32689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D306E18-EBDC-4E9D-8ED6-6CE5D213151C}"/>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5BA38B1-AC2D-4CDA-BC04-333FB4660136}"/>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5" name="Plassholder for bunntekst 4">
            <a:extLst>
              <a:ext uri="{FF2B5EF4-FFF2-40B4-BE49-F238E27FC236}">
                <a16:creationId xmlns:a16="http://schemas.microsoft.com/office/drawing/2014/main" id="{E9555304-2346-4FB4-96E5-C8DD18167F2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212100E-015E-4BE1-AB37-B78794B4FF75}"/>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399461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835C00-1864-48E1-81CC-93FC2F0CB12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992E0C4-F1F4-411F-922A-91B052AA9C83}"/>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DC4DCA0-F895-487C-B986-C4A236584ABA}"/>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5" name="Plassholder for bunntekst 4">
            <a:extLst>
              <a:ext uri="{FF2B5EF4-FFF2-40B4-BE49-F238E27FC236}">
                <a16:creationId xmlns:a16="http://schemas.microsoft.com/office/drawing/2014/main" id="{F57A9D35-DE8D-4980-88EE-533DB5FC743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E2816D8-BD4A-4A34-962C-5540EF59DEDC}"/>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133997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F20DBA-B563-46D3-A6DC-6001DE5BFA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E4C66AB-F017-43E1-A2B7-D9945A694F41}"/>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994522A-C280-493D-A435-FEC036E94D80}"/>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5" name="Plassholder for bunntekst 4">
            <a:extLst>
              <a:ext uri="{FF2B5EF4-FFF2-40B4-BE49-F238E27FC236}">
                <a16:creationId xmlns:a16="http://schemas.microsoft.com/office/drawing/2014/main" id="{B0101CAC-5DC5-4569-84A2-D25DFE9865E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057D061-6B15-48B6-9ED3-77837DDD90A0}"/>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273547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DB825BA-960A-41F0-9B23-B00FFC539FF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262B0C4-4F12-4512-933F-775742B62A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1EF0A35-8C9D-4F96-B72F-99248452C4DA}"/>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5" name="Plassholder for bunntekst 4">
            <a:extLst>
              <a:ext uri="{FF2B5EF4-FFF2-40B4-BE49-F238E27FC236}">
                <a16:creationId xmlns:a16="http://schemas.microsoft.com/office/drawing/2014/main" id="{8317A7C7-E4D5-4231-84CB-A13FFAE4B88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0D5EBE9-FEFD-4167-AE56-1F2CCE3E8828}"/>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1167433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72862F-FEF0-4453-AFCE-E0865AA9031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5706570-8099-4EB5-ABC1-3674805EF397}"/>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E124972-55ED-4159-A6D6-701D1D4877E6}"/>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B650C45-420C-4338-900A-5645453ED51B}"/>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6" name="Plassholder for bunntekst 5">
            <a:extLst>
              <a:ext uri="{FF2B5EF4-FFF2-40B4-BE49-F238E27FC236}">
                <a16:creationId xmlns:a16="http://schemas.microsoft.com/office/drawing/2014/main" id="{C35E2C58-AA0A-4334-A9F2-3A7B3F88BD4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B01664E-5546-4165-9049-902551DA6E9F}"/>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22749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F404A5-2A09-4966-BB07-B464797BFFA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0EB45D0-1AB6-49B0-B3A2-5073556DCF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78B97C27-B930-42EB-863B-845845BC4ED5}"/>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03D8CC4-F138-4E1A-873B-DD3FCEF569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475D7C2D-1867-4680-9932-456926F12044}"/>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7AB3F28-F68C-4F30-A16D-1992411B7CBE}"/>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8" name="Plassholder for bunntekst 7">
            <a:extLst>
              <a:ext uri="{FF2B5EF4-FFF2-40B4-BE49-F238E27FC236}">
                <a16:creationId xmlns:a16="http://schemas.microsoft.com/office/drawing/2014/main" id="{9DF47B91-C1C5-4A70-9867-39FA458A2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3A20518-3FCC-4A03-9C59-027C2354E07E}"/>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280848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57C6F9-8784-4052-BD6E-6122CC63FE1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FC0C170-33C6-4470-BDB9-807C7FBA5637}"/>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4" name="Plassholder for bunntekst 3">
            <a:extLst>
              <a:ext uri="{FF2B5EF4-FFF2-40B4-BE49-F238E27FC236}">
                <a16:creationId xmlns:a16="http://schemas.microsoft.com/office/drawing/2014/main" id="{FC6297A4-B04D-4317-BFB1-EE7A02F8408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CBB5C91-DE01-4EC0-A8CC-AAC173527324}"/>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3047777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CB95AA7-8500-443D-9C31-1D80FF499556}"/>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3" name="Plassholder for bunntekst 2">
            <a:extLst>
              <a:ext uri="{FF2B5EF4-FFF2-40B4-BE49-F238E27FC236}">
                <a16:creationId xmlns:a16="http://schemas.microsoft.com/office/drawing/2014/main" id="{70CE9CE8-DE12-4D82-98B8-7117D98BAF6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4A12D4A-4B20-4C3F-9BF8-ECFB2C2EE97D}"/>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2058896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6B8649-A68B-465F-97B5-EAD17C17F81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A24ACC6-8DA1-4C16-821F-C0556645E4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FAB3A69-1D84-4CAD-93EC-5D1DFC89D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D5482263-21EC-40E1-802D-185C9807F493}"/>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6" name="Plassholder for bunntekst 5">
            <a:extLst>
              <a:ext uri="{FF2B5EF4-FFF2-40B4-BE49-F238E27FC236}">
                <a16:creationId xmlns:a16="http://schemas.microsoft.com/office/drawing/2014/main" id="{63CD59BC-8A36-4D59-BCCE-AA90EFCC750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D9A087A-FF79-4C16-8E55-B5BE08EA7CAF}"/>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231171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CFA9FF-FAED-4559-B904-90888711FBB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19EB939-45F2-43A6-A175-42B8039F15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5630B35E-40F1-4B7A-A0AE-78C6E51C7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B3B991AC-51E0-4E8C-8982-C149E32E083A}"/>
              </a:ext>
            </a:extLst>
          </p:cNvPr>
          <p:cNvSpPr>
            <a:spLocks noGrp="1"/>
          </p:cNvSpPr>
          <p:nvPr>
            <p:ph type="dt" sz="half" idx="10"/>
          </p:nvPr>
        </p:nvSpPr>
        <p:spPr/>
        <p:txBody>
          <a:bodyPr/>
          <a:lstStyle/>
          <a:p>
            <a:fld id="{9E8CC071-5194-40E9-83B7-2B7E5D4F2B89}" type="datetimeFigureOut">
              <a:rPr lang="nb-NO" smtClean="0"/>
              <a:t>01.02.2018</a:t>
            </a:fld>
            <a:endParaRPr lang="nb-NO"/>
          </a:p>
        </p:txBody>
      </p:sp>
      <p:sp>
        <p:nvSpPr>
          <p:cNvPr id="6" name="Plassholder for bunntekst 5">
            <a:extLst>
              <a:ext uri="{FF2B5EF4-FFF2-40B4-BE49-F238E27FC236}">
                <a16:creationId xmlns:a16="http://schemas.microsoft.com/office/drawing/2014/main" id="{B3EF80D1-5975-4CC0-99A6-FAFED3B0E30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EC20AF-8595-409E-A8E2-C11D4018F99B}"/>
              </a:ext>
            </a:extLst>
          </p:cNvPr>
          <p:cNvSpPr>
            <a:spLocks noGrp="1"/>
          </p:cNvSpPr>
          <p:nvPr>
            <p:ph type="sldNum" sz="quarter" idx="12"/>
          </p:nvPr>
        </p:nvSpPr>
        <p:spPr/>
        <p:txBody>
          <a:bodyPr/>
          <a:lstStyle/>
          <a:p>
            <a:fld id="{BFD52B23-A68C-422D-BD3B-AA61E518388B}" type="slidenum">
              <a:rPr lang="nb-NO" smtClean="0"/>
              <a:t>‹#›</a:t>
            </a:fld>
            <a:endParaRPr lang="nb-NO"/>
          </a:p>
        </p:txBody>
      </p:sp>
    </p:spTree>
    <p:extLst>
      <p:ext uri="{BB962C8B-B14F-4D97-AF65-F5344CB8AC3E}">
        <p14:creationId xmlns:p14="http://schemas.microsoft.com/office/powerpoint/2010/main" val="981828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B9B1140-1F16-4A53-9F80-B5976B0660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E0E40A2-74FF-4007-8FE7-FD5000CC48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B88FEA-6B07-4ED7-A22F-B2D24F3547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CC071-5194-40E9-83B7-2B7E5D4F2B89}" type="datetimeFigureOut">
              <a:rPr lang="nb-NO" smtClean="0"/>
              <a:t>01.02.2018</a:t>
            </a:fld>
            <a:endParaRPr lang="nb-NO"/>
          </a:p>
        </p:txBody>
      </p:sp>
      <p:sp>
        <p:nvSpPr>
          <p:cNvPr id="5" name="Plassholder for bunntekst 4">
            <a:extLst>
              <a:ext uri="{FF2B5EF4-FFF2-40B4-BE49-F238E27FC236}">
                <a16:creationId xmlns:a16="http://schemas.microsoft.com/office/drawing/2014/main" id="{3DAEF0C8-AD2C-420F-AAC9-0105FDEE0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E4300D3-9026-4FB6-9D7E-274EB39B9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52B23-A68C-422D-BD3B-AA61E518388B}" type="slidenum">
              <a:rPr lang="nb-NO" smtClean="0"/>
              <a:t>‹#›</a:t>
            </a:fld>
            <a:endParaRPr lang="nb-NO"/>
          </a:p>
        </p:txBody>
      </p:sp>
    </p:spTree>
    <p:extLst>
      <p:ext uri="{BB962C8B-B14F-4D97-AF65-F5344CB8AC3E}">
        <p14:creationId xmlns:p14="http://schemas.microsoft.com/office/powerpoint/2010/main" val="195568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marinalgae4aqua.ciimar.up.pt/" TargetMode="External"/><Relationship Id="rId7" Type="http://schemas.openxmlformats.org/officeDocument/2006/relationships/hyperlink" Target="http://www.fabiodisconzi.com/open-h2020/projects/208991/index.html" TargetMode="External"/><Relationship Id="rId2" Type="http://schemas.openxmlformats.org/officeDocument/2006/relationships/hyperlink" Target="http://indbiotech.no/sites/default/files/3-Reitan_NTNU.pdf" TargetMode="External"/><Relationship Id="rId1" Type="http://schemas.openxmlformats.org/officeDocument/2006/relationships/slideLayout" Target="../slideLayouts/slideLayout2.xml"/><Relationship Id="rId6" Type="http://schemas.openxmlformats.org/officeDocument/2006/relationships/hyperlink" Target="https://www.algaeconsortium.com/magic/" TargetMode="External"/><Relationship Id="rId5" Type="http://schemas.openxmlformats.org/officeDocument/2006/relationships/hyperlink" Target="https://www.forskningsradet.no/prosjektbanken/#/project/NFR/267474" TargetMode="External"/><Relationship Id="rId4" Type="http://schemas.openxmlformats.org/officeDocument/2006/relationships/hyperlink" Target="http://forskning.no/2017/02/mikroalgar-eit-hav-av-moglegheiter/produsert-og-finansiert-av/nibio"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mbu.no/fakultet/biovit/om/institutt/iha/forskning/biofeed" TargetMode="External"/><Relationship Id="rId2" Type="http://schemas.openxmlformats.org/officeDocument/2006/relationships/hyperlink" Target="http://www.idealg.ueb.eu/" TargetMode="External"/><Relationship Id="rId1" Type="http://schemas.openxmlformats.org/officeDocument/2006/relationships/slideLayout" Target="../slideLayouts/slideLayout2.xml"/><Relationship Id="rId6" Type="http://schemas.openxmlformats.org/officeDocument/2006/relationships/hyperlink" Target="https://www.foodsofnorway.net/" TargetMode="External"/><Relationship Id="rId5" Type="http://schemas.openxmlformats.org/officeDocument/2006/relationships/hyperlink" Target="http://capmafi.com/" TargetMode="External"/><Relationship Id="rId4" Type="http://schemas.openxmlformats.org/officeDocument/2006/relationships/hyperlink" Target="https://www.nifes.no/prosjekt/alger-til-mat/"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www.sintef.no/prosjekter/mar3bio-bioraffineri-og-bioteknologisk-utnyttelse-/" TargetMode="External"/><Relationship Id="rId13" Type="http://schemas.openxmlformats.org/officeDocument/2006/relationships/hyperlink" Target="https://www.sintef.no/globalassets/sintef-ocean/prosjekter/8-sig-seaweed-iv-broch.pdf" TargetMode="External"/><Relationship Id="rId3" Type="http://schemas.openxmlformats.org/officeDocument/2006/relationships/hyperlink" Target="http://www.promac.no/" TargetMode="External"/><Relationship Id="rId7" Type="http://schemas.openxmlformats.org/officeDocument/2006/relationships/hyperlink" Target="https://www.sintef.no/projectweb/macrosea/" TargetMode="External"/><Relationship Id="rId12" Type="http://schemas.openxmlformats.org/officeDocument/2006/relationships/hyperlink" Target="http://genialgproject.eu/" TargetMode="External"/><Relationship Id="rId2" Type="http://schemas.openxmlformats.org/officeDocument/2006/relationships/hyperlink" Target="http://nordicinnovation.org/projects/nordic-marine-innovation-programme-20/macrovalue-improving-the-understanding-of-seasonal-variation-in-cultivated-macroalgae/" TargetMode="External"/><Relationship Id="rId1" Type="http://schemas.openxmlformats.org/officeDocument/2006/relationships/slideLayout" Target="../slideLayouts/slideLayout2.xml"/><Relationship Id="rId6" Type="http://schemas.openxmlformats.org/officeDocument/2006/relationships/hyperlink" Target="https://www.nifes.no/prosjekt/insekter-som-laksefor/" TargetMode="External"/><Relationship Id="rId11" Type="http://schemas.openxmlformats.org/officeDocument/2006/relationships/hyperlink" Target="file:///C:\Users\Heidi\AppData\Local\Microsoft\Windows\INetCache\Content.Outlook\EY23HJJ7\ES589931_full%20forprosjekt%20AREALGE%20(003).pdf" TargetMode="External"/><Relationship Id="rId5" Type="http://schemas.openxmlformats.org/officeDocument/2006/relationships/hyperlink" Target="http://www.nibio.no/nyheter/alger-og-belgvekster-som-fr-til-sau" TargetMode="External"/><Relationship Id="rId10" Type="http://schemas.openxmlformats.org/officeDocument/2006/relationships/hyperlink" Target="http://biofuelregion.se/projekt/transalgae/" TargetMode="External"/><Relationship Id="rId4" Type="http://schemas.openxmlformats.org/officeDocument/2006/relationships/hyperlink" Target="https://www.dti.dk/projects/project-searefinery/36883" TargetMode="External"/><Relationship Id="rId9" Type="http://schemas.openxmlformats.org/officeDocument/2006/relationships/hyperlink" Target="http://kyst.no/nyheter/har-satt-ut-tolv-tusen-meter-tar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cid:image004.png@01D314EB.61B8FDE0"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Et bilde som inneholder utendørs, vann&#10;&#10;Beskrivelse som er generert med høy visshet">
            <a:extLst>
              <a:ext uri="{FF2B5EF4-FFF2-40B4-BE49-F238E27FC236}">
                <a16:creationId xmlns:a16="http://schemas.microsoft.com/office/drawing/2014/main" id="{24A4AB80-237E-4B00-BD74-1A5F43ECE9BF}"/>
              </a:ext>
            </a:extLst>
          </p:cNvPr>
          <p:cNvPicPr/>
          <p:nvPr/>
        </p:nvPicPr>
        <p:blipFill rotWithShape="1">
          <a:blip r:embed="rId2" cstate="print">
            <a:extLst>
              <a:ext uri="{28A0092B-C50C-407E-A947-70E740481C1C}">
                <a14:useLocalDpi xmlns:a14="http://schemas.microsoft.com/office/drawing/2010/main" val="0"/>
              </a:ext>
            </a:extLst>
          </a:blip>
          <a:srcRect l="26742" r="4591"/>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4" name="Straight Arrow Connector 13">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BA40360E-7953-4CAF-97C5-3244688AEE30}"/>
              </a:ext>
            </a:extLst>
          </p:cNvPr>
          <p:cNvSpPr>
            <a:spLocks noGrp="1"/>
          </p:cNvSpPr>
          <p:nvPr>
            <p:ph type="ctrTitle"/>
          </p:nvPr>
        </p:nvSpPr>
        <p:spPr>
          <a:xfrm>
            <a:off x="655320" y="2631125"/>
            <a:ext cx="4983480" cy="2397443"/>
          </a:xfrm>
        </p:spPr>
        <p:txBody>
          <a:bodyPr anchor="t">
            <a:normAutofit/>
          </a:bodyPr>
          <a:lstStyle/>
          <a:p>
            <a:pPr algn="l"/>
            <a:r>
              <a:rPr lang="nb-NO" cap="all" dirty="0"/>
              <a:t>Algesatsing i Nordland</a:t>
            </a:r>
            <a:endParaRPr lang="nb-NO" dirty="0"/>
          </a:p>
        </p:txBody>
      </p:sp>
      <p:sp>
        <p:nvSpPr>
          <p:cNvPr id="3" name="TekstSylinder 2">
            <a:extLst>
              <a:ext uri="{FF2B5EF4-FFF2-40B4-BE49-F238E27FC236}">
                <a16:creationId xmlns:a16="http://schemas.microsoft.com/office/drawing/2014/main" id="{B818012D-C09F-4815-B779-8A0CB36B40EE}"/>
              </a:ext>
            </a:extLst>
          </p:cNvPr>
          <p:cNvSpPr txBox="1"/>
          <p:nvPr/>
        </p:nvSpPr>
        <p:spPr>
          <a:xfrm>
            <a:off x="9041363" y="6130212"/>
            <a:ext cx="3032449" cy="369332"/>
          </a:xfrm>
          <a:prstGeom prst="rect">
            <a:avLst/>
          </a:prstGeom>
          <a:noFill/>
        </p:spPr>
        <p:txBody>
          <a:bodyPr wrap="square" rtlCol="0">
            <a:spAutoFit/>
          </a:bodyPr>
          <a:lstStyle/>
          <a:p>
            <a:r>
              <a:rPr lang="nb-NO" dirty="0">
                <a:solidFill>
                  <a:schemeClr val="bg1"/>
                </a:solidFill>
              </a:rPr>
              <a:t>Salten </a:t>
            </a:r>
            <a:r>
              <a:rPr lang="nb-NO" dirty="0" err="1">
                <a:solidFill>
                  <a:schemeClr val="bg1"/>
                </a:solidFill>
              </a:rPr>
              <a:t>algae</a:t>
            </a:r>
            <a:endParaRPr lang="nb-NO" dirty="0">
              <a:solidFill>
                <a:schemeClr val="bg1"/>
              </a:solidFill>
            </a:endParaRPr>
          </a:p>
        </p:txBody>
      </p:sp>
      <p:sp>
        <p:nvSpPr>
          <p:cNvPr id="5" name="TekstSylinder 4">
            <a:extLst>
              <a:ext uri="{FF2B5EF4-FFF2-40B4-BE49-F238E27FC236}">
                <a16:creationId xmlns:a16="http://schemas.microsoft.com/office/drawing/2014/main" id="{3042166B-48F7-494C-8ED7-2BD4C8EAFE70}"/>
              </a:ext>
            </a:extLst>
          </p:cNvPr>
          <p:cNvSpPr txBox="1"/>
          <p:nvPr/>
        </p:nvSpPr>
        <p:spPr>
          <a:xfrm>
            <a:off x="727969" y="5575177"/>
            <a:ext cx="5681709" cy="646331"/>
          </a:xfrm>
          <a:prstGeom prst="rect">
            <a:avLst/>
          </a:prstGeom>
          <a:noFill/>
        </p:spPr>
        <p:txBody>
          <a:bodyPr wrap="square" rtlCol="0">
            <a:spAutoFit/>
          </a:bodyPr>
          <a:lstStyle/>
          <a:p>
            <a:r>
              <a:rPr lang="nb-NO" dirty="0"/>
              <a:t>Blågrønt i Nordland, 01. februar 2018</a:t>
            </a:r>
          </a:p>
          <a:p>
            <a:r>
              <a:rPr lang="nb-NO" dirty="0"/>
              <a:t>Algenettverk Nord, Heidi Meland</a:t>
            </a:r>
          </a:p>
        </p:txBody>
      </p:sp>
      <p:pic>
        <p:nvPicPr>
          <p:cNvPr id="8" name="Bilde 7">
            <a:extLst>
              <a:ext uri="{FF2B5EF4-FFF2-40B4-BE49-F238E27FC236}">
                <a16:creationId xmlns:a16="http://schemas.microsoft.com/office/drawing/2014/main" id="{A18371BA-887F-4F3E-876D-8971E7E3EB17}"/>
              </a:ext>
            </a:extLst>
          </p:cNvPr>
          <p:cNvPicPr>
            <a:picLocks noChangeAspect="1"/>
          </p:cNvPicPr>
          <p:nvPr/>
        </p:nvPicPr>
        <p:blipFill rotWithShape="1">
          <a:blip r:embed="rId3">
            <a:extLst>
              <a:ext uri="{28A0092B-C50C-407E-A947-70E740481C1C}">
                <a14:useLocalDpi xmlns:a14="http://schemas.microsoft.com/office/drawing/2010/main" val="0"/>
              </a:ext>
            </a:extLst>
          </a:blip>
          <a:srcRect l="16404" t="27142" r="15182" b="33411"/>
          <a:stretch/>
        </p:blipFill>
        <p:spPr>
          <a:xfrm>
            <a:off x="497149" y="173037"/>
            <a:ext cx="3007694" cy="1300655"/>
          </a:xfrm>
          <a:prstGeom prst="rect">
            <a:avLst/>
          </a:prstGeom>
        </p:spPr>
      </p:pic>
      <p:sp>
        <p:nvSpPr>
          <p:cNvPr id="7" name="Rectangle 1">
            <a:extLst>
              <a:ext uri="{FF2B5EF4-FFF2-40B4-BE49-F238E27FC236}">
                <a16:creationId xmlns:a16="http://schemas.microsoft.com/office/drawing/2014/main" id="{B198D070-FD13-4038-8C79-DB5FFE6402FF}"/>
              </a:ext>
            </a:extLst>
          </p:cNvPr>
          <p:cNvSpPr>
            <a:spLocks noGrp="1" noChangeArrowheads="1"/>
          </p:cNvSpPr>
          <p:nvPr>
            <p:ph type="subTitle" idx="1"/>
          </p:nvPr>
        </p:nvSpPr>
        <p:spPr bwMode="auto">
          <a:xfrm>
            <a:off x="655320" y="487681"/>
            <a:ext cx="4983480" cy="14999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b" anchorCtr="0" compatLnSpc="1">
            <a:prstTxWarp prst="textNoShape">
              <a:avLst/>
            </a:prstTxWarp>
            <a:normAutofit/>
          </a:bodyPr>
          <a:lstStyle/>
          <a:p>
            <a:pPr marL="0" marR="0" lvl="0" indent="0" algn="l" defTabSz="914400" rtl="0" eaLnBrk="0" fontAlgn="base" latinLnBrk="0" hangingPunct="0">
              <a:spcBef>
                <a:spcPct val="0"/>
              </a:spcBef>
              <a:spcAft>
                <a:spcPts val="600"/>
              </a:spcAft>
              <a:buClrTx/>
              <a:buSzTx/>
              <a:buFontTx/>
              <a:buNone/>
              <a:tabLst/>
            </a:pPr>
            <a:r>
              <a:rPr kumimoji="0" lang="nb-NO" altLang="nb-NO" b="0" i="0" u="none" strike="noStrike" cap="none" normalizeH="0" baseline="0" dirty="0">
                <a:ln>
                  <a:noFill/>
                </a:ln>
                <a:effectLst/>
                <a:latin typeface="Calibri" panose="020F0502020204030204" pitchFamily="34" charset="0"/>
                <a:ea typeface="Times New Roman" panose="02020603050405020304" pitchFamily="18" charset="0"/>
                <a:cs typeface="Times New Roman" panose="02020603050405020304" pitchFamily="18" charset="0"/>
              </a:rPr>
              <a:t>Beskrivelse av næringen og innspill til strategiske satsingsområder</a:t>
            </a:r>
            <a:endParaRPr kumimoji="0" lang="nb-NO" altLang="nb-NO"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492903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961DFFD-93F0-4B21-83FF-043EC47C1448}"/>
              </a:ext>
            </a:extLst>
          </p:cNvPr>
          <p:cNvSpPr>
            <a:spLocks noGrp="1"/>
          </p:cNvSpPr>
          <p:nvPr>
            <p:ph type="title"/>
          </p:nvPr>
        </p:nvSpPr>
        <p:spPr>
          <a:xfrm>
            <a:off x="838200" y="963877"/>
            <a:ext cx="3494362" cy="4930246"/>
          </a:xfrm>
        </p:spPr>
        <p:txBody>
          <a:bodyPr>
            <a:normAutofit/>
          </a:bodyPr>
          <a:lstStyle/>
          <a:p>
            <a:pPr algn="r"/>
            <a:r>
              <a:rPr lang="nb-NO">
                <a:solidFill>
                  <a:schemeClr val="accent1"/>
                </a:solidFill>
              </a:rPr>
              <a:t>Bedrifter i Nordland - mikroalger</a:t>
            </a:r>
          </a:p>
        </p:txBody>
      </p:sp>
      <p:sp>
        <p:nvSpPr>
          <p:cNvPr id="4" name="Plassholder for innhold 3">
            <a:extLst>
              <a:ext uri="{FF2B5EF4-FFF2-40B4-BE49-F238E27FC236}">
                <a16:creationId xmlns:a16="http://schemas.microsoft.com/office/drawing/2014/main" id="{88DA99AC-359F-49BB-9214-DE1531C4A021}"/>
              </a:ext>
            </a:extLst>
          </p:cNvPr>
          <p:cNvSpPr>
            <a:spLocks noGrp="1"/>
          </p:cNvSpPr>
          <p:nvPr>
            <p:ph idx="1"/>
          </p:nvPr>
        </p:nvSpPr>
        <p:spPr>
          <a:xfrm>
            <a:off x="4976031" y="963877"/>
            <a:ext cx="6377769" cy="4930246"/>
          </a:xfrm>
        </p:spPr>
        <p:txBody>
          <a:bodyPr anchor="ctr">
            <a:normAutofit/>
          </a:bodyPr>
          <a:lstStyle/>
          <a:p>
            <a:r>
              <a:rPr lang="nb-NO" sz="2400"/>
              <a:t>Salten Eco as ……</a:t>
            </a:r>
          </a:p>
        </p:txBody>
      </p:sp>
    </p:spTree>
    <p:extLst>
      <p:ext uri="{BB962C8B-B14F-4D97-AF65-F5344CB8AC3E}">
        <p14:creationId xmlns:p14="http://schemas.microsoft.com/office/powerpoint/2010/main" val="979143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52614E-4668-474E-96AB-5768929690DE}"/>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8AE0A26C-4B6A-48F0-A14F-203841A287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963" y="-148092"/>
            <a:ext cx="12192000" cy="9144001"/>
          </a:xfrm>
        </p:spPr>
      </p:pic>
      <p:sp>
        <p:nvSpPr>
          <p:cNvPr id="3" name="TekstSylinder 2">
            <a:extLst>
              <a:ext uri="{FF2B5EF4-FFF2-40B4-BE49-F238E27FC236}">
                <a16:creationId xmlns:a16="http://schemas.microsoft.com/office/drawing/2014/main" id="{725EBE25-EA84-4E96-AC2F-5301B6538379}"/>
              </a:ext>
            </a:extLst>
          </p:cNvPr>
          <p:cNvSpPr txBox="1"/>
          <p:nvPr/>
        </p:nvSpPr>
        <p:spPr>
          <a:xfrm>
            <a:off x="8291744" y="736847"/>
            <a:ext cx="2539013" cy="369332"/>
          </a:xfrm>
          <a:prstGeom prst="rect">
            <a:avLst/>
          </a:prstGeom>
          <a:noFill/>
        </p:spPr>
        <p:txBody>
          <a:bodyPr wrap="square" rtlCol="0">
            <a:spAutoFit/>
          </a:bodyPr>
          <a:lstStyle/>
          <a:p>
            <a:r>
              <a:rPr lang="nb-NO" dirty="0">
                <a:solidFill>
                  <a:schemeClr val="bg1"/>
                </a:solidFill>
              </a:rPr>
              <a:t>Eukaryo</a:t>
            </a:r>
          </a:p>
        </p:txBody>
      </p:sp>
    </p:spTree>
    <p:extLst>
      <p:ext uri="{BB962C8B-B14F-4D97-AF65-F5344CB8AC3E}">
        <p14:creationId xmlns:p14="http://schemas.microsoft.com/office/powerpoint/2010/main" val="72554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4744389-BA25-4A72-8898-D0A8FB361F7F}"/>
              </a:ext>
            </a:extLst>
          </p:cNvPr>
          <p:cNvSpPr>
            <a:spLocks noGrp="1"/>
          </p:cNvSpPr>
          <p:nvPr>
            <p:ph type="title"/>
          </p:nvPr>
        </p:nvSpPr>
        <p:spPr>
          <a:xfrm>
            <a:off x="640079" y="4526280"/>
            <a:ext cx="7410681" cy="1737360"/>
          </a:xfrm>
        </p:spPr>
        <p:txBody>
          <a:bodyPr>
            <a:normAutofit/>
          </a:bodyPr>
          <a:lstStyle/>
          <a:p>
            <a:r>
              <a:rPr lang="nb-NO" sz="4800"/>
              <a:t>Produksjon i 2017</a:t>
            </a:r>
          </a:p>
        </p:txBody>
      </p:sp>
      <p:sp>
        <p:nvSpPr>
          <p:cNvPr id="3" name="Plassholder for innhold 2">
            <a:extLst>
              <a:ext uri="{FF2B5EF4-FFF2-40B4-BE49-F238E27FC236}">
                <a16:creationId xmlns:a16="http://schemas.microsoft.com/office/drawing/2014/main" id="{EE08A46C-CB6D-4CE1-BB5A-2020C6D6AFAF}"/>
              </a:ext>
            </a:extLst>
          </p:cNvPr>
          <p:cNvSpPr>
            <a:spLocks noGrp="1"/>
          </p:cNvSpPr>
          <p:nvPr>
            <p:ph idx="1"/>
          </p:nvPr>
        </p:nvSpPr>
        <p:spPr>
          <a:xfrm>
            <a:off x="640080" y="595293"/>
            <a:ext cx="5676637" cy="3463951"/>
          </a:xfrm>
        </p:spPr>
        <p:txBody>
          <a:bodyPr anchor="ctr">
            <a:normAutofit/>
          </a:bodyPr>
          <a:lstStyle/>
          <a:p>
            <a:r>
              <a:rPr lang="nb-NO" sz="1800"/>
              <a:t>Algenettverk Nord: Inntil 20 tonn</a:t>
            </a:r>
          </a:p>
          <a:p>
            <a:r>
              <a:rPr lang="nb-NO" sz="1800"/>
              <a:t>Taredyrkerforeninga: 50-80 tonn</a:t>
            </a:r>
          </a:p>
          <a:p>
            <a:r>
              <a:rPr lang="nb-NO" sz="1800"/>
              <a:t>Ocean Harvest: 40 tonn</a:t>
            </a:r>
          </a:p>
          <a:p>
            <a:r>
              <a:rPr lang="nb-NO" sz="1800"/>
              <a:t>Tarelaks?</a:t>
            </a:r>
          </a:p>
        </p:txBody>
      </p:sp>
    </p:spTree>
    <p:extLst>
      <p:ext uri="{BB962C8B-B14F-4D97-AF65-F5344CB8AC3E}">
        <p14:creationId xmlns:p14="http://schemas.microsoft.com/office/powerpoint/2010/main" val="1407025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260963-4237-4B51-95F2-89DA6778C15B}"/>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8FD8C818-924B-44DA-93F6-DBBBFB0EDD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3" name="TekstSylinder 2">
            <a:extLst>
              <a:ext uri="{FF2B5EF4-FFF2-40B4-BE49-F238E27FC236}">
                <a16:creationId xmlns:a16="http://schemas.microsoft.com/office/drawing/2014/main" id="{ED0317B3-3761-4CFF-8991-771A3BE43761}"/>
              </a:ext>
            </a:extLst>
          </p:cNvPr>
          <p:cNvSpPr txBox="1"/>
          <p:nvPr/>
        </p:nvSpPr>
        <p:spPr>
          <a:xfrm>
            <a:off x="9010095" y="5859263"/>
            <a:ext cx="2343705" cy="372862"/>
          </a:xfrm>
          <a:prstGeom prst="rect">
            <a:avLst/>
          </a:prstGeom>
          <a:noFill/>
        </p:spPr>
        <p:txBody>
          <a:bodyPr wrap="square" rtlCol="0">
            <a:spAutoFit/>
          </a:bodyPr>
          <a:lstStyle/>
          <a:p>
            <a:r>
              <a:rPr lang="nb-NO" dirty="0">
                <a:solidFill>
                  <a:schemeClr val="bg1"/>
                </a:solidFill>
              </a:rPr>
              <a:t>Lofoten </a:t>
            </a:r>
            <a:r>
              <a:rPr lang="nb-NO" dirty="0" err="1">
                <a:solidFill>
                  <a:schemeClr val="bg1"/>
                </a:solidFill>
              </a:rPr>
              <a:t>Esca</a:t>
            </a:r>
            <a:r>
              <a:rPr lang="nb-NO" dirty="0">
                <a:solidFill>
                  <a:schemeClr val="bg1"/>
                </a:solidFill>
              </a:rPr>
              <a:t> </a:t>
            </a:r>
            <a:r>
              <a:rPr lang="nb-NO" dirty="0" err="1">
                <a:solidFill>
                  <a:schemeClr val="bg1"/>
                </a:solidFill>
              </a:rPr>
              <a:t>Verno</a:t>
            </a:r>
            <a:endParaRPr lang="nb-NO" dirty="0">
              <a:solidFill>
                <a:schemeClr val="bg1"/>
              </a:solidFill>
            </a:endParaRPr>
          </a:p>
        </p:txBody>
      </p:sp>
    </p:spTree>
    <p:extLst>
      <p:ext uri="{BB962C8B-B14F-4D97-AF65-F5344CB8AC3E}">
        <p14:creationId xmlns:p14="http://schemas.microsoft.com/office/powerpoint/2010/main" val="2784593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52A64B97-EA7A-4C5F-B427-0EEAB867FF3D}"/>
              </a:ext>
            </a:extLst>
          </p:cNvPr>
          <p:cNvSpPr>
            <a:spLocks noGrp="1"/>
          </p:cNvSpPr>
          <p:nvPr>
            <p:ph type="title"/>
          </p:nvPr>
        </p:nvSpPr>
        <p:spPr>
          <a:xfrm>
            <a:off x="838200" y="963877"/>
            <a:ext cx="3494362" cy="4930246"/>
          </a:xfrm>
        </p:spPr>
        <p:txBody>
          <a:bodyPr>
            <a:normAutofit/>
          </a:bodyPr>
          <a:lstStyle/>
          <a:p>
            <a:pPr algn="r"/>
            <a:r>
              <a:rPr lang="nb-NO">
                <a:solidFill>
                  <a:schemeClr val="accent1"/>
                </a:solidFill>
              </a:rPr>
              <a:t>FoU- institusjonene i Nordland - kompetanse og arbeid knyttet til makro og mikroalger</a:t>
            </a:r>
          </a:p>
        </p:txBody>
      </p:sp>
      <p:sp>
        <p:nvSpPr>
          <p:cNvPr id="3" name="Plassholder for innhold 2">
            <a:extLst>
              <a:ext uri="{FF2B5EF4-FFF2-40B4-BE49-F238E27FC236}">
                <a16:creationId xmlns:a16="http://schemas.microsoft.com/office/drawing/2014/main" id="{03FFBA4A-1F27-4388-B50A-6DD88A580070}"/>
              </a:ext>
            </a:extLst>
          </p:cNvPr>
          <p:cNvSpPr>
            <a:spLocks noGrp="1"/>
          </p:cNvSpPr>
          <p:nvPr>
            <p:ph idx="1"/>
          </p:nvPr>
        </p:nvSpPr>
        <p:spPr>
          <a:xfrm>
            <a:off x="4976031" y="963877"/>
            <a:ext cx="6377769" cy="4930246"/>
          </a:xfrm>
        </p:spPr>
        <p:txBody>
          <a:bodyPr anchor="ctr">
            <a:normAutofit/>
          </a:bodyPr>
          <a:lstStyle/>
          <a:p>
            <a:r>
              <a:rPr lang="nb-NO" sz="2400" dirty="0"/>
              <a:t>NORD universitet</a:t>
            </a:r>
          </a:p>
          <a:p>
            <a:pPr lvl="1"/>
            <a:r>
              <a:rPr lang="nb-NO" sz="2000" dirty="0"/>
              <a:t>Mikroalger</a:t>
            </a:r>
          </a:p>
          <a:p>
            <a:pPr lvl="1"/>
            <a:r>
              <a:rPr lang="nb-NO" sz="2000" dirty="0"/>
              <a:t>Ernæring – ingredienser til fiskefôr og husdyrfôr</a:t>
            </a:r>
          </a:p>
          <a:p>
            <a:pPr lvl="1"/>
            <a:r>
              <a:rPr lang="nb-NO" sz="2000" dirty="0"/>
              <a:t>Innovasjon, bedriftsutvikling, eksportmarkedsføring</a:t>
            </a:r>
          </a:p>
          <a:p>
            <a:r>
              <a:rPr lang="nb-NO" sz="2400" dirty="0"/>
              <a:t>NIBIO</a:t>
            </a:r>
          </a:p>
          <a:p>
            <a:pPr lvl="1"/>
            <a:r>
              <a:rPr lang="nb-NO" sz="2000" dirty="0"/>
              <a:t>Bodø – makroalger som ressurs, fysiologi, reproduksjon</a:t>
            </a:r>
          </a:p>
          <a:p>
            <a:pPr lvl="1"/>
            <a:r>
              <a:rPr lang="nb-NO" sz="2000" dirty="0"/>
              <a:t>Planteforedling, kultivering mikro og makro, helse, anvendelse til mat, fôr og jordforbedring</a:t>
            </a:r>
          </a:p>
          <a:p>
            <a:r>
              <a:rPr lang="nb-NO" sz="2400" dirty="0"/>
              <a:t>Nordlandsforskning</a:t>
            </a:r>
          </a:p>
          <a:p>
            <a:pPr lvl="1"/>
            <a:r>
              <a:rPr lang="nb-NO" sz="2000" dirty="0"/>
              <a:t>Innovasjon, smart spesialisering, samfunnsplanlegging</a:t>
            </a:r>
          </a:p>
          <a:p>
            <a:pPr marL="0" indent="0">
              <a:buNone/>
            </a:pPr>
            <a:endParaRPr lang="nb-NO" sz="2400" dirty="0"/>
          </a:p>
        </p:txBody>
      </p:sp>
    </p:spTree>
    <p:extLst>
      <p:ext uri="{BB962C8B-B14F-4D97-AF65-F5344CB8AC3E}">
        <p14:creationId xmlns:p14="http://schemas.microsoft.com/office/powerpoint/2010/main" val="296924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765F4110-C0FC-4D61-ACD2-A7C950EAE9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1">
            <a:extLst>
              <a:ext uri="{FF2B5EF4-FFF2-40B4-BE49-F238E27FC236}">
                <a16:creationId xmlns:a16="http://schemas.microsoft.com/office/drawing/2014/main" id="{CC94CBDB-A76C-499E-95AB-C0A049E315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lassholder for innhold 4">
            <a:extLst>
              <a:ext uri="{FF2B5EF4-FFF2-40B4-BE49-F238E27FC236}">
                <a16:creationId xmlns:a16="http://schemas.microsoft.com/office/drawing/2014/main" id="{25E8C141-29F5-4CD1-B44E-3C9C9A4992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54" r="-2" b="3581"/>
          <a:stretch/>
        </p:blipFill>
        <p:spPr>
          <a:xfrm rot="5400000">
            <a:off x="-709406" y="1348774"/>
            <a:ext cx="6214534" cy="4160452"/>
          </a:xfrm>
          <a:prstGeom prst="rect">
            <a:avLst/>
          </a:prstGeom>
        </p:spPr>
      </p:pic>
      <p:pic>
        <p:nvPicPr>
          <p:cNvPr id="4" name="Bilde 3" descr="Et bilde som inneholder objekt, motor&#10;&#10;Beskrivelse som er generert med høy visshet">
            <a:extLst>
              <a:ext uri="{FF2B5EF4-FFF2-40B4-BE49-F238E27FC236}">
                <a16:creationId xmlns:a16="http://schemas.microsoft.com/office/drawing/2014/main" id="{E95F502A-23AE-45C9-BAFE-0BA05CB28FBA}"/>
              </a:ext>
            </a:extLst>
          </p:cNvPr>
          <p:cNvPicPr>
            <a:picLocks noChangeAspect="1"/>
          </p:cNvPicPr>
          <p:nvPr/>
        </p:nvPicPr>
        <p:blipFill rotWithShape="1">
          <a:blip r:embed="rId3">
            <a:extLst>
              <a:ext uri="{28A0092B-C50C-407E-A947-70E740481C1C}">
                <a14:useLocalDpi xmlns:a14="http://schemas.microsoft.com/office/drawing/2010/main" val="0"/>
              </a:ext>
            </a:extLst>
          </a:blip>
          <a:srcRect t="20217" r="2" b="24209"/>
          <a:stretch/>
        </p:blipFill>
        <p:spPr>
          <a:xfrm rot="10800000">
            <a:off x="4654296" y="299363"/>
            <a:ext cx="7217085" cy="3008188"/>
          </a:xfrm>
          <a:prstGeom prst="rect">
            <a:avLst/>
          </a:prstGeom>
        </p:spPr>
      </p:pic>
      <p:sp>
        <p:nvSpPr>
          <p:cNvPr id="2" name="Tittel 1">
            <a:extLst>
              <a:ext uri="{FF2B5EF4-FFF2-40B4-BE49-F238E27FC236}">
                <a16:creationId xmlns:a16="http://schemas.microsoft.com/office/drawing/2014/main" id="{975FB22E-A7EA-4543-8D32-6F65940D41EE}"/>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2000" kern="1200" dirty="0" err="1">
                <a:solidFill>
                  <a:schemeClr val="bg1"/>
                </a:solidFill>
                <a:latin typeface="+mj-lt"/>
                <a:ea typeface="+mj-ea"/>
                <a:cs typeface="+mj-cs"/>
              </a:rPr>
              <a:t>Venstre</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Forbehandling</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av</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taremasse</a:t>
            </a:r>
            <a:r>
              <a:rPr lang="en-US" sz="2000" kern="1200" dirty="0">
                <a:solidFill>
                  <a:schemeClr val="bg1"/>
                </a:solidFill>
                <a:latin typeface="+mj-lt"/>
                <a:ea typeface="+mj-ea"/>
                <a:cs typeface="+mj-cs"/>
              </a:rPr>
              <a:t> for å </a:t>
            </a:r>
            <a:r>
              <a:rPr lang="en-US" sz="2000" kern="1200" dirty="0" err="1">
                <a:solidFill>
                  <a:schemeClr val="bg1"/>
                </a:solidFill>
                <a:latin typeface="+mj-lt"/>
                <a:ea typeface="+mj-ea"/>
                <a:cs typeface="+mj-cs"/>
              </a:rPr>
              <a:t>få</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rett</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konsistens</a:t>
            </a:r>
            <a:r>
              <a:rPr lang="en-US" sz="2000" kern="1200" dirty="0">
                <a:solidFill>
                  <a:schemeClr val="bg1"/>
                </a:solidFill>
                <a:latin typeface="+mj-lt"/>
                <a:ea typeface="+mj-ea"/>
                <a:cs typeface="+mj-cs"/>
              </a:rPr>
              <a:t> for </a:t>
            </a:r>
            <a:r>
              <a:rPr lang="en-US" sz="2000" kern="1200" dirty="0" err="1">
                <a:solidFill>
                  <a:schemeClr val="bg1"/>
                </a:solidFill>
                <a:latin typeface="+mj-lt"/>
                <a:ea typeface="+mj-ea"/>
                <a:cs typeface="+mj-cs"/>
              </a:rPr>
              <a:t>separasjon</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av</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verdistoffer</a:t>
            </a:r>
            <a:r>
              <a:rPr lang="en-US" sz="2000" kern="1200" dirty="0">
                <a:solidFill>
                  <a:schemeClr val="bg1"/>
                </a:solidFill>
                <a:latin typeface="+mj-lt"/>
                <a:ea typeface="+mj-ea"/>
                <a:cs typeface="+mj-cs"/>
              </a:rPr>
              <a:t>.</a:t>
            </a:r>
            <a:br>
              <a:rPr lang="en-US" sz="2000" kern="1200" dirty="0">
                <a:solidFill>
                  <a:schemeClr val="bg1"/>
                </a:solidFill>
                <a:latin typeface="+mj-lt"/>
                <a:ea typeface="+mj-ea"/>
                <a:cs typeface="+mj-cs"/>
              </a:rPr>
            </a:br>
            <a:r>
              <a:rPr lang="en-US" sz="2000" kern="1200" dirty="0">
                <a:solidFill>
                  <a:schemeClr val="bg1"/>
                </a:solidFill>
                <a:latin typeface="+mj-lt"/>
                <a:ea typeface="+mj-ea"/>
                <a:cs typeface="+mj-cs"/>
              </a:rPr>
              <a:t>Over: </a:t>
            </a:r>
            <a:r>
              <a:rPr lang="en-US" sz="2000" kern="1200" dirty="0" err="1">
                <a:solidFill>
                  <a:schemeClr val="bg1"/>
                </a:solidFill>
                <a:latin typeface="+mj-lt"/>
                <a:ea typeface="+mj-ea"/>
                <a:cs typeface="+mj-cs"/>
              </a:rPr>
              <a:t>Membranseparasjon</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etter</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hydrolyse</a:t>
            </a:r>
            <a:r>
              <a:rPr lang="en-US" sz="2000" kern="1200" dirty="0">
                <a:solidFill>
                  <a:schemeClr val="bg1"/>
                </a:solidFill>
                <a:latin typeface="+mj-lt"/>
                <a:ea typeface="+mj-ea"/>
                <a:cs typeface="+mj-cs"/>
              </a:rPr>
              <a:t> for å ta </a:t>
            </a:r>
            <a:r>
              <a:rPr lang="en-US" sz="2000" kern="1200" dirty="0" err="1">
                <a:solidFill>
                  <a:schemeClr val="bg1"/>
                </a:solidFill>
                <a:latin typeface="+mj-lt"/>
                <a:ea typeface="+mj-ea"/>
                <a:cs typeface="+mj-cs"/>
              </a:rPr>
              <a:t>ut</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bestemte</a:t>
            </a:r>
            <a:r>
              <a:rPr lang="en-US" sz="2000" kern="1200" dirty="0">
                <a:solidFill>
                  <a:schemeClr val="bg1"/>
                </a:solidFill>
                <a:latin typeface="+mj-lt"/>
                <a:ea typeface="+mj-ea"/>
                <a:cs typeface="+mj-cs"/>
              </a:rPr>
              <a:t> </a:t>
            </a:r>
            <a:r>
              <a:rPr lang="en-US" sz="2000" kern="1200" dirty="0" err="1">
                <a:solidFill>
                  <a:schemeClr val="bg1"/>
                </a:solidFill>
                <a:latin typeface="+mj-lt"/>
                <a:ea typeface="+mj-ea"/>
                <a:cs typeface="+mj-cs"/>
              </a:rPr>
              <a:t>komponenter</a:t>
            </a:r>
            <a:r>
              <a:rPr lang="en-US" sz="2000" kern="1200" dirty="0">
                <a:solidFill>
                  <a:schemeClr val="bg1"/>
                </a:solidFill>
                <a:latin typeface="+mj-lt"/>
                <a:ea typeface="+mj-ea"/>
                <a:cs typeface="+mj-cs"/>
              </a:rPr>
              <a:t>/</a:t>
            </a:r>
            <a:r>
              <a:rPr lang="en-US" sz="2000" kern="1200" dirty="0" err="1">
                <a:solidFill>
                  <a:schemeClr val="bg1"/>
                </a:solidFill>
                <a:latin typeface="+mj-lt"/>
                <a:ea typeface="+mj-ea"/>
                <a:cs typeface="+mj-cs"/>
              </a:rPr>
              <a:t>stoffer</a:t>
            </a:r>
            <a:endParaRPr lang="en-US" sz="2000" kern="1200" dirty="0">
              <a:solidFill>
                <a:schemeClr val="bg1"/>
              </a:solidFill>
              <a:latin typeface="+mj-lt"/>
              <a:ea typeface="+mj-ea"/>
              <a:cs typeface="+mj-cs"/>
            </a:endParaRPr>
          </a:p>
        </p:txBody>
      </p:sp>
      <p:sp>
        <p:nvSpPr>
          <p:cNvPr id="6" name="TekstSylinder 5">
            <a:extLst>
              <a:ext uri="{FF2B5EF4-FFF2-40B4-BE49-F238E27FC236}">
                <a16:creationId xmlns:a16="http://schemas.microsoft.com/office/drawing/2014/main" id="{E412A662-83C9-4DFD-93A5-861B0BD33695}"/>
              </a:ext>
            </a:extLst>
          </p:cNvPr>
          <p:cNvSpPr txBox="1"/>
          <p:nvPr/>
        </p:nvSpPr>
        <p:spPr>
          <a:xfrm>
            <a:off x="571500" y="5943600"/>
            <a:ext cx="1257300" cy="369332"/>
          </a:xfrm>
          <a:prstGeom prst="rect">
            <a:avLst/>
          </a:prstGeom>
          <a:noFill/>
        </p:spPr>
        <p:txBody>
          <a:bodyPr wrap="square" rtlCol="0">
            <a:spAutoFit/>
          </a:bodyPr>
          <a:lstStyle/>
          <a:p>
            <a:r>
              <a:rPr lang="nb-NO" dirty="0"/>
              <a:t>Eukaryo</a:t>
            </a:r>
          </a:p>
        </p:txBody>
      </p:sp>
      <p:sp>
        <p:nvSpPr>
          <p:cNvPr id="8" name="TekstSylinder 7">
            <a:extLst>
              <a:ext uri="{FF2B5EF4-FFF2-40B4-BE49-F238E27FC236}">
                <a16:creationId xmlns:a16="http://schemas.microsoft.com/office/drawing/2014/main" id="{DB52461A-1374-4953-A71F-43F073CDAFE1}"/>
              </a:ext>
            </a:extLst>
          </p:cNvPr>
          <p:cNvSpPr txBox="1"/>
          <p:nvPr/>
        </p:nvSpPr>
        <p:spPr>
          <a:xfrm>
            <a:off x="5021821" y="628650"/>
            <a:ext cx="1074179" cy="369332"/>
          </a:xfrm>
          <a:prstGeom prst="rect">
            <a:avLst/>
          </a:prstGeom>
          <a:noFill/>
        </p:spPr>
        <p:txBody>
          <a:bodyPr wrap="square" rtlCol="0">
            <a:spAutoFit/>
          </a:bodyPr>
          <a:lstStyle/>
          <a:p>
            <a:r>
              <a:rPr lang="nb-NO" dirty="0">
                <a:solidFill>
                  <a:schemeClr val="bg1"/>
                </a:solidFill>
              </a:rPr>
              <a:t>Eukaryo</a:t>
            </a:r>
          </a:p>
        </p:txBody>
      </p:sp>
    </p:spTree>
    <p:extLst>
      <p:ext uri="{BB962C8B-B14F-4D97-AF65-F5344CB8AC3E}">
        <p14:creationId xmlns:p14="http://schemas.microsoft.com/office/powerpoint/2010/main" val="3919813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EF809847-E565-440A-ADAE-A98210D8B445}"/>
              </a:ext>
            </a:extLst>
          </p:cNvPr>
          <p:cNvSpPr>
            <a:spLocks noGrp="1"/>
          </p:cNvSpPr>
          <p:nvPr>
            <p:ph type="title"/>
          </p:nvPr>
        </p:nvSpPr>
        <p:spPr>
          <a:xfrm>
            <a:off x="838200" y="963877"/>
            <a:ext cx="3494362" cy="4930246"/>
          </a:xfrm>
        </p:spPr>
        <p:txBody>
          <a:bodyPr>
            <a:normAutofit/>
          </a:bodyPr>
          <a:lstStyle/>
          <a:p>
            <a:pPr algn="r"/>
            <a:r>
              <a:rPr lang="nb-NO" dirty="0">
                <a:solidFill>
                  <a:schemeClr val="accent1"/>
                </a:solidFill>
              </a:rPr>
              <a:t>Andre institusjoner i Norge</a:t>
            </a:r>
          </a:p>
        </p:txBody>
      </p:sp>
      <p:sp>
        <p:nvSpPr>
          <p:cNvPr id="3" name="Plassholder for innhold 2">
            <a:extLst>
              <a:ext uri="{FF2B5EF4-FFF2-40B4-BE49-F238E27FC236}">
                <a16:creationId xmlns:a16="http://schemas.microsoft.com/office/drawing/2014/main" id="{95236D93-DF8A-4B57-9E2C-806A18AFD98B}"/>
              </a:ext>
            </a:extLst>
          </p:cNvPr>
          <p:cNvSpPr>
            <a:spLocks noGrp="1"/>
          </p:cNvSpPr>
          <p:nvPr>
            <p:ph idx="1"/>
          </p:nvPr>
        </p:nvSpPr>
        <p:spPr>
          <a:xfrm>
            <a:off x="4976031" y="963877"/>
            <a:ext cx="6377769" cy="4930246"/>
          </a:xfrm>
        </p:spPr>
        <p:txBody>
          <a:bodyPr anchor="ctr">
            <a:normAutofit fontScale="77500" lnSpcReduction="20000"/>
          </a:bodyPr>
          <a:lstStyle/>
          <a:p>
            <a:r>
              <a:rPr lang="nb-NO" sz="2400" dirty="0"/>
              <a:t>HI/NIFES</a:t>
            </a:r>
          </a:p>
          <a:p>
            <a:pPr lvl="1"/>
            <a:r>
              <a:rPr lang="nb-NO" sz="2000" dirty="0"/>
              <a:t>Økologi, bestander, næringsinnhold og skadelige stoffer i sjømat, fiskeernæring og helse</a:t>
            </a:r>
          </a:p>
          <a:p>
            <a:r>
              <a:rPr lang="nb-NO" sz="2400" dirty="0"/>
              <a:t>Møreforskning</a:t>
            </a:r>
          </a:p>
          <a:p>
            <a:pPr lvl="1"/>
            <a:r>
              <a:rPr lang="nb-NO" sz="2000" dirty="0"/>
              <a:t>Biologi, økologi, produksjon, IMTA, økosystem, styring og planlegging</a:t>
            </a:r>
          </a:p>
          <a:p>
            <a:r>
              <a:rPr lang="nb-NO" sz="2400" dirty="0"/>
              <a:t>NMBU</a:t>
            </a:r>
          </a:p>
          <a:p>
            <a:pPr lvl="1"/>
            <a:r>
              <a:rPr lang="nb-NO" sz="2000" dirty="0"/>
              <a:t>Prosessering av biomasse til ulike formål, dyre- og fiskefôr, biologisk evaluering</a:t>
            </a:r>
          </a:p>
          <a:p>
            <a:r>
              <a:rPr lang="nb-NO" sz="2400" dirty="0"/>
              <a:t>NOFIMA</a:t>
            </a:r>
          </a:p>
          <a:p>
            <a:pPr lvl="1"/>
            <a:r>
              <a:rPr lang="nb-NO" sz="2000" dirty="0"/>
              <a:t>Avl og genetikk, ernæring og fôrteknologi, forbruker og marked, marin bioteknologi</a:t>
            </a:r>
          </a:p>
          <a:p>
            <a:r>
              <a:rPr lang="nb-NO" sz="2400" dirty="0"/>
              <a:t>NTNU</a:t>
            </a:r>
          </a:p>
          <a:p>
            <a:pPr lvl="1"/>
            <a:r>
              <a:rPr lang="nb-NO" sz="2000" dirty="0"/>
              <a:t>Miljø, økologi, biologi, produksjon, hydrodynamikk, marine operasjoner, </a:t>
            </a:r>
            <a:r>
              <a:rPr lang="nb-NO" sz="2000" dirty="0" err="1"/>
              <a:t>biopolymerer</a:t>
            </a:r>
            <a:r>
              <a:rPr lang="nb-NO" sz="2000" dirty="0"/>
              <a:t>, matteknologi, enzymatisk og kjemisk prosessering av råmateriale</a:t>
            </a:r>
          </a:p>
          <a:p>
            <a:r>
              <a:rPr lang="nb-NO" sz="2400" dirty="0"/>
              <a:t>SINTEF</a:t>
            </a:r>
          </a:p>
          <a:p>
            <a:pPr lvl="1"/>
            <a:r>
              <a:rPr lang="nb-NO" sz="2000" dirty="0"/>
              <a:t>Kultivering, økologi, IMTA, marin modellering, havbrukskonstruksjoner, oppskalering, prosessering av restråstoff, bioenergi, mikrobielle og enzymatiske prosesser, bioprospektering, prosessdesign, teknisk og økonomisk evaluering</a:t>
            </a:r>
          </a:p>
          <a:p>
            <a:pPr lvl="1"/>
            <a:endParaRPr lang="nb-NO" sz="2000" dirty="0"/>
          </a:p>
        </p:txBody>
      </p:sp>
    </p:spTree>
    <p:extLst>
      <p:ext uri="{BB962C8B-B14F-4D97-AF65-F5344CB8AC3E}">
        <p14:creationId xmlns:p14="http://schemas.microsoft.com/office/powerpoint/2010/main" val="2256744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F942AC99-BE64-487B-8B5B-BF63FE6D6C23}"/>
              </a:ext>
            </a:extLst>
          </p:cNvPr>
          <p:cNvSpPr>
            <a:spLocks noGrp="1"/>
          </p:cNvSpPr>
          <p:nvPr>
            <p:ph type="title"/>
          </p:nvPr>
        </p:nvSpPr>
        <p:spPr>
          <a:xfrm>
            <a:off x="838200" y="963877"/>
            <a:ext cx="3494362" cy="4930246"/>
          </a:xfrm>
        </p:spPr>
        <p:txBody>
          <a:bodyPr>
            <a:normAutofit/>
          </a:bodyPr>
          <a:lstStyle/>
          <a:p>
            <a:pPr algn="r"/>
            <a:r>
              <a:rPr lang="nb-NO">
                <a:solidFill>
                  <a:schemeClr val="accent1"/>
                </a:solidFill>
              </a:rPr>
              <a:t>Makroalgene består av</a:t>
            </a:r>
            <a:endParaRPr lang="nb-NO" dirty="0">
              <a:solidFill>
                <a:schemeClr val="accent1"/>
              </a:solidFill>
            </a:endParaRPr>
          </a:p>
        </p:txBody>
      </p:sp>
      <p:sp>
        <p:nvSpPr>
          <p:cNvPr id="3" name="Plassholder for innhold 2">
            <a:extLst>
              <a:ext uri="{FF2B5EF4-FFF2-40B4-BE49-F238E27FC236}">
                <a16:creationId xmlns:a16="http://schemas.microsoft.com/office/drawing/2014/main" id="{4AEC4EB0-355E-4AF9-AF26-CC2132D5B306}"/>
              </a:ext>
            </a:extLst>
          </p:cNvPr>
          <p:cNvSpPr>
            <a:spLocks noGrp="1"/>
          </p:cNvSpPr>
          <p:nvPr>
            <p:ph idx="1"/>
          </p:nvPr>
        </p:nvSpPr>
        <p:spPr>
          <a:xfrm>
            <a:off x="4976031" y="963877"/>
            <a:ext cx="6377769" cy="4930246"/>
          </a:xfrm>
        </p:spPr>
        <p:txBody>
          <a:bodyPr anchor="ctr">
            <a:normAutofit lnSpcReduction="10000"/>
          </a:bodyPr>
          <a:lstStyle/>
          <a:p>
            <a:r>
              <a:rPr lang="nb-NO" sz="2400" dirty="0"/>
              <a:t>Karbohydrater – struktur og lagring </a:t>
            </a:r>
          </a:p>
          <a:p>
            <a:pPr lvl="1"/>
            <a:r>
              <a:rPr lang="nb-NO" sz="2000" dirty="0"/>
              <a:t>40-70 % av tørr vekt (art, type, høstetidspunkt)</a:t>
            </a:r>
          </a:p>
          <a:p>
            <a:pPr lvl="1"/>
            <a:r>
              <a:rPr lang="nb-NO" sz="2000" dirty="0"/>
              <a:t>Alginat, </a:t>
            </a:r>
            <a:r>
              <a:rPr lang="nb-NO" sz="2000" dirty="0" err="1"/>
              <a:t>laminarin</a:t>
            </a:r>
            <a:r>
              <a:rPr lang="nb-NO" sz="2000" dirty="0"/>
              <a:t>, </a:t>
            </a:r>
            <a:r>
              <a:rPr lang="nb-NO" sz="2000" dirty="0" err="1"/>
              <a:t>fucoidan</a:t>
            </a:r>
            <a:r>
              <a:rPr lang="nb-NO" sz="2000" dirty="0"/>
              <a:t>, </a:t>
            </a:r>
            <a:r>
              <a:rPr lang="nb-NO" sz="2000" dirty="0" err="1"/>
              <a:t>ulvan</a:t>
            </a:r>
            <a:endParaRPr lang="nb-NO" sz="2000" dirty="0"/>
          </a:p>
          <a:p>
            <a:pPr lvl="2"/>
            <a:r>
              <a:rPr lang="nb-NO" sz="1600" dirty="0"/>
              <a:t>Ufordøyelige, men bioaktive</a:t>
            </a:r>
          </a:p>
          <a:p>
            <a:r>
              <a:rPr lang="nb-NO" sz="2400" dirty="0"/>
              <a:t>Aske</a:t>
            </a:r>
          </a:p>
          <a:p>
            <a:pPr lvl="1"/>
            <a:r>
              <a:rPr lang="nb-NO" sz="2000" dirty="0"/>
              <a:t>15-45 % av tørr vekt (art, type, høstetidspunkt)</a:t>
            </a:r>
          </a:p>
          <a:p>
            <a:pPr lvl="2"/>
            <a:r>
              <a:rPr lang="nb-NO" sz="1600" dirty="0" err="1"/>
              <a:t>Laminaria</a:t>
            </a:r>
            <a:r>
              <a:rPr lang="nb-NO" sz="1600" dirty="0"/>
              <a:t>: Jod</a:t>
            </a:r>
          </a:p>
          <a:p>
            <a:r>
              <a:rPr lang="nb-NO" sz="2400" dirty="0"/>
              <a:t>Protein </a:t>
            </a:r>
          </a:p>
          <a:p>
            <a:pPr lvl="1"/>
            <a:r>
              <a:rPr lang="nb-NO" sz="2000" dirty="0"/>
              <a:t>3-20 % av tørr vekt (art, type, høstetidspunkt)</a:t>
            </a:r>
          </a:p>
          <a:p>
            <a:pPr lvl="1"/>
            <a:r>
              <a:rPr lang="nb-NO" sz="2000" dirty="0"/>
              <a:t>Høy kvalitet</a:t>
            </a:r>
          </a:p>
          <a:p>
            <a:r>
              <a:rPr lang="nb-NO" sz="2400" dirty="0"/>
              <a:t>Bioaktive komponenter og biokjemikalier</a:t>
            </a:r>
          </a:p>
          <a:p>
            <a:pPr lvl="1"/>
            <a:r>
              <a:rPr lang="nb-NO" sz="2000" dirty="0"/>
              <a:t>Polyfenoler</a:t>
            </a:r>
          </a:p>
          <a:p>
            <a:pPr lvl="1"/>
            <a:r>
              <a:rPr lang="nb-NO" sz="2000" dirty="0"/>
              <a:t>Pigmenter</a:t>
            </a:r>
          </a:p>
          <a:p>
            <a:pPr lvl="1"/>
            <a:r>
              <a:rPr lang="nb-NO" sz="2000" dirty="0"/>
              <a:t>Taurin, bioaktive peptider, </a:t>
            </a:r>
            <a:r>
              <a:rPr lang="nb-NO" sz="2000" dirty="0" err="1"/>
              <a:t>fykoerytrin</a:t>
            </a:r>
            <a:endParaRPr lang="nb-NO" sz="2000" dirty="0"/>
          </a:p>
          <a:p>
            <a:pPr marL="457200" lvl="1" indent="0">
              <a:buNone/>
            </a:pPr>
            <a:endParaRPr lang="nb-NO" sz="2000" dirty="0"/>
          </a:p>
        </p:txBody>
      </p:sp>
    </p:spTree>
    <p:extLst>
      <p:ext uri="{BB962C8B-B14F-4D97-AF65-F5344CB8AC3E}">
        <p14:creationId xmlns:p14="http://schemas.microsoft.com/office/powerpoint/2010/main" val="195572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5A30FA-6EA1-4A53-8E13-93FCFC1C05FD}"/>
              </a:ext>
            </a:extLst>
          </p:cNvPr>
          <p:cNvSpPr>
            <a:spLocks noGrp="1"/>
          </p:cNvSpPr>
          <p:nvPr>
            <p:ph type="title"/>
          </p:nvPr>
        </p:nvSpPr>
        <p:spPr/>
        <p:txBody>
          <a:bodyPr/>
          <a:lstStyle/>
          <a:p>
            <a:endParaRPr lang="nb-NO"/>
          </a:p>
        </p:txBody>
      </p:sp>
      <p:pic>
        <p:nvPicPr>
          <p:cNvPr id="5" name="Plassholder for innhold 4" descr="Et bilde som inneholder pizza, mat, sitter, panne&#10;&#10;Beskrivelse som er generert med svært høy visshet">
            <a:extLst>
              <a:ext uri="{FF2B5EF4-FFF2-40B4-BE49-F238E27FC236}">
                <a16:creationId xmlns:a16="http://schemas.microsoft.com/office/drawing/2014/main" id="{0B4EA619-2A3C-472C-B211-46A436785F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0"/>
          </a:xfrm>
        </p:spPr>
      </p:pic>
      <p:sp>
        <p:nvSpPr>
          <p:cNvPr id="6" name="TekstSylinder 5">
            <a:extLst>
              <a:ext uri="{FF2B5EF4-FFF2-40B4-BE49-F238E27FC236}">
                <a16:creationId xmlns:a16="http://schemas.microsoft.com/office/drawing/2014/main" id="{BADD67CA-8A2D-4904-8168-C3FC4D8F165B}"/>
              </a:ext>
            </a:extLst>
          </p:cNvPr>
          <p:cNvSpPr txBox="1"/>
          <p:nvPr/>
        </p:nvSpPr>
        <p:spPr>
          <a:xfrm>
            <a:off x="10036991" y="5886543"/>
            <a:ext cx="2828925" cy="369332"/>
          </a:xfrm>
          <a:prstGeom prst="rect">
            <a:avLst/>
          </a:prstGeom>
          <a:noFill/>
        </p:spPr>
        <p:txBody>
          <a:bodyPr wrap="square" rtlCol="0">
            <a:spAutoFit/>
          </a:bodyPr>
          <a:lstStyle/>
          <a:p>
            <a:r>
              <a:rPr lang="nb-NO" dirty="0">
                <a:solidFill>
                  <a:schemeClr val="bg1"/>
                </a:solidFill>
              </a:rPr>
              <a:t>Christian Bruckner</a:t>
            </a:r>
          </a:p>
        </p:txBody>
      </p:sp>
    </p:spTree>
    <p:extLst>
      <p:ext uri="{BB962C8B-B14F-4D97-AF65-F5344CB8AC3E}">
        <p14:creationId xmlns:p14="http://schemas.microsoft.com/office/powerpoint/2010/main" val="4203606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B0415152-EB96-4B49-ACFF-4AF6724611D8}"/>
              </a:ext>
            </a:extLst>
          </p:cNvPr>
          <p:cNvSpPr>
            <a:spLocks noGrp="1"/>
          </p:cNvSpPr>
          <p:nvPr>
            <p:ph type="title"/>
          </p:nvPr>
        </p:nvSpPr>
        <p:spPr>
          <a:xfrm>
            <a:off x="838200" y="963877"/>
            <a:ext cx="3494362" cy="4930246"/>
          </a:xfrm>
        </p:spPr>
        <p:txBody>
          <a:bodyPr>
            <a:normAutofit/>
          </a:bodyPr>
          <a:lstStyle/>
          <a:p>
            <a:pPr algn="r"/>
            <a:r>
              <a:rPr lang="nb-NO" dirty="0">
                <a:solidFill>
                  <a:schemeClr val="accent1"/>
                </a:solidFill>
              </a:rPr>
              <a:t>Interessant innhold i mikroalger</a:t>
            </a:r>
          </a:p>
        </p:txBody>
      </p:sp>
      <p:sp>
        <p:nvSpPr>
          <p:cNvPr id="3" name="Plassholder for innhold 2">
            <a:extLst>
              <a:ext uri="{FF2B5EF4-FFF2-40B4-BE49-F238E27FC236}">
                <a16:creationId xmlns:a16="http://schemas.microsoft.com/office/drawing/2014/main" id="{324CFA25-6796-461A-8A94-B19FB09B4121}"/>
              </a:ext>
            </a:extLst>
          </p:cNvPr>
          <p:cNvSpPr>
            <a:spLocks noGrp="1"/>
          </p:cNvSpPr>
          <p:nvPr>
            <p:ph idx="1"/>
          </p:nvPr>
        </p:nvSpPr>
        <p:spPr>
          <a:xfrm>
            <a:off x="4976031" y="963877"/>
            <a:ext cx="6377769" cy="4930246"/>
          </a:xfrm>
        </p:spPr>
        <p:txBody>
          <a:bodyPr anchor="ctr">
            <a:normAutofit/>
          </a:bodyPr>
          <a:lstStyle/>
          <a:p>
            <a:r>
              <a:rPr lang="nb-NO" sz="2400" dirty="0"/>
              <a:t>Proteiner av høy kvalitet</a:t>
            </a:r>
          </a:p>
          <a:p>
            <a:r>
              <a:rPr lang="nb-NO" sz="2400" dirty="0"/>
              <a:t>Omega-3 fettsyrer</a:t>
            </a:r>
          </a:p>
          <a:p>
            <a:r>
              <a:rPr lang="nb-NO" sz="2400" dirty="0"/>
              <a:t>Pigmenter</a:t>
            </a:r>
          </a:p>
          <a:p>
            <a:r>
              <a:rPr lang="nb-NO" sz="2400" dirty="0"/>
              <a:t>Bioaktive komponenter</a:t>
            </a:r>
          </a:p>
        </p:txBody>
      </p:sp>
    </p:spTree>
    <p:extLst>
      <p:ext uri="{BB962C8B-B14F-4D97-AF65-F5344CB8AC3E}">
        <p14:creationId xmlns:p14="http://schemas.microsoft.com/office/powerpoint/2010/main" val="72328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2A169A61-42B3-4AB9-9C62-E596D82320A2}"/>
              </a:ext>
            </a:extLst>
          </p:cNvPr>
          <p:cNvSpPr>
            <a:spLocks noGrp="1"/>
          </p:cNvSpPr>
          <p:nvPr>
            <p:ph type="title"/>
          </p:nvPr>
        </p:nvSpPr>
        <p:spPr>
          <a:xfrm>
            <a:off x="838200" y="963877"/>
            <a:ext cx="3356849" cy="4930246"/>
          </a:xfrm>
        </p:spPr>
        <p:txBody>
          <a:bodyPr>
            <a:normAutofit/>
          </a:bodyPr>
          <a:lstStyle/>
          <a:p>
            <a:pPr algn="r"/>
            <a:r>
              <a:rPr lang="nb-NO" dirty="0">
                <a:solidFill>
                  <a:schemeClr val="accent1"/>
                </a:solidFill>
              </a:rPr>
              <a:t>Bakteppe</a:t>
            </a:r>
          </a:p>
        </p:txBody>
      </p:sp>
      <p:sp>
        <p:nvSpPr>
          <p:cNvPr id="3" name="Plassholder for innhold 2">
            <a:extLst>
              <a:ext uri="{FF2B5EF4-FFF2-40B4-BE49-F238E27FC236}">
                <a16:creationId xmlns:a16="http://schemas.microsoft.com/office/drawing/2014/main" id="{CD9CA737-2B6C-4890-BF30-EE1B79890F0C}"/>
              </a:ext>
            </a:extLst>
          </p:cNvPr>
          <p:cNvSpPr>
            <a:spLocks noGrp="1"/>
          </p:cNvSpPr>
          <p:nvPr>
            <p:ph idx="1"/>
          </p:nvPr>
        </p:nvSpPr>
        <p:spPr>
          <a:xfrm>
            <a:off x="5113538" y="963877"/>
            <a:ext cx="6240262" cy="4930246"/>
          </a:xfrm>
        </p:spPr>
        <p:txBody>
          <a:bodyPr numCol="2" anchor="ctr">
            <a:normAutofit/>
          </a:bodyPr>
          <a:lstStyle/>
          <a:p>
            <a:r>
              <a:rPr lang="nb-NO" sz="1800" dirty="0"/>
              <a:t>2015: Global produksjon 29,6 millioner  tonn (FAO)</a:t>
            </a:r>
          </a:p>
          <a:p>
            <a:r>
              <a:rPr lang="nb-NO" sz="1800" dirty="0"/>
              <a:t>Årlig vekst 6,6 % siden 1995</a:t>
            </a:r>
          </a:p>
          <a:p>
            <a:r>
              <a:rPr lang="nb-NO" sz="1800" dirty="0"/>
              <a:t>Kina, Indonesia, Filippinene, Korea, Japan</a:t>
            </a:r>
          </a:p>
          <a:p>
            <a:r>
              <a:rPr lang="nb-NO" sz="1800" dirty="0"/>
              <a:t>Nesten 50 % av all akvatisk produksjon</a:t>
            </a:r>
          </a:p>
          <a:p>
            <a:r>
              <a:rPr lang="nb-NO" sz="1800" dirty="0"/>
              <a:t>Mat, næringsmiddelindustri, </a:t>
            </a:r>
            <a:r>
              <a:rPr lang="nb-NO" sz="1800" dirty="0" err="1"/>
              <a:t>farmasøytika</a:t>
            </a:r>
            <a:r>
              <a:rPr lang="nb-NO" sz="1800" dirty="0"/>
              <a:t>, kosmetikk og gjødsel</a:t>
            </a:r>
          </a:p>
          <a:p>
            <a:endParaRPr lang="nb-NO" sz="2400" dirty="0"/>
          </a:p>
        </p:txBody>
      </p:sp>
    </p:spTree>
    <p:extLst>
      <p:ext uri="{BB962C8B-B14F-4D97-AF65-F5344CB8AC3E}">
        <p14:creationId xmlns:p14="http://schemas.microsoft.com/office/powerpoint/2010/main" val="55838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E6E9FDA8-B408-4FA1-B669-FA8FB8356670}"/>
              </a:ext>
            </a:extLst>
          </p:cNvPr>
          <p:cNvSpPr>
            <a:spLocks noGrp="1"/>
          </p:cNvSpPr>
          <p:nvPr>
            <p:ph type="title"/>
          </p:nvPr>
        </p:nvSpPr>
        <p:spPr>
          <a:xfrm>
            <a:off x="838200" y="963877"/>
            <a:ext cx="3494362" cy="4930246"/>
          </a:xfrm>
        </p:spPr>
        <p:txBody>
          <a:bodyPr>
            <a:normAutofit/>
          </a:bodyPr>
          <a:lstStyle/>
          <a:p>
            <a:pPr algn="r"/>
            <a:r>
              <a:rPr lang="nb-NO">
                <a:solidFill>
                  <a:schemeClr val="accent1"/>
                </a:solidFill>
              </a:rPr>
              <a:t>Produkter, anvendelse</a:t>
            </a:r>
          </a:p>
        </p:txBody>
      </p:sp>
      <p:sp>
        <p:nvSpPr>
          <p:cNvPr id="3" name="Plassholder for innhold 2">
            <a:extLst>
              <a:ext uri="{FF2B5EF4-FFF2-40B4-BE49-F238E27FC236}">
                <a16:creationId xmlns:a16="http://schemas.microsoft.com/office/drawing/2014/main" id="{047F5FE8-5813-47B1-977A-83F468970F76}"/>
              </a:ext>
            </a:extLst>
          </p:cNvPr>
          <p:cNvSpPr>
            <a:spLocks noGrp="1"/>
          </p:cNvSpPr>
          <p:nvPr>
            <p:ph idx="1"/>
          </p:nvPr>
        </p:nvSpPr>
        <p:spPr>
          <a:xfrm>
            <a:off x="4976031" y="963877"/>
            <a:ext cx="6377769" cy="4930246"/>
          </a:xfrm>
        </p:spPr>
        <p:txBody>
          <a:bodyPr anchor="ctr">
            <a:normAutofit/>
          </a:bodyPr>
          <a:lstStyle/>
          <a:p>
            <a:r>
              <a:rPr lang="nb-NO" sz="2400" dirty="0"/>
              <a:t>Mat og kosttilskudd – det meste</a:t>
            </a:r>
          </a:p>
          <a:p>
            <a:r>
              <a:rPr lang="nb-NO" sz="2400" dirty="0"/>
              <a:t>Bioenergi og plattformkjemikalier</a:t>
            </a:r>
          </a:p>
          <a:p>
            <a:r>
              <a:rPr lang="nb-NO" sz="2400" dirty="0"/>
              <a:t>Fôr til dyr og fisk</a:t>
            </a:r>
          </a:p>
          <a:p>
            <a:r>
              <a:rPr lang="nb-NO" sz="2400" dirty="0"/>
              <a:t>Gjødsel/jordforbedring</a:t>
            </a:r>
          </a:p>
          <a:p>
            <a:r>
              <a:rPr lang="nb-NO" sz="2400" dirty="0" err="1"/>
              <a:t>Farmasøytika</a:t>
            </a:r>
            <a:r>
              <a:rPr lang="nb-NO" sz="2400" dirty="0"/>
              <a:t>, helsekost og kosmetikk</a:t>
            </a:r>
          </a:p>
        </p:txBody>
      </p:sp>
    </p:spTree>
    <p:extLst>
      <p:ext uri="{BB962C8B-B14F-4D97-AF65-F5344CB8AC3E}">
        <p14:creationId xmlns:p14="http://schemas.microsoft.com/office/powerpoint/2010/main" val="1208159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634082F-C891-467D-BFB3-DCEF81D7F63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23599" y="643466"/>
            <a:ext cx="9144802" cy="5571067"/>
          </a:xfrm>
          <a:prstGeom prst="rect">
            <a:avLst/>
          </a:prstGeom>
          <a:noFill/>
        </p:spPr>
      </p:pic>
    </p:spTree>
    <p:extLst>
      <p:ext uri="{BB962C8B-B14F-4D97-AF65-F5344CB8AC3E}">
        <p14:creationId xmlns:p14="http://schemas.microsoft.com/office/powerpoint/2010/main" val="1046486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8E722190-163F-4413-971A-C70F3B03417D}"/>
              </a:ext>
            </a:extLst>
          </p:cNvPr>
          <p:cNvSpPr>
            <a:spLocks noGrp="1"/>
          </p:cNvSpPr>
          <p:nvPr>
            <p:ph type="title"/>
          </p:nvPr>
        </p:nvSpPr>
        <p:spPr>
          <a:xfrm>
            <a:off x="838200" y="963877"/>
            <a:ext cx="3494362" cy="4930246"/>
          </a:xfrm>
        </p:spPr>
        <p:txBody>
          <a:bodyPr>
            <a:normAutofit/>
          </a:bodyPr>
          <a:lstStyle/>
          <a:p>
            <a:pPr algn="r"/>
            <a:r>
              <a:rPr lang="nb-NO" dirty="0">
                <a:solidFill>
                  <a:schemeClr val="accent1"/>
                </a:solidFill>
              </a:rPr>
              <a:t>Produkter og priseksempel</a:t>
            </a:r>
          </a:p>
        </p:txBody>
      </p:sp>
      <p:sp>
        <p:nvSpPr>
          <p:cNvPr id="3" name="Plassholder for innhold 2">
            <a:extLst>
              <a:ext uri="{FF2B5EF4-FFF2-40B4-BE49-F238E27FC236}">
                <a16:creationId xmlns:a16="http://schemas.microsoft.com/office/drawing/2014/main" id="{EFAC99EB-381F-4574-8699-2E11E55B1C6E}"/>
              </a:ext>
            </a:extLst>
          </p:cNvPr>
          <p:cNvSpPr>
            <a:spLocks noGrp="1"/>
          </p:cNvSpPr>
          <p:nvPr>
            <p:ph idx="1"/>
          </p:nvPr>
        </p:nvSpPr>
        <p:spPr>
          <a:xfrm>
            <a:off x="4976031" y="963877"/>
            <a:ext cx="6377769" cy="4930246"/>
          </a:xfrm>
        </p:spPr>
        <p:txBody>
          <a:bodyPr anchor="ctr">
            <a:normAutofit fontScale="92500" lnSpcReduction="20000"/>
          </a:bodyPr>
          <a:lstStyle/>
          <a:p>
            <a:r>
              <a:rPr lang="nb-NO" sz="2400" dirty="0"/>
              <a:t>Samfengt: SINTEF 2 kr pr kg</a:t>
            </a:r>
          </a:p>
          <a:p>
            <a:pPr lvl="1"/>
            <a:r>
              <a:rPr lang="nb-NO" sz="2000" dirty="0"/>
              <a:t>2015, </a:t>
            </a:r>
            <a:r>
              <a:rPr lang="nb-NO" sz="2000" dirty="0" err="1"/>
              <a:t>Fdir</a:t>
            </a:r>
            <a:r>
              <a:rPr lang="nb-NO" sz="2000" dirty="0"/>
              <a:t>: Sukkertare: 3,11 kr, butare 8,57 kr</a:t>
            </a:r>
          </a:p>
          <a:p>
            <a:r>
              <a:rPr lang="nb-NO" sz="2400" dirty="0"/>
              <a:t>Applied </a:t>
            </a:r>
            <a:r>
              <a:rPr lang="nb-NO" sz="2400" dirty="0" err="1"/>
              <a:t>phycology</a:t>
            </a:r>
            <a:r>
              <a:rPr lang="nb-NO" sz="2400" dirty="0"/>
              <a:t> (2011), pris pr kg</a:t>
            </a:r>
          </a:p>
          <a:p>
            <a:pPr lvl="1"/>
            <a:r>
              <a:rPr lang="nb-NO" sz="2000" dirty="0"/>
              <a:t>Protein: 13 kr</a:t>
            </a:r>
          </a:p>
          <a:p>
            <a:pPr lvl="1"/>
            <a:r>
              <a:rPr lang="nb-NO" sz="2000" dirty="0"/>
              <a:t>Mannitol: 13,95 kr</a:t>
            </a:r>
          </a:p>
          <a:p>
            <a:pPr lvl="1"/>
            <a:r>
              <a:rPr lang="nb-NO" sz="2000"/>
              <a:t>Fykokolloider</a:t>
            </a:r>
            <a:r>
              <a:rPr lang="nb-NO" sz="2000" dirty="0"/>
              <a:t>: 27,90 kr (pr kr råvare: 6,41)</a:t>
            </a:r>
          </a:p>
          <a:p>
            <a:pPr lvl="1"/>
            <a:r>
              <a:rPr lang="nb-NO" sz="2000" dirty="0"/>
              <a:t>Andre </a:t>
            </a:r>
            <a:r>
              <a:rPr lang="nb-NO" sz="2000" dirty="0" err="1"/>
              <a:t>karboh</a:t>
            </a:r>
            <a:r>
              <a:rPr lang="nb-NO" sz="2000" dirty="0"/>
              <a:t>.: 0,93 kr</a:t>
            </a:r>
          </a:p>
          <a:p>
            <a:pPr lvl="1"/>
            <a:r>
              <a:rPr lang="nb-NO" sz="2000" dirty="0" err="1"/>
              <a:t>Laminarin</a:t>
            </a:r>
            <a:r>
              <a:rPr lang="nb-NO" sz="2000" dirty="0"/>
              <a:t>: 3,25 kr (I liten pakning til forbruker: 212 kr pr gram)</a:t>
            </a:r>
          </a:p>
          <a:p>
            <a:pPr lvl="1"/>
            <a:r>
              <a:rPr lang="nb-NO" sz="2000" dirty="0"/>
              <a:t>Fettsyrer: 11,62 kr</a:t>
            </a:r>
          </a:p>
          <a:p>
            <a:pPr lvl="1"/>
            <a:r>
              <a:rPr lang="nb-NO" sz="2000" dirty="0"/>
              <a:t>Polyfenoler: 186 kr</a:t>
            </a:r>
          </a:p>
          <a:p>
            <a:pPr lvl="1"/>
            <a:r>
              <a:rPr lang="nb-NO" sz="2000" dirty="0"/>
              <a:t>Jod: 232 kr</a:t>
            </a:r>
          </a:p>
          <a:p>
            <a:pPr lvl="1"/>
            <a:r>
              <a:rPr lang="nb-NO" sz="2000" dirty="0" err="1"/>
              <a:t>Fucoxantin</a:t>
            </a:r>
            <a:r>
              <a:rPr lang="nb-NO" sz="2000" dirty="0"/>
              <a:t>: 1 860 kr (pr kg råvare: 0,93)</a:t>
            </a:r>
          </a:p>
          <a:p>
            <a:pPr lvl="1"/>
            <a:r>
              <a:rPr lang="nb-NO" sz="2000" dirty="0" err="1"/>
              <a:t>Fucoidan</a:t>
            </a:r>
            <a:r>
              <a:rPr lang="nb-NO" sz="2000" dirty="0"/>
              <a:t>: 8 kr (pr kg råvare:3,72)</a:t>
            </a:r>
          </a:p>
          <a:p>
            <a:r>
              <a:rPr lang="nb-NO" sz="2400" dirty="0"/>
              <a:t>Mat og kosttilskudd</a:t>
            </a:r>
          </a:p>
          <a:p>
            <a:pPr lvl="1"/>
            <a:r>
              <a:rPr lang="nb-NO" sz="2000" dirty="0"/>
              <a:t>700 kr/kg tørka og knust/malt</a:t>
            </a:r>
          </a:p>
          <a:p>
            <a:pPr lvl="1"/>
            <a:r>
              <a:rPr lang="nb-NO" sz="2000" dirty="0"/>
              <a:t>1000 kr pr kg fersk </a:t>
            </a:r>
          </a:p>
          <a:p>
            <a:pPr lvl="1"/>
            <a:endParaRPr lang="nb-NO" sz="2000" dirty="0"/>
          </a:p>
        </p:txBody>
      </p:sp>
    </p:spTree>
    <p:extLst>
      <p:ext uri="{BB962C8B-B14F-4D97-AF65-F5344CB8AC3E}">
        <p14:creationId xmlns:p14="http://schemas.microsoft.com/office/powerpoint/2010/main" val="103447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E127DD33-2497-4760-8ABE-02A8118A788B}"/>
              </a:ext>
            </a:extLst>
          </p:cNvPr>
          <p:cNvSpPr>
            <a:spLocks noGrp="1"/>
          </p:cNvSpPr>
          <p:nvPr>
            <p:ph type="title"/>
          </p:nvPr>
        </p:nvSpPr>
        <p:spPr>
          <a:xfrm>
            <a:off x="838200" y="963877"/>
            <a:ext cx="3494362" cy="4930246"/>
          </a:xfrm>
        </p:spPr>
        <p:txBody>
          <a:bodyPr>
            <a:normAutofit/>
          </a:bodyPr>
          <a:lstStyle/>
          <a:p>
            <a:pPr algn="r"/>
            <a:r>
              <a:rPr lang="nb-NO" sz="4100">
                <a:solidFill>
                  <a:schemeClr val="accent1"/>
                </a:solidFill>
              </a:rPr>
              <a:t>Risikovurdering</a:t>
            </a:r>
          </a:p>
        </p:txBody>
      </p:sp>
      <p:sp>
        <p:nvSpPr>
          <p:cNvPr id="3" name="Plassholder for innhold 2">
            <a:extLst>
              <a:ext uri="{FF2B5EF4-FFF2-40B4-BE49-F238E27FC236}">
                <a16:creationId xmlns:a16="http://schemas.microsoft.com/office/drawing/2014/main" id="{142BE4A7-C59A-4FE7-AF02-30775469E0E6}"/>
              </a:ext>
            </a:extLst>
          </p:cNvPr>
          <p:cNvSpPr>
            <a:spLocks noGrp="1"/>
          </p:cNvSpPr>
          <p:nvPr>
            <p:ph idx="1"/>
          </p:nvPr>
        </p:nvSpPr>
        <p:spPr>
          <a:xfrm>
            <a:off x="4976031" y="963877"/>
            <a:ext cx="6377769" cy="4930246"/>
          </a:xfrm>
        </p:spPr>
        <p:txBody>
          <a:bodyPr anchor="ctr">
            <a:normAutofit/>
          </a:bodyPr>
          <a:lstStyle/>
          <a:p>
            <a:r>
              <a:rPr lang="nb-NO" sz="2400" dirty="0"/>
              <a:t>Genetisk påvirkning</a:t>
            </a:r>
          </a:p>
          <a:p>
            <a:r>
              <a:rPr lang="nb-NO" sz="2400" dirty="0"/>
              <a:t>Forurensning og utslipp</a:t>
            </a:r>
          </a:p>
          <a:p>
            <a:r>
              <a:rPr lang="nb-NO" sz="2400" dirty="0"/>
              <a:t>Sykdommer og parasitter</a:t>
            </a:r>
          </a:p>
          <a:p>
            <a:r>
              <a:rPr lang="nb-NO" sz="2400" dirty="0"/>
              <a:t>Arealbruk</a:t>
            </a:r>
          </a:p>
          <a:p>
            <a:r>
              <a:rPr lang="nb-NO" sz="2400" dirty="0"/>
              <a:t>Fôrressurser</a:t>
            </a:r>
          </a:p>
        </p:txBody>
      </p:sp>
    </p:spTree>
    <p:extLst>
      <p:ext uri="{BB962C8B-B14F-4D97-AF65-F5344CB8AC3E}">
        <p14:creationId xmlns:p14="http://schemas.microsoft.com/office/powerpoint/2010/main" val="2847907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EFE422-FE09-40AD-B237-D2A8350C7903}"/>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EFE0A004-C445-4459-AAEB-93CED8BCB0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TekstSylinder 2">
            <a:extLst>
              <a:ext uri="{FF2B5EF4-FFF2-40B4-BE49-F238E27FC236}">
                <a16:creationId xmlns:a16="http://schemas.microsoft.com/office/drawing/2014/main" id="{49CD30B6-453C-4DC6-96F2-18357A22DAC3}"/>
              </a:ext>
            </a:extLst>
          </p:cNvPr>
          <p:cNvSpPr txBox="1"/>
          <p:nvPr/>
        </p:nvSpPr>
        <p:spPr>
          <a:xfrm>
            <a:off x="9791700" y="5962650"/>
            <a:ext cx="2219325" cy="369332"/>
          </a:xfrm>
          <a:prstGeom prst="rect">
            <a:avLst/>
          </a:prstGeom>
          <a:noFill/>
        </p:spPr>
        <p:txBody>
          <a:bodyPr wrap="square" rtlCol="0">
            <a:spAutoFit/>
          </a:bodyPr>
          <a:lstStyle/>
          <a:p>
            <a:r>
              <a:rPr lang="nb-NO" dirty="0">
                <a:solidFill>
                  <a:schemeClr val="bg1"/>
                </a:solidFill>
              </a:rPr>
              <a:t>Lofoten </a:t>
            </a:r>
            <a:r>
              <a:rPr lang="nb-NO" dirty="0" err="1">
                <a:solidFill>
                  <a:schemeClr val="bg1"/>
                </a:solidFill>
              </a:rPr>
              <a:t>Esca</a:t>
            </a:r>
            <a:r>
              <a:rPr lang="nb-NO" dirty="0">
                <a:solidFill>
                  <a:schemeClr val="bg1"/>
                </a:solidFill>
              </a:rPr>
              <a:t> </a:t>
            </a:r>
            <a:r>
              <a:rPr lang="nb-NO" dirty="0" err="1">
                <a:solidFill>
                  <a:schemeClr val="bg1"/>
                </a:solidFill>
              </a:rPr>
              <a:t>Verno</a:t>
            </a:r>
            <a:endParaRPr lang="nb-NO" dirty="0">
              <a:solidFill>
                <a:schemeClr val="bg1"/>
              </a:solidFill>
            </a:endParaRPr>
          </a:p>
        </p:txBody>
      </p:sp>
    </p:spTree>
    <p:extLst>
      <p:ext uri="{BB962C8B-B14F-4D97-AF65-F5344CB8AC3E}">
        <p14:creationId xmlns:p14="http://schemas.microsoft.com/office/powerpoint/2010/main" val="2032314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D44A74-C722-4227-B629-1A13961D7457}"/>
              </a:ext>
            </a:extLst>
          </p:cNvPr>
          <p:cNvSpPr>
            <a:spLocks noGrp="1"/>
          </p:cNvSpPr>
          <p:nvPr>
            <p:ph type="title"/>
          </p:nvPr>
        </p:nvSpPr>
        <p:spPr/>
        <p:txBody>
          <a:bodyPr/>
          <a:lstStyle/>
          <a:p>
            <a:r>
              <a:rPr lang="nb-NO" dirty="0"/>
              <a:t>Viktige FoU-prosjekt</a:t>
            </a:r>
          </a:p>
        </p:txBody>
      </p:sp>
      <p:graphicFrame>
        <p:nvGraphicFramePr>
          <p:cNvPr id="6" name="Plassholder for innhold 5">
            <a:extLst>
              <a:ext uri="{FF2B5EF4-FFF2-40B4-BE49-F238E27FC236}">
                <a16:creationId xmlns:a16="http://schemas.microsoft.com/office/drawing/2014/main" id="{6B45992E-361E-4AD7-8ED6-67F47345A210}"/>
              </a:ext>
            </a:extLst>
          </p:cNvPr>
          <p:cNvGraphicFramePr>
            <a:graphicFrameLocks noGrp="1"/>
          </p:cNvGraphicFramePr>
          <p:nvPr>
            <p:ph idx="1"/>
            <p:extLst>
              <p:ext uri="{D42A27DB-BD31-4B8C-83A1-F6EECF244321}">
                <p14:modId xmlns:p14="http://schemas.microsoft.com/office/powerpoint/2010/main" val="669925946"/>
              </p:ext>
            </p:extLst>
          </p:nvPr>
        </p:nvGraphicFramePr>
        <p:xfrm>
          <a:off x="838200" y="1315616"/>
          <a:ext cx="10610462" cy="5078921"/>
        </p:xfrm>
        <a:graphic>
          <a:graphicData uri="http://schemas.openxmlformats.org/drawingml/2006/table">
            <a:tbl>
              <a:tblPr firstRow="1" firstCol="1" bandRow="1">
                <a:tableStyleId>{22838BEF-8BB2-4498-84A7-C5851F593DF1}</a:tableStyleId>
              </a:tblPr>
              <a:tblGrid>
                <a:gridCol w="1672528">
                  <a:extLst>
                    <a:ext uri="{9D8B030D-6E8A-4147-A177-3AD203B41FA5}">
                      <a16:colId xmlns:a16="http://schemas.microsoft.com/office/drawing/2014/main" val="144817766"/>
                    </a:ext>
                  </a:extLst>
                </a:gridCol>
                <a:gridCol w="498601">
                  <a:extLst>
                    <a:ext uri="{9D8B030D-6E8A-4147-A177-3AD203B41FA5}">
                      <a16:colId xmlns:a16="http://schemas.microsoft.com/office/drawing/2014/main" val="2711601714"/>
                    </a:ext>
                  </a:extLst>
                </a:gridCol>
                <a:gridCol w="515897">
                  <a:extLst>
                    <a:ext uri="{9D8B030D-6E8A-4147-A177-3AD203B41FA5}">
                      <a16:colId xmlns:a16="http://schemas.microsoft.com/office/drawing/2014/main" val="683493929"/>
                    </a:ext>
                  </a:extLst>
                </a:gridCol>
                <a:gridCol w="1040816">
                  <a:extLst>
                    <a:ext uri="{9D8B030D-6E8A-4147-A177-3AD203B41FA5}">
                      <a16:colId xmlns:a16="http://schemas.microsoft.com/office/drawing/2014/main" val="1895911200"/>
                    </a:ext>
                  </a:extLst>
                </a:gridCol>
                <a:gridCol w="1019759">
                  <a:extLst>
                    <a:ext uri="{9D8B030D-6E8A-4147-A177-3AD203B41FA5}">
                      <a16:colId xmlns:a16="http://schemas.microsoft.com/office/drawing/2014/main" val="3875000414"/>
                    </a:ext>
                  </a:extLst>
                </a:gridCol>
                <a:gridCol w="1065632">
                  <a:extLst>
                    <a:ext uri="{9D8B030D-6E8A-4147-A177-3AD203B41FA5}">
                      <a16:colId xmlns:a16="http://schemas.microsoft.com/office/drawing/2014/main" val="1099015169"/>
                    </a:ext>
                  </a:extLst>
                </a:gridCol>
                <a:gridCol w="2878036">
                  <a:extLst>
                    <a:ext uri="{9D8B030D-6E8A-4147-A177-3AD203B41FA5}">
                      <a16:colId xmlns:a16="http://schemas.microsoft.com/office/drawing/2014/main" val="3235230332"/>
                    </a:ext>
                  </a:extLst>
                </a:gridCol>
                <a:gridCol w="1919193">
                  <a:extLst>
                    <a:ext uri="{9D8B030D-6E8A-4147-A177-3AD203B41FA5}">
                      <a16:colId xmlns:a16="http://schemas.microsoft.com/office/drawing/2014/main" val="1632536628"/>
                    </a:ext>
                  </a:extLst>
                </a:gridCol>
              </a:tblGrid>
              <a:tr h="405904">
                <a:tc gridSpan="8">
                  <a:txBody>
                    <a:bodyPr/>
                    <a:lstStyle/>
                    <a:p>
                      <a:pPr>
                        <a:lnSpc>
                          <a:spcPct val="107000"/>
                        </a:lnSpc>
                        <a:spcAft>
                          <a:spcPts val="0"/>
                        </a:spcAft>
                      </a:pPr>
                      <a:r>
                        <a:rPr lang="nb-NO" sz="1600" dirty="0">
                          <a:effectLst/>
                        </a:rPr>
                        <a:t>Vedlegg 1 Mikroalgeprosjekt</a:t>
                      </a:r>
                      <a:endParaRPr lang="nb-NO" sz="1200" dirty="0">
                        <a:effectLst/>
                      </a:endParaRPr>
                    </a:p>
                    <a:p>
                      <a:pPr>
                        <a:lnSpc>
                          <a:spcPct val="107000"/>
                        </a:lnSpc>
                        <a:spcAft>
                          <a:spcPts val="0"/>
                        </a:spcAft>
                      </a:pPr>
                      <a:r>
                        <a:rPr lang="nb-NO" sz="1200" dirty="0">
                          <a:effectLst/>
                        </a:rPr>
                        <a:t> </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564544319"/>
                  </a:ext>
                </a:extLst>
              </a:tr>
              <a:tr h="332099">
                <a:tc>
                  <a:txBody>
                    <a:bodyPr/>
                    <a:lstStyle/>
                    <a:p>
                      <a:pPr>
                        <a:lnSpc>
                          <a:spcPct val="107000"/>
                        </a:lnSpc>
                        <a:spcAft>
                          <a:spcPts val="0"/>
                        </a:spcAft>
                      </a:pPr>
                      <a:r>
                        <a:rPr lang="nb-NO" sz="1050">
                          <a:effectLst/>
                        </a:rPr>
                        <a:t>Prosjekttittel</a:t>
                      </a:r>
                    </a:p>
                    <a:p>
                      <a:pPr>
                        <a:lnSpc>
                          <a:spcPct val="107000"/>
                        </a:lnSpc>
                        <a:spcAft>
                          <a:spcPts val="0"/>
                        </a:spcAft>
                      </a:pPr>
                      <a:r>
                        <a:rPr lang="nb-NO" sz="1050">
                          <a:effectLst/>
                        </a:rPr>
                        <a:t> </a:t>
                      </a:r>
                      <a:endParaRPr lang="nb-NO" sz="1050" b="1">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Start</a:t>
                      </a:r>
                      <a:endParaRPr lang="nb-NO" sz="1050" b="1">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Slutt</a:t>
                      </a:r>
                      <a:endParaRPr lang="nb-NO" sz="1050" b="1">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Koordinator</a:t>
                      </a:r>
                      <a:endParaRPr lang="nb-NO" sz="1050" b="1">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Regional partner</a:t>
                      </a:r>
                      <a:endParaRPr lang="nb-NO" sz="1050" b="1">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Finansiering</a:t>
                      </a:r>
                      <a:endParaRPr lang="nb-NO" sz="1050" b="1">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Tema</a:t>
                      </a:r>
                      <a:endParaRPr lang="nb-NO" sz="1050" b="1">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dirty="0">
                          <a:effectLst/>
                        </a:rPr>
                        <a:t>Nettside</a:t>
                      </a:r>
                      <a:endParaRPr lang="nb-NO"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extLst>
                  <a:ext uri="{0D108BD9-81ED-4DB2-BD59-A6C34878D82A}">
                    <a16:rowId xmlns:a16="http://schemas.microsoft.com/office/drawing/2014/main" val="2444842267"/>
                  </a:ext>
                </a:extLst>
              </a:tr>
              <a:tr h="332099">
                <a:tc>
                  <a:txBody>
                    <a:bodyPr/>
                    <a:lstStyle/>
                    <a:p>
                      <a:pPr>
                        <a:lnSpc>
                          <a:spcPct val="107000"/>
                        </a:lnSpc>
                        <a:spcAft>
                          <a:spcPts val="0"/>
                        </a:spcAft>
                      </a:pPr>
                      <a:r>
                        <a:rPr lang="en-US" sz="1050" dirty="0" err="1">
                          <a:effectLst/>
                        </a:rPr>
                        <a:t>Bioteknologi</a:t>
                      </a:r>
                      <a:r>
                        <a:rPr lang="en-US" sz="1050" dirty="0">
                          <a:effectLst/>
                        </a:rPr>
                        <a:t>, </a:t>
                      </a:r>
                      <a:r>
                        <a:rPr lang="en-US" sz="1050" dirty="0" err="1">
                          <a:effectLst/>
                        </a:rPr>
                        <a:t>en</a:t>
                      </a:r>
                      <a:r>
                        <a:rPr lang="en-US" sz="1050" dirty="0">
                          <a:effectLst/>
                        </a:rPr>
                        <a:t> </a:t>
                      </a:r>
                      <a:r>
                        <a:rPr lang="en-US" sz="1050" dirty="0" err="1">
                          <a:effectLst/>
                        </a:rPr>
                        <a:t>framtidsrettet</a:t>
                      </a:r>
                      <a:r>
                        <a:rPr lang="en-US" sz="1050" dirty="0">
                          <a:effectLst/>
                        </a:rPr>
                        <a:t> </a:t>
                      </a:r>
                      <a:r>
                        <a:rPr lang="en-US" sz="1050" dirty="0" err="1">
                          <a:effectLst/>
                        </a:rPr>
                        <a:t>næring</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2014</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2018</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Nord universitet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NFK</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dirty="0" err="1">
                          <a:effectLst/>
                        </a:rPr>
                        <a:t>Kartlegging</a:t>
                      </a:r>
                      <a:r>
                        <a:rPr lang="en-US" sz="1050" dirty="0">
                          <a:effectLst/>
                        </a:rPr>
                        <a:t> </a:t>
                      </a:r>
                      <a:r>
                        <a:rPr lang="en-US" sz="1050" dirty="0" err="1">
                          <a:effectLst/>
                        </a:rPr>
                        <a:t>av</a:t>
                      </a:r>
                      <a:r>
                        <a:rPr lang="en-US" sz="1050" dirty="0">
                          <a:effectLst/>
                        </a:rPr>
                        <a:t> </a:t>
                      </a:r>
                      <a:r>
                        <a:rPr lang="en-US" sz="1050" dirty="0" err="1">
                          <a:effectLst/>
                        </a:rPr>
                        <a:t>kuldekjære</a:t>
                      </a:r>
                      <a:r>
                        <a:rPr lang="en-US" sz="1050" dirty="0">
                          <a:effectLst/>
                        </a:rPr>
                        <a:t> </a:t>
                      </a:r>
                      <a:r>
                        <a:rPr lang="en-US" sz="1050" dirty="0" err="1">
                          <a:effectLst/>
                        </a:rPr>
                        <a:t>mikroalger</a:t>
                      </a:r>
                      <a:r>
                        <a:rPr lang="en-US" sz="1050" dirty="0">
                          <a:effectLst/>
                        </a:rPr>
                        <a:t>, </a:t>
                      </a:r>
                      <a:r>
                        <a:rPr lang="en-US" sz="1050" dirty="0" err="1">
                          <a:effectLst/>
                        </a:rPr>
                        <a:t>forslag</a:t>
                      </a:r>
                      <a:r>
                        <a:rPr lang="en-US" sz="1050" dirty="0">
                          <a:effectLst/>
                        </a:rPr>
                        <a:t> </a:t>
                      </a:r>
                      <a:r>
                        <a:rPr lang="en-US" sz="1050" dirty="0" err="1">
                          <a:effectLst/>
                        </a:rPr>
                        <a:t>til</a:t>
                      </a:r>
                      <a:r>
                        <a:rPr lang="en-US" sz="1050" dirty="0">
                          <a:effectLst/>
                        </a:rPr>
                        <a:t> </a:t>
                      </a:r>
                      <a:r>
                        <a:rPr lang="en-US" sz="1050" dirty="0" err="1">
                          <a:effectLst/>
                        </a:rPr>
                        <a:t>strategi</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extLst>
                  <a:ext uri="{0D108BD9-81ED-4DB2-BD59-A6C34878D82A}">
                    <a16:rowId xmlns:a16="http://schemas.microsoft.com/office/drawing/2014/main" val="3204852995"/>
                  </a:ext>
                </a:extLst>
              </a:tr>
              <a:tr h="332099">
                <a:tc>
                  <a:txBody>
                    <a:bodyPr/>
                    <a:lstStyle/>
                    <a:p>
                      <a:pPr>
                        <a:lnSpc>
                          <a:spcPct val="107000"/>
                        </a:lnSpc>
                        <a:spcAft>
                          <a:spcPts val="0"/>
                        </a:spcAft>
                      </a:pPr>
                      <a:r>
                        <a:rPr lang="en-US" sz="1050" dirty="0">
                          <a:effectLst/>
                        </a:rPr>
                        <a:t>MICRO-Feed</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NTNU</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dirty="0" err="1">
                          <a:effectLst/>
                        </a:rPr>
                        <a:t>Mikrobiell</a:t>
                      </a:r>
                      <a:r>
                        <a:rPr lang="en-US" sz="1050" dirty="0">
                          <a:effectLst/>
                        </a:rPr>
                        <a:t> </a:t>
                      </a:r>
                      <a:r>
                        <a:rPr lang="en-US" sz="1050" dirty="0" err="1">
                          <a:effectLst/>
                        </a:rPr>
                        <a:t>biomasse</a:t>
                      </a:r>
                      <a:r>
                        <a:rPr lang="en-US" sz="1050" dirty="0">
                          <a:effectLst/>
                        </a:rPr>
                        <a:t> </a:t>
                      </a:r>
                      <a:r>
                        <a:rPr lang="en-US" sz="1050" dirty="0" err="1">
                          <a:effectLst/>
                        </a:rPr>
                        <a:t>som</a:t>
                      </a:r>
                      <a:r>
                        <a:rPr lang="en-US" sz="1050" dirty="0">
                          <a:effectLst/>
                        </a:rPr>
                        <a:t> </a:t>
                      </a:r>
                      <a:r>
                        <a:rPr lang="en-US" sz="1050" dirty="0" err="1">
                          <a:effectLst/>
                        </a:rPr>
                        <a:t>kilde</a:t>
                      </a:r>
                      <a:r>
                        <a:rPr lang="en-US" sz="1050" dirty="0">
                          <a:effectLst/>
                        </a:rPr>
                        <a:t> </a:t>
                      </a:r>
                      <a:r>
                        <a:rPr lang="en-US" sz="1050" dirty="0" err="1">
                          <a:effectLst/>
                        </a:rPr>
                        <a:t>til</a:t>
                      </a:r>
                      <a:r>
                        <a:rPr lang="en-US" sz="1050" dirty="0">
                          <a:effectLst/>
                        </a:rPr>
                        <a:t> protein, EPA og DHA for </a:t>
                      </a:r>
                      <a:r>
                        <a:rPr lang="en-US" sz="1050" dirty="0" err="1">
                          <a:effectLst/>
                        </a:rPr>
                        <a:t>bruk</a:t>
                      </a:r>
                      <a:r>
                        <a:rPr lang="en-US" sz="1050" dirty="0">
                          <a:effectLst/>
                        </a:rPr>
                        <a:t> </a:t>
                      </a:r>
                      <a:r>
                        <a:rPr lang="en-US" sz="1050" dirty="0" err="1">
                          <a:effectLst/>
                        </a:rPr>
                        <a:t>i</a:t>
                      </a:r>
                      <a:r>
                        <a:rPr lang="en-US" sz="1050" dirty="0">
                          <a:effectLst/>
                        </a:rPr>
                        <a:t> </a:t>
                      </a:r>
                      <a:r>
                        <a:rPr lang="en-US" sz="1050" dirty="0" err="1">
                          <a:effectLst/>
                        </a:rPr>
                        <a:t>fiskefôr</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u="sng">
                          <a:effectLst/>
                          <a:hlinkClick r:id="rId2"/>
                        </a:rPr>
                        <a:t>http://indbiotech.no/sites/default/files/3-Reitan_NTNU.pdf</a:t>
                      </a: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extLst>
                  <a:ext uri="{0D108BD9-81ED-4DB2-BD59-A6C34878D82A}">
                    <a16:rowId xmlns:a16="http://schemas.microsoft.com/office/drawing/2014/main" val="4193111539"/>
                  </a:ext>
                </a:extLst>
              </a:tr>
              <a:tr h="332099">
                <a:tc>
                  <a:txBody>
                    <a:bodyPr/>
                    <a:lstStyle/>
                    <a:p>
                      <a:pPr>
                        <a:lnSpc>
                          <a:spcPct val="107000"/>
                        </a:lnSpc>
                        <a:spcAft>
                          <a:spcPts val="0"/>
                        </a:spcAft>
                      </a:pPr>
                      <a:r>
                        <a:rPr lang="en-US" sz="1050">
                          <a:effectLst/>
                        </a:rPr>
                        <a:t>Alger4laks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2016</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2020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CIIMAR, Portugal</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Nord universitet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COFASP ERA NET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Marine algae for salmon feeds</a:t>
                      </a:r>
                      <a:endParaRPr lang="nb-NO" sz="1050">
                        <a:effectLst/>
                      </a:endParaRPr>
                    </a:p>
                    <a:p>
                      <a:pPr>
                        <a:lnSpc>
                          <a:spcPct val="107000"/>
                        </a:lnSpc>
                        <a:spcAft>
                          <a:spcPts val="0"/>
                        </a:spcAft>
                      </a:pPr>
                      <a:r>
                        <a:rPr lang="en-US" sz="1050">
                          <a:effectLst/>
                        </a:rPr>
                        <a:t>Part of Marinalgae4aqua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u="sng">
                          <a:effectLst/>
                          <a:hlinkClick r:id="rId3"/>
                        </a:rPr>
                        <a:t>http://marinalgae4aqua.ciimar.up.pt/</a:t>
                      </a: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extLst>
                  <a:ext uri="{0D108BD9-81ED-4DB2-BD59-A6C34878D82A}">
                    <a16:rowId xmlns:a16="http://schemas.microsoft.com/office/drawing/2014/main" val="3819198717"/>
                  </a:ext>
                </a:extLst>
              </a:tr>
              <a:tr h="664198">
                <a:tc>
                  <a:txBody>
                    <a:bodyPr/>
                    <a:lstStyle/>
                    <a:p>
                      <a:pPr>
                        <a:lnSpc>
                          <a:spcPct val="107000"/>
                        </a:lnSpc>
                        <a:spcAft>
                          <a:spcPts val="0"/>
                        </a:spcAft>
                      </a:pPr>
                      <a:r>
                        <a:rPr lang="en-US" sz="1050" dirty="0">
                          <a:effectLst/>
                        </a:rPr>
                        <a:t>Algae2Future -A2F</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2021</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NIBIO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Nord universitet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n-NO" sz="1050" dirty="0">
                          <a:effectLst/>
                        </a:rPr>
                        <a:t>NFR</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dirty="0">
                          <a:effectLst/>
                        </a:rPr>
                        <a:t>From Fundamental Algae Research to Applied Industrial Practice</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u="sng" dirty="0">
                          <a:effectLst/>
                          <a:hlinkClick r:id="rId4"/>
                        </a:rPr>
                        <a:t>http://forskning.no/2017/02/mikroalgar-eit-hav-av-moglegheiter/produsert-og-finansiert-av/nibio</a:t>
                      </a:r>
                      <a:r>
                        <a:rPr lang="en-US"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extLst>
                  <a:ext uri="{0D108BD9-81ED-4DB2-BD59-A6C34878D82A}">
                    <a16:rowId xmlns:a16="http://schemas.microsoft.com/office/drawing/2014/main" val="486359445"/>
                  </a:ext>
                </a:extLst>
              </a:tr>
              <a:tr h="498148">
                <a:tc>
                  <a:txBody>
                    <a:bodyPr/>
                    <a:lstStyle/>
                    <a:p>
                      <a:pPr>
                        <a:lnSpc>
                          <a:spcPct val="107000"/>
                        </a:lnSpc>
                        <a:spcAft>
                          <a:spcPts val="0"/>
                        </a:spcAft>
                      </a:pPr>
                      <a:r>
                        <a:rPr lang="en-US" sz="1050">
                          <a:effectLst/>
                        </a:rPr>
                        <a:t>Cultivation of marine microalgae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2020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NTNU</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NFR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Downsizing light harvesting antennae to scale up production potential and valorization</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u="sng">
                          <a:effectLst/>
                          <a:hlinkClick r:id="rId5"/>
                        </a:rPr>
                        <a:t>https://www.forskningsradet.no/prosjektbanken/#/project/NFR/267474</a:t>
                      </a: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extLst>
                  <a:ext uri="{0D108BD9-81ED-4DB2-BD59-A6C34878D82A}">
                    <a16:rowId xmlns:a16="http://schemas.microsoft.com/office/drawing/2014/main" val="4119042206"/>
                  </a:ext>
                </a:extLst>
              </a:tr>
              <a:tr h="830248">
                <a:tc>
                  <a:txBody>
                    <a:bodyPr/>
                    <a:lstStyle/>
                    <a:p>
                      <a:pPr>
                        <a:lnSpc>
                          <a:spcPct val="107000"/>
                        </a:lnSpc>
                        <a:spcAft>
                          <a:spcPts val="0"/>
                        </a:spcAft>
                      </a:pPr>
                      <a:r>
                        <a:rPr lang="en-US" sz="1050">
                          <a:effectLst/>
                        </a:rPr>
                        <a:t>Marine Algae Industrialization Consortium, MAGIC</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2020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Duke University</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n-NO" sz="1050">
                          <a:effectLst/>
                        </a:rPr>
                        <a:t>Nord universitet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DOE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Build on previous findings to present several field-tested fuel-production pathways that are at once sustainable, economically viable, fit for large-scale commercialization, and inclusive of other environmentally beneficial products.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u="sng">
                          <a:effectLst/>
                          <a:hlinkClick r:id="rId6"/>
                        </a:rPr>
                        <a:t>https://www.algaeconsortium.com/magic/</a:t>
                      </a: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extLst>
                  <a:ext uri="{0D108BD9-81ED-4DB2-BD59-A6C34878D82A}">
                    <a16:rowId xmlns:a16="http://schemas.microsoft.com/office/drawing/2014/main" val="4249746793"/>
                  </a:ext>
                </a:extLst>
              </a:tr>
              <a:tr h="1162346">
                <a:tc>
                  <a:txBody>
                    <a:bodyPr/>
                    <a:lstStyle/>
                    <a:p>
                      <a:pPr>
                        <a:lnSpc>
                          <a:spcPct val="107000"/>
                        </a:lnSpc>
                        <a:spcAft>
                          <a:spcPts val="0"/>
                        </a:spcAft>
                      </a:pPr>
                      <a:r>
                        <a:rPr lang="en-US" sz="1050">
                          <a:effectLst/>
                        </a:rPr>
                        <a:t>Metabolism of novel strains of Arctic Algae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2020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b-NO" sz="1050">
                          <a:effectLst/>
                        </a:rPr>
                        <a:t>Nord universitet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nn-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EU, mob</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a:effectLst/>
                        </a:rPr>
                        <a:t>(1) Genome-scale characterization of brand-new varieties of microalgae (2) Development of novel microalgae bioprocesses for high yields of lipids, proteins and carbohydrates in cold climates (3) Predictive metabolic models for maximizing yields of products of interest in non-model varieties of microalgae.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tc>
                  <a:txBody>
                    <a:bodyPr/>
                    <a:lstStyle/>
                    <a:p>
                      <a:pPr>
                        <a:lnSpc>
                          <a:spcPct val="107000"/>
                        </a:lnSpc>
                        <a:spcAft>
                          <a:spcPts val="0"/>
                        </a:spcAft>
                      </a:pPr>
                      <a:r>
                        <a:rPr lang="en-US" sz="1050" u="sng" dirty="0">
                          <a:effectLst/>
                          <a:hlinkClick r:id="rId7"/>
                        </a:rPr>
                        <a:t>http://www.fabiodisconzi.com/open-h2020/projects/208991/index.html</a:t>
                      </a:r>
                      <a:r>
                        <a:rPr lang="en-US"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3551" marR="23551" marT="0" marB="0"/>
                </a:tc>
                <a:extLst>
                  <a:ext uri="{0D108BD9-81ED-4DB2-BD59-A6C34878D82A}">
                    <a16:rowId xmlns:a16="http://schemas.microsoft.com/office/drawing/2014/main" val="513252896"/>
                  </a:ext>
                </a:extLst>
              </a:tr>
            </a:tbl>
          </a:graphicData>
        </a:graphic>
      </p:graphicFrame>
    </p:spTree>
    <p:extLst>
      <p:ext uri="{BB962C8B-B14F-4D97-AF65-F5344CB8AC3E}">
        <p14:creationId xmlns:p14="http://schemas.microsoft.com/office/powerpoint/2010/main" val="3711704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025017-0D9D-486F-B082-2E0DE69BE0ED}"/>
              </a:ext>
            </a:extLst>
          </p:cNvPr>
          <p:cNvSpPr>
            <a:spLocks noGrp="1"/>
          </p:cNvSpPr>
          <p:nvPr>
            <p:ph type="title"/>
          </p:nvPr>
        </p:nvSpPr>
        <p:spPr/>
        <p:txBody>
          <a:bodyPr/>
          <a:lstStyle/>
          <a:p>
            <a:endParaRPr lang="nb-NO" dirty="0"/>
          </a:p>
        </p:txBody>
      </p:sp>
      <p:graphicFrame>
        <p:nvGraphicFramePr>
          <p:cNvPr id="6" name="Plassholder for innhold 5">
            <a:extLst>
              <a:ext uri="{FF2B5EF4-FFF2-40B4-BE49-F238E27FC236}">
                <a16:creationId xmlns:a16="http://schemas.microsoft.com/office/drawing/2014/main" id="{C0DF500F-CC0E-4DEB-88E4-2D081DD03CCD}"/>
              </a:ext>
            </a:extLst>
          </p:cNvPr>
          <p:cNvGraphicFramePr>
            <a:graphicFrameLocks noGrp="1"/>
          </p:cNvGraphicFramePr>
          <p:nvPr>
            <p:ph idx="1"/>
            <p:extLst>
              <p:ext uri="{D42A27DB-BD31-4B8C-83A1-F6EECF244321}">
                <p14:modId xmlns:p14="http://schemas.microsoft.com/office/powerpoint/2010/main" val="2190482707"/>
              </p:ext>
            </p:extLst>
          </p:nvPr>
        </p:nvGraphicFramePr>
        <p:xfrm>
          <a:off x="789992" y="365125"/>
          <a:ext cx="10509379" cy="6069471"/>
        </p:xfrm>
        <a:graphic>
          <a:graphicData uri="http://schemas.openxmlformats.org/drawingml/2006/table">
            <a:tbl>
              <a:tblPr firstRow="1" firstCol="1" bandRow="1">
                <a:tableStyleId>{22838BEF-8BB2-4498-84A7-C5851F593DF1}</a:tableStyleId>
              </a:tblPr>
              <a:tblGrid>
                <a:gridCol w="1666429">
                  <a:extLst>
                    <a:ext uri="{9D8B030D-6E8A-4147-A177-3AD203B41FA5}">
                      <a16:colId xmlns:a16="http://schemas.microsoft.com/office/drawing/2014/main" val="2436532317"/>
                    </a:ext>
                  </a:extLst>
                </a:gridCol>
                <a:gridCol w="496784">
                  <a:extLst>
                    <a:ext uri="{9D8B030D-6E8A-4147-A177-3AD203B41FA5}">
                      <a16:colId xmlns:a16="http://schemas.microsoft.com/office/drawing/2014/main" val="2711764365"/>
                    </a:ext>
                  </a:extLst>
                </a:gridCol>
                <a:gridCol w="514018">
                  <a:extLst>
                    <a:ext uri="{9D8B030D-6E8A-4147-A177-3AD203B41FA5}">
                      <a16:colId xmlns:a16="http://schemas.microsoft.com/office/drawing/2014/main" val="372534635"/>
                    </a:ext>
                  </a:extLst>
                </a:gridCol>
                <a:gridCol w="1037026">
                  <a:extLst>
                    <a:ext uri="{9D8B030D-6E8A-4147-A177-3AD203B41FA5}">
                      <a16:colId xmlns:a16="http://schemas.microsoft.com/office/drawing/2014/main" val="3534769721"/>
                    </a:ext>
                  </a:extLst>
                </a:gridCol>
                <a:gridCol w="1380198">
                  <a:extLst>
                    <a:ext uri="{9D8B030D-6E8A-4147-A177-3AD203B41FA5}">
                      <a16:colId xmlns:a16="http://schemas.microsoft.com/office/drawing/2014/main" val="2122019219"/>
                    </a:ext>
                  </a:extLst>
                </a:gridCol>
                <a:gridCol w="702965">
                  <a:extLst>
                    <a:ext uri="{9D8B030D-6E8A-4147-A177-3AD203B41FA5}">
                      <a16:colId xmlns:a16="http://schemas.microsoft.com/office/drawing/2014/main" val="1355826812"/>
                    </a:ext>
                  </a:extLst>
                </a:gridCol>
                <a:gridCol w="3018778">
                  <a:extLst>
                    <a:ext uri="{9D8B030D-6E8A-4147-A177-3AD203B41FA5}">
                      <a16:colId xmlns:a16="http://schemas.microsoft.com/office/drawing/2014/main" val="10084477"/>
                    </a:ext>
                  </a:extLst>
                </a:gridCol>
                <a:gridCol w="1693181">
                  <a:extLst>
                    <a:ext uri="{9D8B030D-6E8A-4147-A177-3AD203B41FA5}">
                      <a16:colId xmlns:a16="http://schemas.microsoft.com/office/drawing/2014/main" val="4052103291"/>
                    </a:ext>
                  </a:extLst>
                </a:gridCol>
              </a:tblGrid>
              <a:tr h="374329">
                <a:tc gridSpan="8">
                  <a:txBody>
                    <a:bodyPr/>
                    <a:lstStyle/>
                    <a:p>
                      <a:pPr>
                        <a:lnSpc>
                          <a:spcPct val="107000"/>
                        </a:lnSpc>
                        <a:spcAft>
                          <a:spcPts val="0"/>
                        </a:spcAft>
                      </a:pPr>
                      <a:r>
                        <a:rPr lang="nb-NO" sz="1600" dirty="0">
                          <a:effectLst/>
                        </a:rPr>
                        <a:t>Vedlegg 2 Makroalger - Forskningsprosjekt under arbeid pr juni 2017, i hovedsak norske</a:t>
                      </a:r>
                      <a:endParaRPr lang="nb-NO" sz="1400" dirty="0">
                        <a:effectLst/>
                      </a:endParaRPr>
                    </a:p>
                    <a:p>
                      <a:pPr>
                        <a:lnSpc>
                          <a:spcPct val="107000"/>
                        </a:lnSpc>
                        <a:spcAft>
                          <a:spcPts val="0"/>
                        </a:spcAft>
                      </a:pP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127396593"/>
                  </a:ext>
                </a:extLst>
              </a:tr>
              <a:tr h="195446">
                <a:tc>
                  <a:txBody>
                    <a:bodyPr/>
                    <a:lstStyle/>
                    <a:p>
                      <a:pPr>
                        <a:lnSpc>
                          <a:spcPct val="107000"/>
                        </a:lnSpc>
                        <a:spcAft>
                          <a:spcPts val="0"/>
                        </a:spcAft>
                      </a:pPr>
                      <a:r>
                        <a:rPr lang="nb-NO" sz="1050" dirty="0">
                          <a:effectLst/>
                        </a:rPr>
                        <a:t>Prosjekttittel</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Start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Slutt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Koordinator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Regional partner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Finans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Tema</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Nettside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2304351976"/>
                  </a:ext>
                </a:extLst>
              </a:tr>
              <a:tr h="178535">
                <a:tc>
                  <a:txBody>
                    <a:bodyPr/>
                    <a:lstStyle/>
                    <a:p>
                      <a:pPr>
                        <a:lnSpc>
                          <a:spcPct val="107000"/>
                        </a:lnSpc>
                        <a:spcAft>
                          <a:spcPts val="0"/>
                        </a:spcAft>
                      </a:pPr>
                      <a:r>
                        <a:rPr lang="en-US" sz="1050" dirty="0">
                          <a:effectLst/>
                        </a:rPr>
                        <a:t>IDEALG</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2020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UEB</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ANR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Development of the French Seaweed Sector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u="sng" dirty="0">
                          <a:effectLst/>
                          <a:hlinkClick r:id="rId2"/>
                        </a:rPr>
                        <a:t>http://www.idealg.ueb.eu/</a:t>
                      </a:r>
                      <a:r>
                        <a:rPr lang="en-US"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4049009726"/>
                  </a:ext>
                </a:extLst>
              </a:tr>
              <a:tr h="739092">
                <a:tc>
                  <a:txBody>
                    <a:bodyPr/>
                    <a:lstStyle/>
                    <a:p>
                      <a:pPr>
                        <a:lnSpc>
                          <a:spcPct val="107000"/>
                        </a:lnSpc>
                        <a:spcAft>
                          <a:spcPts val="0"/>
                        </a:spcAft>
                      </a:pPr>
                      <a:r>
                        <a:rPr lang="en-US" sz="1050" dirty="0">
                          <a:effectLst/>
                        </a:rPr>
                        <a:t>BIOFEED</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2014</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dirty="0">
                          <a:effectLst/>
                        </a:rPr>
                        <a:t>2018</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NMBU</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NFR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dirty="0">
                          <a:effectLst/>
                        </a:rPr>
                        <a:t>The BIOFEED project develops basic research and methods to produce feed from non-food biomass, such as woody biomass from spruce trees and macroalgae.</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u="sng" dirty="0">
                          <a:effectLst/>
                          <a:hlinkClick r:id="rId3"/>
                        </a:rPr>
                        <a:t>https://www.nmbu.no/fakultet/biovit/om/institutt/iha/forskning/biofeed</a:t>
                      </a:r>
                      <a:r>
                        <a:rPr lang="en-US"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1210297410"/>
                  </a:ext>
                </a:extLst>
              </a:tr>
              <a:tr h="365388">
                <a:tc>
                  <a:txBody>
                    <a:bodyPr/>
                    <a:lstStyle/>
                    <a:p>
                      <a:pPr>
                        <a:lnSpc>
                          <a:spcPct val="107000"/>
                        </a:lnSpc>
                        <a:spcAft>
                          <a:spcPts val="0"/>
                        </a:spcAft>
                      </a:pPr>
                      <a:r>
                        <a:rPr lang="en-US" sz="1050">
                          <a:effectLst/>
                        </a:rPr>
                        <a:t>MATTARE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2014</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2018</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NIBIO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Lofoten Esca Verno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NFR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Taredyrking til matvarer; etablering av en høyverdig produktkvalitet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358333753"/>
                  </a:ext>
                </a:extLst>
              </a:tr>
              <a:tr h="1112797">
                <a:tc>
                  <a:txBody>
                    <a:bodyPr/>
                    <a:lstStyle/>
                    <a:p>
                      <a:pPr>
                        <a:lnSpc>
                          <a:spcPct val="107000"/>
                        </a:lnSpc>
                        <a:spcAft>
                          <a:spcPts val="0"/>
                        </a:spcAft>
                      </a:pPr>
                      <a:r>
                        <a:rPr lang="en-US" sz="1050" dirty="0" err="1">
                          <a:effectLst/>
                        </a:rPr>
                        <a:t>Brunalger</a:t>
                      </a:r>
                      <a:r>
                        <a:rPr lang="en-US" sz="1050" dirty="0">
                          <a:effectLst/>
                        </a:rPr>
                        <a:t> </a:t>
                      </a:r>
                      <a:r>
                        <a:rPr lang="en-US" sz="1050" dirty="0" err="1">
                          <a:effectLst/>
                        </a:rPr>
                        <a:t>til</a:t>
                      </a:r>
                      <a:r>
                        <a:rPr lang="en-US" sz="1050" dirty="0">
                          <a:effectLst/>
                        </a:rPr>
                        <a:t> mat</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Seaweed as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n-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n-NO" sz="1050">
                          <a:effectLst/>
                        </a:rPr>
                        <a:t>RFF Vest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n-NO" sz="1050">
                          <a:effectLst/>
                        </a:rPr>
                        <a:t>Etablering av hel verdikjede for dyrking av tare og produksjon av trygge og sunne matprodukter for et nasjonalt og et internasjonalt marked hos Seaweed AS, gjennom utvikling og implementering av forskningsbasert kunnskap i samarbeid med ledende kompetansemiljøer.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n-NO" sz="1050" u="sng">
                          <a:effectLst/>
                          <a:hlinkClick r:id="rId4"/>
                        </a:rPr>
                        <a:t>https://www.nifes.no/prosjekt/alger-til-mat/</a:t>
                      </a:r>
                      <a:r>
                        <a:rPr lang="nn-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3957639703"/>
                  </a:ext>
                </a:extLst>
              </a:tr>
              <a:tr h="365388">
                <a:tc>
                  <a:txBody>
                    <a:bodyPr/>
                    <a:lstStyle/>
                    <a:p>
                      <a:pPr>
                        <a:lnSpc>
                          <a:spcPct val="107000"/>
                        </a:lnSpc>
                        <a:spcAft>
                          <a:spcPts val="0"/>
                        </a:spcAft>
                      </a:pPr>
                      <a:r>
                        <a:rPr lang="en-US" sz="1050">
                          <a:effectLst/>
                        </a:rPr>
                        <a:t>CapMafi</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Eukaryo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IN, Nordic Innovation</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Conservation and processing marine macro algae for feed ingredients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u="sng">
                          <a:effectLst/>
                          <a:hlinkClick r:id="rId5"/>
                        </a:rPr>
                        <a:t>http://capmafi.com</a:t>
                      </a:r>
                      <a:r>
                        <a:rPr lang="nb-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778135717"/>
                  </a:ext>
                </a:extLst>
              </a:tr>
              <a:tr h="552240">
                <a:tc>
                  <a:txBody>
                    <a:bodyPr/>
                    <a:lstStyle/>
                    <a:p>
                      <a:pPr>
                        <a:lnSpc>
                          <a:spcPct val="107000"/>
                        </a:lnSpc>
                        <a:spcAft>
                          <a:spcPts val="0"/>
                        </a:spcAft>
                      </a:pPr>
                      <a:r>
                        <a:rPr lang="nb-NO" sz="1050">
                          <a:effectLst/>
                        </a:rPr>
                        <a:t>CAZYM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2018</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NIBIO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Gifas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MABIT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u="none" dirty="0">
                          <a:effectLst/>
                        </a:rPr>
                        <a:t>A potential source for new carbohydrate active enzymes for bioengineering of seaweed polysaccharides</a:t>
                      </a:r>
                      <a:endParaRPr lang="nb-NO" sz="105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3595176065"/>
                  </a:ext>
                </a:extLst>
              </a:tr>
              <a:tr h="1486502">
                <a:tc>
                  <a:txBody>
                    <a:bodyPr/>
                    <a:lstStyle/>
                    <a:p>
                      <a:pPr>
                        <a:lnSpc>
                          <a:spcPct val="107000"/>
                        </a:lnSpc>
                        <a:spcAft>
                          <a:spcPts val="0"/>
                        </a:spcAft>
                      </a:pPr>
                      <a:r>
                        <a:rPr lang="nb-NO" sz="1050" dirty="0">
                          <a:effectLst/>
                        </a:rPr>
                        <a:t>Foods </a:t>
                      </a:r>
                      <a:r>
                        <a:rPr lang="nb-NO" sz="1050" dirty="0" err="1">
                          <a:effectLst/>
                        </a:rPr>
                        <a:t>of</a:t>
                      </a:r>
                      <a:r>
                        <a:rPr lang="nb-NO" sz="1050" dirty="0">
                          <a:effectLst/>
                        </a:rPr>
                        <a:t> Norway, SFI (senter for forskningsdrevet innovasjon)</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2023</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NMBU</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NFR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Foods of Norway aims to increase value creation in the Norwegian aquaculture, meat and dairy industries by developing novel feed ingredients from natural bioresources and by improving feed utilization through industrial exploitation of cutting-edge research on processing and (bio)technology, nutrition, health, genetics and food quality.</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u="sng" dirty="0">
                          <a:effectLst/>
                          <a:hlinkClick r:id="rId6"/>
                        </a:rPr>
                        <a:t>https://www.foodsofnorway.net/</a:t>
                      </a:r>
                      <a:r>
                        <a:rPr lang="en-US"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927477364"/>
                  </a:ext>
                </a:extLst>
              </a:tr>
              <a:tr h="552240">
                <a:tc>
                  <a:txBody>
                    <a:bodyPr/>
                    <a:lstStyle/>
                    <a:p>
                      <a:pPr>
                        <a:lnSpc>
                          <a:spcPct val="107000"/>
                        </a:lnSpc>
                        <a:spcAft>
                          <a:spcPts val="0"/>
                        </a:spcAft>
                      </a:pPr>
                      <a:br>
                        <a:rPr lang="en-US" sz="200" dirty="0">
                          <a:effectLst/>
                        </a:rPr>
                      </a:br>
                      <a:r>
                        <a:rPr lang="en-US" sz="1050" dirty="0">
                          <a:effectLst/>
                        </a:rPr>
                        <a:t>Low mol. weight </a:t>
                      </a:r>
                      <a:r>
                        <a:rPr lang="en-US" sz="1050" dirty="0" err="1">
                          <a:effectLst/>
                        </a:rPr>
                        <a:t>guloronic</a:t>
                      </a:r>
                      <a:r>
                        <a:rPr lang="en-US" sz="1050" dirty="0">
                          <a:effectLst/>
                        </a:rPr>
                        <a:t> rich alginate</a:t>
                      </a:r>
                      <a:endParaRPr lang="nb-NO"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2018</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dirty="0" err="1">
                          <a:effectLst/>
                        </a:rPr>
                        <a:t>Algipharma</a:t>
                      </a:r>
                      <a:r>
                        <a:rPr lang="nb-NO" sz="1050" dirty="0">
                          <a:effectLst/>
                        </a:rPr>
                        <a:t> as</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nb-NO" sz="1050">
                          <a:effectLst/>
                        </a:rPr>
                        <a:t>IN</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a:effectLst/>
                        </a:rPr>
                        <a:t>Ny mikrobiell/ensymatisk fremstillingsmetode for guluron oligomerer- farmasøytisk kvalitet til behandling av cystisk fibrose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tc>
                  <a:txBody>
                    <a:bodyPr/>
                    <a:lstStyle/>
                    <a:p>
                      <a:pPr>
                        <a:lnSpc>
                          <a:spcPct val="107000"/>
                        </a:lnSpc>
                        <a:spcAft>
                          <a:spcPts val="0"/>
                        </a:spcAft>
                      </a:pPr>
                      <a:r>
                        <a:rPr lang="en-US"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13174" marR="13174" marT="0" marB="0"/>
                </a:tc>
                <a:extLst>
                  <a:ext uri="{0D108BD9-81ED-4DB2-BD59-A6C34878D82A}">
                    <a16:rowId xmlns:a16="http://schemas.microsoft.com/office/drawing/2014/main" val="3320925104"/>
                  </a:ext>
                </a:extLst>
              </a:tr>
            </a:tbl>
          </a:graphicData>
        </a:graphic>
      </p:graphicFrame>
    </p:spTree>
    <p:extLst>
      <p:ext uri="{BB962C8B-B14F-4D97-AF65-F5344CB8AC3E}">
        <p14:creationId xmlns:p14="http://schemas.microsoft.com/office/powerpoint/2010/main" val="1198097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4AF792-1252-4BC3-8577-787EE4D9C3FA}"/>
              </a:ext>
            </a:extLst>
          </p:cNvPr>
          <p:cNvSpPr>
            <a:spLocks noGrp="1"/>
          </p:cNvSpPr>
          <p:nvPr>
            <p:ph type="title"/>
          </p:nvPr>
        </p:nvSpPr>
        <p:spPr/>
        <p:txBody>
          <a:bodyPr/>
          <a:lstStyle/>
          <a:p>
            <a:endParaRPr lang="nb-NO"/>
          </a:p>
        </p:txBody>
      </p:sp>
      <p:graphicFrame>
        <p:nvGraphicFramePr>
          <p:cNvPr id="6" name="Plassholder for innhold 5">
            <a:extLst>
              <a:ext uri="{FF2B5EF4-FFF2-40B4-BE49-F238E27FC236}">
                <a16:creationId xmlns:a16="http://schemas.microsoft.com/office/drawing/2014/main" id="{150C763C-CADE-48B0-B2D5-3F2F692FA9D8}"/>
              </a:ext>
            </a:extLst>
          </p:cNvPr>
          <p:cNvGraphicFramePr>
            <a:graphicFrameLocks noGrp="1"/>
          </p:cNvGraphicFramePr>
          <p:nvPr>
            <p:ph idx="1"/>
            <p:extLst>
              <p:ext uri="{D42A27DB-BD31-4B8C-83A1-F6EECF244321}">
                <p14:modId xmlns:p14="http://schemas.microsoft.com/office/powerpoint/2010/main" val="773236509"/>
              </p:ext>
            </p:extLst>
          </p:nvPr>
        </p:nvGraphicFramePr>
        <p:xfrm>
          <a:off x="827314" y="365125"/>
          <a:ext cx="10515600" cy="6454868"/>
        </p:xfrm>
        <a:graphic>
          <a:graphicData uri="http://schemas.openxmlformats.org/drawingml/2006/table">
            <a:tbl>
              <a:tblPr firstRow="1" firstCol="1" bandRow="1">
                <a:tableStyleId>{22838BEF-8BB2-4498-84A7-C5851F593DF1}</a:tableStyleId>
              </a:tblPr>
              <a:tblGrid>
                <a:gridCol w="1666431">
                  <a:extLst>
                    <a:ext uri="{9D8B030D-6E8A-4147-A177-3AD203B41FA5}">
                      <a16:colId xmlns:a16="http://schemas.microsoft.com/office/drawing/2014/main" val="2747201670"/>
                    </a:ext>
                  </a:extLst>
                </a:gridCol>
                <a:gridCol w="496784">
                  <a:extLst>
                    <a:ext uri="{9D8B030D-6E8A-4147-A177-3AD203B41FA5}">
                      <a16:colId xmlns:a16="http://schemas.microsoft.com/office/drawing/2014/main" val="1573330104"/>
                    </a:ext>
                  </a:extLst>
                </a:gridCol>
                <a:gridCol w="514018">
                  <a:extLst>
                    <a:ext uri="{9D8B030D-6E8A-4147-A177-3AD203B41FA5}">
                      <a16:colId xmlns:a16="http://schemas.microsoft.com/office/drawing/2014/main" val="1875584018"/>
                    </a:ext>
                  </a:extLst>
                </a:gridCol>
                <a:gridCol w="1037023">
                  <a:extLst>
                    <a:ext uri="{9D8B030D-6E8A-4147-A177-3AD203B41FA5}">
                      <a16:colId xmlns:a16="http://schemas.microsoft.com/office/drawing/2014/main" val="2867229933"/>
                    </a:ext>
                  </a:extLst>
                </a:gridCol>
                <a:gridCol w="1010144">
                  <a:extLst>
                    <a:ext uri="{9D8B030D-6E8A-4147-A177-3AD203B41FA5}">
                      <a16:colId xmlns:a16="http://schemas.microsoft.com/office/drawing/2014/main" val="1369602996"/>
                    </a:ext>
                  </a:extLst>
                </a:gridCol>
                <a:gridCol w="727788">
                  <a:extLst>
                    <a:ext uri="{9D8B030D-6E8A-4147-A177-3AD203B41FA5}">
                      <a16:colId xmlns:a16="http://schemas.microsoft.com/office/drawing/2014/main" val="1420059581"/>
                    </a:ext>
                  </a:extLst>
                </a:gridCol>
                <a:gridCol w="3049555">
                  <a:extLst>
                    <a:ext uri="{9D8B030D-6E8A-4147-A177-3AD203B41FA5}">
                      <a16:colId xmlns:a16="http://schemas.microsoft.com/office/drawing/2014/main" val="264676554"/>
                    </a:ext>
                  </a:extLst>
                </a:gridCol>
                <a:gridCol w="2013857">
                  <a:extLst>
                    <a:ext uri="{9D8B030D-6E8A-4147-A177-3AD203B41FA5}">
                      <a16:colId xmlns:a16="http://schemas.microsoft.com/office/drawing/2014/main" val="1002686285"/>
                    </a:ext>
                  </a:extLst>
                </a:gridCol>
              </a:tblGrid>
              <a:tr h="715288">
                <a:tc>
                  <a:txBody>
                    <a:bodyPr/>
                    <a:lstStyle/>
                    <a:p>
                      <a:pPr>
                        <a:lnSpc>
                          <a:spcPct val="107000"/>
                        </a:lnSpc>
                        <a:spcAft>
                          <a:spcPts val="0"/>
                        </a:spcAft>
                      </a:pPr>
                      <a:r>
                        <a:rPr lang="nb-NO" sz="1050" dirty="0" err="1">
                          <a:effectLst/>
                        </a:rPr>
                        <a:t>MacroValue</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dirty="0">
                          <a:effectLst/>
                        </a:rPr>
                        <a:t>Ocean Rainforest</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dirty="0">
                          <a:effectLst/>
                        </a:rPr>
                        <a:t>IN</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dirty="0">
                          <a:effectLst/>
                        </a:rPr>
                        <a:t>Improving the understanding of seasonal variation in cultivated macroalgae</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sng" dirty="0">
                          <a:effectLst/>
                          <a:hlinkClick r:id="rId2"/>
                        </a:rPr>
                        <a:t>http://nordicinnovation.org/projects/nordic-marine-innovation-programme-20/</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4275595541"/>
                  </a:ext>
                </a:extLst>
              </a:tr>
              <a:tr h="178822">
                <a:tc>
                  <a:txBody>
                    <a:bodyPr/>
                    <a:lstStyle/>
                    <a:p>
                      <a:pPr>
                        <a:lnSpc>
                          <a:spcPct val="107000"/>
                        </a:lnSpc>
                        <a:spcAft>
                          <a:spcPts val="0"/>
                        </a:spcAft>
                      </a:pPr>
                      <a:r>
                        <a:rPr lang="en-US" sz="1050">
                          <a:effectLst/>
                        </a:rPr>
                        <a:t>PROMAC</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2018</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Møre</a:t>
                      </a:r>
                      <a:endParaRPr lang="nb-NO" sz="1050">
                        <a:effectLst/>
                      </a:endParaRPr>
                    </a:p>
                    <a:p>
                      <a:pPr>
                        <a:lnSpc>
                          <a:spcPct val="107000"/>
                        </a:lnSpc>
                        <a:spcAft>
                          <a:spcPts val="0"/>
                        </a:spcAft>
                      </a:pPr>
                      <a:r>
                        <a:rPr lang="en-US" sz="1050">
                          <a:effectLst/>
                        </a:rPr>
                        <a:t>forskning</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NIBIO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a:effectLst/>
                        </a:rPr>
                        <a:t>Energieffektiv prosessering av makroalger I blå-grønne verdikjeder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u="sng">
                          <a:effectLst/>
                          <a:hlinkClick r:id="rId3"/>
                        </a:rPr>
                        <a:t>www.promac.no</a:t>
                      </a:r>
                      <a:r>
                        <a:rPr lang="nb-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710759724"/>
                  </a:ext>
                </a:extLst>
              </a:tr>
              <a:tr h="238429">
                <a:tc>
                  <a:txBody>
                    <a:bodyPr/>
                    <a:lstStyle/>
                    <a:p>
                      <a:pPr>
                        <a:lnSpc>
                          <a:spcPct val="107000"/>
                        </a:lnSpc>
                        <a:spcAft>
                          <a:spcPts val="0"/>
                        </a:spcAft>
                      </a:pPr>
                      <a:r>
                        <a:rPr lang="en-US" sz="1050">
                          <a:effectLst/>
                        </a:rPr>
                        <a:t>SeaRefinery</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2015</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Teknologisk Institut, Danmark</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a:effectLst/>
                        </a:rPr>
                        <a:t>Ekstraksjon og raffinering av høyverdikomponenter fra tare med enzymer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u="sng">
                          <a:effectLst/>
                          <a:hlinkClick r:id="rId4"/>
                        </a:rPr>
                        <a:t>https://www.dti.dk/projects/project-searefinery/36883</a:t>
                      </a:r>
                      <a:r>
                        <a:rPr lang="nb-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2197709360"/>
                  </a:ext>
                </a:extLst>
              </a:tr>
              <a:tr h="238429">
                <a:tc>
                  <a:txBody>
                    <a:bodyPr/>
                    <a:lstStyle/>
                    <a:p>
                      <a:pPr>
                        <a:lnSpc>
                          <a:spcPct val="107000"/>
                        </a:lnSpc>
                        <a:spcAft>
                          <a:spcPts val="0"/>
                        </a:spcAft>
                      </a:pPr>
                      <a:r>
                        <a:rPr lang="en-US" sz="1050">
                          <a:effectLst/>
                        </a:rPr>
                        <a:t>ALTPRO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2016</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NIBIO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Nordlands</a:t>
                      </a:r>
                      <a:endParaRPr lang="nb-NO" sz="1050">
                        <a:effectLst/>
                      </a:endParaRPr>
                    </a:p>
                    <a:p>
                      <a:pPr>
                        <a:lnSpc>
                          <a:spcPct val="107000"/>
                        </a:lnSpc>
                        <a:spcAft>
                          <a:spcPts val="0"/>
                        </a:spcAft>
                      </a:pPr>
                      <a:r>
                        <a:rPr lang="en-US" sz="1050">
                          <a:effectLst/>
                        </a:rPr>
                        <a:t>forskning</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NFR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a:effectLst/>
                        </a:rPr>
                        <a:t>Belgvekster og alger som alternative proteinrike fôrmidler til sau</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u="sng">
                          <a:effectLst/>
                          <a:hlinkClick r:id="rId5"/>
                        </a:rPr>
                        <a:t>http://www.nibio.no/nyheter/alger-og-belgvekster-som-fr-til-sau</a:t>
                      </a:r>
                      <a:r>
                        <a:rPr lang="nb-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2576853730"/>
                  </a:ext>
                </a:extLst>
              </a:tr>
              <a:tr h="178822">
                <a:tc>
                  <a:txBody>
                    <a:bodyPr/>
                    <a:lstStyle/>
                    <a:p>
                      <a:pPr>
                        <a:lnSpc>
                          <a:spcPct val="107000"/>
                        </a:lnSpc>
                        <a:spcAft>
                          <a:spcPts val="0"/>
                        </a:spcAft>
                      </a:pPr>
                      <a:r>
                        <a:rPr lang="en-US" sz="1050">
                          <a:effectLst/>
                        </a:rPr>
                        <a:t>AQUAFLY</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2016</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NIFES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Gifas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none">
                          <a:effectLst/>
                        </a:rPr>
                        <a:t>NFR</a:t>
                      </a:r>
                      <a:endParaRPr lang="nb-NO" sz="1050" u="none">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none" dirty="0">
                          <a:effectLst/>
                        </a:rPr>
                        <a:t>Insects as natural feed ingredients for sustainable salmon farming</a:t>
                      </a:r>
                      <a:endParaRPr lang="nb-NO" sz="105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sng">
                          <a:effectLst/>
                          <a:hlinkClick r:id="rId6"/>
                        </a:rPr>
                        <a:t>https://www.nifes.no/prosjekt/insekter-som-laksefor/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2272226102"/>
                  </a:ext>
                </a:extLst>
              </a:tr>
              <a:tr h="774896">
                <a:tc>
                  <a:txBody>
                    <a:bodyPr/>
                    <a:lstStyle/>
                    <a:p>
                      <a:pPr>
                        <a:lnSpc>
                          <a:spcPct val="107000"/>
                        </a:lnSpc>
                        <a:spcAft>
                          <a:spcPts val="0"/>
                        </a:spcAft>
                      </a:pPr>
                      <a:r>
                        <a:rPr lang="en-US" sz="1050">
                          <a:effectLst/>
                        </a:rPr>
                        <a:t>MACROSEA</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2016</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2019</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SINTEF</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Salten Algae</a:t>
                      </a:r>
                      <a:endParaRPr lang="nb-NO" sz="1050">
                        <a:effectLst/>
                      </a:endParaRPr>
                    </a:p>
                    <a:p>
                      <a:pPr>
                        <a:lnSpc>
                          <a:spcPct val="107000"/>
                        </a:lnSpc>
                        <a:spcAft>
                          <a:spcPts val="0"/>
                        </a:spcAft>
                      </a:pPr>
                      <a:r>
                        <a:rPr lang="en-US" sz="1050">
                          <a:effectLst/>
                        </a:rPr>
                        <a:t>Folla alger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NFR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dirty="0">
                          <a:effectLst/>
                        </a:rPr>
                        <a:t>The MACROSEA project will target successful and predictable production of high quality biomass thereby making significant steps towards industrial macroalgae cultivation in Norway.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sng" dirty="0">
                          <a:effectLst/>
                          <a:hlinkClick r:id="rId7"/>
                        </a:rPr>
                        <a:t>https://www.sintef.no/projectweb/macrosea/</a:t>
                      </a:r>
                      <a:r>
                        <a:rPr lang="en-US"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1139327311"/>
                  </a:ext>
                </a:extLst>
              </a:tr>
              <a:tr h="298037">
                <a:tc>
                  <a:txBody>
                    <a:bodyPr/>
                    <a:lstStyle/>
                    <a:p>
                      <a:pPr>
                        <a:lnSpc>
                          <a:spcPct val="107000"/>
                        </a:lnSpc>
                        <a:spcAft>
                          <a:spcPts val="0"/>
                        </a:spcAft>
                      </a:pPr>
                      <a:r>
                        <a:rPr lang="en-US" sz="1050">
                          <a:effectLst/>
                        </a:rPr>
                        <a:t>MAR3BIO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2016</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2018</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SINTEF</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EU- ERA net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Dyrking, høsting, raffinering og utnyttelse av sukkertare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sng">
                          <a:effectLst/>
                          <a:hlinkClick r:id="rId8"/>
                        </a:rPr>
                        <a:t>http://www.sintef.no/prosjekter/mar3bio-bioraffineri-og-bioteknologisk-utnyttelse-/</a:t>
                      </a: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1487791974"/>
                  </a:ext>
                </a:extLst>
              </a:tr>
              <a:tr h="357644">
                <a:tc>
                  <a:txBody>
                    <a:bodyPr/>
                    <a:lstStyle/>
                    <a:p>
                      <a:pPr>
                        <a:lnSpc>
                          <a:spcPct val="107000"/>
                        </a:lnSpc>
                        <a:spcAft>
                          <a:spcPts val="0"/>
                        </a:spcAft>
                      </a:pPr>
                      <a:r>
                        <a:rPr lang="en-US" sz="1050">
                          <a:effectLst/>
                        </a:rPr>
                        <a:t>TARELAKS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2016</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Osland Havbruk, Engesund fiskeoppdrett, Sulefisk</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FOU-konsesjon</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n-NO" sz="1050">
                          <a:effectLst/>
                        </a:rPr>
                        <a:t>Å vere eit bindeledd mellom selskapa som er eigar  og deira forsking og utvikling på tare. </a:t>
                      </a:r>
                      <a:r>
                        <a:rPr lang="en-US" sz="1050">
                          <a:effectLst/>
                        </a:rPr>
                        <a:t>I tillegg felles markedsføring og produksjon av tare.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sng">
                          <a:effectLst/>
                          <a:hlinkClick r:id="rId9"/>
                        </a:rPr>
                        <a:t>http://kyst.no/nyheter/har-satt-ut-tolv-tusen-meter-tare/</a:t>
                      </a: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145787876"/>
                  </a:ext>
                </a:extLst>
              </a:tr>
              <a:tr h="298037">
                <a:tc>
                  <a:txBody>
                    <a:bodyPr/>
                    <a:lstStyle/>
                    <a:p>
                      <a:pPr>
                        <a:lnSpc>
                          <a:spcPct val="107000"/>
                        </a:lnSpc>
                        <a:spcAft>
                          <a:spcPts val="0"/>
                        </a:spcAft>
                      </a:pPr>
                      <a:r>
                        <a:rPr lang="en-US" sz="1050">
                          <a:effectLst/>
                        </a:rPr>
                        <a:t>Transalgae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2016</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2019</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SLU</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Nibio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Interreg, EU</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The overall goal with the TransAlgae project is to find new solutions for renewable energy and products from algae grown in a Nordic climate.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sng">
                          <a:effectLst/>
                          <a:hlinkClick r:id="rId10"/>
                        </a:rPr>
                        <a:t>http://biofuelregion.se/projekt/transalgae/</a:t>
                      </a:r>
                      <a:r>
                        <a:rPr lang="en-US" sz="1050" u="sng">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1090336627"/>
                  </a:ext>
                </a:extLst>
              </a:tr>
              <a:tr h="536466">
                <a:tc>
                  <a:txBody>
                    <a:bodyPr/>
                    <a:lstStyle/>
                    <a:p>
                      <a:pPr>
                        <a:lnSpc>
                          <a:spcPct val="107000"/>
                        </a:lnSpc>
                        <a:spcAft>
                          <a:spcPts val="0"/>
                        </a:spcAft>
                      </a:pPr>
                      <a:r>
                        <a:rPr lang="en-US" sz="1050">
                          <a:effectLst/>
                        </a:rPr>
                        <a:t>Arealge</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2018</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a:effectLst/>
                        </a:rPr>
                        <a:t>Nordlandsforskning</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n-NO" sz="1050">
                          <a:effectLst/>
                        </a:rPr>
                        <a:t>NFK, Bodø kommune, Algenettverk Nord, NIBIO, Nord universitet, NIVA</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n-NO" sz="1050">
                          <a:effectLst/>
                        </a:rPr>
                        <a:t>RFF Nord</a:t>
                      </a:r>
                      <a:endParaRPr lang="nb-NO" sz="1050">
                        <a:effectLst/>
                      </a:endParaRPr>
                    </a:p>
                    <a:p>
                      <a:pPr>
                        <a:lnSpc>
                          <a:spcPct val="107000"/>
                        </a:lnSpc>
                        <a:spcAft>
                          <a:spcPts val="0"/>
                        </a:spcAft>
                      </a:pPr>
                      <a:r>
                        <a:rPr lang="nn-NO" sz="1050">
                          <a:effectLst/>
                        </a:rPr>
                        <a:t>forprosjekt</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a:effectLst/>
                        </a:rPr>
                        <a:t>Helhetlig vurdering av kvalitet på areal for oppdrett av makroalger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nb-NO" sz="1050" u="sng">
                          <a:effectLst/>
                          <a:hlinkClick r:id="rId11"/>
                        </a:rPr>
                        <a:t>file:///C:/Users/Heidi/AppData/Local/Microsoft/Windows/INetCache/Content.Outlook/EY23HJJ7/ES589931_full%20forprosjekt%20AREALGE%20(003).pdf</a:t>
                      </a:r>
                      <a:r>
                        <a:rPr lang="nb-NO"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1017810410"/>
                  </a:ext>
                </a:extLst>
              </a:tr>
              <a:tr h="178822">
                <a:tc>
                  <a:txBody>
                    <a:bodyPr/>
                    <a:lstStyle/>
                    <a:p>
                      <a:pPr>
                        <a:lnSpc>
                          <a:spcPct val="107000"/>
                        </a:lnSpc>
                        <a:spcAft>
                          <a:spcPts val="0"/>
                        </a:spcAft>
                      </a:pPr>
                      <a:r>
                        <a:rPr lang="en-US" sz="1050">
                          <a:effectLst/>
                        </a:rPr>
                        <a:t>GENIALG</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2020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CRNS Roscoff</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H2020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Genetic diversity exploitation for innovative macroalgal biorefinery</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sng">
                          <a:effectLst/>
                          <a:hlinkClick r:id="rId12"/>
                        </a:rPr>
                        <a:t>http://genialgproject.eu/</a:t>
                      </a: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643440232"/>
                  </a:ext>
                </a:extLst>
              </a:tr>
              <a:tr h="357644">
                <a:tc>
                  <a:txBody>
                    <a:bodyPr/>
                    <a:lstStyle/>
                    <a:p>
                      <a:pPr>
                        <a:lnSpc>
                          <a:spcPct val="107000"/>
                        </a:lnSpc>
                        <a:spcAft>
                          <a:spcPts val="0"/>
                        </a:spcAft>
                      </a:pPr>
                      <a:r>
                        <a:rPr lang="en-US" sz="1050">
                          <a:effectLst/>
                        </a:rPr>
                        <a:t>KELPRO</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2017</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2020</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NIVA</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 </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NFR</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a:effectLst/>
                        </a:rPr>
                        <a:t>Kelp industrial production: Potential impacts on coastal ecosystems</a:t>
                      </a:r>
                      <a:endParaRPr lang="nb-NO" sz="105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tc>
                  <a:txBody>
                    <a:bodyPr/>
                    <a:lstStyle/>
                    <a:p>
                      <a:pPr>
                        <a:lnSpc>
                          <a:spcPct val="107000"/>
                        </a:lnSpc>
                        <a:spcAft>
                          <a:spcPts val="0"/>
                        </a:spcAft>
                      </a:pPr>
                      <a:r>
                        <a:rPr lang="en-US" sz="1050" u="sng" dirty="0">
                          <a:effectLst/>
                          <a:hlinkClick r:id="rId13"/>
                        </a:rPr>
                        <a:t>https://www.sintef.no/globalassets/sintef-ocean/prosjekter/8-sig-seaweed-iv-broch.pdf</a:t>
                      </a:r>
                      <a:r>
                        <a:rPr lang="en-US" sz="1050" dirty="0">
                          <a:effectLst/>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22788" marR="22788" marT="0" marB="0"/>
                </a:tc>
                <a:extLst>
                  <a:ext uri="{0D108BD9-81ED-4DB2-BD59-A6C34878D82A}">
                    <a16:rowId xmlns:a16="http://schemas.microsoft.com/office/drawing/2014/main" val="1459431223"/>
                  </a:ext>
                </a:extLst>
              </a:tr>
            </a:tbl>
          </a:graphicData>
        </a:graphic>
      </p:graphicFrame>
    </p:spTree>
    <p:extLst>
      <p:ext uri="{BB962C8B-B14F-4D97-AF65-F5344CB8AC3E}">
        <p14:creationId xmlns:p14="http://schemas.microsoft.com/office/powerpoint/2010/main" val="1916959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B3C66ACC-BA11-4D28-A050-C8397B3D8C10}"/>
              </a:ext>
            </a:extLst>
          </p:cNvPr>
          <p:cNvSpPr>
            <a:spLocks noGrp="1"/>
          </p:cNvSpPr>
          <p:nvPr>
            <p:ph type="title"/>
          </p:nvPr>
        </p:nvSpPr>
        <p:spPr>
          <a:xfrm>
            <a:off x="1158240" y="4894262"/>
            <a:ext cx="10307952" cy="1325563"/>
          </a:xfrm>
        </p:spPr>
        <p:txBody>
          <a:bodyPr>
            <a:normAutofit/>
          </a:bodyPr>
          <a:lstStyle/>
          <a:p>
            <a:r>
              <a:rPr lang="nb-NO" dirty="0"/>
              <a:t>Tilrådninger</a:t>
            </a:r>
          </a:p>
        </p:txBody>
      </p:sp>
      <p:sp>
        <p:nvSpPr>
          <p:cNvPr id="3" name="Plassholder for innhold 2">
            <a:extLst>
              <a:ext uri="{FF2B5EF4-FFF2-40B4-BE49-F238E27FC236}">
                <a16:creationId xmlns:a16="http://schemas.microsoft.com/office/drawing/2014/main" id="{CD1975A0-F113-4572-A88C-785369E15869}"/>
              </a:ext>
            </a:extLst>
          </p:cNvPr>
          <p:cNvSpPr>
            <a:spLocks noGrp="1"/>
          </p:cNvSpPr>
          <p:nvPr>
            <p:ph idx="1"/>
          </p:nvPr>
        </p:nvSpPr>
        <p:spPr>
          <a:xfrm>
            <a:off x="1161288" y="701019"/>
            <a:ext cx="6484094" cy="3382247"/>
          </a:xfrm>
        </p:spPr>
        <p:txBody>
          <a:bodyPr anchor="ctr">
            <a:normAutofit/>
          </a:bodyPr>
          <a:lstStyle/>
          <a:p>
            <a:r>
              <a:rPr lang="nb-NO" sz="2000" dirty="0"/>
              <a:t>Regionalt algekonsortium</a:t>
            </a:r>
          </a:p>
          <a:p>
            <a:r>
              <a:rPr lang="nb-NO" sz="2000" dirty="0"/>
              <a:t>Strategiske selskap</a:t>
            </a:r>
          </a:p>
          <a:p>
            <a:r>
              <a:rPr lang="nb-NO" sz="2000" dirty="0"/>
              <a:t>Arealplanlegging</a:t>
            </a:r>
          </a:p>
          <a:p>
            <a:r>
              <a:rPr lang="nb-NO" sz="2000" dirty="0"/>
              <a:t>Foredling</a:t>
            </a:r>
          </a:p>
          <a:p>
            <a:r>
              <a:rPr lang="nb-NO" sz="2000" dirty="0"/>
              <a:t>Miljøvirkninger, sirkulærøkonomi</a:t>
            </a:r>
          </a:p>
          <a:p>
            <a:endParaRPr lang="nb-NO" sz="2000" dirty="0"/>
          </a:p>
          <a:p>
            <a:pPr marL="0" indent="0">
              <a:buNone/>
            </a:pPr>
            <a:endParaRPr lang="nb-NO" sz="2000" dirty="0"/>
          </a:p>
        </p:txBody>
      </p:sp>
    </p:spTree>
    <p:extLst>
      <p:ext uri="{BB962C8B-B14F-4D97-AF65-F5344CB8AC3E}">
        <p14:creationId xmlns:p14="http://schemas.microsoft.com/office/powerpoint/2010/main" val="287560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711A81-7997-4934-A95D-F50343609DDB}"/>
              </a:ext>
            </a:extLst>
          </p:cNvPr>
          <p:cNvSpPr>
            <a:spLocks noGrp="1"/>
          </p:cNvSpPr>
          <p:nvPr>
            <p:ph type="title"/>
          </p:nvPr>
        </p:nvSpPr>
        <p:spPr/>
        <p:txBody>
          <a:bodyPr/>
          <a:lstStyle/>
          <a:p>
            <a:endParaRPr lang="nb-NO"/>
          </a:p>
        </p:txBody>
      </p:sp>
      <p:pic>
        <p:nvPicPr>
          <p:cNvPr id="5" name="Plassholder for innhold 4" descr="Et bilde som inneholder alge, grønn, saus&#10;&#10;Beskrivelse som er generert med høy visshet">
            <a:extLst>
              <a:ext uri="{FF2B5EF4-FFF2-40B4-BE49-F238E27FC236}">
                <a16:creationId xmlns:a16="http://schemas.microsoft.com/office/drawing/2014/main" id="{DB4891D4-CA44-4311-96B2-A7E8F3ADCE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60662"/>
            <a:ext cx="12295573" cy="9221680"/>
          </a:xfrm>
        </p:spPr>
      </p:pic>
      <p:sp>
        <p:nvSpPr>
          <p:cNvPr id="3" name="TekstSylinder 2">
            <a:extLst>
              <a:ext uri="{FF2B5EF4-FFF2-40B4-BE49-F238E27FC236}">
                <a16:creationId xmlns:a16="http://schemas.microsoft.com/office/drawing/2014/main" id="{4B0183B7-FB43-4AB1-8CB9-0F250A23787E}"/>
              </a:ext>
            </a:extLst>
          </p:cNvPr>
          <p:cNvSpPr txBox="1"/>
          <p:nvPr/>
        </p:nvSpPr>
        <p:spPr>
          <a:xfrm>
            <a:off x="10255827" y="1163781"/>
            <a:ext cx="3872345" cy="369332"/>
          </a:xfrm>
          <a:prstGeom prst="rect">
            <a:avLst/>
          </a:prstGeom>
          <a:noFill/>
        </p:spPr>
        <p:txBody>
          <a:bodyPr wrap="square" rtlCol="0">
            <a:spAutoFit/>
          </a:bodyPr>
          <a:lstStyle/>
          <a:p>
            <a:r>
              <a:rPr lang="nb-NO" dirty="0">
                <a:solidFill>
                  <a:schemeClr val="bg1"/>
                </a:solidFill>
              </a:rPr>
              <a:t>Christian Bruckner</a:t>
            </a:r>
          </a:p>
        </p:txBody>
      </p:sp>
    </p:spTree>
    <p:extLst>
      <p:ext uri="{BB962C8B-B14F-4D97-AF65-F5344CB8AC3E}">
        <p14:creationId xmlns:p14="http://schemas.microsoft.com/office/powerpoint/2010/main" val="1797398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586A6D8B-55CF-4704-BE79-90B10F7465D8}"/>
              </a:ext>
            </a:extLst>
          </p:cNvPr>
          <p:cNvSpPr>
            <a:spLocks noGrp="1"/>
          </p:cNvSpPr>
          <p:nvPr>
            <p:ph type="title"/>
          </p:nvPr>
        </p:nvSpPr>
        <p:spPr>
          <a:xfrm>
            <a:off x="838200" y="963877"/>
            <a:ext cx="3494362" cy="4930246"/>
          </a:xfrm>
        </p:spPr>
        <p:txBody>
          <a:bodyPr>
            <a:normAutofit/>
          </a:bodyPr>
          <a:lstStyle/>
          <a:p>
            <a:pPr algn="r"/>
            <a:r>
              <a:rPr lang="nb-NO" dirty="0">
                <a:solidFill>
                  <a:schemeClr val="accent1"/>
                </a:solidFill>
              </a:rPr>
              <a:t>Spesielle planter..</a:t>
            </a:r>
          </a:p>
        </p:txBody>
      </p:sp>
      <p:sp>
        <p:nvSpPr>
          <p:cNvPr id="3" name="Plassholder for innhold 2">
            <a:extLst>
              <a:ext uri="{FF2B5EF4-FFF2-40B4-BE49-F238E27FC236}">
                <a16:creationId xmlns:a16="http://schemas.microsoft.com/office/drawing/2014/main" id="{A905A4E4-2E64-43BE-93BA-CF64A5579B19}"/>
              </a:ext>
            </a:extLst>
          </p:cNvPr>
          <p:cNvSpPr>
            <a:spLocks noGrp="1"/>
          </p:cNvSpPr>
          <p:nvPr>
            <p:ph idx="1"/>
          </p:nvPr>
        </p:nvSpPr>
        <p:spPr>
          <a:xfrm>
            <a:off x="4976031" y="963877"/>
            <a:ext cx="6377769" cy="4930246"/>
          </a:xfrm>
        </p:spPr>
        <p:txBody>
          <a:bodyPr anchor="ctr">
            <a:normAutofit/>
          </a:bodyPr>
          <a:lstStyle/>
          <a:p>
            <a:r>
              <a:rPr lang="nb-NO" sz="2400" dirty="0"/>
              <a:t>Planter som vokser uten bruk av landjord, ferskvann, fôr eller gjødsel </a:t>
            </a:r>
          </a:p>
          <a:p>
            <a:r>
              <a:rPr lang="nb-NO" sz="2400" dirty="0"/>
              <a:t>Autotrofe organismer – trenger CO2 og uorganiske næringssalter</a:t>
            </a:r>
          </a:p>
          <a:p>
            <a:r>
              <a:rPr lang="nb-NO" sz="2400" dirty="0"/>
              <a:t>Høyere vekstrater enn landplanter</a:t>
            </a:r>
          </a:p>
          <a:p>
            <a:pPr marL="0" indent="0">
              <a:buNone/>
            </a:pPr>
            <a:endParaRPr lang="nb-NO" sz="2400" dirty="0"/>
          </a:p>
        </p:txBody>
      </p:sp>
    </p:spTree>
    <p:extLst>
      <p:ext uri="{BB962C8B-B14F-4D97-AF65-F5344CB8AC3E}">
        <p14:creationId xmlns:p14="http://schemas.microsoft.com/office/powerpoint/2010/main" val="1557465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58F361-80EB-4FF2-97F9-EBF89BF9F99D}"/>
              </a:ext>
            </a:extLst>
          </p:cNvPr>
          <p:cNvSpPr>
            <a:spLocks noGrp="1"/>
          </p:cNvSpPr>
          <p:nvPr>
            <p:ph type="title"/>
          </p:nvPr>
        </p:nvSpPr>
        <p:spPr/>
        <p:txBody>
          <a:bodyPr/>
          <a:lstStyle/>
          <a:p>
            <a:endParaRPr lang="nb-NO"/>
          </a:p>
        </p:txBody>
      </p:sp>
      <p:pic>
        <p:nvPicPr>
          <p:cNvPr id="5" name="Plassholder for innhold 4" descr="Et bilde som inneholder vann, dyr&#10;&#10;Beskrivelse som er generert med svært høy visshet">
            <a:extLst>
              <a:ext uri="{FF2B5EF4-FFF2-40B4-BE49-F238E27FC236}">
                <a16:creationId xmlns:a16="http://schemas.microsoft.com/office/drawing/2014/main" id="{6EB76F52-7271-447C-8815-01CE6425BF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53243"/>
            <a:ext cx="12192000" cy="15175648"/>
          </a:xfrm>
        </p:spPr>
      </p:pic>
      <p:sp>
        <p:nvSpPr>
          <p:cNvPr id="3" name="TekstSylinder 2">
            <a:extLst>
              <a:ext uri="{FF2B5EF4-FFF2-40B4-BE49-F238E27FC236}">
                <a16:creationId xmlns:a16="http://schemas.microsoft.com/office/drawing/2014/main" id="{FBE3DA1B-BFF2-4A53-84AA-E0FE0C7BE66B}"/>
              </a:ext>
            </a:extLst>
          </p:cNvPr>
          <p:cNvSpPr txBox="1"/>
          <p:nvPr/>
        </p:nvSpPr>
        <p:spPr>
          <a:xfrm>
            <a:off x="8201891" y="789709"/>
            <a:ext cx="3366654" cy="369332"/>
          </a:xfrm>
          <a:prstGeom prst="rect">
            <a:avLst/>
          </a:prstGeom>
          <a:noFill/>
        </p:spPr>
        <p:txBody>
          <a:bodyPr wrap="square" rtlCol="0">
            <a:spAutoFit/>
          </a:bodyPr>
          <a:lstStyle/>
          <a:p>
            <a:r>
              <a:rPr lang="nb-NO" dirty="0"/>
              <a:t>Lofoten </a:t>
            </a:r>
            <a:r>
              <a:rPr lang="nb-NO" dirty="0" err="1"/>
              <a:t>Esca</a:t>
            </a:r>
            <a:r>
              <a:rPr lang="nb-NO" dirty="0"/>
              <a:t> </a:t>
            </a:r>
            <a:r>
              <a:rPr lang="nb-NO" dirty="0" err="1"/>
              <a:t>Verno</a:t>
            </a:r>
            <a:endParaRPr lang="nb-NO" dirty="0"/>
          </a:p>
        </p:txBody>
      </p:sp>
    </p:spTree>
    <p:extLst>
      <p:ext uri="{BB962C8B-B14F-4D97-AF65-F5344CB8AC3E}">
        <p14:creationId xmlns:p14="http://schemas.microsoft.com/office/powerpoint/2010/main" val="2793802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cid:image004.png@01D314EB.61B8FDE0">
            <a:extLst>
              <a:ext uri="{FF2B5EF4-FFF2-40B4-BE49-F238E27FC236}">
                <a16:creationId xmlns:a16="http://schemas.microsoft.com/office/drawing/2014/main" id="{630319A5-BCBD-4738-90A1-1419CC784651}"/>
              </a:ext>
            </a:extLst>
          </p:cNvPr>
          <p:cNvPicPr/>
          <p:nvPr/>
        </p:nvPicPr>
        <p:blipFill rotWithShape="1">
          <a:blip r:embed="rId2" r:link="rId3">
            <a:extLst>
              <a:ext uri="{28A0092B-C50C-407E-A947-70E740481C1C}">
                <a14:useLocalDpi xmlns:a14="http://schemas.microsoft.com/office/drawing/2010/main" val="0"/>
              </a:ext>
            </a:extLst>
          </a:blip>
          <a:srcRect/>
          <a:stretch>
            <a:fillRect/>
          </a:stretch>
        </p:blipFill>
        <p:spPr bwMode="auto">
          <a:xfrm>
            <a:off x="654353" y="484632"/>
            <a:ext cx="4787294" cy="5733287"/>
          </a:xfrm>
          <a:prstGeom prst="rect">
            <a:avLst/>
          </a:prstGeom>
          <a:noFill/>
        </p:spPr>
      </p:pic>
      <p:sp>
        <p:nvSpPr>
          <p:cNvPr id="2" name="Tittel 1">
            <a:extLst>
              <a:ext uri="{FF2B5EF4-FFF2-40B4-BE49-F238E27FC236}">
                <a16:creationId xmlns:a16="http://schemas.microsoft.com/office/drawing/2014/main" id="{B0C644A4-F4C0-4444-8ECF-D18E0F1C29CF}"/>
              </a:ext>
            </a:extLst>
          </p:cNvPr>
          <p:cNvSpPr>
            <a:spLocks noGrp="1"/>
          </p:cNvSpPr>
          <p:nvPr>
            <p:ph type="title"/>
          </p:nvPr>
        </p:nvSpPr>
        <p:spPr>
          <a:xfrm>
            <a:off x="6392598" y="640263"/>
            <a:ext cx="5221266" cy="1344975"/>
          </a:xfrm>
        </p:spPr>
        <p:txBody>
          <a:bodyPr>
            <a:normAutofit/>
          </a:bodyPr>
          <a:lstStyle/>
          <a:p>
            <a:pPr algn="ctr"/>
            <a:r>
              <a:rPr lang="nb-NO" sz="4000"/>
              <a:t>Dyrkingstillatelser</a:t>
            </a:r>
          </a:p>
        </p:txBody>
      </p:sp>
      <p:sp>
        <p:nvSpPr>
          <p:cNvPr id="3" name="Plassholder for innhold 2">
            <a:extLst>
              <a:ext uri="{FF2B5EF4-FFF2-40B4-BE49-F238E27FC236}">
                <a16:creationId xmlns:a16="http://schemas.microsoft.com/office/drawing/2014/main" id="{3F0C1EFF-B356-485E-A5AE-EADB9FC090C7}"/>
              </a:ext>
            </a:extLst>
          </p:cNvPr>
          <p:cNvSpPr>
            <a:spLocks noGrp="1"/>
          </p:cNvSpPr>
          <p:nvPr>
            <p:ph idx="1"/>
          </p:nvPr>
        </p:nvSpPr>
        <p:spPr>
          <a:xfrm>
            <a:off x="6391903" y="2121763"/>
            <a:ext cx="5235490" cy="3773010"/>
          </a:xfrm>
        </p:spPr>
        <p:txBody>
          <a:bodyPr>
            <a:normAutofit/>
          </a:bodyPr>
          <a:lstStyle/>
          <a:p>
            <a:pPr marL="457200" lvl="1" indent="0">
              <a:buNone/>
            </a:pPr>
            <a:r>
              <a:rPr lang="nb-NO" sz="2000" dirty="0"/>
              <a:t>			Areal	Lokaliteter</a:t>
            </a:r>
          </a:p>
          <a:p>
            <a:r>
              <a:rPr lang="nb-NO" sz="2000" dirty="0"/>
              <a:t>Troms			99 da 		1</a:t>
            </a:r>
          </a:p>
          <a:p>
            <a:r>
              <a:rPr lang="nb-NO" sz="2000" dirty="0"/>
              <a:t>Nordland		1036 da		8</a:t>
            </a:r>
          </a:p>
          <a:p>
            <a:r>
              <a:rPr lang="nb-NO" sz="2000" dirty="0"/>
              <a:t>Trøndelag  		1110 da		8</a:t>
            </a:r>
          </a:p>
          <a:p>
            <a:r>
              <a:rPr lang="nb-NO" sz="2000" dirty="0"/>
              <a:t>Møre og Romsdal 	3050 tonn	2</a:t>
            </a:r>
          </a:p>
          <a:p>
            <a:r>
              <a:rPr lang="nb-NO" sz="2000" dirty="0"/>
              <a:t>Sogn og Fjordane 	704 da		6</a:t>
            </a:r>
          </a:p>
          <a:p>
            <a:r>
              <a:rPr lang="nb-NO" sz="2000" dirty="0"/>
              <a:t>Hordaland		499 da		15</a:t>
            </a:r>
          </a:p>
          <a:p>
            <a:r>
              <a:rPr lang="nb-NO" sz="2000" dirty="0"/>
              <a:t>Rogaland		12 da		1</a:t>
            </a:r>
          </a:p>
        </p:txBody>
      </p:sp>
    </p:spTree>
    <p:extLst>
      <p:ext uri="{BB962C8B-B14F-4D97-AF65-F5344CB8AC3E}">
        <p14:creationId xmlns:p14="http://schemas.microsoft.com/office/powerpoint/2010/main" val="43657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8F428B-CB69-4136-A5E3-D93F02E4E1CB}"/>
              </a:ext>
            </a:extLst>
          </p:cNvPr>
          <p:cNvSpPr>
            <a:spLocks noGrp="1"/>
          </p:cNvSpPr>
          <p:nvPr>
            <p:ph type="title"/>
          </p:nvPr>
        </p:nvSpPr>
        <p:spPr/>
        <p:txBody>
          <a:bodyPr/>
          <a:lstStyle/>
          <a:p>
            <a:endParaRPr lang="nb-NO"/>
          </a:p>
        </p:txBody>
      </p:sp>
      <p:pic>
        <p:nvPicPr>
          <p:cNvPr id="5" name="Plassholder for innhold 4" descr="Et bilde som inneholder sitter&#10;&#10;Beskrivelse som er generert med høy visshet">
            <a:extLst>
              <a:ext uri="{FF2B5EF4-FFF2-40B4-BE49-F238E27FC236}">
                <a16:creationId xmlns:a16="http://schemas.microsoft.com/office/drawing/2014/main" id="{9D91E412-DDF9-49FB-801D-C4F4C848C2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12192000" cy="9320570"/>
          </a:xfrm>
        </p:spPr>
      </p:pic>
      <p:sp>
        <p:nvSpPr>
          <p:cNvPr id="3" name="TekstSylinder 2">
            <a:extLst>
              <a:ext uri="{FF2B5EF4-FFF2-40B4-BE49-F238E27FC236}">
                <a16:creationId xmlns:a16="http://schemas.microsoft.com/office/drawing/2014/main" id="{C682CB52-6D31-4A5F-AE90-8BA0D4DDF195}"/>
              </a:ext>
            </a:extLst>
          </p:cNvPr>
          <p:cNvSpPr txBox="1"/>
          <p:nvPr/>
        </p:nvSpPr>
        <p:spPr>
          <a:xfrm>
            <a:off x="838200" y="623455"/>
            <a:ext cx="2528455" cy="369332"/>
          </a:xfrm>
          <a:prstGeom prst="rect">
            <a:avLst/>
          </a:prstGeom>
          <a:noFill/>
        </p:spPr>
        <p:txBody>
          <a:bodyPr wrap="square" rtlCol="0">
            <a:spAutoFit/>
          </a:bodyPr>
          <a:lstStyle/>
          <a:p>
            <a:r>
              <a:rPr lang="nb-NO" dirty="0"/>
              <a:t>Val FoU</a:t>
            </a:r>
          </a:p>
        </p:txBody>
      </p:sp>
    </p:spTree>
    <p:extLst>
      <p:ext uri="{BB962C8B-B14F-4D97-AF65-F5344CB8AC3E}">
        <p14:creationId xmlns:p14="http://schemas.microsoft.com/office/powerpoint/2010/main" val="181715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2A169A61-42B3-4AB9-9C62-E596D82320A2}"/>
              </a:ext>
            </a:extLst>
          </p:cNvPr>
          <p:cNvSpPr>
            <a:spLocks noGrp="1"/>
          </p:cNvSpPr>
          <p:nvPr>
            <p:ph type="title"/>
          </p:nvPr>
        </p:nvSpPr>
        <p:spPr>
          <a:xfrm>
            <a:off x="838200" y="963877"/>
            <a:ext cx="3494362" cy="4930246"/>
          </a:xfrm>
        </p:spPr>
        <p:txBody>
          <a:bodyPr>
            <a:normAutofit/>
          </a:bodyPr>
          <a:lstStyle/>
          <a:p>
            <a:pPr algn="r"/>
            <a:r>
              <a:rPr lang="nb-NO" dirty="0">
                <a:solidFill>
                  <a:schemeClr val="accent1"/>
                </a:solidFill>
              </a:rPr>
              <a:t>Bedrifter i Nordland  makroalger</a:t>
            </a:r>
          </a:p>
        </p:txBody>
      </p:sp>
      <p:sp>
        <p:nvSpPr>
          <p:cNvPr id="3" name="Plassholder for innhold 2">
            <a:extLst>
              <a:ext uri="{FF2B5EF4-FFF2-40B4-BE49-F238E27FC236}">
                <a16:creationId xmlns:a16="http://schemas.microsoft.com/office/drawing/2014/main" id="{CD9CA737-2B6C-4890-BF30-EE1B79890F0C}"/>
              </a:ext>
            </a:extLst>
          </p:cNvPr>
          <p:cNvSpPr>
            <a:spLocks noGrp="1"/>
          </p:cNvSpPr>
          <p:nvPr>
            <p:ph idx="1"/>
          </p:nvPr>
        </p:nvSpPr>
        <p:spPr>
          <a:xfrm>
            <a:off x="4976031" y="963877"/>
            <a:ext cx="6377769" cy="4930246"/>
          </a:xfrm>
        </p:spPr>
        <p:txBody>
          <a:bodyPr numCol="2" anchor="ctr">
            <a:normAutofit/>
          </a:bodyPr>
          <a:lstStyle/>
          <a:p>
            <a:r>
              <a:rPr lang="nb-NO" sz="1800" dirty="0"/>
              <a:t>Vesterålen Seaweed as</a:t>
            </a:r>
          </a:p>
          <a:p>
            <a:r>
              <a:rPr lang="nb-NO" sz="1800" dirty="0"/>
              <a:t>Lofoten </a:t>
            </a:r>
            <a:r>
              <a:rPr lang="nb-NO" sz="1800" dirty="0" err="1"/>
              <a:t>Esca</a:t>
            </a:r>
            <a:r>
              <a:rPr lang="nb-NO" sz="1800" dirty="0"/>
              <a:t> </a:t>
            </a:r>
            <a:r>
              <a:rPr lang="nb-NO" sz="1800" dirty="0" err="1"/>
              <a:t>Verno</a:t>
            </a:r>
            <a:r>
              <a:rPr lang="nb-NO" sz="1800" dirty="0"/>
              <a:t> as</a:t>
            </a:r>
          </a:p>
          <a:p>
            <a:r>
              <a:rPr lang="nb-NO" sz="1800" dirty="0"/>
              <a:t>Folla Alger as</a:t>
            </a:r>
          </a:p>
          <a:p>
            <a:r>
              <a:rPr lang="nb-NO" sz="1800" dirty="0"/>
              <a:t>Salten </a:t>
            </a:r>
            <a:r>
              <a:rPr lang="nb-NO" sz="1800" dirty="0" err="1"/>
              <a:t>Algae</a:t>
            </a:r>
            <a:r>
              <a:rPr lang="nb-NO" sz="1800" dirty="0"/>
              <a:t> as</a:t>
            </a:r>
          </a:p>
          <a:p>
            <a:r>
              <a:rPr lang="nb-NO" sz="1800" dirty="0"/>
              <a:t>Eukaryo as</a:t>
            </a:r>
          </a:p>
          <a:p>
            <a:r>
              <a:rPr lang="nb-NO" sz="1800" dirty="0"/>
              <a:t>Polaralge as</a:t>
            </a:r>
          </a:p>
          <a:p>
            <a:r>
              <a:rPr lang="nb-NO" sz="1800" dirty="0"/>
              <a:t>Salten Havbrukspark as</a:t>
            </a:r>
          </a:p>
          <a:p>
            <a:r>
              <a:rPr lang="nb-NO" sz="1800" dirty="0" err="1"/>
              <a:t>Gifas</a:t>
            </a:r>
            <a:endParaRPr lang="nb-NO" sz="1800" dirty="0"/>
          </a:p>
          <a:p>
            <a:endParaRPr lang="nb-NO" sz="1800" dirty="0"/>
          </a:p>
          <a:p>
            <a:endParaRPr lang="nb-NO" sz="1800" dirty="0"/>
          </a:p>
          <a:p>
            <a:endParaRPr lang="nb-NO" sz="1800" dirty="0"/>
          </a:p>
          <a:p>
            <a:endParaRPr lang="nb-NO" sz="1800" dirty="0"/>
          </a:p>
          <a:p>
            <a:endParaRPr lang="nb-NO" sz="1800" dirty="0"/>
          </a:p>
          <a:p>
            <a:r>
              <a:rPr lang="nb-NO" sz="1800" dirty="0"/>
              <a:t>Val </a:t>
            </a:r>
            <a:r>
              <a:rPr lang="nb-NO" sz="1800" dirty="0" err="1"/>
              <a:t>Fou</a:t>
            </a:r>
            <a:endParaRPr lang="nb-NO" sz="1800" dirty="0"/>
          </a:p>
          <a:p>
            <a:r>
              <a:rPr lang="nb-NO" sz="1800" dirty="0"/>
              <a:t>Kigok</a:t>
            </a:r>
          </a:p>
          <a:p>
            <a:r>
              <a:rPr lang="nb-NO" sz="1800" dirty="0"/>
              <a:t>BR </a:t>
            </a:r>
            <a:r>
              <a:rPr lang="nb-NO" sz="1800" dirty="0" err="1"/>
              <a:t>investment</a:t>
            </a:r>
            <a:r>
              <a:rPr lang="nb-NO" sz="1800" dirty="0"/>
              <a:t> LTD</a:t>
            </a:r>
          </a:p>
          <a:p>
            <a:r>
              <a:rPr lang="nb-NO" sz="1800" dirty="0"/>
              <a:t>Barents Seaweed as</a:t>
            </a:r>
          </a:p>
          <a:p>
            <a:endParaRPr lang="nb-NO" sz="1800" dirty="0"/>
          </a:p>
          <a:p>
            <a:pPr marL="0" indent="0">
              <a:buNone/>
            </a:pPr>
            <a:endParaRPr lang="nb-NO" sz="1800" dirty="0"/>
          </a:p>
          <a:p>
            <a:r>
              <a:rPr lang="nb-NO" sz="1800" dirty="0" err="1"/>
              <a:t>Akvatik</a:t>
            </a:r>
            <a:r>
              <a:rPr lang="nb-NO" sz="1800" dirty="0"/>
              <a:t> as</a:t>
            </a:r>
          </a:p>
          <a:p>
            <a:r>
              <a:rPr lang="nb-NO" sz="1800" dirty="0"/>
              <a:t>Arctic Seaweed Aluwini as</a:t>
            </a:r>
          </a:p>
          <a:p>
            <a:r>
              <a:rPr lang="nb-NO" sz="1800" dirty="0"/>
              <a:t>Lofoten Seaweed Company as</a:t>
            </a:r>
          </a:p>
          <a:p>
            <a:r>
              <a:rPr lang="nb-NO" sz="1800" dirty="0"/>
              <a:t>Northern Seaweed Company as</a:t>
            </a:r>
          </a:p>
        </p:txBody>
      </p:sp>
    </p:spTree>
    <p:extLst>
      <p:ext uri="{BB962C8B-B14F-4D97-AF65-F5344CB8AC3E}">
        <p14:creationId xmlns:p14="http://schemas.microsoft.com/office/powerpoint/2010/main" val="174969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5178E5-EDBC-4339-B80D-4CF8324CDAA6}"/>
              </a:ext>
            </a:extLst>
          </p:cNvPr>
          <p:cNvSpPr>
            <a:spLocks noGrp="1"/>
          </p:cNvSpPr>
          <p:nvPr>
            <p:ph type="title"/>
          </p:nvPr>
        </p:nvSpPr>
        <p:spPr/>
        <p:txBody>
          <a:bodyPr/>
          <a:lstStyle/>
          <a:p>
            <a:endParaRPr lang="nb-NO"/>
          </a:p>
        </p:txBody>
      </p:sp>
      <p:pic>
        <p:nvPicPr>
          <p:cNvPr id="5" name="Plassholder for innhold 4" descr="Et bilde som inneholder vann, person, utendørs&#10;&#10;Beskrivelse som er generert med svært høy visshet">
            <a:extLst>
              <a:ext uri="{FF2B5EF4-FFF2-40B4-BE49-F238E27FC236}">
                <a16:creationId xmlns:a16="http://schemas.microsoft.com/office/drawing/2014/main" id="{B2700A2C-9EA8-4E0F-BE76-DF125708AF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8128000"/>
          </a:xfrm>
        </p:spPr>
      </p:pic>
      <p:sp>
        <p:nvSpPr>
          <p:cNvPr id="3" name="TekstSylinder 2">
            <a:extLst>
              <a:ext uri="{FF2B5EF4-FFF2-40B4-BE49-F238E27FC236}">
                <a16:creationId xmlns:a16="http://schemas.microsoft.com/office/drawing/2014/main" id="{F5DE3D80-21BF-4E76-9302-6661C356E874}"/>
              </a:ext>
            </a:extLst>
          </p:cNvPr>
          <p:cNvSpPr txBox="1"/>
          <p:nvPr/>
        </p:nvSpPr>
        <p:spPr>
          <a:xfrm>
            <a:off x="838200" y="540327"/>
            <a:ext cx="2874818" cy="374073"/>
          </a:xfrm>
          <a:prstGeom prst="rect">
            <a:avLst/>
          </a:prstGeom>
          <a:noFill/>
        </p:spPr>
        <p:txBody>
          <a:bodyPr wrap="square" rtlCol="0">
            <a:spAutoFit/>
          </a:bodyPr>
          <a:lstStyle/>
          <a:p>
            <a:r>
              <a:rPr lang="nb-NO" dirty="0"/>
              <a:t>Val FoU</a:t>
            </a:r>
          </a:p>
        </p:txBody>
      </p:sp>
    </p:spTree>
    <p:extLst>
      <p:ext uri="{BB962C8B-B14F-4D97-AF65-F5344CB8AC3E}">
        <p14:creationId xmlns:p14="http://schemas.microsoft.com/office/powerpoint/2010/main" val="278064569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AC61B9C64B1F146BF0DCDD28D16C49D" ma:contentTypeVersion="5" ma:contentTypeDescription="Opprett et nytt dokument." ma:contentTypeScope="" ma:versionID="d7579b341930e0cd37d3f16db4ba4d2c">
  <xsd:schema xmlns:xsd="http://www.w3.org/2001/XMLSchema" xmlns:xs="http://www.w3.org/2001/XMLSchema" xmlns:p="http://schemas.microsoft.com/office/2006/metadata/properties" xmlns:ns2="192ab89c-92e0-420b-81ed-29060a55f0c8" targetNamespace="http://schemas.microsoft.com/office/2006/metadata/properties" ma:root="true" ma:fieldsID="1e2bf25545b941469f598cd5035be3f6" ns2:_="">
    <xsd:import namespace="192ab89c-92e0-420b-81ed-29060a55f0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2ab89c-92e0-420b-81ed-29060a55f0c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6D9163-A440-47C1-9EF6-7E4B69850ECA}">
  <ds:schemaRefs>
    <ds:schemaRef ds:uri="http://purl.org/dc/elements/1.1/"/>
    <ds:schemaRef ds:uri="http://schemas.microsoft.com/office/2006/metadata/properties"/>
    <ds:schemaRef ds:uri="192ab89c-92e0-420b-81ed-29060a55f0c8"/>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6AC435FE-BFAB-48AC-9335-3C35ED2C96E8}">
  <ds:schemaRefs>
    <ds:schemaRef ds:uri="http://schemas.microsoft.com/sharepoint/v3/contenttype/forms"/>
  </ds:schemaRefs>
</ds:datastoreItem>
</file>

<file path=customXml/itemProps3.xml><?xml version="1.0" encoding="utf-8"?>
<ds:datastoreItem xmlns:ds="http://schemas.openxmlformats.org/officeDocument/2006/customXml" ds:itemID="{47E278A4-7B6E-465D-BE16-E50428C46C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2ab89c-92e0-420b-81ed-29060a55f0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1540</TotalTime>
  <Words>1654</Words>
  <Application>Microsoft Office PowerPoint</Application>
  <PresentationFormat>Widescreen</PresentationFormat>
  <Paragraphs>386</Paragraphs>
  <Slides>28</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28</vt:i4>
      </vt:variant>
    </vt:vector>
  </HeadingPairs>
  <TitlesOfParts>
    <vt:vector size="33" baseType="lpstr">
      <vt:lpstr>Arial</vt:lpstr>
      <vt:lpstr>Calibri</vt:lpstr>
      <vt:lpstr>Calibri Light</vt:lpstr>
      <vt:lpstr>Times New Roman</vt:lpstr>
      <vt:lpstr>Office-tema</vt:lpstr>
      <vt:lpstr>Algesatsing i Nordland</vt:lpstr>
      <vt:lpstr>Bakteppe</vt:lpstr>
      <vt:lpstr>PowerPoint-presentasjon</vt:lpstr>
      <vt:lpstr>Spesielle planter..</vt:lpstr>
      <vt:lpstr>PowerPoint-presentasjon</vt:lpstr>
      <vt:lpstr>Dyrkingstillatelser</vt:lpstr>
      <vt:lpstr>PowerPoint-presentasjon</vt:lpstr>
      <vt:lpstr>Bedrifter i Nordland  makroalger</vt:lpstr>
      <vt:lpstr>PowerPoint-presentasjon</vt:lpstr>
      <vt:lpstr>Bedrifter i Nordland - mikroalger</vt:lpstr>
      <vt:lpstr>PowerPoint-presentasjon</vt:lpstr>
      <vt:lpstr>Produksjon i 2017</vt:lpstr>
      <vt:lpstr>PowerPoint-presentasjon</vt:lpstr>
      <vt:lpstr>FoU- institusjonene i Nordland - kompetanse og arbeid knyttet til makro og mikroalger</vt:lpstr>
      <vt:lpstr>Venstre: Forbehandling av taremasse for å få rett konsistens for separasjon av verdistoffer. Over: Membranseparasjon etter hydrolyse for å ta ut bestemte komponenter/stoffer</vt:lpstr>
      <vt:lpstr>Andre institusjoner i Norge</vt:lpstr>
      <vt:lpstr>Makroalgene består av</vt:lpstr>
      <vt:lpstr>PowerPoint-presentasjon</vt:lpstr>
      <vt:lpstr>Interessant innhold i mikroalger</vt:lpstr>
      <vt:lpstr>Produkter, anvendelse</vt:lpstr>
      <vt:lpstr>PowerPoint-presentasjon</vt:lpstr>
      <vt:lpstr>Produkter og priseksempel</vt:lpstr>
      <vt:lpstr>Risikovurdering</vt:lpstr>
      <vt:lpstr>PowerPoint-presentasjon</vt:lpstr>
      <vt:lpstr>Viktige FoU-prosjekt</vt:lpstr>
      <vt:lpstr>PowerPoint-presentasjon</vt:lpstr>
      <vt:lpstr>PowerPoint-presentasjon</vt:lpstr>
      <vt:lpstr>Tilrådninger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Algesatsing i Nordland</dc:title>
  <dc:creator>Heidi Meland</dc:creator>
  <cp:lastModifiedBy>Trager, Hanne-Sofie</cp:lastModifiedBy>
  <cp:revision>16</cp:revision>
  <cp:lastPrinted>2018-01-10T09:53:27Z</cp:lastPrinted>
  <dcterms:created xsi:type="dcterms:W3CDTF">2017-08-31T16:27:27Z</dcterms:created>
  <dcterms:modified xsi:type="dcterms:W3CDTF">2018-02-01T09:09:03Z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0x0101000AC61B9C64B1F146BF0DCDD28D16C49D</vt:lpwstr>
  </property>
</Properties>
</file>