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 id="2147483672" r:id="rId4"/>
  </p:sldMasterIdLst>
  <p:notesMasterIdLst>
    <p:notesMasterId r:id="rId30"/>
  </p:notesMasterIdLst>
  <p:sldIdLst>
    <p:sldId id="308" r:id="rId5"/>
    <p:sldId id="314" r:id="rId6"/>
    <p:sldId id="315" r:id="rId7"/>
    <p:sldId id="316" r:id="rId8"/>
    <p:sldId id="317" r:id="rId9"/>
    <p:sldId id="318"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13" r:id="rId28"/>
    <p:sldId id="319" r:id="rId29"/>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394D81FD-3D1B-4B40-B5E5-933BB9DDDC34}">
          <p14:sldIdLst>
            <p14:sldId id="308"/>
            <p14:sldId id="314"/>
            <p14:sldId id="315"/>
            <p14:sldId id="316"/>
            <p14:sldId id="317"/>
            <p14:sldId id="318"/>
            <p14:sldId id="320"/>
            <p14:sldId id="321"/>
            <p14:sldId id="322"/>
            <p14:sldId id="323"/>
            <p14:sldId id="324"/>
            <p14:sldId id="325"/>
            <p14:sldId id="326"/>
            <p14:sldId id="327"/>
            <p14:sldId id="328"/>
            <p14:sldId id="329"/>
            <p14:sldId id="330"/>
            <p14:sldId id="331"/>
            <p14:sldId id="332"/>
            <p14:sldId id="333"/>
            <p14:sldId id="334"/>
            <p14:sldId id="335"/>
            <p14:sldId id="336"/>
            <p14:sldId id="313"/>
            <p14:sldId id="3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62" autoAdjust="0"/>
  </p:normalViewPr>
  <p:slideViewPr>
    <p:cSldViewPr>
      <p:cViewPr>
        <p:scale>
          <a:sx n="70" d="100"/>
          <a:sy n="70" d="100"/>
        </p:scale>
        <p:origin x="-5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F08369E-F31F-4D55-908D-6B19D0DDD695}" type="datetimeFigureOut">
              <a:rPr lang="nb-NO" smtClean="0"/>
              <a:t>10.11.2014</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343C87D9-2BAF-4C7F-9579-0329115C5694}" type="slidenum">
              <a:rPr lang="nb-NO" smtClean="0"/>
              <a:t>‹#›</a:t>
            </a:fld>
            <a:endParaRPr lang="nb-NO"/>
          </a:p>
        </p:txBody>
      </p:sp>
    </p:spTree>
    <p:extLst>
      <p:ext uri="{BB962C8B-B14F-4D97-AF65-F5344CB8AC3E}">
        <p14:creationId xmlns:p14="http://schemas.microsoft.com/office/powerpoint/2010/main" val="201690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Velkommen! Hurra samling! Vi</a:t>
            </a:r>
            <a:r>
              <a:rPr lang="nb-NO" baseline="0" dirty="0" smtClean="0"/>
              <a:t> er relativt nye har gledet oss til å treffe dere! Hurra</a:t>
            </a:r>
            <a:r>
              <a:rPr lang="nb-NO" baseline="0" dirty="0" smtClean="0">
                <a:sym typeface="Wingdings" panose="05000000000000000000" pitchFamily="2" charset="2"/>
              </a:rPr>
              <a:t> </a:t>
            </a:r>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1</a:t>
            </a:fld>
            <a:endParaRPr lang="nb-NO"/>
          </a:p>
        </p:txBody>
      </p:sp>
    </p:spTree>
    <p:extLst>
      <p:ext uri="{BB962C8B-B14F-4D97-AF65-F5344CB8AC3E}">
        <p14:creationId xmlns:p14="http://schemas.microsoft.com/office/powerpoint/2010/main" val="2773795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None/>
            </a:pPr>
            <a:r>
              <a:rPr lang="nb-NO" dirty="0" smtClean="0"/>
              <a:t>Tall fra PT-4100 sommer 2012 </a:t>
            </a:r>
          </a:p>
          <a:p>
            <a:r>
              <a:rPr lang="nb-NO" b="1" dirty="0" smtClean="0"/>
              <a:t>2320</a:t>
            </a:r>
            <a:r>
              <a:rPr lang="nb-NO" dirty="0" smtClean="0"/>
              <a:t> trukket ut til kontroll</a:t>
            </a:r>
          </a:p>
          <a:p>
            <a:r>
              <a:rPr lang="nb-NO" b="1" dirty="0" smtClean="0"/>
              <a:t>910</a:t>
            </a:r>
            <a:r>
              <a:rPr lang="nb-NO" dirty="0" smtClean="0"/>
              <a:t> er registrert med avvik mellom </a:t>
            </a:r>
            <a:r>
              <a:rPr lang="nb-NO" dirty="0" err="1" smtClean="0"/>
              <a:t>søknadsdata</a:t>
            </a:r>
            <a:r>
              <a:rPr lang="nb-NO" dirty="0" smtClean="0"/>
              <a:t> og kontrolldata</a:t>
            </a:r>
          </a:p>
          <a:p>
            <a:r>
              <a:rPr lang="nb-NO" dirty="0" err="1" smtClean="0"/>
              <a:t>Avkorting</a:t>
            </a:r>
            <a:r>
              <a:rPr lang="nb-NO" dirty="0" smtClean="0"/>
              <a:t> på totalt </a:t>
            </a:r>
            <a:r>
              <a:rPr lang="nb-NO" b="1" dirty="0" smtClean="0"/>
              <a:t>40</a:t>
            </a:r>
            <a:r>
              <a:rPr lang="nb-NO" dirty="0" smtClean="0"/>
              <a:t> foretak</a:t>
            </a:r>
          </a:p>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12</a:t>
            </a:fld>
            <a:endParaRPr lang="nb-NO"/>
          </a:p>
        </p:txBody>
      </p:sp>
    </p:spTree>
    <p:extLst>
      <p:ext uri="{BB962C8B-B14F-4D97-AF65-F5344CB8AC3E}">
        <p14:creationId xmlns:p14="http://schemas.microsoft.com/office/powerpoint/2010/main" val="2989254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900" b="1" dirty="0" smtClean="0"/>
              <a:t>Forhåndsvarsel til søker etter forvaltningsloven § 16? </a:t>
            </a:r>
          </a:p>
          <a:p>
            <a:pPr lvl="1"/>
            <a:r>
              <a:rPr lang="nb-NO" sz="1500" dirty="0" smtClean="0"/>
              <a:t>Ikke nødvendig dersom parten har uttalt seg i saken gjennom søknad. </a:t>
            </a:r>
          </a:p>
          <a:p>
            <a:pPr lvl="1"/>
            <a:r>
              <a:rPr lang="nb-NO" sz="1500" dirty="0" smtClean="0"/>
              <a:t>Likevel god praksis og forhåndsvarsle. </a:t>
            </a:r>
          </a:p>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13</a:t>
            </a:fld>
            <a:endParaRPr lang="nb-NO"/>
          </a:p>
        </p:txBody>
      </p:sp>
    </p:spTree>
    <p:extLst>
      <p:ext uri="{BB962C8B-B14F-4D97-AF65-F5344CB8AC3E}">
        <p14:creationId xmlns:p14="http://schemas.microsoft.com/office/powerpoint/2010/main" val="1605569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14</a:t>
            </a:fld>
            <a:endParaRPr lang="nb-NO"/>
          </a:p>
        </p:txBody>
      </p:sp>
    </p:spTree>
    <p:extLst>
      <p:ext uri="{BB962C8B-B14F-4D97-AF65-F5344CB8AC3E}">
        <p14:creationId xmlns:p14="http://schemas.microsoft.com/office/powerpoint/2010/main" val="215586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15</a:t>
            </a:fld>
            <a:endParaRPr lang="nb-NO"/>
          </a:p>
        </p:txBody>
      </p:sp>
    </p:spTree>
    <p:extLst>
      <p:ext uri="{BB962C8B-B14F-4D97-AF65-F5344CB8AC3E}">
        <p14:creationId xmlns:p14="http://schemas.microsoft.com/office/powerpoint/2010/main" val="7689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Fra 10 000 og oppover</a:t>
            </a:r>
            <a:r>
              <a:rPr lang="nb-NO" baseline="0" dirty="0" smtClean="0"/>
              <a:t>, kilde: kollegaer som har jobbet i nav-kontroll.</a:t>
            </a:r>
          </a:p>
          <a:p>
            <a:endParaRPr lang="nb-NO" baseline="0" dirty="0" smtClean="0"/>
          </a:p>
          <a:p>
            <a:r>
              <a:rPr lang="nb-NO" baseline="0" dirty="0" smtClean="0"/>
              <a:t>Vi har færre ordninger/mindre penger samlet sett, men summene når bønder har søkt feil over flere år, er ofte mye større.</a:t>
            </a:r>
          </a:p>
          <a:p>
            <a:endParaRPr lang="nb-NO"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nb-NO" sz="2000" dirty="0" err="1" smtClean="0"/>
              <a:t>Avkorting</a:t>
            </a:r>
            <a:r>
              <a:rPr lang="nb-NO" sz="2000" dirty="0" smtClean="0"/>
              <a:t> regnes som en «sivilrettslig og gjenopprettende konsekvens av landbruksdrift i strid med forutsetningene for tilskuddet»</a:t>
            </a:r>
          </a:p>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16</a:t>
            </a:fld>
            <a:endParaRPr lang="nb-NO"/>
          </a:p>
        </p:txBody>
      </p:sp>
    </p:spTree>
    <p:extLst>
      <p:ext uri="{BB962C8B-B14F-4D97-AF65-F5344CB8AC3E}">
        <p14:creationId xmlns:p14="http://schemas.microsoft.com/office/powerpoint/2010/main" val="3387784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smtClean="0"/>
              <a:t>Anmeldelse forutsetter at handlingen faller innenfor et forbud i straffeloven, da tilskuddsregelverket ikke har egen hjemmel for straff. </a:t>
            </a:r>
          </a:p>
          <a:p>
            <a:endParaRPr lang="nb-NO" dirty="0" smtClean="0"/>
          </a:p>
          <a:p>
            <a:r>
              <a:rPr lang="nb-NO" dirty="0" smtClean="0"/>
              <a:t>Politiets</a:t>
            </a:r>
            <a:r>
              <a:rPr lang="nb-NO" baseline="0" dirty="0" smtClean="0"/>
              <a:t> liste fra FM-samling</a:t>
            </a:r>
          </a:p>
          <a:p>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smtClean="0"/>
              <a:t>Straffen for bedrageri er bøter eller fengsel inntil 3 år. Medvirkning straffes på samme måte. </a:t>
            </a:r>
          </a:p>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17</a:t>
            </a:fld>
            <a:endParaRPr lang="nb-NO"/>
          </a:p>
        </p:txBody>
      </p:sp>
    </p:spTree>
    <p:extLst>
      <p:ext uri="{BB962C8B-B14F-4D97-AF65-F5344CB8AC3E}">
        <p14:creationId xmlns:p14="http://schemas.microsoft.com/office/powerpoint/2010/main" val="1573287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1"/>
            <a:r>
              <a:rPr lang="nb-NO" b="1" dirty="0" smtClean="0"/>
              <a:t>Hvor alvorlig er saken: </a:t>
            </a:r>
          </a:p>
          <a:p>
            <a:pPr lvl="1"/>
            <a:r>
              <a:rPr lang="nb-NO" sz="1200" dirty="0" smtClean="0"/>
              <a:t>Skyldgrad: uaktsomhet (§ 271a), forsett; kvalifisert skyldkrav for bedrageri – vinnings hensikt.</a:t>
            </a:r>
          </a:p>
          <a:p>
            <a:pPr lvl="1"/>
            <a:r>
              <a:rPr lang="nb-NO" sz="1200" dirty="0" smtClean="0"/>
              <a:t>Sakens art</a:t>
            </a:r>
          </a:p>
          <a:p>
            <a:pPr lvl="1"/>
            <a:r>
              <a:rPr lang="nb-NO" sz="1200" dirty="0" smtClean="0"/>
              <a:t>Sakens omfang</a:t>
            </a:r>
          </a:p>
          <a:p>
            <a:pPr lvl="1"/>
            <a:r>
              <a:rPr lang="nb-NO" sz="1200" dirty="0" smtClean="0"/>
              <a:t>Beløpets størrelse: her er våre beløp ofte langt større enn det eks. NAV anmelder for.</a:t>
            </a:r>
          </a:p>
          <a:p>
            <a:pPr lvl="1"/>
            <a:r>
              <a:rPr lang="nb-NO" sz="1200" dirty="0" smtClean="0"/>
              <a:t>Tidligere avvik/gjentakelse</a:t>
            </a:r>
          </a:p>
          <a:p>
            <a:pPr lvl="1"/>
            <a:r>
              <a:rPr lang="nb-NO" sz="1200" dirty="0" smtClean="0"/>
              <a:t>Virkninger av overtredelsen</a:t>
            </a:r>
          </a:p>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19</a:t>
            </a:fld>
            <a:endParaRPr lang="nb-NO"/>
          </a:p>
        </p:txBody>
      </p:sp>
    </p:spTree>
    <p:extLst>
      <p:ext uri="{BB962C8B-B14F-4D97-AF65-F5344CB8AC3E}">
        <p14:creationId xmlns:p14="http://schemas.microsoft.com/office/powerpoint/2010/main" val="1761097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1"/>
            <a:r>
              <a:rPr lang="nb-NO" sz="1200" dirty="0" smtClean="0"/>
              <a:t>Dokumentasjon: Alt som kan </a:t>
            </a:r>
            <a:r>
              <a:rPr lang="nb-NO" sz="1200" b="1" dirty="0" smtClean="0"/>
              <a:t>belyse faktum </a:t>
            </a:r>
            <a:r>
              <a:rPr lang="nb-NO" sz="1200" dirty="0" smtClean="0"/>
              <a:t>bør være med i anmeldelsen. Dette kan by på utfordringer med tanke på mengden dokumenter i saken. </a:t>
            </a:r>
          </a:p>
          <a:p>
            <a:pPr lvl="1"/>
            <a:r>
              <a:rPr lang="nb-NO" sz="1200" dirty="0" smtClean="0"/>
              <a:t>Et </a:t>
            </a:r>
            <a:r>
              <a:rPr lang="nb-NO" sz="1200" b="1" dirty="0" smtClean="0"/>
              <a:t>alternativ</a:t>
            </a:r>
            <a:r>
              <a:rPr lang="nb-NO" sz="1200" dirty="0" smtClean="0"/>
              <a:t> kan være at politiet blir gjort oppmerksom på hva som ligger i forvaltningssaken, enten i form av et eget notat eller som vedlegg til anmeldelsen.</a:t>
            </a:r>
          </a:p>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20</a:t>
            </a:fld>
            <a:endParaRPr lang="nb-NO"/>
          </a:p>
        </p:txBody>
      </p:sp>
    </p:spTree>
    <p:extLst>
      <p:ext uri="{BB962C8B-B14F-4D97-AF65-F5344CB8AC3E}">
        <p14:creationId xmlns:p14="http://schemas.microsoft.com/office/powerpoint/2010/main" val="3108386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Ved dom av 2. juli 2014 fra Inntrøndelag tingrett ble to personer dømt for bedrageri av produksjonstilskudd. Årsaken til at det utbetalte tilskuddet ikke var berettiget, var driftsfelleskap. Forvaltningssaken omfattet flere personer enn de som ble dømt og dreide seg om et vesentlig større beløp enn hva siktelsen gjaldt. De to personene som ble dømt tilsto forholdende de var siktet for i retten. </a:t>
            </a:r>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Straffeutmåling: dette skyldtes både forvaltningen og politiet. At en sak har blitt gammel er et forhold som skal tillegges vekt i straffutmålingen. </a:t>
            </a:r>
          </a:p>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21</a:t>
            </a:fld>
            <a:endParaRPr lang="nb-NO"/>
          </a:p>
        </p:txBody>
      </p:sp>
    </p:spTree>
    <p:extLst>
      <p:ext uri="{BB962C8B-B14F-4D97-AF65-F5344CB8AC3E}">
        <p14:creationId xmlns:p14="http://schemas.microsoft.com/office/powerpoint/2010/main" val="3688651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22</a:t>
            </a:fld>
            <a:endParaRPr lang="nb-NO"/>
          </a:p>
        </p:txBody>
      </p:sp>
    </p:spTree>
    <p:extLst>
      <p:ext uri="{BB962C8B-B14F-4D97-AF65-F5344CB8AC3E}">
        <p14:creationId xmlns:p14="http://schemas.microsoft.com/office/powerpoint/2010/main" val="281685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Innledningsvis</a:t>
            </a:r>
            <a:r>
              <a:rPr lang="nb-NO" baseline="0" dirty="0" smtClean="0"/>
              <a:t> kan vi si litt om at de gjør en god jobb og at det er de som kjenner virkeligheten best. At vi har stor respekt for jobben de gjør. I tiden vi har jobbet i </a:t>
            </a:r>
            <a:r>
              <a:rPr lang="nb-NO" baseline="0" dirty="0" err="1" smtClean="0"/>
              <a:t>Ldir</a:t>
            </a:r>
            <a:r>
              <a:rPr lang="nb-NO" baseline="0" dirty="0" smtClean="0"/>
              <a:t>. har vi hørt mye om utfordringene det innebærer å være saksbehandler i kommunen med alle de rollene som inngår i den jobben. </a:t>
            </a:r>
          </a:p>
          <a:p>
            <a:r>
              <a:rPr lang="nb-NO" baseline="0" dirty="0" smtClean="0"/>
              <a:t>Vi jobber alle for samme sak – levende norsk landbruk. Vi er engasjert i landbruket og vil at bøndene skal kunne jobbe som bønder under de beste forutsetningene.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3</a:t>
            </a:fld>
            <a:endParaRPr lang="nb-NO"/>
          </a:p>
        </p:txBody>
      </p:sp>
    </p:spTree>
    <p:extLst>
      <p:ext uri="{BB962C8B-B14F-4D97-AF65-F5344CB8AC3E}">
        <p14:creationId xmlns:p14="http://schemas.microsoft.com/office/powerpoint/2010/main" val="2823298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Ansvar for egne straffbare handlinger </a:t>
            </a:r>
            <a:r>
              <a:rPr lang="nb-NO" dirty="0" smtClean="0"/>
              <a:t>– eget underslag, bedrageri el. Jf. skaffe andre vinning</a:t>
            </a:r>
            <a:r>
              <a:rPr lang="nb-NO" baseline="0" dirty="0" smtClean="0"/>
              <a:t> i bedrageribestemmelsen</a:t>
            </a:r>
            <a:endParaRPr lang="nb-NO" dirty="0" smtClean="0"/>
          </a:p>
          <a:p>
            <a:r>
              <a:rPr lang="nb-NO" b="1" dirty="0" smtClean="0"/>
              <a:t>Medvirkningsansvar </a:t>
            </a:r>
            <a:r>
              <a:rPr lang="nb-NO" dirty="0" smtClean="0"/>
              <a:t>– om man hjelper andre/ikke</a:t>
            </a:r>
            <a:r>
              <a:rPr lang="nb-NO" baseline="0" dirty="0" smtClean="0"/>
              <a:t> hindrer andre i å begår straffbare handlinger</a:t>
            </a:r>
            <a:endParaRPr lang="nb-NO"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nb-NO" b="1" dirty="0" smtClean="0"/>
              <a:t>Ansvar for brudd på tjenesteplikter </a:t>
            </a:r>
          </a:p>
          <a:p>
            <a:pPr lvl="1"/>
            <a:r>
              <a:rPr lang="nb-NO" dirty="0" smtClean="0"/>
              <a:t>	– brudd på taushetsplikten </a:t>
            </a:r>
            <a:r>
              <a:rPr lang="nb-NO" sz="2300" dirty="0" smtClean="0"/>
              <a:t>etter straffeloven § 121</a:t>
            </a:r>
          </a:p>
          <a:p>
            <a:pPr lvl="1"/>
            <a:r>
              <a:rPr lang="da-DK" sz="2300" dirty="0" smtClean="0"/>
              <a:t>Overtredelse av alle slags tjenesteplikter etter § 324</a:t>
            </a:r>
          </a:p>
          <a:p>
            <a:pPr lvl="2"/>
            <a:r>
              <a:rPr lang="da-DK" sz="1900" dirty="0" smtClean="0"/>
              <a:t>Forsettlig eller</a:t>
            </a:r>
          </a:p>
          <a:p>
            <a:pPr lvl="2"/>
            <a:r>
              <a:rPr lang="da-DK" sz="1900" dirty="0" smtClean="0"/>
              <a:t>Ved ”Forsømmelighed eller Skjødesløshet”</a:t>
            </a:r>
          </a:p>
          <a:p>
            <a:pPr lvl="1"/>
            <a:r>
              <a:rPr lang="da-DK" sz="2300" dirty="0" smtClean="0"/>
              <a:t>Grov uforstand i tjenesten eller utilbørlig oppførsel § 325</a:t>
            </a:r>
          </a:p>
          <a:p>
            <a:pPr marL="0" marR="0" lvl="1" indent="0" algn="l" defTabSz="914400" rtl="0" eaLnBrk="1" fontAlgn="auto" latinLnBrk="0" hangingPunct="1">
              <a:lnSpc>
                <a:spcPct val="100000"/>
              </a:lnSpc>
              <a:spcBef>
                <a:spcPts val="0"/>
              </a:spcBef>
              <a:spcAft>
                <a:spcPts val="0"/>
              </a:spcAft>
              <a:buClrTx/>
              <a:buSzTx/>
              <a:buFontTx/>
              <a:buNone/>
              <a:tabLst/>
              <a:defRPr/>
            </a:pPr>
            <a:endParaRPr lang="nb-NO" dirty="0" smtClean="0"/>
          </a:p>
          <a:p>
            <a:r>
              <a:rPr lang="nb-NO" b="1" dirty="0" smtClean="0"/>
              <a:t>Straff mot tjenestemenn anvendes</a:t>
            </a:r>
            <a:r>
              <a:rPr lang="nb-NO" b="1" baseline="0" dirty="0" smtClean="0"/>
              <a:t> oftere i våre naboland </a:t>
            </a:r>
            <a:r>
              <a:rPr lang="nb-NO" b="1" baseline="0" dirty="0" err="1" smtClean="0"/>
              <a:t>ifl</a:t>
            </a:r>
            <a:r>
              <a:rPr lang="nb-NO" b="1" baseline="0" dirty="0" smtClean="0"/>
              <a:t>. Eckhoff «Forvaltningsrett».</a:t>
            </a:r>
          </a:p>
          <a:p>
            <a:endParaRPr lang="nb-NO" dirty="0" smtClean="0"/>
          </a:p>
          <a:p>
            <a:r>
              <a:rPr lang="da-DK" dirty="0" smtClean="0"/>
              <a:t>Erstatningsansvar; I praksis rettes erstatningskrav for brukernes økonomiske tap oftest mot arbeidsgiver, sjelden at stat eller kommune som arbeidsgiver krever dette tilbake av sine ansatte.</a:t>
            </a:r>
            <a:endParaRPr lang="nb-NO"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nb-NO" b="1"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nb-NO" b="1" dirty="0" smtClean="0"/>
              <a:t>Hvis noen spør: </a:t>
            </a:r>
            <a:r>
              <a:rPr lang="nb-NO" dirty="0" smtClean="0"/>
              <a:t>-</a:t>
            </a:r>
            <a:r>
              <a:rPr lang="nb-NO" baseline="0" dirty="0" smtClean="0"/>
              <a:t>  </a:t>
            </a:r>
            <a:r>
              <a:rPr lang="nb-NO" dirty="0" smtClean="0"/>
              <a:t>el. </a:t>
            </a:r>
            <a:r>
              <a:rPr lang="da-DK" sz="2300" dirty="0" smtClean="0"/>
              <a:t>§ 324. Undlader en offentlig Tjenestemand forsætlig at udføre nogen Tjenestepligt, eller overtræder han paa anden Maade forsætlig sine Tjenestepligter, eller viser han, trods Advarsel, Forsømmelighed eller Skjødesløshed ved Udførelse af disse, straffes han med Bøder eller Tjenestens Tab.</a:t>
            </a:r>
            <a:endParaRPr lang="nb-NO" sz="2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	-  el. § 325. </a:t>
            </a:r>
            <a:r>
              <a:rPr lang="da-DK" baseline="30000" dirty="0" smtClean="0"/>
              <a:t>1</a:t>
            </a:r>
            <a:r>
              <a:rPr lang="da-DK" dirty="0" smtClean="0"/>
              <a:t> Med Bøder </a:t>
            </a:r>
            <a:r>
              <a:rPr lang="da-DK" baseline="30000" dirty="0" smtClean="0"/>
              <a:t>2</a:t>
            </a:r>
            <a:r>
              <a:rPr lang="da-DK" dirty="0" smtClean="0"/>
              <a:t> straffes den Embeds- eller Bestillingsmand, der 1. viser grov Uforstand i Tjenesten, eller 2. foretager nogen Handling, der paa Grund af hans Stilling er ham forbudt, </a:t>
            </a:r>
            <a:r>
              <a:rPr lang="da-DK" baseline="30000" dirty="0" smtClean="0"/>
              <a:t>3</a:t>
            </a:r>
            <a:r>
              <a:rPr lang="da-DK" dirty="0" smtClean="0"/>
              <a:t> eller 3. under Udførelse af offentlig Tjeneste gjør sig skyldig i utilbørlig Optræden </a:t>
            </a:r>
            <a:r>
              <a:rPr lang="da-DK" baseline="30000" dirty="0" smtClean="0"/>
              <a:t>4</a:t>
            </a:r>
            <a:r>
              <a:rPr lang="da-DK" dirty="0" smtClean="0"/>
              <a:t> mod nogen, eller 4. i Anledning af Tjenesten gjør sig skyldig i utilbørlig Optræden mod foresatte eller underordnede, </a:t>
            </a:r>
            <a:r>
              <a:rPr lang="da-DK" baseline="30000" dirty="0" smtClean="0"/>
              <a:t>4</a:t>
            </a:r>
            <a:r>
              <a:rPr lang="da-DK" dirty="0" smtClean="0"/>
              <a:t> eller 5. udenfor Tjenesten udviser et Forhold, som gjør ham uværdig til eller virker nedbrydende paa den for Stillingen fornødne Tillid eller Agtelse, </a:t>
            </a:r>
            <a:r>
              <a:rPr lang="da-DK" baseline="30000" dirty="0" smtClean="0"/>
              <a:t>5</a:t>
            </a:r>
            <a:r>
              <a:rPr lang="da-DK" dirty="0" smtClean="0"/>
              <a:t>I Gjentagelsestilfælde </a:t>
            </a:r>
            <a:r>
              <a:rPr lang="da-DK" baseline="30000" dirty="0" smtClean="0"/>
              <a:t>6</a:t>
            </a:r>
            <a:r>
              <a:rPr lang="da-DK" dirty="0" smtClean="0"/>
              <a:t> eller under særdeles skjærpende Omstændigheder kan Straf af Tjenestens Tab anvendes.</a:t>
            </a:r>
          </a:p>
          <a:p>
            <a:endParaRPr lang="nb-NO" dirty="0"/>
          </a:p>
        </p:txBody>
      </p:sp>
      <p:sp>
        <p:nvSpPr>
          <p:cNvPr id="4" name="Plassholder for lysbildenummer 3"/>
          <p:cNvSpPr>
            <a:spLocks noGrp="1"/>
          </p:cNvSpPr>
          <p:nvPr>
            <p:ph type="sldNum" sz="quarter" idx="10"/>
          </p:nvPr>
        </p:nvSpPr>
        <p:spPr/>
        <p:txBody>
          <a:bodyPr/>
          <a:lstStyle/>
          <a:p>
            <a:fld id="{C3862BC6-C903-48BB-A10D-21F118181C94}" type="slidenum">
              <a:rPr lang="nb-NO" smtClean="0">
                <a:solidFill>
                  <a:prstClr val="black"/>
                </a:solidFill>
              </a:rPr>
              <a:pPr/>
              <a:t>24</a:t>
            </a:fld>
            <a:endParaRPr lang="nb-NO">
              <a:solidFill>
                <a:prstClr val="black"/>
              </a:solidFill>
            </a:endParaRPr>
          </a:p>
        </p:txBody>
      </p:sp>
    </p:spTree>
    <p:extLst>
      <p:ext uri="{BB962C8B-B14F-4D97-AF65-F5344CB8AC3E}">
        <p14:creationId xmlns:p14="http://schemas.microsoft.com/office/powerpoint/2010/main" val="4056943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Nå har vi snakket</a:t>
            </a:r>
            <a:r>
              <a:rPr lang="nb-NO" baseline="0" dirty="0" smtClean="0"/>
              <a:t> mye om hva vi forventer av dere, men vi kunne gjerne ønsket oss å høre hvordan vi kan gjøre dette lettere for dere, hvilken informasjon dere trenger og hvordan vi best kan gjøre den tilgjengelig for dere.</a:t>
            </a:r>
          </a:p>
          <a:p>
            <a:endParaRPr lang="nb-NO" baseline="0" dirty="0" smtClean="0"/>
          </a:p>
          <a:p>
            <a:r>
              <a:rPr lang="nb-NO" baseline="0" dirty="0" smtClean="0"/>
              <a:t>Vi skjønner at det ofte er koordineringen fra vår side det står på, og at den kan være rotete og vanskelig å få oversikt over for dere. Dere får jo informasjon om mange ulike ordninger, </a:t>
            </a:r>
            <a:r>
              <a:rPr lang="nb-NO" baseline="0" smtClean="0"/>
              <a:t>fra ulike hold.</a:t>
            </a:r>
            <a:endParaRPr lang="nb-NO" dirty="0" smtClean="0"/>
          </a:p>
          <a:p>
            <a:endParaRPr lang="nb-NO" dirty="0" smtClean="0"/>
          </a:p>
          <a:p>
            <a:r>
              <a:rPr lang="nb-NO" dirty="0" smtClean="0"/>
              <a:t>Hvordan snakker vi sammen? Kan vi gjøre tinge lettere for dere som jobber i kommunen?</a:t>
            </a:r>
            <a:r>
              <a:rPr lang="nb-NO" baseline="0" dirty="0" smtClean="0"/>
              <a:t> Dere blir sikkert bombardert med rundskriv og velmenende veiledninger, men noe sier oss at vi har en del å jobbe med hos oss når det gjelder å koordinere all denne informasjonen videre ut til Fylkesmannen og kommunen. </a:t>
            </a:r>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25</a:t>
            </a:fld>
            <a:endParaRPr lang="nb-NO"/>
          </a:p>
        </p:txBody>
      </p:sp>
    </p:spTree>
    <p:extLst>
      <p:ext uri="{BB962C8B-B14F-4D97-AF65-F5344CB8AC3E}">
        <p14:creationId xmlns:p14="http://schemas.microsoft.com/office/powerpoint/2010/main" val="104801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Ingen enkel oppgave å skulle sjonglere mellom veilederrollen på mandag, foretakskontroll hos bonden på onsdag og så skulle saksbehandle</a:t>
            </a:r>
            <a:r>
              <a:rPr lang="nb-NO" baseline="0" dirty="0" smtClean="0"/>
              <a:t> og vedta bondens søknad om PT på fredag. Det er viktig at man som hele tiden er oppmerksom på de ulike rollene. Vi får ikke gjort noe med hvordan kommunen er organisert på og de er det vel heller ikke sikkert er ønskelig, men en bevisstgjøring av at man som offentlig tjenestemann i kommunen har mange roller er viktig for å kunne utføre en god jobb. </a:t>
            </a:r>
          </a:p>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4</a:t>
            </a:fld>
            <a:endParaRPr lang="nb-NO"/>
          </a:p>
        </p:txBody>
      </p:sp>
    </p:spTree>
    <p:extLst>
      <p:ext uri="{BB962C8B-B14F-4D97-AF65-F5344CB8AC3E}">
        <p14:creationId xmlns:p14="http://schemas.microsoft.com/office/powerpoint/2010/main" val="266697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Synd at vi skal bruke tid</a:t>
            </a:r>
            <a:r>
              <a:rPr lang="nb-NO" baseline="0" dirty="0" smtClean="0"/>
              <a:t> på en så liten skare av bøndene. De aller fleste prøver tross alt ikke å tilegne seg mer tilskudd enn det de har krav på. Eksempel fra NAV om barnetrygd (føre opp flere barn enn man har) og det å føre opp mer areal/dyr enn det man har i en søknad om produksjonstilskudd.  Er forskjellen egentlig så stor?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5</a:t>
            </a:fld>
            <a:endParaRPr lang="nb-NO"/>
          </a:p>
        </p:txBody>
      </p:sp>
    </p:spTree>
    <p:extLst>
      <p:ext uri="{BB962C8B-B14F-4D97-AF65-F5344CB8AC3E}">
        <p14:creationId xmlns:p14="http://schemas.microsoft.com/office/powerpoint/2010/main" val="143599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Som nevnt på forrige side</a:t>
            </a:r>
            <a:r>
              <a:rPr lang="nb-NO" baseline="0" dirty="0" smtClean="0"/>
              <a:t> så er det store summer som tilbakekreves og det er </a:t>
            </a:r>
            <a:r>
              <a:rPr lang="nb-NO" baseline="0" dirty="0" err="1" smtClean="0"/>
              <a:t>tilskuddsutbetalinger</a:t>
            </a:r>
            <a:r>
              <a:rPr lang="nb-NO" baseline="0" dirty="0" smtClean="0"/>
              <a:t> som aldri skulle vært utbetalt. Det dreier seg om store summer som er </a:t>
            </a:r>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6</a:t>
            </a:fld>
            <a:endParaRPr lang="nb-NO"/>
          </a:p>
        </p:txBody>
      </p:sp>
    </p:spTree>
    <p:extLst>
      <p:ext uri="{BB962C8B-B14F-4D97-AF65-F5344CB8AC3E}">
        <p14:creationId xmlns:p14="http://schemas.microsoft.com/office/powerpoint/2010/main" val="1294586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Endringen: tilbakehold er fjernet</a:t>
            </a:r>
            <a:r>
              <a:rPr lang="nb-NO" baseline="0" dirty="0" smtClean="0"/>
              <a:t> fra ordlyden, men som det sies i høringsnotatet: «Så lenge man har adgang til å avkorte vil forvaltningen alltid ha hjemmel til å gjøre noe som er mindre byrdefullt, dvs. å holde tilbake tilskudd inntil det regelverksstridige forholdet er rettet».</a:t>
            </a:r>
          </a:p>
          <a:p>
            <a:endParaRPr lang="nb-NO" baseline="0" dirty="0" smtClean="0"/>
          </a:p>
          <a:p>
            <a:r>
              <a:rPr lang="nb-NO" baseline="0" dirty="0" smtClean="0"/>
              <a:t>Fra kan til skal: for å markere at </a:t>
            </a:r>
            <a:r>
              <a:rPr lang="nb-NO" baseline="0" dirty="0" err="1" smtClean="0"/>
              <a:t>avkorting</a:t>
            </a:r>
            <a:r>
              <a:rPr lang="nb-NO" baseline="0" dirty="0" smtClean="0"/>
              <a:t> alltid skal vurderes! Ved brudd på tilskuddsregelverket.</a:t>
            </a:r>
          </a:p>
          <a:p>
            <a:endParaRPr lang="nb-NO" baseline="0" dirty="0" smtClean="0"/>
          </a:p>
          <a:p>
            <a:r>
              <a:rPr lang="nb-NO" baseline="0" dirty="0" smtClean="0"/>
              <a:t>Før måtte det foreligge grov uaktsomhet, nå er uaktsomhet tilstrekkelig. Hva ligger i uaktsomhet.</a:t>
            </a:r>
          </a:p>
          <a:p>
            <a:endParaRPr lang="nb-NO" baseline="0" dirty="0" smtClean="0"/>
          </a:p>
          <a:p>
            <a:r>
              <a:rPr lang="nb-NO" baseline="0" dirty="0" smtClean="0"/>
              <a:t>Annet regelverk for jordbruksvirksomhet: ikke </a:t>
            </a:r>
            <a:r>
              <a:rPr lang="nb-NO" baseline="0" dirty="0" err="1" smtClean="0"/>
              <a:t>avkorting</a:t>
            </a:r>
            <a:r>
              <a:rPr lang="nb-NO" baseline="0" dirty="0" smtClean="0"/>
              <a:t> på bakgrunn av generelle økonomiske regelverk som gjelder for alle typer virksomheter el., men gjelder jordbruksspesifikke regelverk som dyrevelferdsloven, men også miljø og forurensning. «Det avgjørende er at utøvelse av jordbruksdriften er det karakteristiske for regelverksbruddet.</a:t>
            </a:r>
          </a:p>
          <a:p>
            <a:endParaRPr lang="nb-NO" baseline="0" dirty="0" smtClean="0"/>
          </a:p>
          <a:p>
            <a:r>
              <a:rPr lang="nb-NO" baseline="0" dirty="0" smtClean="0"/>
              <a:t>Anvendes når det er konstatert regelverksbrudd fra den aktuelle særlovsmyndighet.</a:t>
            </a:r>
          </a:p>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7</a:t>
            </a:fld>
            <a:endParaRPr lang="nb-NO"/>
          </a:p>
        </p:txBody>
      </p:sp>
    </p:spTree>
    <p:extLst>
      <p:ext uri="{BB962C8B-B14F-4D97-AF65-F5344CB8AC3E}">
        <p14:creationId xmlns:p14="http://schemas.microsoft.com/office/powerpoint/2010/main" val="427483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1"/>
            <a:r>
              <a:rPr lang="nb-NO" dirty="0" smtClean="0"/>
              <a:t>Annet regelverk for jordbruksvirksomhet:</a:t>
            </a:r>
            <a:r>
              <a:rPr lang="nb-NO" baseline="0" dirty="0" smtClean="0"/>
              <a:t> </a:t>
            </a:r>
            <a:r>
              <a:rPr lang="nb-NO" sz="1200" dirty="0" smtClean="0"/>
              <a:t>Anvendes når aktuelle særlovsmyndighet har konstatert regelverksbrudd.</a:t>
            </a:r>
          </a:p>
          <a:p>
            <a:pPr lvl="1"/>
            <a:r>
              <a:rPr lang="nb-NO" sz="1200" dirty="0" smtClean="0"/>
              <a:t>Kommunen skal så foreta en selvstendig vurdering rundt hvorvidt og hvor mye som skal avkortes, hvor fagmyndighetens vurdering skal tillegges betydelig vekt (jf. kan i ordlyden).</a:t>
            </a:r>
          </a:p>
          <a:p>
            <a:pPr lvl="1"/>
            <a:endParaRPr lang="nb-NO" dirty="0" smtClean="0"/>
          </a:p>
          <a:p>
            <a:pPr lvl="1"/>
            <a:endParaRPr lang="nb-NO" dirty="0" smtClean="0"/>
          </a:p>
          <a:p>
            <a:pPr lvl="1"/>
            <a:r>
              <a:rPr lang="nb-NO" dirty="0" smtClean="0"/>
              <a:t>Eksempler på regelverk for jordbruksvirksomhet: lov om dyrevelferd, husdyrkonsesjonsloven, </a:t>
            </a:r>
            <a:r>
              <a:rPr lang="nb-NO" b="1" dirty="0" smtClean="0"/>
              <a:t>mv. men også miljø og forurensningslovgivning.</a:t>
            </a:r>
          </a:p>
          <a:p>
            <a:pPr lvl="1"/>
            <a:r>
              <a:rPr lang="nb-NO" dirty="0" smtClean="0"/>
              <a:t>Eksempler på regelverk som </a:t>
            </a:r>
            <a:r>
              <a:rPr lang="nb-NO" b="1" dirty="0" smtClean="0"/>
              <a:t>ikke</a:t>
            </a:r>
            <a:r>
              <a:rPr lang="nb-NO" dirty="0" smtClean="0"/>
              <a:t> omfattes: skatteregler, regnskapslovgivning, mv.</a:t>
            </a:r>
          </a:p>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8</a:t>
            </a:fld>
            <a:endParaRPr lang="nb-NO"/>
          </a:p>
        </p:txBody>
      </p:sp>
    </p:spTree>
    <p:extLst>
      <p:ext uri="{BB962C8B-B14F-4D97-AF65-F5344CB8AC3E}">
        <p14:creationId xmlns:p14="http://schemas.microsoft.com/office/powerpoint/2010/main" val="1925405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høringsnotat for </a:t>
            </a:r>
            <a:r>
              <a:rPr lang="nb-NO" baseline="0" dirty="0" smtClean="0"/>
              <a:t>ny forskrift er «kan» foreslått endret til «skal»</a:t>
            </a:r>
          </a:p>
          <a:p>
            <a:endParaRPr lang="nb-NO"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nb-NO" sz="1400" dirty="0" smtClean="0"/>
              <a:t>Uaktsomt eller </a:t>
            </a:r>
            <a:r>
              <a:rPr lang="nb-NO" sz="1400" dirty="0" err="1" smtClean="0"/>
              <a:t>forsettelig</a:t>
            </a:r>
            <a:r>
              <a:rPr lang="nb-NO" sz="1400" dirty="0" smtClean="0"/>
              <a:t>: altså at søker forsto eller burde ha forstått at opplysningene han ga kunne føre til at han fikk en urettmessig utbetaling (selvstendig næringsdrivende).</a:t>
            </a:r>
          </a:p>
          <a:p>
            <a:pPr marL="0" marR="0" lvl="1" indent="0" algn="l" defTabSz="914400" rtl="0" eaLnBrk="1" fontAlgn="auto" latinLnBrk="0" hangingPunct="1">
              <a:lnSpc>
                <a:spcPct val="100000"/>
              </a:lnSpc>
              <a:spcBef>
                <a:spcPts val="0"/>
              </a:spcBef>
              <a:spcAft>
                <a:spcPts val="0"/>
              </a:spcAft>
              <a:buClrTx/>
              <a:buSzTx/>
              <a:buFontTx/>
              <a:buNone/>
              <a:tabLst/>
              <a:defRPr/>
            </a:pPr>
            <a:endParaRPr lang="nb-NO" sz="1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nb-NO" sz="1400" dirty="0" smtClean="0"/>
              <a:t>Aktsom god tro: kan</a:t>
            </a:r>
            <a:r>
              <a:rPr lang="nb-NO" sz="1400" baseline="0" dirty="0" smtClean="0"/>
              <a:t> tenkes, men skal mye til/spesielle tilfeller. Eks. tastefeil + gjør oppmerksom på feilen.</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10</a:t>
            </a:fld>
            <a:endParaRPr lang="nb-NO"/>
          </a:p>
        </p:txBody>
      </p:sp>
    </p:spTree>
    <p:extLst>
      <p:ext uri="{BB962C8B-B14F-4D97-AF65-F5344CB8AC3E}">
        <p14:creationId xmlns:p14="http://schemas.microsoft.com/office/powerpoint/2010/main" val="379880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Rundskriv 13/1-2 / Tidligere rundskriv 19/13</a:t>
            </a:r>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smtClean="0"/>
              <a:t>avkortningsnormen være fra 60 - 100%</a:t>
            </a:r>
            <a:r>
              <a:rPr lang="nb-NO" sz="1200" baseline="0" dirty="0" smtClean="0"/>
              <a:t> - skjønnsmessig vurdering av hvor mye søker er å klandre og hvor alvorlig bruddet/feilopplysningen er.</a:t>
            </a:r>
            <a:endParaRPr lang="nb-NO" sz="1200" dirty="0" smtClean="0"/>
          </a:p>
          <a:p>
            <a:endParaRPr lang="nb-NO" dirty="0" smtClean="0"/>
          </a:p>
          <a:p>
            <a:r>
              <a:rPr lang="nb-NO" sz="4500" b="1" dirty="0" smtClean="0"/>
              <a:t>Ved simpel uaktsomhet: </a:t>
            </a:r>
          </a:p>
          <a:p>
            <a:pPr lvl="1"/>
            <a:r>
              <a:rPr lang="nb-NO" sz="4100" dirty="0" smtClean="0"/>
              <a:t>der søker burde ha forstått at opplysningen han ga kunne føre til at han fikk en urettmessig utbetaling/ at driften var i strid med relevant regelverk.</a:t>
            </a:r>
          </a:p>
          <a:p>
            <a:pPr lvl="1"/>
            <a:r>
              <a:rPr lang="nb-NO" sz="4100" dirty="0" smtClean="0"/>
              <a:t>legges til grunn en standardisert avkortningsnorm. Det vil si at man trekker det beløpet søker ville fått i merutbetaling dersom feilopplysningen ikke var oppdaget. </a:t>
            </a:r>
          </a:p>
          <a:p>
            <a:endParaRPr lang="nb-NO" b="1" dirty="0" smtClean="0"/>
          </a:p>
          <a:p>
            <a:r>
              <a:rPr lang="nb-NO" sz="4500" b="1" dirty="0" smtClean="0"/>
              <a:t>Ved grov uaktsomt eller forsett:</a:t>
            </a:r>
          </a:p>
          <a:p>
            <a:pPr lvl="1"/>
            <a:r>
              <a:rPr lang="nb-NO" sz="4100" dirty="0" smtClean="0"/>
              <a:t>vil avkortningsnormen være fra 60 - 100%. </a:t>
            </a:r>
          </a:p>
          <a:p>
            <a:pPr lvl="1"/>
            <a:r>
              <a:rPr lang="nb-NO" sz="4000" b="1" dirty="0" smtClean="0"/>
              <a:t>grov uaktsomhet: </a:t>
            </a:r>
            <a:r>
              <a:rPr lang="nb-NO" sz="4000" dirty="0" smtClean="0"/>
              <a:t>der søker har opptrådt særlig klanderverdig og måtte vite at opplysningen var feil/ driften var i strid med relevant regelverk.</a:t>
            </a:r>
          </a:p>
          <a:p>
            <a:pPr lvl="1"/>
            <a:r>
              <a:rPr lang="nb-NO" sz="4000" b="1" dirty="0" smtClean="0"/>
              <a:t>forsett: </a:t>
            </a:r>
            <a:r>
              <a:rPr lang="nb-NO" sz="4000" dirty="0" smtClean="0"/>
              <a:t>der søker med viten og vilje har oppgitt feil opplysning/brutt relevant regelverk for å oppnå en større </a:t>
            </a:r>
            <a:r>
              <a:rPr lang="nb-NO" sz="4000" dirty="0" err="1" smtClean="0"/>
              <a:t>tilskuddsutbetaling</a:t>
            </a:r>
            <a:r>
              <a:rPr lang="nb-NO" sz="4000" dirty="0" smtClean="0"/>
              <a:t>. </a:t>
            </a:r>
          </a:p>
          <a:p>
            <a:endParaRPr lang="nb-NO" dirty="0"/>
          </a:p>
        </p:txBody>
      </p:sp>
      <p:sp>
        <p:nvSpPr>
          <p:cNvPr id="4" name="Plassholder for lysbildenummer 3"/>
          <p:cNvSpPr>
            <a:spLocks noGrp="1"/>
          </p:cNvSpPr>
          <p:nvPr>
            <p:ph type="sldNum" sz="quarter" idx="10"/>
          </p:nvPr>
        </p:nvSpPr>
        <p:spPr/>
        <p:txBody>
          <a:bodyPr/>
          <a:lstStyle/>
          <a:p>
            <a:fld id="{343C87D9-2BAF-4C7F-9579-0329115C5694}" type="slidenum">
              <a:rPr lang="nb-NO" smtClean="0"/>
              <a:t>11</a:t>
            </a:fld>
            <a:endParaRPr lang="nb-NO"/>
          </a:p>
        </p:txBody>
      </p:sp>
    </p:spTree>
    <p:extLst>
      <p:ext uri="{BB962C8B-B14F-4D97-AF65-F5344CB8AC3E}">
        <p14:creationId xmlns:p14="http://schemas.microsoft.com/office/powerpoint/2010/main" val="1893752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grønn">
    <p:bg>
      <p:bgPr>
        <a:blipFill dpi="0" rotWithShape="1">
          <a:blip r:embed="rId2" cstate="print">
            <a:lum/>
          </a:blip>
          <a:srcRect/>
          <a:stretch>
            <a:fillRect t="73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lvl1pPr>
              <a:defRPr b="1"/>
            </a:lvl1pPr>
          </a:lstStyle>
          <a:p>
            <a:r>
              <a:rPr lang="nb-NO" smtClean="0"/>
              <a:t>Klikk for å redigere tittelstil</a:t>
            </a:r>
            <a:endParaRPr lang="nb-NO" dirty="0"/>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pic>
        <p:nvPicPr>
          <p:cNvPr id="8" name="Bilde 4" descr="logo_300.pdf"/>
          <p:cNvPicPr>
            <a:picLocks noChangeAspect="1"/>
          </p:cNvPicPr>
          <p:nvPr userDrawn="1"/>
        </p:nvPicPr>
        <p:blipFill>
          <a:blip r:embed="rId3" cstate="print"/>
          <a:srcRect/>
          <a:stretch>
            <a:fillRect/>
          </a:stretch>
        </p:blipFill>
        <p:spPr bwMode="auto">
          <a:xfrm>
            <a:off x="381000" y="381000"/>
            <a:ext cx="3594100" cy="723900"/>
          </a:xfrm>
          <a:prstGeom prst="rect">
            <a:avLst/>
          </a:prstGeom>
          <a:noFill/>
          <a:ln w="9525">
            <a:noFill/>
            <a:miter lim="800000"/>
            <a:headEnd/>
            <a:tailEnd/>
          </a:ln>
        </p:spPr>
      </p:pic>
    </p:spTree>
    <p:extLst>
      <p:ext uri="{BB962C8B-B14F-4D97-AF65-F5344CB8AC3E}">
        <p14:creationId xmlns:p14="http://schemas.microsoft.com/office/powerpoint/2010/main" val="154182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grønn">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lvl1pPr>
              <a:defRPr b="1"/>
            </a:lvl1pPr>
          </a:lstStyle>
          <a:p>
            <a:r>
              <a:rPr lang="nb-NO" smtClean="0"/>
              <a:t>Klikk for å redigere tittelstil</a:t>
            </a:r>
            <a:endParaRPr lang="nb-NO" dirty="0"/>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911" y="377879"/>
            <a:ext cx="3707904" cy="355089"/>
          </a:xfrm>
          <a:prstGeom prst="rect">
            <a:avLst/>
          </a:prstGeom>
        </p:spPr>
      </p:pic>
    </p:spTree>
    <p:extLst>
      <p:ext uri="{BB962C8B-B14F-4D97-AF65-F5344CB8AC3E}">
        <p14:creationId xmlns:p14="http://schemas.microsoft.com/office/powerpoint/2010/main" val="31618282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5" name="Plassholder for tekst 4"/>
          <p:cNvSpPr>
            <a:spLocks noGrp="1"/>
          </p:cNvSpPr>
          <p:nvPr>
            <p:ph type="body" sz="quarter" idx="10"/>
          </p:nvPr>
        </p:nvSpPr>
        <p:spPr>
          <a:xfrm>
            <a:off x="539552" y="1556792"/>
            <a:ext cx="7992888" cy="316835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3" name="Tittel 2"/>
          <p:cNvSpPr>
            <a:spLocks noGrp="1"/>
          </p:cNvSpPr>
          <p:nvPr>
            <p:ph type="title"/>
          </p:nvPr>
        </p:nvSpPr>
        <p:spPr/>
        <p:txBody>
          <a:bodyPr/>
          <a:lstStyle/>
          <a:p>
            <a:r>
              <a:rPr lang="nb-NO" smtClean="0"/>
              <a:t>Klikk for å redigere tittelstil</a:t>
            </a:r>
            <a:endParaRPr lang="nb-NO"/>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6453336"/>
            <a:ext cx="1734071" cy="166064"/>
          </a:xfrm>
          <a:prstGeom prst="rect">
            <a:avLst/>
          </a:prstGeom>
        </p:spPr>
      </p:pic>
    </p:spTree>
    <p:extLst>
      <p:ext uri="{BB962C8B-B14F-4D97-AF65-F5344CB8AC3E}">
        <p14:creationId xmlns:p14="http://schemas.microsoft.com/office/powerpoint/2010/main" val="38659738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 diagram, bilder o.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7" name="Plassholder for innhold 6"/>
          <p:cNvSpPr>
            <a:spLocks noGrp="1"/>
          </p:cNvSpPr>
          <p:nvPr>
            <p:ph sz="quarter" idx="13"/>
          </p:nvPr>
        </p:nvSpPr>
        <p:spPr>
          <a:xfrm>
            <a:off x="540000" y="1555200"/>
            <a:ext cx="7992000" cy="3168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6453336"/>
            <a:ext cx="1734071" cy="166064"/>
          </a:xfrm>
          <a:prstGeom prst="rect">
            <a:avLst/>
          </a:prstGeom>
        </p:spPr>
      </p:pic>
    </p:spTree>
    <p:extLst>
      <p:ext uri="{BB962C8B-B14F-4D97-AF65-F5344CB8AC3E}">
        <p14:creationId xmlns:p14="http://schemas.microsoft.com/office/powerpoint/2010/main" val="6419501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2" name="Bilde 4" descr="strek_NY.pdf"/>
          <p:cNvPicPr>
            <a:picLocks noChangeAspect="1"/>
          </p:cNvPicPr>
          <p:nvPr userDrawn="1"/>
        </p:nvPicPr>
        <p:blipFill>
          <a:blip r:embed="rId2" cstate="print"/>
          <a:srcRect/>
          <a:stretch>
            <a:fillRect/>
          </a:stretch>
        </p:blipFill>
        <p:spPr bwMode="auto">
          <a:xfrm>
            <a:off x="0" y="5013325"/>
            <a:ext cx="9144000" cy="1844675"/>
          </a:xfrm>
          <a:prstGeom prst="rect">
            <a:avLst/>
          </a:prstGeom>
          <a:noFill/>
          <a:ln w="9525">
            <a:noFill/>
            <a:miter lim="800000"/>
            <a:headEnd/>
            <a:tailEnd/>
          </a:ln>
        </p:spPr>
      </p:pic>
      <p:sp>
        <p:nvSpPr>
          <p:cNvPr id="5" name="Plassholder for tekst 4"/>
          <p:cNvSpPr>
            <a:spLocks noGrp="1"/>
          </p:cNvSpPr>
          <p:nvPr>
            <p:ph type="body" sz="quarter" idx="10"/>
          </p:nvPr>
        </p:nvSpPr>
        <p:spPr>
          <a:xfrm>
            <a:off x="539552" y="1556792"/>
            <a:ext cx="7992888" cy="316835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Tittel 7"/>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293007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ell, diagram, bilder o.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7" name="Plassholder for innhold 6"/>
          <p:cNvSpPr>
            <a:spLocks noGrp="1"/>
          </p:cNvSpPr>
          <p:nvPr>
            <p:ph sz="quarter" idx="13"/>
          </p:nvPr>
        </p:nvSpPr>
        <p:spPr>
          <a:xfrm>
            <a:off x="540000" y="1555200"/>
            <a:ext cx="7992000" cy="3168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8" name="Bilde 4" descr="strek_NY.pdf"/>
          <p:cNvPicPr>
            <a:picLocks noChangeAspect="1"/>
          </p:cNvPicPr>
          <p:nvPr userDrawn="1"/>
        </p:nvPicPr>
        <p:blipFill>
          <a:blip r:embed="rId2" cstate="print"/>
          <a:srcRect/>
          <a:stretch>
            <a:fillRect/>
          </a:stretch>
        </p:blipFill>
        <p:spPr bwMode="auto">
          <a:xfrm>
            <a:off x="0" y="5013325"/>
            <a:ext cx="9144000" cy="1844675"/>
          </a:xfrm>
          <a:prstGeom prst="rect">
            <a:avLst/>
          </a:prstGeom>
          <a:noFill/>
          <a:ln w="9525">
            <a:noFill/>
            <a:miter lim="800000"/>
            <a:headEnd/>
            <a:tailEnd/>
          </a:ln>
        </p:spPr>
      </p:pic>
    </p:spTree>
    <p:extLst>
      <p:ext uri="{BB962C8B-B14F-4D97-AF65-F5344CB8AC3E}">
        <p14:creationId xmlns:p14="http://schemas.microsoft.com/office/powerpoint/2010/main" val="390348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tellysbilde grønn">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lvl1pPr>
              <a:defRPr b="1"/>
            </a:lvl1pPr>
          </a:lstStyle>
          <a:p>
            <a:r>
              <a:rPr lang="nb-NO" smtClean="0"/>
              <a:t>Klikk for å redigere tittelstil</a:t>
            </a:r>
            <a:endParaRPr lang="nb-NO" dirty="0"/>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911" y="377879"/>
            <a:ext cx="3707904" cy="355089"/>
          </a:xfrm>
          <a:prstGeom prst="rect">
            <a:avLst/>
          </a:prstGeom>
        </p:spPr>
      </p:pic>
    </p:spTree>
    <p:extLst>
      <p:ext uri="{BB962C8B-B14F-4D97-AF65-F5344CB8AC3E}">
        <p14:creationId xmlns:p14="http://schemas.microsoft.com/office/powerpoint/2010/main" val="3627079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5" name="Plassholder for tekst 4"/>
          <p:cNvSpPr>
            <a:spLocks noGrp="1"/>
          </p:cNvSpPr>
          <p:nvPr>
            <p:ph type="body" sz="quarter" idx="10"/>
          </p:nvPr>
        </p:nvSpPr>
        <p:spPr>
          <a:xfrm>
            <a:off x="539552" y="1556792"/>
            <a:ext cx="7992888" cy="316835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3" name="Tittel 2"/>
          <p:cNvSpPr>
            <a:spLocks noGrp="1"/>
          </p:cNvSpPr>
          <p:nvPr>
            <p:ph type="title"/>
          </p:nvPr>
        </p:nvSpPr>
        <p:spPr/>
        <p:txBody>
          <a:bodyPr/>
          <a:lstStyle/>
          <a:p>
            <a:r>
              <a:rPr lang="nb-NO" smtClean="0"/>
              <a:t>Klikk for å redigere tittelstil</a:t>
            </a:r>
            <a:endParaRPr lang="nb-NO"/>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6453336"/>
            <a:ext cx="1734071" cy="166064"/>
          </a:xfrm>
          <a:prstGeom prst="rect">
            <a:avLst/>
          </a:prstGeom>
        </p:spPr>
      </p:pic>
    </p:spTree>
    <p:extLst>
      <p:ext uri="{BB962C8B-B14F-4D97-AF65-F5344CB8AC3E}">
        <p14:creationId xmlns:p14="http://schemas.microsoft.com/office/powerpoint/2010/main" val="8392606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l, diagram, bilder o.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7" name="Plassholder for innhold 6"/>
          <p:cNvSpPr>
            <a:spLocks noGrp="1"/>
          </p:cNvSpPr>
          <p:nvPr>
            <p:ph sz="quarter" idx="13"/>
          </p:nvPr>
        </p:nvSpPr>
        <p:spPr>
          <a:xfrm>
            <a:off x="540000" y="1555200"/>
            <a:ext cx="7992000" cy="3168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6453336"/>
            <a:ext cx="1734071" cy="166064"/>
          </a:xfrm>
          <a:prstGeom prst="rect">
            <a:avLst/>
          </a:prstGeom>
        </p:spPr>
      </p:pic>
    </p:spTree>
    <p:extLst>
      <p:ext uri="{BB962C8B-B14F-4D97-AF65-F5344CB8AC3E}">
        <p14:creationId xmlns:p14="http://schemas.microsoft.com/office/powerpoint/2010/main" val="7385665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tellysbilde grønn">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lvl1pPr>
              <a:defRPr b="1"/>
            </a:lvl1pPr>
          </a:lstStyle>
          <a:p>
            <a:r>
              <a:rPr lang="nb-NO" smtClean="0"/>
              <a:t>Klikk for å redigere tittelstil</a:t>
            </a:r>
            <a:endParaRPr lang="nb-NO" dirty="0"/>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911" y="377879"/>
            <a:ext cx="3707904" cy="355089"/>
          </a:xfrm>
          <a:prstGeom prst="rect">
            <a:avLst/>
          </a:prstGeom>
        </p:spPr>
      </p:pic>
    </p:spTree>
    <p:extLst>
      <p:ext uri="{BB962C8B-B14F-4D97-AF65-F5344CB8AC3E}">
        <p14:creationId xmlns:p14="http://schemas.microsoft.com/office/powerpoint/2010/main" val="40125112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5" name="Plassholder for tekst 4"/>
          <p:cNvSpPr>
            <a:spLocks noGrp="1"/>
          </p:cNvSpPr>
          <p:nvPr>
            <p:ph type="body" sz="quarter" idx="10"/>
          </p:nvPr>
        </p:nvSpPr>
        <p:spPr>
          <a:xfrm>
            <a:off x="539552" y="1556792"/>
            <a:ext cx="7992888" cy="316835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3" name="Tittel 2"/>
          <p:cNvSpPr>
            <a:spLocks noGrp="1"/>
          </p:cNvSpPr>
          <p:nvPr>
            <p:ph type="title"/>
          </p:nvPr>
        </p:nvSpPr>
        <p:spPr/>
        <p:txBody>
          <a:bodyPr/>
          <a:lstStyle/>
          <a:p>
            <a:r>
              <a:rPr lang="nb-NO" smtClean="0"/>
              <a:t>Klikk for å redigere tittelstil</a:t>
            </a:r>
            <a:endParaRPr lang="nb-NO"/>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6453336"/>
            <a:ext cx="1734071" cy="166064"/>
          </a:xfrm>
          <a:prstGeom prst="rect">
            <a:avLst/>
          </a:prstGeom>
        </p:spPr>
      </p:pic>
    </p:spTree>
    <p:extLst>
      <p:ext uri="{BB962C8B-B14F-4D97-AF65-F5344CB8AC3E}">
        <p14:creationId xmlns:p14="http://schemas.microsoft.com/office/powerpoint/2010/main" val="270176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 diagram, bilder o.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7" name="Plassholder for innhold 6"/>
          <p:cNvSpPr>
            <a:spLocks noGrp="1"/>
          </p:cNvSpPr>
          <p:nvPr>
            <p:ph sz="quarter" idx="13"/>
          </p:nvPr>
        </p:nvSpPr>
        <p:spPr>
          <a:xfrm>
            <a:off x="540000" y="1555200"/>
            <a:ext cx="7992000" cy="3168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6453336"/>
            <a:ext cx="1734071" cy="166064"/>
          </a:xfrm>
          <a:prstGeom prst="rect">
            <a:avLst/>
          </a:prstGeom>
        </p:spPr>
      </p:pic>
    </p:spTree>
    <p:extLst>
      <p:ext uri="{BB962C8B-B14F-4D97-AF65-F5344CB8AC3E}">
        <p14:creationId xmlns:p14="http://schemas.microsoft.com/office/powerpoint/2010/main" val="30570626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F34D7-B32C-4281-B0AB-D7DADC43212D}" type="datetimeFigureOut">
              <a:rPr lang="nb-NO" smtClean="0">
                <a:solidFill>
                  <a:srgbClr val="3F3F3F">
                    <a:tint val="75000"/>
                  </a:srgbClr>
                </a:solidFill>
              </a:rPr>
              <a:pPr/>
              <a:t>10.11.2014</a:t>
            </a:fld>
            <a:endParaRPr lang="nb-NO">
              <a:solidFill>
                <a:srgbClr val="3F3F3F">
                  <a:tint val="75000"/>
                </a:srgbClr>
              </a:solidFill>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srgbClr val="3F3F3F">
                  <a:tint val="75000"/>
                </a:srgbClr>
              </a:solidFill>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83058-0ED0-4178-93FD-62BACD0A2C9E}" type="slidenum">
              <a:rPr lang="nb-NO" smtClean="0">
                <a:solidFill>
                  <a:srgbClr val="3F3F3F">
                    <a:tint val="75000"/>
                  </a:srgbClr>
                </a:solidFill>
              </a:rPr>
              <a:pPr/>
              <a:t>‹#›</a:t>
            </a:fld>
            <a:endParaRPr lang="nb-NO">
              <a:solidFill>
                <a:srgbClr val="3F3F3F">
                  <a:tint val="75000"/>
                </a:srgbClr>
              </a:solidFill>
            </a:endParaRPr>
          </a:p>
        </p:txBody>
      </p:sp>
    </p:spTree>
    <p:extLst>
      <p:ext uri="{BB962C8B-B14F-4D97-AF65-F5344CB8AC3E}">
        <p14:creationId xmlns:p14="http://schemas.microsoft.com/office/powerpoint/2010/main" val="1216887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F34D7-B32C-4281-B0AB-D7DADC43212D}" type="datetimeFigureOut">
              <a:rPr lang="nb-NO" smtClean="0">
                <a:solidFill>
                  <a:srgbClr val="3F3F3F">
                    <a:tint val="75000"/>
                  </a:srgbClr>
                </a:solidFill>
              </a:rPr>
              <a:pPr/>
              <a:t>10.11.2014</a:t>
            </a:fld>
            <a:endParaRPr lang="nb-NO">
              <a:solidFill>
                <a:srgbClr val="3F3F3F">
                  <a:tint val="75000"/>
                </a:srgbClr>
              </a:solidFill>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srgbClr val="3F3F3F">
                  <a:tint val="75000"/>
                </a:srgbClr>
              </a:solidFill>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83058-0ED0-4178-93FD-62BACD0A2C9E}" type="slidenum">
              <a:rPr lang="nb-NO" smtClean="0">
                <a:solidFill>
                  <a:srgbClr val="3F3F3F">
                    <a:tint val="75000"/>
                  </a:srgbClr>
                </a:solidFill>
              </a:rPr>
              <a:pPr/>
              <a:t>‹#›</a:t>
            </a:fld>
            <a:endParaRPr lang="nb-NO">
              <a:solidFill>
                <a:srgbClr val="3F3F3F">
                  <a:tint val="75000"/>
                </a:srgbClr>
              </a:solidFill>
            </a:endParaRPr>
          </a:p>
        </p:txBody>
      </p:sp>
    </p:spTree>
    <p:extLst>
      <p:ext uri="{BB962C8B-B14F-4D97-AF65-F5344CB8AC3E}">
        <p14:creationId xmlns:p14="http://schemas.microsoft.com/office/powerpoint/2010/main" val="177894324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F34D7-B32C-4281-B0AB-D7DADC43212D}" type="datetimeFigureOut">
              <a:rPr lang="nb-NO" smtClean="0">
                <a:solidFill>
                  <a:srgbClr val="3F3F3F">
                    <a:tint val="75000"/>
                  </a:srgbClr>
                </a:solidFill>
              </a:rPr>
              <a:pPr/>
              <a:t>10.11.2014</a:t>
            </a:fld>
            <a:endParaRPr lang="nb-NO">
              <a:solidFill>
                <a:srgbClr val="3F3F3F">
                  <a:tint val="75000"/>
                </a:srgbClr>
              </a:solidFill>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srgbClr val="3F3F3F">
                  <a:tint val="75000"/>
                </a:srgbClr>
              </a:solidFill>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83058-0ED0-4178-93FD-62BACD0A2C9E}" type="slidenum">
              <a:rPr lang="nb-NO" smtClean="0">
                <a:solidFill>
                  <a:srgbClr val="3F3F3F">
                    <a:tint val="75000"/>
                  </a:srgbClr>
                </a:solidFill>
              </a:rPr>
              <a:pPr/>
              <a:t>‹#›</a:t>
            </a:fld>
            <a:endParaRPr lang="nb-NO">
              <a:solidFill>
                <a:srgbClr val="3F3F3F">
                  <a:tint val="75000"/>
                </a:srgbClr>
              </a:solidFill>
            </a:endParaRPr>
          </a:p>
        </p:txBody>
      </p:sp>
    </p:spTree>
    <p:extLst>
      <p:ext uri="{BB962C8B-B14F-4D97-AF65-F5344CB8AC3E}">
        <p14:creationId xmlns:p14="http://schemas.microsoft.com/office/powerpoint/2010/main" val="314802518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F34D7-B32C-4281-B0AB-D7DADC43212D}" type="datetimeFigureOut">
              <a:rPr lang="nb-NO" smtClean="0">
                <a:solidFill>
                  <a:srgbClr val="3F3F3F">
                    <a:tint val="75000"/>
                  </a:srgbClr>
                </a:solidFill>
              </a:rPr>
              <a:pPr/>
              <a:t>10.11.2014</a:t>
            </a:fld>
            <a:endParaRPr lang="nb-NO">
              <a:solidFill>
                <a:srgbClr val="3F3F3F">
                  <a:tint val="75000"/>
                </a:srgbClr>
              </a:solidFill>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srgbClr val="3F3F3F">
                  <a:tint val="75000"/>
                </a:srgbClr>
              </a:solidFill>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83058-0ED0-4178-93FD-62BACD0A2C9E}" type="slidenum">
              <a:rPr lang="nb-NO" smtClean="0">
                <a:solidFill>
                  <a:srgbClr val="3F3F3F">
                    <a:tint val="75000"/>
                  </a:srgbClr>
                </a:solidFill>
              </a:rPr>
              <a:pPr/>
              <a:t>‹#›</a:t>
            </a:fld>
            <a:endParaRPr lang="nb-NO">
              <a:solidFill>
                <a:srgbClr val="3F3F3F">
                  <a:tint val="75000"/>
                </a:srgbClr>
              </a:solidFill>
            </a:endParaRPr>
          </a:p>
        </p:txBody>
      </p:sp>
    </p:spTree>
    <p:extLst>
      <p:ext uri="{BB962C8B-B14F-4D97-AF65-F5344CB8AC3E}">
        <p14:creationId xmlns:p14="http://schemas.microsoft.com/office/powerpoint/2010/main" val="830915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dirty="0"/>
              <a:t>Kommunesamlinger høst </a:t>
            </a:r>
            <a:r>
              <a:rPr lang="nb-NO" b="0" dirty="0"/>
              <a:t>2014</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0" t="9141" r="48807" b="34164"/>
          <a:stretch/>
        </p:blipFill>
        <p:spPr bwMode="auto">
          <a:xfrm>
            <a:off x="215516" y="3645024"/>
            <a:ext cx="8712968" cy="30671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8978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390364" y="274638"/>
            <a:ext cx="8363272" cy="1143000"/>
          </a:xfrm>
        </p:spPr>
        <p:txBody>
          <a:bodyPr>
            <a:noAutofit/>
          </a:bodyPr>
          <a:lstStyle/>
          <a:p>
            <a:r>
              <a:rPr lang="nb-NO" sz="3200" b="1" dirty="0" err="1"/>
              <a:t>Avkorting</a:t>
            </a:r>
            <a:r>
              <a:rPr lang="nb-NO" sz="3200" b="1" dirty="0"/>
              <a:t> ved feilopplysninger (§</a:t>
            </a:r>
            <a:r>
              <a:rPr lang="nb-NO" sz="3200" b="1" dirty="0" smtClean="0"/>
              <a:t>13 </a:t>
            </a:r>
            <a:r>
              <a:rPr lang="nb-NO" sz="3200" b="1" dirty="0" smtClean="0">
                <a:solidFill>
                  <a:schemeClr val="bg1">
                    <a:lumMod val="50000"/>
                  </a:schemeClr>
                </a:solidFill>
              </a:rPr>
              <a:t>/ § 12</a:t>
            </a:r>
            <a:r>
              <a:rPr lang="nb-NO" sz="3200" b="1" dirty="0" smtClean="0"/>
              <a:t>)</a:t>
            </a:r>
            <a:endParaRPr lang="nb-NO" sz="3200" b="1" dirty="0"/>
          </a:p>
        </p:txBody>
      </p:sp>
      <p:sp>
        <p:nvSpPr>
          <p:cNvPr id="5" name="Plassholder for innhold 2"/>
          <p:cNvSpPr txBox="1">
            <a:spLocks/>
          </p:cNvSpPr>
          <p:nvPr/>
        </p:nvSpPr>
        <p:spPr>
          <a:xfrm>
            <a:off x="457200" y="1600201"/>
            <a:ext cx="8229600" cy="391703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2000" dirty="0" smtClean="0"/>
              <a:t>Også her fra </a:t>
            </a:r>
            <a:r>
              <a:rPr lang="nb-NO" sz="2000" u="sng" dirty="0" smtClean="0"/>
              <a:t>kan</a:t>
            </a:r>
            <a:r>
              <a:rPr lang="nb-NO" sz="2000" dirty="0" smtClean="0"/>
              <a:t> til </a:t>
            </a:r>
            <a:r>
              <a:rPr lang="nb-NO" sz="2000" u="sng" dirty="0" smtClean="0"/>
              <a:t>skal</a:t>
            </a:r>
            <a:r>
              <a:rPr lang="nb-NO" sz="2000" dirty="0" smtClean="0"/>
              <a:t>. Ved feilopplysninger skal </a:t>
            </a:r>
            <a:r>
              <a:rPr lang="nb-NO" sz="2000" dirty="0" err="1" smtClean="0"/>
              <a:t>avkorting</a:t>
            </a:r>
            <a:r>
              <a:rPr lang="nb-NO" sz="2000" dirty="0" smtClean="0"/>
              <a:t> alltid vurderes.</a:t>
            </a:r>
          </a:p>
          <a:p>
            <a:endParaRPr lang="nb-NO" sz="2000" dirty="0" smtClean="0"/>
          </a:p>
          <a:p>
            <a:r>
              <a:rPr lang="nb-NO" sz="2000" dirty="0" smtClean="0"/>
              <a:t>Vilkår:</a:t>
            </a:r>
          </a:p>
          <a:p>
            <a:pPr lvl="1"/>
            <a:r>
              <a:rPr lang="nb-NO" sz="2000" dirty="0" smtClean="0"/>
              <a:t>At søker uaktsomt eller forsettlig har gitt feilopplysninger i søknaden. </a:t>
            </a:r>
          </a:p>
          <a:p>
            <a:pPr lvl="1"/>
            <a:r>
              <a:rPr lang="nb-NO" sz="2000" dirty="0" smtClean="0"/>
              <a:t>At feilopplysningene ville kunne føre til en urettmessig utbetaling.</a:t>
            </a:r>
          </a:p>
          <a:p>
            <a:pPr lvl="1"/>
            <a:endParaRPr lang="nb-NO" sz="2000" dirty="0" smtClean="0"/>
          </a:p>
          <a:p>
            <a:r>
              <a:rPr lang="nb-NO" sz="2000" dirty="0" smtClean="0"/>
              <a:t>Fører til to unntak hvor det </a:t>
            </a:r>
            <a:r>
              <a:rPr lang="nb-NO" sz="2000" u="sng" dirty="0" smtClean="0"/>
              <a:t>ikke</a:t>
            </a:r>
            <a:r>
              <a:rPr lang="nb-NO" sz="2000" dirty="0" smtClean="0"/>
              <a:t> skal avkortes tross feilopplysninger:</a:t>
            </a:r>
          </a:p>
          <a:p>
            <a:pPr lvl="1"/>
            <a:r>
              <a:rPr lang="nb-NO" sz="2000" dirty="0" smtClean="0"/>
              <a:t>Søker var i aktsom god tro </a:t>
            </a:r>
          </a:p>
          <a:p>
            <a:pPr lvl="1"/>
            <a:r>
              <a:rPr lang="nb-NO" sz="2000" dirty="0" smtClean="0"/>
              <a:t>Søker mottok ikke (eller ville ikke ha mottatt) noen urettmessig utbetaling.</a:t>
            </a:r>
          </a:p>
        </p:txBody>
      </p:sp>
    </p:spTree>
    <p:extLst>
      <p:ext uri="{BB962C8B-B14F-4D97-AF65-F5344CB8AC3E}">
        <p14:creationId xmlns:p14="http://schemas.microsoft.com/office/powerpoint/2010/main" val="364141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457200" y="274638"/>
            <a:ext cx="8229600" cy="1143000"/>
          </a:xfrm>
        </p:spPr>
        <p:txBody>
          <a:bodyPr>
            <a:normAutofit/>
          </a:bodyPr>
          <a:lstStyle/>
          <a:p>
            <a:r>
              <a:rPr lang="nb-NO" sz="3600" b="1" dirty="0" smtClean="0">
                <a:solidFill>
                  <a:srgbClr val="3F3F3F"/>
                </a:solidFill>
              </a:rPr>
              <a:t>Hvor mye skal man avkorte?</a:t>
            </a:r>
            <a:endParaRPr lang="nb-NO" sz="3600" b="1" dirty="0"/>
          </a:p>
        </p:txBody>
      </p:sp>
      <p:sp>
        <p:nvSpPr>
          <p:cNvPr id="5" name="Plassholder for innhold 2"/>
          <p:cNvSpPr txBox="1">
            <a:spLocks/>
          </p:cNvSpPr>
          <p:nvPr/>
        </p:nvSpPr>
        <p:spPr>
          <a:xfrm>
            <a:off x="457200" y="1484784"/>
            <a:ext cx="8229600" cy="4968552"/>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4500" dirty="0" smtClean="0"/>
              <a:t>Skyldkravet for begge </a:t>
            </a:r>
            <a:r>
              <a:rPr lang="nb-NO" sz="4500" dirty="0" err="1" smtClean="0"/>
              <a:t>avkortingshjemlene</a:t>
            </a:r>
            <a:r>
              <a:rPr lang="nb-NO" sz="4500" dirty="0" smtClean="0"/>
              <a:t> er at det minst foreligger uaktsomhet. Grader av utvist skyld utover dette (grov uaktsomhet eller forsett) er vurderingstema i avgjørelsen av hvor mye man skal avkorte.</a:t>
            </a:r>
          </a:p>
          <a:p>
            <a:pPr>
              <a:buFont typeface="Arial" pitchFamily="34" charset="0"/>
              <a:buNone/>
            </a:pPr>
            <a:endParaRPr lang="nb-NO" sz="4500" dirty="0" smtClean="0"/>
          </a:p>
          <a:p>
            <a:pPr>
              <a:buFont typeface="Arial" pitchFamily="34" charset="0"/>
              <a:buNone/>
            </a:pPr>
            <a:r>
              <a:rPr lang="nb-NO" sz="4500" dirty="0" smtClean="0"/>
              <a:t>Det er ingen faste satser for hvor stort avkortingsbeløpet skal være – som en retningslinje for beregning av avkortingsbeløpet er det laget følgende </a:t>
            </a:r>
            <a:r>
              <a:rPr lang="nb-NO" sz="4500" u="sng" dirty="0" smtClean="0"/>
              <a:t>utgangspunkt</a:t>
            </a:r>
            <a:r>
              <a:rPr lang="nb-NO" sz="4500" dirty="0" smtClean="0"/>
              <a:t>:</a:t>
            </a:r>
          </a:p>
          <a:p>
            <a:endParaRPr lang="nb-NO" sz="4500" dirty="0" smtClean="0"/>
          </a:p>
          <a:p>
            <a:r>
              <a:rPr lang="nb-NO" sz="4500" dirty="0" smtClean="0"/>
              <a:t>Ved simpel uaktsomhet: </a:t>
            </a:r>
          </a:p>
          <a:p>
            <a:pPr marL="0" indent="0">
              <a:buFont typeface="Arial" pitchFamily="34" charset="0"/>
              <a:buNone/>
            </a:pPr>
            <a:endParaRPr lang="nb-NO" sz="4500" dirty="0" smtClean="0"/>
          </a:p>
          <a:p>
            <a:r>
              <a:rPr lang="nb-NO" sz="4500" dirty="0" smtClean="0"/>
              <a:t>Ved grov uaktsomt eller forsett:</a:t>
            </a:r>
          </a:p>
          <a:p>
            <a:endParaRPr lang="nb-NO" sz="4000" dirty="0"/>
          </a:p>
        </p:txBody>
      </p:sp>
    </p:spTree>
    <p:extLst>
      <p:ext uri="{BB962C8B-B14F-4D97-AF65-F5344CB8AC3E}">
        <p14:creationId xmlns:p14="http://schemas.microsoft.com/office/powerpoint/2010/main" val="439258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457200" y="274638"/>
            <a:ext cx="8229600" cy="1143000"/>
          </a:xfrm>
        </p:spPr>
        <p:txBody>
          <a:bodyPr>
            <a:noAutofit/>
          </a:bodyPr>
          <a:lstStyle/>
          <a:p>
            <a:r>
              <a:rPr lang="nb-NO" sz="3600" b="1" dirty="0" smtClean="0"/>
              <a:t>Håndtering av </a:t>
            </a:r>
            <a:r>
              <a:rPr lang="nb-NO" sz="3600" b="1" dirty="0" err="1" smtClean="0"/>
              <a:t>avkorting</a:t>
            </a:r>
            <a:r>
              <a:rPr lang="nb-NO" sz="3600" b="1" dirty="0" smtClean="0"/>
              <a:t> </a:t>
            </a:r>
            <a:r>
              <a:rPr lang="nb-NO" sz="3600" b="1" dirty="0"/>
              <a:t>ved søknadsbehandling</a:t>
            </a:r>
          </a:p>
        </p:txBody>
      </p:sp>
      <p:sp>
        <p:nvSpPr>
          <p:cNvPr id="5" name="Plassholder for innhold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b-NO" sz="2400" dirty="0" smtClean="0"/>
              <a:t>Om kommunen oppdager avvik mellom opplysninger i søknaden og de faktiske forhold hos foretaket:</a:t>
            </a:r>
          </a:p>
          <a:p>
            <a:pPr lvl="1"/>
            <a:r>
              <a:rPr lang="nb-NO" sz="2400" u="sng" dirty="0" smtClean="0"/>
              <a:t>skal</a:t>
            </a:r>
            <a:r>
              <a:rPr lang="nb-NO" sz="2400" dirty="0" smtClean="0"/>
              <a:t> søknaden først rettes i samsvar med de faktiske forholdene.</a:t>
            </a:r>
          </a:p>
          <a:p>
            <a:pPr lvl="1"/>
            <a:r>
              <a:rPr lang="nb-NO" sz="2400" dirty="0" smtClean="0"/>
              <a:t>så </a:t>
            </a:r>
            <a:r>
              <a:rPr lang="nb-NO" sz="2400" u="sng" dirty="0" smtClean="0"/>
              <a:t>skal</a:t>
            </a:r>
            <a:r>
              <a:rPr lang="nb-NO" sz="2400" dirty="0" smtClean="0"/>
              <a:t> </a:t>
            </a:r>
            <a:r>
              <a:rPr lang="nb-NO" sz="2400" dirty="0" err="1" smtClean="0"/>
              <a:t>avkorting</a:t>
            </a:r>
            <a:r>
              <a:rPr lang="nb-NO" sz="2400" dirty="0" smtClean="0"/>
              <a:t> i det resterende tilskuddet vurderes.</a:t>
            </a:r>
          </a:p>
          <a:p>
            <a:pPr lvl="1"/>
            <a:r>
              <a:rPr lang="nb-NO" sz="2400" dirty="0" smtClean="0"/>
              <a:t>Vurderingen skal videre redegjøres for jf. Rundskriv 16/14</a:t>
            </a:r>
          </a:p>
          <a:p>
            <a:endParaRPr lang="nb-NO" sz="2400" dirty="0" smtClean="0"/>
          </a:p>
          <a:p>
            <a:r>
              <a:rPr lang="nb-NO" sz="2400" dirty="0" smtClean="0"/>
              <a:t>Rapport PT-4100 viser avvik mellom antall feilmeldinger og </a:t>
            </a:r>
            <a:r>
              <a:rPr lang="nb-NO" sz="2400" dirty="0" err="1" smtClean="0"/>
              <a:t>avkortinger</a:t>
            </a:r>
            <a:endParaRPr lang="nb-NO" sz="2400" dirty="0" smtClean="0"/>
          </a:p>
          <a:p>
            <a:endParaRPr lang="nb-NO" sz="1800" dirty="0" smtClean="0"/>
          </a:p>
          <a:p>
            <a:pPr marL="0" indent="0">
              <a:buFont typeface="Arial" pitchFamily="34" charset="0"/>
              <a:buNone/>
            </a:pPr>
            <a:endParaRPr lang="nb-NO" sz="1800" dirty="0" smtClean="0"/>
          </a:p>
          <a:p>
            <a:endParaRPr lang="nb-NO" sz="1800" dirty="0" smtClean="0"/>
          </a:p>
          <a:p>
            <a:endParaRPr lang="nb-NO" dirty="0"/>
          </a:p>
        </p:txBody>
      </p:sp>
    </p:spTree>
    <p:extLst>
      <p:ext uri="{BB962C8B-B14F-4D97-AF65-F5344CB8AC3E}">
        <p14:creationId xmlns:p14="http://schemas.microsoft.com/office/powerpoint/2010/main" val="1532518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457200" y="274638"/>
            <a:ext cx="8229600" cy="1143000"/>
          </a:xfrm>
        </p:spPr>
        <p:txBody>
          <a:bodyPr>
            <a:noAutofit/>
          </a:bodyPr>
          <a:lstStyle/>
          <a:p>
            <a:r>
              <a:rPr lang="nb-NO" sz="3600" b="1" dirty="0">
                <a:solidFill>
                  <a:srgbClr val="3F3F3F"/>
                </a:solidFill>
              </a:rPr>
              <a:t>Saksbehandlingsregler for </a:t>
            </a:r>
            <a:r>
              <a:rPr lang="nb-NO" sz="3600" b="1" dirty="0" smtClean="0">
                <a:solidFill>
                  <a:srgbClr val="3F3F3F"/>
                </a:solidFill>
              </a:rPr>
              <a:t>vedtak om </a:t>
            </a:r>
            <a:r>
              <a:rPr lang="nb-NO" sz="3600" b="1" dirty="0" err="1" smtClean="0">
                <a:solidFill>
                  <a:srgbClr val="3F3F3F"/>
                </a:solidFill>
              </a:rPr>
              <a:t>avkorting</a:t>
            </a:r>
            <a:endParaRPr lang="nb-NO" sz="3600" dirty="0"/>
          </a:p>
        </p:txBody>
      </p:sp>
      <p:sp>
        <p:nvSpPr>
          <p:cNvPr id="5" name="Plassholder for innhold 2"/>
          <p:cNvSpPr txBox="1">
            <a:spLocks/>
          </p:cNvSpPr>
          <p:nvPr/>
        </p:nvSpPr>
        <p:spPr>
          <a:xfrm>
            <a:off x="457200" y="1600200"/>
            <a:ext cx="82296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1900" dirty="0" smtClean="0"/>
              <a:t>Forhåndsvarsel til søker etter forvaltningsloven § 16? </a:t>
            </a:r>
          </a:p>
          <a:p>
            <a:pPr lvl="1"/>
            <a:endParaRPr lang="nb-NO" sz="1900" dirty="0" smtClean="0"/>
          </a:p>
          <a:p>
            <a:r>
              <a:rPr lang="nb-NO" sz="1900" dirty="0" smtClean="0"/>
              <a:t>Forvaltningsloven § 17 kan medføre at søker gis anledning til å bli kjent med opplysninger som kommer frem under behandling av søknaden</a:t>
            </a:r>
          </a:p>
          <a:p>
            <a:endParaRPr lang="nb-NO" sz="1900" dirty="0" smtClean="0"/>
          </a:p>
          <a:p>
            <a:r>
              <a:rPr lang="nb-NO" sz="1900" dirty="0" smtClean="0"/>
              <a:t>Forvaltningsloven § 17 inneholder også en plikt for forvaltningen å påse at saken er så godt opplyst som mulig (utredningsplikten) før vedtak treffes</a:t>
            </a:r>
          </a:p>
          <a:p>
            <a:endParaRPr lang="nb-NO" sz="1900" dirty="0" smtClean="0"/>
          </a:p>
          <a:p>
            <a:r>
              <a:rPr lang="nb-NO" sz="1900" dirty="0" smtClean="0"/>
              <a:t>Kommunen må begrunne vedtaket – forvaltningsloven §§ 24 og 25 Minimumskravet til begrunnelsen fremgår av forvaltningsloven § 25 og vedtaket må inneholde:</a:t>
            </a:r>
          </a:p>
          <a:p>
            <a:pPr marL="914400" lvl="2" indent="0">
              <a:buFont typeface="Arial" pitchFamily="34" charset="0"/>
              <a:buNone/>
            </a:pPr>
            <a:r>
              <a:rPr lang="nb-NO" sz="1900" dirty="0" smtClean="0"/>
              <a:t>- Reglene vedtaket bygger på</a:t>
            </a:r>
          </a:p>
          <a:p>
            <a:pPr marL="914400" lvl="2" indent="0">
              <a:buFont typeface="Arial" pitchFamily="34" charset="0"/>
              <a:buNone/>
            </a:pPr>
            <a:r>
              <a:rPr lang="nb-NO" sz="1900" dirty="0" smtClean="0"/>
              <a:t>- De faktiske forhold man har lagt til grunn</a:t>
            </a:r>
          </a:p>
          <a:p>
            <a:pPr marL="914400" lvl="2" indent="0">
              <a:buFont typeface="Arial" pitchFamily="34" charset="0"/>
              <a:buNone/>
            </a:pPr>
            <a:r>
              <a:rPr lang="nb-NO" sz="1900" dirty="0" smtClean="0"/>
              <a:t>- Hovedhensynene som er vurdert ved utøvelse av skjønnet</a:t>
            </a:r>
          </a:p>
          <a:p>
            <a:endParaRPr lang="nb-NO" sz="1600" dirty="0" smtClean="0"/>
          </a:p>
          <a:p>
            <a:endParaRPr lang="nb-NO" dirty="0"/>
          </a:p>
        </p:txBody>
      </p:sp>
    </p:spTree>
    <p:extLst>
      <p:ext uri="{BB962C8B-B14F-4D97-AF65-F5344CB8AC3E}">
        <p14:creationId xmlns:p14="http://schemas.microsoft.com/office/powerpoint/2010/main" val="1685508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457200" y="274638"/>
            <a:ext cx="8229600" cy="1143000"/>
          </a:xfrm>
        </p:spPr>
        <p:txBody>
          <a:bodyPr>
            <a:noAutofit/>
          </a:bodyPr>
          <a:lstStyle/>
          <a:p>
            <a:r>
              <a:rPr lang="nb-NO" sz="3600" b="1" dirty="0">
                <a:solidFill>
                  <a:srgbClr val="3F3F3F"/>
                </a:solidFill>
              </a:rPr>
              <a:t>Saksbehandlingsregler for vedtak om </a:t>
            </a:r>
            <a:r>
              <a:rPr lang="nb-NO" sz="3600" b="1" dirty="0" err="1">
                <a:solidFill>
                  <a:srgbClr val="3F3F3F"/>
                </a:solidFill>
              </a:rPr>
              <a:t>avkorting</a:t>
            </a:r>
            <a:endParaRPr lang="nb-NO" sz="3600" dirty="0"/>
          </a:p>
        </p:txBody>
      </p:sp>
      <p:sp>
        <p:nvSpPr>
          <p:cNvPr id="5" name="Plassholder for innhold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1800" smtClean="0"/>
              <a:t>Begrunnelsen må sendes søkeren i eget brev samtidig som godkjenning av utbetalingslistene PT – 5040</a:t>
            </a:r>
          </a:p>
          <a:p>
            <a:endParaRPr lang="nb-NO" sz="1800" smtClean="0"/>
          </a:p>
          <a:p>
            <a:r>
              <a:rPr lang="nb-NO" sz="1800" smtClean="0"/>
              <a:t>Kommer kommunen frem til at tilskuddet ikke skal avkortes – skal disse vurderingene likevel redegjøres for skriftlig til foretaket med kopi til Fylkesmannen (vedtaket trenger ikke være endelig)</a:t>
            </a:r>
          </a:p>
          <a:p>
            <a:pPr marL="0" indent="0">
              <a:buFont typeface="Arial" pitchFamily="34" charset="0"/>
              <a:buNone/>
            </a:pPr>
            <a:endParaRPr lang="nb-NO" sz="1800" smtClean="0"/>
          </a:p>
          <a:p>
            <a:r>
              <a:rPr lang="nb-NO" sz="1800" smtClean="0"/>
              <a:t>Dersom avkortingen skal gjøres i forbindelse med sentral utbetaling – må avkortingen rapporteres til fylkesmannen innen fastsatte frister. Fylkesmannen registrerer disse.</a:t>
            </a:r>
          </a:p>
          <a:p>
            <a:pPr marL="0" indent="0">
              <a:buFont typeface="Arial" pitchFamily="34" charset="0"/>
              <a:buNone/>
            </a:pPr>
            <a:endParaRPr lang="nb-NO" sz="1800" smtClean="0"/>
          </a:p>
          <a:p>
            <a:r>
              <a:rPr lang="nb-NO" sz="1800" smtClean="0"/>
              <a:t>Rekker man ikke å vurdere avkortingen tilstrekkelig før fristene – må søknaden tas ut til manuell behandling</a:t>
            </a:r>
          </a:p>
          <a:p>
            <a:endParaRPr lang="nb-NO" sz="1800" smtClean="0"/>
          </a:p>
          <a:p>
            <a:endParaRPr lang="nb-NO" dirty="0"/>
          </a:p>
        </p:txBody>
      </p:sp>
    </p:spTree>
    <p:extLst>
      <p:ext uri="{BB962C8B-B14F-4D97-AF65-F5344CB8AC3E}">
        <p14:creationId xmlns:p14="http://schemas.microsoft.com/office/powerpoint/2010/main" val="346828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457200" y="274638"/>
            <a:ext cx="8229600" cy="1143000"/>
          </a:xfrm>
        </p:spPr>
        <p:txBody>
          <a:bodyPr>
            <a:normAutofit/>
          </a:bodyPr>
          <a:lstStyle/>
          <a:p>
            <a:r>
              <a:rPr lang="nb-NO" sz="3600" b="1" dirty="0" smtClean="0"/>
              <a:t>Tilbakebetalingskravet</a:t>
            </a:r>
            <a:endParaRPr lang="nb-NO" sz="3600" b="1" dirty="0"/>
          </a:p>
        </p:txBody>
      </p:sp>
      <p:sp>
        <p:nvSpPr>
          <p:cNvPr id="5" name="Plassholder for innhold 2"/>
          <p:cNvSpPr txBox="1">
            <a:spLocks/>
          </p:cNvSpPr>
          <p:nvPr/>
        </p:nvSpPr>
        <p:spPr>
          <a:xfrm>
            <a:off x="457200" y="1600200"/>
            <a:ext cx="8229600" cy="4525963"/>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b-NO" b="1" smtClean="0"/>
              <a:t>Kommunen ber direktoratet om å utstede faktura </a:t>
            </a:r>
            <a:endParaRPr lang="nb-NO" smtClean="0"/>
          </a:p>
          <a:p>
            <a:pPr marL="0" indent="0">
              <a:buFont typeface="Arial" pitchFamily="34" charset="0"/>
              <a:buNone/>
            </a:pPr>
            <a:r>
              <a:rPr lang="nb-NO" smtClean="0"/>
              <a:t> </a:t>
            </a:r>
          </a:p>
          <a:p>
            <a:pPr marL="0" indent="0">
              <a:buFont typeface="Arial" pitchFamily="34" charset="0"/>
              <a:buNone/>
            </a:pPr>
            <a:r>
              <a:rPr lang="nb-NO" smtClean="0"/>
              <a:t>Forutsetning: </a:t>
            </a:r>
          </a:p>
          <a:p>
            <a:r>
              <a:rPr lang="nb-NO" smtClean="0"/>
              <a:t>Vedtaket oppfyller lovens krav.</a:t>
            </a:r>
          </a:p>
          <a:p>
            <a:r>
              <a:rPr lang="nb-NO" smtClean="0"/>
              <a:t>Klagefristen har gått ut. </a:t>
            </a:r>
          </a:p>
          <a:p>
            <a:r>
              <a:rPr lang="nb-NO" smtClean="0"/>
              <a:t>Oversendelsesbrevet inneholder:</a:t>
            </a:r>
          </a:p>
          <a:p>
            <a:pPr lvl="1"/>
            <a:r>
              <a:rPr lang="nb-NO" smtClean="0"/>
              <a:t>Navn på foretaket</a:t>
            </a:r>
          </a:p>
          <a:p>
            <a:pPr lvl="1"/>
            <a:r>
              <a:rPr lang="nb-NO" smtClean="0"/>
              <a:t>Adresse</a:t>
            </a:r>
          </a:p>
          <a:p>
            <a:pPr lvl="1"/>
            <a:r>
              <a:rPr lang="nb-NO" smtClean="0"/>
              <a:t>Org. nr.</a:t>
            </a:r>
          </a:p>
          <a:p>
            <a:pPr lvl="1"/>
            <a:r>
              <a:rPr lang="nb-NO" smtClean="0"/>
              <a:t>Angivelse av hvilken sum som skal kreves inn fordelt på ordning</a:t>
            </a:r>
          </a:p>
          <a:p>
            <a:pPr lvl="1"/>
            <a:r>
              <a:rPr lang="nb-NO" smtClean="0"/>
              <a:t>Angivelse av hvilken søknadsomgang tilbakebetalingskravet tilhører</a:t>
            </a:r>
          </a:p>
          <a:p>
            <a:endParaRPr lang="nb-NO" dirty="0"/>
          </a:p>
        </p:txBody>
      </p:sp>
    </p:spTree>
    <p:extLst>
      <p:ext uri="{BB962C8B-B14F-4D97-AF65-F5344CB8AC3E}">
        <p14:creationId xmlns:p14="http://schemas.microsoft.com/office/powerpoint/2010/main" val="216693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457200" y="274638"/>
            <a:ext cx="8229600" cy="1143000"/>
          </a:xfrm>
        </p:spPr>
        <p:txBody>
          <a:bodyPr>
            <a:normAutofit/>
          </a:bodyPr>
          <a:lstStyle/>
          <a:p>
            <a:r>
              <a:rPr lang="nb-NO" sz="3600" b="1" dirty="0" smtClean="0"/>
              <a:t>Anmeldelse av </a:t>
            </a:r>
            <a:r>
              <a:rPr lang="nb-NO" sz="3600" b="1" dirty="0" err="1" smtClean="0"/>
              <a:t>tilskuddskriminalitet</a:t>
            </a:r>
            <a:endParaRPr lang="nb-NO" sz="3600" b="1" dirty="0"/>
          </a:p>
        </p:txBody>
      </p:sp>
      <p:sp>
        <p:nvSpPr>
          <p:cNvPr id="5" name="Plassholder for innhold 2"/>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2400" smtClean="0"/>
              <a:t>Tidligere lite anmeldelser tilknyttet produksjonstilskudd for landbruket.</a:t>
            </a:r>
          </a:p>
          <a:p>
            <a:r>
              <a:rPr lang="nb-NO" sz="2400" smtClean="0"/>
              <a:t>Til sammenlikning anmeldte NAV 427 brukere for trygdemisbruk frem til 19. mai i år. En av de største sakene gjaldt svindel av arbeidsavklaringspenger for 790 000 kroner, ellers fra 10 000 og oppover.</a:t>
            </a:r>
          </a:p>
          <a:p>
            <a:r>
              <a:rPr lang="nb-NO" sz="2400" smtClean="0"/>
              <a:t>Tilskuddskriminalitet undergraver velferdsstaten, og det er viktig at slike forhold oppdages og gjøres noe med.</a:t>
            </a:r>
          </a:p>
          <a:p>
            <a:r>
              <a:rPr lang="nb-NO" sz="2400" smtClean="0"/>
              <a:t>Vi har nå en dom i Gresseth-saken</a:t>
            </a:r>
          </a:p>
          <a:p>
            <a:r>
              <a:rPr lang="nb-NO" sz="2400" smtClean="0"/>
              <a:t>Konsekvens av anmeldelse kan være ulike varianter av straff; fengselsstraff, bøter eller annet.</a:t>
            </a:r>
          </a:p>
          <a:p>
            <a:r>
              <a:rPr lang="nb-NO" sz="2400" smtClean="0"/>
              <a:t>Avkorting er ikke straff, jf. Rt. 2007 s. 656:</a:t>
            </a:r>
            <a:endParaRPr lang="nb-NO" sz="2400" dirty="0" smtClean="0"/>
          </a:p>
        </p:txBody>
      </p:sp>
    </p:spTree>
    <p:extLst>
      <p:ext uri="{BB962C8B-B14F-4D97-AF65-F5344CB8AC3E}">
        <p14:creationId xmlns:p14="http://schemas.microsoft.com/office/powerpoint/2010/main" val="118238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457200" y="274638"/>
            <a:ext cx="8229600" cy="1143000"/>
          </a:xfrm>
        </p:spPr>
        <p:txBody>
          <a:bodyPr>
            <a:normAutofit/>
          </a:bodyPr>
          <a:lstStyle/>
          <a:p>
            <a:r>
              <a:rPr lang="nb-NO" sz="2400" b="1" dirty="0" smtClean="0"/>
              <a:t>Aktuelle straffebud i straffeloven</a:t>
            </a:r>
            <a:endParaRPr lang="nb-NO" sz="2400" b="1" dirty="0"/>
          </a:p>
        </p:txBody>
      </p:sp>
      <p:sp>
        <p:nvSpPr>
          <p:cNvPr id="5" name="Plassholder for innhold 2"/>
          <p:cNvSpPr txBox="1">
            <a:spLocks/>
          </p:cNvSpPr>
          <p:nvPr/>
        </p:nvSpPr>
        <p:spPr>
          <a:xfrm>
            <a:off x="457200" y="1600200"/>
            <a:ext cx="8229600" cy="4525963"/>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b-NO" sz="2000" b="1" smtClean="0"/>
              <a:t>Aktuelle alternativer kan være:</a:t>
            </a:r>
          </a:p>
          <a:p>
            <a:r>
              <a:rPr lang="nb-NO" sz="2000" smtClean="0"/>
              <a:t>§ 270 – bedrageri</a:t>
            </a:r>
          </a:p>
          <a:p>
            <a:r>
              <a:rPr lang="nb-NO" sz="2000" smtClean="0"/>
              <a:t>§ 271 – grovt bedrageri</a:t>
            </a:r>
          </a:p>
          <a:p>
            <a:r>
              <a:rPr lang="nb-NO" sz="2000" smtClean="0"/>
              <a:t>§ 271a – grovt uaktsomt bedrageri</a:t>
            </a:r>
          </a:p>
          <a:p>
            <a:r>
              <a:rPr lang="nb-NO" sz="2000" smtClean="0"/>
              <a:t>§ 166 – falsk forklaring</a:t>
            </a:r>
          </a:p>
          <a:p>
            <a:r>
              <a:rPr lang="nb-NO" sz="2000" smtClean="0"/>
              <a:t>§182 – dokumentfalsk</a:t>
            </a:r>
          </a:p>
          <a:p>
            <a:r>
              <a:rPr lang="nb-NO" sz="2000" smtClean="0"/>
              <a:t>§ 183 – dokumentfalsk, middel for bedrageri</a:t>
            </a:r>
          </a:p>
          <a:p>
            <a:endParaRPr lang="nb-NO" sz="2000" smtClean="0"/>
          </a:p>
          <a:p>
            <a:pPr marL="0" indent="0">
              <a:buFont typeface="Arial" pitchFamily="34" charset="0"/>
              <a:buNone/>
            </a:pPr>
            <a:r>
              <a:rPr lang="nb-NO" sz="2000" b="1" smtClean="0"/>
              <a:t>Mest aktuelt: Bedrageri</a:t>
            </a:r>
          </a:p>
          <a:p>
            <a:pPr>
              <a:buFont typeface="Arial" pitchFamily="34" charset="0"/>
              <a:buNone/>
            </a:pPr>
            <a:r>
              <a:rPr lang="nb-NO" sz="2000" b="1" smtClean="0"/>
              <a:t>§ 270.</a:t>
            </a:r>
            <a:r>
              <a:rPr lang="nb-NO" sz="2000" smtClean="0"/>
              <a:t> For bedrageri straffes den som i hensikt å skaffe seg eller andre en uberettiget vinning  </a:t>
            </a:r>
          </a:p>
          <a:p>
            <a:pPr>
              <a:buFont typeface="Arial" pitchFamily="34" charset="0"/>
              <a:buNone/>
            </a:pPr>
            <a:r>
              <a:rPr lang="nb-NO" sz="2000" smtClean="0"/>
              <a:t>	(1) ved å fremkalle, styrke eller utnytte en villfarelse rettsstridig forleder noen til en handling som volder tap eller fare for tap for ham eller den han handler for, eller </a:t>
            </a:r>
          </a:p>
          <a:p>
            <a:pPr>
              <a:buFont typeface="Arial" pitchFamily="34" charset="0"/>
              <a:buNone/>
            </a:pPr>
            <a:r>
              <a:rPr lang="nb-NO" sz="2000" smtClean="0"/>
              <a:t>	(2) ved bruk av uriktig eller ufullstendig opplysning, ved endring i data eller programutrustning eller på annen måte rettsstridig påvirker resultatet av en automatisk databehandling, og derved volder tap eller fare for tap for noen.        </a:t>
            </a:r>
          </a:p>
          <a:p>
            <a:pPr>
              <a:buFont typeface="Arial" pitchFamily="34" charset="0"/>
              <a:buNone/>
            </a:pPr>
            <a:endParaRPr lang="nb-NO" sz="2000" dirty="0" smtClean="0"/>
          </a:p>
        </p:txBody>
      </p:sp>
    </p:spTree>
    <p:extLst>
      <p:ext uri="{BB962C8B-B14F-4D97-AF65-F5344CB8AC3E}">
        <p14:creationId xmlns:p14="http://schemas.microsoft.com/office/powerpoint/2010/main" val="2011457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457200" y="274638"/>
            <a:ext cx="8229600" cy="1143000"/>
          </a:xfrm>
        </p:spPr>
        <p:txBody>
          <a:bodyPr>
            <a:noAutofit/>
          </a:bodyPr>
          <a:lstStyle/>
          <a:p>
            <a:r>
              <a:rPr lang="nb-NO" sz="3600" b="1" dirty="0" smtClean="0"/>
              <a:t>Rutiner for anmeldelse</a:t>
            </a:r>
            <a:endParaRPr lang="nb-NO" sz="3600" b="1" dirty="0"/>
          </a:p>
        </p:txBody>
      </p:sp>
      <p:sp>
        <p:nvSpPr>
          <p:cNvPr id="5" name="Plassholder for innhold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b-NO" sz="2000" b="1" smtClean="0"/>
              <a:t>Hvem kan anmelde:</a:t>
            </a:r>
          </a:p>
          <a:p>
            <a:r>
              <a:rPr lang="nb-NO" sz="2000" smtClean="0"/>
              <a:t>Tilskuddskriminalitet vil (så å si) alltid angå allmenne hensyn </a:t>
            </a:r>
            <a:r>
              <a:rPr lang="nb-NO" sz="2000" smtClean="0">
                <a:sym typeface="Wingdings" panose="05000000000000000000" pitchFamily="2" charset="2"/>
              </a:rPr>
              <a:t> utgangspunkt offentlig påtale; alle kan anmelde.</a:t>
            </a:r>
          </a:p>
          <a:p>
            <a:r>
              <a:rPr lang="nb-NO" sz="2000" smtClean="0">
                <a:sym typeface="Wingdings" panose="05000000000000000000" pitchFamily="2" charset="2"/>
              </a:rPr>
              <a:t>Det er vi som jobber i forvaltningen som har oversikt, og er best i stand til å avgjøre om det skal anmeldes for tilskuddskriminalitet.</a:t>
            </a:r>
          </a:p>
          <a:p>
            <a:endParaRPr lang="nb-NO" sz="2000" smtClean="0">
              <a:sym typeface="Wingdings" panose="05000000000000000000" pitchFamily="2" charset="2"/>
            </a:endParaRPr>
          </a:p>
          <a:p>
            <a:pPr marL="0" indent="0">
              <a:buFont typeface="Arial" pitchFamily="34" charset="0"/>
              <a:buNone/>
            </a:pPr>
            <a:r>
              <a:rPr lang="nb-NO" sz="2000" b="1" smtClean="0">
                <a:sym typeface="Wingdings" panose="05000000000000000000" pitchFamily="2" charset="2"/>
              </a:rPr>
              <a:t>Når skal det anmeldes:</a:t>
            </a:r>
          </a:p>
          <a:p>
            <a:r>
              <a:rPr lang="nb-NO" sz="2000" smtClean="0">
                <a:sym typeface="Wingdings" panose="05000000000000000000" pitchFamily="2" charset="2"/>
              </a:rPr>
              <a:t>Utgangspunkt: så snart det straffbare forholdet er avdekket.</a:t>
            </a:r>
          </a:p>
          <a:p>
            <a:r>
              <a:rPr lang="nb-NO" sz="2000" smtClean="0">
                <a:sym typeface="Wingdings" panose="05000000000000000000" pitchFamily="2" charset="2"/>
              </a:rPr>
              <a:t>Som hovedregel er det straffbare forhold avdekket når forvaltningssaken er avsluttet.</a:t>
            </a:r>
          </a:p>
          <a:p>
            <a:r>
              <a:rPr lang="nb-NO" sz="2000" smtClean="0"/>
              <a:t>Unntak: Der det er fare for bevisforspillelse, foreldelse eller liknende.</a:t>
            </a:r>
          </a:p>
          <a:p>
            <a:endParaRPr lang="nb-NO" sz="2000" smtClean="0"/>
          </a:p>
          <a:p>
            <a:pPr marL="0" indent="0">
              <a:buFont typeface="Arial" pitchFamily="34" charset="0"/>
              <a:buNone/>
            </a:pPr>
            <a:endParaRPr lang="nb-NO" sz="1200" dirty="0"/>
          </a:p>
        </p:txBody>
      </p:sp>
    </p:spTree>
    <p:extLst>
      <p:ext uri="{BB962C8B-B14F-4D97-AF65-F5344CB8AC3E}">
        <p14:creationId xmlns:p14="http://schemas.microsoft.com/office/powerpoint/2010/main" val="1243087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457200" y="274638"/>
            <a:ext cx="8229600" cy="1143000"/>
          </a:xfrm>
        </p:spPr>
        <p:txBody>
          <a:bodyPr>
            <a:noAutofit/>
          </a:bodyPr>
          <a:lstStyle/>
          <a:p>
            <a:r>
              <a:rPr lang="nb-NO" sz="3600" b="1" dirty="0" smtClean="0"/>
              <a:t>Forts: Rutiner for anmeldelse</a:t>
            </a:r>
            <a:endParaRPr lang="nb-NO" sz="3600" dirty="0"/>
          </a:p>
        </p:txBody>
      </p:sp>
      <p:sp>
        <p:nvSpPr>
          <p:cNvPr id="5" name="Plassholder for innhold 2"/>
          <p:cNvSpPr txBox="1">
            <a:spLocks/>
          </p:cNvSpPr>
          <p:nvPr/>
        </p:nvSpPr>
        <p:spPr>
          <a:xfrm>
            <a:off x="457200" y="1600200"/>
            <a:ext cx="82296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b-NO" sz="2400" b="1" smtClean="0"/>
              <a:t>Vurderingen om hvorvidt det skal anmeldes:</a:t>
            </a:r>
          </a:p>
          <a:p>
            <a:r>
              <a:rPr lang="nb-NO" sz="2400" smtClean="0"/>
              <a:t>Hvor klar er overtredelsen?</a:t>
            </a:r>
          </a:p>
          <a:p>
            <a:r>
              <a:rPr lang="nb-NO" sz="2400" smtClean="0"/>
              <a:t>Hvor klart er regelverket?</a:t>
            </a:r>
          </a:p>
          <a:p>
            <a:r>
              <a:rPr lang="nb-NO" sz="2400" smtClean="0"/>
              <a:t>Hvilke bevis/dokumentasjon er tilgjengelig?</a:t>
            </a:r>
          </a:p>
          <a:p>
            <a:r>
              <a:rPr lang="nb-NO" sz="2400" smtClean="0"/>
              <a:t>Hvor «alvorlig» er saken?</a:t>
            </a:r>
          </a:p>
          <a:p>
            <a:r>
              <a:rPr lang="nb-NO" sz="2400" smtClean="0"/>
              <a:t>Ta kontakt med politiet dersom dere kommer over forhold som vurderes anmeldt. Alle politidistrikt har Økoteam. </a:t>
            </a:r>
          </a:p>
          <a:p>
            <a:r>
              <a:rPr lang="nb-NO" sz="2400" smtClean="0"/>
              <a:t>Vurder virkemidler – mulighet for foreløpig anmeldelse med anmodning om ransaking og beslag. Hva kan en ransaking gi svar på? Krav til sannsynlighetsovervekt for å kunne ransake - siktelse. </a:t>
            </a:r>
          </a:p>
          <a:p>
            <a:endParaRPr lang="nb-NO" sz="1600" smtClean="0"/>
          </a:p>
          <a:p>
            <a:endParaRPr lang="nb-NO" sz="1600" dirty="0" smtClean="0"/>
          </a:p>
        </p:txBody>
      </p:sp>
    </p:spTree>
    <p:extLst>
      <p:ext uri="{BB962C8B-B14F-4D97-AF65-F5344CB8AC3E}">
        <p14:creationId xmlns:p14="http://schemas.microsoft.com/office/powerpoint/2010/main" val="413596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0" y="550421"/>
            <a:ext cx="6840760" cy="646331"/>
          </a:xfrm>
          <a:prstGeom prst="rect">
            <a:avLst/>
          </a:prstGeom>
          <a:noFill/>
        </p:spPr>
        <p:txBody>
          <a:bodyPr wrap="square" rtlCol="0">
            <a:spAutoFit/>
          </a:bodyPr>
          <a:lstStyle/>
          <a:p>
            <a:pPr algn="ctr"/>
            <a:r>
              <a:rPr lang="nb-NO" sz="3600" b="1" dirty="0"/>
              <a:t>Dette skal vi si noe om:</a:t>
            </a:r>
            <a:endParaRPr lang="nb-NO" sz="3600" dirty="0"/>
          </a:p>
        </p:txBody>
      </p:sp>
      <p:grpSp>
        <p:nvGrpSpPr>
          <p:cNvPr id="6" name="Gruppe 5"/>
          <p:cNvGrpSpPr/>
          <p:nvPr/>
        </p:nvGrpSpPr>
        <p:grpSpPr>
          <a:xfrm>
            <a:off x="683568" y="1772816"/>
            <a:ext cx="7981322" cy="4032448"/>
            <a:chOff x="827584" y="2276872"/>
            <a:chExt cx="7837306" cy="3744416"/>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73" t="8522" r="76790" b="63562"/>
            <a:stretch/>
          </p:blipFill>
          <p:spPr bwMode="auto">
            <a:xfrm>
              <a:off x="5220072" y="2276872"/>
              <a:ext cx="3444818" cy="37444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kstSylinder 7"/>
            <p:cNvSpPr txBox="1"/>
            <p:nvPr/>
          </p:nvSpPr>
          <p:spPr>
            <a:xfrm>
              <a:off x="827584" y="2504738"/>
              <a:ext cx="3939414" cy="3143718"/>
            </a:xfrm>
            <a:prstGeom prst="rect">
              <a:avLst/>
            </a:prstGeom>
            <a:noFill/>
          </p:spPr>
          <p:txBody>
            <a:bodyPr wrap="none" rtlCol="0">
              <a:spAutoFit/>
            </a:bodyPr>
            <a:lstStyle/>
            <a:p>
              <a:pPr marL="742950" lvl="1" indent="-285750">
                <a:spcBef>
                  <a:spcPct val="20000"/>
                </a:spcBef>
                <a:buFont typeface="Arial" panose="020B0604020202020204" pitchFamily="34" charset="0"/>
                <a:buChar char="–"/>
              </a:pPr>
              <a:r>
                <a:rPr lang="nb-NO" sz="2800" dirty="0">
                  <a:solidFill>
                    <a:prstClr val="black"/>
                  </a:solidFill>
                  <a:latin typeface="Calibri"/>
                </a:rPr>
                <a:t>Saksbehandlers rolle </a:t>
              </a:r>
            </a:p>
            <a:p>
              <a:pPr marL="742950" lvl="1" indent="-285750">
                <a:spcBef>
                  <a:spcPct val="20000"/>
                </a:spcBef>
                <a:buFont typeface="Arial" panose="020B0604020202020204" pitchFamily="34" charset="0"/>
                <a:buChar char="–"/>
              </a:pPr>
              <a:r>
                <a:rPr lang="nb-NO" sz="2800" dirty="0" err="1">
                  <a:solidFill>
                    <a:prstClr val="black"/>
                  </a:solidFill>
                  <a:latin typeface="Calibri"/>
                </a:rPr>
                <a:t>Avkorting</a:t>
              </a:r>
              <a:r>
                <a:rPr lang="nb-NO" sz="2800" dirty="0">
                  <a:solidFill>
                    <a:prstClr val="black"/>
                  </a:solidFill>
                  <a:latin typeface="Calibri"/>
                </a:rPr>
                <a:t> </a:t>
              </a:r>
            </a:p>
            <a:p>
              <a:pPr marL="742950" lvl="1" indent="-285750">
                <a:spcBef>
                  <a:spcPct val="20000"/>
                </a:spcBef>
                <a:buFont typeface="Arial" panose="020B0604020202020204" pitchFamily="34" charset="0"/>
                <a:buChar char="–"/>
              </a:pPr>
              <a:r>
                <a:rPr lang="nb-NO" sz="2800" dirty="0">
                  <a:solidFill>
                    <a:prstClr val="black"/>
                  </a:solidFill>
                  <a:latin typeface="Calibri"/>
                </a:rPr>
                <a:t>Tilbakebetalingskrav</a:t>
              </a:r>
            </a:p>
            <a:p>
              <a:pPr marL="742950" lvl="1" indent="-285750">
                <a:spcBef>
                  <a:spcPct val="20000"/>
                </a:spcBef>
                <a:buFont typeface="Arial" panose="020B0604020202020204" pitchFamily="34" charset="0"/>
                <a:buChar char="–"/>
              </a:pPr>
              <a:r>
                <a:rPr lang="nb-NO" sz="2800" dirty="0" smtClean="0">
                  <a:solidFill>
                    <a:prstClr val="black"/>
                  </a:solidFill>
                  <a:latin typeface="Calibri"/>
                </a:rPr>
                <a:t>Anmeldelse</a:t>
              </a:r>
            </a:p>
            <a:p>
              <a:pPr marL="742950" lvl="1" indent="-285750">
                <a:spcBef>
                  <a:spcPct val="20000"/>
                </a:spcBef>
                <a:buFont typeface="Arial" panose="020B0604020202020204" pitchFamily="34" charset="0"/>
                <a:buChar char="–"/>
              </a:pPr>
              <a:r>
                <a:rPr lang="nb-NO" sz="2800" dirty="0" smtClean="0">
                  <a:solidFill>
                    <a:prstClr val="black"/>
                  </a:solidFill>
                  <a:latin typeface="Calibri"/>
                </a:rPr>
                <a:t>Ansvar</a:t>
              </a:r>
              <a:endParaRPr lang="nb-NO" sz="2800" dirty="0">
                <a:solidFill>
                  <a:prstClr val="black"/>
                </a:solidFill>
                <a:latin typeface="Calibri"/>
              </a:endParaRPr>
            </a:p>
            <a:p>
              <a:pPr marL="742950" lvl="1" indent="-285750">
                <a:spcBef>
                  <a:spcPct val="20000"/>
                </a:spcBef>
                <a:buFont typeface="Arial" panose="020B0604020202020204" pitchFamily="34" charset="0"/>
                <a:buChar char="–"/>
              </a:pPr>
              <a:r>
                <a:rPr lang="nb-NO" sz="2800" dirty="0">
                  <a:solidFill>
                    <a:prstClr val="black"/>
                  </a:solidFill>
                  <a:latin typeface="Calibri"/>
                </a:rPr>
                <a:t>Informasjonsflyt</a:t>
              </a:r>
            </a:p>
            <a:p>
              <a:endParaRPr lang="nb-NO" dirty="0"/>
            </a:p>
          </p:txBody>
        </p:sp>
      </p:grpSp>
    </p:spTree>
    <p:extLst>
      <p:ext uri="{BB962C8B-B14F-4D97-AF65-F5344CB8AC3E}">
        <p14:creationId xmlns:p14="http://schemas.microsoft.com/office/powerpoint/2010/main" val="2051718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457200" y="274638"/>
            <a:ext cx="8229600" cy="1143000"/>
          </a:xfrm>
        </p:spPr>
        <p:txBody>
          <a:bodyPr>
            <a:noAutofit/>
          </a:bodyPr>
          <a:lstStyle/>
          <a:p>
            <a:r>
              <a:rPr lang="nb-NO" sz="3600" b="1" dirty="0" smtClean="0"/>
              <a:t>Forts: Rutiner for anmeldelse</a:t>
            </a:r>
            <a:endParaRPr lang="nb-NO" sz="3600" b="1" dirty="0"/>
          </a:p>
        </p:txBody>
      </p:sp>
      <p:sp>
        <p:nvSpPr>
          <p:cNvPr id="5" name="Plassholder for innhold 2"/>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b-NO" sz="2000" b="1" smtClean="0"/>
              <a:t>Hva bør være med i anmeldelsen:</a:t>
            </a:r>
          </a:p>
          <a:p>
            <a:r>
              <a:rPr lang="nb-NO" sz="2000" smtClean="0"/>
              <a:t>Avklar med aktor om hva som må være med i anmeldelse. </a:t>
            </a:r>
          </a:p>
          <a:p>
            <a:r>
              <a:rPr lang="nb-NO" sz="2000" smtClean="0"/>
              <a:t>En anmeldelse er en påstand som må dokumenteres. </a:t>
            </a:r>
          </a:p>
          <a:p>
            <a:r>
              <a:rPr lang="nb-NO" sz="2000" smtClean="0"/>
              <a:t>Husk at forsvarer kan få utlevert alle dokumenter i straffesaken. Informasjonen må være saklig og korrekt. Vær oppmerksom på dette i all skriftlig kommunikasjon.</a:t>
            </a:r>
          </a:p>
          <a:p>
            <a:r>
              <a:rPr lang="nb-NO" sz="2000" smtClean="0"/>
              <a:t>Kravet til kvalitet er absolutt. </a:t>
            </a:r>
          </a:p>
          <a:p>
            <a:pPr marL="0" indent="0">
              <a:buFont typeface="Arial" pitchFamily="34" charset="0"/>
              <a:buNone/>
            </a:pPr>
            <a:r>
              <a:rPr lang="nb-NO" sz="2000" b="1" smtClean="0"/>
              <a:t>Informer politiet om:</a:t>
            </a:r>
          </a:p>
          <a:p>
            <a:r>
              <a:rPr lang="nb-NO" sz="2000" smtClean="0"/>
              <a:t>Hvor langt dere kan gå på egne hjemler. </a:t>
            </a:r>
          </a:p>
          <a:p>
            <a:r>
              <a:rPr lang="nb-NO" sz="2000" smtClean="0"/>
              <a:t>Hva som er gjort før anmeldelsen.</a:t>
            </a:r>
          </a:p>
          <a:p>
            <a:r>
              <a:rPr lang="nb-NO" sz="2000" smtClean="0"/>
              <a:t>Kontroll og bevissikring dere har gjennomført før anmeldelsen. </a:t>
            </a:r>
          </a:p>
          <a:p>
            <a:r>
              <a:rPr lang="nb-NO" sz="2000" smtClean="0"/>
              <a:t>Eventuelle bilder og annen innhenting av dokumentasjon  </a:t>
            </a:r>
            <a:endParaRPr lang="nb-NO" sz="2000" dirty="0"/>
          </a:p>
        </p:txBody>
      </p:sp>
    </p:spTree>
    <p:extLst>
      <p:ext uri="{BB962C8B-B14F-4D97-AF65-F5344CB8AC3E}">
        <p14:creationId xmlns:p14="http://schemas.microsoft.com/office/powerpoint/2010/main" val="170168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457200" y="274638"/>
            <a:ext cx="8229600" cy="1143000"/>
          </a:xfrm>
        </p:spPr>
        <p:txBody>
          <a:bodyPr>
            <a:normAutofit/>
          </a:bodyPr>
          <a:lstStyle/>
          <a:p>
            <a:r>
              <a:rPr lang="nb-NO" sz="2400" b="1" dirty="0"/>
              <a:t>Dom i straffesak – bedrageri av produksjonstilskudd</a:t>
            </a:r>
          </a:p>
        </p:txBody>
      </p:sp>
      <p:sp>
        <p:nvSpPr>
          <p:cNvPr id="5" name="Plassholder for innhold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b-NO" smtClean="0"/>
              <a:t>Nylig straffedom</a:t>
            </a:r>
          </a:p>
          <a:p>
            <a:r>
              <a:rPr lang="nb-NO" smtClean="0"/>
              <a:t>Bedrageri av produksjonstilskudd</a:t>
            </a:r>
          </a:p>
          <a:p>
            <a:r>
              <a:rPr lang="nb-NO" smtClean="0"/>
              <a:t>Driftsfellesskap</a:t>
            </a:r>
          </a:p>
          <a:p>
            <a:r>
              <a:rPr lang="nb-NO" smtClean="0"/>
              <a:t>To (av flere involverte) dømt til fengsel og bøter</a:t>
            </a:r>
          </a:p>
          <a:p>
            <a:r>
              <a:rPr lang="nb-NO" smtClean="0"/>
              <a:t>Tilstod i retten</a:t>
            </a:r>
          </a:p>
          <a:p>
            <a:r>
              <a:rPr lang="nb-NO" smtClean="0"/>
              <a:t>Retten la under straffutmålingen vekt på at saken var blitt gammel, </a:t>
            </a:r>
          </a:p>
          <a:p>
            <a:endParaRPr lang="nb-NO" dirty="0" smtClean="0"/>
          </a:p>
        </p:txBody>
      </p:sp>
    </p:spTree>
    <p:extLst>
      <p:ext uri="{BB962C8B-B14F-4D97-AF65-F5344CB8AC3E}">
        <p14:creationId xmlns:p14="http://schemas.microsoft.com/office/powerpoint/2010/main" val="3163183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3600" b="1" dirty="0" smtClean="0"/>
              <a:t>Fra dommen</a:t>
            </a:r>
            <a:endParaRPr lang="nb-NO" sz="36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84784"/>
            <a:ext cx="8290800" cy="490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483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457200" y="274638"/>
            <a:ext cx="8229600" cy="1143000"/>
          </a:xfrm>
        </p:spPr>
        <p:txBody>
          <a:bodyPr>
            <a:normAutofit/>
          </a:bodyPr>
          <a:lstStyle/>
          <a:p>
            <a:r>
              <a:rPr lang="nb-NO" sz="3600" b="1" dirty="0"/>
              <a:t>Fra</a:t>
            </a:r>
            <a:r>
              <a:rPr lang="nb-NO" sz="3600" dirty="0"/>
              <a:t> </a:t>
            </a:r>
            <a:r>
              <a:rPr lang="nb-NO" sz="3600" b="1" dirty="0"/>
              <a:t>dommen</a:t>
            </a:r>
            <a:endParaRPr lang="nb-NO" sz="3600" dirty="0"/>
          </a:p>
        </p:txBody>
      </p:sp>
      <p:pic>
        <p:nvPicPr>
          <p:cNvPr id="5"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8290800" cy="467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483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a:xfrm>
            <a:off x="539552" y="1556792"/>
            <a:ext cx="7992888" cy="4896544"/>
          </a:xfrm>
        </p:spPr>
        <p:txBody>
          <a:bodyPr>
            <a:normAutofit fontScale="55000" lnSpcReduction="20000"/>
          </a:bodyPr>
          <a:lstStyle/>
          <a:p>
            <a:pPr marL="0" indent="0">
              <a:buNone/>
            </a:pPr>
            <a:r>
              <a:rPr lang="nb-NO" sz="4400" dirty="0" smtClean="0"/>
              <a:t>Offentlige tjenestemenn (vi) er underlagt alminnelig strafferett. Dette innebærer:</a:t>
            </a:r>
          </a:p>
          <a:p>
            <a:pPr marL="0" indent="0">
              <a:buNone/>
            </a:pPr>
            <a:endParaRPr lang="nb-NO" sz="5000" dirty="0" smtClean="0"/>
          </a:p>
          <a:p>
            <a:r>
              <a:rPr lang="nb-NO" dirty="0" smtClean="0"/>
              <a:t>Ansvar for egne straffbare handlinger i jobbsammenheng </a:t>
            </a:r>
          </a:p>
          <a:p>
            <a:r>
              <a:rPr lang="nb-NO" dirty="0" smtClean="0"/>
              <a:t>Medvirkningsansvar </a:t>
            </a:r>
          </a:p>
          <a:p>
            <a:r>
              <a:rPr lang="nb-NO" dirty="0" smtClean="0"/>
              <a:t>Ansvar for brudd på tjenesteplikter</a:t>
            </a:r>
          </a:p>
          <a:p>
            <a:pPr marL="0" indent="0">
              <a:buNone/>
            </a:pPr>
            <a:endParaRPr lang="da-DK" sz="2700" dirty="0" smtClean="0"/>
          </a:p>
          <a:p>
            <a:pPr marL="0" indent="0">
              <a:buNone/>
            </a:pPr>
            <a:r>
              <a:rPr lang="da-DK" sz="4500" dirty="0" smtClean="0"/>
              <a:t>Konsekvenser på brudd av straffeloven: </a:t>
            </a:r>
            <a:r>
              <a:rPr lang="da-DK" sz="4500" dirty="0"/>
              <a:t>advarsel, ordenssstraff, avskjed, bøter, fengselstraff. </a:t>
            </a:r>
          </a:p>
          <a:p>
            <a:endParaRPr lang="da-DK" sz="2700" dirty="0"/>
          </a:p>
          <a:p>
            <a:pPr marL="0" indent="0">
              <a:buNone/>
            </a:pPr>
            <a:r>
              <a:rPr lang="da-DK" sz="4500" dirty="0"/>
              <a:t>Erstatningsansvar oppstår dersom offentlig tjenestemann forsettlig eller uaktsomt begår feil som påfører søker eller arbeidsgiver økonomiske tap.</a:t>
            </a:r>
          </a:p>
          <a:p>
            <a:pPr marL="0" indent="0">
              <a:buNone/>
            </a:pPr>
            <a:endParaRPr lang="da-DK" sz="5000" dirty="0"/>
          </a:p>
        </p:txBody>
      </p:sp>
      <p:sp>
        <p:nvSpPr>
          <p:cNvPr id="3" name="Tittel 2"/>
          <p:cNvSpPr>
            <a:spLocks noGrp="1"/>
          </p:cNvSpPr>
          <p:nvPr>
            <p:ph type="title"/>
          </p:nvPr>
        </p:nvSpPr>
        <p:spPr/>
        <p:txBody>
          <a:bodyPr>
            <a:normAutofit/>
          </a:bodyPr>
          <a:lstStyle/>
          <a:p>
            <a:r>
              <a:rPr lang="nb-NO" sz="3600" b="1" dirty="0" smtClean="0"/>
              <a:t>Saksbehandlers ansvar</a:t>
            </a:r>
            <a:endParaRPr lang="nb-NO" sz="3600" b="1" dirty="0"/>
          </a:p>
        </p:txBody>
      </p:sp>
    </p:spTree>
    <p:extLst>
      <p:ext uri="{BB962C8B-B14F-4D97-AF65-F5344CB8AC3E}">
        <p14:creationId xmlns:p14="http://schemas.microsoft.com/office/powerpoint/2010/main" val="4284485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3600" b="1" dirty="0" smtClean="0">
                <a:latin typeface="+mn-lt"/>
                <a:ea typeface="+mn-ea"/>
                <a:cs typeface="+mn-cs"/>
              </a:rPr>
              <a:t>Informasjonsflyt</a:t>
            </a:r>
            <a:endParaRPr lang="nb-NO" sz="3600" b="1" dirty="0">
              <a:latin typeface="+mn-lt"/>
              <a:ea typeface="+mn-ea"/>
              <a:cs typeface="+mn-cs"/>
            </a:endParaRPr>
          </a:p>
        </p:txBody>
      </p:sp>
      <p:sp>
        <p:nvSpPr>
          <p:cNvPr id="5" name="Plassholder for innhold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1800" dirty="0" smtClean="0"/>
              <a:t>Hvordan kan Landbruksdirektoratet bli bedre på å kommunisere og spre informasjon til ytre etat? </a:t>
            </a:r>
          </a:p>
          <a:p>
            <a:r>
              <a:rPr lang="nb-NO" sz="1800" dirty="0" smtClean="0"/>
              <a:t>Forslag til format på det vi kommuniserer? Hvordan foretrekker dere å bli informert? </a:t>
            </a:r>
          </a:p>
          <a:p>
            <a:r>
              <a:rPr lang="nb-NO" sz="1800" dirty="0" smtClean="0"/>
              <a:t>Hva kan vi bli bedre på? </a:t>
            </a:r>
          </a:p>
          <a:p>
            <a:endParaRPr lang="nb-NO" sz="1800" dirty="0" smtClean="0"/>
          </a:p>
          <a:p>
            <a:endParaRPr lang="nb-NO" sz="18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14" t="43188" r="51891" b="23778"/>
          <a:stretch/>
        </p:blipFill>
        <p:spPr bwMode="auto">
          <a:xfrm>
            <a:off x="4355976" y="3140968"/>
            <a:ext cx="3929869" cy="2863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082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37" t="7206" r="84941" b="52332"/>
          <a:stretch/>
        </p:blipFill>
        <p:spPr bwMode="auto">
          <a:xfrm>
            <a:off x="467544" y="1988840"/>
            <a:ext cx="2376264" cy="40280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ktangel 4"/>
          <p:cNvSpPr/>
          <p:nvPr/>
        </p:nvSpPr>
        <p:spPr>
          <a:xfrm>
            <a:off x="611560" y="476672"/>
            <a:ext cx="8208912" cy="1200329"/>
          </a:xfrm>
          <a:prstGeom prst="rect">
            <a:avLst/>
          </a:prstGeom>
        </p:spPr>
        <p:txBody>
          <a:bodyPr wrap="square">
            <a:spAutoFit/>
          </a:bodyPr>
          <a:lstStyle/>
          <a:p>
            <a:pPr lvl="0"/>
            <a:r>
              <a:rPr lang="nb-NO" sz="3600" b="1" dirty="0">
                <a:solidFill>
                  <a:prstClr val="black"/>
                </a:solidFill>
                <a:latin typeface="Calibri"/>
              </a:rPr>
              <a:t>Saksbehandlers rolle i landbruksforvaltningen - mange hatter</a:t>
            </a:r>
          </a:p>
        </p:txBody>
      </p:sp>
      <p:sp>
        <p:nvSpPr>
          <p:cNvPr id="6" name="Rektangel 5"/>
          <p:cNvSpPr/>
          <p:nvPr/>
        </p:nvSpPr>
        <p:spPr>
          <a:xfrm>
            <a:off x="3024336" y="2316936"/>
            <a:ext cx="5868144" cy="3416320"/>
          </a:xfrm>
          <a:prstGeom prst="rect">
            <a:avLst/>
          </a:prstGeom>
        </p:spPr>
        <p:txBody>
          <a:bodyPr wrap="square">
            <a:spAutoFit/>
          </a:bodyPr>
          <a:lstStyle/>
          <a:p>
            <a:pPr marL="285750" lvl="0" indent="-285750">
              <a:buFont typeface="Arial" panose="020B0604020202020204" pitchFamily="34" charset="0"/>
              <a:buChar char="•"/>
            </a:pPr>
            <a:r>
              <a:rPr lang="nb-NO" dirty="0">
                <a:solidFill>
                  <a:prstClr val="black"/>
                </a:solidFill>
                <a:latin typeface="Calibri"/>
              </a:rPr>
              <a:t>Skal sjonglere i rollen som forvaltningsmyndighet</a:t>
            </a:r>
          </a:p>
          <a:p>
            <a:pPr lvl="0"/>
            <a:r>
              <a:rPr lang="nb-NO" dirty="0">
                <a:solidFill>
                  <a:prstClr val="black"/>
                </a:solidFill>
                <a:latin typeface="Calibri"/>
              </a:rPr>
              <a:t> og tjenesteyter overfor bøndene i en kommune</a:t>
            </a:r>
          </a:p>
          <a:p>
            <a:pPr lvl="0"/>
            <a:endParaRPr lang="nb-NO" dirty="0">
              <a:solidFill>
                <a:prstClr val="black"/>
              </a:solidFill>
              <a:latin typeface="Calibri"/>
            </a:endParaRPr>
          </a:p>
          <a:p>
            <a:pPr marL="285750" lvl="0" indent="-285750">
              <a:buFont typeface="Arial" panose="020B0604020202020204" pitchFamily="34" charset="0"/>
              <a:buChar char="•"/>
            </a:pPr>
            <a:r>
              <a:rPr lang="nb-NO" dirty="0">
                <a:solidFill>
                  <a:prstClr val="black"/>
                </a:solidFill>
                <a:latin typeface="Calibri"/>
              </a:rPr>
              <a:t> En dag veileder, den neste dag på foretakskontroll</a:t>
            </a:r>
          </a:p>
          <a:p>
            <a:pPr lvl="0"/>
            <a:r>
              <a:rPr lang="nb-NO" dirty="0">
                <a:solidFill>
                  <a:prstClr val="black"/>
                </a:solidFill>
                <a:latin typeface="Calibri"/>
              </a:rPr>
              <a:t>for så å være saksbehandler – i tillegg kanskje nabo</a:t>
            </a:r>
          </a:p>
          <a:p>
            <a:pPr lvl="0"/>
            <a:r>
              <a:rPr lang="nb-NO" dirty="0">
                <a:solidFill>
                  <a:prstClr val="black"/>
                </a:solidFill>
                <a:latin typeface="Calibri"/>
              </a:rPr>
              <a:t>og venn</a:t>
            </a:r>
          </a:p>
          <a:p>
            <a:pPr lvl="0"/>
            <a:endParaRPr lang="nb-NO" dirty="0">
              <a:solidFill>
                <a:prstClr val="black"/>
              </a:solidFill>
              <a:latin typeface="Calibri"/>
            </a:endParaRPr>
          </a:p>
          <a:p>
            <a:pPr marL="285750" lvl="0" indent="-285750">
              <a:buFont typeface="Arial" panose="020B0604020202020204" pitchFamily="34" charset="0"/>
              <a:buChar char="•"/>
            </a:pPr>
            <a:r>
              <a:rPr lang="nb-NO" dirty="0">
                <a:solidFill>
                  <a:prstClr val="black"/>
                </a:solidFill>
                <a:latin typeface="Calibri"/>
              </a:rPr>
              <a:t>Ønske: Levende bygder med et aktivt landbruk</a:t>
            </a:r>
          </a:p>
          <a:p>
            <a:pPr lvl="0"/>
            <a:endParaRPr lang="nb-NO" dirty="0">
              <a:solidFill>
                <a:prstClr val="black"/>
              </a:solidFill>
              <a:latin typeface="Calibri"/>
            </a:endParaRPr>
          </a:p>
          <a:p>
            <a:pPr marL="285750" lvl="0" indent="-285750">
              <a:buFont typeface="Arial" panose="020B0604020202020204" pitchFamily="34" charset="0"/>
              <a:buChar char="•"/>
            </a:pPr>
            <a:r>
              <a:rPr lang="nb-NO" dirty="0">
                <a:solidFill>
                  <a:prstClr val="black"/>
                </a:solidFill>
                <a:latin typeface="Calibri"/>
              </a:rPr>
              <a:t>Gjennom: En effektiv kompetent landbruks-</a:t>
            </a:r>
          </a:p>
          <a:p>
            <a:pPr lvl="0"/>
            <a:r>
              <a:rPr lang="nb-NO" dirty="0">
                <a:solidFill>
                  <a:prstClr val="black"/>
                </a:solidFill>
                <a:latin typeface="Calibri"/>
              </a:rPr>
              <a:t>forvaltning som skal sikre riktig </a:t>
            </a:r>
            <a:r>
              <a:rPr lang="nb-NO" dirty="0" err="1">
                <a:solidFill>
                  <a:prstClr val="black"/>
                </a:solidFill>
                <a:latin typeface="Calibri"/>
              </a:rPr>
              <a:t>tilskuddsutbetaling</a:t>
            </a:r>
            <a:r>
              <a:rPr lang="nb-NO" dirty="0">
                <a:solidFill>
                  <a:prstClr val="black"/>
                </a:solidFill>
                <a:latin typeface="Calibri"/>
              </a:rPr>
              <a:t> </a:t>
            </a:r>
          </a:p>
          <a:p>
            <a:pPr lvl="0"/>
            <a:r>
              <a:rPr lang="nb-NO" dirty="0">
                <a:solidFill>
                  <a:prstClr val="black"/>
                </a:solidFill>
                <a:latin typeface="Calibri"/>
              </a:rPr>
              <a:t>til rett tid</a:t>
            </a:r>
          </a:p>
        </p:txBody>
      </p:sp>
    </p:spTree>
    <p:extLst>
      <p:ext uri="{BB962C8B-B14F-4D97-AF65-F5344CB8AC3E}">
        <p14:creationId xmlns:p14="http://schemas.microsoft.com/office/powerpoint/2010/main" val="2419359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157971" y="548680"/>
            <a:ext cx="8828058" cy="646331"/>
          </a:xfrm>
          <a:prstGeom prst="rect">
            <a:avLst/>
          </a:prstGeom>
          <a:noFill/>
        </p:spPr>
        <p:txBody>
          <a:bodyPr wrap="none" rtlCol="0">
            <a:spAutoFit/>
          </a:bodyPr>
          <a:lstStyle/>
          <a:p>
            <a:pPr algn="r"/>
            <a:r>
              <a:rPr lang="nb-NO" sz="3600" b="1" dirty="0"/>
              <a:t>Rollebevissthet hos den enkelte ansatt </a:t>
            </a:r>
          </a:p>
        </p:txBody>
      </p:sp>
      <p:grpSp>
        <p:nvGrpSpPr>
          <p:cNvPr id="5" name="Gruppe 4"/>
          <p:cNvGrpSpPr/>
          <p:nvPr/>
        </p:nvGrpSpPr>
        <p:grpSpPr>
          <a:xfrm>
            <a:off x="465135" y="1556792"/>
            <a:ext cx="3145625" cy="4896544"/>
            <a:chOff x="465135" y="1196752"/>
            <a:chExt cx="3375896" cy="5400601"/>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66" t="9180" r="52773" b="50762"/>
            <a:stretch/>
          </p:blipFill>
          <p:spPr bwMode="auto">
            <a:xfrm>
              <a:off x="526413" y="1196752"/>
              <a:ext cx="3314618" cy="19442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7841" r="90756" b="78455"/>
            <a:stretch/>
          </p:blipFill>
          <p:spPr bwMode="auto">
            <a:xfrm>
              <a:off x="465135" y="4725145"/>
              <a:ext cx="2090265" cy="18722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562" t="8321" r="84026" b="71616"/>
            <a:stretch/>
          </p:blipFill>
          <p:spPr bwMode="auto">
            <a:xfrm>
              <a:off x="1727293" y="3140968"/>
              <a:ext cx="1883467"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9" name="Rektangel 8"/>
          <p:cNvSpPr/>
          <p:nvPr/>
        </p:nvSpPr>
        <p:spPr>
          <a:xfrm>
            <a:off x="4067944" y="1988840"/>
            <a:ext cx="4572000" cy="646331"/>
          </a:xfrm>
          <a:prstGeom prst="rect">
            <a:avLst/>
          </a:prstGeom>
        </p:spPr>
        <p:txBody>
          <a:bodyPr>
            <a:spAutoFit/>
          </a:bodyPr>
          <a:lstStyle/>
          <a:p>
            <a:pPr lvl="0"/>
            <a:r>
              <a:rPr lang="nb-NO" dirty="0">
                <a:solidFill>
                  <a:prstClr val="black"/>
                </a:solidFill>
                <a:latin typeface="Calibri"/>
              </a:rPr>
              <a:t>Bistå bøndene på en slik måte at de selv kan </a:t>
            </a:r>
          </a:p>
          <a:p>
            <a:pPr lvl="0"/>
            <a:r>
              <a:rPr lang="nb-NO" dirty="0">
                <a:solidFill>
                  <a:prstClr val="black"/>
                </a:solidFill>
                <a:latin typeface="Calibri"/>
              </a:rPr>
              <a:t>ta avgjørelser på vegne av drifta </a:t>
            </a:r>
          </a:p>
        </p:txBody>
      </p:sp>
      <p:sp>
        <p:nvSpPr>
          <p:cNvPr id="10" name="TekstSylinder 9"/>
          <p:cNvSpPr txBox="1"/>
          <p:nvPr/>
        </p:nvSpPr>
        <p:spPr>
          <a:xfrm>
            <a:off x="4283968" y="3717032"/>
            <a:ext cx="3387466" cy="369332"/>
          </a:xfrm>
          <a:prstGeom prst="rect">
            <a:avLst/>
          </a:prstGeom>
          <a:noFill/>
        </p:spPr>
        <p:txBody>
          <a:bodyPr wrap="none" rtlCol="0">
            <a:spAutoFit/>
          </a:bodyPr>
          <a:lstStyle/>
          <a:p>
            <a:r>
              <a:rPr lang="nb-NO" dirty="0" smtClean="0"/>
              <a:t>Utføre stedlig kontroll hos foretak </a:t>
            </a:r>
            <a:endParaRPr lang="nb-NO" dirty="0"/>
          </a:p>
        </p:txBody>
      </p:sp>
      <p:sp>
        <p:nvSpPr>
          <p:cNvPr id="11" name="TekstSylinder 10"/>
          <p:cNvSpPr txBox="1"/>
          <p:nvPr/>
        </p:nvSpPr>
        <p:spPr>
          <a:xfrm>
            <a:off x="3131840" y="5517232"/>
            <a:ext cx="4043607" cy="369332"/>
          </a:xfrm>
          <a:prstGeom prst="rect">
            <a:avLst/>
          </a:prstGeom>
          <a:noFill/>
        </p:spPr>
        <p:txBody>
          <a:bodyPr wrap="none" rtlCol="0">
            <a:spAutoFit/>
          </a:bodyPr>
          <a:lstStyle/>
          <a:p>
            <a:r>
              <a:rPr lang="nb-NO" dirty="0" smtClean="0"/>
              <a:t>Utføre effektiv og korrekt saksbehandling</a:t>
            </a:r>
            <a:endParaRPr lang="nb-NO" dirty="0"/>
          </a:p>
        </p:txBody>
      </p:sp>
    </p:spTree>
    <p:extLst>
      <p:ext uri="{BB962C8B-B14F-4D97-AF65-F5344CB8AC3E}">
        <p14:creationId xmlns:p14="http://schemas.microsoft.com/office/powerpoint/2010/main" val="1280585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3059832" y="1772816"/>
            <a:ext cx="6120680" cy="3693319"/>
          </a:xfrm>
          <a:prstGeom prst="rect">
            <a:avLst/>
          </a:prstGeom>
          <a:noFill/>
        </p:spPr>
        <p:txBody>
          <a:bodyPr wrap="square" rtlCol="0">
            <a:spAutoFit/>
          </a:bodyPr>
          <a:lstStyle/>
          <a:p>
            <a:pPr marL="285750" indent="-285750">
              <a:buFont typeface="Arial" panose="020B0604020202020204" pitchFamily="34" charset="0"/>
              <a:buChar char="•"/>
            </a:pPr>
            <a:r>
              <a:rPr lang="nb-NO" dirty="0" smtClean="0"/>
              <a:t>Vi forvalter store summer på vegne av fellesskapet </a:t>
            </a:r>
          </a:p>
          <a:p>
            <a:endParaRPr lang="nb-NO" dirty="0" smtClean="0"/>
          </a:p>
          <a:p>
            <a:pPr marL="285750" indent="-285750">
              <a:buFont typeface="Arial" panose="020B0604020202020204" pitchFamily="34" charset="0"/>
              <a:buChar char="•"/>
            </a:pPr>
            <a:r>
              <a:rPr lang="nb-NO" dirty="0" smtClean="0"/>
              <a:t>Årlig utbetales det ca. 10 milliarder i produksjonstilskudd</a:t>
            </a:r>
          </a:p>
          <a:p>
            <a:r>
              <a:rPr lang="nb-NO" dirty="0" smtClean="0"/>
              <a:t> </a:t>
            </a:r>
          </a:p>
          <a:p>
            <a:pPr marL="285750" indent="-285750">
              <a:buFont typeface="Arial" panose="020B0604020202020204" pitchFamily="34" charset="0"/>
              <a:buChar char="•"/>
            </a:pPr>
            <a:r>
              <a:rPr lang="nb-NO" dirty="0" smtClean="0"/>
              <a:t>Riktig forvaltning av disse pengene er avgjørende</a:t>
            </a:r>
          </a:p>
          <a:p>
            <a:endParaRPr lang="nb-NO" dirty="0"/>
          </a:p>
          <a:p>
            <a:pPr marL="285750" indent="-285750">
              <a:buFont typeface="Arial" panose="020B0604020202020204" pitchFamily="34" charset="0"/>
              <a:buChar char="•"/>
            </a:pPr>
            <a:r>
              <a:rPr lang="nb-NO" dirty="0" smtClean="0"/>
              <a:t>Vi må handle når vi opplever at det blir gitt feilopplysninger som medfører uriktig utbetalinger </a:t>
            </a:r>
          </a:p>
          <a:p>
            <a:endParaRPr lang="nb-NO" dirty="0"/>
          </a:p>
          <a:p>
            <a:pPr marL="285750" indent="-285750">
              <a:buFont typeface="Arial" panose="020B0604020202020204" pitchFamily="34" charset="0"/>
              <a:buChar char="•"/>
            </a:pPr>
            <a:r>
              <a:rPr lang="nb-NO" dirty="0"/>
              <a:t>Handling vil si å avkorte og i grove tilfeller </a:t>
            </a:r>
          </a:p>
          <a:p>
            <a:r>
              <a:rPr lang="nb-NO" dirty="0" smtClean="0"/>
              <a:t>     anmelde</a:t>
            </a:r>
            <a:endParaRPr lang="nb-NO" dirty="0"/>
          </a:p>
          <a:p>
            <a:r>
              <a:rPr lang="nb-NO" dirty="0" smtClean="0"/>
              <a:t> </a:t>
            </a:r>
            <a:endParaRPr lang="nb-NO" dirty="0"/>
          </a:p>
        </p:txBody>
      </p:sp>
      <p:sp>
        <p:nvSpPr>
          <p:cNvPr id="5" name="TekstSylinder 4"/>
          <p:cNvSpPr txBox="1"/>
          <p:nvPr/>
        </p:nvSpPr>
        <p:spPr>
          <a:xfrm>
            <a:off x="632460" y="663079"/>
            <a:ext cx="7879080" cy="646331"/>
          </a:xfrm>
          <a:prstGeom prst="rect">
            <a:avLst/>
          </a:prstGeom>
          <a:noFill/>
        </p:spPr>
        <p:txBody>
          <a:bodyPr wrap="none" rtlCol="0">
            <a:spAutoFit/>
          </a:bodyPr>
          <a:lstStyle/>
          <a:p>
            <a:r>
              <a:rPr lang="nb-NO" sz="3600" b="1" dirty="0" smtClean="0"/>
              <a:t>Forvaltning </a:t>
            </a:r>
            <a:r>
              <a:rPr lang="nb-NO" sz="3600" b="1" dirty="0"/>
              <a:t>av fellesskapets midler</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32" t="10779" r="37647" b="34511"/>
          <a:stretch/>
        </p:blipFill>
        <p:spPr bwMode="auto">
          <a:xfrm>
            <a:off x="179512" y="1844824"/>
            <a:ext cx="2743029" cy="3240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8997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607360" y="332656"/>
            <a:ext cx="3929281" cy="646331"/>
          </a:xfrm>
          <a:prstGeom prst="rect">
            <a:avLst/>
          </a:prstGeom>
        </p:spPr>
        <p:txBody>
          <a:bodyPr wrap="none">
            <a:spAutoFit/>
          </a:bodyPr>
          <a:lstStyle/>
          <a:p>
            <a:r>
              <a:rPr lang="nb-NO" sz="3600" b="1" dirty="0"/>
              <a:t>Litt om </a:t>
            </a:r>
            <a:r>
              <a:rPr lang="nb-NO" sz="3600" b="1" dirty="0" err="1"/>
              <a:t>avkorting</a:t>
            </a:r>
            <a:endParaRPr lang="nb-NO" sz="36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8" t="7372" r="91093" b="79658"/>
          <a:stretch/>
        </p:blipFill>
        <p:spPr bwMode="auto">
          <a:xfrm>
            <a:off x="7308304" y="262451"/>
            <a:ext cx="1521439" cy="1433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ktangel 7"/>
          <p:cNvSpPr/>
          <p:nvPr/>
        </p:nvSpPr>
        <p:spPr>
          <a:xfrm>
            <a:off x="467544" y="1181299"/>
            <a:ext cx="7992888" cy="4191917"/>
          </a:xfrm>
          <a:prstGeom prst="rect">
            <a:avLst/>
          </a:prstGeom>
        </p:spPr>
        <p:txBody>
          <a:bodyPr wrap="square">
            <a:spAutoFit/>
          </a:bodyPr>
          <a:lstStyle/>
          <a:p>
            <a:pPr marL="342900" lvl="0" indent="-342900">
              <a:spcBef>
                <a:spcPct val="20000"/>
              </a:spcBef>
              <a:buFont typeface="Arial" panose="020B0604020202020204" pitchFamily="34" charset="0"/>
              <a:buChar char="•"/>
            </a:pPr>
            <a:r>
              <a:rPr lang="nb-NO" dirty="0" err="1">
                <a:solidFill>
                  <a:prstClr val="black"/>
                </a:solidFill>
                <a:latin typeface="Calibri"/>
              </a:rPr>
              <a:t>Avkorting</a:t>
            </a:r>
            <a:r>
              <a:rPr lang="nb-NO" dirty="0">
                <a:solidFill>
                  <a:prstClr val="black"/>
                </a:solidFill>
                <a:latin typeface="Calibri"/>
              </a:rPr>
              <a:t> = reduksjon/fradrag</a:t>
            </a:r>
          </a:p>
          <a:p>
            <a:pPr lvl="0">
              <a:spcBef>
                <a:spcPct val="20000"/>
              </a:spcBef>
            </a:pPr>
            <a:endParaRPr lang="nb-NO" dirty="0">
              <a:solidFill>
                <a:prstClr val="black"/>
              </a:solidFill>
              <a:latin typeface="Calibri"/>
            </a:endParaRPr>
          </a:p>
          <a:p>
            <a:pPr marL="342900" lvl="0" indent="-342900">
              <a:spcBef>
                <a:spcPct val="20000"/>
              </a:spcBef>
              <a:buFont typeface="Arial" panose="020B0604020202020204" pitchFamily="34" charset="0"/>
              <a:buChar char="•"/>
            </a:pPr>
            <a:r>
              <a:rPr lang="nb-NO" dirty="0">
                <a:solidFill>
                  <a:prstClr val="black"/>
                </a:solidFill>
                <a:latin typeface="Calibri"/>
              </a:rPr>
              <a:t>I produksjonstilskudd innebærer en </a:t>
            </a:r>
            <a:r>
              <a:rPr lang="nb-NO" dirty="0" err="1">
                <a:solidFill>
                  <a:prstClr val="black"/>
                </a:solidFill>
                <a:latin typeface="Calibri"/>
              </a:rPr>
              <a:t>avkorting</a:t>
            </a:r>
            <a:r>
              <a:rPr lang="nb-NO" dirty="0">
                <a:solidFill>
                  <a:prstClr val="black"/>
                </a:solidFill>
                <a:latin typeface="Calibri"/>
              </a:rPr>
              <a:t> at hele eller deler av tilskuddet kan reduseres dersom søkeren har opptrådt uaktsomt</a:t>
            </a:r>
          </a:p>
          <a:p>
            <a:pPr lvl="0">
              <a:spcBef>
                <a:spcPct val="20000"/>
              </a:spcBef>
            </a:pPr>
            <a:endParaRPr lang="nb-NO" dirty="0">
              <a:solidFill>
                <a:prstClr val="black"/>
              </a:solidFill>
              <a:latin typeface="Calibri"/>
            </a:endParaRPr>
          </a:p>
          <a:p>
            <a:pPr marL="342900" lvl="0" indent="-342900">
              <a:spcBef>
                <a:spcPct val="20000"/>
              </a:spcBef>
              <a:buFont typeface="Arial" panose="020B0604020202020204" pitchFamily="34" charset="0"/>
              <a:buChar char="•"/>
            </a:pPr>
            <a:r>
              <a:rPr lang="nb-NO" dirty="0" err="1">
                <a:solidFill>
                  <a:prstClr val="black"/>
                </a:solidFill>
                <a:latin typeface="Calibri"/>
              </a:rPr>
              <a:t>Avkorting</a:t>
            </a:r>
            <a:r>
              <a:rPr lang="nb-NO" dirty="0">
                <a:solidFill>
                  <a:prstClr val="black"/>
                </a:solidFill>
                <a:latin typeface="Calibri"/>
              </a:rPr>
              <a:t> er en </a:t>
            </a:r>
            <a:r>
              <a:rPr lang="nb-NO" u="sng" dirty="0">
                <a:solidFill>
                  <a:prstClr val="black"/>
                </a:solidFill>
                <a:latin typeface="Calibri"/>
              </a:rPr>
              <a:t>reduksjon</a:t>
            </a:r>
            <a:r>
              <a:rPr lang="nb-NO" dirty="0">
                <a:solidFill>
                  <a:prstClr val="black"/>
                </a:solidFill>
                <a:latin typeface="Calibri"/>
              </a:rPr>
              <a:t> i tilskuddet søker i utgangspunktet er berettiget til, </a:t>
            </a:r>
            <a:r>
              <a:rPr lang="nb-NO" dirty="0" err="1">
                <a:solidFill>
                  <a:prstClr val="black"/>
                </a:solidFill>
                <a:latin typeface="Calibri"/>
              </a:rPr>
              <a:t>jf</a:t>
            </a:r>
            <a:r>
              <a:rPr lang="nb-NO" dirty="0">
                <a:solidFill>
                  <a:prstClr val="black"/>
                </a:solidFill>
                <a:latin typeface="Calibri"/>
              </a:rPr>
              <a:t> </a:t>
            </a:r>
            <a:r>
              <a:rPr lang="nb-NO" dirty="0" err="1">
                <a:solidFill>
                  <a:prstClr val="black"/>
                </a:solidFill>
                <a:latin typeface="Calibri"/>
              </a:rPr>
              <a:t>produksjonstilskuddforskriften</a:t>
            </a:r>
            <a:r>
              <a:rPr lang="nb-NO" dirty="0">
                <a:solidFill>
                  <a:prstClr val="black"/>
                </a:solidFill>
                <a:latin typeface="Calibri"/>
              </a:rPr>
              <a:t> § 12 og §13:</a:t>
            </a:r>
          </a:p>
          <a:p>
            <a:pPr marL="342900" lvl="0" indent="-342900">
              <a:spcBef>
                <a:spcPct val="20000"/>
              </a:spcBef>
            </a:pPr>
            <a:r>
              <a:rPr lang="nb-NO" dirty="0">
                <a:solidFill>
                  <a:prstClr val="black"/>
                </a:solidFill>
                <a:latin typeface="Calibri"/>
              </a:rPr>
              <a:t>	</a:t>
            </a:r>
            <a:r>
              <a:rPr lang="nb-NO" i="1" dirty="0">
                <a:solidFill>
                  <a:prstClr val="black"/>
                </a:solidFill>
                <a:latin typeface="Calibri"/>
              </a:rPr>
              <a:t>”..kan hele eller deler av tilskuddet som </a:t>
            </a:r>
            <a:r>
              <a:rPr lang="nb-NO" b="1" i="1" dirty="0">
                <a:solidFill>
                  <a:prstClr val="black"/>
                </a:solidFill>
                <a:latin typeface="Calibri"/>
              </a:rPr>
              <a:t>tilfaller foretaket avkortes.”</a:t>
            </a:r>
          </a:p>
          <a:p>
            <a:pPr marL="342900" lvl="0" indent="-342900">
              <a:spcBef>
                <a:spcPct val="20000"/>
              </a:spcBef>
            </a:pPr>
            <a:endParaRPr lang="nb-NO" b="1" i="1" dirty="0">
              <a:solidFill>
                <a:prstClr val="black"/>
              </a:solidFill>
              <a:latin typeface="Calibri"/>
            </a:endParaRPr>
          </a:p>
          <a:p>
            <a:pPr marL="342900" lvl="0" indent="-342900">
              <a:spcBef>
                <a:spcPct val="20000"/>
              </a:spcBef>
              <a:buFont typeface="Arial" panose="020B0604020202020204" pitchFamily="34" charset="0"/>
              <a:buChar char="•"/>
            </a:pPr>
            <a:r>
              <a:rPr lang="nb-NO" dirty="0">
                <a:solidFill>
                  <a:prstClr val="black"/>
                </a:solidFill>
                <a:latin typeface="Calibri"/>
              </a:rPr>
              <a:t>Å rette søknaden/utbetalingen i samsvar med de faktiske forhold er ikke det samme som å avkorte – </a:t>
            </a:r>
            <a:r>
              <a:rPr lang="nb-NO" b="1" dirty="0" err="1">
                <a:solidFill>
                  <a:prstClr val="black"/>
                </a:solidFill>
                <a:latin typeface="Calibri"/>
              </a:rPr>
              <a:t>avkorting</a:t>
            </a:r>
            <a:r>
              <a:rPr lang="nb-NO" b="1" dirty="0">
                <a:solidFill>
                  <a:prstClr val="black"/>
                </a:solidFill>
                <a:latin typeface="Calibri"/>
              </a:rPr>
              <a:t> vil komme i tillegg til dette</a:t>
            </a:r>
          </a:p>
          <a:p>
            <a:pPr marL="342900" lvl="0" indent="-342900">
              <a:spcBef>
                <a:spcPct val="20000"/>
              </a:spcBef>
            </a:pPr>
            <a:endParaRPr lang="nb-NO" b="1" i="1" dirty="0">
              <a:solidFill>
                <a:prstClr val="black"/>
              </a:solidFill>
              <a:latin typeface="Calibri"/>
            </a:endParaRPr>
          </a:p>
          <a:p>
            <a:pPr marL="342900" lvl="0" indent="-342900">
              <a:spcBef>
                <a:spcPct val="20000"/>
              </a:spcBef>
              <a:buFont typeface="Arial" panose="020B0604020202020204" pitchFamily="34" charset="0"/>
              <a:buChar char="•"/>
            </a:pPr>
            <a:r>
              <a:rPr lang="nb-NO" dirty="0" err="1">
                <a:solidFill>
                  <a:prstClr val="black"/>
                </a:solidFill>
                <a:latin typeface="Calibri"/>
              </a:rPr>
              <a:t>Avkorting</a:t>
            </a:r>
            <a:r>
              <a:rPr lang="nb-NO" dirty="0">
                <a:solidFill>
                  <a:prstClr val="black"/>
                </a:solidFill>
                <a:latin typeface="Calibri"/>
              </a:rPr>
              <a:t> er ingen </a:t>
            </a:r>
            <a:r>
              <a:rPr lang="nb-NO" i="1" dirty="0">
                <a:solidFill>
                  <a:prstClr val="black"/>
                </a:solidFill>
                <a:latin typeface="Calibri"/>
              </a:rPr>
              <a:t>sanksjon – </a:t>
            </a:r>
            <a:r>
              <a:rPr lang="nb-NO" dirty="0">
                <a:solidFill>
                  <a:prstClr val="black"/>
                </a:solidFill>
                <a:latin typeface="Calibri"/>
              </a:rPr>
              <a:t>men en </a:t>
            </a:r>
            <a:r>
              <a:rPr lang="nb-NO" i="1" dirty="0">
                <a:solidFill>
                  <a:prstClr val="black"/>
                </a:solidFill>
                <a:latin typeface="Calibri"/>
              </a:rPr>
              <a:t>reaksjon </a:t>
            </a:r>
            <a:r>
              <a:rPr lang="nb-NO" dirty="0">
                <a:solidFill>
                  <a:prstClr val="black"/>
                </a:solidFill>
                <a:latin typeface="Calibri"/>
              </a:rPr>
              <a:t>i tilskuddet. </a:t>
            </a:r>
          </a:p>
        </p:txBody>
      </p:sp>
    </p:spTree>
    <p:extLst>
      <p:ext uri="{BB962C8B-B14F-4D97-AF65-F5344CB8AC3E}">
        <p14:creationId xmlns:p14="http://schemas.microsoft.com/office/powerpoint/2010/main" val="3769617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a:xfrm>
            <a:off x="539552" y="1556792"/>
            <a:ext cx="7992888" cy="4680520"/>
          </a:xfrm>
        </p:spPr>
        <p:txBody>
          <a:bodyPr>
            <a:normAutofit fontScale="55000" lnSpcReduction="20000"/>
          </a:bodyPr>
          <a:lstStyle/>
          <a:p>
            <a:pPr lvl="0">
              <a:buNone/>
            </a:pPr>
            <a:r>
              <a:rPr lang="nb-NO" b="1" dirty="0">
                <a:solidFill>
                  <a:srgbClr val="3F3F3F"/>
                </a:solidFill>
              </a:rPr>
              <a:t>§ 12 –regelverksbrudd:</a:t>
            </a:r>
          </a:p>
          <a:p>
            <a:pPr lvl="0">
              <a:buNone/>
            </a:pPr>
            <a:r>
              <a:rPr lang="nb-NO" dirty="0">
                <a:solidFill>
                  <a:srgbClr val="3F3F3F"/>
                </a:solidFill>
              </a:rPr>
              <a:t>	</a:t>
            </a:r>
            <a:r>
              <a:rPr lang="nb-NO" i="1" dirty="0">
                <a:solidFill>
                  <a:srgbClr val="3F3F3F"/>
                </a:solidFill>
              </a:rPr>
              <a:t>” Dersom foretaket driver eller har drevet sin virksomhet i strid med regelverk for jordbruksvirksomhet, kan hele eller deler av tilskuddet holdes tilbake inntil forholdet er rettet. Er det ved overtredelsen av slikt regelverk utvist grov uaktsomhet eller forsett, kan hele eller deler av tilskuddet som tilfaller foretaket avkortes.”</a:t>
            </a:r>
          </a:p>
          <a:p>
            <a:pPr lvl="0">
              <a:buNone/>
            </a:pPr>
            <a:endParaRPr lang="nb-NO" i="1" dirty="0">
              <a:solidFill>
                <a:srgbClr val="3F3F3F"/>
              </a:solidFill>
            </a:endParaRPr>
          </a:p>
          <a:p>
            <a:r>
              <a:rPr lang="nb-NO" dirty="0"/>
              <a:t>Formål: å markere at man ikke ønsker å støtte ulovlig jordbruksdrift.</a:t>
            </a:r>
          </a:p>
          <a:p>
            <a:r>
              <a:rPr lang="nb-NO" dirty="0"/>
              <a:t>Pressmiddel for å ordne opp i regelstridig virksomhet</a:t>
            </a:r>
          </a:p>
          <a:p>
            <a:pPr marL="0" indent="0">
              <a:buNone/>
            </a:pPr>
            <a:endParaRPr lang="nb-NO" dirty="0"/>
          </a:p>
          <a:p>
            <a:pPr marL="0" indent="0">
              <a:buNone/>
            </a:pPr>
            <a:r>
              <a:rPr lang="nb-NO" b="1" dirty="0">
                <a:solidFill>
                  <a:schemeClr val="bg1">
                    <a:lumMod val="50000"/>
                  </a:schemeClr>
                </a:solidFill>
              </a:rPr>
              <a:t>§ 11 i utkast til ny forskrift</a:t>
            </a:r>
          </a:p>
          <a:p>
            <a:pPr>
              <a:buNone/>
            </a:pPr>
            <a:r>
              <a:rPr lang="nb-NO" i="1" dirty="0">
                <a:solidFill>
                  <a:schemeClr val="bg1">
                    <a:lumMod val="50000"/>
                  </a:schemeClr>
                </a:solidFill>
              </a:rPr>
              <a:t>	” Dersom foretaket uaktsomt eller forsettlig driver eller har drevet sin virksomhet i strid med denne </a:t>
            </a:r>
            <a:r>
              <a:rPr lang="nb-NO" i="1" dirty="0" err="1">
                <a:solidFill>
                  <a:schemeClr val="bg1">
                    <a:lumMod val="50000"/>
                  </a:schemeClr>
                </a:solidFill>
              </a:rPr>
              <a:t>forskriften</a:t>
            </a:r>
            <a:r>
              <a:rPr lang="nb-NO" i="1" dirty="0">
                <a:solidFill>
                  <a:schemeClr val="bg1">
                    <a:lumMod val="50000"/>
                  </a:schemeClr>
                </a:solidFill>
              </a:rPr>
              <a:t>, skal hele eller deler av det samlede tilskuddet som tilfaller foretaket avkortes. Tilskuddet kan også avkortes ved brudd på annet regelverk for jordbruksvirksomhet.”</a:t>
            </a:r>
          </a:p>
          <a:p>
            <a:endParaRPr lang="nb-NO" dirty="0"/>
          </a:p>
        </p:txBody>
      </p:sp>
      <p:sp>
        <p:nvSpPr>
          <p:cNvPr id="3" name="Tittel 2"/>
          <p:cNvSpPr>
            <a:spLocks noGrp="1"/>
          </p:cNvSpPr>
          <p:nvPr>
            <p:ph type="title"/>
          </p:nvPr>
        </p:nvSpPr>
        <p:spPr/>
        <p:txBody>
          <a:bodyPr>
            <a:normAutofit/>
          </a:bodyPr>
          <a:lstStyle/>
          <a:p>
            <a:r>
              <a:rPr lang="nb-NO" sz="3600" b="1" dirty="0" err="1">
                <a:solidFill>
                  <a:srgbClr val="3F3F3F"/>
                </a:solidFill>
              </a:rPr>
              <a:t>Avkorting</a:t>
            </a:r>
            <a:r>
              <a:rPr lang="nb-NO" sz="3600" b="1" dirty="0">
                <a:solidFill>
                  <a:srgbClr val="3F3F3F"/>
                </a:solidFill>
              </a:rPr>
              <a:t> ved regelverksbrudd</a:t>
            </a:r>
            <a:endParaRPr lang="nb-NO" sz="3600" dirty="0"/>
          </a:p>
        </p:txBody>
      </p:sp>
    </p:spTree>
    <p:extLst>
      <p:ext uri="{BB962C8B-B14F-4D97-AF65-F5344CB8AC3E}">
        <p14:creationId xmlns:p14="http://schemas.microsoft.com/office/powerpoint/2010/main" val="296628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0" y="274638"/>
            <a:ext cx="90364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3400" b="1" dirty="0" err="1" smtClean="0"/>
              <a:t>Avkorting</a:t>
            </a:r>
            <a:r>
              <a:rPr lang="nb-NO" sz="3400" b="1" dirty="0" smtClean="0"/>
              <a:t> ved regelverksbrudd (§ 12</a:t>
            </a:r>
            <a:r>
              <a:rPr lang="nb-NO" sz="3400" b="1" dirty="0" smtClean="0">
                <a:solidFill>
                  <a:schemeClr val="bg1">
                    <a:lumMod val="50000"/>
                  </a:schemeClr>
                </a:solidFill>
              </a:rPr>
              <a:t>/ 11</a:t>
            </a:r>
            <a:r>
              <a:rPr lang="nb-NO" sz="3400" b="1" dirty="0" smtClean="0"/>
              <a:t>)</a:t>
            </a:r>
            <a:endParaRPr lang="nb-NO" sz="3400" b="1" dirty="0"/>
          </a:p>
        </p:txBody>
      </p:sp>
      <p:sp>
        <p:nvSpPr>
          <p:cNvPr id="5" name="Plassholder for innhold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1800" dirty="0" smtClean="0"/>
              <a:t>Tilbakehold er fjernet fra ordlyden, men «så lenge man har adgang til å avkorte vil forvaltningen alltid ha hjemmel til å gjøre noe som er mindre byrdefullt, dvs. å holde tilbake tilskudd inntil det regelverksstridige forholdet er rettet».</a:t>
            </a:r>
          </a:p>
          <a:p>
            <a:endParaRPr lang="nb-NO" sz="1800" dirty="0" smtClean="0"/>
          </a:p>
          <a:p>
            <a:r>
              <a:rPr lang="nb-NO" sz="1800" dirty="0" smtClean="0"/>
              <a:t>Før måtte det foreligge grov uaktsomhet, nå er uaktsomhet tilstrekkelig: </a:t>
            </a:r>
          </a:p>
          <a:p>
            <a:pPr lvl="1"/>
            <a:r>
              <a:rPr lang="nb-NO" sz="1400" dirty="0" smtClean="0"/>
              <a:t>Søker burde forstått at driften hans var i strid med tilskuddsregelverket eller annet relevant regelverk.</a:t>
            </a:r>
          </a:p>
          <a:p>
            <a:endParaRPr lang="nb-NO" sz="1800" dirty="0" smtClean="0"/>
          </a:p>
          <a:p>
            <a:r>
              <a:rPr lang="nb-NO" sz="1800" dirty="0" smtClean="0"/>
              <a:t>Fra </a:t>
            </a:r>
            <a:r>
              <a:rPr lang="nb-NO" sz="1800" u="sng" dirty="0" smtClean="0"/>
              <a:t>kan</a:t>
            </a:r>
            <a:r>
              <a:rPr lang="nb-NO" sz="1800" dirty="0" smtClean="0"/>
              <a:t> til </a:t>
            </a:r>
            <a:r>
              <a:rPr lang="nb-NO" sz="1800" u="sng" dirty="0" smtClean="0"/>
              <a:t>skal</a:t>
            </a:r>
            <a:r>
              <a:rPr lang="nb-NO" sz="1800" dirty="0" smtClean="0"/>
              <a:t>: for å markere at </a:t>
            </a:r>
            <a:r>
              <a:rPr lang="nb-NO" sz="1800" dirty="0" err="1" smtClean="0"/>
              <a:t>avkorting</a:t>
            </a:r>
            <a:r>
              <a:rPr lang="nb-NO" sz="1800" dirty="0" smtClean="0"/>
              <a:t> alltid skal vurderes, ved brudd på tilskuddsregelverket. For brudd på annet regelverk brukes fortsatt «kan».</a:t>
            </a:r>
          </a:p>
          <a:p>
            <a:pPr marL="0" indent="0">
              <a:buFont typeface="Arial" pitchFamily="34" charset="0"/>
              <a:buNone/>
            </a:pPr>
            <a:endParaRPr lang="nb-NO" sz="1800" dirty="0" smtClean="0"/>
          </a:p>
          <a:p>
            <a:r>
              <a:rPr lang="nb-NO" sz="1800" dirty="0" smtClean="0"/>
              <a:t>Annet regelverk for jordbruksvirksomhet: «Det avgjørende er at utøvelse av jordbruksdriften er det karakteristiske for regelverksbruddet.» </a:t>
            </a:r>
          </a:p>
          <a:p>
            <a:pPr marL="0" indent="0">
              <a:buFont typeface="Arial" pitchFamily="34" charset="0"/>
              <a:buNone/>
            </a:pPr>
            <a:endParaRPr lang="nb-NO" sz="1800" dirty="0" smtClean="0"/>
          </a:p>
          <a:p>
            <a:pPr marL="457200" lvl="1" indent="0">
              <a:buFont typeface="Arial" pitchFamily="34" charset="0"/>
              <a:buNone/>
            </a:pPr>
            <a:endParaRPr lang="nb-NO" sz="1800" dirty="0" smtClean="0"/>
          </a:p>
          <a:p>
            <a:pPr marL="457200" lvl="1" indent="0">
              <a:buFont typeface="Arial" pitchFamily="34" charset="0"/>
              <a:buNone/>
            </a:pPr>
            <a:endParaRPr lang="nb-NO" sz="1800" dirty="0" smtClean="0"/>
          </a:p>
          <a:p>
            <a:endParaRPr lang="nb-NO" dirty="0"/>
          </a:p>
        </p:txBody>
      </p:sp>
    </p:spTree>
    <p:extLst>
      <p:ext uri="{BB962C8B-B14F-4D97-AF65-F5344CB8AC3E}">
        <p14:creationId xmlns:p14="http://schemas.microsoft.com/office/powerpoint/2010/main" val="1100740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457200" y="274638"/>
            <a:ext cx="8229600" cy="1143000"/>
          </a:xfrm>
        </p:spPr>
        <p:txBody>
          <a:bodyPr>
            <a:normAutofit/>
          </a:bodyPr>
          <a:lstStyle/>
          <a:p>
            <a:r>
              <a:rPr lang="nb-NO" sz="3600" b="1" dirty="0" err="1" smtClean="0">
                <a:solidFill>
                  <a:srgbClr val="3F3F3F"/>
                </a:solidFill>
              </a:rPr>
              <a:t>Avkorting</a:t>
            </a:r>
            <a:r>
              <a:rPr lang="nb-NO" sz="3600" b="1" dirty="0" smtClean="0">
                <a:solidFill>
                  <a:srgbClr val="3F3F3F"/>
                </a:solidFill>
              </a:rPr>
              <a:t> ved feilopplysninger</a:t>
            </a:r>
            <a:endParaRPr lang="nb-NO" sz="3600" dirty="0"/>
          </a:p>
        </p:txBody>
      </p:sp>
      <p:sp>
        <p:nvSpPr>
          <p:cNvPr id="5" name="Plassholder for innhold 2"/>
          <p:cNvSpPr txBox="1">
            <a:spLocks/>
          </p:cNvSpPr>
          <p:nvPr/>
        </p:nvSpPr>
        <p:spPr>
          <a:xfrm>
            <a:off x="457200" y="1600200"/>
            <a:ext cx="82296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nb-NO" b="1" smtClean="0"/>
              <a:t>	</a:t>
            </a:r>
            <a:r>
              <a:rPr lang="nb-NO" sz="1800" b="1" smtClean="0">
                <a:solidFill>
                  <a:srgbClr val="3F3F3F"/>
                </a:solidFill>
                <a:latin typeface="Arial"/>
              </a:rPr>
              <a:t>§ 13 – feilopplysninger:</a:t>
            </a:r>
          </a:p>
          <a:p>
            <a:pPr>
              <a:buFont typeface="Arial" pitchFamily="34" charset="0"/>
              <a:buNone/>
            </a:pPr>
            <a:r>
              <a:rPr lang="nb-NO" sz="1800" b="1" smtClean="0">
                <a:solidFill>
                  <a:srgbClr val="3F3F3F"/>
                </a:solidFill>
                <a:latin typeface="Arial"/>
              </a:rPr>
              <a:t>	</a:t>
            </a:r>
            <a:r>
              <a:rPr lang="nb-NO" sz="1800" i="1" smtClean="0">
                <a:solidFill>
                  <a:srgbClr val="3F3F3F"/>
                </a:solidFill>
                <a:latin typeface="Arial"/>
              </a:rPr>
              <a:t>” Dersom foretaket uaktsomt eller forsettlig har gitt feil opplysninger i søknaden som har eller ville dannet grunnlag for en urettmessig utbetaling av tilskuddet, kan hele eller deler av produksjonstilskuddet som tilfaller foretaket avkortes.”</a:t>
            </a:r>
          </a:p>
          <a:p>
            <a:pPr>
              <a:buFont typeface="Arial" pitchFamily="34" charset="0"/>
              <a:buNone/>
            </a:pPr>
            <a:endParaRPr lang="nb-NO" sz="1800" i="1" smtClean="0">
              <a:solidFill>
                <a:srgbClr val="3F3F3F"/>
              </a:solidFill>
              <a:latin typeface="Arial"/>
            </a:endParaRPr>
          </a:p>
          <a:p>
            <a:r>
              <a:rPr lang="nb-NO" sz="1800" smtClean="0"/>
              <a:t>Øke søkerens aktsomhet ved utfylling og levering av søknaden.</a:t>
            </a:r>
          </a:p>
          <a:p>
            <a:r>
              <a:rPr lang="nb-NO" sz="1800" smtClean="0"/>
              <a:t>Feilopplysning må få konsekvenser – reduksjon i tilskudd</a:t>
            </a:r>
          </a:p>
          <a:p>
            <a:pPr>
              <a:buFont typeface="Arial" pitchFamily="34" charset="0"/>
              <a:buNone/>
            </a:pPr>
            <a:r>
              <a:rPr lang="nb-NO" sz="1800" b="1" smtClean="0">
                <a:solidFill>
                  <a:srgbClr val="3F3F3F"/>
                </a:solidFill>
                <a:latin typeface="Arial"/>
              </a:rPr>
              <a:t>	</a:t>
            </a:r>
          </a:p>
          <a:p>
            <a:pPr>
              <a:buFont typeface="Arial" pitchFamily="34" charset="0"/>
              <a:buNone/>
            </a:pPr>
            <a:r>
              <a:rPr lang="nb-NO" sz="1800" b="1" smtClean="0">
                <a:solidFill>
                  <a:srgbClr val="3F3F3F"/>
                </a:solidFill>
                <a:latin typeface="Arial"/>
              </a:rPr>
              <a:t>	</a:t>
            </a:r>
            <a:r>
              <a:rPr lang="nb-NO" sz="1800" b="1" smtClean="0">
                <a:solidFill>
                  <a:schemeClr val="bg1">
                    <a:lumMod val="50000"/>
                  </a:schemeClr>
                </a:solidFill>
                <a:latin typeface="Arial"/>
              </a:rPr>
              <a:t>§ 12 i utkast til ny forskrift</a:t>
            </a:r>
          </a:p>
          <a:p>
            <a:pPr>
              <a:buFont typeface="Arial" pitchFamily="34" charset="0"/>
              <a:buNone/>
            </a:pPr>
            <a:r>
              <a:rPr lang="nb-NO" sz="1800" b="1" i="1" smtClean="0">
                <a:solidFill>
                  <a:schemeClr val="bg1">
                    <a:lumMod val="50000"/>
                  </a:schemeClr>
                </a:solidFill>
                <a:latin typeface="Arial"/>
              </a:rPr>
              <a:t>     </a:t>
            </a:r>
            <a:r>
              <a:rPr lang="nb-NO" sz="1800" i="1" smtClean="0">
                <a:solidFill>
                  <a:schemeClr val="bg1">
                    <a:lumMod val="50000"/>
                  </a:schemeClr>
                </a:solidFill>
                <a:latin typeface="Arial"/>
              </a:rPr>
              <a:t>” Dersom foretaket uaktsomt eller forsettlig har gitt feil opplysninger i søknaden som har eller ville dannet grunnlag for en urettmessig utbetaling av tilskuddet for seg selv eller andre, skal hele eller deler av det samlede tilskuddet som tilfaller foretaket avkortes.”</a:t>
            </a:r>
          </a:p>
          <a:p>
            <a:pPr marL="0" indent="0">
              <a:buFont typeface="Arial" pitchFamily="34" charset="0"/>
              <a:buNone/>
            </a:pPr>
            <a:endParaRPr lang="nb-NO" sz="1800" i="1" dirty="0">
              <a:solidFill>
                <a:schemeClr val="bg1">
                  <a:lumMod val="50000"/>
                </a:schemeClr>
              </a:solidFill>
              <a:latin typeface="Arial"/>
            </a:endParaRPr>
          </a:p>
        </p:txBody>
      </p:sp>
    </p:spTree>
    <p:extLst>
      <p:ext uri="{BB962C8B-B14F-4D97-AF65-F5344CB8AC3E}">
        <p14:creationId xmlns:p14="http://schemas.microsoft.com/office/powerpoint/2010/main" val="1335202325"/>
      </p:ext>
    </p:extLst>
  </p:cSld>
  <p:clrMapOvr>
    <a:masterClrMapping/>
  </p:clrMapOvr>
</p:sld>
</file>

<file path=ppt/theme/theme1.xml><?xml version="1.0" encoding="utf-8"?>
<a:theme xmlns:a="http://schemas.openxmlformats.org/drawingml/2006/main" name="SLF-Presentasjon">
  <a:themeElements>
    <a:clrScheme name="SLF">
      <a:dk1>
        <a:srgbClr val="3F3F3F"/>
      </a:dk1>
      <a:lt1>
        <a:srgbClr val="FFFFFF"/>
      </a:lt1>
      <a:dk2>
        <a:srgbClr val="3F3F3F"/>
      </a:dk2>
      <a:lt2>
        <a:srgbClr val="FFFFFF"/>
      </a:lt2>
      <a:accent1>
        <a:srgbClr val="A71A1C"/>
      </a:accent1>
      <a:accent2>
        <a:srgbClr val="EDC135"/>
      </a:accent2>
      <a:accent3>
        <a:srgbClr val="327332"/>
      </a:accent3>
      <a:accent4>
        <a:srgbClr val="0088BF"/>
      </a:accent4>
      <a:accent5>
        <a:srgbClr val="D2702D"/>
      </a:accent5>
      <a:accent6>
        <a:srgbClr val="ACC431"/>
      </a:accent6>
      <a:hlink>
        <a:srgbClr val="009999"/>
      </a:hlink>
      <a:folHlink>
        <a:srgbClr val="99CC00"/>
      </a:folHlink>
    </a:clrScheme>
    <a:fontScheme name="SL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F-Presentasjon">
  <a:themeElements>
    <a:clrScheme name="SLF">
      <a:dk1>
        <a:srgbClr val="3F3F3F"/>
      </a:dk1>
      <a:lt1>
        <a:srgbClr val="FFFFFF"/>
      </a:lt1>
      <a:dk2>
        <a:srgbClr val="3F3F3F"/>
      </a:dk2>
      <a:lt2>
        <a:srgbClr val="FFFFFF"/>
      </a:lt2>
      <a:accent1>
        <a:srgbClr val="A71A1C"/>
      </a:accent1>
      <a:accent2>
        <a:srgbClr val="EDC135"/>
      </a:accent2>
      <a:accent3>
        <a:srgbClr val="327332"/>
      </a:accent3>
      <a:accent4>
        <a:srgbClr val="0088BF"/>
      </a:accent4>
      <a:accent5>
        <a:srgbClr val="D2702D"/>
      </a:accent5>
      <a:accent6>
        <a:srgbClr val="ACC431"/>
      </a:accent6>
      <a:hlink>
        <a:srgbClr val="009999"/>
      </a:hlink>
      <a:folHlink>
        <a:srgbClr val="99CC00"/>
      </a:folHlink>
    </a:clrScheme>
    <a:fontScheme name="SL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LF-Presentasjon">
  <a:themeElements>
    <a:clrScheme name="SLF">
      <a:dk1>
        <a:srgbClr val="3F3F3F"/>
      </a:dk1>
      <a:lt1>
        <a:srgbClr val="FFFFFF"/>
      </a:lt1>
      <a:dk2>
        <a:srgbClr val="3F3F3F"/>
      </a:dk2>
      <a:lt2>
        <a:srgbClr val="FFFFFF"/>
      </a:lt2>
      <a:accent1>
        <a:srgbClr val="A71A1C"/>
      </a:accent1>
      <a:accent2>
        <a:srgbClr val="EDC135"/>
      </a:accent2>
      <a:accent3>
        <a:srgbClr val="327332"/>
      </a:accent3>
      <a:accent4>
        <a:srgbClr val="0088BF"/>
      </a:accent4>
      <a:accent5>
        <a:srgbClr val="D2702D"/>
      </a:accent5>
      <a:accent6>
        <a:srgbClr val="ACC431"/>
      </a:accent6>
      <a:hlink>
        <a:srgbClr val="009999"/>
      </a:hlink>
      <a:folHlink>
        <a:srgbClr val="99CC00"/>
      </a:folHlink>
    </a:clrScheme>
    <a:fontScheme name="SL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LF-Presentasjon">
  <a:themeElements>
    <a:clrScheme name="SLF">
      <a:dk1>
        <a:srgbClr val="3F3F3F"/>
      </a:dk1>
      <a:lt1>
        <a:srgbClr val="FFFFFF"/>
      </a:lt1>
      <a:dk2>
        <a:srgbClr val="3F3F3F"/>
      </a:dk2>
      <a:lt2>
        <a:srgbClr val="FFFFFF"/>
      </a:lt2>
      <a:accent1>
        <a:srgbClr val="A71A1C"/>
      </a:accent1>
      <a:accent2>
        <a:srgbClr val="EDC135"/>
      </a:accent2>
      <a:accent3>
        <a:srgbClr val="327332"/>
      </a:accent3>
      <a:accent4>
        <a:srgbClr val="0088BF"/>
      </a:accent4>
      <a:accent5>
        <a:srgbClr val="D2702D"/>
      </a:accent5>
      <a:accent6>
        <a:srgbClr val="ACC431"/>
      </a:accent6>
      <a:hlink>
        <a:srgbClr val="009999"/>
      </a:hlink>
      <a:folHlink>
        <a:srgbClr val="99CC00"/>
      </a:folHlink>
    </a:clrScheme>
    <a:fontScheme name="SL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2620</Words>
  <Application>Microsoft Office PowerPoint</Application>
  <PresentationFormat>Skjermfremvisning (4:3)</PresentationFormat>
  <Paragraphs>315</Paragraphs>
  <Slides>25</Slides>
  <Notes>21</Notes>
  <HiddenSlides>0</HiddenSlides>
  <MMClips>0</MMClips>
  <ScaleCrop>false</ScaleCrop>
  <HeadingPairs>
    <vt:vector size="4" baseType="variant">
      <vt:variant>
        <vt:lpstr>Tema</vt:lpstr>
      </vt:variant>
      <vt:variant>
        <vt:i4>4</vt:i4>
      </vt:variant>
      <vt:variant>
        <vt:lpstr>Lysbildetitler</vt:lpstr>
      </vt:variant>
      <vt:variant>
        <vt:i4>25</vt:i4>
      </vt:variant>
    </vt:vector>
  </HeadingPairs>
  <TitlesOfParts>
    <vt:vector size="29" baseType="lpstr">
      <vt:lpstr>SLF-Presentasjon</vt:lpstr>
      <vt:lpstr>1_SLF-Presentasjon</vt:lpstr>
      <vt:lpstr>2_SLF-Presentasjon</vt:lpstr>
      <vt:lpstr>3_SLF-Presentasjon</vt:lpstr>
      <vt:lpstr>Kommunesamlinger høst 2014</vt:lpstr>
      <vt:lpstr>PowerPoint-presentasjon</vt:lpstr>
      <vt:lpstr>PowerPoint-presentasjon</vt:lpstr>
      <vt:lpstr>PowerPoint-presentasjon</vt:lpstr>
      <vt:lpstr>PowerPoint-presentasjon</vt:lpstr>
      <vt:lpstr>PowerPoint-presentasjon</vt:lpstr>
      <vt:lpstr>Avkorting ved regelverksbrudd</vt:lpstr>
      <vt:lpstr>PowerPoint-presentasjon</vt:lpstr>
      <vt:lpstr>Avkorting ved feilopplysninger</vt:lpstr>
      <vt:lpstr>Avkorting ved feilopplysninger (§13 / § 12)</vt:lpstr>
      <vt:lpstr>Hvor mye skal man avkorte?</vt:lpstr>
      <vt:lpstr>Håndtering av avkorting ved søknadsbehandling</vt:lpstr>
      <vt:lpstr>Saksbehandlingsregler for vedtak om avkorting</vt:lpstr>
      <vt:lpstr>Saksbehandlingsregler for vedtak om avkorting</vt:lpstr>
      <vt:lpstr>Tilbakebetalingskravet</vt:lpstr>
      <vt:lpstr>Anmeldelse av tilskuddskriminalitet</vt:lpstr>
      <vt:lpstr>Aktuelle straffebud i straffeloven</vt:lpstr>
      <vt:lpstr>Rutiner for anmeldelse</vt:lpstr>
      <vt:lpstr>Forts: Rutiner for anmeldelse</vt:lpstr>
      <vt:lpstr>Forts: Rutiner for anmeldelse</vt:lpstr>
      <vt:lpstr>Dom i straffesak – bedrageri av produksjonstilskudd</vt:lpstr>
      <vt:lpstr>PowerPoint-presentasjon</vt:lpstr>
      <vt:lpstr>Fra dommen</vt:lpstr>
      <vt:lpstr>Saksbehandlers ansvar</vt:lpstr>
      <vt:lpstr>PowerPoint-presentasjon</vt:lpstr>
    </vt:vector>
  </TitlesOfParts>
  <Company>SLF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Skatvedt, Ida Moen</dc:creator>
  <cp:lastModifiedBy>Sjø Regie</cp:lastModifiedBy>
  <cp:revision>72</cp:revision>
  <cp:lastPrinted>2014-08-20T07:25:33Z</cp:lastPrinted>
  <dcterms:created xsi:type="dcterms:W3CDTF">2014-08-12T08:55:18Z</dcterms:created>
  <dcterms:modified xsi:type="dcterms:W3CDTF">2014-11-10T11:17:25Z</dcterms:modified>
</cp:coreProperties>
</file>