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1"/>
  </p:notesMasterIdLst>
  <p:handoutMasterIdLst>
    <p:handoutMasterId r:id="rId32"/>
  </p:handoutMasterIdLst>
  <p:sldIdLst>
    <p:sldId id="256" r:id="rId7"/>
    <p:sldId id="290" r:id="rId8"/>
    <p:sldId id="295" r:id="rId9"/>
    <p:sldId id="293" r:id="rId10"/>
    <p:sldId id="294" r:id="rId11"/>
    <p:sldId id="297" r:id="rId12"/>
    <p:sldId id="296" r:id="rId13"/>
    <p:sldId id="269" r:id="rId14"/>
    <p:sldId id="258" r:id="rId15"/>
    <p:sldId id="261" r:id="rId16"/>
    <p:sldId id="271" r:id="rId17"/>
    <p:sldId id="262" r:id="rId18"/>
    <p:sldId id="273" r:id="rId19"/>
    <p:sldId id="263" r:id="rId20"/>
    <p:sldId id="289" r:id="rId21"/>
    <p:sldId id="268" r:id="rId22"/>
    <p:sldId id="274" r:id="rId23"/>
    <p:sldId id="288" r:id="rId24"/>
    <p:sldId id="284" r:id="rId25"/>
    <p:sldId id="286" r:id="rId26"/>
    <p:sldId id="291" r:id="rId27"/>
    <p:sldId id="282" r:id="rId28"/>
    <p:sldId id="280" r:id="rId29"/>
    <p:sldId id="281" r:id="rId30"/>
  </p:sldIdLst>
  <p:sldSz cx="9144000" cy="6858000" type="screen4x3"/>
  <p:notesSz cx="6797675" cy="9926638"/>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6A800F1-36CA-4CA5-A187-F989F62B5609}">
          <p14:sldIdLst>
            <p14:sldId id="256"/>
            <p14:sldId id="290"/>
            <p14:sldId id="295"/>
            <p14:sldId id="293"/>
            <p14:sldId id="294"/>
            <p14:sldId id="297"/>
            <p14:sldId id="296"/>
            <p14:sldId id="269"/>
            <p14:sldId id="258"/>
            <p14:sldId id="261"/>
            <p14:sldId id="271"/>
            <p14:sldId id="262"/>
            <p14:sldId id="273"/>
            <p14:sldId id="263"/>
            <p14:sldId id="289"/>
            <p14:sldId id="268"/>
            <p14:sldId id="274"/>
            <p14:sldId id="288"/>
            <p14:sldId id="284"/>
            <p14:sldId id="286"/>
            <p14:sldId id="291"/>
            <p14:sldId id="282"/>
          </p14:sldIdLst>
        </p14:section>
        <p14:section name="Inndeling uten navn" id="{8573CF3E-EF01-48EF-95FA-CC0BA90434EA}">
          <p14:sldIdLst>
            <p14:sldId id="280"/>
            <p14:sldId id="28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56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0" autoAdjust="0"/>
    <p:restoredTop sz="94660"/>
  </p:normalViewPr>
  <p:slideViewPr>
    <p:cSldViewPr snapToGrid="0" snapToObjects="1">
      <p:cViewPr>
        <p:scale>
          <a:sx n="70" d="100"/>
          <a:sy n="70" d="100"/>
        </p:scale>
        <p:origin x="-1704" y="-21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029"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Førstehåndsverdi!$A$34</c:f>
          <c:strCache>
            <c:ptCount val="1"/>
            <c:pt idx="0">
              <c:v>Førstehåndsverdien av husdyr- og planteproduksjon 2012 i 18 NORDLAND</c:v>
            </c:pt>
          </c:strCache>
        </c:strRef>
      </c:tx>
      <c:layout>
        <c:manualLayout>
          <c:xMode val="edge"/>
          <c:yMode val="edge"/>
          <c:x val="0.11612202171226652"/>
          <c:y val="2.5089605734767026E-2"/>
        </c:manualLayout>
      </c:layout>
      <c:overlay val="0"/>
      <c:spPr>
        <a:noFill/>
        <a:ln w="25400">
          <a:noFill/>
        </a:ln>
      </c:spPr>
      <c:txPr>
        <a:bodyPr/>
        <a:lstStyle/>
        <a:p>
          <a:pPr>
            <a:defRPr sz="1400" b="1"/>
          </a:pPr>
          <a:endParaRPr lang="nb-NO"/>
        </a:p>
      </c:txPr>
    </c:title>
    <c:autoTitleDeleted val="0"/>
    <c:plotArea>
      <c:layout>
        <c:manualLayout>
          <c:layoutTarget val="inner"/>
          <c:xMode val="edge"/>
          <c:yMode val="edge"/>
          <c:x val="9.727635700043033E-2"/>
          <c:y val="0.25000065629372559"/>
          <c:w val="0.46108993218203981"/>
          <c:h val="0.63709844668401028"/>
        </c:manualLayout>
      </c:layout>
      <c:pieChart>
        <c:varyColors val="1"/>
        <c:ser>
          <c:idx val="0"/>
          <c:order val="0"/>
          <c:tx>
            <c:strRef>
              <c:f>Førstehåndsverdi!$B$35</c:f>
              <c:strCache>
                <c:ptCount val="1"/>
                <c:pt idx="0">
                  <c:v>Mill kr</c:v>
                </c:pt>
              </c:strCache>
            </c:strRef>
          </c:tx>
          <c:spPr>
            <a:solidFill>
              <a:srgbClr val="9999FF"/>
            </a:solidFill>
            <a:ln w="12700">
              <a:solidFill>
                <a:srgbClr val="000000"/>
              </a:solidFill>
              <a:prstDash val="solid"/>
            </a:ln>
          </c:spPr>
          <c:dPt>
            <c:idx val="0"/>
            <c:bubble3D val="0"/>
            <c:spPr>
              <a:solidFill>
                <a:srgbClr val="FF6600"/>
              </a:solidFill>
              <a:ln w="12700">
                <a:solidFill>
                  <a:srgbClr val="000000"/>
                </a:solidFill>
                <a:prstDash val="solid"/>
              </a:ln>
            </c:spPr>
          </c:dPt>
          <c:dPt>
            <c:idx val="1"/>
            <c:bubble3D val="0"/>
            <c:spPr>
              <a:solidFill>
                <a:srgbClr val="FFCC00"/>
              </a:solidFill>
              <a:ln w="12700">
                <a:solidFill>
                  <a:srgbClr val="000000"/>
                </a:solidFill>
                <a:prstDash val="solid"/>
              </a:ln>
            </c:spPr>
          </c:dPt>
          <c:dPt>
            <c:idx val="2"/>
            <c:bubble3D val="0"/>
            <c:spPr>
              <a:solidFill>
                <a:srgbClr val="3366FF"/>
              </a:solidFill>
              <a:ln w="12700">
                <a:solidFill>
                  <a:srgbClr val="000000"/>
                </a:solidFill>
                <a:prstDash val="solid"/>
              </a:ln>
            </c:spPr>
          </c:dPt>
          <c:dPt>
            <c:idx val="3"/>
            <c:bubble3D val="0"/>
            <c:spPr>
              <a:solidFill>
                <a:srgbClr val="FFFFFF"/>
              </a:solidFill>
              <a:ln w="12700">
                <a:solidFill>
                  <a:srgbClr val="000000"/>
                </a:solidFill>
                <a:prstDash val="solid"/>
              </a:ln>
            </c:spPr>
          </c:dPt>
          <c:dPt>
            <c:idx val="4"/>
            <c:bubble3D val="0"/>
            <c:spPr>
              <a:solidFill>
                <a:srgbClr val="008000"/>
              </a:solidFill>
              <a:ln w="12700">
                <a:solidFill>
                  <a:srgbClr val="000000"/>
                </a:solidFill>
                <a:prstDash val="solid"/>
              </a:ln>
            </c:spPr>
          </c:dPt>
          <c:dPt>
            <c:idx val="5"/>
            <c:bubble3D val="0"/>
            <c:spPr>
              <a:solidFill>
                <a:srgbClr val="FFFF99"/>
              </a:solidFill>
              <a:ln w="12700">
                <a:solidFill>
                  <a:srgbClr val="000000"/>
                </a:solidFill>
                <a:prstDash val="solid"/>
              </a:ln>
            </c:spPr>
          </c:dPt>
          <c:dPt>
            <c:idx val="6"/>
            <c:bubble3D val="0"/>
            <c:spPr>
              <a:solidFill>
                <a:srgbClr val="99CC00"/>
              </a:solidFill>
              <a:ln w="12700">
                <a:solidFill>
                  <a:srgbClr val="000000"/>
                </a:solidFill>
                <a:prstDash val="solid"/>
              </a:ln>
            </c:spPr>
          </c:dPt>
          <c:dLbls>
            <c:numFmt formatCode="0%" sourceLinked="0"/>
            <c:spPr>
              <a:noFill/>
              <a:ln w="25400">
                <a:noFill/>
              </a:ln>
            </c:spPr>
            <c:showLegendKey val="0"/>
            <c:showVal val="0"/>
            <c:showCatName val="0"/>
            <c:showSerName val="0"/>
            <c:showPercent val="1"/>
            <c:showBubbleSize val="0"/>
            <c:showLeaderLines val="1"/>
          </c:dLbls>
          <c:cat>
            <c:strRef>
              <c:f>Førstehåndsverdi!$A$36:$A$42</c:f>
              <c:strCache>
                <c:ptCount val="7"/>
                <c:pt idx="0">
                  <c:v>Storfe</c:v>
                </c:pt>
                <c:pt idx="1">
                  <c:v>Småfe</c:v>
                </c:pt>
                <c:pt idx="2">
                  <c:v>Gris</c:v>
                </c:pt>
                <c:pt idx="3">
                  <c:v>Fjørfe</c:v>
                </c:pt>
                <c:pt idx="4">
                  <c:v>Grovfôr</c:v>
                </c:pt>
                <c:pt idx="5">
                  <c:v>Korn</c:v>
                </c:pt>
                <c:pt idx="6">
                  <c:v>Potet, grønnsaker, frukt og bær</c:v>
                </c:pt>
              </c:strCache>
            </c:strRef>
          </c:cat>
          <c:val>
            <c:numRef>
              <c:f>Førstehåndsverdi!$B$36:$B$42</c:f>
              <c:numCache>
                <c:formatCode>#,##0</c:formatCode>
                <c:ptCount val="7"/>
                <c:pt idx="0">
                  <c:v>599.51300000000003</c:v>
                </c:pt>
                <c:pt idx="1">
                  <c:v>110.1045</c:v>
                </c:pt>
                <c:pt idx="2">
                  <c:v>219.40709999999999</c:v>
                </c:pt>
                <c:pt idx="3">
                  <c:v>19.600040000000003</c:v>
                </c:pt>
                <c:pt idx="4">
                  <c:v>444.18720000000002</c:v>
                </c:pt>
                <c:pt idx="5">
                  <c:v>3.0213000000000001</c:v>
                </c:pt>
                <c:pt idx="6">
                  <c:v>15.395</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7704341432029169"/>
          <c:y val="0.24820844975023279"/>
          <c:w val="0.27821038102123075"/>
          <c:h val="0.63441026758407781"/>
        </c:manualLayout>
      </c:layout>
      <c:overlay val="0"/>
      <c:spPr>
        <a:solidFill>
          <a:srgbClr val="FFFFFF"/>
        </a:solidFill>
        <a:ln w="25400">
          <a:noFill/>
        </a:ln>
      </c:spPr>
      <c:txPr>
        <a:bodyPr/>
        <a:lstStyle/>
        <a:p>
          <a:pPr>
            <a:defRPr sz="1100"/>
          </a:pPr>
          <a:endParaRPr lang="nb-NO"/>
        </a:p>
      </c:txPr>
    </c:legend>
    <c:plotVisOnly val="1"/>
    <c:dispBlanksAs val="zero"/>
    <c:showDLblsOverMax val="0"/>
  </c:chart>
  <c:spPr>
    <a:solidFill>
      <a:srgbClr val="FFFFFF"/>
    </a:solidFill>
    <a:ln w="9525">
      <a:noFill/>
    </a:ln>
  </c:spPr>
  <c:txPr>
    <a:bodyPr/>
    <a:lstStyle/>
    <a:p>
      <a:pPr>
        <a:defRPr sz="825" b="0" i="0" u="none" strike="noStrike" baseline="0">
          <a:solidFill>
            <a:srgbClr val="000000"/>
          </a:solidFill>
          <a:latin typeface="+mn-lt"/>
          <a:ea typeface="Arial"/>
          <a:cs typeface="Arial"/>
        </a:defRPr>
      </a:pPr>
      <a:endParaRPr lang="nb-NO"/>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0.00971</cdr:x>
      <cdr:y>0.92772</cdr:y>
    </cdr:from>
    <cdr:to>
      <cdr:x>0.90326</cdr:x>
      <cdr:y>0.98416</cdr:y>
    </cdr:to>
    <cdr:sp macro="" textlink="">
      <cdr:nvSpPr>
        <cdr:cNvPr id="41987" name="Text Box 3"/>
        <cdr:cNvSpPr txBox="1">
          <a:spLocks xmlns:a="http://schemas.openxmlformats.org/drawingml/2006/main" noChangeArrowheads="1" noTextEdit="1"/>
        </cdr:cNvSpPr>
      </cdr:nvSpPr>
      <cdr:spPr bwMode="auto">
        <a:xfrm xmlns:a="http://schemas.openxmlformats.org/drawingml/2006/main">
          <a:off x="50800" y="3299192"/>
          <a:ext cx="4383226" cy="20053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3956610C-7482-4682-8B19-9601A1BD9F61}" type="TxLink">
            <a:rPr lang="nb-NO" sz="1000" b="0" i="1" u="none" strike="noStrike" baseline="0">
              <a:solidFill>
                <a:srgbClr val="000000"/>
              </a:solidFill>
              <a:latin typeface="+mn-lt"/>
              <a:cs typeface="Arial"/>
            </a:rPr>
            <a:pPr algn="ctr" rtl="0">
              <a:defRPr sz="1000"/>
            </a:pPr>
            <a:t>Kilde: Statens landbruksforvaltning, LIB - søknad produksjonstilskudd</a:t>
          </a:fld>
          <a:endParaRPr lang="nb-NO">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B62AF2B-CAD5-6041-9A92-86A09088457D}" type="datetimeFigureOut">
              <a:rPr lang="nn-NO" smtClean="0"/>
              <a:pPr/>
              <a:t>10.11.2014</a:t>
            </a:fld>
            <a:endParaRPr lang="nn-NO"/>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E341BF-3395-A047-A3A2-971CE5634986}" type="slidenum">
              <a:rPr lang="nn-NO" smtClean="0"/>
              <a:pPr/>
              <a:t>‹#›</a:t>
            </a:fld>
            <a:endParaRPr lang="nn-NO"/>
          </a:p>
        </p:txBody>
      </p:sp>
    </p:spTree>
    <p:extLst>
      <p:ext uri="{BB962C8B-B14F-4D97-AF65-F5344CB8AC3E}">
        <p14:creationId xmlns:p14="http://schemas.microsoft.com/office/powerpoint/2010/main" val="49882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18F1763-B220-ED42-A88F-03D6C4484761}" type="datetimeFigureOut">
              <a:rPr lang="nn-NO" smtClean="0"/>
              <a:pPr/>
              <a:t>10.11.2014</a:t>
            </a:fld>
            <a:endParaRPr lang="nn-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F7CAFFC-682B-A746-ADFA-F92C308EAC0F}" type="slidenum">
              <a:rPr lang="nn-NO" smtClean="0"/>
              <a:pPr/>
              <a:t>‹#›</a:t>
            </a:fld>
            <a:endParaRPr lang="nn-NO"/>
          </a:p>
        </p:txBody>
      </p:sp>
    </p:spTree>
    <p:extLst>
      <p:ext uri="{BB962C8B-B14F-4D97-AF65-F5344CB8AC3E}">
        <p14:creationId xmlns:p14="http://schemas.microsoft.com/office/powerpoint/2010/main" val="1893302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lf.dep.no/discoverer/app/options?event=displayOptions&amp;destination=worksheet_list" TargetMode="External"/><Relationship Id="rId7" Type="http://schemas.openxmlformats.org/officeDocument/2006/relationships/hyperlink" Target="http://www.oracle.com/technology/products/discoverer/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slf.dep.no/discoverer/app/about?event=showAboutPage&amp;clientType=viewer" TargetMode="External"/><Relationship Id="rId5" Type="http://schemas.openxmlformats.org/officeDocument/2006/relationships/hyperlink" Target="https://www.slf.dep.no/discoverer/app/connection?event=displayConnections&amp;clientType=viewer" TargetMode="External"/><Relationship Id="rId4" Type="http://schemas.openxmlformats.org/officeDocument/2006/relationships/hyperlink" Target="https://www.slf.dep.no/discoverer/app/exit?event=exit&amp;clientType=viewer&amp;customUrl=../pls/portal/url/page/PG_SLF_EKSTRANETT2/PAG_TJENESTER_HOVEDSID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a:t>
            </a:fld>
            <a:endParaRPr lang="nn-NO"/>
          </a:p>
        </p:txBody>
      </p:sp>
    </p:spTree>
    <p:extLst>
      <p:ext uri="{BB962C8B-B14F-4D97-AF65-F5344CB8AC3E}">
        <p14:creationId xmlns:p14="http://schemas.microsoft.com/office/powerpoint/2010/main" val="1976168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PT 1016.</a:t>
            </a:r>
          </a:p>
          <a:p>
            <a:endParaRPr lang="nb-NO" dirty="0" smtClean="0"/>
          </a:p>
          <a:p>
            <a:r>
              <a:rPr lang="nb-NO" dirty="0" smtClean="0"/>
              <a:t>Denne</a:t>
            </a:r>
            <a:r>
              <a:rPr lang="nb-NO" baseline="0" dirty="0" smtClean="0"/>
              <a:t> lista lister opp leiere, utleiere og hvem som disponerer arealet og søker om tilskudd for arealet.</a:t>
            </a:r>
          </a:p>
          <a:p>
            <a:endParaRPr lang="nb-NO" baseline="0" dirty="0" smtClean="0"/>
          </a:p>
          <a:p>
            <a:r>
              <a:rPr lang="nb-NO" baseline="0" dirty="0" smtClean="0"/>
              <a:t>Talla fra </a:t>
            </a:r>
            <a:r>
              <a:rPr lang="nb-NO" baseline="0" dirty="0" err="1" smtClean="0"/>
              <a:t>Lregisteret</a:t>
            </a:r>
            <a:r>
              <a:rPr lang="nb-NO" baseline="0" dirty="0" smtClean="0"/>
              <a:t> skiller ikke mellom arealklassene.</a:t>
            </a:r>
          </a:p>
          <a:p>
            <a:r>
              <a:rPr lang="nb-NO" baseline="0" dirty="0" err="1" smtClean="0"/>
              <a:t>Ver</a:t>
            </a:r>
            <a:r>
              <a:rPr lang="nb-NO" baseline="0" dirty="0" smtClean="0"/>
              <a:t> </a:t>
            </a:r>
            <a:r>
              <a:rPr lang="nb-NO" baseline="0" dirty="0" err="1" smtClean="0"/>
              <a:t>spessielt</a:t>
            </a:r>
            <a:r>
              <a:rPr lang="nb-NO" baseline="0" dirty="0" smtClean="0"/>
              <a:t> </a:t>
            </a:r>
            <a:r>
              <a:rPr lang="nb-NO" baseline="0" dirty="0" err="1" smtClean="0"/>
              <a:t>ob</a:t>
            </a:r>
            <a:r>
              <a:rPr lang="nb-NO" baseline="0" dirty="0" smtClean="0"/>
              <a:t>  på feilmeldte søknader hvor to eller flere søker om areal fra samme eiendom.</a:t>
            </a:r>
          </a:p>
          <a:p>
            <a:endParaRPr lang="nb-NO" baseline="0" dirty="0" smtClean="0"/>
          </a:p>
          <a:p>
            <a:r>
              <a:rPr lang="nb-NO" baseline="0" dirty="0" smtClean="0"/>
              <a:t>Det er fortsatt Landbruksregisteret som må benyttes for å få tak i utfyllende opplysninger av om </a:t>
            </a:r>
            <a:r>
              <a:rPr lang="nb-NO" baseline="0" dirty="0" err="1" smtClean="0"/>
              <a:t>detr</a:t>
            </a:r>
            <a:r>
              <a:rPr lang="nb-NO" baseline="0" dirty="0" smtClean="0"/>
              <a:t> er fulldyrka, overflatedyrka eller innmarksbeite .</a:t>
            </a:r>
          </a:p>
          <a:p>
            <a:endParaRPr lang="nb-NO" baseline="0" dirty="0" smtClean="0"/>
          </a:p>
          <a:p>
            <a:r>
              <a:rPr lang="nb-NO" baseline="0" dirty="0" smtClean="0"/>
              <a:t>Gårdskarta er </a:t>
            </a:r>
            <a:r>
              <a:rPr lang="nb-NO" baseline="0" smtClean="0"/>
              <a:t>også viktig.</a:t>
            </a:r>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10</a:t>
            </a:fld>
            <a:endParaRPr lang="nn-NO"/>
          </a:p>
        </p:txBody>
      </p:sp>
    </p:spTree>
    <p:extLst>
      <p:ext uri="{BB962C8B-B14F-4D97-AF65-F5344CB8AC3E}">
        <p14:creationId xmlns:p14="http://schemas.microsoft.com/office/powerpoint/2010/main" val="99070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11</a:t>
            </a:fld>
            <a:endParaRPr lang="nn-NO"/>
          </a:p>
        </p:txBody>
      </p:sp>
    </p:spTree>
    <p:extLst>
      <p:ext uri="{BB962C8B-B14F-4D97-AF65-F5344CB8AC3E}">
        <p14:creationId xmlns:p14="http://schemas.microsoft.com/office/powerpoint/2010/main" val="364873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12</a:t>
            </a:fld>
            <a:endParaRPr lang="nn-NO"/>
          </a:p>
        </p:txBody>
      </p:sp>
    </p:spTree>
    <p:extLst>
      <p:ext uri="{BB962C8B-B14F-4D97-AF65-F5344CB8AC3E}">
        <p14:creationId xmlns:p14="http://schemas.microsoft.com/office/powerpoint/2010/main" val="354137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Alle søknadene på denne listen er stoppet som følge av maskinell kontroll</a:t>
            </a:r>
            <a:br>
              <a:rPr lang="nb-NO" dirty="0" smtClean="0"/>
            </a:br>
            <a:r>
              <a:rPr lang="nb-NO" dirty="0" smtClean="0"/>
              <a:t>(inputkontroll) eller stoppet etter avtale med fylkesmannen eller kommunen.</a:t>
            </a:r>
            <a:br>
              <a:rPr lang="nb-NO" dirty="0" smtClean="0"/>
            </a:br>
            <a:r>
              <a:rPr lang="nb-NO" dirty="0" smtClean="0"/>
              <a:t/>
            </a:r>
            <a:br>
              <a:rPr lang="nb-NO" dirty="0" smtClean="0"/>
            </a:br>
            <a:r>
              <a:rPr lang="nb-NO" dirty="0" smtClean="0"/>
              <a:t>Kommunen må snarest sende avslagsbrev med begrunnelse for avslaget til</a:t>
            </a:r>
            <a:br>
              <a:rPr lang="nb-NO" dirty="0" smtClean="0"/>
            </a:br>
            <a:r>
              <a:rPr lang="nb-NO" dirty="0" smtClean="0"/>
              <a:t>søkere med kode 637 dersom dette ikke allerede er gjort.</a:t>
            </a:r>
            <a:br>
              <a:rPr lang="nb-NO" dirty="0" smtClean="0"/>
            </a:br>
            <a:r>
              <a:rPr lang="nb-NO" dirty="0" smtClean="0"/>
              <a:t/>
            </a:r>
            <a:br>
              <a:rPr lang="nb-NO" dirty="0" smtClean="0"/>
            </a:br>
            <a:r>
              <a:rPr lang="nb-NO" dirty="0" smtClean="0"/>
              <a:t>Kommunen må også sende vedtak om avvisning, med begrunnelse for avvisningen, til søkere med kode 639 dersom dette ikke allerede er gjort.</a:t>
            </a:r>
            <a:br>
              <a:rPr lang="nb-NO" dirty="0" smtClean="0"/>
            </a:br>
            <a:r>
              <a:rPr lang="nb-NO" dirty="0" smtClean="0"/>
              <a:t/>
            </a:r>
            <a:br>
              <a:rPr lang="nb-NO" dirty="0" smtClean="0"/>
            </a:br>
            <a:r>
              <a:rPr lang="nb-NO" dirty="0" smtClean="0"/>
              <a:t>Alle søknader med kode 635, 636, 644 og 650 er avslått, og søker får</a:t>
            </a:r>
            <a:br>
              <a:rPr lang="nb-NO" dirty="0" smtClean="0"/>
            </a:br>
            <a:r>
              <a:rPr lang="nb-NO" dirty="0" smtClean="0"/>
              <a:t>tilsendt avslagsbrev direkte fra Statens landbruksforvaltning. </a:t>
            </a:r>
          </a:p>
          <a:p>
            <a:r>
              <a:rPr lang="nb-NO" dirty="0" smtClean="0"/>
              <a:t>Resterende søkere (med unntak av kode 637, og 639) vil få brev om at deres søknad er stoppet og sendt til manuell behandling. Kommunen må gå igjennom disse søknadene og fatte vedtak i tråd med bestemmelsene i forvaltningsloven.</a:t>
            </a:r>
            <a:br>
              <a:rPr lang="nb-NO" dirty="0" smtClean="0"/>
            </a:br>
            <a:r>
              <a:rPr lang="nb-NO" dirty="0" smtClean="0"/>
              <a:t/>
            </a:r>
            <a:br>
              <a:rPr lang="nb-NO" dirty="0" smtClean="0"/>
            </a:br>
            <a:r>
              <a:rPr lang="nb-NO" dirty="0" smtClean="0"/>
              <a:t/>
            </a:r>
            <a:br>
              <a:rPr lang="nb-NO" dirty="0" smtClean="0"/>
            </a:b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13</a:t>
            </a:fld>
            <a:endParaRPr lang="nn-NO"/>
          </a:p>
        </p:txBody>
      </p:sp>
    </p:spTree>
    <p:extLst>
      <p:ext uri="{BB962C8B-B14F-4D97-AF65-F5344CB8AC3E}">
        <p14:creationId xmlns:p14="http://schemas.microsoft.com/office/powerpoint/2010/main" val="52613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14</a:t>
            </a:fld>
            <a:endParaRPr lang="nn-NO"/>
          </a:p>
        </p:txBody>
      </p:sp>
    </p:spTree>
    <p:extLst>
      <p:ext uri="{BB962C8B-B14F-4D97-AF65-F5344CB8AC3E}">
        <p14:creationId xmlns:p14="http://schemas.microsoft.com/office/powerpoint/2010/main" val="3110479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000" b="1" dirty="0" smtClean="0"/>
              <a:t>Slakteliste</a:t>
            </a:r>
            <a:r>
              <a:rPr lang="nb-NO" sz="2000" b="1" baseline="0" dirty="0" smtClean="0"/>
              <a:t> lam  ved å gå inn i </a:t>
            </a:r>
            <a:r>
              <a:rPr lang="nb-NO" sz="2000" b="1" baseline="0" dirty="0" err="1" smtClean="0"/>
              <a:t>Minside</a:t>
            </a:r>
            <a:r>
              <a:rPr lang="nb-NO" sz="2000" b="1" baseline="0" dirty="0" smtClean="0"/>
              <a:t>. Levering av slakt.</a:t>
            </a:r>
          </a:p>
          <a:p>
            <a:r>
              <a:rPr lang="nb-NO" sz="2000" b="1" baseline="0" dirty="0" smtClean="0"/>
              <a:t>Her får vi opplyst kode for slakteri, slaktevekt og kvalitetsvurdering.</a:t>
            </a:r>
          </a:p>
          <a:p>
            <a:r>
              <a:rPr lang="nb-NO" sz="2000" b="1" baseline="0" dirty="0" smtClean="0"/>
              <a:t>Her er det viktig å kunne  EUROP – </a:t>
            </a:r>
            <a:r>
              <a:rPr lang="nb-NO" sz="2000" b="1" baseline="0" dirty="0" err="1" smtClean="0"/>
              <a:t>kvalitesklassifuseringssystemet</a:t>
            </a:r>
            <a:r>
              <a:rPr lang="nb-NO" sz="2000" b="1" baseline="0" dirty="0" smtClean="0"/>
              <a:t>.</a:t>
            </a:r>
          </a:p>
          <a:p>
            <a:r>
              <a:rPr lang="nb-NO" sz="2000" b="1" baseline="0" dirty="0" err="1" smtClean="0"/>
              <a:t>Seogså</a:t>
            </a:r>
            <a:r>
              <a:rPr lang="nb-NO" sz="2000" b="1" baseline="0" dirty="0" smtClean="0"/>
              <a:t> PT-1050 liste, som viser innrapportert lammeslakt ( kje i klassene 741, 742 og 743 og eventuelt klasse 746.</a:t>
            </a:r>
          </a:p>
          <a:p>
            <a:endParaRPr lang="nb-NO" sz="2000" b="1" baseline="0" dirty="0" smtClean="0"/>
          </a:p>
          <a:p>
            <a:r>
              <a:rPr lang="nb-NO" sz="2000" b="1" baseline="0" dirty="0" smtClean="0"/>
              <a:t>Selv om at det er bare klassene 741 og 757 som utløser tilskudd, er det viktig at søker oppgir  antall slakt i de ubetalte klassene også. Dette ikke minst for kontrollen sin del.</a:t>
            </a:r>
            <a:endParaRPr lang="nb-NO" sz="2000" b="1"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15</a:t>
            </a:fld>
            <a:endParaRPr lang="nn-NO"/>
          </a:p>
        </p:txBody>
      </p:sp>
    </p:spTree>
    <p:extLst>
      <p:ext uri="{BB962C8B-B14F-4D97-AF65-F5344CB8AC3E}">
        <p14:creationId xmlns:p14="http://schemas.microsoft.com/office/powerpoint/2010/main" val="278593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16</a:t>
            </a:fld>
            <a:endParaRPr lang="nn-NO"/>
          </a:p>
        </p:txBody>
      </p:sp>
    </p:spTree>
    <p:extLst>
      <p:ext uri="{BB962C8B-B14F-4D97-AF65-F5344CB8AC3E}">
        <p14:creationId xmlns:p14="http://schemas.microsoft.com/office/powerpoint/2010/main" val="646786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32500" lnSpcReduction="20000"/>
          </a:bodyPr>
          <a:lstStyle/>
          <a:p>
            <a:endParaRPr lang="nb-NO" dirty="0" smtClean="0">
              <a:effectLst/>
            </a:endParaRPr>
          </a:p>
          <a:p>
            <a:r>
              <a:rPr lang="nb-NO" dirty="0" smtClean="0">
                <a:effectLst/>
                <a:hlinkClick r:id="rId3" action="ppaction://hlinkfile"/>
              </a:rPr>
              <a:t>Preferanser</a:t>
            </a:r>
            <a:r>
              <a:rPr lang="nb-NO" dirty="0" smtClean="0">
                <a:effectLst/>
              </a:rPr>
              <a:t> </a:t>
            </a:r>
            <a:r>
              <a:rPr lang="nb-NO" dirty="0" smtClean="0">
                <a:effectLst/>
                <a:hlinkClick r:id="rId4" action="ppaction://hlinkfile"/>
              </a:rPr>
              <a:t>Avslutt</a:t>
            </a:r>
            <a:r>
              <a:rPr lang="nb-NO" dirty="0" smtClean="0">
                <a:effectLst/>
              </a:rPr>
              <a:t> Hjelp</a:t>
            </a:r>
            <a:r>
              <a:rPr lang="nb-NO" dirty="0" smtClean="0"/>
              <a:t> </a:t>
            </a:r>
          </a:p>
          <a:p>
            <a:r>
              <a:rPr lang="nb-NO" dirty="0" smtClean="0">
                <a:hlinkClick r:id="rId5" action="ppaction://hlinkfile" tooltip="Koble til"/>
              </a:rPr>
              <a:t>Koble til</a:t>
            </a:r>
            <a:r>
              <a:rPr lang="nb-NO" dirty="0" smtClean="0"/>
              <a:t> &gt; Koblet til Standardrapporter </a:t>
            </a:r>
          </a:p>
          <a:p>
            <a:r>
              <a:rPr lang="nb-NO" b="1" dirty="0" smtClean="0"/>
              <a:t>Regnearkliste</a:t>
            </a:r>
          </a:p>
          <a:p>
            <a:r>
              <a:rPr lang="nb-NO" b="1" dirty="0" smtClean="0"/>
              <a:t>Søk</a:t>
            </a:r>
          </a:p>
          <a:p>
            <a:r>
              <a:rPr lang="nb-NO" dirty="0" smtClean="0"/>
              <a:t>Skriv inn en søkestreng for å finne en bestemt arbeidsbok eller et bestemt resultatsett. Bruk rullegardinmenyen til å velge mellom databasearbeidsbøker og planlagte arbeidsbøker. Søk </a:t>
            </a:r>
          </a:p>
          <a:p>
            <a:r>
              <a:rPr lang="nb-NO" b="1" dirty="0" smtClean="0"/>
              <a:t>Resultatliste</a:t>
            </a:r>
          </a:p>
          <a:p>
            <a:r>
              <a:rPr lang="nb-NO" dirty="0" smtClean="0"/>
              <a:t>Utvid alle | Trekk sammen alle Fokus Navn Beskrivelse Eier Sist endret </a:t>
            </a:r>
            <a:br>
              <a:rPr lang="nb-NO" dirty="0" smtClean="0"/>
            </a:br>
            <a:r>
              <a:rPr lang="nb-NO" dirty="0" err="1" smtClean="0">
                <a:effectLst/>
              </a:rPr>
              <a:t>Discoverer</a:t>
            </a:r>
            <a:r>
              <a:rPr lang="nb-NO" dirty="0" smtClean="0">
                <a:effectLst/>
              </a:rPr>
              <a:t> </a:t>
            </a:r>
            <a:r>
              <a:rPr lang="nb-NO" dirty="0" err="1" smtClean="0">
                <a:effectLst/>
              </a:rPr>
              <a:t>Workbooks</a:t>
            </a:r>
            <a:r>
              <a:rPr lang="nb-NO" dirty="0" smtClean="0">
                <a:effectLst/>
              </a:rPr>
              <a:t> </a:t>
            </a:r>
          </a:p>
          <a:p>
            <a:r>
              <a:rPr lang="nb-NO" dirty="0" smtClean="0"/>
              <a:t/>
            </a:r>
            <a:br>
              <a:rPr lang="nb-NO" dirty="0" smtClean="0"/>
            </a:br>
            <a:r>
              <a:rPr lang="nb-NO" dirty="0" smtClean="0"/>
              <a:t/>
            </a:r>
            <a:br>
              <a:rPr lang="nb-NO" dirty="0" smtClean="0"/>
            </a:br>
            <a:r>
              <a:rPr lang="nb-NO" dirty="0" smtClean="0"/>
              <a:t/>
            </a:r>
            <a:br>
              <a:rPr lang="nb-NO" dirty="0" smtClean="0"/>
            </a:br>
            <a:r>
              <a:rPr lang="nb-NO" dirty="0" smtClean="0">
                <a:effectLst/>
              </a:rPr>
              <a:t>KVOTE 100 - Kvoteopplysninger pr eiendom </a:t>
            </a:r>
          </a:p>
          <a:p>
            <a:r>
              <a:rPr lang="nb-NO" dirty="0" smtClean="0"/>
              <a:t>Rapportene inneholder oversikt over aktive grunnkvoter per eiendom. Er tilgjengelig når det er beregnet nye kvoter for aktuelt </a:t>
            </a:r>
            <a:r>
              <a:rPr lang="nb-NO" dirty="0" err="1" smtClean="0"/>
              <a:t>kvoteår</a:t>
            </a:r>
            <a:r>
              <a:rPr lang="nb-NO" dirty="0" smtClean="0"/>
              <a:t> LIB_DI 14. mai 2014 09:39:23 CEST </a:t>
            </a:r>
            <a:r>
              <a:rPr lang="nb-NO" dirty="0" smtClean="0">
                <a:effectLst/>
              </a:rPr>
              <a:t>KVOTE 200 - Kvoteopplysninger pr foretak </a:t>
            </a:r>
          </a:p>
          <a:p>
            <a:r>
              <a:rPr lang="nb-NO" dirty="0" smtClean="0"/>
              <a:t>Disponibel kvote per foretak. Er tilgjengelig når det er beregnet ny kvote for aktuelt </a:t>
            </a:r>
            <a:r>
              <a:rPr lang="nb-NO" dirty="0" err="1" smtClean="0"/>
              <a:t>kvoteår</a:t>
            </a:r>
            <a:r>
              <a:rPr lang="nb-NO" dirty="0" smtClean="0"/>
              <a:t>. LIB_DI 24. mars 2014 15:33:39 CET </a:t>
            </a:r>
            <a:r>
              <a:rPr lang="nb-NO" dirty="0" smtClean="0">
                <a:effectLst/>
              </a:rPr>
              <a:t>KVOTE 300 - Kvotekjøp </a:t>
            </a:r>
          </a:p>
          <a:p>
            <a:r>
              <a:rPr lang="nb-NO" dirty="0" smtClean="0"/>
              <a:t>Rapportene viser godkjente kjøpssøknader for </a:t>
            </a:r>
            <a:r>
              <a:rPr lang="nb-NO" dirty="0" err="1" smtClean="0"/>
              <a:t>omsetningsår</a:t>
            </a:r>
            <a:r>
              <a:rPr lang="nb-NO" dirty="0" smtClean="0"/>
              <a:t> og er tilgjengelig etter at tildeling av kjøpskvantum er beregnet. LIB_DI 23. mai 2011 15:28:45 CEST </a:t>
            </a:r>
            <a:r>
              <a:rPr lang="nb-NO" dirty="0" smtClean="0">
                <a:effectLst/>
              </a:rPr>
              <a:t>KVOTE 400 - Kvotesalg </a:t>
            </a:r>
          </a:p>
          <a:p>
            <a:r>
              <a:rPr lang="nb-NO" dirty="0" smtClean="0"/>
              <a:t>Rapportene viser godkjente salgssøknader for </a:t>
            </a:r>
            <a:r>
              <a:rPr lang="nb-NO" dirty="0" err="1" smtClean="0"/>
              <a:t>omsetningsår</a:t>
            </a:r>
            <a:r>
              <a:rPr lang="nb-NO" dirty="0" smtClean="0"/>
              <a:t> og er tilgjengelig etter at fordeling av tilbudsoverskudd er beregnet LIB_DI 7. januar 2013 12:09:05 CET </a:t>
            </a:r>
            <a:r>
              <a:rPr lang="nb-NO" dirty="0" smtClean="0">
                <a:effectLst/>
              </a:rPr>
              <a:t>KVOTE 500 - Kvoteleie </a:t>
            </a:r>
          </a:p>
          <a:p>
            <a:r>
              <a:rPr lang="nb-NO" dirty="0" smtClean="0"/>
              <a:t>Rapportene gir oversikt over aktive leieforhold i et </a:t>
            </a:r>
            <a:r>
              <a:rPr lang="nb-NO" dirty="0" err="1" smtClean="0"/>
              <a:t>kvoteår</a:t>
            </a:r>
            <a:r>
              <a:rPr lang="nb-NO" dirty="0" smtClean="0"/>
              <a:t> og er tilgjengelig etter at det er kjørt kvoteberegning for nytt år. LIB_DI 7. januar 2013 12:09:50 CET </a:t>
            </a:r>
            <a:r>
              <a:rPr lang="nb-NO" dirty="0" smtClean="0">
                <a:effectLst/>
              </a:rPr>
              <a:t>LEV 001 - Konsesjon - Produksjon pr. landbrukseiendom (med konsesjon) </a:t>
            </a:r>
          </a:p>
          <a:p>
            <a:r>
              <a:rPr lang="nb-NO" dirty="0" smtClean="0"/>
              <a:t>Fylkesvis oversikt over produsenter som har konsesjon og deres produksjon av svin og/eller fjørfe. LIB_DI 24. oktober 2006 16:08:15 CEST </a:t>
            </a:r>
            <a:r>
              <a:rPr lang="nb-NO" dirty="0" smtClean="0">
                <a:effectLst/>
              </a:rPr>
              <a:t>LEV 002 - Konsesjon - Produksjon pr. landbrukseiendom (uten konsesjon) </a:t>
            </a:r>
          </a:p>
          <a:p>
            <a:r>
              <a:rPr lang="nb-NO" dirty="0" smtClean="0"/>
              <a:t>Fylkesvis oversikt over produsenter som har produksjon av svin og/eller fjørfe. Dette er produsenter som ikke har konsesjon. LIB_DI 24. oktober 2006 16:07:53 CEST </a:t>
            </a:r>
            <a:r>
              <a:rPr lang="nb-NO" dirty="0" smtClean="0">
                <a:effectLst/>
              </a:rPr>
              <a:t>LEV 003 - Konsesjon - Leveranser pr. dyreslag </a:t>
            </a:r>
          </a:p>
          <a:p>
            <a:r>
              <a:rPr lang="nb-NO" dirty="0" smtClean="0"/>
              <a:t>Inneholder opplysninger om omsatte og slaktede dyr for følgende dyreslag: slaktekyllinger, kalkuner, høner, slaktegriser, purker, livdyr griser og livdyr purker. LIB_DI 25. mai 2010 11:31:33 CEST </a:t>
            </a:r>
            <a:r>
              <a:rPr lang="nb-NO" dirty="0" smtClean="0">
                <a:effectLst/>
              </a:rPr>
              <a:t>LEV 004 - Konsesjon - Husdyrkonsesjonsregisteret </a:t>
            </a:r>
          </a:p>
          <a:p>
            <a:r>
              <a:rPr lang="nb-NO" dirty="0" smtClean="0"/>
              <a:t>Oversikt over produsenter som har konsesjon for svin og/eller fjørfe. LIB_DI 1. april 2009 15:11:18 CEST </a:t>
            </a:r>
            <a:r>
              <a:rPr lang="nb-NO" dirty="0" smtClean="0">
                <a:effectLst/>
              </a:rPr>
              <a:t>LEV 100 - </a:t>
            </a:r>
            <a:r>
              <a:rPr lang="nb-NO" dirty="0" err="1" smtClean="0">
                <a:effectLst/>
              </a:rPr>
              <a:t>Eggleveranser</a:t>
            </a:r>
            <a:r>
              <a:rPr lang="nb-NO" dirty="0" smtClean="0">
                <a:effectLst/>
              </a:rPr>
              <a:t> </a:t>
            </a:r>
          </a:p>
          <a:p>
            <a:r>
              <a:rPr lang="nb-NO" dirty="0" smtClean="0"/>
              <a:t>Kg egg levert </a:t>
            </a:r>
            <a:r>
              <a:rPr lang="nb-NO" dirty="0" err="1" smtClean="0"/>
              <a:t>eggpakkeri</a:t>
            </a:r>
            <a:r>
              <a:rPr lang="nb-NO" dirty="0" smtClean="0"/>
              <a:t>, herav økologisk mengde fra 2012, og kg egg solgt direkte fra jordbruksforetaket. LIB_DI 2. januar 2014 12:39:04 CET </a:t>
            </a:r>
            <a:r>
              <a:rPr lang="nb-NO" dirty="0" smtClean="0">
                <a:effectLst/>
              </a:rPr>
              <a:t>LEV 200 - Korn - og såkornleveranser </a:t>
            </a:r>
          </a:p>
          <a:p>
            <a:r>
              <a:rPr lang="nb-NO" dirty="0" smtClean="0"/>
              <a:t>Rapportene viser kg korn og såkorn som er levert til kornkjøper fra jan-2002 (herav </a:t>
            </a:r>
            <a:r>
              <a:rPr lang="nb-NO" dirty="0" err="1" smtClean="0"/>
              <a:t>øko</a:t>
            </a:r>
            <a:r>
              <a:rPr lang="nb-NO" dirty="0" smtClean="0"/>
              <a:t> fra 2009) eller såvareforretning. Kg leiemalt korn, kg leierenset såkorn. Tall per måned i kornåret juli/juni oppdateres i sept. året etter. LIB_DI 5. mars 2014 13:28:58 CET </a:t>
            </a:r>
            <a:r>
              <a:rPr lang="nb-NO" dirty="0" smtClean="0">
                <a:effectLst/>
              </a:rPr>
              <a:t>LEV 300 - Melkeleveranser </a:t>
            </a:r>
          </a:p>
          <a:p>
            <a:r>
              <a:rPr lang="nb-NO" dirty="0" smtClean="0"/>
              <a:t>Liter melk levert til meieriselskap og liter melk omregnet fra innrapportert mengde melkeprodukt omsatt etter lokal foredling av melk. LIB_DI 12. november 2012 11:13:39 CET </a:t>
            </a:r>
            <a:r>
              <a:rPr lang="nb-NO" dirty="0" smtClean="0">
                <a:effectLst/>
              </a:rPr>
              <a:t>LEV 400 - Slakteleveranser </a:t>
            </a:r>
          </a:p>
          <a:p>
            <a:r>
              <a:rPr lang="nb-NO" dirty="0" smtClean="0"/>
              <a:t>Rapportene viser kg og antall dyr som er levert til slakteri, herav økologisk produsert fra 2012. I tillegg vises kg leieslakt/momsfri retur og antall dyr som har krepert på vei til slakteriet / er kassert på slakteriet. LIB_DI 18. april 2013 17:12:44 CEST </a:t>
            </a:r>
            <a:r>
              <a:rPr lang="nb-NO" dirty="0" smtClean="0">
                <a:effectLst/>
              </a:rPr>
              <a:t>LEV 500 - Ull og saueskinn </a:t>
            </a:r>
          </a:p>
          <a:p>
            <a:r>
              <a:rPr lang="nb-NO" dirty="0" smtClean="0"/>
              <a:t>Tre typer saueskinn og 16 klasser ull. LIB_DI 20. november 2013 09:21:52 CET </a:t>
            </a:r>
            <a:r>
              <a:rPr lang="nb-NO" dirty="0" smtClean="0">
                <a:effectLst/>
              </a:rPr>
              <a:t>LEV 900 - Egg-, korn-, melk- og slakteleveranser </a:t>
            </a:r>
          </a:p>
          <a:p>
            <a:r>
              <a:rPr lang="nb-NO" dirty="0" smtClean="0"/>
              <a:t>Kg slakt levert slakteri og leieslaktet, kg egg levert </a:t>
            </a:r>
            <a:r>
              <a:rPr lang="nb-NO" dirty="0" err="1" smtClean="0"/>
              <a:t>eggpakkeri</a:t>
            </a:r>
            <a:r>
              <a:rPr lang="nb-NO" dirty="0" smtClean="0"/>
              <a:t>, liter melk levert meieri og lokalt foredlet og kg korn levert kornkjøper. LIB_DI 10. mai 2013 12:34:06 CEST </a:t>
            </a:r>
            <a:r>
              <a:rPr lang="nb-NO" dirty="0" smtClean="0">
                <a:effectLst/>
              </a:rPr>
              <a:t>LREG - 105 - Landbrukseiendommer - antall og areal </a:t>
            </a:r>
            <a:r>
              <a:rPr lang="nb-NO" dirty="0" err="1" smtClean="0">
                <a:effectLst/>
              </a:rPr>
              <a:t>inkl</a:t>
            </a:r>
            <a:r>
              <a:rPr lang="nb-NO" dirty="0" smtClean="0">
                <a:effectLst/>
              </a:rPr>
              <a:t> størrelsesgrupper </a:t>
            </a:r>
          </a:p>
          <a:p>
            <a:r>
              <a:rPr lang="nb-NO" dirty="0" smtClean="0"/>
              <a:t>Antall landbrukseiendommer og arealer jord og produktiv skog - i alt, med minst 5 daa jord og med minst 25 daa skog. LIB_DI 15. oktober 2009 12:58:03 CEST </a:t>
            </a:r>
            <a:r>
              <a:rPr lang="nb-NO" dirty="0" smtClean="0">
                <a:effectLst/>
              </a:rPr>
              <a:t>LREG - 110 - Bedrifter med jordbruksdrift </a:t>
            </a:r>
          </a:p>
          <a:p>
            <a:r>
              <a:rPr lang="nb-NO" dirty="0" smtClean="0"/>
              <a:t>Aktive bedrifter med aktiv knytting, antall i alt, med minst 5 daa jordbruksareal og med minst 5 daa jordbruksareal og drift (søknad om produksjonstilskudd, leveranse av slakt eller honning) og jordbruksareal LIB_DI 16. oktober 2009 13:18:16 CEST </a:t>
            </a:r>
            <a:r>
              <a:rPr lang="nb-NO" dirty="0" smtClean="0">
                <a:effectLst/>
              </a:rPr>
              <a:t>LREG - 115 - Antall foretak med jordbruksdrift per enhetstype </a:t>
            </a:r>
          </a:p>
          <a:p>
            <a:r>
              <a:rPr lang="nb-NO" dirty="0" smtClean="0"/>
              <a:t>Fylkes- og landsoversikt over antall foretak innenfor ulike enhetstyper og fordelt på størrelsesgrupper. Organisasjonsledd og bedrifter er ikke med. LIB_DI 28. september 2009 15:44:17 CEST </a:t>
            </a:r>
            <a:r>
              <a:rPr lang="nb-NO" dirty="0" smtClean="0">
                <a:effectLst/>
              </a:rPr>
              <a:t>LREG - 610 - Foretaksliste </a:t>
            </a:r>
          </a:p>
          <a:p>
            <a:r>
              <a:rPr lang="nb-NO" dirty="0" smtClean="0"/>
              <a:t>Liste over foretak med organisasjonsnummer, navn, disponert areal ved siste søknadsomgang, </a:t>
            </a:r>
            <a:r>
              <a:rPr lang="nb-NO" dirty="0" err="1" smtClean="0"/>
              <a:t>hovednummer</a:t>
            </a:r>
            <a:r>
              <a:rPr lang="nb-NO" dirty="0" smtClean="0"/>
              <a:t>, driftssenterets areal, alt areal som et eller flere foretak på driftssenteret disponerte og produktiv skog. LIB_DI 13. august 2010 14:52:12 CEST </a:t>
            </a:r>
            <a:r>
              <a:rPr lang="nb-NO" dirty="0" smtClean="0">
                <a:effectLst/>
              </a:rPr>
              <a:t>LREG - 620 - Landbrukseiendommer med aktiv driftstilknytning og tilhørende areal </a:t>
            </a:r>
          </a:p>
          <a:p>
            <a:r>
              <a:rPr lang="nb-NO" dirty="0" smtClean="0"/>
              <a:t>Liste. "Aktiv driftstilknytning" betyr A) Foretaket er aktivt B) Bedriften er aktiv C) Landbrukseiendommen er aktiv D) Knytningen mellom bedrift og landbrukseiendom er aktiv E) Knytningen mellom bedrift og foretak er aktiv LIB_DI 15. oktober 2009 14:26:52 CEST </a:t>
            </a:r>
            <a:r>
              <a:rPr lang="nb-NO" dirty="0" smtClean="0">
                <a:effectLst/>
              </a:rPr>
              <a:t>LREG - 630 - Landbrukseiendommer med tilknyttede aktive eiere </a:t>
            </a:r>
          </a:p>
          <a:p>
            <a:r>
              <a:rPr lang="nb-NO" dirty="0" smtClean="0"/>
              <a:t>Liste over landbrukseiendommer med tilknyttede aktive eiere. Se hvert enkelt regneark for mer detaljer. Resultatet kan filtreres på en eller alle kommuner ved hjelp av Sideelementer. LIB_DI 13. august 2010 14:58:57 CEST </a:t>
            </a:r>
            <a:r>
              <a:rPr lang="nb-NO" dirty="0" smtClean="0">
                <a:effectLst/>
              </a:rPr>
              <a:t>LREG - 640 - Landbrukseiendommer med grunneiendommer og arealer. Løse grunneiendommer </a:t>
            </a:r>
          </a:p>
          <a:p>
            <a:r>
              <a:rPr lang="nb-NO" dirty="0" smtClean="0"/>
              <a:t>Rapporten lister aktive landbrukseiendommer med aktive tilknyttede eiere, adresse, grunneiendommer og areal på både landbrukseiendommen og grunneiendommen. Ark to lister aktive grunneiendommer uten knytning til landbrukseiendom LIB_DI 14. april 2011 16:00:44 CEST </a:t>
            </a:r>
            <a:r>
              <a:rPr lang="nb-NO" dirty="0" smtClean="0">
                <a:effectLst/>
              </a:rPr>
              <a:t>LREG - 650 - Endringer utført fra oppgitt dato </a:t>
            </a:r>
          </a:p>
          <a:p>
            <a:r>
              <a:rPr lang="nb-NO" dirty="0" smtClean="0"/>
              <a:t>Liste over objekter endret i landbruksregisteret etter valgt dato. Regneark for eierknytning, landbrukseiendom, grunneiendom og registrerte og uregistrerte foretak LIB_DI 23. november 2010 11:10:23 CET </a:t>
            </a:r>
            <a:r>
              <a:rPr lang="nb-NO" dirty="0" smtClean="0">
                <a:effectLst/>
              </a:rPr>
              <a:t>LREG - 651 - Objekter opprettet fra oppgitt dato </a:t>
            </a:r>
          </a:p>
          <a:p>
            <a:r>
              <a:rPr lang="nb-NO" dirty="0" smtClean="0"/>
              <a:t>Liste over </a:t>
            </a:r>
            <a:r>
              <a:rPr lang="nb-NO" dirty="0" err="1" smtClean="0"/>
              <a:t>landbrukseiedommer</a:t>
            </a:r>
            <a:r>
              <a:rPr lang="nb-NO" dirty="0" smtClean="0"/>
              <a:t> eller grunneiendommer opprettet fra en oppgitt dato. LIB_DI 23. november 2010 11:05:18 CET </a:t>
            </a:r>
            <a:r>
              <a:rPr lang="nb-NO" dirty="0" smtClean="0">
                <a:effectLst/>
              </a:rPr>
              <a:t>LREG 660 Eiere med flere landbrukseiendommer </a:t>
            </a:r>
          </a:p>
          <a:p>
            <a:r>
              <a:rPr lang="nb-NO" dirty="0" smtClean="0"/>
              <a:t>Liste over eiere med eiertilknytning til flere landbrukseiendommer i samme kommune. Rapporten kan kjøres for ett fylke eller en kommune, og den sorteres alfabetisk etter eiers etternavn og </a:t>
            </a:r>
            <a:r>
              <a:rPr lang="nb-NO" dirty="0" err="1" smtClean="0"/>
              <a:t>hovednummer</a:t>
            </a:r>
            <a:r>
              <a:rPr lang="nb-NO" dirty="0" smtClean="0"/>
              <a:t>. LIB_DI 8. oktober 2007 14:25:53 CEST </a:t>
            </a:r>
            <a:r>
              <a:rPr lang="nb-NO" dirty="0" smtClean="0">
                <a:effectLst/>
              </a:rPr>
              <a:t>LREG 901- Uttrekk av kartdata fra Landbruksregistret </a:t>
            </a:r>
          </a:p>
          <a:p>
            <a:r>
              <a:rPr lang="nb-NO" dirty="0" smtClean="0"/>
              <a:t>Liste med kartdata. Rapporten kan kjøres for ett eller flere fylker og for en eller flere kommuner i valgt(e) fylke(r) og ett koordinatsystem. Den sorteres på </a:t>
            </a:r>
            <a:r>
              <a:rPr lang="nb-NO" dirty="0" err="1" smtClean="0"/>
              <a:t>gardsnr</a:t>
            </a:r>
            <a:r>
              <a:rPr lang="nb-NO" dirty="0" smtClean="0"/>
              <a:t>/</a:t>
            </a:r>
            <a:r>
              <a:rPr lang="nb-NO" dirty="0" err="1" smtClean="0"/>
              <a:t>bruksnr</a:t>
            </a:r>
            <a:r>
              <a:rPr lang="nb-NO" dirty="0" smtClean="0"/>
              <a:t>. LIB_DI 27. februar 2009 14:05:39 CET </a:t>
            </a:r>
            <a:r>
              <a:rPr lang="nb-NO" dirty="0" smtClean="0">
                <a:effectLst/>
              </a:rPr>
              <a:t>LREG 901- Uttrekk av kartdata fra Landbruksregistret (på SOSI format) </a:t>
            </a:r>
          </a:p>
          <a:p>
            <a:r>
              <a:rPr lang="nb-NO" dirty="0" smtClean="0"/>
              <a:t>Rapporten trekker ut kartdata på SOSI-format LIB_DI 23. mars 2009 11:05:44 CET </a:t>
            </a:r>
            <a:r>
              <a:rPr lang="nb-NO" dirty="0" smtClean="0">
                <a:effectLst/>
              </a:rPr>
              <a:t>LREG 902 - Uttrekk av </a:t>
            </a:r>
            <a:r>
              <a:rPr lang="nb-NO" dirty="0" err="1" smtClean="0">
                <a:effectLst/>
              </a:rPr>
              <a:t>hovednummer</a:t>
            </a:r>
            <a:r>
              <a:rPr lang="nb-NO" dirty="0" smtClean="0">
                <a:effectLst/>
              </a:rPr>
              <a:t> fra Landbruksregistret </a:t>
            </a:r>
          </a:p>
          <a:p>
            <a:r>
              <a:rPr lang="nb-NO" dirty="0" smtClean="0"/>
              <a:t>Rapporten viser landbrukseiendommer og aktive grunneiendommer som er tilknyttet eiendommen. LIB_DI 4. mars 2008 15:14:07 CET </a:t>
            </a:r>
            <a:r>
              <a:rPr lang="nb-NO" dirty="0" smtClean="0">
                <a:effectLst/>
              </a:rPr>
              <a:t>PT 010 - Adresseliste for PT-søkere - med valgte produksjoner og uten krav om produksjoner </a:t>
            </a:r>
          </a:p>
          <a:p>
            <a:r>
              <a:rPr lang="nb-NO" dirty="0" smtClean="0"/>
              <a:t>Rapporten viser foretakenes adresse, produksjoner og om foretaket er en samdrift . LIB_DI 5. november 2013 16:15:33 CET </a:t>
            </a:r>
            <a:r>
              <a:rPr lang="nb-NO" dirty="0" smtClean="0">
                <a:effectLst/>
              </a:rPr>
              <a:t>PT 120 - Husdyr - Antall Søkere og Dyr, en eller flere perioder </a:t>
            </a:r>
          </a:p>
          <a:p>
            <a:r>
              <a:rPr lang="nb-NO" dirty="0" smtClean="0"/>
              <a:t>Statistikk per kommune i et fylke, for antall søkere og antall dyr i grupper for en eller flere søknadsperioder LIB_DI 5. november 2013 16:16:50 CET </a:t>
            </a:r>
            <a:r>
              <a:rPr lang="nb-NO" dirty="0" smtClean="0">
                <a:effectLst/>
              </a:rPr>
              <a:t>PT 220 - Vekster - Antall Søkere og Dekar, en eller flere perioder </a:t>
            </a:r>
          </a:p>
          <a:p>
            <a:r>
              <a:rPr lang="nb-NO" dirty="0" smtClean="0"/>
              <a:t>Statistikk per kommune i et fylke, for antall søkere og antall dekar i grupper for en eller flere søknadsperioder LIB_DI 23. april 2012 16:45:31 CEST </a:t>
            </a:r>
            <a:r>
              <a:rPr lang="nb-NO" dirty="0" smtClean="0">
                <a:effectLst/>
              </a:rPr>
              <a:t>PT 280 - Økologisk - Antall Søkere, Dyr og Dekar, en eller flere perioder </a:t>
            </a:r>
          </a:p>
          <a:p>
            <a:r>
              <a:rPr lang="nb-NO" dirty="0" smtClean="0"/>
              <a:t>Statistikk per kommune i et fylke, for antall søkere og antall dekar eller dyr for ulike økologiske produksjoner ved en eller flere søknadsomganger LIB_DI 23. april 2012 16:47:40 CEST </a:t>
            </a:r>
            <a:r>
              <a:rPr lang="nb-NO" dirty="0" smtClean="0">
                <a:effectLst/>
              </a:rPr>
              <a:t>SKAS 10 - Kontostatistikk </a:t>
            </a:r>
          </a:p>
          <a:p>
            <a:r>
              <a:rPr lang="nb-NO" dirty="0" smtClean="0"/>
              <a:t>Basisinformasjon fra skogfondssystemet som adresselister, statistikk på antall konti av forskjellige typer </a:t>
            </a:r>
            <a:r>
              <a:rPr lang="nb-NO" dirty="0" err="1" smtClean="0"/>
              <a:t>m.m</a:t>
            </a:r>
            <a:r>
              <a:rPr lang="nb-NO" dirty="0" smtClean="0"/>
              <a:t> LIB_DI 11. juni 2009 12:42:44 CEST </a:t>
            </a:r>
            <a:r>
              <a:rPr lang="nb-NO" dirty="0" smtClean="0">
                <a:effectLst/>
              </a:rPr>
              <a:t>SKAS 20 - Avvirkning </a:t>
            </a:r>
          </a:p>
          <a:p>
            <a:r>
              <a:rPr lang="nb-NO" dirty="0" smtClean="0"/>
              <a:t>Avvirkningsstatistikk. Viser avvirkning i volum for valgt periode, fylkesvis for hele landet eller pr. kommune for ett enkelt fylke. Tallene er basert på omsetning av virke, </a:t>
            </a:r>
            <a:r>
              <a:rPr lang="nb-NO" dirty="0" err="1" smtClean="0"/>
              <a:t>dvs</a:t>
            </a:r>
            <a:r>
              <a:rPr lang="nb-NO" dirty="0" smtClean="0"/>
              <a:t> hva som er </a:t>
            </a:r>
            <a:r>
              <a:rPr lang="nb-NO" dirty="0" err="1" smtClean="0"/>
              <a:t>innmålt</a:t>
            </a:r>
            <a:r>
              <a:rPr lang="nb-NO" dirty="0" smtClean="0"/>
              <a:t> hos tømmermålingen. LIB_DI 18. desember 2008 09:02:09 CET </a:t>
            </a:r>
            <a:r>
              <a:rPr lang="nb-NO" dirty="0" smtClean="0">
                <a:effectLst/>
              </a:rPr>
              <a:t>SKAS 30 - Skogkultur </a:t>
            </a:r>
          </a:p>
          <a:p>
            <a:r>
              <a:rPr lang="nb-NO" dirty="0" smtClean="0"/>
              <a:t>Oversikt og trender for tiltak innen skogkultur. Rapportene er oppdelt med et sett for forarbeid/etablering, og et annet sett for etterarbeider. LIB_DI 18. desember 2008 09:08:09 CET </a:t>
            </a:r>
            <a:r>
              <a:rPr lang="nb-NO" dirty="0" smtClean="0">
                <a:effectLst/>
              </a:rPr>
              <a:t>SKAS 40 - Aktivitetsoversikt </a:t>
            </a:r>
          </a:p>
          <a:p>
            <a:r>
              <a:rPr lang="nb-NO" dirty="0" smtClean="0"/>
              <a:t>Viser trender for avvirkning, etablering og ungskogpleie. Informasjonen kan vises som kommunevise oppsummeringer for ett fylke, eller som detaljinformasjon pr skogfondskonto for en enkelt kommune. LIB_DI 8. mai 2009 10:50:07 CEST </a:t>
            </a:r>
          </a:p>
          <a:p>
            <a:r>
              <a:rPr lang="nb-NO" dirty="0" smtClean="0">
                <a:hlinkClick r:id="rId3" action="ppaction://hlinkfile"/>
              </a:rPr>
              <a:t>Preferanser</a:t>
            </a:r>
            <a:r>
              <a:rPr lang="nb-NO" dirty="0" smtClean="0"/>
              <a:t> | </a:t>
            </a:r>
            <a:r>
              <a:rPr lang="nb-NO" dirty="0" smtClean="0">
                <a:hlinkClick r:id="rId4" action="ppaction://hlinkfile"/>
              </a:rPr>
              <a:t>Avslutt</a:t>
            </a:r>
            <a:r>
              <a:rPr lang="nb-NO" dirty="0" smtClean="0"/>
              <a:t> | Hjelp Copyright (c)2000, 2005 Oracle Corporation. Med enerett.</a:t>
            </a:r>
          </a:p>
          <a:p>
            <a:r>
              <a:rPr lang="nb-NO" dirty="0" smtClean="0">
                <a:hlinkClick r:id="rId6" action="ppaction://hlinkfile" tooltip="Om OracleBI Discoverer Viewer versjon 10.1.2.48.18"/>
              </a:rPr>
              <a:t>Om </a:t>
            </a:r>
            <a:r>
              <a:rPr lang="nb-NO" dirty="0" err="1" smtClean="0">
                <a:hlinkClick r:id="rId6" action="ppaction://hlinkfile" tooltip="Om OracleBI Discoverer Viewer versjon 10.1.2.48.18"/>
              </a:rPr>
              <a:t>OracleBI</a:t>
            </a:r>
            <a:r>
              <a:rPr lang="nb-NO" dirty="0" smtClean="0">
                <a:hlinkClick r:id="rId6" action="ppaction://hlinkfile" tooltip="Om OracleBI Discoverer Viewer versjon 10.1.2.48.18"/>
              </a:rPr>
              <a:t> </a:t>
            </a:r>
            <a:r>
              <a:rPr lang="nb-NO" dirty="0" err="1" smtClean="0">
                <a:hlinkClick r:id="rId6" action="ppaction://hlinkfile" tooltip="Om OracleBI Discoverer Viewer versjon 10.1.2.48.18"/>
              </a:rPr>
              <a:t>Discoverer</a:t>
            </a:r>
            <a:r>
              <a:rPr lang="nb-NO" dirty="0" smtClean="0">
                <a:hlinkClick r:id="rId6" action="ppaction://hlinkfile" tooltip="Om OracleBI Discoverer Viewer versjon 10.1.2.48.18"/>
              </a:rPr>
              <a:t> Viewer versjon 10.1.2.48.18</a:t>
            </a:r>
            <a:r>
              <a:rPr lang="nb-NO" dirty="0" smtClean="0"/>
              <a:t> </a:t>
            </a:r>
          </a:p>
          <a:p>
            <a:r>
              <a:rPr lang="nb-NO" dirty="0" smtClean="0">
                <a:hlinkClick r:id="rId7" tooltip="Oracle Technology Network"/>
              </a:rPr>
              <a:t>Oracle Technology Network</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17</a:t>
            </a:fld>
            <a:endParaRPr lang="nn-NO"/>
          </a:p>
        </p:txBody>
      </p:sp>
    </p:spTree>
    <p:extLst>
      <p:ext uri="{BB962C8B-B14F-4D97-AF65-F5344CB8AC3E}">
        <p14:creationId xmlns:p14="http://schemas.microsoft.com/office/powerpoint/2010/main" val="2868867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18</a:t>
            </a:fld>
            <a:endParaRPr lang="nn-NO"/>
          </a:p>
        </p:txBody>
      </p:sp>
    </p:spTree>
    <p:extLst>
      <p:ext uri="{BB962C8B-B14F-4D97-AF65-F5344CB8AC3E}">
        <p14:creationId xmlns:p14="http://schemas.microsoft.com/office/powerpoint/2010/main" val="3619855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Innhenting av opplysninger via LIB-portalen fra PT-10</a:t>
            </a:r>
            <a:endParaRPr lang="nb-NO" dirty="0" smtClean="0"/>
          </a:p>
          <a:p>
            <a:endParaRPr lang="nb-NO" dirty="0" smtClean="0"/>
          </a:p>
          <a:p>
            <a:r>
              <a:rPr lang="nb-NO" dirty="0" smtClean="0"/>
              <a:t>Vi ønsker oss oversikt over grovforprodusenter i Nordland som driver grovfôrsalg.</a:t>
            </a:r>
          </a:p>
          <a:p>
            <a:r>
              <a:rPr lang="nb-NO" dirty="0" smtClean="0"/>
              <a:t>Vi velger å søke på PT 010/adresseliste for PT-søkere/valgte produksjoner:</a:t>
            </a:r>
          </a:p>
          <a:p>
            <a:r>
              <a:rPr lang="nb-NO" dirty="0" smtClean="0"/>
              <a:t> </a:t>
            </a:r>
          </a:p>
          <a:p>
            <a:r>
              <a:rPr lang="nb-NO" b="1" dirty="0" smtClean="0"/>
              <a:t>Kode:</a:t>
            </a:r>
            <a:endParaRPr lang="nb-NO" dirty="0" smtClean="0"/>
          </a:p>
          <a:p>
            <a:r>
              <a:rPr lang="nb-NO" dirty="0" smtClean="0"/>
              <a:t>210 - Fulldyrka </a:t>
            </a:r>
            <a:r>
              <a:rPr lang="nb-NO" dirty="0" err="1" smtClean="0"/>
              <a:t>grovfôrarel</a:t>
            </a:r>
            <a:r>
              <a:rPr lang="nb-NO" dirty="0" smtClean="0"/>
              <a:t> (daa)</a:t>
            </a:r>
          </a:p>
          <a:p>
            <a:r>
              <a:rPr lang="nb-NO" dirty="0" smtClean="0"/>
              <a:t>211 - Overflatedyrka eng (daa)</a:t>
            </a:r>
          </a:p>
          <a:p>
            <a:r>
              <a:rPr lang="nb-NO" b="1" dirty="0" smtClean="0"/>
              <a:t>Salg av grovfor (kg):</a:t>
            </a:r>
            <a:endParaRPr lang="nb-NO" dirty="0" smtClean="0"/>
          </a:p>
          <a:p>
            <a:r>
              <a:rPr lang="nb-NO" dirty="0" smtClean="0"/>
              <a:t>521 - høy</a:t>
            </a:r>
          </a:p>
          <a:p>
            <a:r>
              <a:rPr lang="nb-NO" dirty="0" smtClean="0"/>
              <a:t>522 - surfôr</a:t>
            </a:r>
          </a:p>
          <a:p>
            <a:r>
              <a:rPr lang="nb-NO" dirty="0" smtClean="0"/>
              <a:t>523 - høyensilasje</a:t>
            </a: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19</a:t>
            </a:fld>
            <a:endParaRPr lang="nn-NO"/>
          </a:p>
        </p:txBody>
      </p:sp>
    </p:spTree>
    <p:extLst>
      <p:ext uri="{BB962C8B-B14F-4D97-AF65-F5344CB8AC3E}">
        <p14:creationId xmlns:p14="http://schemas.microsoft.com/office/powerpoint/2010/main" val="27554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2000" b="1" dirty="0" smtClean="0"/>
              <a:t>Tjenesteportalen:</a:t>
            </a:r>
          </a:p>
          <a:p>
            <a:r>
              <a:rPr lang="nb-NO" sz="2000" b="1" dirty="0" smtClean="0"/>
              <a:t>Landbruksdirektoratets tjenesteportal for saksbehandlere i  landbruksforvaltningen.  </a:t>
            </a:r>
          </a:p>
          <a:p>
            <a:endParaRPr lang="nb-NO" sz="2000" b="1" dirty="0" smtClean="0"/>
          </a:p>
          <a:p>
            <a:r>
              <a:rPr lang="nb-NO" sz="2000" b="1" u="sng" dirty="0" smtClean="0"/>
              <a:t>MINE TJENESTER:</a:t>
            </a:r>
          </a:p>
          <a:p>
            <a:endParaRPr lang="nb-NO" sz="2000" b="1" u="sng" dirty="0" smtClean="0"/>
          </a:p>
          <a:p>
            <a:r>
              <a:rPr lang="nb-NO" sz="2000" b="1" u="none" dirty="0" smtClean="0"/>
              <a:t>Viser alle tjenestene  L.DIR. tilbyr saksbehandlerne.</a:t>
            </a:r>
          </a:p>
          <a:p>
            <a:r>
              <a:rPr lang="nb-NO" sz="2000" b="1" u="none" dirty="0" smtClean="0"/>
              <a:t>Tilgang til andre tjenester, til eks.  </a:t>
            </a:r>
            <a:r>
              <a:rPr lang="nb-NO" sz="2000" b="1" u="none" dirty="0" err="1" smtClean="0"/>
              <a:t>Raporteringsverktyet</a:t>
            </a:r>
            <a:r>
              <a:rPr lang="nb-NO" sz="2000" b="1" u="none" dirty="0" smtClean="0"/>
              <a:t> – LIB. Kan</a:t>
            </a:r>
            <a:r>
              <a:rPr lang="nb-NO" sz="2000" b="1" u="none" baseline="0" dirty="0" smtClean="0"/>
              <a:t> </a:t>
            </a:r>
            <a:r>
              <a:rPr lang="nb-NO" sz="2000" b="1" u="none" baseline="0" dirty="0" err="1" smtClean="0"/>
              <a:t>fåes</a:t>
            </a:r>
            <a:r>
              <a:rPr lang="nb-NO" sz="2000" b="1" u="none" baseline="0" dirty="0" smtClean="0"/>
              <a:t> av gjennom henvendelse til brukeradministrasjonsansvarlig i ditt Fylke, som er Gunnar Nygård / Berit Myrvang</a:t>
            </a:r>
          </a:p>
          <a:p>
            <a:endParaRPr lang="nb-NO" sz="2000" b="1" u="none" baseline="0" dirty="0" smtClean="0"/>
          </a:p>
          <a:p>
            <a:r>
              <a:rPr lang="nb-NO" sz="2000" b="1" dirty="0" smtClean="0"/>
              <a:t>Landbruksforvaltningens informasjonsbase - LIB</a:t>
            </a:r>
          </a:p>
          <a:p>
            <a:r>
              <a:rPr lang="nb-NO" sz="2000" dirty="0" smtClean="0"/>
              <a:t>LIB er en </a:t>
            </a:r>
            <a:r>
              <a:rPr lang="nb-NO" sz="2000" dirty="0" err="1" smtClean="0"/>
              <a:t>webbasert</a:t>
            </a:r>
            <a:r>
              <a:rPr lang="nb-NO" sz="2000" dirty="0" smtClean="0"/>
              <a:t> informasjonsbase for saksbehandlere i landbruksforvaltningen. </a:t>
            </a:r>
          </a:p>
          <a:p>
            <a:r>
              <a:rPr lang="nb-NO" sz="2000" dirty="0" smtClean="0"/>
              <a:t>LIB tilbyr søk og rapporter på data fra følgende datakilder:</a:t>
            </a:r>
          </a:p>
          <a:p>
            <a:r>
              <a:rPr lang="nb-NO" sz="2000" dirty="0" smtClean="0"/>
              <a:t>Landbruksregisteret </a:t>
            </a:r>
          </a:p>
          <a:p>
            <a:r>
              <a:rPr lang="nb-NO" sz="2000" dirty="0" smtClean="0"/>
              <a:t>Produksjonstilskudd </a:t>
            </a:r>
          </a:p>
          <a:p>
            <a:r>
              <a:rPr lang="nb-NO" sz="2000" dirty="0" smtClean="0"/>
              <a:t>Skogfondssystemet </a:t>
            </a:r>
          </a:p>
          <a:p>
            <a:r>
              <a:rPr lang="nb-NO" sz="2000" dirty="0" smtClean="0"/>
              <a:t>Husdyrkonsesjonsregisteret </a:t>
            </a:r>
          </a:p>
          <a:p>
            <a:r>
              <a:rPr lang="nb-NO" sz="2000" dirty="0" smtClean="0"/>
              <a:t>Leveransedata for melk og slakt via oppslag i leveransedatabasen </a:t>
            </a:r>
          </a:p>
          <a:p>
            <a:r>
              <a:rPr lang="nb-NO" sz="2000" dirty="0" smtClean="0">
                <a:hlinkClick r:id="rId3"/>
              </a:rPr>
              <a:t>Gå til søk &gt;&gt;</a:t>
            </a:r>
            <a:r>
              <a:rPr lang="nb-NO" sz="2000" dirty="0" smtClean="0"/>
              <a:t> - på person, foretak og landbrukseiendom for produksjonstilskudd og skogfond</a:t>
            </a:r>
          </a:p>
          <a:p>
            <a:r>
              <a:rPr lang="nb-NO" sz="2000" dirty="0" smtClean="0">
                <a:hlinkClick r:id="rId4"/>
              </a:rPr>
              <a:t>Gå til standardrapporter &gt;&gt;</a:t>
            </a:r>
            <a:r>
              <a:rPr lang="nb-NO" sz="2000" dirty="0" smtClean="0"/>
              <a:t> - for spesialtilpassede standardrapporter i Oracle </a:t>
            </a:r>
            <a:r>
              <a:rPr lang="nb-NO" sz="2000" dirty="0" err="1" smtClean="0"/>
              <a:t>Discoverer</a:t>
            </a:r>
            <a:endParaRPr lang="nb-NO" sz="2000" dirty="0" smtClean="0"/>
          </a:p>
          <a:p>
            <a:r>
              <a:rPr lang="nb-NO" sz="2000" dirty="0" smtClean="0">
                <a:hlinkClick r:id="rId5"/>
              </a:rPr>
              <a:t>Gå til søk i leveransedata &gt;&gt;</a:t>
            </a:r>
            <a:r>
              <a:rPr lang="nb-NO" sz="2000" dirty="0" smtClean="0"/>
              <a:t> - på leveranser, beregnede tilskudd og avgifter per produksjonsforetak</a:t>
            </a:r>
          </a:p>
          <a:p>
            <a:endParaRPr lang="nb-NO" sz="2000" b="1" u="none" dirty="0" smtClean="0"/>
          </a:p>
          <a:p>
            <a:endParaRPr lang="nb-NO" sz="2000" b="1" u="none" dirty="0" smtClean="0"/>
          </a:p>
          <a:p>
            <a:r>
              <a:rPr lang="nb-NO" sz="2000" b="1" dirty="0" smtClean="0"/>
              <a:t>LREG-tjenester</a:t>
            </a:r>
          </a:p>
          <a:p>
            <a:r>
              <a:rPr lang="nb-NO" sz="2000" dirty="0" smtClean="0"/>
              <a:t>LREG-tjenester er en samling av tjenester som tidligere lå på FM-sambandet.</a:t>
            </a:r>
          </a:p>
          <a:p>
            <a:r>
              <a:rPr lang="nb-NO" sz="2000" dirty="0" smtClean="0"/>
              <a:t>Følgende tjenester ligger foreløpig under LREG-tjenester:</a:t>
            </a:r>
          </a:p>
          <a:p>
            <a:r>
              <a:rPr lang="nb-NO" sz="2000" dirty="0" smtClean="0"/>
              <a:t>Kontonummer – applikasjon for registrering og endring av kontonummer </a:t>
            </a:r>
          </a:p>
          <a:p>
            <a:endParaRPr lang="nb-NO" sz="2000" b="1" u="none"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a:t>
            </a:fld>
            <a:endParaRPr lang="nn-NO"/>
          </a:p>
        </p:txBody>
      </p:sp>
    </p:spTree>
    <p:extLst>
      <p:ext uri="{BB962C8B-B14F-4D97-AF65-F5344CB8AC3E}">
        <p14:creationId xmlns:p14="http://schemas.microsoft.com/office/powerpoint/2010/main" val="237872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20</a:t>
            </a:fld>
            <a:endParaRPr lang="nn-NO"/>
          </a:p>
        </p:txBody>
      </p:sp>
    </p:spTree>
    <p:extLst>
      <p:ext uri="{BB962C8B-B14F-4D97-AF65-F5344CB8AC3E}">
        <p14:creationId xmlns:p14="http://schemas.microsoft.com/office/powerpoint/2010/main" val="178583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PT-10</a:t>
            </a:r>
            <a:r>
              <a:rPr lang="nb-NO" baseline="0" dirty="0" smtClean="0"/>
              <a:t> liste som viser foretak i Hadsel kommune som søkte om produksjonstilskudd for </a:t>
            </a:r>
            <a:r>
              <a:rPr lang="nb-NO" baseline="0" dirty="0" err="1" smtClean="0"/>
              <a:t>for</a:t>
            </a:r>
            <a:r>
              <a:rPr lang="nb-NO" baseline="0" dirty="0" smtClean="0"/>
              <a:t> grovforsalg søknadsomgangen august 2013.</a:t>
            </a:r>
          </a:p>
          <a:p>
            <a:endParaRPr lang="nb-NO" baseline="0" dirty="0" smtClean="0"/>
          </a:p>
          <a:p>
            <a:r>
              <a:rPr lang="nb-NO" baseline="0" dirty="0" smtClean="0"/>
              <a:t>Kode 521 Høy, 522 </a:t>
            </a:r>
            <a:r>
              <a:rPr lang="nb-NO" baseline="0" dirty="0" err="1" smtClean="0"/>
              <a:t>Surfor</a:t>
            </a:r>
            <a:r>
              <a:rPr lang="nb-NO" baseline="0" dirty="0" smtClean="0"/>
              <a:t> og 523 Høyensilasje.</a:t>
            </a:r>
          </a:p>
          <a:p>
            <a:endParaRPr lang="nb-NO" baseline="0" dirty="0" smtClean="0"/>
          </a:p>
          <a:p>
            <a:r>
              <a:rPr lang="nb-NO" baseline="0" dirty="0" smtClean="0"/>
              <a:t>Kommunen bør være obs på de som oppgir høyensilasje.  </a:t>
            </a:r>
          </a:p>
          <a:p>
            <a:endParaRPr lang="nb-NO" baseline="0" dirty="0" smtClean="0"/>
          </a:p>
          <a:p>
            <a:r>
              <a:rPr lang="nb-NO" baseline="0" dirty="0" smtClean="0"/>
              <a:t>Denne lista kan være aktuell for utplukk av stedlighetskontroll. Svakheten er at oppgave over søknadsomgangen august 2014 mangler. Her </a:t>
            </a: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21</a:t>
            </a:fld>
            <a:endParaRPr lang="nn-NO"/>
          </a:p>
        </p:txBody>
      </p:sp>
    </p:spTree>
    <p:extLst>
      <p:ext uri="{BB962C8B-B14F-4D97-AF65-F5344CB8AC3E}">
        <p14:creationId xmlns:p14="http://schemas.microsoft.com/office/powerpoint/2010/main" val="206179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PT 10 –liste:</a:t>
            </a:r>
          </a:p>
          <a:p>
            <a:r>
              <a:rPr lang="nb-NO" dirty="0" smtClean="0"/>
              <a:t>Oversikt</a:t>
            </a:r>
            <a:r>
              <a:rPr lang="nb-NO" baseline="0" dirty="0" smtClean="0"/>
              <a:t> over foretak som søkte om arealtilskudd for</a:t>
            </a:r>
          </a:p>
          <a:p>
            <a:r>
              <a:rPr lang="nb-NO" baseline="0" dirty="0" smtClean="0"/>
              <a:t>Grovfôrsalg søknadsomgangen august 2013.</a:t>
            </a:r>
          </a:p>
          <a:p>
            <a:endParaRPr lang="nb-NO" baseline="0" dirty="0" smtClean="0"/>
          </a:p>
          <a:p>
            <a:r>
              <a:rPr lang="nb-NO" baseline="0" dirty="0" smtClean="0"/>
              <a:t>Kommunen bør være obs på</a:t>
            </a: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22</a:t>
            </a:fld>
            <a:endParaRPr lang="nn-NO"/>
          </a:p>
        </p:txBody>
      </p:sp>
    </p:spTree>
    <p:extLst>
      <p:ext uri="{BB962C8B-B14F-4D97-AF65-F5344CB8AC3E}">
        <p14:creationId xmlns:p14="http://schemas.microsoft.com/office/powerpoint/2010/main" val="424229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23</a:t>
            </a:fld>
            <a:endParaRPr lang="nn-NO"/>
          </a:p>
        </p:txBody>
      </p:sp>
    </p:spTree>
    <p:extLst>
      <p:ext uri="{BB962C8B-B14F-4D97-AF65-F5344CB8AC3E}">
        <p14:creationId xmlns:p14="http://schemas.microsoft.com/office/powerpoint/2010/main" val="156116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24</a:t>
            </a:fld>
            <a:endParaRPr lang="nn-NO"/>
          </a:p>
        </p:txBody>
      </p:sp>
    </p:spTree>
    <p:extLst>
      <p:ext uri="{BB962C8B-B14F-4D97-AF65-F5344CB8AC3E}">
        <p14:creationId xmlns:p14="http://schemas.microsoft.com/office/powerpoint/2010/main" val="309888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2000" b="1" dirty="0" smtClean="0"/>
              <a:t>Tjenesteportalen:</a:t>
            </a:r>
          </a:p>
          <a:p>
            <a:r>
              <a:rPr lang="nb-NO" sz="2000" b="1" dirty="0" smtClean="0"/>
              <a:t>Landbruksdirektoratets tjenesteportal for saksbehandlere i  landbruksforvaltningen.  </a:t>
            </a:r>
          </a:p>
          <a:p>
            <a:endParaRPr lang="nb-NO" sz="2000" b="1" dirty="0" smtClean="0"/>
          </a:p>
          <a:p>
            <a:r>
              <a:rPr lang="nb-NO" sz="2000" b="1" u="sng" dirty="0" smtClean="0"/>
              <a:t>MINE TJENESTER:</a:t>
            </a:r>
          </a:p>
          <a:p>
            <a:endParaRPr lang="nb-NO" sz="2000" b="1" u="sng" dirty="0" smtClean="0"/>
          </a:p>
          <a:p>
            <a:r>
              <a:rPr lang="nb-NO" sz="2000" b="1" u="none" dirty="0" smtClean="0"/>
              <a:t>Viser alle tjenestene  L.DIR. tilbyr saksbehandlerne.</a:t>
            </a:r>
          </a:p>
          <a:p>
            <a:r>
              <a:rPr lang="nb-NO" sz="2000" b="1" u="none" dirty="0" smtClean="0"/>
              <a:t>Tilgang til andre tjenester, til eks.  </a:t>
            </a:r>
            <a:r>
              <a:rPr lang="nb-NO" sz="2000" b="1" u="none" dirty="0" err="1" smtClean="0"/>
              <a:t>Raporteringsverktyet</a:t>
            </a:r>
            <a:r>
              <a:rPr lang="nb-NO" sz="2000" b="1" u="none" dirty="0" smtClean="0"/>
              <a:t> – LIB. Kan</a:t>
            </a:r>
            <a:r>
              <a:rPr lang="nb-NO" sz="2000" b="1" u="none" baseline="0" dirty="0" smtClean="0"/>
              <a:t> </a:t>
            </a:r>
            <a:r>
              <a:rPr lang="nb-NO" sz="2000" b="1" u="none" baseline="0" dirty="0" err="1" smtClean="0"/>
              <a:t>fåes</a:t>
            </a:r>
            <a:r>
              <a:rPr lang="nb-NO" sz="2000" b="1" u="none" baseline="0" dirty="0" smtClean="0"/>
              <a:t> av gjennom henvendelse til brukeradministrasjonsansvarlig i ditt Fylke, som er Gunnar Nygård / Berit Myrvang</a:t>
            </a:r>
          </a:p>
          <a:p>
            <a:endParaRPr lang="nb-NO" sz="2000" b="1" u="none" baseline="0" dirty="0" smtClean="0"/>
          </a:p>
          <a:p>
            <a:r>
              <a:rPr lang="nb-NO" sz="2000" b="1" dirty="0" smtClean="0"/>
              <a:t>Landbruksforvaltningens informasjonsbase - LIB</a:t>
            </a:r>
          </a:p>
          <a:p>
            <a:r>
              <a:rPr lang="nb-NO" sz="2000" dirty="0" smtClean="0"/>
              <a:t>LIB er en </a:t>
            </a:r>
            <a:r>
              <a:rPr lang="nb-NO" sz="2000" dirty="0" err="1" smtClean="0"/>
              <a:t>webbasert</a:t>
            </a:r>
            <a:r>
              <a:rPr lang="nb-NO" sz="2000" dirty="0" smtClean="0"/>
              <a:t> informasjonsbase for saksbehandlere i landbruksforvaltningen. </a:t>
            </a:r>
          </a:p>
          <a:p>
            <a:r>
              <a:rPr lang="nb-NO" sz="2000" dirty="0" smtClean="0"/>
              <a:t>LIB tilbyr søk og rapporter på data fra følgende datakilder:</a:t>
            </a:r>
          </a:p>
          <a:p>
            <a:r>
              <a:rPr lang="nb-NO" sz="2000" dirty="0" smtClean="0"/>
              <a:t>Landbruksregisteret </a:t>
            </a:r>
          </a:p>
          <a:p>
            <a:r>
              <a:rPr lang="nb-NO" sz="2000" dirty="0" smtClean="0"/>
              <a:t>Produksjonstilskudd </a:t>
            </a:r>
          </a:p>
          <a:p>
            <a:r>
              <a:rPr lang="nb-NO" sz="2000" dirty="0" smtClean="0"/>
              <a:t>Skogfondssystemet </a:t>
            </a:r>
          </a:p>
          <a:p>
            <a:r>
              <a:rPr lang="nb-NO" sz="2000" dirty="0" smtClean="0"/>
              <a:t>Husdyrkonsesjonsregisteret </a:t>
            </a:r>
          </a:p>
          <a:p>
            <a:r>
              <a:rPr lang="nb-NO" sz="2000" dirty="0" smtClean="0"/>
              <a:t>Leveransedata for melk og slakt via oppslag i leveransedatabasen </a:t>
            </a:r>
          </a:p>
          <a:p>
            <a:r>
              <a:rPr lang="nb-NO" sz="2000" dirty="0" smtClean="0">
                <a:hlinkClick r:id="rId3"/>
              </a:rPr>
              <a:t>Gå til søk &gt;&gt;</a:t>
            </a:r>
            <a:r>
              <a:rPr lang="nb-NO" sz="2000" dirty="0" smtClean="0"/>
              <a:t> - på person, foretak og landbrukseiendom for produksjonstilskudd og skogfond</a:t>
            </a:r>
          </a:p>
          <a:p>
            <a:r>
              <a:rPr lang="nb-NO" sz="2000" dirty="0" smtClean="0">
                <a:hlinkClick r:id="rId4"/>
              </a:rPr>
              <a:t>Gå til standardrapporter &gt;&gt;</a:t>
            </a:r>
            <a:r>
              <a:rPr lang="nb-NO" sz="2000" dirty="0" smtClean="0"/>
              <a:t> - for spesialtilpassede standardrapporter i Oracle </a:t>
            </a:r>
            <a:r>
              <a:rPr lang="nb-NO" sz="2000" dirty="0" err="1" smtClean="0"/>
              <a:t>Discoverer</a:t>
            </a:r>
            <a:endParaRPr lang="nb-NO" sz="2000" dirty="0" smtClean="0"/>
          </a:p>
          <a:p>
            <a:r>
              <a:rPr lang="nb-NO" sz="2000" dirty="0" smtClean="0">
                <a:hlinkClick r:id="rId5"/>
              </a:rPr>
              <a:t>Gå til søk i leveransedata &gt;&gt;</a:t>
            </a:r>
            <a:r>
              <a:rPr lang="nb-NO" sz="2000" dirty="0" smtClean="0"/>
              <a:t> - på leveranser, beregnede tilskudd og avgifter per produksjonsforetak</a:t>
            </a:r>
          </a:p>
          <a:p>
            <a:endParaRPr lang="nb-NO" sz="2000" b="1" u="none" dirty="0" smtClean="0"/>
          </a:p>
          <a:p>
            <a:endParaRPr lang="nb-NO" sz="2000" b="1" u="none" dirty="0" smtClean="0"/>
          </a:p>
          <a:p>
            <a:r>
              <a:rPr lang="nb-NO" sz="2000" b="1" dirty="0" smtClean="0"/>
              <a:t>LREG-tjenester</a:t>
            </a:r>
          </a:p>
          <a:p>
            <a:r>
              <a:rPr lang="nb-NO" sz="2000" dirty="0" smtClean="0"/>
              <a:t>LREG-tjenester er en samling av tjenester som tidligere lå på FM-sambandet.</a:t>
            </a:r>
          </a:p>
          <a:p>
            <a:r>
              <a:rPr lang="nb-NO" sz="2000" dirty="0" smtClean="0"/>
              <a:t>Følgende tjenester ligger foreløpig under LREG-tjenester:</a:t>
            </a:r>
          </a:p>
          <a:p>
            <a:r>
              <a:rPr lang="nb-NO" sz="2000" dirty="0" smtClean="0"/>
              <a:t>Kontonummer – applikasjon for registrering og endring av kontonummer </a:t>
            </a:r>
          </a:p>
          <a:p>
            <a:endParaRPr lang="nb-NO" sz="2000" b="1" u="none"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3</a:t>
            </a:fld>
            <a:endParaRPr lang="nn-NO"/>
          </a:p>
        </p:txBody>
      </p:sp>
    </p:spTree>
    <p:extLst>
      <p:ext uri="{BB962C8B-B14F-4D97-AF65-F5344CB8AC3E}">
        <p14:creationId xmlns:p14="http://schemas.microsoft.com/office/powerpoint/2010/main" val="237872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2000" b="1" dirty="0" smtClean="0"/>
              <a:t>Tjenesteportalen:</a:t>
            </a:r>
          </a:p>
          <a:p>
            <a:r>
              <a:rPr lang="nb-NO" sz="2000" b="1" dirty="0" smtClean="0"/>
              <a:t>Landbruksdirektoratets tjenesteportal for saksbehandlere i  landbruksforvaltningen.  </a:t>
            </a:r>
          </a:p>
          <a:p>
            <a:endParaRPr lang="nb-NO" sz="2000" b="1" dirty="0" smtClean="0"/>
          </a:p>
          <a:p>
            <a:r>
              <a:rPr lang="nb-NO" sz="2000" b="1" u="sng" dirty="0" smtClean="0"/>
              <a:t>MINE TJENESTER:</a:t>
            </a:r>
          </a:p>
          <a:p>
            <a:endParaRPr lang="nb-NO" sz="2000" b="1" u="sng" dirty="0" smtClean="0"/>
          </a:p>
          <a:p>
            <a:r>
              <a:rPr lang="nb-NO" sz="2000" b="1" u="none" dirty="0" smtClean="0"/>
              <a:t>Viser alle tjenestene  L.DIR. tilbyr saksbehandlerne.</a:t>
            </a:r>
          </a:p>
          <a:p>
            <a:r>
              <a:rPr lang="nb-NO" sz="2000" b="1" u="none" dirty="0" smtClean="0"/>
              <a:t>Tilgang til andre tjenester, til eks.  </a:t>
            </a:r>
            <a:r>
              <a:rPr lang="nb-NO" sz="2000" b="1" u="none" dirty="0" err="1" smtClean="0"/>
              <a:t>Raporteringsverktyet</a:t>
            </a:r>
            <a:r>
              <a:rPr lang="nb-NO" sz="2000" b="1" u="none" dirty="0" smtClean="0"/>
              <a:t> – LIB. Kan</a:t>
            </a:r>
            <a:r>
              <a:rPr lang="nb-NO" sz="2000" b="1" u="none" baseline="0" dirty="0" smtClean="0"/>
              <a:t> </a:t>
            </a:r>
            <a:r>
              <a:rPr lang="nb-NO" sz="2000" b="1" u="none" baseline="0" dirty="0" err="1" smtClean="0"/>
              <a:t>fåes</a:t>
            </a:r>
            <a:r>
              <a:rPr lang="nb-NO" sz="2000" b="1" u="none" baseline="0" dirty="0" smtClean="0"/>
              <a:t> av gjennom henvendelse til brukeradministrasjonsansvarlig i ditt Fylke, som er Gunnar Nygård / Berit Myrvang</a:t>
            </a:r>
          </a:p>
          <a:p>
            <a:endParaRPr lang="nb-NO" sz="2000" b="1" u="none" baseline="0" dirty="0" smtClean="0"/>
          </a:p>
          <a:p>
            <a:r>
              <a:rPr lang="nb-NO" sz="2000" b="1" dirty="0" smtClean="0"/>
              <a:t>Landbruksforvaltningens informasjonsbase - LIB</a:t>
            </a:r>
          </a:p>
          <a:p>
            <a:r>
              <a:rPr lang="nb-NO" sz="2000" dirty="0" smtClean="0"/>
              <a:t>LIB er en </a:t>
            </a:r>
            <a:r>
              <a:rPr lang="nb-NO" sz="2000" dirty="0" err="1" smtClean="0"/>
              <a:t>webbasert</a:t>
            </a:r>
            <a:r>
              <a:rPr lang="nb-NO" sz="2000" dirty="0" smtClean="0"/>
              <a:t> informasjonsbase for saksbehandlere i landbruksforvaltningen. </a:t>
            </a:r>
          </a:p>
          <a:p>
            <a:r>
              <a:rPr lang="nb-NO" sz="2000" dirty="0" smtClean="0"/>
              <a:t>LIB tilbyr søk og rapporter på data fra følgende datakilder:</a:t>
            </a:r>
          </a:p>
          <a:p>
            <a:r>
              <a:rPr lang="nb-NO" sz="2000" dirty="0" smtClean="0"/>
              <a:t>Landbruksregisteret </a:t>
            </a:r>
          </a:p>
          <a:p>
            <a:r>
              <a:rPr lang="nb-NO" sz="2000" dirty="0" smtClean="0"/>
              <a:t>Produksjonstilskudd </a:t>
            </a:r>
          </a:p>
          <a:p>
            <a:r>
              <a:rPr lang="nb-NO" sz="2000" dirty="0" smtClean="0"/>
              <a:t>Skogfondssystemet </a:t>
            </a:r>
          </a:p>
          <a:p>
            <a:r>
              <a:rPr lang="nb-NO" sz="2000" dirty="0" smtClean="0"/>
              <a:t>Husdyrkonsesjonsregisteret </a:t>
            </a:r>
          </a:p>
          <a:p>
            <a:r>
              <a:rPr lang="nb-NO" sz="2000" dirty="0" smtClean="0"/>
              <a:t>Leveransedata for melk og slakt via oppslag i leveransedatabasen </a:t>
            </a:r>
          </a:p>
          <a:p>
            <a:r>
              <a:rPr lang="nb-NO" sz="2000" dirty="0" smtClean="0">
                <a:hlinkClick r:id="rId3"/>
              </a:rPr>
              <a:t>Gå til søk &gt;&gt;</a:t>
            </a:r>
            <a:r>
              <a:rPr lang="nb-NO" sz="2000" dirty="0" smtClean="0"/>
              <a:t> - på person, foretak og landbrukseiendom for produksjonstilskudd og skogfond</a:t>
            </a:r>
          </a:p>
          <a:p>
            <a:r>
              <a:rPr lang="nb-NO" sz="2000" dirty="0" smtClean="0">
                <a:hlinkClick r:id="rId4"/>
              </a:rPr>
              <a:t>Gå til standardrapporter &gt;&gt;</a:t>
            </a:r>
            <a:r>
              <a:rPr lang="nb-NO" sz="2000" dirty="0" smtClean="0"/>
              <a:t> - for spesialtilpassede standardrapporter i Oracle </a:t>
            </a:r>
            <a:r>
              <a:rPr lang="nb-NO" sz="2000" dirty="0" err="1" smtClean="0"/>
              <a:t>Discoverer</a:t>
            </a:r>
            <a:endParaRPr lang="nb-NO" sz="2000" dirty="0" smtClean="0"/>
          </a:p>
          <a:p>
            <a:r>
              <a:rPr lang="nb-NO" sz="2000" dirty="0" smtClean="0">
                <a:hlinkClick r:id="rId5"/>
              </a:rPr>
              <a:t>Gå til søk i leveransedata &gt;&gt;</a:t>
            </a:r>
            <a:r>
              <a:rPr lang="nb-NO" sz="2000" dirty="0" smtClean="0"/>
              <a:t> - på leveranser, beregnede tilskudd og avgifter per produksjonsforetak</a:t>
            </a:r>
          </a:p>
          <a:p>
            <a:endParaRPr lang="nb-NO" sz="2000" b="1" u="none" dirty="0" smtClean="0"/>
          </a:p>
          <a:p>
            <a:endParaRPr lang="nb-NO" sz="2000" b="1" u="none" dirty="0" smtClean="0"/>
          </a:p>
          <a:p>
            <a:r>
              <a:rPr lang="nb-NO" sz="2000" b="1" dirty="0" smtClean="0"/>
              <a:t>LREG-tjenester</a:t>
            </a:r>
          </a:p>
          <a:p>
            <a:r>
              <a:rPr lang="nb-NO" sz="2000" dirty="0" smtClean="0"/>
              <a:t>LREG-tjenester er en samling av tjenester som tidligere lå på FM-sambandet.</a:t>
            </a:r>
          </a:p>
          <a:p>
            <a:r>
              <a:rPr lang="nb-NO" sz="2000" dirty="0" smtClean="0"/>
              <a:t>Følgende tjenester ligger foreløpig under LREG-tjenester:</a:t>
            </a:r>
          </a:p>
          <a:p>
            <a:r>
              <a:rPr lang="nb-NO" sz="2000" dirty="0" smtClean="0"/>
              <a:t>Kontonummer – applikasjon for registrering og endring av kontonummer </a:t>
            </a:r>
          </a:p>
          <a:p>
            <a:endParaRPr lang="nb-NO" sz="2000" b="1" u="none"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a:t>
            </a:fld>
            <a:endParaRPr lang="nn-NO"/>
          </a:p>
        </p:txBody>
      </p:sp>
    </p:spTree>
    <p:extLst>
      <p:ext uri="{BB962C8B-B14F-4D97-AF65-F5344CB8AC3E}">
        <p14:creationId xmlns:p14="http://schemas.microsoft.com/office/powerpoint/2010/main" val="237872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2000" b="1" dirty="0" smtClean="0"/>
              <a:t>Tjenesteportalen:</a:t>
            </a:r>
          </a:p>
          <a:p>
            <a:r>
              <a:rPr lang="nb-NO" sz="2000" b="1" dirty="0" smtClean="0"/>
              <a:t>Landbruksdirektoratets tjenesteportal for saksbehandlere i  landbruksforvaltningen.  </a:t>
            </a:r>
          </a:p>
          <a:p>
            <a:endParaRPr lang="nb-NO" sz="2000" b="1" dirty="0" smtClean="0"/>
          </a:p>
          <a:p>
            <a:r>
              <a:rPr lang="nb-NO" sz="2000" b="1" u="sng" dirty="0" smtClean="0"/>
              <a:t>MINE TJENESTER:</a:t>
            </a:r>
          </a:p>
          <a:p>
            <a:endParaRPr lang="nb-NO" sz="2000" b="1" u="sng" dirty="0" smtClean="0"/>
          </a:p>
          <a:p>
            <a:r>
              <a:rPr lang="nb-NO" sz="2000" b="1" u="none" dirty="0" smtClean="0"/>
              <a:t>Viser alle tjenestene  L.DIR. tilbyr saksbehandlerne.</a:t>
            </a:r>
          </a:p>
          <a:p>
            <a:r>
              <a:rPr lang="nb-NO" sz="2000" b="1" u="none" dirty="0" smtClean="0"/>
              <a:t>Tilgang til andre tjenester, til eks.  </a:t>
            </a:r>
            <a:r>
              <a:rPr lang="nb-NO" sz="2000" b="1" u="none" dirty="0" err="1" smtClean="0"/>
              <a:t>Raporteringsverktyet</a:t>
            </a:r>
            <a:r>
              <a:rPr lang="nb-NO" sz="2000" b="1" u="none" dirty="0" smtClean="0"/>
              <a:t> – LIB. Kan</a:t>
            </a:r>
            <a:r>
              <a:rPr lang="nb-NO" sz="2000" b="1" u="none" baseline="0" dirty="0" smtClean="0"/>
              <a:t> </a:t>
            </a:r>
            <a:r>
              <a:rPr lang="nb-NO" sz="2000" b="1" u="none" baseline="0" dirty="0" err="1" smtClean="0"/>
              <a:t>fåes</a:t>
            </a:r>
            <a:r>
              <a:rPr lang="nb-NO" sz="2000" b="1" u="none" baseline="0" dirty="0" smtClean="0"/>
              <a:t> av gjennom henvendelse til brukeradministrasjonsansvarlig i ditt Fylke, som er Gunnar Nygård / Berit Myrvang</a:t>
            </a:r>
          </a:p>
          <a:p>
            <a:endParaRPr lang="nb-NO" sz="2000" b="1" u="none" baseline="0" dirty="0" smtClean="0"/>
          </a:p>
          <a:p>
            <a:r>
              <a:rPr lang="nb-NO" sz="2000" b="1" dirty="0" smtClean="0"/>
              <a:t>Landbruksforvaltningens informasjonsbase - LIB</a:t>
            </a:r>
          </a:p>
          <a:p>
            <a:r>
              <a:rPr lang="nb-NO" sz="2000" dirty="0" smtClean="0"/>
              <a:t>LIB er en </a:t>
            </a:r>
            <a:r>
              <a:rPr lang="nb-NO" sz="2000" dirty="0" err="1" smtClean="0"/>
              <a:t>webbasert</a:t>
            </a:r>
            <a:r>
              <a:rPr lang="nb-NO" sz="2000" dirty="0" smtClean="0"/>
              <a:t> informasjonsbase for saksbehandlere i landbruksforvaltningen. </a:t>
            </a:r>
          </a:p>
          <a:p>
            <a:r>
              <a:rPr lang="nb-NO" sz="2000" dirty="0" smtClean="0"/>
              <a:t>LIB tilbyr søk og rapporter på data fra følgende datakilder:</a:t>
            </a:r>
          </a:p>
          <a:p>
            <a:r>
              <a:rPr lang="nb-NO" sz="2000" dirty="0" smtClean="0"/>
              <a:t>Landbruksregisteret </a:t>
            </a:r>
          </a:p>
          <a:p>
            <a:r>
              <a:rPr lang="nb-NO" sz="2000" dirty="0" smtClean="0"/>
              <a:t>Produksjonstilskudd </a:t>
            </a:r>
          </a:p>
          <a:p>
            <a:r>
              <a:rPr lang="nb-NO" sz="2000" dirty="0" smtClean="0"/>
              <a:t>Skogfondssystemet </a:t>
            </a:r>
          </a:p>
          <a:p>
            <a:r>
              <a:rPr lang="nb-NO" sz="2000" dirty="0" smtClean="0"/>
              <a:t>Husdyrkonsesjonsregisteret </a:t>
            </a:r>
          </a:p>
          <a:p>
            <a:r>
              <a:rPr lang="nb-NO" sz="2000" dirty="0" smtClean="0"/>
              <a:t>Leveransedata for melk og slakt via oppslag i leveransedatabasen </a:t>
            </a:r>
          </a:p>
          <a:p>
            <a:r>
              <a:rPr lang="nb-NO" sz="2000" dirty="0" smtClean="0">
                <a:hlinkClick r:id="rId3"/>
              </a:rPr>
              <a:t>Gå til søk &gt;&gt;</a:t>
            </a:r>
            <a:r>
              <a:rPr lang="nb-NO" sz="2000" dirty="0" smtClean="0"/>
              <a:t> - på person, foretak og landbrukseiendom for produksjonstilskudd og skogfond</a:t>
            </a:r>
          </a:p>
          <a:p>
            <a:r>
              <a:rPr lang="nb-NO" sz="2000" dirty="0" smtClean="0">
                <a:hlinkClick r:id="rId4"/>
              </a:rPr>
              <a:t>Gå til standardrapporter &gt;&gt;</a:t>
            </a:r>
            <a:r>
              <a:rPr lang="nb-NO" sz="2000" dirty="0" smtClean="0"/>
              <a:t> - for spesialtilpassede standardrapporter i Oracle </a:t>
            </a:r>
            <a:r>
              <a:rPr lang="nb-NO" sz="2000" dirty="0" err="1" smtClean="0"/>
              <a:t>Discoverer</a:t>
            </a:r>
            <a:endParaRPr lang="nb-NO" sz="2000" dirty="0" smtClean="0"/>
          </a:p>
          <a:p>
            <a:r>
              <a:rPr lang="nb-NO" sz="2000" dirty="0" smtClean="0">
                <a:hlinkClick r:id="rId5"/>
              </a:rPr>
              <a:t>Gå til søk i leveransedata &gt;&gt;</a:t>
            </a:r>
            <a:r>
              <a:rPr lang="nb-NO" sz="2000" dirty="0" smtClean="0"/>
              <a:t> - på leveranser, beregnede tilskudd og avgifter per produksjonsforetak</a:t>
            </a:r>
          </a:p>
          <a:p>
            <a:endParaRPr lang="nb-NO" sz="2000" b="1" u="none" dirty="0" smtClean="0"/>
          </a:p>
          <a:p>
            <a:endParaRPr lang="nb-NO" sz="2000" b="1" u="none" dirty="0" smtClean="0"/>
          </a:p>
          <a:p>
            <a:r>
              <a:rPr lang="nb-NO" sz="2000" b="1" dirty="0" smtClean="0"/>
              <a:t>LREG-tjenester</a:t>
            </a:r>
          </a:p>
          <a:p>
            <a:r>
              <a:rPr lang="nb-NO" sz="2000" dirty="0" smtClean="0"/>
              <a:t>LREG-tjenester er en samling av tjenester som tidligere lå på FM-sambandet.</a:t>
            </a:r>
          </a:p>
          <a:p>
            <a:r>
              <a:rPr lang="nb-NO" sz="2000" dirty="0" smtClean="0"/>
              <a:t>Følgende tjenester ligger foreløpig under LREG-tjenester:</a:t>
            </a:r>
          </a:p>
          <a:p>
            <a:r>
              <a:rPr lang="nb-NO" sz="2000" dirty="0" smtClean="0"/>
              <a:t>Kontonummer – applikasjon for registrering og endring av kontonummer </a:t>
            </a:r>
          </a:p>
          <a:p>
            <a:endParaRPr lang="nb-NO" sz="2000" b="1" u="none"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5</a:t>
            </a:fld>
            <a:endParaRPr lang="nn-NO"/>
          </a:p>
        </p:txBody>
      </p:sp>
    </p:spTree>
    <p:extLst>
      <p:ext uri="{BB962C8B-B14F-4D97-AF65-F5344CB8AC3E}">
        <p14:creationId xmlns:p14="http://schemas.microsoft.com/office/powerpoint/2010/main" val="237872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2000" b="1" dirty="0" smtClean="0"/>
              <a:t>Tjenesteportalen:</a:t>
            </a:r>
          </a:p>
          <a:p>
            <a:r>
              <a:rPr lang="nb-NO" sz="2000" b="1" dirty="0" smtClean="0"/>
              <a:t>Landbruksdirektoratets tjenesteportal for saksbehandlere i  landbruksforvaltningen.  </a:t>
            </a:r>
          </a:p>
          <a:p>
            <a:endParaRPr lang="nb-NO" sz="2000" b="1" dirty="0" smtClean="0"/>
          </a:p>
          <a:p>
            <a:r>
              <a:rPr lang="nb-NO" sz="2000" b="1" u="sng" dirty="0" smtClean="0"/>
              <a:t>MINE TJENESTER:</a:t>
            </a:r>
          </a:p>
          <a:p>
            <a:endParaRPr lang="nb-NO" sz="2000" b="1" u="sng" dirty="0" smtClean="0"/>
          </a:p>
          <a:p>
            <a:r>
              <a:rPr lang="nb-NO" sz="2000" b="1" u="none" dirty="0" smtClean="0"/>
              <a:t>Viser alle tjenestene  L.DIR. tilbyr saksbehandlerne.</a:t>
            </a:r>
          </a:p>
          <a:p>
            <a:r>
              <a:rPr lang="nb-NO" sz="2000" b="1" u="none" dirty="0" smtClean="0"/>
              <a:t>Tilgang til andre tjenester, til eks.  </a:t>
            </a:r>
            <a:r>
              <a:rPr lang="nb-NO" sz="2000" b="1" u="none" dirty="0" err="1" smtClean="0"/>
              <a:t>Raporteringsverktyet</a:t>
            </a:r>
            <a:r>
              <a:rPr lang="nb-NO" sz="2000" b="1" u="none" dirty="0" smtClean="0"/>
              <a:t> – LIB. Kan</a:t>
            </a:r>
            <a:r>
              <a:rPr lang="nb-NO" sz="2000" b="1" u="none" baseline="0" dirty="0" smtClean="0"/>
              <a:t> </a:t>
            </a:r>
            <a:r>
              <a:rPr lang="nb-NO" sz="2000" b="1" u="none" baseline="0" dirty="0" err="1" smtClean="0"/>
              <a:t>fåes</a:t>
            </a:r>
            <a:r>
              <a:rPr lang="nb-NO" sz="2000" b="1" u="none" baseline="0" dirty="0" smtClean="0"/>
              <a:t> av gjennom henvendelse til brukeradministrasjonsansvarlig i ditt Fylke, som er Gunnar Nygård / Berit Myrvang</a:t>
            </a:r>
          </a:p>
          <a:p>
            <a:endParaRPr lang="nb-NO" sz="2000" b="1" u="none" baseline="0" dirty="0" smtClean="0"/>
          </a:p>
          <a:p>
            <a:r>
              <a:rPr lang="nb-NO" sz="2000" b="1" dirty="0" smtClean="0"/>
              <a:t>Landbruksforvaltningens informasjonsbase - LIB</a:t>
            </a:r>
          </a:p>
          <a:p>
            <a:r>
              <a:rPr lang="nb-NO" sz="2000" dirty="0" smtClean="0"/>
              <a:t>LIB er en </a:t>
            </a:r>
            <a:r>
              <a:rPr lang="nb-NO" sz="2000" dirty="0" err="1" smtClean="0"/>
              <a:t>webbasert</a:t>
            </a:r>
            <a:r>
              <a:rPr lang="nb-NO" sz="2000" dirty="0" smtClean="0"/>
              <a:t> informasjonsbase for saksbehandlere i landbruksforvaltningen. </a:t>
            </a:r>
          </a:p>
          <a:p>
            <a:r>
              <a:rPr lang="nb-NO" sz="2000" dirty="0" smtClean="0"/>
              <a:t>LIB tilbyr søk og rapporter på data fra følgende datakilder:</a:t>
            </a:r>
          </a:p>
          <a:p>
            <a:r>
              <a:rPr lang="nb-NO" sz="2000" dirty="0" smtClean="0"/>
              <a:t>Landbruksregisteret </a:t>
            </a:r>
          </a:p>
          <a:p>
            <a:r>
              <a:rPr lang="nb-NO" sz="2000" dirty="0" smtClean="0"/>
              <a:t>Produksjonstilskudd </a:t>
            </a:r>
          </a:p>
          <a:p>
            <a:r>
              <a:rPr lang="nb-NO" sz="2000" dirty="0" smtClean="0"/>
              <a:t>Skogfondssystemet </a:t>
            </a:r>
          </a:p>
          <a:p>
            <a:r>
              <a:rPr lang="nb-NO" sz="2000" dirty="0" smtClean="0"/>
              <a:t>Husdyrkonsesjonsregisteret </a:t>
            </a:r>
          </a:p>
          <a:p>
            <a:r>
              <a:rPr lang="nb-NO" sz="2000" dirty="0" smtClean="0"/>
              <a:t>Leveransedata for melk og slakt via oppslag i leveransedatabasen </a:t>
            </a:r>
          </a:p>
          <a:p>
            <a:r>
              <a:rPr lang="nb-NO" sz="2000" dirty="0" smtClean="0">
                <a:hlinkClick r:id="rId3"/>
              </a:rPr>
              <a:t>Gå til søk &gt;&gt;</a:t>
            </a:r>
            <a:r>
              <a:rPr lang="nb-NO" sz="2000" dirty="0" smtClean="0"/>
              <a:t> - på person, foretak og landbrukseiendom for produksjonstilskudd og skogfond</a:t>
            </a:r>
          </a:p>
          <a:p>
            <a:r>
              <a:rPr lang="nb-NO" sz="2000" dirty="0" smtClean="0">
                <a:hlinkClick r:id="rId4"/>
              </a:rPr>
              <a:t>Gå til standardrapporter &gt;&gt;</a:t>
            </a:r>
            <a:r>
              <a:rPr lang="nb-NO" sz="2000" dirty="0" smtClean="0"/>
              <a:t> - for spesialtilpassede standardrapporter i Oracle </a:t>
            </a:r>
            <a:r>
              <a:rPr lang="nb-NO" sz="2000" dirty="0" err="1" smtClean="0"/>
              <a:t>Discoverer</a:t>
            </a:r>
            <a:endParaRPr lang="nb-NO" sz="2000" dirty="0" smtClean="0"/>
          </a:p>
          <a:p>
            <a:r>
              <a:rPr lang="nb-NO" sz="2000" dirty="0" smtClean="0">
                <a:hlinkClick r:id="rId5"/>
              </a:rPr>
              <a:t>Gå til søk i leveransedata &gt;&gt;</a:t>
            </a:r>
            <a:r>
              <a:rPr lang="nb-NO" sz="2000" dirty="0" smtClean="0"/>
              <a:t> - på leveranser, beregnede tilskudd og avgifter per produksjonsforetak</a:t>
            </a:r>
          </a:p>
          <a:p>
            <a:endParaRPr lang="nb-NO" sz="2000" b="1" u="none" dirty="0" smtClean="0"/>
          </a:p>
          <a:p>
            <a:endParaRPr lang="nb-NO" sz="2000" b="1" u="none" dirty="0" smtClean="0"/>
          </a:p>
          <a:p>
            <a:r>
              <a:rPr lang="nb-NO" sz="2000" b="1" dirty="0" smtClean="0"/>
              <a:t>LREG-tjenester</a:t>
            </a:r>
          </a:p>
          <a:p>
            <a:r>
              <a:rPr lang="nb-NO" sz="2000" dirty="0" smtClean="0"/>
              <a:t>LREG-tjenester er en samling av tjenester som tidligere lå på FM-sambandet.</a:t>
            </a:r>
          </a:p>
          <a:p>
            <a:r>
              <a:rPr lang="nb-NO" sz="2000" dirty="0" smtClean="0"/>
              <a:t>Følgende tjenester ligger foreløpig under LREG-tjenester:</a:t>
            </a:r>
          </a:p>
          <a:p>
            <a:r>
              <a:rPr lang="nb-NO" sz="2000" dirty="0" smtClean="0"/>
              <a:t>Kontonummer – applikasjon for registrering og endring av kontonummer </a:t>
            </a:r>
          </a:p>
          <a:p>
            <a:endParaRPr lang="nb-NO" sz="2000" b="1" u="none"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6</a:t>
            </a:fld>
            <a:endParaRPr lang="nn-NO"/>
          </a:p>
        </p:txBody>
      </p:sp>
    </p:spTree>
    <p:extLst>
      <p:ext uri="{BB962C8B-B14F-4D97-AF65-F5344CB8AC3E}">
        <p14:creationId xmlns:p14="http://schemas.microsoft.com/office/powerpoint/2010/main" val="237872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55000" lnSpcReduction="20000"/>
          </a:bodyPr>
          <a:lstStyle/>
          <a:p>
            <a:r>
              <a:rPr lang="nb-NO" sz="2000" b="1" dirty="0" smtClean="0"/>
              <a:t>Tjenesteportalen:</a:t>
            </a:r>
          </a:p>
          <a:p>
            <a:r>
              <a:rPr lang="nb-NO" sz="2000" b="1" dirty="0" smtClean="0"/>
              <a:t>Landbruksdirektoratets tjenesteportal for saksbehandlere i  landbruksforvaltningen.  </a:t>
            </a:r>
          </a:p>
          <a:p>
            <a:endParaRPr lang="nb-NO" sz="2000" b="1" dirty="0" smtClean="0"/>
          </a:p>
          <a:p>
            <a:r>
              <a:rPr lang="nb-NO" sz="2000" b="1" u="sng" dirty="0" smtClean="0"/>
              <a:t>MINE TJENESTER:</a:t>
            </a:r>
          </a:p>
          <a:p>
            <a:endParaRPr lang="nb-NO" sz="2000" b="1" u="sng" dirty="0" smtClean="0"/>
          </a:p>
          <a:p>
            <a:r>
              <a:rPr lang="nb-NO" sz="2000" b="1" u="none" dirty="0" smtClean="0"/>
              <a:t>Viser alle tjenestene  L.DIR. tilbyr saksbehandlerne.</a:t>
            </a:r>
          </a:p>
          <a:p>
            <a:r>
              <a:rPr lang="nb-NO" sz="2000" b="1" u="none" dirty="0" smtClean="0"/>
              <a:t>Tilgang til andre tjenester, til eks.  </a:t>
            </a:r>
            <a:r>
              <a:rPr lang="nb-NO" sz="2000" b="1" u="none" dirty="0" err="1" smtClean="0"/>
              <a:t>Raporteringsverktyet</a:t>
            </a:r>
            <a:r>
              <a:rPr lang="nb-NO" sz="2000" b="1" u="none" dirty="0" smtClean="0"/>
              <a:t> – LIB. Kan</a:t>
            </a:r>
            <a:r>
              <a:rPr lang="nb-NO" sz="2000" b="1" u="none" baseline="0" dirty="0" smtClean="0"/>
              <a:t> </a:t>
            </a:r>
            <a:r>
              <a:rPr lang="nb-NO" sz="2000" b="1" u="none" baseline="0" dirty="0" err="1" smtClean="0"/>
              <a:t>fåes</a:t>
            </a:r>
            <a:r>
              <a:rPr lang="nb-NO" sz="2000" b="1" u="none" baseline="0" dirty="0" smtClean="0"/>
              <a:t> av gjennom henvendelse til brukeradministrasjonsansvarlig i ditt Fylke, som er Gunnar Nygård / Berit Myrvang</a:t>
            </a:r>
          </a:p>
          <a:p>
            <a:endParaRPr lang="nb-NO" sz="2000" b="1" u="none" baseline="0" dirty="0" smtClean="0"/>
          </a:p>
          <a:p>
            <a:r>
              <a:rPr lang="nb-NO" sz="2000" b="1" dirty="0" smtClean="0"/>
              <a:t>Landbruksforvaltningens informasjonsbase - LIB</a:t>
            </a:r>
          </a:p>
          <a:p>
            <a:r>
              <a:rPr lang="nb-NO" sz="2000" dirty="0" smtClean="0"/>
              <a:t>LIB er en </a:t>
            </a:r>
            <a:r>
              <a:rPr lang="nb-NO" sz="2000" dirty="0" err="1" smtClean="0"/>
              <a:t>webbasert</a:t>
            </a:r>
            <a:r>
              <a:rPr lang="nb-NO" sz="2000" dirty="0" smtClean="0"/>
              <a:t> informasjonsbase for saksbehandlere i landbruksforvaltningen. </a:t>
            </a:r>
          </a:p>
          <a:p>
            <a:r>
              <a:rPr lang="nb-NO" sz="2000" dirty="0" smtClean="0"/>
              <a:t>LIB tilbyr søk og rapporter på data fra følgende datakilder:</a:t>
            </a:r>
          </a:p>
          <a:p>
            <a:r>
              <a:rPr lang="nb-NO" sz="2000" dirty="0" smtClean="0"/>
              <a:t>Landbruksregisteret </a:t>
            </a:r>
          </a:p>
          <a:p>
            <a:r>
              <a:rPr lang="nb-NO" sz="2000" dirty="0" smtClean="0"/>
              <a:t>Produksjonstilskudd </a:t>
            </a:r>
          </a:p>
          <a:p>
            <a:r>
              <a:rPr lang="nb-NO" sz="2000" dirty="0" smtClean="0"/>
              <a:t>Skogfondssystemet </a:t>
            </a:r>
          </a:p>
          <a:p>
            <a:r>
              <a:rPr lang="nb-NO" sz="2000" dirty="0" smtClean="0"/>
              <a:t>Husdyrkonsesjonsregisteret </a:t>
            </a:r>
          </a:p>
          <a:p>
            <a:r>
              <a:rPr lang="nb-NO" sz="2000" dirty="0" smtClean="0"/>
              <a:t>Leveransedata for melk og slakt via oppslag i leveransedatabasen </a:t>
            </a:r>
          </a:p>
          <a:p>
            <a:r>
              <a:rPr lang="nb-NO" sz="2000" dirty="0" smtClean="0">
                <a:hlinkClick r:id="rId3"/>
              </a:rPr>
              <a:t>Gå til søk &gt;&gt;</a:t>
            </a:r>
            <a:r>
              <a:rPr lang="nb-NO" sz="2000" dirty="0" smtClean="0"/>
              <a:t> - på person, foretak og landbrukseiendom for produksjonstilskudd og skogfond</a:t>
            </a:r>
          </a:p>
          <a:p>
            <a:r>
              <a:rPr lang="nb-NO" sz="2000" dirty="0" smtClean="0">
                <a:hlinkClick r:id="rId4"/>
              </a:rPr>
              <a:t>Gå til standardrapporter &gt;&gt;</a:t>
            </a:r>
            <a:r>
              <a:rPr lang="nb-NO" sz="2000" dirty="0" smtClean="0"/>
              <a:t> - for spesialtilpassede standardrapporter i Oracle </a:t>
            </a:r>
            <a:r>
              <a:rPr lang="nb-NO" sz="2000" dirty="0" err="1" smtClean="0"/>
              <a:t>Discoverer</a:t>
            </a:r>
            <a:endParaRPr lang="nb-NO" sz="2000" dirty="0" smtClean="0"/>
          </a:p>
          <a:p>
            <a:r>
              <a:rPr lang="nb-NO" sz="2000" dirty="0" smtClean="0">
                <a:hlinkClick r:id="rId5"/>
              </a:rPr>
              <a:t>Gå til søk i leveransedata &gt;&gt;</a:t>
            </a:r>
            <a:r>
              <a:rPr lang="nb-NO" sz="2000" dirty="0" smtClean="0"/>
              <a:t> - på leveranser, beregnede tilskudd og avgifter per produksjonsforetak</a:t>
            </a:r>
          </a:p>
          <a:p>
            <a:endParaRPr lang="nb-NO" sz="2000" b="1" u="none" dirty="0" smtClean="0"/>
          </a:p>
          <a:p>
            <a:endParaRPr lang="nb-NO" sz="2000" b="1" u="none" dirty="0" smtClean="0"/>
          </a:p>
          <a:p>
            <a:r>
              <a:rPr lang="nb-NO" sz="2000" b="1" dirty="0" smtClean="0"/>
              <a:t>LREG-tjenester</a:t>
            </a:r>
          </a:p>
          <a:p>
            <a:r>
              <a:rPr lang="nb-NO" sz="2000" dirty="0" smtClean="0"/>
              <a:t>LREG-tjenester er en samling av tjenester som tidligere lå på FM-sambandet.</a:t>
            </a:r>
          </a:p>
          <a:p>
            <a:r>
              <a:rPr lang="nb-NO" sz="2000" dirty="0" smtClean="0"/>
              <a:t>Følgende tjenester ligger foreløpig under LREG-tjenester:</a:t>
            </a:r>
          </a:p>
          <a:p>
            <a:r>
              <a:rPr lang="nb-NO" sz="2000" dirty="0" smtClean="0"/>
              <a:t>Kontonummer – applikasjon for registrering og endring av kontonummer </a:t>
            </a:r>
          </a:p>
          <a:p>
            <a:endParaRPr lang="nb-NO" sz="2000" b="1" u="none"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7</a:t>
            </a:fld>
            <a:endParaRPr lang="nn-NO"/>
          </a:p>
        </p:txBody>
      </p:sp>
    </p:spTree>
    <p:extLst>
      <p:ext uri="{BB962C8B-B14F-4D97-AF65-F5344CB8AC3E}">
        <p14:creationId xmlns:p14="http://schemas.microsoft.com/office/powerpoint/2010/main" val="237872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285750" lvl="0" indent="-285750">
              <a:buFont typeface="Arial" panose="020B0604020202020204" pitchFamily="34" charset="0"/>
              <a:buChar char="•"/>
            </a:pPr>
            <a:r>
              <a:rPr lang="nb-NO" dirty="0" smtClean="0"/>
              <a:t>	</a:t>
            </a:r>
            <a:r>
              <a:rPr lang="nb-NO" sz="2000" dirty="0" smtClean="0"/>
              <a:t>Produksjonstilskudd</a:t>
            </a:r>
          </a:p>
          <a:p>
            <a:pPr marL="285750" lvl="0" indent="-285750">
              <a:buFont typeface="Arial" panose="020B0604020202020204" pitchFamily="34" charset="0"/>
              <a:buChar char="•"/>
            </a:pPr>
            <a:r>
              <a:rPr lang="nb-NO" sz="2000" dirty="0" smtClean="0"/>
              <a:t>	</a:t>
            </a:r>
            <a:r>
              <a:rPr lang="nb-NO" sz="2000" dirty="0" err="1" smtClean="0"/>
              <a:t>Avløsertilskudd</a:t>
            </a:r>
            <a:endParaRPr lang="nb-NO" sz="2000" dirty="0" smtClean="0"/>
          </a:p>
          <a:p>
            <a:pPr marL="285750" lvl="0" indent="-285750">
              <a:buFont typeface="Arial" panose="020B0604020202020204" pitchFamily="34" charset="0"/>
              <a:buChar char="•"/>
            </a:pPr>
            <a:r>
              <a:rPr lang="nb-NO" sz="2000" dirty="0" smtClean="0"/>
              <a:t>	Tidligpensjonsordningen</a:t>
            </a:r>
          </a:p>
          <a:p>
            <a:pPr marL="285750" lvl="0" indent="-285750">
              <a:buFont typeface="Arial" panose="020B0604020202020204" pitchFamily="34" charset="0"/>
              <a:buChar char="•"/>
            </a:pPr>
            <a:r>
              <a:rPr lang="nb-NO" sz="2000" dirty="0" smtClean="0"/>
              <a:t>    Regionalt miljøtilskudd</a:t>
            </a:r>
          </a:p>
          <a:p>
            <a:pPr marL="285750" lvl="0" indent="-285750">
              <a:buFont typeface="Arial" panose="020B0604020202020204" pitchFamily="34" charset="0"/>
              <a:buChar char="•"/>
            </a:pPr>
            <a:r>
              <a:rPr lang="nb-NO" sz="2000" dirty="0" smtClean="0"/>
              <a:t>    Organisert beitebruk</a:t>
            </a:r>
          </a:p>
          <a:p>
            <a:pPr marL="285750" lvl="0" indent="-285750">
              <a:buFont typeface="Arial" panose="020B0604020202020204" pitchFamily="34" charset="0"/>
              <a:buChar char="•"/>
            </a:pPr>
            <a:r>
              <a:rPr lang="nb-NO" sz="2000" dirty="0" smtClean="0"/>
              <a:t>    PTG 100/101: Frukt/grønt til omsetningsledd.</a:t>
            </a:r>
          </a:p>
          <a:p>
            <a:pPr marL="285750" lvl="0" indent="-285750">
              <a:buFont typeface="Arial" panose="020B0604020202020204" pitchFamily="34" charset="0"/>
              <a:buChar char="•"/>
            </a:pPr>
            <a:endParaRPr lang="nb-NO" sz="2000" dirty="0" smtClean="0"/>
          </a:p>
          <a:p>
            <a:pPr marL="0" indent="0" algn="l">
              <a:buNone/>
            </a:pPr>
            <a:r>
              <a:rPr lang="nb-NO" sz="2000" b="1" dirty="0" smtClean="0"/>
              <a:t>For produksjonstilskudd og tilskudd ferie og </a:t>
            </a:r>
            <a:r>
              <a:rPr lang="nb-NO" sz="2000" b="1" dirty="0" err="1" smtClean="0"/>
              <a:t>fritidRapporter</a:t>
            </a:r>
            <a:r>
              <a:rPr lang="nb-NO" sz="2000" b="1" dirty="0" smtClean="0"/>
              <a:t> og brev </a:t>
            </a:r>
          </a:p>
          <a:p>
            <a:pPr marL="0" indent="0" algn="l">
              <a:buNone/>
            </a:pPr>
            <a:r>
              <a:rPr lang="nb-NO" sz="2000" b="1" dirty="0" smtClean="0"/>
              <a:t>om produksjonstilskudd og tilskudd ferie og fritid</a:t>
            </a:r>
          </a:p>
          <a:p>
            <a:pPr marL="0" indent="0" algn="l">
              <a:buNone/>
            </a:pPr>
            <a:r>
              <a:rPr lang="nb-NO" sz="2000" dirty="0" smtClean="0"/>
              <a:t>i landbruksdirektoratets fagsystemer</a:t>
            </a:r>
          </a:p>
          <a:p>
            <a:pPr marL="0" indent="0">
              <a:buNone/>
            </a:pPr>
            <a:endParaRPr lang="nb-NO" sz="2000" dirty="0" smtClean="0"/>
          </a:p>
          <a:p>
            <a:pPr marL="0" indent="0">
              <a:buNone/>
            </a:pPr>
            <a:r>
              <a:rPr lang="nb-NO" sz="2000" b="1" dirty="0" smtClean="0"/>
              <a:t>Menyvalget ”Brev”:</a:t>
            </a:r>
          </a:p>
          <a:p>
            <a:r>
              <a:rPr lang="nb-NO" sz="2000" dirty="0" smtClean="0"/>
              <a:t>Kopi av </a:t>
            </a:r>
            <a:r>
              <a:rPr lang="nb-NO" sz="2000" dirty="0" err="1" smtClean="0"/>
              <a:t>tilskuddsbrev</a:t>
            </a:r>
            <a:r>
              <a:rPr lang="nb-NO" sz="2000" dirty="0" smtClean="0"/>
              <a:t> som viser utbetalt produksjon- og </a:t>
            </a:r>
            <a:r>
              <a:rPr lang="nb-NO" sz="2000" dirty="0" err="1" smtClean="0"/>
              <a:t>avløsertilskudd</a:t>
            </a:r>
            <a:r>
              <a:rPr lang="nb-NO" sz="2000" dirty="0" smtClean="0"/>
              <a:t>  som blir sendt  søkerne i februar og juni. </a:t>
            </a:r>
          </a:p>
          <a:p>
            <a:pPr lvl="0"/>
            <a:r>
              <a:rPr lang="nb-NO" sz="2000" dirty="0" smtClean="0"/>
              <a:t>Brevene viser utbetalt tilskudd (produksjonstilskudd og tilskudd til avløsning ved ferie og fritid) i tidligere søknadsomganger.</a:t>
            </a:r>
          </a:p>
          <a:p>
            <a:pPr lvl="0"/>
            <a:r>
              <a:rPr lang="nb-NO" sz="2000" dirty="0" smtClean="0"/>
              <a:t>4 valgmuligheter å søke:</a:t>
            </a:r>
          </a:p>
          <a:p>
            <a:pPr lvl="0"/>
            <a:r>
              <a:rPr lang="nb-NO" sz="2000" dirty="0" smtClean="0"/>
              <a:t>Organisasjonsnummer</a:t>
            </a:r>
          </a:p>
          <a:p>
            <a:pPr lvl="0"/>
            <a:r>
              <a:rPr lang="nb-NO" sz="2000" dirty="0" smtClean="0"/>
              <a:t>Kontonummer</a:t>
            </a:r>
          </a:p>
          <a:p>
            <a:pPr lvl="0"/>
            <a:r>
              <a:rPr lang="nb-NO" sz="2000" dirty="0" smtClean="0"/>
              <a:t>Kommune</a:t>
            </a:r>
          </a:p>
          <a:p>
            <a:pPr lvl="0"/>
            <a:r>
              <a:rPr lang="nb-NO" sz="2000" dirty="0" smtClean="0"/>
              <a:t>Valg av søknadsperiode (eks.131410)</a:t>
            </a:r>
          </a:p>
          <a:p>
            <a:pPr marL="0" indent="0">
              <a:buNone/>
            </a:pPr>
            <a:endParaRPr lang="nb-NO" sz="2000" b="1" dirty="0" smtClean="0"/>
          </a:p>
          <a:p>
            <a:pPr marL="0" indent="0">
              <a:buNone/>
            </a:pPr>
            <a:r>
              <a:rPr lang="nb-NO" sz="2000" b="1" dirty="0" smtClean="0"/>
              <a:t>Menyvalg ”Rapporter” Produksjonstilskudd:</a:t>
            </a:r>
            <a:endParaRPr lang="nb-NO" sz="2000" dirty="0" smtClean="0"/>
          </a:p>
          <a:p>
            <a:r>
              <a:rPr lang="nb-NO" sz="2000" dirty="0" smtClean="0"/>
              <a:t>Rekke rapporter med opplysninger som vil være til god hjelp under ulike faser i saksbehandlingen. </a:t>
            </a:r>
          </a:p>
          <a:p>
            <a:pPr marL="0" indent="0">
              <a:buNone/>
            </a:pPr>
            <a:r>
              <a:rPr lang="nb-NO" sz="2000" dirty="0" smtClean="0"/>
              <a:t> </a:t>
            </a:r>
          </a:p>
          <a:p>
            <a:pPr marL="0" indent="0">
              <a:buNone/>
            </a:pPr>
            <a:endParaRPr lang="nb-NO" sz="2000" b="1" dirty="0" smtClean="0"/>
          </a:p>
          <a:p>
            <a:pPr marL="285750" lvl="0" indent="-285750">
              <a:buFont typeface="Arial" panose="020B0604020202020204" pitchFamily="34" charset="0"/>
              <a:buChar char="•"/>
            </a:pPr>
            <a:endParaRPr lang="nb-NO" sz="2000" dirty="0" smtClean="0"/>
          </a:p>
          <a:p>
            <a:endParaRPr lang="nb-NO" sz="2000"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8</a:t>
            </a:fld>
            <a:endParaRPr lang="nn-NO"/>
          </a:p>
        </p:txBody>
      </p:sp>
    </p:spTree>
    <p:extLst>
      <p:ext uri="{BB962C8B-B14F-4D97-AF65-F5344CB8AC3E}">
        <p14:creationId xmlns:p14="http://schemas.microsoft.com/office/powerpoint/2010/main" val="23237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sz="2000" b="1" dirty="0" smtClean="0"/>
              <a:t> AVL- bruk den aktiv under saksbehandlinga.</a:t>
            </a:r>
          </a:p>
          <a:p>
            <a:r>
              <a:rPr lang="nb-NO" sz="2000" b="1" dirty="0" err="1" smtClean="0"/>
              <a:t>Spessielt</a:t>
            </a:r>
            <a:r>
              <a:rPr lang="nb-NO" sz="2000" b="1" baseline="0" dirty="0" smtClean="0"/>
              <a:t>  obs  </a:t>
            </a:r>
            <a:r>
              <a:rPr lang="nb-NO" sz="2000" b="1" baseline="0" dirty="0" err="1" smtClean="0"/>
              <a:t>vedeiendomsoverdragelse</a:t>
            </a:r>
            <a:r>
              <a:rPr lang="nb-NO" sz="2000" b="1" baseline="0" dirty="0" smtClean="0"/>
              <a:t>.</a:t>
            </a:r>
          </a:p>
          <a:p>
            <a:endParaRPr lang="nb-NO" sz="2000" b="1" baseline="0" dirty="0" smtClean="0"/>
          </a:p>
          <a:p>
            <a:r>
              <a:rPr lang="nb-NO" sz="2000" b="1" baseline="0" dirty="0" smtClean="0"/>
              <a:t>Ha lista let tilgjengelig.</a:t>
            </a:r>
          </a:p>
          <a:p>
            <a:r>
              <a:rPr lang="nb-NO" sz="2000" b="1" baseline="0" dirty="0" smtClean="0"/>
              <a:t> Varsellampe der  det oppgis mindre enn hva lista </a:t>
            </a:r>
            <a:r>
              <a:rPr lang="nb-NO" sz="2000" b="1" baseline="0" dirty="0" err="1" smtClean="0"/>
              <a:t>sisr</a:t>
            </a:r>
            <a:r>
              <a:rPr lang="nb-NO" sz="2000" b="1" baseline="0" dirty="0" smtClean="0"/>
              <a:t> eller at det er et nytt foretak som søker uten at det avtroppende ikke leverer søknad.</a:t>
            </a:r>
          </a:p>
          <a:p>
            <a:endParaRPr lang="nb-NO" sz="2000" b="1" baseline="0" dirty="0" smtClean="0"/>
          </a:p>
          <a:p>
            <a:endParaRPr lang="nb-NO" sz="2000" b="1" baseline="0" dirty="0" smtClean="0"/>
          </a:p>
          <a:p>
            <a:r>
              <a:rPr lang="nb-NO" sz="2000" b="1" baseline="0" dirty="0" smtClean="0"/>
              <a:t>PT 2000 og ev. 2010:</a:t>
            </a:r>
          </a:p>
          <a:p>
            <a:r>
              <a:rPr lang="nb-NO" sz="2000" b="1" baseline="0" dirty="0" err="1" smtClean="0"/>
              <a:t>Ver</a:t>
            </a:r>
            <a:r>
              <a:rPr lang="nb-NO" sz="2000" b="1" baseline="0" dirty="0" smtClean="0"/>
              <a:t> </a:t>
            </a:r>
            <a:r>
              <a:rPr lang="nb-NO" sz="2000" b="1" baseline="0" dirty="0" err="1" smtClean="0"/>
              <a:t>spessieltOBS</a:t>
            </a:r>
            <a:r>
              <a:rPr lang="nb-NO" sz="2000" b="1" baseline="0" dirty="0" smtClean="0"/>
              <a:t> på søknader som fortsatt har status PRE-utfylt ved at søknadsfrister har gått ut. Vi erfarer AT NOEN GLØMMER Å LEVERE SØKNADEN OG PÅKLGER FOR MANGLENDE UTBETALING VED UTBETALINGSDATO.</a:t>
            </a:r>
          </a:p>
          <a:p>
            <a:endParaRPr lang="nb-NO" sz="2000" b="1" baseline="0" dirty="0" smtClean="0"/>
          </a:p>
          <a:p>
            <a:r>
              <a:rPr lang="nb-NO" sz="2000" b="1" baseline="0" dirty="0" smtClean="0"/>
              <a:t>PT 1001 A, B og  C</a:t>
            </a:r>
          </a:p>
          <a:p>
            <a:endParaRPr lang="nb-NO" sz="2000" b="1" baseline="0" dirty="0" smtClean="0"/>
          </a:p>
          <a:p>
            <a:r>
              <a:rPr lang="nb-NO" sz="2000" b="1" baseline="0" dirty="0" smtClean="0"/>
              <a:t>Disse listene er </a:t>
            </a:r>
            <a:r>
              <a:rPr lang="nb-NO" sz="2000" b="1" baseline="0" dirty="0" err="1" smtClean="0"/>
              <a:t>kansklje</a:t>
            </a:r>
            <a:r>
              <a:rPr lang="nb-NO" sz="2000" b="1" baseline="0" dirty="0" smtClean="0"/>
              <a:t> de viktigste feilrapporteringslistene .</a:t>
            </a:r>
          </a:p>
          <a:p>
            <a:r>
              <a:rPr lang="nb-NO" sz="2000" b="1" baseline="0" dirty="0" smtClean="0"/>
              <a:t>Også varselmeldte søknader må kontrolleres.</a:t>
            </a:r>
          </a:p>
          <a:p>
            <a:endParaRPr lang="nb-NO" sz="2000" b="1" baseline="0" dirty="0" smtClean="0"/>
          </a:p>
          <a:p>
            <a:r>
              <a:rPr lang="nb-NO" sz="2000" b="1" baseline="0" dirty="0" smtClean="0"/>
              <a:t>Feilmeldte søknader vil bli stående ( Under behandling)</a:t>
            </a:r>
            <a:endParaRPr lang="nb-NO" sz="2000" b="1"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9</a:t>
            </a:fld>
            <a:endParaRPr lang="nn-NO"/>
          </a:p>
        </p:txBody>
      </p:sp>
    </p:spTree>
    <p:extLst>
      <p:ext uri="{BB962C8B-B14F-4D97-AF65-F5344CB8AC3E}">
        <p14:creationId xmlns:p14="http://schemas.microsoft.com/office/powerpoint/2010/main" val="381577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1.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3" name="Undertittel 2"/>
          <p:cNvSpPr>
            <a:spLocks noGrp="1"/>
          </p:cNvSpPr>
          <p:nvPr>
            <p:ph type="subTitle" idx="1"/>
          </p:nvPr>
        </p:nvSpPr>
        <p:spPr>
          <a:xfrm>
            <a:off x="1170742" y="2494091"/>
            <a:ext cx="6260537" cy="307777"/>
          </a:xfrm>
        </p:spPr>
        <p:txBody>
          <a:bodyPr wrap="square">
            <a:spAutoFit/>
          </a:bodyPr>
          <a:lstStyle>
            <a:lvl1pPr marL="0" indent="0" algn="l">
              <a:buNone/>
              <a:defRPr sz="1400">
                <a:solidFill>
                  <a:srgbClr val="6D55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dirty="0"/>
          </a:p>
        </p:txBody>
      </p:sp>
      <p:sp>
        <p:nvSpPr>
          <p:cNvPr id="10" name="Tittel 1"/>
          <p:cNvSpPr>
            <a:spLocks noGrp="1"/>
          </p:cNvSpPr>
          <p:nvPr>
            <p:ph type="ctrTitle"/>
          </p:nvPr>
        </p:nvSpPr>
        <p:spPr>
          <a:xfrm>
            <a:off x="1170741" y="1924704"/>
            <a:ext cx="6260537" cy="569387"/>
          </a:xfrm>
        </p:spPr>
        <p:txBody>
          <a:bodyPr anchor="t" anchorCtr="0">
            <a:normAutofit/>
          </a:bodyPr>
          <a:lstStyle>
            <a:lvl1pPr>
              <a:defRPr sz="2700">
                <a:solidFill>
                  <a:srgbClr val="6D5560"/>
                </a:solidFill>
              </a:defRPr>
            </a:lvl1pPr>
          </a:lstStyle>
          <a:p>
            <a:r>
              <a:rPr lang="nb-NO" smtClean="0"/>
              <a:t>Klikk for å redigere tittelstil</a:t>
            </a:r>
            <a:endParaRPr lang="nn-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827851"/>
            <a:ext cx="5486400" cy="3899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esi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476672"/>
            <a:ext cx="9144000" cy="6070179"/>
          </a:xfrm>
        </p:spPr>
        <p:txBody>
          <a:bodyPr/>
          <a:lstStyle/>
          <a:p>
            <a:r>
              <a:rPr lang="nb-NO" smtClean="0"/>
              <a:t>Klikk ikonet for å legge til et bilde</a:t>
            </a:r>
            <a:endParaRPr lang="nb-NO" dirty="0"/>
          </a:p>
        </p:txBody>
      </p:sp>
      <p:sp>
        <p:nvSpPr>
          <p:cNvPr id="10" name="Plassholder for tekst 9"/>
          <p:cNvSpPr>
            <a:spLocks noGrp="1"/>
          </p:cNvSpPr>
          <p:nvPr>
            <p:ph type="body" sz="quarter" idx="12"/>
          </p:nvPr>
        </p:nvSpPr>
        <p:spPr>
          <a:xfrm>
            <a:off x="0" y="6364800"/>
            <a:ext cx="9144000" cy="493200"/>
          </a:xfrm>
          <a:blipFill>
            <a:blip r:embed="rId2"/>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
        <p:nvSpPr>
          <p:cNvPr id="6" name="Plassholder for tekst 9"/>
          <p:cNvSpPr>
            <a:spLocks noGrp="1"/>
          </p:cNvSpPr>
          <p:nvPr>
            <p:ph type="body" sz="quarter" idx="13"/>
          </p:nvPr>
        </p:nvSpPr>
        <p:spPr>
          <a:xfrm>
            <a:off x="0" y="0"/>
            <a:ext cx="9144000" cy="615600"/>
          </a:xfrm>
          <a:blipFill>
            <a:blip r:embed="rId3"/>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8166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Plassholder for innhold 2"/>
          <p:cNvSpPr>
            <a:spLocks noGrp="1"/>
          </p:cNvSpPr>
          <p:nvPr>
            <p:ph sz="half" idx="10"/>
          </p:nvPr>
        </p:nvSpPr>
        <p:spPr>
          <a:xfrm>
            <a:off x="457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1" name="Plassholder for innhold 2"/>
          <p:cNvSpPr>
            <a:spLocks noGrp="1"/>
          </p:cNvSpPr>
          <p:nvPr>
            <p:ph sz="half" idx="11"/>
          </p:nvPr>
        </p:nvSpPr>
        <p:spPr>
          <a:xfrm>
            <a:off x="4648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12" name="Plassholder for tekst 2"/>
          <p:cNvSpPr>
            <a:spLocks noGrp="1"/>
          </p:cNvSpPr>
          <p:nvPr>
            <p:ph type="body" idx="12"/>
          </p:nvPr>
        </p:nvSpPr>
        <p:spPr>
          <a:xfrm>
            <a:off x="4648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185333"/>
            <a:ext cx="3008313" cy="513174"/>
          </a:xfrm>
        </p:spPr>
        <p:txBody>
          <a:bodyPr anchor="b"/>
          <a:lstStyle>
            <a:lvl1pPr algn="l">
              <a:defRPr sz="2000" b="1"/>
            </a:lvl1pPr>
          </a:lstStyle>
          <a:p>
            <a:r>
              <a:rPr lang="nb-NO" smtClean="0"/>
              <a:t>Klikk for å redigere tittelstil</a:t>
            </a:r>
            <a:endParaRPr lang="nn-NO" dirty="0"/>
          </a:p>
        </p:txBody>
      </p:sp>
      <p:sp>
        <p:nvSpPr>
          <p:cNvPr id="3" name="Plassholder for innhold 2"/>
          <p:cNvSpPr>
            <a:spLocks noGrp="1"/>
          </p:cNvSpPr>
          <p:nvPr>
            <p:ph idx="1"/>
          </p:nvPr>
        </p:nvSpPr>
        <p:spPr>
          <a:xfrm>
            <a:off x="3575050" y="1185334"/>
            <a:ext cx="5111750" cy="49577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881481"/>
            <a:ext cx="3008313" cy="42615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 y="0"/>
            <a:ext cx="9143244" cy="658314"/>
          </a:xfrm>
          <a:prstGeom prst="rect">
            <a:avLst/>
          </a:prstGeom>
        </p:spPr>
      </p:pic>
      <p:sp>
        <p:nvSpPr>
          <p:cNvPr id="2" name="Plassholder for tittel 1"/>
          <p:cNvSpPr>
            <a:spLocks noGrp="1"/>
          </p:cNvSpPr>
          <p:nvPr>
            <p:ph type="title"/>
          </p:nvPr>
        </p:nvSpPr>
        <p:spPr>
          <a:xfrm>
            <a:off x="457200" y="777044"/>
            <a:ext cx="8229600" cy="804342"/>
          </a:xfrm>
          <a:prstGeom prst="rect">
            <a:avLst/>
          </a:prstGeom>
        </p:spPr>
        <p:txBody>
          <a:bodyPr vert="horz" lIns="91440" tIns="45720" rIns="91440" bIns="45720" rtlCol="0" anchor="ctr">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8" y="0"/>
            <a:ext cx="9143244" cy="615645"/>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 y="6364265"/>
            <a:ext cx="9143244" cy="4937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457200" rtl="0" eaLnBrk="1" latinLnBrk="0" hangingPunct="1">
        <a:spcBef>
          <a:spcPct val="0"/>
        </a:spcBef>
        <a:buNone/>
        <a:defRPr sz="4400" kern="1200">
          <a:solidFill>
            <a:srgbClr val="6D556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slf.dep.no/lib"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slf.dep.no/leveranse/leveranse?usecase=produsent" TargetMode="External"/><Relationship Id="rId4" Type="http://schemas.openxmlformats.org/officeDocument/2006/relationships/hyperlink" Target="https://www.slf.dep.no/discoverer/app/econnection?event=connectWithKey&amp;connectionKey=cf_a104&amp;clientType=view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slf.dep.no/tjenester/mine-tjenester/lreg-tjenester" TargetMode="External"/><Relationship Id="rId13" Type="http://schemas.openxmlformats.org/officeDocument/2006/relationships/hyperlink" Target="https://www.slf.dep.no/tjenester/mine-tjenester/skogfondssystem" TargetMode="External"/><Relationship Id="rId3" Type="http://schemas.openxmlformats.org/officeDocument/2006/relationships/hyperlink" Target="https://www.slf.dep.no/tjenester/mine-tjenester/erstatningsordningene-i-landbruket" TargetMode="External"/><Relationship Id="rId7" Type="http://schemas.openxmlformats.org/officeDocument/2006/relationships/hyperlink" Target="https://www.slf.dep.no/tjenester/mine-tjenester/landbruksregisteret" TargetMode="External"/><Relationship Id="rId12" Type="http://schemas.openxmlformats.org/officeDocument/2006/relationships/hyperlink" Target="https://www.slf.dep.no/tjenester/mine-tjenester/rapporter-og-bre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lf.dep.no/tjenester/mine-tjenester/kontroll" TargetMode="External"/><Relationship Id="rId11" Type="http://schemas.openxmlformats.org/officeDocument/2006/relationships/hyperlink" Target="https://www.slf.dep.no/tjenester/mine-tjenester/produksjonstilskudd" TargetMode="External"/><Relationship Id="rId5" Type="http://schemas.openxmlformats.org/officeDocument/2006/relationships/hyperlink" Target="https://www.slf.dep.no/tjenester/mine-tjenester/rapporteringsverktoy-lib" TargetMode="External"/><Relationship Id="rId15" Type="http://schemas.openxmlformats.org/officeDocument/2006/relationships/hyperlink" Target="https://www.slf.dep.no/tjenester/mine-tjenester/oks" TargetMode="External"/><Relationship Id="rId10" Type="http://schemas.openxmlformats.org/officeDocument/2006/relationships/hyperlink" Target="https://www.slf.dep.no/tjenester/mine-tjenester/melkekvotesystemet" TargetMode="External"/><Relationship Id="rId4" Type="http://schemas.openxmlformats.org/officeDocument/2006/relationships/hyperlink" Target="https://www.slf.dep.no/tjenester/mine-tjenester/informasjonsbase-lib" TargetMode="External"/><Relationship Id="rId9" Type="http://schemas.openxmlformats.org/officeDocument/2006/relationships/hyperlink" Target="https://www.slf.dep.no/tjenester/mine-tjenester/innrapportering-av-slakt" TargetMode="External"/><Relationship Id="rId14" Type="http://schemas.openxmlformats.org/officeDocument/2006/relationships/hyperlink" Target="https://www.slf.dep.no/tjenester/mine-tjenester/sonegrens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slf.dep.no/tjenester/mine-tjenester/lreg-tjenester" TargetMode="External"/><Relationship Id="rId13" Type="http://schemas.openxmlformats.org/officeDocument/2006/relationships/hyperlink" Target="https://www.slf.dep.no/tjenester/mine-tjenester/skogfondssystem" TargetMode="External"/><Relationship Id="rId3" Type="http://schemas.openxmlformats.org/officeDocument/2006/relationships/hyperlink" Target="https://www.slf.dep.no/tjenester/mine-tjenester/erstatningsordningene-i-landbruket" TargetMode="External"/><Relationship Id="rId7" Type="http://schemas.openxmlformats.org/officeDocument/2006/relationships/hyperlink" Target="https://www.slf.dep.no/tjenester/mine-tjenester/landbruksregisteret" TargetMode="External"/><Relationship Id="rId12" Type="http://schemas.openxmlformats.org/officeDocument/2006/relationships/hyperlink" Target="https://www.slf.dep.no/tjenester/mine-tjenester/rapporter-og-bre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lf.dep.no/tjenester/mine-tjenester/kontroll" TargetMode="External"/><Relationship Id="rId11" Type="http://schemas.openxmlformats.org/officeDocument/2006/relationships/hyperlink" Target="https://www.slf.dep.no/tjenester/mine-tjenester/produksjonstilskudd" TargetMode="External"/><Relationship Id="rId5" Type="http://schemas.openxmlformats.org/officeDocument/2006/relationships/hyperlink" Target="https://www.slf.dep.no/tjenester/mine-tjenester/rapporteringsverktoy-lib" TargetMode="External"/><Relationship Id="rId15" Type="http://schemas.openxmlformats.org/officeDocument/2006/relationships/hyperlink" Target="https://www.slf.dep.no/tjenester/mine-tjenester/oks" TargetMode="External"/><Relationship Id="rId10" Type="http://schemas.openxmlformats.org/officeDocument/2006/relationships/hyperlink" Target="https://www.slf.dep.no/tjenester/mine-tjenester/melkekvotesystemet" TargetMode="External"/><Relationship Id="rId4" Type="http://schemas.openxmlformats.org/officeDocument/2006/relationships/hyperlink" Target="https://www.slf.dep.no/tjenester/mine-tjenester/informasjonsbase-lib" TargetMode="External"/><Relationship Id="rId9" Type="http://schemas.openxmlformats.org/officeDocument/2006/relationships/hyperlink" Target="https://www.slf.dep.no/tjenester/mine-tjenester/innrapportering-av-slakt" TargetMode="External"/><Relationship Id="rId14" Type="http://schemas.openxmlformats.org/officeDocument/2006/relationships/hyperlink" Target="https://www.slf.dep.no/tjenester/mine-tjenester/sonegrense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slf.dep.no/tjenester/mine-tjenester/lreg-tjenester" TargetMode="External"/><Relationship Id="rId13" Type="http://schemas.openxmlformats.org/officeDocument/2006/relationships/hyperlink" Target="https://www.slf.dep.no/tjenester/mine-tjenester/skogfondssystem" TargetMode="External"/><Relationship Id="rId3" Type="http://schemas.openxmlformats.org/officeDocument/2006/relationships/hyperlink" Target="https://www.slf.dep.no/tjenester/mine-tjenester/erstatningsordningene-i-landbruket" TargetMode="External"/><Relationship Id="rId7" Type="http://schemas.openxmlformats.org/officeDocument/2006/relationships/hyperlink" Target="https://www.slf.dep.no/tjenester/mine-tjenester/landbruksregisteret" TargetMode="External"/><Relationship Id="rId12" Type="http://schemas.openxmlformats.org/officeDocument/2006/relationships/hyperlink" Target="https://www.slf.dep.no/tjenester/mine-tjenester/rapporter-og-bre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lf.dep.no/tjenester/mine-tjenester/kontroll" TargetMode="External"/><Relationship Id="rId11" Type="http://schemas.openxmlformats.org/officeDocument/2006/relationships/hyperlink" Target="https://www.slf.dep.no/tjenester/mine-tjenester/produksjonstilskudd" TargetMode="External"/><Relationship Id="rId5" Type="http://schemas.openxmlformats.org/officeDocument/2006/relationships/hyperlink" Target="https://www.slf.dep.no/tjenester/mine-tjenester/rapporteringsverktoy-lib" TargetMode="External"/><Relationship Id="rId15" Type="http://schemas.openxmlformats.org/officeDocument/2006/relationships/hyperlink" Target="https://www.slf.dep.no/tjenester/mine-tjenester/oks" TargetMode="External"/><Relationship Id="rId10" Type="http://schemas.openxmlformats.org/officeDocument/2006/relationships/hyperlink" Target="https://www.slf.dep.no/tjenester/mine-tjenester/melkekvotesystemet" TargetMode="External"/><Relationship Id="rId4" Type="http://schemas.openxmlformats.org/officeDocument/2006/relationships/hyperlink" Target="https://www.slf.dep.no/tjenester/mine-tjenester/informasjonsbase-lib" TargetMode="External"/><Relationship Id="rId9" Type="http://schemas.openxmlformats.org/officeDocument/2006/relationships/hyperlink" Target="https://www.slf.dep.no/tjenester/mine-tjenester/innrapportering-av-slakt" TargetMode="External"/><Relationship Id="rId14" Type="http://schemas.openxmlformats.org/officeDocument/2006/relationships/hyperlink" Target="https://www.slf.dep.no/tjenester/mine-tjenester/sonegrense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slf.dep.no/tjenester/mine-tjenester/lreg-tjenester" TargetMode="External"/><Relationship Id="rId13" Type="http://schemas.openxmlformats.org/officeDocument/2006/relationships/hyperlink" Target="https://www.slf.dep.no/tjenester/mine-tjenester/skogfondssystem" TargetMode="External"/><Relationship Id="rId3" Type="http://schemas.openxmlformats.org/officeDocument/2006/relationships/hyperlink" Target="https://www.slf.dep.no/tjenester/mine-tjenester/erstatningsordningene-i-landbruket" TargetMode="External"/><Relationship Id="rId7" Type="http://schemas.openxmlformats.org/officeDocument/2006/relationships/hyperlink" Target="https://www.slf.dep.no/tjenester/mine-tjenester/landbruksregisteret" TargetMode="External"/><Relationship Id="rId12" Type="http://schemas.openxmlformats.org/officeDocument/2006/relationships/hyperlink" Target="https://www.slf.dep.no/tjenester/mine-tjenester/rapporter-og-bre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lf.dep.no/tjenester/mine-tjenester/kontroll" TargetMode="External"/><Relationship Id="rId11" Type="http://schemas.openxmlformats.org/officeDocument/2006/relationships/hyperlink" Target="https://www.slf.dep.no/tjenester/mine-tjenester/produksjonstilskudd" TargetMode="External"/><Relationship Id="rId5" Type="http://schemas.openxmlformats.org/officeDocument/2006/relationships/hyperlink" Target="https://www.slf.dep.no/tjenester/mine-tjenester/rapporteringsverktoy-lib" TargetMode="External"/><Relationship Id="rId15" Type="http://schemas.openxmlformats.org/officeDocument/2006/relationships/hyperlink" Target="https://www.slf.dep.no/tjenester/mine-tjenester/oks" TargetMode="External"/><Relationship Id="rId10" Type="http://schemas.openxmlformats.org/officeDocument/2006/relationships/hyperlink" Target="https://www.slf.dep.no/tjenester/mine-tjenester/melkekvotesystemet" TargetMode="External"/><Relationship Id="rId4" Type="http://schemas.openxmlformats.org/officeDocument/2006/relationships/hyperlink" Target="https://www.slf.dep.no/tjenester/mine-tjenester/informasjonsbase-lib" TargetMode="External"/><Relationship Id="rId9" Type="http://schemas.openxmlformats.org/officeDocument/2006/relationships/hyperlink" Target="https://www.slf.dep.no/tjenester/mine-tjenester/innrapportering-av-slakt" TargetMode="External"/><Relationship Id="rId14" Type="http://schemas.openxmlformats.org/officeDocument/2006/relationships/hyperlink" Target="https://www.slf.dep.no/tjenester/mine-tjenester/sonegrense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lf.dep.no/tjenester/mine-tjenester/lreg-tjenester" TargetMode="External"/><Relationship Id="rId13" Type="http://schemas.openxmlformats.org/officeDocument/2006/relationships/hyperlink" Target="https://www.slf.dep.no/tjenester/mine-tjenester/skogfondssystem" TargetMode="External"/><Relationship Id="rId3" Type="http://schemas.openxmlformats.org/officeDocument/2006/relationships/hyperlink" Target="https://www.slf.dep.no/tjenester/mine-tjenester/erstatningsordningene-i-landbruket" TargetMode="External"/><Relationship Id="rId7" Type="http://schemas.openxmlformats.org/officeDocument/2006/relationships/hyperlink" Target="https://www.slf.dep.no/tjenester/mine-tjenester/landbruksregisteret" TargetMode="External"/><Relationship Id="rId12" Type="http://schemas.openxmlformats.org/officeDocument/2006/relationships/hyperlink" Target="https://www.slf.dep.no/tjenester/mine-tjenester/rapporter-og-bre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lf.dep.no/tjenester/mine-tjenester/kontroll" TargetMode="External"/><Relationship Id="rId11" Type="http://schemas.openxmlformats.org/officeDocument/2006/relationships/hyperlink" Target="https://www.slf.dep.no/tjenester/mine-tjenester/produksjonstilskudd" TargetMode="External"/><Relationship Id="rId5" Type="http://schemas.openxmlformats.org/officeDocument/2006/relationships/hyperlink" Target="https://www.slf.dep.no/tjenester/mine-tjenester/rapporteringsverktoy-lib" TargetMode="External"/><Relationship Id="rId15" Type="http://schemas.openxmlformats.org/officeDocument/2006/relationships/hyperlink" Target="https://www.slf.dep.no/tjenester/mine-tjenester/oks" TargetMode="External"/><Relationship Id="rId10" Type="http://schemas.openxmlformats.org/officeDocument/2006/relationships/hyperlink" Target="https://www.slf.dep.no/tjenester/mine-tjenester/melkekvotesystemet" TargetMode="External"/><Relationship Id="rId4" Type="http://schemas.openxmlformats.org/officeDocument/2006/relationships/hyperlink" Target="https://www.slf.dep.no/tjenester/mine-tjenester/informasjonsbase-lib" TargetMode="External"/><Relationship Id="rId9" Type="http://schemas.openxmlformats.org/officeDocument/2006/relationships/hyperlink" Target="https://www.slf.dep.no/tjenester/mine-tjenester/innrapportering-av-slakt" TargetMode="External"/><Relationship Id="rId14" Type="http://schemas.openxmlformats.org/officeDocument/2006/relationships/hyperlink" Target="https://www.slf.dep.no/tjenester/mine-tjenester/sonegrense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slf.dep.no/tjenester/mine-tjenester/lreg-tjenester" TargetMode="External"/><Relationship Id="rId13" Type="http://schemas.openxmlformats.org/officeDocument/2006/relationships/hyperlink" Target="https://www.slf.dep.no/tjenester/mine-tjenester/skogfondssystem" TargetMode="External"/><Relationship Id="rId3" Type="http://schemas.openxmlformats.org/officeDocument/2006/relationships/hyperlink" Target="https://www.slf.dep.no/tjenester/mine-tjenester/erstatningsordningene-i-landbruket" TargetMode="External"/><Relationship Id="rId7" Type="http://schemas.openxmlformats.org/officeDocument/2006/relationships/hyperlink" Target="https://www.slf.dep.no/tjenester/mine-tjenester/landbruksregisteret" TargetMode="External"/><Relationship Id="rId12" Type="http://schemas.openxmlformats.org/officeDocument/2006/relationships/hyperlink" Target="https://www.slf.dep.no/tjenester/mine-tjenester/rapporter-og-bre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lf.dep.no/tjenester/mine-tjenester/kontroll" TargetMode="External"/><Relationship Id="rId11" Type="http://schemas.openxmlformats.org/officeDocument/2006/relationships/hyperlink" Target="https://www.slf.dep.no/tjenester/mine-tjenester/produksjonstilskudd" TargetMode="External"/><Relationship Id="rId5" Type="http://schemas.openxmlformats.org/officeDocument/2006/relationships/hyperlink" Target="https://www.slf.dep.no/tjenester/mine-tjenester/rapporteringsverktoy-lib" TargetMode="External"/><Relationship Id="rId15" Type="http://schemas.openxmlformats.org/officeDocument/2006/relationships/hyperlink" Target="https://www.slf.dep.no/tjenester/mine-tjenester/oks" TargetMode="External"/><Relationship Id="rId10" Type="http://schemas.openxmlformats.org/officeDocument/2006/relationships/hyperlink" Target="https://www.slf.dep.no/tjenester/mine-tjenester/melkekvotesystemet" TargetMode="External"/><Relationship Id="rId4" Type="http://schemas.openxmlformats.org/officeDocument/2006/relationships/hyperlink" Target="https://www.slf.dep.no/tjenester/mine-tjenester/informasjonsbase-lib" TargetMode="External"/><Relationship Id="rId9" Type="http://schemas.openxmlformats.org/officeDocument/2006/relationships/hyperlink" Target="https://www.slf.dep.no/tjenester/mine-tjenester/innrapportering-av-slakt" TargetMode="External"/><Relationship Id="rId14" Type="http://schemas.openxmlformats.org/officeDocument/2006/relationships/hyperlink" Target="https://www.slf.dep.no/tjenester/mine-tjenester/sonegrens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nb-NO" dirty="0" smtClean="0"/>
              <a:t>ROB og LIB</a:t>
            </a:r>
            <a:br>
              <a:rPr lang="nb-NO" dirty="0" smtClean="0"/>
            </a:br>
            <a:r>
              <a:rPr lang="nb-NO" dirty="0"/>
              <a:t/>
            </a:r>
            <a:br>
              <a:rPr lang="nb-NO" dirty="0"/>
            </a:br>
            <a:r>
              <a:rPr lang="nb-NO" dirty="0" smtClean="0"/>
              <a:t/>
            </a:r>
            <a:br>
              <a:rPr lang="nb-NO" dirty="0" smtClean="0"/>
            </a:br>
            <a:endParaRPr lang="nb-NO" dirty="0"/>
          </a:p>
        </p:txBody>
      </p:sp>
      <p:sp>
        <p:nvSpPr>
          <p:cNvPr id="4" name="Subtitle 3"/>
          <p:cNvSpPr>
            <a:spLocks noGrp="1"/>
          </p:cNvSpPr>
          <p:nvPr>
            <p:ph type="subTitle" idx="1"/>
          </p:nvPr>
        </p:nvSpPr>
        <p:spPr>
          <a:xfrm>
            <a:off x="1223597" y="2574102"/>
            <a:ext cx="6260537" cy="2283702"/>
          </a:xfrm>
        </p:spPr>
        <p:txBody>
          <a:bodyPr/>
          <a:lstStyle/>
          <a:p>
            <a:endParaRPr lang="nb-NO" sz="2000" b="1" dirty="0" smtClean="0"/>
          </a:p>
          <a:p>
            <a:r>
              <a:rPr lang="nb-NO" sz="1800" b="1" dirty="0" smtClean="0"/>
              <a:t>Verktøy for saksbehandling av tilskuddsordningene</a:t>
            </a:r>
          </a:p>
          <a:p>
            <a:endParaRPr lang="nb-NO" sz="2000" b="1" dirty="0"/>
          </a:p>
          <a:p>
            <a:r>
              <a:rPr lang="nb-NO" sz="1600" dirty="0" smtClean="0"/>
              <a:t>Fagsamlinger:</a:t>
            </a:r>
          </a:p>
          <a:p>
            <a:r>
              <a:rPr lang="nb-NO" sz="1600" dirty="0"/>
              <a:t>	</a:t>
            </a:r>
            <a:r>
              <a:rPr lang="nb-NO" sz="1600" dirty="0" smtClean="0"/>
              <a:t>Mosjøen 2. september 2014</a:t>
            </a:r>
          </a:p>
          <a:p>
            <a:r>
              <a:rPr lang="nb-NO" sz="1600" dirty="0"/>
              <a:t>	</a:t>
            </a:r>
            <a:r>
              <a:rPr lang="nb-NO" sz="1600" dirty="0" smtClean="0"/>
              <a:t>Bodø      3.       «		   «</a:t>
            </a:r>
          </a:p>
          <a:p>
            <a:r>
              <a:rPr lang="nb-NO" sz="1600" dirty="0"/>
              <a:t>	</a:t>
            </a:r>
            <a:r>
              <a:rPr lang="nb-NO" sz="1600" dirty="0" smtClean="0"/>
              <a:t>Sortland 4.       «		   «</a:t>
            </a:r>
            <a:endParaRPr lang="nb-NO"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bilde 4"/>
          <p:cNvGraphicFramePr>
            <a:graphicFrameLocks noGrp="1"/>
          </p:cNvGraphicFramePr>
          <p:nvPr>
            <p:ph type="pic" sz="quarter" idx="10"/>
            <p:extLst>
              <p:ext uri="{D42A27DB-BD31-4B8C-83A1-F6EECF244321}">
                <p14:modId xmlns:p14="http://schemas.microsoft.com/office/powerpoint/2010/main" val="1876315063"/>
              </p:ext>
            </p:extLst>
          </p:nvPr>
        </p:nvGraphicFramePr>
        <p:xfrm>
          <a:off x="1567179" y="1047890"/>
          <a:ext cx="7383261" cy="5061130"/>
        </p:xfrm>
        <a:graphic>
          <a:graphicData uri="http://schemas.openxmlformats.org/drawingml/2006/table">
            <a:tbl>
              <a:tblPr firstRow="1" firstCol="1" bandRow="1">
                <a:tableStyleId>{5C22544A-7EE6-4342-B048-85BDC9FD1C3A}</a:tableStyleId>
              </a:tblPr>
              <a:tblGrid>
                <a:gridCol w="1522056"/>
                <a:gridCol w="1658581"/>
                <a:gridCol w="4202624"/>
              </a:tblGrid>
              <a:tr h="411920">
                <a:tc>
                  <a:txBody>
                    <a:bodyPr/>
                    <a:lstStyle/>
                    <a:p>
                      <a:pPr>
                        <a:lnSpc>
                          <a:spcPct val="115000"/>
                        </a:lnSpc>
                        <a:spcAft>
                          <a:spcPts val="0"/>
                        </a:spcAft>
                      </a:pPr>
                      <a:r>
                        <a:rPr lang="en-US" sz="1200" dirty="0">
                          <a:effectLst/>
                        </a:rPr>
                        <a:t>PT-1201</a:t>
                      </a:r>
                      <a:endParaRPr lang="nb-NO"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Feilliste</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Antall feil og varsler pr. fylke/kommune</a:t>
                      </a:r>
                      <a:endParaRPr lang="nb-NO" sz="1100">
                        <a:effectLst/>
                        <a:latin typeface="Calibri"/>
                        <a:ea typeface="Calibri"/>
                        <a:cs typeface="Times New Roman"/>
                      </a:endParaRPr>
                    </a:p>
                  </a:txBody>
                  <a:tcPr marL="68580" marR="68580" marT="0" marB="0"/>
                </a:tc>
              </a:tr>
              <a:tr h="988404">
                <a:tc>
                  <a:txBody>
                    <a:bodyPr/>
                    <a:lstStyle/>
                    <a:p>
                      <a:pPr>
                        <a:lnSpc>
                          <a:spcPct val="115000"/>
                        </a:lnSpc>
                        <a:spcAft>
                          <a:spcPts val="0"/>
                        </a:spcAft>
                      </a:pPr>
                      <a:r>
                        <a:rPr lang="en-US" sz="1200">
                          <a:effectLst/>
                        </a:rPr>
                        <a:t>PT-1016</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Komtrollgrunnlag</a:t>
                      </a:r>
                      <a:endParaRPr lang="nb-NO" sz="1100">
                        <a:effectLst/>
                      </a:endParaRPr>
                    </a:p>
                    <a:p>
                      <a:pPr>
                        <a:lnSpc>
                          <a:spcPct val="115000"/>
                        </a:lnSpc>
                        <a:spcAft>
                          <a:spcPts val="0"/>
                        </a:spcAft>
                      </a:pPr>
                      <a:r>
                        <a:rPr lang="nb-NO" sz="1200">
                          <a:effectLst/>
                        </a:rPr>
                        <a:t>Se feillistene PT-1001A,B og C</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Liste over alle eiendommer som det blir søkt om PT fra, og hvilke foretak som disponerer areal fra disse eiendommene, pr 31.07.</a:t>
                      </a:r>
                      <a:endParaRPr lang="nb-NO" sz="1100">
                        <a:effectLst/>
                        <a:latin typeface="Calibri"/>
                        <a:ea typeface="Calibri"/>
                        <a:cs typeface="Times New Roman"/>
                      </a:endParaRPr>
                    </a:p>
                  </a:txBody>
                  <a:tcPr marL="68580" marR="68580" marT="0" marB="0"/>
                </a:tc>
              </a:tr>
              <a:tr h="960401">
                <a:tc>
                  <a:txBody>
                    <a:bodyPr/>
                    <a:lstStyle/>
                    <a:p>
                      <a:pPr>
                        <a:lnSpc>
                          <a:spcPct val="115000"/>
                        </a:lnSpc>
                        <a:spcAft>
                          <a:spcPts val="0"/>
                        </a:spcAft>
                      </a:pPr>
                      <a:r>
                        <a:rPr lang="nb-NO" sz="1100" dirty="0">
                          <a:effectLst/>
                        </a:rPr>
                        <a:t>PT- 1015 A,B</a:t>
                      </a:r>
                    </a:p>
                    <a:p>
                      <a:pPr>
                        <a:lnSpc>
                          <a:spcPct val="115000"/>
                        </a:lnSpc>
                        <a:spcAft>
                          <a:spcPts val="0"/>
                        </a:spcAft>
                      </a:pPr>
                      <a:r>
                        <a:rPr lang="en-US" sz="1200" dirty="0">
                          <a:effectLst/>
                        </a:rPr>
                        <a:t> </a:t>
                      </a:r>
                      <a:endParaRPr lang="nb-NO" sz="1100" dirty="0">
                        <a:effectLst/>
                      </a:endParaRPr>
                    </a:p>
                    <a:p>
                      <a:pPr>
                        <a:lnSpc>
                          <a:spcPct val="115000"/>
                        </a:lnSpc>
                        <a:spcAft>
                          <a:spcPts val="0"/>
                        </a:spcAft>
                      </a:pPr>
                      <a:r>
                        <a:rPr lang="en-US" sz="1200" dirty="0">
                          <a:effectLst/>
                        </a:rPr>
                        <a:t> </a:t>
                      </a:r>
                      <a:endParaRPr lang="nb-NO"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Fellestiltak</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A-Leiere</a:t>
                      </a:r>
                      <a:endParaRPr lang="nb-NO" sz="1100">
                        <a:effectLst/>
                      </a:endParaRPr>
                    </a:p>
                    <a:p>
                      <a:pPr>
                        <a:lnSpc>
                          <a:spcPct val="115000"/>
                        </a:lnSpc>
                        <a:spcAft>
                          <a:spcPts val="0"/>
                        </a:spcAft>
                      </a:pPr>
                      <a:r>
                        <a:rPr lang="en-US" sz="1200">
                          <a:effectLst/>
                        </a:rPr>
                        <a:t>B- Utleiere</a:t>
                      </a:r>
                      <a:endParaRPr lang="nb-NO" sz="1100">
                        <a:effectLst/>
                        <a:latin typeface="Calibri"/>
                        <a:ea typeface="Calibri"/>
                        <a:cs typeface="Times New Roman"/>
                      </a:endParaRPr>
                    </a:p>
                  </a:txBody>
                  <a:tcPr marL="68580" marR="68580" marT="0" marB="0"/>
                </a:tc>
              </a:tr>
              <a:tr h="1660461">
                <a:tc>
                  <a:txBody>
                    <a:bodyPr/>
                    <a:lstStyle/>
                    <a:p>
                      <a:pPr>
                        <a:lnSpc>
                          <a:spcPct val="115000"/>
                        </a:lnSpc>
                        <a:spcAft>
                          <a:spcPts val="0"/>
                        </a:spcAft>
                      </a:pPr>
                      <a:r>
                        <a:rPr lang="nb-NO" sz="1200">
                          <a:effectLst/>
                        </a:rPr>
                        <a:t> </a:t>
                      </a:r>
                      <a:r>
                        <a:rPr lang="nb-NO" sz="1100">
                          <a:effectLst/>
                        </a:rPr>
                        <a:t>PT- 4100A</a:t>
                      </a:r>
                    </a:p>
                    <a:p>
                      <a:pPr>
                        <a:lnSpc>
                          <a:spcPct val="115000"/>
                        </a:lnSpc>
                        <a:spcAft>
                          <a:spcPts val="0"/>
                        </a:spcAft>
                      </a:pPr>
                      <a:r>
                        <a:rPr lang="en-US" sz="1200">
                          <a:effectLst/>
                        </a:rPr>
                        <a:t> </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Avkorting</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Grunnlag for avkorting</a:t>
                      </a:r>
                      <a:endParaRPr lang="nb-NO" sz="1100">
                        <a:effectLst/>
                      </a:endParaRPr>
                    </a:p>
                    <a:p>
                      <a:pPr>
                        <a:lnSpc>
                          <a:spcPct val="115000"/>
                        </a:lnSpc>
                        <a:spcAft>
                          <a:spcPts val="0"/>
                        </a:spcAft>
                      </a:pPr>
                      <a:r>
                        <a:rPr lang="nb-NO" sz="1200">
                          <a:effectLst/>
                        </a:rPr>
                        <a:t>Søker som har gitt feil opplysninger om søknad om produksjonstilskudd.</a:t>
                      </a:r>
                      <a:endParaRPr lang="nb-NO" sz="1100">
                        <a:effectLst/>
                      </a:endParaRPr>
                    </a:p>
                    <a:p>
                      <a:pPr>
                        <a:lnSpc>
                          <a:spcPct val="115000"/>
                        </a:lnSpc>
                        <a:spcAft>
                          <a:spcPts val="0"/>
                        </a:spcAft>
                      </a:pPr>
                      <a:r>
                        <a:rPr lang="nb-NO" sz="1200">
                          <a:effectLst/>
                        </a:rPr>
                        <a:t>feilene er oppdaga ved stikkprøvekontroll eller ved maskinell kontroll av søknaden.</a:t>
                      </a:r>
                      <a:endParaRPr lang="nb-NO" sz="1100">
                        <a:effectLst/>
                        <a:latin typeface="Calibri"/>
                        <a:ea typeface="Calibri"/>
                        <a:cs typeface="Times New Roman"/>
                      </a:endParaRPr>
                    </a:p>
                  </a:txBody>
                  <a:tcPr marL="68580" marR="68580" marT="0" marB="0"/>
                </a:tc>
              </a:tr>
              <a:tr h="652375">
                <a:tc>
                  <a:txBody>
                    <a:bodyPr/>
                    <a:lstStyle/>
                    <a:p>
                      <a:pPr>
                        <a:lnSpc>
                          <a:spcPct val="115000"/>
                        </a:lnSpc>
                        <a:spcAft>
                          <a:spcPts val="0"/>
                        </a:spcAft>
                      </a:pPr>
                      <a:r>
                        <a:rPr lang="nb-NO" sz="1200">
                          <a:effectLst/>
                        </a:rPr>
                        <a:t>PT-4100B</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 </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Søkere med avkorting – sendes til søkere med registrering.</a:t>
                      </a:r>
                      <a:endParaRPr lang="nb-NO" sz="1100">
                        <a:effectLst/>
                        <a:latin typeface="Calibri"/>
                        <a:ea typeface="Calibri"/>
                        <a:cs typeface="Times New Roman"/>
                      </a:endParaRPr>
                    </a:p>
                  </a:txBody>
                  <a:tcPr marL="68580" marR="68580" marT="0" marB="0"/>
                </a:tc>
              </a:tr>
              <a:tr h="387569">
                <a:tc>
                  <a:txBody>
                    <a:bodyPr/>
                    <a:lstStyle/>
                    <a:p>
                      <a:pPr>
                        <a:lnSpc>
                          <a:spcPct val="115000"/>
                        </a:lnSpc>
                        <a:spcAft>
                          <a:spcPts val="0"/>
                        </a:spcAft>
                      </a:pPr>
                      <a:r>
                        <a:rPr lang="nb-NO" sz="1200">
                          <a:effectLst/>
                        </a:rPr>
                        <a:t>PT-1040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 </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dirty="0">
                          <a:effectLst/>
                        </a:rPr>
                        <a:t>Søknader med miljøplantrekk</a:t>
                      </a:r>
                      <a:endParaRPr lang="nb-NO" sz="1100" dirty="0">
                        <a:effectLst/>
                        <a:latin typeface="Calibri"/>
                        <a:ea typeface="Calibri"/>
                        <a:cs typeface="Times New Roman"/>
                      </a:endParaRPr>
                    </a:p>
                  </a:txBody>
                  <a:tcPr marL="68580" marR="68580" marT="0" marB="0"/>
                </a:tc>
              </a:tr>
            </a:tbl>
          </a:graphicData>
        </a:graphic>
      </p:graphicFrame>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5169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bilde 4"/>
          <p:cNvGraphicFramePr>
            <a:graphicFrameLocks noGrp="1"/>
          </p:cNvGraphicFramePr>
          <p:nvPr>
            <p:ph type="pic" sz="quarter" idx="10"/>
            <p:extLst>
              <p:ext uri="{D42A27DB-BD31-4B8C-83A1-F6EECF244321}">
                <p14:modId xmlns:p14="http://schemas.microsoft.com/office/powerpoint/2010/main" val="2494917421"/>
              </p:ext>
            </p:extLst>
          </p:nvPr>
        </p:nvGraphicFramePr>
        <p:xfrm>
          <a:off x="881742" y="1519523"/>
          <a:ext cx="7959045" cy="4616196"/>
        </p:xfrm>
        <a:graphic>
          <a:graphicData uri="http://schemas.openxmlformats.org/drawingml/2006/table">
            <a:tbl>
              <a:tblPr firstRow="1" firstCol="1" bandRow="1">
                <a:tableStyleId>{5C22544A-7EE6-4342-B048-85BDC9FD1C3A}</a:tableStyleId>
              </a:tblPr>
              <a:tblGrid>
                <a:gridCol w="1786845"/>
                <a:gridCol w="2057400"/>
                <a:gridCol w="2057400"/>
                <a:gridCol w="2057400"/>
              </a:tblGrid>
              <a:tr h="0">
                <a:tc>
                  <a:txBody>
                    <a:bodyPr/>
                    <a:lstStyle/>
                    <a:p>
                      <a:pPr algn="ctr">
                        <a:lnSpc>
                          <a:spcPct val="115000"/>
                        </a:lnSpc>
                        <a:spcAft>
                          <a:spcPts val="0"/>
                        </a:spcAft>
                      </a:pPr>
                      <a:r>
                        <a:rPr lang="nb-NO" sz="1200" dirty="0">
                          <a:effectLst/>
                        </a:rPr>
                        <a:t>Rapport </a:t>
                      </a:r>
                      <a:endParaRPr lang="nb-NO" sz="11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nb-NO" sz="1200">
                          <a:effectLst/>
                        </a:rPr>
                        <a:t>Beskrivelse</a:t>
                      </a:r>
                      <a:endParaRPr lang="nb-NO"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nb-NO" sz="1200">
                          <a:effectLst/>
                        </a:rPr>
                        <a:t>Periode </a:t>
                      </a:r>
                      <a:endParaRPr lang="nb-NO" sz="110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nb-NO" sz="1200">
                          <a:effectLst/>
                        </a:rPr>
                        <a:t>Vis (HTML/PDF/Word)</a:t>
                      </a:r>
                      <a:endParaRPr lang="nb-NO" sz="1100">
                        <a:effectLst/>
                        <a:latin typeface="Calibri"/>
                        <a:ea typeface="Calibri"/>
                        <a:cs typeface="Times New Roman"/>
                      </a:endParaRPr>
                    </a:p>
                  </a:txBody>
                  <a:tcPr marL="9525" marR="9525" marT="9525" marB="9525" anchor="ctr"/>
                </a:tc>
              </a:tr>
              <a:tr h="0">
                <a:tc>
                  <a:txBody>
                    <a:bodyPr/>
                    <a:lstStyle/>
                    <a:p>
                      <a:pPr>
                        <a:lnSpc>
                          <a:spcPct val="115000"/>
                        </a:lnSpc>
                        <a:spcAft>
                          <a:spcPts val="0"/>
                        </a:spcAft>
                      </a:pPr>
                      <a:r>
                        <a:rPr lang="nb-NO" sz="1200" dirty="0">
                          <a:solidFill>
                            <a:srgbClr val="6D5560"/>
                          </a:solidFill>
                          <a:effectLst/>
                          <a:highlight>
                            <a:srgbClr val="FFFF00"/>
                          </a:highlight>
                        </a:rPr>
                        <a:t>AVL-423</a:t>
                      </a:r>
                      <a:endParaRPr lang="nb-NO" sz="1100" dirty="0">
                        <a:solidFill>
                          <a:srgbClr val="6D5560"/>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highlight>
                            <a:srgbClr val="FFFF00"/>
                          </a:highlight>
                        </a:rPr>
                        <a:t>Avviksliste - kontroll mot Skd</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dirty="0">
                          <a:effectLst/>
                          <a:highlight>
                            <a:srgbClr val="FFFF00"/>
                          </a:highlight>
                        </a:rPr>
                        <a:t>131420</a:t>
                      </a:r>
                      <a:endParaRPr lang="nb-NO" sz="1100" dirty="0">
                        <a:effectLst/>
                        <a:latin typeface="Calibri"/>
                        <a:ea typeface="Calibri"/>
                        <a:cs typeface="Times New Roman"/>
                      </a:endParaRPr>
                    </a:p>
                  </a:txBody>
                  <a:tcPr marL="9525" marR="9525" marT="9525" marB="9525" anchor="ctr"/>
                </a:tc>
                <a:tc>
                  <a:txBody>
                    <a:bodyPr/>
                    <a:lstStyle/>
                    <a:p>
                      <a:pPr>
                        <a:lnSpc>
                          <a:spcPct val="115000"/>
                        </a:lnSpc>
                      </a:pPr>
                      <a:r>
                        <a:rPr lang="nb-NO" sz="1100" dirty="0" smtClean="0">
                          <a:effectLst/>
                          <a:latin typeface="Calibri"/>
                        </a:rPr>
                        <a:t>Må rettes opp innen 9. april</a:t>
                      </a:r>
                    </a:p>
                    <a:p>
                      <a:pPr>
                        <a:lnSpc>
                          <a:spcPct val="115000"/>
                        </a:lnSpc>
                      </a:pPr>
                      <a:r>
                        <a:rPr lang="nb-NO" sz="1100" dirty="0" smtClean="0">
                          <a:effectLst/>
                          <a:latin typeface="Calibri"/>
                        </a:rPr>
                        <a:t>Feilmeldte søknader ved  3. inputkontroll stoppes for utbetaling</a:t>
                      </a:r>
                      <a:endParaRPr lang="nb-NO" sz="1100" dirty="0">
                        <a:effectLst/>
                        <a:latin typeface="Calibri"/>
                      </a:endParaRPr>
                    </a:p>
                  </a:txBody>
                  <a:tcPr marL="9525" marR="9525" marT="9525" marB="9525" anchor="ctr"/>
                </a:tc>
              </a:tr>
              <a:tr h="0">
                <a:tc>
                  <a:txBody>
                    <a:bodyPr/>
                    <a:lstStyle/>
                    <a:p>
                      <a:pPr>
                        <a:lnSpc>
                          <a:spcPct val="115000"/>
                        </a:lnSpc>
                        <a:spcAft>
                          <a:spcPts val="0"/>
                        </a:spcAft>
                      </a:pPr>
                      <a:r>
                        <a:rPr lang="nb-NO" sz="1200" dirty="0">
                          <a:solidFill>
                            <a:srgbClr val="6D5560"/>
                          </a:solidFill>
                          <a:effectLst/>
                          <a:highlight>
                            <a:srgbClr val="FFFF00"/>
                          </a:highlight>
                        </a:rPr>
                        <a:t>AVL-424</a:t>
                      </a:r>
                      <a:endParaRPr lang="nb-NO" sz="1100" dirty="0">
                        <a:solidFill>
                          <a:srgbClr val="6D5560"/>
                        </a:solidFill>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highlight>
                            <a:srgbClr val="FFFF00"/>
                          </a:highlight>
                        </a:rPr>
                        <a:t>Avviksliste - kontroll mot avløserlag</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highlight>
                            <a:srgbClr val="FFFF00"/>
                          </a:highligh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r>
                        <a:rPr lang="nb-NO" sz="1100" dirty="0" smtClean="0">
                          <a:effectLst/>
                          <a:latin typeface="Calibri"/>
                        </a:rPr>
                        <a:t>Må rettes opp innen 9 april</a:t>
                      </a:r>
                    </a:p>
                    <a:p>
                      <a:pPr>
                        <a:lnSpc>
                          <a:spcPct val="115000"/>
                        </a:lnSpc>
                      </a:pPr>
                      <a:r>
                        <a:rPr lang="nb-NO" sz="1100" dirty="0" smtClean="0">
                          <a:effectLst/>
                          <a:latin typeface="Calibri"/>
                        </a:rPr>
                        <a:t>Feilmeldte søknader ved 3. inputkontroll stoppes</a:t>
                      </a:r>
                      <a:endParaRPr lang="nb-NO" sz="1100" dirty="0">
                        <a:effectLst/>
                        <a:latin typeface="Calibri"/>
                      </a:endParaRPr>
                    </a:p>
                  </a:txBody>
                  <a:tcPr marL="9525" marR="9525" marT="9525" marB="9525" anchor="ctr"/>
                </a:tc>
              </a:tr>
              <a:tr h="0">
                <a:tc>
                  <a:txBody>
                    <a:bodyPr/>
                    <a:lstStyle/>
                    <a:p>
                      <a:pPr>
                        <a:lnSpc>
                          <a:spcPct val="115000"/>
                        </a:lnSpc>
                        <a:spcAft>
                          <a:spcPts val="0"/>
                        </a:spcAft>
                      </a:pPr>
                      <a:r>
                        <a:rPr lang="nb-NO" sz="1200">
                          <a:effectLst/>
                        </a:rPr>
                        <a:t>AVL-E427</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Avviksliste dok. beløp fra lag</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AVL-E900</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Hovedliste oppstart nytt år</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PT-1001A</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Feilliste første inputkontroll</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r>
                        <a:rPr lang="nb-NO" sz="1100" dirty="0" smtClean="0">
                          <a:effectLst/>
                          <a:latin typeface="Calibri"/>
                        </a:rPr>
                        <a:t>Kan rettes</a:t>
                      </a:r>
                      <a:endParaRPr lang="nb-NO" sz="1100" dirty="0">
                        <a:effectLst/>
                        <a:latin typeface="Calibri"/>
                      </a:endParaRPr>
                    </a:p>
                  </a:txBody>
                  <a:tcPr marL="9525" marR="9525" marT="9525" marB="9525" anchor="ctr"/>
                </a:tc>
              </a:tr>
              <a:tr h="0">
                <a:tc>
                  <a:txBody>
                    <a:bodyPr/>
                    <a:lstStyle/>
                    <a:p>
                      <a:pPr>
                        <a:lnSpc>
                          <a:spcPct val="115000"/>
                        </a:lnSpc>
                        <a:spcAft>
                          <a:spcPts val="0"/>
                        </a:spcAft>
                      </a:pPr>
                      <a:r>
                        <a:rPr lang="nb-NO" sz="1200">
                          <a:effectLst/>
                        </a:rPr>
                        <a:t>PT-1001B</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Feilliste andre inputkontroll</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r>
                        <a:rPr lang="nb-NO" sz="1100" dirty="0" smtClean="0">
                          <a:effectLst/>
                          <a:latin typeface="Calibri"/>
                        </a:rPr>
                        <a:t>Kan rettes</a:t>
                      </a:r>
                      <a:endParaRPr lang="nb-NO" sz="1100" dirty="0">
                        <a:effectLst/>
                        <a:latin typeface="Calibri"/>
                      </a:endParaRPr>
                    </a:p>
                  </a:txBody>
                  <a:tcPr marL="9525" marR="9525" marT="9525" marB="9525" anchor="ctr"/>
                </a:tc>
              </a:tr>
              <a:tr h="0">
                <a:tc>
                  <a:txBody>
                    <a:bodyPr/>
                    <a:lstStyle/>
                    <a:p>
                      <a:pPr>
                        <a:lnSpc>
                          <a:spcPct val="115000"/>
                        </a:lnSpc>
                        <a:spcAft>
                          <a:spcPts val="0"/>
                        </a:spcAft>
                      </a:pPr>
                      <a:r>
                        <a:rPr lang="nb-NO" sz="1200">
                          <a:effectLst/>
                        </a:rPr>
                        <a:t>PT-1001C</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Feilliste tredje inputkontroll</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r>
                        <a:rPr lang="nb-NO" sz="1100" dirty="0" smtClean="0">
                          <a:effectLst/>
                          <a:latin typeface="Calibri"/>
                        </a:rPr>
                        <a:t>Stoppes for maskinell behandling</a:t>
                      </a:r>
                      <a:endParaRPr lang="nb-NO" sz="1100" dirty="0">
                        <a:effectLst/>
                        <a:latin typeface="Calibri"/>
                      </a:endParaRPr>
                    </a:p>
                  </a:txBody>
                  <a:tcPr marL="9525" marR="9525" marT="9525" marB="9525" anchor="ctr"/>
                </a:tc>
              </a:tr>
              <a:tr h="0">
                <a:tc>
                  <a:txBody>
                    <a:bodyPr/>
                    <a:lstStyle/>
                    <a:p>
                      <a:pPr>
                        <a:lnSpc>
                          <a:spcPct val="115000"/>
                        </a:lnSpc>
                        <a:spcAft>
                          <a:spcPts val="0"/>
                        </a:spcAft>
                      </a:pPr>
                      <a:r>
                        <a:rPr lang="nb-NO" sz="1200">
                          <a:effectLst/>
                        </a:rPr>
                        <a:t>PT-1003</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Søknader som er stoppet</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highlight>
                            <a:srgbClr val="FFFF00"/>
                          </a:highlight>
                        </a:rPr>
                        <a:t>PT-1050</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highlight>
                            <a:srgbClr val="FFFF00"/>
                          </a:highlight>
                        </a:rPr>
                        <a:t>Oversikt over kontrollgrunnlag for lammeslakt</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highlight>
                            <a:srgbClr val="FFFF00"/>
                          </a:highligh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r>
                        <a:rPr lang="nb-NO" sz="1100" dirty="0" smtClean="0">
                          <a:effectLst/>
                          <a:latin typeface="Calibri"/>
                        </a:rPr>
                        <a:t>Husk å varsle søker </a:t>
                      </a:r>
                      <a:r>
                        <a:rPr lang="nb-NO" sz="1100" smtClean="0">
                          <a:effectLst/>
                          <a:latin typeface="Calibri"/>
                        </a:rPr>
                        <a:t>om feil</a:t>
                      </a:r>
                      <a:endParaRPr lang="nb-NO" sz="1100" dirty="0">
                        <a:effectLst/>
                        <a:latin typeface="Calibri"/>
                      </a:endParaRPr>
                    </a:p>
                  </a:txBody>
                  <a:tcPr marL="9525" marR="9525" marT="9525" marB="9525" anchor="ctr"/>
                </a:tc>
              </a:tr>
              <a:tr h="0">
                <a:tc>
                  <a:txBody>
                    <a:bodyPr/>
                    <a:lstStyle/>
                    <a:p>
                      <a:pPr>
                        <a:lnSpc>
                          <a:spcPct val="115000"/>
                        </a:lnSpc>
                        <a:spcAft>
                          <a:spcPts val="0"/>
                        </a:spcAft>
                      </a:pPr>
                      <a:r>
                        <a:rPr lang="nb-NO" sz="1200">
                          <a:effectLst/>
                        </a:rPr>
                        <a:t>PT-2000</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Søkere som får preutfylt skjema</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PT-2010</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Søkere uten preutfylt skjema</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PT-2200</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Tilskuddsbrev, stoppede søkere</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PT-2210</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Meldingsbrev, hjelpeberegning</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PT-4100A</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Grunnlag for avkorting</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a:effectLst/>
                        <a:latin typeface="Calibri"/>
                      </a:endParaRPr>
                    </a:p>
                  </a:txBody>
                  <a:tcPr marL="9525" marR="9525" marT="9525" marB="9525" anchor="ctr"/>
                </a:tc>
              </a:tr>
              <a:tr h="0">
                <a:tc>
                  <a:txBody>
                    <a:bodyPr/>
                    <a:lstStyle/>
                    <a:p>
                      <a:pPr>
                        <a:lnSpc>
                          <a:spcPct val="115000"/>
                        </a:lnSpc>
                        <a:spcAft>
                          <a:spcPts val="0"/>
                        </a:spcAft>
                      </a:pPr>
                      <a:r>
                        <a:rPr lang="nb-NO" sz="1200">
                          <a:effectLst/>
                        </a:rPr>
                        <a:t>PT-4100B</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Søkere med avkorting</a:t>
                      </a:r>
                      <a:endParaRPr lang="nb-NO"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nb-NO" sz="1200">
                          <a:effectLst/>
                        </a:rPr>
                        <a:t>131420</a:t>
                      </a:r>
                      <a:endParaRPr lang="nb-NO" sz="1100">
                        <a:effectLst/>
                        <a:latin typeface="Calibri"/>
                        <a:ea typeface="Calibri"/>
                        <a:cs typeface="Times New Roman"/>
                      </a:endParaRPr>
                    </a:p>
                  </a:txBody>
                  <a:tcPr marL="9525" marR="9525" marT="9525" marB="9525" anchor="ctr"/>
                </a:tc>
                <a:tc>
                  <a:txBody>
                    <a:bodyPr/>
                    <a:lstStyle/>
                    <a:p>
                      <a:pPr>
                        <a:lnSpc>
                          <a:spcPct val="115000"/>
                        </a:lnSpc>
                      </a:pPr>
                      <a:endParaRPr lang="nb-NO" sz="1100" dirty="0">
                        <a:effectLst/>
                        <a:latin typeface="Calibri"/>
                      </a:endParaRPr>
                    </a:p>
                  </a:txBody>
                  <a:tcPr marL="9525" marR="9525" marT="9525" marB="9525" anchor="ctr"/>
                </a:tc>
              </a:tr>
            </a:tbl>
          </a:graphicData>
        </a:graphic>
      </p:graphicFrame>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a:p>
        </p:txBody>
      </p:sp>
      <p:sp>
        <p:nvSpPr>
          <p:cNvPr id="7" name="Rektangel 6"/>
          <p:cNvSpPr/>
          <p:nvPr/>
        </p:nvSpPr>
        <p:spPr>
          <a:xfrm>
            <a:off x="611187" y="1102668"/>
            <a:ext cx="7074127" cy="400110"/>
          </a:xfrm>
          <a:prstGeom prst="rect">
            <a:avLst/>
          </a:prstGeom>
        </p:spPr>
        <p:txBody>
          <a:bodyPr wrap="square">
            <a:spAutoFit/>
          </a:bodyPr>
          <a:lstStyle/>
          <a:p>
            <a:pPr lvl="0" defTabSz="914400" fontAlgn="base">
              <a:spcBef>
                <a:spcPct val="0"/>
              </a:spcBef>
              <a:spcAft>
                <a:spcPct val="0"/>
              </a:spcAft>
            </a:pPr>
            <a:r>
              <a:rPr lang="nb-NO" altLang="nb-NO" sz="2000" b="1" dirty="0" smtClean="0">
                <a:solidFill>
                  <a:prstClr val="black"/>
                </a:solidFill>
                <a:latin typeface="Calibri" pitchFamily="34" charset="0"/>
                <a:ea typeface="Calibri" pitchFamily="34" charset="0"/>
                <a:cs typeface="Times New Roman" pitchFamily="18" charset="0"/>
              </a:rPr>
              <a:t>RAPPORTER </a:t>
            </a:r>
            <a:r>
              <a:rPr lang="nb-NO" altLang="nb-NO" sz="2000" b="1" dirty="0">
                <a:solidFill>
                  <a:prstClr val="black"/>
                </a:solidFill>
                <a:latin typeface="Calibri" pitchFamily="34" charset="0"/>
                <a:ea typeface="Calibri" pitchFamily="34" charset="0"/>
                <a:cs typeface="Times New Roman" pitchFamily="18" charset="0"/>
              </a:rPr>
              <a:t>FOR SØKNADSOMGANG JANUAR</a:t>
            </a:r>
            <a:endParaRPr lang="nb-NO" altLang="nb-NO"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98929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dirty="0" smtClean="0"/>
          </a:p>
          <a:p>
            <a:endParaRPr lang="nb-NO" dirty="0" smtClean="0"/>
          </a:p>
          <a:p>
            <a:endParaRPr lang="nb-NO" dirty="0"/>
          </a:p>
          <a:p>
            <a:endParaRPr lang="nb-NO" dirty="0" smtClean="0"/>
          </a:p>
          <a:p>
            <a:endParaRPr lang="nb-NO" dirty="0"/>
          </a:p>
          <a:p>
            <a:endParaRPr lang="nb-NO" dirty="0" smtClean="0"/>
          </a:p>
          <a:p>
            <a:endParaRPr lang="nb-NO" dirty="0"/>
          </a:p>
        </p:txBody>
      </p:sp>
      <p:sp>
        <p:nvSpPr>
          <p:cNvPr id="5" name="Rektangel 4"/>
          <p:cNvSpPr/>
          <p:nvPr/>
        </p:nvSpPr>
        <p:spPr>
          <a:xfrm>
            <a:off x="332990" y="1913368"/>
            <a:ext cx="7304628" cy="4278094"/>
          </a:xfrm>
          <a:prstGeom prst="rect">
            <a:avLst/>
          </a:prstGeom>
        </p:spPr>
        <p:txBody>
          <a:bodyPr wrap="square">
            <a:spAutoFit/>
          </a:bodyPr>
          <a:lstStyle/>
          <a:p>
            <a:endParaRPr lang="nb-NO" dirty="0" smtClean="0"/>
          </a:p>
          <a:p>
            <a:r>
              <a:rPr lang="nb-NO" sz="2800" b="1" dirty="0"/>
              <a:t>PT-1016</a:t>
            </a:r>
            <a:endParaRPr lang="nb-NO" sz="2800" dirty="0"/>
          </a:p>
          <a:p>
            <a:r>
              <a:rPr lang="nb-NO" sz="2800" b="1" dirty="0"/>
              <a:t>Oversikt over leie- og eierforhold</a:t>
            </a:r>
            <a:endParaRPr lang="nb-NO" sz="2800" dirty="0"/>
          </a:p>
          <a:p>
            <a:endParaRPr lang="nb-NO" dirty="0" smtClean="0"/>
          </a:p>
          <a:p>
            <a:pPr marL="285750" indent="-285750">
              <a:buFont typeface="Arial" panose="020B0604020202020204" pitchFamily="34" charset="0"/>
              <a:buChar char="•"/>
            </a:pPr>
            <a:r>
              <a:rPr lang="nb-NO" dirty="0"/>
              <a:t>	</a:t>
            </a:r>
            <a:r>
              <a:rPr lang="nb-NO" dirty="0" smtClean="0"/>
              <a:t>Oversikt </a:t>
            </a:r>
            <a:r>
              <a:rPr lang="nb-NO" dirty="0"/>
              <a:t>over alle landbrukseiendommer som det blir søkt </a:t>
            </a:r>
            <a:r>
              <a:rPr lang="nb-NO" dirty="0" smtClean="0"/>
              <a:t>	om 	produksjonstilskudd fra.</a:t>
            </a:r>
          </a:p>
          <a:p>
            <a:r>
              <a:rPr lang="nb-NO" dirty="0"/>
              <a:t> </a:t>
            </a:r>
            <a:r>
              <a:rPr lang="nb-NO" dirty="0" smtClean="0"/>
              <a:t> </a:t>
            </a:r>
          </a:p>
          <a:p>
            <a:pPr marL="285750" indent="-285750">
              <a:buFont typeface="Arial" panose="020B0604020202020204" pitchFamily="34" charset="0"/>
              <a:buChar char="•"/>
            </a:pPr>
            <a:r>
              <a:rPr lang="nb-NO" dirty="0" smtClean="0"/>
              <a:t> 	Foretak </a:t>
            </a:r>
            <a:r>
              <a:rPr lang="nb-NO" dirty="0"/>
              <a:t>som disponerer areal </a:t>
            </a:r>
            <a:r>
              <a:rPr lang="nb-NO" dirty="0" smtClean="0"/>
              <a:t>fra landbrukseiendommene</a:t>
            </a:r>
            <a:r>
              <a:rPr lang="nb-NO" dirty="0"/>
              <a:t>, pr. </a:t>
            </a:r>
            <a:r>
              <a:rPr lang="nb-NO" dirty="0" smtClean="0"/>
              <a:t>	31.07.13.</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smtClean="0"/>
              <a:t>   Resultatet listes opp PT1016-lista og som: «Feilmelding 38» </a:t>
            </a:r>
          </a:p>
          <a:p>
            <a:r>
              <a:rPr lang="nb-NO" dirty="0" smtClean="0"/>
              <a:t>	på </a:t>
            </a:r>
            <a:r>
              <a:rPr lang="nb-NO" dirty="0"/>
              <a:t>PT-1001</a:t>
            </a:r>
            <a:r>
              <a:rPr lang="nb-NO" dirty="0" smtClean="0"/>
              <a:t>.</a:t>
            </a:r>
          </a:p>
          <a:p>
            <a:pPr marL="285750" indent="-285750">
              <a:buFont typeface="Arial" panose="020B0604020202020204" pitchFamily="34" charset="0"/>
              <a:buChar char="•"/>
            </a:pPr>
            <a:endParaRPr lang="nb-NO" dirty="0"/>
          </a:p>
          <a:p>
            <a:endParaRPr lang="nb-NO" dirty="0"/>
          </a:p>
        </p:txBody>
      </p:sp>
    </p:spTree>
    <p:extLst>
      <p:ext uri="{BB962C8B-B14F-4D97-AF65-F5344CB8AC3E}">
        <p14:creationId xmlns:p14="http://schemas.microsoft.com/office/powerpoint/2010/main" val="186441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dirty="0"/>
          </a:p>
        </p:txBody>
      </p:sp>
      <p:sp>
        <p:nvSpPr>
          <p:cNvPr id="6" name="Rektangel 5"/>
          <p:cNvSpPr/>
          <p:nvPr/>
        </p:nvSpPr>
        <p:spPr>
          <a:xfrm>
            <a:off x="935543" y="615600"/>
            <a:ext cx="7331056" cy="6771084"/>
          </a:xfrm>
          <a:prstGeom prst="rect">
            <a:avLst/>
          </a:prstGeom>
        </p:spPr>
        <p:txBody>
          <a:bodyPr wrap="square">
            <a:spAutoFit/>
          </a:bodyPr>
          <a:lstStyle/>
          <a:p>
            <a:pPr algn="ctr"/>
            <a:r>
              <a:rPr lang="nb-NO" sz="2800" b="1" dirty="0"/>
              <a:t>PT-1003 </a:t>
            </a:r>
            <a:endParaRPr lang="nb-NO" sz="2800" b="1" dirty="0" smtClean="0"/>
          </a:p>
          <a:p>
            <a:pPr algn="ctr"/>
            <a:r>
              <a:rPr lang="nb-NO" sz="2800" b="1" dirty="0" smtClean="0"/>
              <a:t>Søknader stoppa </a:t>
            </a:r>
            <a:r>
              <a:rPr lang="nb-NO" sz="2800" b="1" dirty="0"/>
              <a:t>fra </a:t>
            </a:r>
            <a:r>
              <a:rPr lang="nb-NO" sz="2800" b="1" dirty="0" smtClean="0"/>
              <a:t>maskinell behandling</a:t>
            </a:r>
            <a:br>
              <a:rPr lang="nb-NO" sz="2800" b="1" dirty="0" smtClean="0"/>
            </a:br>
            <a:endParaRPr lang="nb-NO" dirty="0" smtClean="0"/>
          </a:p>
          <a:p>
            <a:pPr marL="742950" lvl="1" indent="-285750">
              <a:buFont typeface="Arial" panose="020B0604020202020204" pitchFamily="34" charset="0"/>
              <a:buChar char="•"/>
            </a:pPr>
            <a:r>
              <a:rPr lang="nb-NO" sz="2000" dirty="0" smtClean="0"/>
              <a:t> Søknadene stoppa ved inputkontroll</a:t>
            </a:r>
          </a:p>
          <a:p>
            <a:pPr lvl="1"/>
            <a:endParaRPr lang="nb-NO" sz="2000" dirty="0"/>
          </a:p>
          <a:p>
            <a:pPr marL="742950" lvl="1" indent="-285750">
              <a:buFont typeface="Arial" panose="020B0604020202020204" pitchFamily="34" charset="0"/>
              <a:buChar char="•"/>
            </a:pPr>
            <a:r>
              <a:rPr lang="nb-NO" sz="2000" dirty="0" smtClean="0"/>
              <a:t>Stoppet </a:t>
            </a:r>
            <a:r>
              <a:rPr lang="nb-NO" sz="2000" dirty="0"/>
              <a:t>etter avtale med fylkesmannen eller </a:t>
            </a:r>
            <a:r>
              <a:rPr lang="nb-NO" sz="2000" dirty="0" smtClean="0"/>
              <a:t>kommunen</a:t>
            </a:r>
          </a:p>
          <a:p>
            <a:pPr marL="742950" lvl="1" indent="-285750">
              <a:buFont typeface="Arial" panose="020B0604020202020204" pitchFamily="34" charset="0"/>
              <a:buChar char="•"/>
            </a:pPr>
            <a:endParaRPr lang="nb-NO" sz="2000" dirty="0" smtClean="0"/>
          </a:p>
          <a:p>
            <a:pPr marL="742950" lvl="1" indent="-285750">
              <a:buFont typeface="Arial" panose="020B0604020202020204" pitchFamily="34" charset="0"/>
              <a:buChar char="•"/>
            </a:pPr>
            <a:r>
              <a:rPr lang="nb-NO" sz="2000" dirty="0" smtClean="0"/>
              <a:t>Snarest sende avslagsbrev til søkere med kode 637</a:t>
            </a:r>
          </a:p>
          <a:p>
            <a:pPr marL="742950" lvl="1" indent="-285750">
              <a:buFont typeface="Arial" panose="020B0604020202020204" pitchFamily="34" charset="0"/>
              <a:buChar char="•"/>
            </a:pPr>
            <a:endParaRPr lang="nb-NO" sz="2000" dirty="0" smtClean="0"/>
          </a:p>
          <a:p>
            <a:pPr marL="742950" lvl="1" indent="-285750">
              <a:buFont typeface="Arial" panose="020B0604020202020204" pitchFamily="34" charset="0"/>
              <a:buChar char="•"/>
            </a:pPr>
            <a:r>
              <a:rPr lang="nb-NO" sz="2000" dirty="0" smtClean="0"/>
              <a:t>Sende vedtak om avvisning til søkere med kode 639</a:t>
            </a:r>
          </a:p>
          <a:p>
            <a:pPr marL="742950" lvl="1" indent="-285750">
              <a:buFont typeface="Arial" panose="020B0604020202020204" pitchFamily="34" charset="0"/>
              <a:buChar char="•"/>
            </a:pPr>
            <a:endParaRPr lang="nb-NO" sz="2000" dirty="0" smtClean="0"/>
          </a:p>
          <a:p>
            <a:pPr marL="742950" lvl="1" indent="-285750">
              <a:buFont typeface="Arial" panose="020B0604020202020204" pitchFamily="34" charset="0"/>
              <a:buChar char="•"/>
            </a:pPr>
            <a:r>
              <a:rPr lang="nb-NO" sz="2000" dirty="0" smtClean="0"/>
              <a:t>Søknader </a:t>
            </a:r>
            <a:r>
              <a:rPr lang="nb-NO" sz="2000" dirty="0"/>
              <a:t>med kode 635, 636, 644 og 650 er avslått, </a:t>
            </a:r>
            <a:r>
              <a:rPr lang="nb-NO" sz="2000" dirty="0" smtClean="0"/>
              <a:t>men får</a:t>
            </a:r>
            <a:r>
              <a:rPr lang="nb-NO" sz="2000" dirty="0"/>
              <a:t/>
            </a:r>
            <a:br>
              <a:rPr lang="nb-NO" sz="2000" dirty="0"/>
            </a:br>
            <a:r>
              <a:rPr lang="nb-NO" sz="2000" dirty="0"/>
              <a:t>tilsendt avslagsbrev direkte fra </a:t>
            </a:r>
            <a:r>
              <a:rPr lang="nb-NO" sz="2000" dirty="0" err="1" smtClean="0"/>
              <a:t>L.direktoratet</a:t>
            </a:r>
            <a:r>
              <a:rPr lang="nb-NO" sz="2000" dirty="0" smtClean="0"/>
              <a:t>.</a:t>
            </a:r>
          </a:p>
          <a:p>
            <a:pPr marL="742950" lvl="1" indent="-285750">
              <a:buFont typeface="Arial" panose="020B0604020202020204" pitchFamily="34" charset="0"/>
              <a:buChar char="•"/>
            </a:pPr>
            <a:endParaRPr lang="nb-NO" sz="2000" dirty="0" smtClean="0"/>
          </a:p>
          <a:p>
            <a:pPr marL="742950" lvl="1" indent="-285750">
              <a:buFont typeface="Arial" panose="020B0604020202020204" pitchFamily="34" charset="0"/>
              <a:buChar char="•"/>
            </a:pPr>
            <a:r>
              <a:rPr lang="nb-NO" sz="2000" dirty="0" smtClean="0"/>
              <a:t>Resterende </a:t>
            </a:r>
            <a:r>
              <a:rPr lang="nb-NO" sz="2000" dirty="0"/>
              <a:t>søkere (med unntak av kode 637, og 639) </a:t>
            </a:r>
            <a:r>
              <a:rPr lang="nb-NO" sz="2000" dirty="0" smtClean="0"/>
              <a:t>søknad er </a:t>
            </a:r>
            <a:r>
              <a:rPr lang="nb-NO" sz="2000" dirty="0"/>
              <a:t>stoppet og sendt til manuell behandling</a:t>
            </a:r>
            <a:r>
              <a:rPr lang="nb-NO" sz="2000" dirty="0" smtClean="0"/>
              <a:t>.  </a:t>
            </a:r>
            <a:r>
              <a:rPr lang="nb-NO" sz="2000" dirty="0"/>
              <a:t>Kommunen må gå </a:t>
            </a:r>
            <a:r>
              <a:rPr lang="nb-NO" sz="2000" dirty="0" smtClean="0"/>
              <a:t>igjennom disse </a:t>
            </a:r>
            <a:r>
              <a:rPr lang="nb-NO" sz="2000" dirty="0"/>
              <a:t>søknadene og fatte vedtak i tråd med bestemmelsene i forvaltningsloven.</a:t>
            </a:r>
            <a:br>
              <a:rPr lang="nb-NO" sz="2000" dirty="0"/>
            </a:br>
            <a:r>
              <a:rPr lang="nb-NO" sz="2000" dirty="0"/>
              <a:t/>
            </a:r>
            <a:br>
              <a:rPr lang="nb-NO" sz="2000" dirty="0"/>
            </a:br>
            <a:r>
              <a:rPr lang="nb-NO" sz="2000" dirty="0"/>
              <a:t/>
            </a:r>
            <a:br>
              <a:rPr lang="nb-NO" sz="2000" dirty="0"/>
            </a:br>
            <a:endParaRPr lang="nb-NO" sz="2000" dirty="0"/>
          </a:p>
        </p:txBody>
      </p:sp>
    </p:spTree>
    <p:extLst>
      <p:ext uri="{BB962C8B-B14F-4D97-AF65-F5344CB8AC3E}">
        <p14:creationId xmlns:p14="http://schemas.microsoft.com/office/powerpoint/2010/main" val="99393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a:p>
        </p:txBody>
      </p:sp>
      <p:sp>
        <p:nvSpPr>
          <p:cNvPr id="5" name="Rektangel 4"/>
          <p:cNvSpPr/>
          <p:nvPr/>
        </p:nvSpPr>
        <p:spPr>
          <a:xfrm>
            <a:off x="101600" y="1339850"/>
            <a:ext cx="8216899" cy="4247317"/>
          </a:xfrm>
          <a:prstGeom prst="rect">
            <a:avLst/>
          </a:prstGeom>
        </p:spPr>
        <p:txBody>
          <a:bodyPr wrap="square">
            <a:spAutoFit/>
          </a:bodyPr>
          <a:lstStyle/>
          <a:p>
            <a:r>
              <a:rPr lang="nb-NO" b="1" dirty="0" smtClean="0"/>
              <a:t>Oversikt over kontrollgrunnlag for lammeslakt</a:t>
            </a:r>
            <a:r>
              <a:rPr lang="nb-NO" b="1" dirty="0"/>
              <a:t/>
            </a:r>
            <a:br>
              <a:rPr lang="nb-NO" b="1" dirty="0"/>
            </a:br>
            <a:r>
              <a:rPr lang="nb-NO" dirty="0"/>
              <a:t>   </a:t>
            </a:r>
            <a:br>
              <a:rPr lang="nb-NO" dirty="0"/>
            </a:br>
            <a:r>
              <a:rPr lang="nb-NO" dirty="0"/>
              <a:t>PT-1050 gir en oversikt over kontrollgrunnlaget fra </a:t>
            </a:r>
            <a:r>
              <a:rPr lang="nb-NO" dirty="0" smtClean="0"/>
              <a:t>samvirkeslakteriene og </a:t>
            </a:r>
            <a:r>
              <a:rPr lang="nb-NO" dirty="0"/>
              <a:t>de private slakteriene som er brukt i kontrollen av lammeslakt.</a:t>
            </a:r>
            <a:br>
              <a:rPr lang="nb-NO" dirty="0"/>
            </a:br>
            <a:r>
              <a:rPr lang="nb-NO" dirty="0"/>
              <a:t/>
            </a:r>
            <a:br>
              <a:rPr lang="nb-NO" dirty="0"/>
            </a:br>
            <a:r>
              <a:rPr lang="nb-NO" b="1" dirty="0" smtClean="0"/>
              <a:t>Vanlig varselmelding</a:t>
            </a:r>
            <a:r>
              <a:rPr lang="nb-NO" dirty="0" smtClean="0"/>
              <a:t>:</a:t>
            </a:r>
          </a:p>
          <a:p>
            <a:r>
              <a:rPr lang="nb-NO" dirty="0" smtClean="0"/>
              <a:t> Varselmelding </a:t>
            </a:r>
            <a:r>
              <a:rPr lang="nb-NO" dirty="0"/>
              <a:t>398 "Flere dyr enn det som er innrapportert av slakteri på </a:t>
            </a:r>
            <a:r>
              <a:rPr lang="nb-NO" dirty="0" smtClean="0"/>
              <a:t>foretaket»</a:t>
            </a:r>
          </a:p>
          <a:p>
            <a:endParaRPr lang="nb-NO" b="1" dirty="0"/>
          </a:p>
          <a:p>
            <a:r>
              <a:rPr lang="nb-NO" b="1" dirty="0" smtClean="0"/>
              <a:t>Vanlig feil:  </a:t>
            </a:r>
          </a:p>
          <a:p>
            <a:r>
              <a:rPr lang="nb-NO" dirty="0" smtClean="0"/>
              <a:t>Søker oppgir organisasjonsnummer ved levering til slakteriet.</a:t>
            </a:r>
          </a:p>
          <a:p>
            <a:r>
              <a:rPr lang="nb-NO" dirty="0" smtClean="0"/>
              <a:t>Oppgir fødselsnummer eller gårdsnummer.</a:t>
            </a:r>
          </a:p>
          <a:p>
            <a:r>
              <a:rPr lang="nb-NO" dirty="0" smtClean="0"/>
              <a:t>Oppgir feil kvalitet i søknaden</a:t>
            </a:r>
          </a:p>
          <a:p>
            <a:endParaRPr lang="nb-NO" dirty="0"/>
          </a:p>
          <a:p>
            <a:r>
              <a:rPr lang="nb-NO" b="1" dirty="0" smtClean="0"/>
              <a:t>Obs! </a:t>
            </a:r>
          </a:p>
          <a:p>
            <a:r>
              <a:rPr lang="nb-NO" b="1" dirty="0" smtClean="0"/>
              <a:t>Kontakt foretak med varselmelding 398</a:t>
            </a:r>
            <a:r>
              <a:rPr lang="nb-NO" dirty="0"/>
              <a:t> </a:t>
            </a:r>
            <a:r>
              <a:rPr lang="nb-NO" dirty="0" smtClean="0"/>
              <a:t>i PT1001 listene</a:t>
            </a:r>
            <a:endParaRPr lang="nb-NO" dirty="0"/>
          </a:p>
        </p:txBody>
      </p:sp>
      <p:sp>
        <p:nvSpPr>
          <p:cNvPr id="6" name="Rektangel 5"/>
          <p:cNvSpPr/>
          <p:nvPr/>
        </p:nvSpPr>
        <p:spPr>
          <a:xfrm>
            <a:off x="1247292" y="807522"/>
            <a:ext cx="6353658" cy="400110"/>
          </a:xfrm>
          <a:prstGeom prst="rect">
            <a:avLst/>
          </a:prstGeom>
        </p:spPr>
        <p:txBody>
          <a:bodyPr wrap="square">
            <a:spAutoFit/>
          </a:bodyPr>
          <a:lstStyle/>
          <a:p>
            <a:pPr lvl="0"/>
            <a:r>
              <a:rPr lang="nb-NO" sz="2000" b="1" dirty="0">
                <a:solidFill>
                  <a:prstClr val="black"/>
                </a:solidFill>
                <a:latin typeface="Arial Narrow" panose="020B0606020202030204" pitchFamily="34" charset="0"/>
              </a:rPr>
              <a:t>PT-1050</a:t>
            </a:r>
            <a:endParaRPr lang="nb-NO" sz="20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847434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967" y="-1105958"/>
            <a:ext cx="12192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p:cNvSpPr txBox="1"/>
          <p:nvPr/>
        </p:nvSpPr>
        <p:spPr>
          <a:xfrm>
            <a:off x="2618317" y="1761067"/>
            <a:ext cx="3285068" cy="369332"/>
          </a:xfrm>
          <a:prstGeom prst="rect">
            <a:avLst/>
          </a:prstGeom>
          <a:solidFill>
            <a:srgbClr val="00B0F0"/>
          </a:solidFill>
        </p:spPr>
        <p:txBody>
          <a:bodyPr wrap="square" rtlCol="0">
            <a:spAutoFit/>
          </a:bodyPr>
          <a:lstStyle/>
          <a:p>
            <a:r>
              <a:rPr lang="nb-NO" b="1" dirty="0" smtClean="0">
                <a:solidFill>
                  <a:srgbClr val="FF0000"/>
                </a:solidFill>
              </a:rPr>
              <a:t>Klassifiseringssystemet EUROP</a:t>
            </a:r>
            <a:endParaRPr lang="nb-NO" b="1" dirty="0">
              <a:solidFill>
                <a:srgbClr val="FF0000"/>
              </a:solidFill>
            </a:endParaRPr>
          </a:p>
        </p:txBody>
      </p:sp>
      <p:cxnSp>
        <p:nvCxnSpPr>
          <p:cNvPr id="4" name="Rett pil 3"/>
          <p:cNvCxnSpPr/>
          <p:nvPr/>
        </p:nvCxnSpPr>
        <p:spPr>
          <a:xfrm flipH="1">
            <a:off x="2387600" y="2053167"/>
            <a:ext cx="643467" cy="939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Rett pil 7"/>
          <p:cNvCxnSpPr/>
          <p:nvPr/>
        </p:nvCxnSpPr>
        <p:spPr>
          <a:xfrm flipH="1" flipV="1">
            <a:off x="2709333" y="1303867"/>
            <a:ext cx="309035" cy="5402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23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sp>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7" y="368687"/>
            <a:ext cx="12192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ett pil 6"/>
          <p:cNvCxnSpPr>
            <a:stCxn id="10" idx="3"/>
          </p:cNvCxnSpPr>
          <p:nvPr/>
        </p:nvCxnSpPr>
        <p:spPr>
          <a:xfrm flipV="1">
            <a:off x="2311400" y="2928194"/>
            <a:ext cx="717220" cy="52855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Rett pil 8"/>
          <p:cNvCxnSpPr>
            <a:stCxn id="10" idx="3"/>
          </p:cNvCxnSpPr>
          <p:nvPr/>
        </p:nvCxnSpPr>
        <p:spPr>
          <a:xfrm>
            <a:off x="2311400" y="3456749"/>
            <a:ext cx="2190750" cy="8826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Sylinder 9"/>
          <p:cNvSpPr txBox="1"/>
          <p:nvPr/>
        </p:nvSpPr>
        <p:spPr>
          <a:xfrm>
            <a:off x="0" y="3272083"/>
            <a:ext cx="2311400" cy="369332"/>
          </a:xfrm>
          <a:prstGeom prst="rect">
            <a:avLst/>
          </a:prstGeom>
          <a:noFill/>
        </p:spPr>
        <p:txBody>
          <a:bodyPr wrap="square" rtlCol="0">
            <a:spAutoFit/>
          </a:bodyPr>
          <a:lstStyle/>
          <a:p>
            <a:r>
              <a:rPr lang="nb-NO" b="1" dirty="0" smtClean="0">
                <a:solidFill>
                  <a:srgbClr val="FF0000"/>
                </a:solidFill>
              </a:rPr>
              <a:t>LIB-Informasjonsbase</a:t>
            </a:r>
            <a:endParaRPr lang="nb-NO" b="1" dirty="0">
              <a:solidFill>
                <a:srgbClr val="FF0000"/>
              </a:solidFill>
            </a:endParaRPr>
          </a:p>
        </p:txBody>
      </p:sp>
    </p:spTree>
    <p:extLst>
      <p:ext uri="{BB962C8B-B14F-4D97-AF65-F5344CB8AC3E}">
        <p14:creationId xmlns:p14="http://schemas.microsoft.com/office/powerpoint/2010/main" val="27024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4" name="Plassholder for tekst 3"/>
          <p:cNvSpPr>
            <a:spLocks noGrp="1"/>
          </p:cNvSpPr>
          <p:nvPr>
            <p:ph type="body" sz="quarter" idx="13"/>
          </p:nvPr>
        </p:nvSpPr>
        <p:spPr/>
        <p:txBody>
          <a:bodyPr/>
          <a:lstStyle/>
          <a:p>
            <a:endParaRPr lang="nb-NO"/>
          </a:p>
        </p:txBody>
      </p:sp>
      <p:sp>
        <p:nvSpPr>
          <p:cNvPr id="5" name="Rektangel 4"/>
          <p:cNvSpPr/>
          <p:nvPr/>
        </p:nvSpPr>
        <p:spPr>
          <a:xfrm>
            <a:off x="311846" y="797511"/>
            <a:ext cx="6546153" cy="4955203"/>
          </a:xfrm>
          <a:prstGeom prst="rect">
            <a:avLst/>
          </a:prstGeom>
        </p:spPr>
        <p:txBody>
          <a:bodyPr wrap="square">
            <a:spAutoFit/>
          </a:bodyPr>
          <a:lstStyle/>
          <a:p>
            <a:r>
              <a:rPr lang="nb-NO" sz="2000" dirty="0"/>
              <a:t>LIB er en </a:t>
            </a:r>
            <a:r>
              <a:rPr lang="nb-NO" sz="2000" dirty="0" err="1"/>
              <a:t>webbasert</a:t>
            </a:r>
            <a:r>
              <a:rPr lang="nb-NO" sz="2000" dirty="0"/>
              <a:t> informasjonsbase for saksbehandlere i </a:t>
            </a:r>
            <a:r>
              <a:rPr lang="nb-NO" sz="2000" dirty="0" err="1"/>
              <a:t>landsbruksforvaltningen</a:t>
            </a:r>
            <a:r>
              <a:rPr lang="nb-NO" sz="2000" dirty="0"/>
              <a:t>.</a:t>
            </a:r>
          </a:p>
          <a:p>
            <a:endParaRPr lang="nb-NO" sz="2000" dirty="0"/>
          </a:p>
          <a:p>
            <a:r>
              <a:rPr lang="nb-NO" sz="2000" dirty="0"/>
              <a:t>LIB tilbyr søk og rapporter på data fra følgende datakilder:</a:t>
            </a:r>
          </a:p>
          <a:p>
            <a:pPr lvl="1"/>
            <a:endParaRPr lang="nb-NO" sz="2000" dirty="0"/>
          </a:p>
          <a:p>
            <a:pPr lvl="1"/>
            <a:r>
              <a:rPr lang="nb-NO" sz="2000" dirty="0"/>
              <a:t>Landbruksregisteret</a:t>
            </a:r>
          </a:p>
          <a:p>
            <a:pPr lvl="1"/>
            <a:r>
              <a:rPr lang="nb-NO" sz="2000" dirty="0"/>
              <a:t>Produksjonstilskudd</a:t>
            </a:r>
          </a:p>
          <a:p>
            <a:pPr lvl="1"/>
            <a:r>
              <a:rPr lang="nb-NO" sz="2000" dirty="0"/>
              <a:t> Skogfondssystem	</a:t>
            </a:r>
          </a:p>
          <a:p>
            <a:pPr lvl="1"/>
            <a:r>
              <a:rPr lang="nb-NO" sz="2000" dirty="0"/>
              <a:t>Husdyrkonsesjonsregisteret</a:t>
            </a:r>
          </a:p>
          <a:p>
            <a:pPr lvl="1"/>
            <a:r>
              <a:rPr lang="nb-NO" sz="2000" dirty="0"/>
              <a:t>Leveransdata for melk og slakt</a:t>
            </a:r>
          </a:p>
          <a:p>
            <a:pPr lvl="1"/>
            <a:endParaRPr lang="nb-NO" sz="1600" dirty="0"/>
          </a:p>
          <a:p>
            <a:r>
              <a:rPr lang="nb-NO" sz="2000" dirty="0">
                <a:hlinkClick r:id="rId3"/>
              </a:rPr>
              <a:t>Gå til søk &gt;&gt;</a:t>
            </a:r>
            <a:r>
              <a:rPr lang="nb-NO" sz="2000" dirty="0"/>
              <a:t> - </a:t>
            </a:r>
            <a:r>
              <a:rPr lang="nb-NO" sz="2000" dirty="0" smtClean="0"/>
              <a:t>			    Org. </a:t>
            </a:r>
            <a:r>
              <a:rPr lang="nb-NO" sz="2000" dirty="0" err="1" smtClean="0"/>
              <a:t>nr</a:t>
            </a:r>
            <a:endParaRPr lang="nb-NO" sz="2000" dirty="0"/>
          </a:p>
          <a:p>
            <a:endParaRPr lang="nb-NO" sz="2000" dirty="0">
              <a:hlinkClick r:id="rId4"/>
            </a:endParaRPr>
          </a:p>
          <a:p>
            <a:r>
              <a:rPr lang="nb-NO" sz="2000" dirty="0">
                <a:hlinkClick r:id="rId4"/>
              </a:rPr>
              <a:t>Gå til standardrapporter &gt;&gt;</a:t>
            </a:r>
            <a:r>
              <a:rPr lang="nb-NO" sz="2000" dirty="0"/>
              <a:t> </a:t>
            </a:r>
            <a:r>
              <a:rPr lang="nb-NO" sz="2000" dirty="0" smtClean="0"/>
              <a:t>- Statistikker</a:t>
            </a:r>
            <a:endParaRPr lang="nb-NO" sz="2000" dirty="0"/>
          </a:p>
          <a:p>
            <a:endParaRPr lang="nb-NO" sz="2000" dirty="0"/>
          </a:p>
          <a:p>
            <a:r>
              <a:rPr lang="nb-NO" sz="2000" dirty="0">
                <a:hlinkClick r:id="rId5"/>
              </a:rPr>
              <a:t>Gå til søk i leveransedata &gt;&gt;</a:t>
            </a:r>
            <a:r>
              <a:rPr lang="nb-NO" sz="2000" dirty="0"/>
              <a:t> </a:t>
            </a:r>
            <a:r>
              <a:rPr lang="nb-NO" sz="2000" dirty="0" smtClean="0"/>
              <a:t>- Org. </a:t>
            </a:r>
            <a:r>
              <a:rPr lang="nb-NO" sz="2000" dirty="0" err="1" smtClean="0"/>
              <a:t>nr</a:t>
            </a:r>
            <a:endParaRPr lang="nb-NO" sz="2000" dirty="0"/>
          </a:p>
        </p:txBody>
      </p:sp>
    </p:spTree>
    <p:extLst>
      <p:ext uri="{BB962C8B-B14F-4D97-AF65-F5344CB8AC3E}">
        <p14:creationId xmlns:p14="http://schemas.microsoft.com/office/powerpoint/2010/main" val="171620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ULIKE RAPPORTER</a:t>
            </a:r>
            <a:br>
              <a:rPr lang="nb-NO" dirty="0"/>
            </a:br>
            <a:endParaRPr lang="nb-NO" dirty="0"/>
          </a:p>
        </p:txBody>
      </p:sp>
      <p:sp>
        <p:nvSpPr>
          <p:cNvPr id="3" name="Plassholder for innhold 2"/>
          <p:cNvSpPr>
            <a:spLocks noGrp="1"/>
          </p:cNvSpPr>
          <p:nvPr>
            <p:ph idx="1"/>
          </p:nvPr>
        </p:nvSpPr>
        <p:spPr/>
        <p:txBody>
          <a:bodyPr/>
          <a:lstStyle/>
          <a:p>
            <a:pPr lvl="2"/>
            <a:r>
              <a:rPr lang="nb-NO" dirty="0" smtClean="0"/>
              <a:t>KVOTE</a:t>
            </a:r>
          </a:p>
          <a:p>
            <a:pPr lvl="2"/>
            <a:endParaRPr lang="nb-NO" dirty="0" smtClean="0"/>
          </a:p>
          <a:p>
            <a:pPr lvl="2"/>
            <a:r>
              <a:rPr lang="nb-NO" dirty="0" smtClean="0"/>
              <a:t>LEVERING</a:t>
            </a:r>
          </a:p>
          <a:p>
            <a:pPr lvl="2"/>
            <a:r>
              <a:rPr lang="nb-NO" dirty="0" smtClean="0"/>
              <a:t>Landbruksregister</a:t>
            </a:r>
            <a:endParaRPr lang="nb-NO" dirty="0"/>
          </a:p>
          <a:p>
            <a:pPr lvl="2"/>
            <a:r>
              <a:rPr lang="nb-NO" dirty="0" smtClean="0"/>
              <a:t>PT-lister</a:t>
            </a:r>
          </a:p>
          <a:p>
            <a:pPr lvl="2"/>
            <a:r>
              <a:rPr lang="nb-NO" dirty="0" smtClean="0"/>
              <a:t>SKAS</a:t>
            </a:r>
            <a:endParaRPr lang="nb-NO" dirty="0"/>
          </a:p>
        </p:txBody>
      </p:sp>
    </p:spTree>
    <p:extLst>
      <p:ext uri="{BB962C8B-B14F-4D97-AF65-F5344CB8AC3E}">
        <p14:creationId xmlns:p14="http://schemas.microsoft.com/office/powerpoint/2010/main" val="393774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Eksempel på innhenting av rapport i LIB</a:t>
            </a:r>
            <a:endParaRPr lang="nb-NO" sz="3200" dirty="0"/>
          </a:p>
        </p:txBody>
      </p:sp>
      <p:sp>
        <p:nvSpPr>
          <p:cNvPr id="3" name="Plassholder for innhold 2"/>
          <p:cNvSpPr>
            <a:spLocks noGrp="1"/>
          </p:cNvSpPr>
          <p:nvPr>
            <p:ph idx="1"/>
          </p:nvPr>
        </p:nvSpPr>
        <p:spPr/>
        <p:txBody>
          <a:bodyPr>
            <a:normAutofit fontScale="85000" lnSpcReduction="20000"/>
          </a:bodyPr>
          <a:lstStyle/>
          <a:p>
            <a:endParaRPr lang="nb-NO" dirty="0" smtClean="0"/>
          </a:p>
          <a:p>
            <a:r>
              <a:rPr lang="nb-NO" dirty="0" smtClean="0"/>
              <a:t>Aktuell rapport å søke i : PT 10</a:t>
            </a:r>
          </a:p>
          <a:p>
            <a:r>
              <a:rPr lang="nb-NO" dirty="0"/>
              <a:t> </a:t>
            </a:r>
          </a:p>
          <a:p>
            <a:r>
              <a:rPr lang="nb-NO" b="1" dirty="0"/>
              <a:t>Kode:</a:t>
            </a:r>
            <a:endParaRPr lang="nb-NO" dirty="0"/>
          </a:p>
          <a:p>
            <a:r>
              <a:rPr lang="nb-NO" dirty="0"/>
              <a:t>210 - Fulldyrka </a:t>
            </a:r>
            <a:r>
              <a:rPr lang="nb-NO" dirty="0" err="1"/>
              <a:t>grovfôrarel</a:t>
            </a:r>
            <a:r>
              <a:rPr lang="nb-NO" dirty="0"/>
              <a:t> (daa)</a:t>
            </a:r>
          </a:p>
          <a:p>
            <a:r>
              <a:rPr lang="nb-NO" dirty="0"/>
              <a:t>211 - Overflatedyrka eng (daa)</a:t>
            </a:r>
          </a:p>
          <a:p>
            <a:r>
              <a:rPr lang="nb-NO" b="1" dirty="0"/>
              <a:t>Salg av grovfor (kg):</a:t>
            </a:r>
            <a:endParaRPr lang="nb-NO" dirty="0"/>
          </a:p>
          <a:p>
            <a:r>
              <a:rPr lang="nb-NO" dirty="0"/>
              <a:t>521 - høy</a:t>
            </a:r>
          </a:p>
          <a:p>
            <a:r>
              <a:rPr lang="nb-NO" dirty="0"/>
              <a:t>522 - surfôr</a:t>
            </a:r>
          </a:p>
          <a:p>
            <a:r>
              <a:rPr lang="nb-NO" dirty="0"/>
              <a:t>523 - høyensilasje</a:t>
            </a:r>
          </a:p>
        </p:txBody>
      </p:sp>
    </p:spTree>
    <p:extLst>
      <p:ext uri="{BB962C8B-B14F-4D97-AF65-F5344CB8AC3E}">
        <p14:creationId xmlns:p14="http://schemas.microsoft.com/office/powerpoint/2010/main" val="303293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Tjenesteportalen</a:t>
            </a:r>
            <a:r>
              <a:rPr lang="nb-NO" dirty="0" smtClean="0"/>
              <a:t> </a:t>
            </a:r>
            <a:endParaRPr lang="nb-NO" dirty="0"/>
          </a:p>
        </p:txBody>
      </p:sp>
      <p:sp>
        <p:nvSpPr>
          <p:cNvPr id="3" name="Plassholder for innhold 2"/>
          <p:cNvSpPr>
            <a:spLocks noGrp="1"/>
          </p:cNvSpPr>
          <p:nvPr>
            <p:ph idx="1"/>
          </p:nvPr>
        </p:nvSpPr>
        <p:spPr>
          <a:xfrm>
            <a:off x="217714" y="1581386"/>
            <a:ext cx="8469086" cy="4544777"/>
          </a:xfrm>
        </p:spPr>
        <p:txBody>
          <a:bodyPr>
            <a:normAutofit fontScale="55000" lnSpcReduction="20000"/>
          </a:bodyPr>
          <a:lstStyle/>
          <a:p>
            <a:r>
              <a:rPr lang="nb-NO" b="1" dirty="0"/>
              <a:t>Tjenesteportal for saksbehandlere</a:t>
            </a:r>
            <a:r>
              <a:rPr lang="nb-NO" dirty="0"/>
              <a:t> </a:t>
            </a:r>
          </a:p>
          <a:p>
            <a:r>
              <a:rPr lang="nb-NO" b="1" dirty="0"/>
              <a:t>Mine tjenester</a:t>
            </a:r>
            <a:endParaRPr lang="nb-NO" dirty="0"/>
          </a:p>
          <a:p>
            <a:pPr lvl="0"/>
            <a:r>
              <a:rPr lang="nb-NO" u="sng" dirty="0">
                <a:hlinkClick r:id="rId3" tooltip="Erstatningsordningene i landbruket"/>
              </a:rPr>
              <a:t>Erstatningsordningene i landbruket</a:t>
            </a:r>
            <a:r>
              <a:rPr lang="nb-NO" dirty="0"/>
              <a:t> </a:t>
            </a:r>
          </a:p>
          <a:p>
            <a:pPr lvl="0"/>
            <a:r>
              <a:rPr lang="nb-NO" u="sng" dirty="0">
                <a:hlinkClick r:id="rId4" tooltip="Informasjonsbase - LIB"/>
              </a:rPr>
              <a:t>Informasjonsbase - LIB</a:t>
            </a:r>
            <a:r>
              <a:rPr lang="nb-NO" dirty="0"/>
              <a:t> </a:t>
            </a:r>
          </a:p>
          <a:p>
            <a:pPr lvl="0"/>
            <a:r>
              <a:rPr lang="nb-NO" u="sng" dirty="0">
                <a:hlinkClick r:id="rId5" tooltip="Rapporteringsverktøy - LIB"/>
              </a:rPr>
              <a:t>Rapporteringsverktøy - LIB</a:t>
            </a:r>
            <a:r>
              <a:rPr lang="nb-NO" dirty="0"/>
              <a:t> </a:t>
            </a:r>
          </a:p>
          <a:p>
            <a:pPr lvl="0"/>
            <a:r>
              <a:rPr lang="nb-NO" u="sng" dirty="0">
                <a:hlinkClick r:id="rId6" tooltip="Kontroll"/>
              </a:rPr>
              <a:t>Kontroll</a:t>
            </a:r>
            <a:r>
              <a:rPr lang="nb-NO" dirty="0"/>
              <a:t> </a:t>
            </a:r>
          </a:p>
          <a:p>
            <a:pPr lvl="0"/>
            <a:r>
              <a:rPr lang="nb-NO" u="sng" dirty="0">
                <a:hlinkClick r:id="rId7" tooltip="Landbruksregisteret"/>
              </a:rPr>
              <a:t>Landbruksregisteret</a:t>
            </a:r>
            <a:r>
              <a:rPr lang="nb-NO" dirty="0"/>
              <a:t> </a:t>
            </a:r>
          </a:p>
          <a:p>
            <a:pPr lvl="0"/>
            <a:r>
              <a:rPr lang="nb-NO" u="sng" dirty="0">
                <a:hlinkClick r:id="rId8" tooltip="LREG-tjenester"/>
              </a:rPr>
              <a:t>LREG-tjenester</a:t>
            </a:r>
            <a:r>
              <a:rPr lang="nb-NO" dirty="0"/>
              <a:t> </a:t>
            </a:r>
          </a:p>
          <a:p>
            <a:pPr lvl="0"/>
            <a:r>
              <a:rPr lang="nb-NO" u="sng" dirty="0">
                <a:hlinkClick r:id="rId9" tooltip="Innrapportering av slakt"/>
              </a:rPr>
              <a:t>Innrapportering av slakt</a:t>
            </a:r>
            <a:r>
              <a:rPr lang="nb-NO" dirty="0"/>
              <a:t> </a:t>
            </a:r>
          </a:p>
          <a:p>
            <a:pPr lvl="0"/>
            <a:r>
              <a:rPr lang="nb-NO" u="sng" dirty="0">
                <a:hlinkClick r:id="rId10" tooltip="Melkekvotesystemet"/>
              </a:rPr>
              <a:t>Melkekvotesystemet</a:t>
            </a:r>
            <a:r>
              <a:rPr lang="nb-NO" dirty="0"/>
              <a:t> </a:t>
            </a:r>
          </a:p>
          <a:p>
            <a:pPr lvl="0"/>
            <a:r>
              <a:rPr lang="nb-NO" u="sng" dirty="0">
                <a:hlinkClick r:id="rId11" tooltip="Produksjonstilskudd"/>
              </a:rPr>
              <a:t>Produksjonstilskudd</a:t>
            </a:r>
            <a:r>
              <a:rPr lang="nb-NO" dirty="0"/>
              <a:t> </a:t>
            </a:r>
          </a:p>
          <a:p>
            <a:pPr lvl="0"/>
            <a:r>
              <a:rPr lang="nb-NO" u="sng" dirty="0">
                <a:hlinkClick r:id="rId12" tooltip="Rapporter og brev"/>
              </a:rPr>
              <a:t>Rapporter og brev</a:t>
            </a:r>
            <a:r>
              <a:rPr lang="nb-NO" dirty="0"/>
              <a:t> </a:t>
            </a:r>
          </a:p>
          <a:p>
            <a:pPr lvl="0"/>
            <a:r>
              <a:rPr lang="nb-NO" u="sng" dirty="0">
                <a:hlinkClick r:id="rId13" tooltip="Skogfondssystem"/>
              </a:rPr>
              <a:t>Skogfondssystem</a:t>
            </a:r>
            <a:r>
              <a:rPr lang="nb-NO" dirty="0"/>
              <a:t> </a:t>
            </a:r>
          </a:p>
          <a:p>
            <a:pPr lvl="0"/>
            <a:r>
              <a:rPr lang="nb-NO" u="sng" dirty="0" err="1">
                <a:hlinkClick r:id="rId14" tooltip="Sonegrenser for distriktstilskudd"/>
              </a:rPr>
              <a:t>Sonegrenser</a:t>
            </a:r>
            <a:r>
              <a:rPr lang="nb-NO" u="sng" dirty="0">
                <a:hlinkClick r:id="rId14" tooltip="Sonegrenser for distriktstilskudd"/>
              </a:rPr>
              <a:t> for distriktstilskudd</a:t>
            </a:r>
            <a:r>
              <a:rPr lang="nb-NO" dirty="0"/>
              <a:t> </a:t>
            </a:r>
          </a:p>
          <a:p>
            <a:pPr lvl="0"/>
            <a:r>
              <a:rPr lang="nb-NO" u="sng" dirty="0">
                <a:hlinkClick r:id="rId15" tooltip="Øks"/>
              </a:rPr>
              <a:t>Øks</a:t>
            </a:r>
            <a:endParaRPr lang="nb-NO" dirty="0"/>
          </a:p>
          <a:p>
            <a:endParaRPr lang="nb-NO" dirty="0"/>
          </a:p>
        </p:txBody>
      </p:sp>
      <p:cxnSp>
        <p:nvCxnSpPr>
          <p:cNvPr id="5" name="Rett pil 4"/>
          <p:cNvCxnSpPr/>
          <p:nvPr/>
        </p:nvCxnSpPr>
        <p:spPr>
          <a:xfrm flipH="1">
            <a:off x="2928257" y="4397829"/>
            <a:ext cx="3537857" cy="54428"/>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97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5" y="-73371"/>
            <a:ext cx="12192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ett pil 2"/>
          <p:cNvCxnSpPr/>
          <p:nvPr/>
        </p:nvCxnSpPr>
        <p:spPr>
          <a:xfrm>
            <a:off x="1973179" y="3352800"/>
            <a:ext cx="2076307" cy="3565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kstSylinder 5"/>
          <p:cNvSpPr txBox="1"/>
          <p:nvPr/>
        </p:nvSpPr>
        <p:spPr>
          <a:xfrm>
            <a:off x="195943" y="2921986"/>
            <a:ext cx="1777237" cy="646331"/>
          </a:xfrm>
          <a:prstGeom prst="rect">
            <a:avLst/>
          </a:prstGeom>
          <a:noFill/>
        </p:spPr>
        <p:txBody>
          <a:bodyPr wrap="square" rtlCol="0">
            <a:spAutoFit/>
          </a:bodyPr>
          <a:lstStyle/>
          <a:p>
            <a:r>
              <a:rPr lang="nb-NO" sz="1200" dirty="0" smtClean="0">
                <a:solidFill>
                  <a:srgbClr val="FF0000"/>
                </a:solidFill>
              </a:rPr>
              <a:t>Kode 521 - Høy</a:t>
            </a:r>
          </a:p>
          <a:p>
            <a:r>
              <a:rPr lang="nb-NO" sz="1200" dirty="0">
                <a:solidFill>
                  <a:srgbClr val="FF0000"/>
                </a:solidFill>
              </a:rPr>
              <a:t> </a:t>
            </a:r>
            <a:r>
              <a:rPr lang="nb-NO" sz="1200" dirty="0" smtClean="0">
                <a:solidFill>
                  <a:srgbClr val="FF0000"/>
                </a:solidFill>
              </a:rPr>
              <a:t> «      522 - </a:t>
            </a:r>
            <a:r>
              <a:rPr lang="nb-NO" sz="1200" dirty="0" err="1" smtClean="0">
                <a:solidFill>
                  <a:srgbClr val="FF0000"/>
                </a:solidFill>
              </a:rPr>
              <a:t>Surfor</a:t>
            </a:r>
            <a:endParaRPr lang="nb-NO" sz="1200" dirty="0" smtClean="0">
              <a:solidFill>
                <a:srgbClr val="FF0000"/>
              </a:solidFill>
            </a:endParaRPr>
          </a:p>
          <a:p>
            <a:r>
              <a:rPr lang="nb-NO" sz="1200" dirty="0">
                <a:solidFill>
                  <a:srgbClr val="FF0000"/>
                </a:solidFill>
              </a:rPr>
              <a:t> </a:t>
            </a:r>
            <a:r>
              <a:rPr lang="nb-NO" sz="1200" dirty="0" smtClean="0">
                <a:solidFill>
                  <a:srgbClr val="FF0000"/>
                </a:solidFill>
              </a:rPr>
              <a:t> «      523 -Høyensilasje </a:t>
            </a:r>
            <a:endParaRPr lang="nb-NO" sz="1200" dirty="0">
              <a:solidFill>
                <a:srgbClr val="FF0000"/>
              </a:solidFill>
            </a:endParaRPr>
          </a:p>
        </p:txBody>
      </p:sp>
      <p:sp>
        <p:nvSpPr>
          <p:cNvPr id="2" name="Rektangel 1"/>
          <p:cNvSpPr/>
          <p:nvPr/>
        </p:nvSpPr>
        <p:spPr>
          <a:xfrm>
            <a:off x="4102769" y="3709307"/>
            <a:ext cx="1669381" cy="21680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4063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2400" b="1" dirty="0" smtClean="0"/>
              <a:t>Tabell PT-10 </a:t>
            </a:r>
            <a:endParaRPr lang="nb-NO" sz="2400"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885011037"/>
              </p:ext>
            </p:extLst>
          </p:nvPr>
        </p:nvGraphicFramePr>
        <p:xfrm>
          <a:off x="370114" y="1426028"/>
          <a:ext cx="7511143" cy="5026791"/>
        </p:xfrm>
        <a:graphic>
          <a:graphicData uri="http://schemas.openxmlformats.org/drawingml/2006/table">
            <a:tbl>
              <a:tblPr>
                <a:tableStyleId>{5C22544A-7EE6-4342-B048-85BDC9FD1C3A}</a:tableStyleId>
              </a:tblPr>
              <a:tblGrid>
                <a:gridCol w="2125481"/>
                <a:gridCol w="1376165"/>
                <a:gridCol w="1876574"/>
                <a:gridCol w="2132923"/>
              </a:tblGrid>
              <a:tr h="199207">
                <a:tc>
                  <a:txBody>
                    <a:bodyPr/>
                    <a:lstStyle/>
                    <a:p>
                      <a:pPr algn="l" fontAlgn="b"/>
                      <a:r>
                        <a:rPr lang="nb-NO" sz="2400" b="1" i="0" u="none" strike="noStrike" dirty="0" smtClean="0">
                          <a:effectLst/>
                          <a:latin typeface="Arial"/>
                        </a:rPr>
                        <a:t>Kommune</a:t>
                      </a:r>
                      <a:endParaRPr lang="nb-NO" sz="2400" b="1" i="0" u="none" strike="noStrike" dirty="0">
                        <a:effectLst/>
                        <a:latin typeface="Arial"/>
                      </a:endParaRPr>
                    </a:p>
                  </a:txBody>
                  <a:tcPr marL="7620" marR="7620" marT="7620" marB="0" anchor="b"/>
                </a:tc>
                <a:tc>
                  <a:txBody>
                    <a:bodyPr/>
                    <a:lstStyle/>
                    <a:p>
                      <a:pPr algn="l" fontAlgn="b"/>
                      <a:r>
                        <a:rPr lang="nb-NO" sz="2000" b="1" i="0" u="none" strike="noStrike" baseline="0" dirty="0" smtClean="0">
                          <a:effectLst/>
                          <a:latin typeface="Arial"/>
                        </a:rPr>
                        <a:t>521 Høy</a:t>
                      </a:r>
                      <a:endParaRPr lang="nb-NO" sz="2000" b="1" i="0" u="none" strike="noStrike" dirty="0">
                        <a:effectLst/>
                        <a:latin typeface="Arial"/>
                      </a:endParaRPr>
                    </a:p>
                  </a:txBody>
                  <a:tcPr marL="7620" marR="7620" marT="7620" marB="0" anchor="b"/>
                </a:tc>
                <a:tc>
                  <a:txBody>
                    <a:bodyPr/>
                    <a:lstStyle/>
                    <a:p>
                      <a:pPr algn="l" fontAlgn="b"/>
                      <a:r>
                        <a:rPr lang="nb-NO" sz="2000" b="1" i="0" u="none" strike="noStrike" dirty="0" smtClean="0">
                          <a:effectLst/>
                          <a:latin typeface="Arial"/>
                        </a:rPr>
                        <a:t>522 </a:t>
                      </a:r>
                      <a:r>
                        <a:rPr lang="nb-NO" sz="2000" b="1" i="0" u="none" strike="noStrike" dirty="0" err="1" smtClean="0">
                          <a:effectLst/>
                          <a:latin typeface="Arial"/>
                        </a:rPr>
                        <a:t>Surfor</a:t>
                      </a:r>
                      <a:endParaRPr lang="nb-NO" sz="2000" b="1" i="0" u="none" strike="noStrike" dirty="0">
                        <a:effectLst/>
                        <a:latin typeface="Arial"/>
                      </a:endParaRPr>
                    </a:p>
                  </a:txBody>
                  <a:tcPr marL="7620" marR="7620" marT="7620" marB="0" anchor="b"/>
                </a:tc>
                <a:tc>
                  <a:txBody>
                    <a:bodyPr/>
                    <a:lstStyle/>
                    <a:p>
                      <a:pPr algn="l" fontAlgn="b"/>
                      <a:r>
                        <a:rPr lang="nb-NO" sz="2000" b="1" i="0" u="none" strike="noStrike" dirty="0" smtClean="0">
                          <a:effectLst/>
                          <a:latin typeface="Arial"/>
                        </a:rPr>
                        <a:t>Høyensilasje</a:t>
                      </a:r>
                      <a:endParaRPr lang="nb-NO" sz="2000" b="1" i="0" u="none" strike="noStrike" dirty="0">
                        <a:effectLst/>
                        <a:latin typeface="Arial"/>
                      </a:endParaRPr>
                    </a:p>
                  </a:txBody>
                  <a:tcPr marL="7620" marR="7620" marT="7620" marB="0" anchor="b"/>
                </a:tc>
              </a:tr>
              <a:tr h="299630">
                <a:tc>
                  <a:txBody>
                    <a:bodyPr/>
                    <a:lstStyle/>
                    <a:p>
                      <a:pPr algn="l" fontAlgn="b"/>
                      <a:r>
                        <a:rPr lang="nb-NO" sz="2000" b="1" i="0" u="none" strike="noStrike" dirty="0" smtClean="0">
                          <a:effectLst/>
                          <a:latin typeface="+mn-lt"/>
                        </a:rPr>
                        <a:t>1866</a:t>
                      </a:r>
                      <a:endParaRPr lang="nb-NO" sz="2000" b="1"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25000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dirty="0">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151900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225000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20000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204000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520000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66000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10000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10000</a:t>
                      </a:r>
                      <a:endParaRPr lang="nb-NO" sz="2000" b="0" i="0" u="none" strike="noStrike" dirty="0">
                        <a:effectLst/>
                        <a:latin typeface="Arial"/>
                      </a:endParaRPr>
                    </a:p>
                  </a:txBody>
                  <a:tcPr marL="7620" marR="7620" marT="7620" marB="0" anchor="b"/>
                </a:tc>
                <a:tc>
                  <a:txBody>
                    <a:bodyPr/>
                    <a:lstStyle/>
                    <a:p>
                      <a:pPr algn="l" fontAlgn="b"/>
                      <a:endParaRPr lang="nb-NO" sz="2000" b="0" i="0" u="none" strike="noStrike" dirty="0">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dirty="0">
                          <a:effectLst/>
                        </a:rPr>
                        <a:t>400000</a:t>
                      </a:r>
                      <a:endParaRPr lang="nb-NO" sz="2000" b="0" i="0" u="none" strike="noStrike" dirty="0">
                        <a:effectLst/>
                        <a:latin typeface="Arial"/>
                      </a:endParaRPr>
                    </a:p>
                  </a:txBody>
                  <a:tcPr marL="7620" marR="7620" marT="7620" marB="0" anchor="b"/>
                </a:tc>
              </a:tr>
              <a:tr h="299630">
                <a:tc>
                  <a:txBody>
                    <a:bodyPr/>
                    <a:lstStyle/>
                    <a:p>
                      <a:pPr algn="l" fontAlgn="b"/>
                      <a:endParaRPr lang="nb-NO" sz="1000" b="0" i="0" u="none" strike="noStrike" dirty="0">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a:effectLst/>
                        </a:rPr>
                        <a:t>105000</a:t>
                      </a:r>
                      <a:endParaRPr lang="nb-NO" sz="2000" b="0" i="0" u="none" strike="noStrike">
                        <a:effectLst/>
                        <a:latin typeface="Arial"/>
                      </a:endParaRPr>
                    </a:p>
                  </a:txBody>
                  <a:tcPr marL="7620" marR="7620" marT="7620" marB="0" anchor="b"/>
                </a:tc>
                <a:tc>
                  <a:txBody>
                    <a:bodyPr/>
                    <a:lstStyle/>
                    <a:p>
                      <a:pPr algn="l" fontAlgn="b"/>
                      <a:endParaRPr lang="nb-NO" sz="2000" b="0" i="0" u="none" strike="noStrike" dirty="0">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l" fontAlgn="b"/>
                      <a:endParaRPr lang="nb-NO" sz="2000" b="0" i="0" u="none" strike="noStrike">
                        <a:effectLst/>
                        <a:latin typeface="Arial"/>
                      </a:endParaRPr>
                    </a:p>
                  </a:txBody>
                  <a:tcPr marL="7620" marR="7620" marT="7620" marB="0" anchor="b"/>
                </a:tc>
                <a:tc>
                  <a:txBody>
                    <a:bodyPr/>
                    <a:lstStyle/>
                    <a:p>
                      <a:pPr algn="r" fontAlgn="b"/>
                      <a:r>
                        <a:rPr lang="nb-NO" sz="2000" u="none" strike="noStrike">
                          <a:effectLst/>
                        </a:rPr>
                        <a:t>84600</a:t>
                      </a:r>
                      <a:endParaRPr lang="nb-NO" sz="2000" b="0" i="0" u="none" strike="noStrike">
                        <a:effectLst/>
                        <a:latin typeface="Arial"/>
                      </a:endParaRPr>
                    </a:p>
                  </a:txBody>
                  <a:tcPr marL="7620" marR="7620" marT="7620" marB="0" anchor="b"/>
                </a:tc>
                <a:tc>
                  <a:txBody>
                    <a:bodyPr/>
                    <a:lstStyle/>
                    <a:p>
                      <a:pPr algn="l" fontAlgn="b"/>
                      <a:endParaRPr lang="nb-NO" sz="2000" b="0" i="0" u="none" strike="noStrike" dirty="0">
                        <a:effectLst/>
                        <a:latin typeface="Arial"/>
                      </a:endParaRPr>
                    </a:p>
                  </a:txBody>
                  <a:tcPr marL="7620" marR="7620" marT="7620" marB="0" anchor="b"/>
                </a:tc>
              </a:tr>
              <a:tr h="299630">
                <a:tc>
                  <a:txBody>
                    <a:bodyPr/>
                    <a:lstStyle/>
                    <a:p>
                      <a:pPr algn="l" fontAlgn="b"/>
                      <a:endParaRPr lang="nb-NO" sz="1000" b="0" i="0" u="none" strike="noStrike">
                        <a:effectLst/>
                        <a:latin typeface="Arial"/>
                      </a:endParaRPr>
                    </a:p>
                  </a:txBody>
                  <a:tcPr marL="7620" marR="7620" marT="7620" marB="0" anchor="b"/>
                </a:tc>
                <a:tc>
                  <a:txBody>
                    <a:bodyPr/>
                    <a:lstStyle/>
                    <a:p>
                      <a:pPr algn="r" fontAlgn="b"/>
                      <a:r>
                        <a:rPr lang="nb-NO" sz="2000" u="none" strike="noStrike">
                          <a:effectLst/>
                        </a:rPr>
                        <a:t>1000</a:t>
                      </a:r>
                      <a:endParaRPr lang="nb-NO" sz="2000" b="0" i="0" u="none" strike="noStrike">
                        <a:effectLst/>
                        <a:latin typeface="Arial"/>
                      </a:endParaRPr>
                    </a:p>
                  </a:txBody>
                  <a:tcPr marL="7620" marR="7620" marT="7620" marB="0" anchor="b"/>
                </a:tc>
                <a:tc>
                  <a:txBody>
                    <a:bodyPr/>
                    <a:lstStyle/>
                    <a:p>
                      <a:pPr algn="r" fontAlgn="b"/>
                      <a:r>
                        <a:rPr lang="nb-NO" sz="2000" u="none" strike="noStrike">
                          <a:effectLst/>
                        </a:rPr>
                        <a:t>16000</a:t>
                      </a:r>
                      <a:endParaRPr lang="nb-NO" sz="2000" b="0" i="0" u="none" strike="noStrike">
                        <a:effectLst/>
                        <a:latin typeface="Arial"/>
                      </a:endParaRPr>
                    </a:p>
                  </a:txBody>
                  <a:tcPr marL="7620" marR="7620" marT="7620" marB="0" anchor="b"/>
                </a:tc>
                <a:tc>
                  <a:txBody>
                    <a:bodyPr/>
                    <a:lstStyle/>
                    <a:p>
                      <a:pPr algn="l" fontAlgn="b"/>
                      <a:endParaRPr lang="nb-NO" sz="2000" b="0" i="0" u="none" strike="noStrike" dirty="0">
                        <a:effectLst/>
                        <a:latin typeface="Arial"/>
                      </a:endParaRPr>
                    </a:p>
                  </a:txBody>
                  <a:tcPr marL="7620" marR="7620" marT="7620" marB="0" anchor="b"/>
                </a:tc>
              </a:tr>
              <a:tr h="591951">
                <a:tc>
                  <a:txBody>
                    <a:bodyPr/>
                    <a:lstStyle/>
                    <a:p>
                      <a:pPr algn="l" fontAlgn="b"/>
                      <a:r>
                        <a:rPr lang="nb-NO" sz="2000" b="1" i="0" u="none" strike="noStrike" dirty="0" smtClean="0">
                          <a:effectLst/>
                          <a:latin typeface="Arial"/>
                        </a:rPr>
                        <a:t>SUM</a:t>
                      </a:r>
                      <a:endParaRPr lang="nb-NO" sz="2000" b="1" i="0" u="none" strike="noStrike" dirty="0">
                        <a:effectLst/>
                        <a:latin typeface="Arial"/>
                      </a:endParaRPr>
                    </a:p>
                  </a:txBody>
                  <a:tcPr marL="7620" marR="7620" marT="7620" marB="0" anchor="b"/>
                </a:tc>
                <a:tc>
                  <a:txBody>
                    <a:bodyPr/>
                    <a:lstStyle/>
                    <a:p>
                      <a:pPr algn="r" fontAlgn="b"/>
                      <a:r>
                        <a:rPr lang="nb-NO" sz="2000" b="1" u="none" strike="noStrike" dirty="0">
                          <a:effectLst/>
                        </a:rPr>
                        <a:t>1000</a:t>
                      </a:r>
                      <a:endParaRPr lang="nb-NO" sz="2000" b="1" i="0" u="none" strike="noStrike" dirty="0">
                        <a:effectLst/>
                        <a:latin typeface="Arial"/>
                      </a:endParaRPr>
                    </a:p>
                  </a:txBody>
                  <a:tcPr marL="7620" marR="7620" marT="7620" marB="0" anchor="b"/>
                </a:tc>
                <a:tc>
                  <a:txBody>
                    <a:bodyPr/>
                    <a:lstStyle/>
                    <a:p>
                      <a:pPr algn="r" fontAlgn="b"/>
                      <a:r>
                        <a:rPr lang="nb-NO" sz="2000" b="1" u="none" strike="noStrike" dirty="0">
                          <a:effectLst/>
                        </a:rPr>
                        <a:t>2302500</a:t>
                      </a:r>
                      <a:endParaRPr lang="nb-NO" sz="2000" b="1" i="0" u="none" strike="noStrike" dirty="0">
                        <a:effectLst/>
                        <a:latin typeface="Arial"/>
                      </a:endParaRPr>
                    </a:p>
                  </a:txBody>
                  <a:tcPr marL="7620" marR="7620" marT="7620" marB="0" anchor="b"/>
                </a:tc>
                <a:tc>
                  <a:txBody>
                    <a:bodyPr/>
                    <a:lstStyle/>
                    <a:p>
                      <a:pPr algn="r" fontAlgn="b"/>
                      <a:r>
                        <a:rPr lang="nb-NO" sz="2000" b="1" u="none" strike="noStrike" dirty="0">
                          <a:effectLst/>
                        </a:rPr>
                        <a:t>400000</a:t>
                      </a:r>
                      <a:endParaRPr lang="nb-NO" sz="2000" b="1" i="0" u="none" strike="noStrike" dirty="0">
                        <a:effectLst/>
                        <a:latin typeface="Arial"/>
                      </a:endParaRPr>
                    </a:p>
                  </a:txBody>
                  <a:tcPr marL="7620" marR="7620" marT="7620" marB="0" anchor="b"/>
                </a:tc>
              </a:tr>
            </a:tbl>
          </a:graphicData>
        </a:graphic>
      </p:graphicFrame>
    </p:spTree>
    <p:extLst>
      <p:ext uri="{BB962C8B-B14F-4D97-AF65-F5344CB8AC3E}">
        <p14:creationId xmlns:p14="http://schemas.microsoft.com/office/powerpoint/2010/main" val="412284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2075"/>
            <a:ext cx="121920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ett pil 2"/>
          <p:cNvCxnSpPr/>
          <p:nvPr/>
        </p:nvCxnSpPr>
        <p:spPr>
          <a:xfrm flipH="1" flipV="1">
            <a:off x="3848100" y="3346450"/>
            <a:ext cx="260350" cy="11303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Rett pil 7"/>
          <p:cNvCxnSpPr/>
          <p:nvPr/>
        </p:nvCxnSpPr>
        <p:spPr>
          <a:xfrm flipH="1" flipV="1">
            <a:off x="1873250" y="3124200"/>
            <a:ext cx="2235200" cy="13525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kstSylinder 11"/>
          <p:cNvSpPr txBox="1"/>
          <p:nvPr/>
        </p:nvSpPr>
        <p:spPr>
          <a:xfrm>
            <a:off x="4203700" y="4241800"/>
            <a:ext cx="2794000" cy="646331"/>
          </a:xfrm>
          <a:prstGeom prst="rect">
            <a:avLst/>
          </a:prstGeom>
          <a:noFill/>
        </p:spPr>
        <p:txBody>
          <a:bodyPr wrap="square" rtlCol="0">
            <a:spAutoFit/>
          </a:bodyPr>
          <a:lstStyle/>
          <a:p>
            <a:r>
              <a:rPr lang="nb-NO" b="1" dirty="0" smtClean="0">
                <a:solidFill>
                  <a:srgbClr val="FF0000"/>
                </a:solidFill>
              </a:rPr>
              <a:t>LIB-databasen </a:t>
            </a:r>
          </a:p>
          <a:p>
            <a:r>
              <a:rPr lang="nb-NO" b="1" dirty="0" smtClean="0">
                <a:solidFill>
                  <a:srgbClr val="FF0000"/>
                </a:solidFill>
              </a:rPr>
              <a:t>Oracle Discover</a:t>
            </a:r>
            <a:endParaRPr lang="nb-NO" b="1" dirty="0">
              <a:solidFill>
                <a:srgbClr val="FF0000"/>
              </a:solidFill>
            </a:endParaRPr>
          </a:p>
        </p:txBody>
      </p:sp>
      <p:cxnSp>
        <p:nvCxnSpPr>
          <p:cNvPr id="14" name="Rett pil 13"/>
          <p:cNvCxnSpPr/>
          <p:nvPr/>
        </p:nvCxnSpPr>
        <p:spPr>
          <a:xfrm flipV="1">
            <a:off x="5905500" y="2533651"/>
            <a:ext cx="1631950" cy="19430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ktangel 16"/>
          <p:cNvSpPr/>
          <p:nvPr/>
        </p:nvSpPr>
        <p:spPr>
          <a:xfrm>
            <a:off x="1822450" y="2921000"/>
            <a:ext cx="1657350" cy="203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Rektangel 17"/>
          <p:cNvSpPr/>
          <p:nvPr/>
        </p:nvSpPr>
        <p:spPr>
          <a:xfrm>
            <a:off x="7480300" y="2349500"/>
            <a:ext cx="1358900" cy="1841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6052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Rapporteringsverktøy LIB</a:t>
            </a:r>
            <a:endParaRPr lang="nb-NO" dirty="0"/>
          </a:p>
        </p:txBody>
      </p:sp>
      <p:graphicFrame>
        <p:nvGraphicFramePr>
          <p:cNvPr id="4" name="Plassholder for innhold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10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Rapporteringsverktøy - LIB</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590063933"/>
              </p:ext>
            </p:extLst>
          </p:nvPr>
        </p:nvGraphicFramePr>
        <p:xfrm>
          <a:off x="615949" y="1581390"/>
          <a:ext cx="6934201" cy="4877023"/>
        </p:xfrm>
        <a:graphic>
          <a:graphicData uri="http://schemas.openxmlformats.org/drawingml/2006/table">
            <a:tbl>
              <a:tblPr>
                <a:tableStyleId>{5C22544A-7EE6-4342-B048-85BDC9FD1C3A}</a:tableStyleId>
              </a:tblPr>
              <a:tblGrid>
                <a:gridCol w="3435351"/>
                <a:gridCol w="1845310"/>
                <a:gridCol w="1653540"/>
              </a:tblGrid>
              <a:tr h="602203">
                <a:tc>
                  <a:txBody>
                    <a:bodyPr/>
                    <a:lstStyle/>
                    <a:p>
                      <a:pPr algn="ctr" fontAlgn="t"/>
                      <a:r>
                        <a:rPr lang="nb-NO" sz="1600" b="1" u="none" strike="noStrike" dirty="0">
                          <a:effectLst/>
                        </a:rPr>
                        <a:t>Produksjon</a:t>
                      </a:r>
                      <a:endParaRPr lang="nb-NO" sz="1600" b="1" i="0" u="none" strike="noStrike" dirty="0">
                        <a:solidFill>
                          <a:srgbClr val="000000"/>
                        </a:solidFill>
                        <a:effectLst/>
                        <a:latin typeface="Calibri"/>
                      </a:endParaRPr>
                    </a:p>
                  </a:txBody>
                  <a:tcPr marL="7620" marR="7620" marT="7620" marB="0"/>
                </a:tc>
                <a:tc>
                  <a:txBody>
                    <a:bodyPr/>
                    <a:lstStyle/>
                    <a:p>
                      <a:pPr algn="ctr" fontAlgn="b"/>
                      <a:r>
                        <a:rPr lang="nb-NO" sz="1600" b="1" u="none" strike="noStrike" dirty="0">
                          <a:solidFill>
                            <a:srgbClr val="FF0000"/>
                          </a:solidFill>
                          <a:effectLst/>
                        </a:rPr>
                        <a:t>Førstehåndsverdi* kr pr enhet</a:t>
                      </a:r>
                      <a:endParaRPr lang="nb-NO" sz="1600" b="1" i="0" u="none" strike="noStrike" dirty="0">
                        <a:solidFill>
                          <a:srgbClr val="FF0000"/>
                        </a:solidFill>
                        <a:effectLst/>
                        <a:latin typeface="Calibri"/>
                      </a:endParaRPr>
                    </a:p>
                  </a:txBody>
                  <a:tcPr marL="7620" marR="7620" marT="7620" marB="0" anchor="b"/>
                </a:tc>
                <a:tc>
                  <a:txBody>
                    <a:bodyPr/>
                    <a:lstStyle/>
                    <a:p>
                      <a:pPr algn="ctr" fontAlgn="b"/>
                      <a:r>
                        <a:rPr lang="nb-NO" sz="1600" b="1" u="none" strike="noStrike">
                          <a:effectLst/>
                        </a:rPr>
                        <a:t>Millioner kroner</a:t>
                      </a:r>
                      <a:endParaRPr lang="nb-NO" sz="1600" b="1" i="0" u="none" strike="noStrike">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Mjølkekyr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33000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a:effectLst/>
                        </a:rPr>
                        <a:t>528</a:t>
                      </a:r>
                      <a:endParaRPr lang="nb-NO" sz="1600" b="1" i="0" u="none" strike="noStrike">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Ammekyr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13000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a:effectLst/>
                        </a:rPr>
                        <a:t>72</a:t>
                      </a:r>
                      <a:endParaRPr lang="nb-NO" sz="1600" b="1" i="0" u="none" strike="noStrike">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Mjølkegeiter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4500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15</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Søyer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1200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95</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dirty="0">
                          <a:effectLst/>
                        </a:rPr>
                        <a:t>Slakta lam**</a:t>
                      </a:r>
                      <a:endParaRPr lang="nb-NO" sz="1600" b="1" i="0" u="none" strike="noStrike" dirty="0">
                        <a:solidFill>
                          <a:srgbClr val="000000"/>
                        </a:solidFill>
                        <a:effectLst/>
                        <a:latin typeface="Calibri"/>
                      </a:endParaRPr>
                    </a:p>
                  </a:txBody>
                  <a:tcPr marL="7620" marR="7620" marT="7620" marB="0" anchor="b"/>
                </a:tc>
                <a:tc>
                  <a:txBody>
                    <a:bodyPr/>
                    <a:lstStyle/>
                    <a:p>
                      <a:pPr algn="l" fontAlgn="b"/>
                      <a:r>
                        <a:rPr lang="nb-NO" sz="1600" b="1" u="none" strike="noStrike" dirty="0">
                          <a:solidFill>
                            <a:srgbClr val="FF0000"/>
                          </a:solidFill>
                          <a:effectLst/>
                        </a:rPr>
                        <a:t> </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Purker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24000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60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Slaktegris</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1900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160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Verpehøner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250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20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Slaktekyllinger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21</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Ender, kalkuner og gjess</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110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Vekstgruppe grovfôr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800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444</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Vekstgruppe korn</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900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3</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Vekstgruppe potet</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5000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9</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Vekstgruppe grønnsaker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a:solidFill>
                            <a:srgbClr val="FF0000"/>
                          </a:solidFill>
                          <a:effectLst/>
                        </a:rPr>
                        <a:t>15000</a:t>
                      </a:r>
                      <a:endParaRPr lang="nb-NO" sz="1600" b="1" i="0" u="none" strike="noStrike">
                        <a:solidFill>
                          <a:srgbClr val="FF0000"/>
                        </a:solidFill>
                        <a:effectLst/>
                        <a:latin typeface="Calibri"/>
                      </a:endParaRPr>
                    </a:p>
                  </a:txBody>
                  <a:tcPr marL="7620" marR="7620" marT="7620" marB="0" anchor="b"/>
                </a:tc>
                <a:tc>
                  <a:txBody>
                    <a:bodyPr/>
                    <a:lstStyle/>
                    <a:p>
                      <a:pPr algn="r" fontAlgn="b"/>
                      <a:r>
                        <a:rPr lang="nb-NO" sz="1600" b="1" u="none" strike="noStrike" dirty="0">
                          <a:effectLst/>
                        </a:rPr>
                        <a:t>3</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Vekstgruppe frukt</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a:solidFill>
                            <a:srgbClr val="FF0000"/>
                          </a:solidFill>
                          <a:effectLst/>
                        </a:rPr>
                        <a:t>15000</a:t>
                      </a:r>
                      <a:endParaRPr lang="nb-NO" sz="1600" b="1" i="0" u="none" strike="noStrike">
                        <a:solidFill>
                          <a:srgbClr val="FF0000"/>
                        </a:solidFill>
                        <a:effectLst/>
                        <a:latin typeface="Calibri"/>
                      </a:endParaRPr>
                    </a:p>
                  </a:txBody>
                  <a:tcPr marL="7620" marR="7620" marT="7620" marB="0" anchor="b"/>
                </a:tc>
                <a:tc>
                  <a:txBody>
                    <a:bodyPr/>
                    <a:lstStyle/>
                    <a:p>
                      <a:pPr algn="r" fontAlgn="b"/>
                      <a:r>
                        <a:rPr lang="nb-NO" sz="1600" b="1" u="none" strike="noStrike" dirty="0">
                          <a:effectLst/>
                        </a:rPr>
                        <a:t>0</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Vekstgruppe bær</a:t>
                      </a:r>
                      <a:endParaRPr lang="nb-NO" sz="1600" b="1" i="0" u="none" strike="noStrike">
                        <a:solidFill>
                          <a:srgbClr val="000000"/>
                        </a:solidFill>
                        <a:effectLst/>
                        <a:latin typeface="Calibri"/>
                      </a:endParaRPr>
                    </a:p>
                  </a:txBody>
                  <a:tcPr marL="7620" marR="7620" marT="7620" marB="0" anchor="b"/>
                </a:tc>
                <a:tc>
                  <a:txBody>
                    <a:bodyPr/>
                    <a:lstStyle/>
                    <a:p>
                      <a:pPr algn="r" fontAlgn="b"/>
                      <a:r>
                        <a:rPr lang="nb-NO" sz="1600" b="1" u="none" strike="noStrike" dirty="0">
                          <a:solidFill>
                            <a:srgbClr val="FF0000"/>
                          </a:solidFill>
                          <a:effectLst/>
                        </a:rPr>
                        <a:t>20000</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3</a:t>
                      </a:r>
                      <a:endParaRPr lang="nb-NO" sz="1600" b="1" i="0" u="none" strike="noStrike" dirty="0">
                        <a:solidFill>
                          <a:srgbClr val="000000"/>
                        </a:solidFill>
                        <a:effectLst/>
                        <a:latin typeface="Calibri"/>
                      </a:endParaRPr>
                    </a:p>
                  </a:txBody>
                  <a:tcPr marL="7620" marR="7620" marT="7620" marB="0" anchor="b"/>
                </a:tc>
              </a:tr>
              <a:tr h="215714">
                <a:tc>
                  <a:txBody>
                    <a:bodyPr/>
                    <a:lstStyle/>
                    <a:p>
                      <a:pPr algn="l" fontAlgn="b"/>
                      <a:r>
                        <a:rPr lang="nb-NO" sz="1600" b="1" u="none" strike="noStrike">
                          <a:effectLst/>
                        </a:rPr>
                        <a:t>Sum</a:t>
                      </a:r>
                      <a:endParaRPr lang="nb-NO" sz="1600" b="1" i="0" u="none" strike="noStrike">
                        <a:solidFill>
                          <a:srgbClr val="000000"/>
                        </a:solidFill>
                        <a:effectLst/>
                        <a:latin typeface="Calibri"/>
                      </a:endParaRPr>
                    </a:p>
                  </a:txBody>
                  <a:tcPr marL="7620" marR="7620" marT="7620" marB="0" anchor="b"/>
                </a:tc>
                <a:tc>
                  <a:txBody>
                    <a:bodyPr/>
                    <a:lstStyle/>
                    <a:p>
                      <a:pPr algn="l" fontAlgn="b"/>
                      <a:r>
                        <a:rPr lang="nb-NO" sz="1600" b="1" u="none" strike="noStrike" dirty="0">
                          <a:solidFill>
                            <a:srgbClr val="FF0000"/>
                          </a:solidFill>
                          <a:effectLst/>
                        </a:rPr>
                        <a:t> </a:t>
                      </a:r>
                      <a:endParaRPr lang="nb-NO" sz="1600" b="1" i="0" u="none" strike="noStrike" dirty="0">
                        <a:solidFill>
                          <a:srgbClr val="FF0000"/>
                        </a:solidFill>
                        <a:effectLst/>
                        <a:latin typeface="Calibri"/>
                      </a:endParaRPr>
                    </a:p>
                  </a:txBody>
                  <a:tcPr marL="7620" marR="7620" marT="7620" marB="0" anchor="b"/>
                </a:tc>
                <a:tc>
                  <a:txBody>
                    <a:bodyPr/>
                    <a:lstStyle/>
                    <a:p>
                      <a:pPr algn="r" fontAlgn="b"/>
                      <a:r>
                        <a:rPr lang="nb-NO" sz="1600" b="1" u="none" strike="noStrike" dirty="0">
                          <a:effectLst/>
                        </a:rPr>
                        <a:t>1409</a:t>
                      </a:r>
                      <a:endParaRPr lang="nb-NO" sz="1600" b="1"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372438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Tjenesteportalen</a:t>
            </a:r>
            <a:r>
              <a:rPr lang="nb-NO" dirty="0" smtClean="0"/>
              <a:t> </a:t>
            </a:r>
            <a:endParaRPr lang="nb-NO" dirty="0"/>
          </a:p>
        </p:txBody>
      </p:sp>
      <p:sp>
        <p:nvSpPr>
          <p:cNvPr id="3" name="Plassholder for innhold 2"/>
          <p:cNvSpPr>
            <a:spLocks noGrp="1"/>
          </p:cNvSpPr>
          <p:nvPr>
            <p:ph idx="1"/>
          </p:nvPr>
        </p:nvSpPr>
        <p:spPr>
          <a:xfrm>
            <a:off x="217714" y="1581386"/>
            <a:ext cx="8469086" cy="4544777"/>
          </a:xfrm>
        </p:spPr>
        <p:txBody>
          <a:bodyPr>
            <a:normAutofit fontScale="55000" lnSpcReduction="20000"/>
          </a:bodyPr>
          <a:lstStyle/>
          <a:p>
            <a:r>
              <a:rPr lang="nb-NO" b="1" dirty="0"/>
              <a:t>Tjenesteportal for saksbehandlere</a:t>
            </a:r>
            <a:r>
              <a:rPr lang="nb-NO" dirty="0"/>
              <a:t> </a:t>
            </a:r>
          </a:p>
          <a:p>
            <a:r>
              <a:rPr lang="nb-NO" b="1" dirty="0"/>
              <a:t>Mine tjenester</a:t>
            </a:r>
            <a:endParaRPr lang="nb-NO" dirty="0"/>
          </a:p>
          <a:p>
            <a:pPr lvl="0"/>
            <a:r>
              <a:rPr lang="nb-NO" u="sng" dirty="0">
                <a:hlinkClick r:id="rId3" tooltip="Erstatningsordningene i landbruket"/>
              </a:rPr>
              <a:t>Erstatningsordningene i landbruket</a:t>
            </a:r>
            <a:r>
              <a:rPr lang="nb-NO" dirty="0"/>
              <a:t> </a:t>
            </a:r>
          </a:p>
          <a:p>
            <a:pPr lvl="0"/>
            <a:r>
              <a:rPr lang="nb-NO" u="sng" dirty="0">
                <a:hlinkClick r:id="rId4" tooltip="Informasjonsbase - LIB"/>
              </a:rPr>
              <a:t>Informasjonsbase - LIB</a:t>
            </a:r>
            <a:r>
              <a:rPr lang="nb-NO" dirty="0"/>
              <a:t> </a:t>
            </a:r>
          </a:p>
          <a:p>
            <a:pPr lvl="0"/>
            <a:r>
              <a:rPr lang="nb-NO" u="sng" dirty="0">
                <a:hlinkClick r:id="rId5" tooltip="Rapporteringsverktøy - LIB"/>
              </a:rPr>
              <a:t>Rapporteringsverktøy - LIB</a:t>
            </a:r>
            <a:r>
              <a:rPr lang="nb-NO" dirty="0"/>
              <a:t> </a:t>
            </a:r>
          </a:p>
          <a:p>
            <a:pPr lvl="0"/>
            <a:r>
              <a:rPr lang="nb-NO" u="sng" dirty="0">
                <a:hlinkClick r:id="rId6" tooltip="Kontroll"/>
              </a:rPr>
              <a:t>Kontroll</a:t>
            </a:r>
            <a:r>
              <a:rPr lang="nb-NO" dirty="0"/>
              <a:t> </a:t>
            </a:r>
          </a:p>
          <a:p>
            <a:pPr lvl="0"/>
            <a:r>
              <a:rPr lang="nb-NO" u="sng" dirty="0">
                <a:hlinkClick r:id="rId7" tooltip="Landbruksregisteret"/>
              </a:rPr>
              <a:t>Landbruksregisteret</a:t>
            </a:r>
            <a:r>
              <a:rPr lang="nb-NO" dirty="0"/>
              <a:t> </a:t>
            </a:r>
          </a:p>
          <a:p>
            <a:pPr lvl="0"/>
            <a:r>
              <a:rPr lang="nb-NO" u="sng" dirty="0">
                <a:hlinkClick r:id="rId8" tooltip="LREG-tjenester"/>
              </a:rPr>
              <a:t>LREG-tjenester</a:t>
            </a:r>
            <a:r>
              <a:rPr lang="nb-NO" dirty="0"/>
              <a:t> </a:t>
            </a:r>
          </a:p>
          <a:p>
            <a:pPr lvl="0"/>
            <a:r>
              <a:rPr lang="nb-NO" u="sng" dirty="0">
                <a:hlinkClick r:id="rId9" tooltip="Innrapportering av slakt"/>
              </a:rPr>
              <a:t>Innrapportering av slakt</a:t>
            </a:r>
            <a:r>
              <a:rPr lang="nb-NO" dirty="0"/>
              <a:t> </a:t>
            </a:r>
          </a:p>
          <a:p>
            <a:pPr lvl="0"/>
            <a:r>
              <a:rPr lang="nb-NO" u="sng" dirty="0">
                <a:hlinkClick r:id="rId10" tooltip="Melkekvotesystemet"/>
              </a:rPr>
              <a:t>Melkekvotesystemet</a:t>
            </a:r>
            <a:r>
              <a:rPr lang="nb-NO" dirty="0"/>
              <a:t> </a:t>
            </a:r>
          </a:p>
          <a:p>
            <a:pPr lvl="0"/>
            <a:r>
              <a:rPr lang="nb-NO" u="sng" dirty="0">
                <a:hlinkClick r:id="rId11" tooltip="Produksjonstilskudd"/>
              </a:rPr>
              <a:t>Produksjonstilskudd</a:t>
            </a:r>
            <a:r>
              <a:rPr lang="nb-NO" dirty="0"/>
              <a:t> </a:t>
            </a:r>
          </a:p>
          <a:p>
            <a:pPr lvl="0"/>
            <a:r>
              <a:rPr lang="nb-NO" u="sng" dirty="0">
                <a:hlinkClick r:id="rId12" tooltip="Rapporter og brev"/>
              </a:rPr>
              <a:t>Rapporter og brev</a:t>
            </a:r>
            <a:r>
              <a:rPr lang="nb-NO" dirty="0"/>
              <a:t> </a:t>
            </a:r>
          </a:p>
          <a:p>
            <a:pPr lvl="0"/>
            <a:r>
              <a:rPr lang="nb-NO" u="sng" dirty="0">
                <a:hlinkClick r:id="rId13" tooltip="Skogfondssystem"/>
              </a:rPr>
              <a:t>Skogfondssystem</a:t>
            </a:r>
            <a:r>
              <a:rPr lang="nb-NO" dirty="0"/>
              <a:t> </a:t>
            </a:r>
          </a:p>
          <a:p>
            <a:pPr lvl="0"/>
            <a:r>
              <a:rPr lang="nb-NO" u="sng" dirty="0" err="1">
                <a:hlinkClick r:id="rId14" tooltip="Sonegrenser for distriktstilskudd"/>
              </a:rPr>
              <a:t>Sonegrenser</a:t>
            </a:r>
            <a:r>
              <a:rPr lang="nb-NO" u="sng" dirty="0">
                <a:hlinkClick r:id="rId14" tooltip="Sonegrenser for distriktstilskudd"/>
              </a:rPr>
              <a:t> for distriktstilskudd</a:t>
            </a:r>
            <a:r>
              <a:rPr lang="nb-NO" dirty="0"/>
              <a:t> </a:t>
            </a:r>
          </a:p>
          <a:p>
            <a:pPr lvl="0"/>
            <a:r>
              <a:rPr lang="nb-NO" u="sng" dirty="0">
                <a:hlinkClick r:id="rId15" tooltip="Øks"/>
              </a:rPr>
              <a:t>Øks</a:t>
            </a:r>
            <a:endParaRPr lang="nb-NO" dirty="0"/>
          </a:p>
          <a:p>
            <a:endParaRPr lang="nb-NO" dirty="0"/>
          </a:p>
        </p:txBody>
      </p:sp>
      <p:cxnSp>
        <p:nvCxnSpPr>
          <p:cNvPr id="5" name="Rett pil 4"/>
          <p:cNvCxnSpPr/>
          <p:nvPr/>
        </p:nvCxnSpPr>
        <p:spPr>
          <a:xfrm flipH="1" flipV="1">
            <a:off x="2688771" y="4789714"/>
            <a:ext cx="2873829" cy="2177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09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Tjenesteportalen</a:t>
            </a:r>
            <a:r>
              <a:rPr lang="nb-NO" dirty="0" smtClean="0"/>
              <a:t> </a:t>
            </a:r>
            <a:endParaRPr lang="nb-NO" dirty="0"/>
          </a:p>
        </p:txBody>
      </p:sp>
      <p:sp>
        <p:nvSpPr>
          <p:cNvPr id="3" name="Plassholder for innhold 2"/>
          <p:cNvSpPr>
            <a:spLocks noGrp="1"/>
          </p:cNvSpPr>
          <p:nvPr>
            <p:ph idx="1"/>
          </p:nvPr>
        </p:nvSpPr>
        <p:spPr/>
        <p:txBody>
          <a:bodyPr>
            <a:normAutofit fontScale="55000" lnSpcReduction="20000"/>
          </a:bodyPr>
          <a:lstStyle/>
          <a:p>
            <a:r>
              <a:rPr lang="nb-NO" b="1" dirty="0"/>
              <a:t>Tjenesteportal for saksbehandlere</a:t>
            </a:r>
            <a:r>
              <a:rPr lang="nb-NO" dirty="0"/>
              <a:t> </a:t>
            </a:r>
          </a:p>
          <a:p>
            <a:r>
              <a:rPr lang="nb-NO" b="1" dirty="0"/>
              <a:t>Mine tjenester</a:t>
            </a:r>
            <a:endParaRPr lang="nb-NO" dirty="0"/>
          </a:p>
          <a:p>
            <a:pPr lvl="0"/>
            <a:r>
              <a:rPr lang="nb-NO" u="sng" dirty="0">
                <a:hlinkClick r:id="rId3" tooltip="Erstatningsordningene i landbruket"/>
              </a:rPr>
              <a:t>Erstatningsordningene i landbruket</a:t>
            </a:r>
            <a:r>
              <a:rPr lang="nb-NO" dirty="0"/>
              <a:t> </a:t>
            </a:r>
          </a:p>
          <a:p>
            <a:pPr lvl="0"/>
            <a:r>
              <a:rPr lang="nb-NO" u="sng" dirty="0">
                <a:hlinkClick r:id="rId4" tooltip="Informasjonsbase - LIB"/>
              </a:rPr>
              <a:t>Informasjonsbase - LIB</a:t>
            </a:r>
            <a:r>
              <a:rPr lang="nb-NO" dirty="0"/>
              <a:t> </a:t>
            </a:r>
          </a:p>
          <a:p>
            <a:pPr lvl="0"/>
            <a:r>
              <a:rPr lang="nb-NO" u="sng" dirty="0">
                <a:hlinkClick r:id="rId5" tooltip="Rapporteringsverktøy - LIB"/>
              </a:rPr>
              <a:t>Rapporteringsverktøy - LIB</a:t>
            </a:r>
            <a:r>
              <a:rPr lang="nb-NO" dirty="0"/>
              <a:t> </a:t>
            </a:r>
          </a:p>
          <a:p>
            <a:pPr lvl="0"/>
            <a:r>
              <a:rPr lang="nb-NO" u="sng" dirty="0">
                <a:hlinkClick r:id="rId6" tooltip="Kontroll"/>
              </a:rPr>
              <a:t>Kontroll</a:t>
            </a:r>
            <a:r>
              <a:rPr lang="nb-NO" dirty="0"/>
              <a:t> </a:t>
            </a:r>
          </a:p>
          <a:p>
            <a:pPr lvl="0"/>
            <a:r>
              <a:rPr lang="nb-NO" u="sng" dirty="0">
                <a:hlinkClick r:id="rId7" tooltip="Landbruksregisteret"/>
              </a:rPr>
              <a:t>Landbruksregisteret</a:t>
            </a:r>
            <a:r>
              <a:rPr lang="nb-NO" dirty="0"/>
              <a:t> </a:t>
            </a:r>
          </a:p>
          <a:p>
            <a:pPr lvl="0"/>
            <a:r>
              <a:rPr lang="nb-NO" u="sng" dirty="0">
                <a:hlinkClick r:id="rId8" tooltip="LREG-tjenester"/>
              </a:rPr>
              <a:t>LREG-tjenester</a:t>
            </a:r>
            <a:r>
              <a:rPr lang="nb-NO" dirty="0"/>
              <a:t> </a:t>
            </a:r>
          </a:p>
          <a:p>
            <a:pPr lvl="0"/>
            <a:r>
              <a:rPr lang="nb-NO" u="sng" dirty="0">
                <a:hlinkClick r:id="rId9" tooltip="Innrapportering av slakt"/>
              </a:rPr>
              <a:t>Innrapportering av slakt</a:t>
            </a:r>
            <a:r>
              <a:rPr lang="nb-NO" dirty="0"/>
              <a:t> </a:t>
            </a:r>
          </a:p>
          <a:p>
            <a:pPr lvl="0"/>
            <a:r>
              <a:rPr lang="nb-NO" u="sng" dirty="0">
                <a:hlinkClick r:id="rId10" tooltip="Melkekvotesystemet"/>
              </a:rPr>
              <a:t>Melkekvotesystemet</a:t>
            </a:r>
            <a:r>
              <a:rPr lang="nb-NO" dirty="0"/>
              <a:t> </a:t>
            </a:r>
          </a:p>
          <a:p>
            <a:pPr lvl="0"/>
            <a:r>
              <a:rPr lang="nb-NO" u="sng" dirty="0">
                <a:hlinkClick r:id="rId11" tooltip="Produksjonstilskudd"/>
              </a:rPr>
              <a:t>Produksjonstilskudd</a:t>
            </a:r>
            <a:r>
              <a:rPr lang="nb-NO" dirty="0"/>
              <a:t> </a:t>
            </a:r>
          </a:p>
          <a:p>
            <a:pPr lvl="0"/>
            <a:r>
              <a:rPr lang="nb-NO" u="sng" dirty="0">
                <a:hlinkClick r:id="rId12" tooltip="Rapporter og brev"/>
              </a:rPr>
              <a:t>Rapporter og brev</a:t>
            </a:r>
            <a:r>
              <a:rPr lang="nb-NO" dirty="0"/>
              <a:t> </a:t>
            </a:r>
          </a:p>
          <a:p>
            <a:pPr lvl="0"/>
            <a:r>
              <a:rPr lang="nb-NO" u="sng" dirty="0">
                <a:hlinkClick r:id="rId13" tooltip="Skogfondssystem"/>
              </a:rPr>
              <a:t>Skogfondssystem</a:t>
            </a:r>
            <a:r>
              <a:rPr lang="nb-NO" dirty="0"/>
              <a:t> </a:t>
            </a:r>
          </a:p>
          <a:p>
            <a:pPr lvl="0"/>
            <a:r>
              <a:rPr lang="nb-NO" u="sng" dirty="0" err="1">
                <a:hlinkClick r:id="rId14" tooltip="Sonegrenser for distriktstilskudd"/>
              </a:rPr>
              <a:t>Sonegrenser</a:t>
            </a:r>
            <a:r>
              <a:rPr lang="nb-NO" u="sng" dirty="0">
                <a:hlinkClick r:id="rId14" tooltip="Sonegrenser for distriktstilskudd"/>
              </a:rPr>
              <a:t> for distriktstilskudd</a:t>
            </a:r>
            <a:r>
              <a:rPr lang="nb-NO" dirty="0"/>
              <a:t> </a:t>
            </a:r>
          </a:p>
          <a:p>
            <a:pPr lvl="0"/>
            <a:r>
              <a:rPr lang="nb-NO" u="sng" dirty="0">
                <a:hlinkClick r:id="rId15" tooltip="Øks"/>
              </a:rPr>
              <a:t>Øks</a:t>
            </a:r>
            <a:endParaRPr lang="nb-NO" dirty="0"/>
          </a:p>
          <a:p>
            <a:endParaRPr lang="nb-NO" dirty="0"/>
          </a:p>
        </p:txBody>
      </p:sp>
      <p:cxnSp>
        <p:nvCxnSpPr>
          <p:cNvPr id="5" name="Rett pil 4"/>
          <p:cNvCxnSpPr/>
          <p:nvPr/>
        </p:nvCxnSpPr>
        <p:spPr>
          <a:xfrm flipH="1">
            <a:off x="3341914" y="2514600"/>
            <a:ext cx="3211286" cy="43543"/>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52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Tjenesteportalen</a:t>
            </a:r>
            <a:r>
              <a:rPr lang="nb-NO" dirty="0" smtClean="0"/>
              <a:t> </a:t>
            </a:r>
            <a:endParaRPr lang="nb-NO" dirty="0"/>
          </a:p>
        </p:txBody>
      </p:sp>
      <p:sp>
        <p:nvSpPr>
          <p:cNvPr id="3" name="Plassholder for innhold 2"/>
          <p:cNvSpPr>
            <a:spLocks noGrp="1"/>
          </p:cNvSpPr>
          <p:nvPr>
            <p:ph idx="1"/>
          </p:nvPr>
        </p:nvSpPr>
        <p:spPr>
          <a:xfrm>
            <a:off x="217714" y="1581386"/>
            <a:ext cx="8469086" cy="4544777"/>
          </a:xfrm>
        </p:spPr>
        <p:txBody>
          <a:bodyPr>
            <a:normAutofit fontScale="55000" lnSpcReduction="20000"/>
          </a:bodyPr>
          <a:lstStyle/>
          <a:p>
            <a:r>
              <a:rPr lang="nb-NO" b="1" dirty="0"/>
              <a:t>Tjenesteportal for saksbehandlere</a:t>
            </a:r>
            <a:r>
              <a:rPr lang="nb-NO" dirty="0"/>
              <a:t> </a:t>
            </a:r>
          </a:p>
          <a:p>
            <a:r>
              <a:rPr lang="nb-NO" b="1" dirty="0"/>
              <a:t>Mine tjenester</a:t>
            </a:r>
            <a:endParaRPr lang="nb-NO" dirty="0"/>
          </a:p>
          <a:p>
            <a:pPr lvl="0"/>
            <a:r>
              <a:rPr lang="nb-NO" u="sng" dirty="0">
                <a:hlinkClick r:id="rId3" tooltip="Erstatningsordningene i landbruket"/>
              </a:rPr>
              <a:t>Erstatningsordningene i landbruket</a:t>
            </a:r>
            <a:r>
              <a:rPr lang="nb-NO" dirty="0"/>
              <a:t> </a:t>
            </a:r>
          </a:p>
          <a:p>
            <a:pPr lvl="0"/>
            <a:r>
              <a:rPr lang="nb-NO" u="sng" dirty="0">
                <a:hlinkClick r:id="rId4" tooltip="Informasjonsbase - LIB"/>
              </a:rPr>
              <a:t>Informasjonsbase - LIB</a:t>
            </a:r>
            <a:r>
              <a:rPr lang="nb-NO" dirty="0"/>
              <a:t> </a:t>
            </a:r>
          </a:p>
          <a:p>
            <a:pPr lvl="0"/>
            <a:r>
              <a:rPr lang="nb-NO" u="sng" dirty="0">
                <a:hlinkClick r:id="rId5" tooltip="Rapporteringsverktøy - LIB"/>
              </a:rPr>
              <a:t>Rapporteringsverktøy - LIB</a:t>
            </a:r>
            <a:r>
              <a:rPr lang="nb-NO" dirty="0"/>
              <a:t> </a:t>
            </a:r>
          </a:p>
          <a:p>
            <a:pPr lvl="0"/>
            <a:r>
              <a:rPr lang="nb-NO" u="sng" dirty="0">
                <a:hlinkClick r:id="rId6" tooltip="Kontroll"/>
              </a:rPr>
              <a:t>Kontroll</a:t>
            </a:r>
            <a:r>
              <a:rPr lang="nb-NO" dirty="0"/>
              <a:t> </a:t>
            </a:r>
          </a:p>
          <a:p>
            <a:pPr lvl="0"/>
            <a:r>
              <a:rPr lang="nb-NO" u="sng" dirty="0">
                <a:hlinkClick r:id="rId7" tooltip="Landbruksregisteret"/>
              </a:rPr>
              <a:t>Landbruksregisteret</a:t>
            </a:r>
            <a:r>
              <a:rPr lang="nb-NO" dirty="0"/>
              <a:t> </a:t>
            </a:r>
          </a:p>
          <a:p>
            <a:pPr lvl="0"/>
            <a:r>
              <a:rPr lang="nb-NO" u="sng" dirty="0">
                <a:hlinkClick r:id="rId8" tooltip="LREG-tjenester"/>
              </a:rPr>
              <a:t>LREG-tjenester</a:t>
            </a:r>
            <a:r>
              <a:rPr lang="nb-NO" dirty="0"/>
              <a:t> </a:t>
            </a:r>
          </a:p>
          <a:p>
            <a:pPr lvl="0"/>
            <a:r>
              <a:rPr lang="nb-NO" u="sng" dirty="0">
                <a:hlinkClick r:id="rId9" tooltip="Innrapportering av slakt"/>
              </a:rPr>
              <a:t>Innrapportering av slakt</a:t>
            </a:r>
            <a:r>
              <a:rPr lang="nb-NO" dirty="0"/>
              <a:t> </a:t>
            </a:r>
          </a:p>
          <a:p>
            <a:pPr lvl="0"/>
            <a:r>
              <a:rPr lang="nb-NO" u="sng" dirty="0">
                <a:hlinkClick r:id="rId10" tooltip="Melkekvotesystemet"/>
              </a:rPr>
              <a:t>Melkekvotesystemet</a:t>
            </a:r>
            <a:r>
              <a:rPr lang="nb-NO" dirty="0"/>
              <a:t> </a:t>
            </a:r>
          </a:p>
          <a:p>
            <a:pPr lvl="0"/>
            <a:r>
              <a:rPr lang="nb-NO" u="sng" dirty="0">
                <a:hlinkClick r:id="rId11" tooltip="Produksjonstilskudd"/>
              </a:rPr>
              <a:t>Produksjonstilskudd</a:t>
            </a:r>
            <a:r>
              <a:rPr lang="nb-NO" dirty="0"/>
              <a:t> </a:t>
            </a:r>
          </a:p>
          <a:p>
            <a:pPr lvl="0"/>
            <a:r>
              <a:rPr lang="nb-NO" u="sng" dirty="0">
                <a:hlinkClick r:id="rId12" tooltip="Rapporter og brev"/>
              </a:rPr>
              <a:t>Rapporter og brev</a:t>
            </a:r>
            <a:r>
              <a:rPr lang="nb-NO" dirty="0"/>
              <a:t> </a:t>
            </a:r>
          </a:p>
          <a:p>
            <a:pPr lvl="0"/>
            <a:r>
              <a:rPr lang="nb-NO" u="sng" dirty="0">
                <a:hlinkClick r:id="rId13" tooltip="Skogfondssystem"/>
              </a:rPr>
              <a:t>Skogfondssystem</a:t>
            </a:r>
            <a:r>
              <a:rPr lang="nb-NO" dirty="0"/>
              <a:t> </a:t>
            </a:r>
          </a:p>
          <a:p>
            <a:pPr lvl="0"/>
            <a:r>
              <a:rPr lang="nb-NO" u="sng" dirty="0" err="1">
                <a:hlinkClick r:id="rId14" tooltip="Sonegrenser for distriktstilskudd"/>
              </a:rPr>
              <a:t>Sonegrenser</a:t>
            </a:r>
            <a:r>
              <a:rPr lang="nb-NO" u="sng" dirty="0">
                <a:hlinkClick r:id="rId14" tooltip="Sonegrenser for distriktstilskudd"/>
              </a:rPr>
              <a:t> for distriktstilskudd</a:t>
            </a:r>
            <a:r>
              <a:rPr lang="nb-NO" dirty="0"/>
              <a:t> </a:t>
            </a:r>
          </a:p>
          <a:p>
            <a:pPr lvl="0"/>
            <a:r>
              <a:rPr lang="nb-NO" u="sng" dirty="0">
                <a:hlinkClick r:id="rId15" tooltip="Øks"/>
              </a:rPr>
              <a:t>Øks</a:t>
            </a:r>
            <a:endParaRPr lang="nb-NO" dirty="0"/>
          </a:p>
          <a:p>
            <a:endParaRPr lang="nb-NO" dirty="0"/>
          </a:p>
        </p:txBody>
      </p:sp>
      <p:cxnSp>
        <p:nvCxnSpPr>
          <p:cNvPr id="5" name="Rett pil 4"/>
          <p:cNvCxnSpPr/>
          <p:nvPr/>
        </p:nvCxnSpPr>
        <p:spPr>
          <a:xfrm flipH="1">
            <a:off x="2427515" y="3614057"/>
            <a:ext cx="4103914" cy="87086"/>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09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Tjenesteportalen</a:t>
            </a:r>
            <a:r>
              <a:rPr lang="nb-NO" dirty="0" smtClean="0"/>
              <a:t> </a:t>
            </a:r>
            <a:endParaRPr lang="nb-NO" dirty="0"/>
          </a:p>
        </p:txBody>
      </p:sp>
      <p:sp>
        <p:nvSpPr>
          <p:cNvPr id="3" name="Plassholder for innhold 2"/>
          <p:cNvSpPr>
            <a:spLocks noGrp="1"/>
          </p:cNvSpPr>
          <p:nvPr>
            <p:ph idx="1"/>
          </p:nvPr>
        </p:nvSpPr>
        <p:spPr>
          <a:xfrm>
            <a:off x="217714" y="1581386"/>
            <a:ext cx="8469086" cy="4544777"/>
          </a:xfrm>
        </p:spPr>
        <p:txBody>
          <a:bodyPr>
            <a:normAutofit fontScale="55000" lnSpcReduction="20000"/>
          </a:bodyPr>
          <a:lstStyle/>
          <a:p>
            <a:r>
              <a:rPr lang="nb-NO" b="1" dirty="0"/>
              <a:t>Tjenesteportal for saksbehandlere</a:t>
            </a:r>
            <a:r>
              <a:rPr lang="nb-NO" dirty="0"/>
              <a:t> </a:t>
            </a:r>
          </a:p>
          <a:p>
            <a:r>
              <a:rPr lang="nb-NO" b="1" dirty="0"/>
              <a:t>Mine tjenester</a:t>
            </a:r>
            <a:endParaRPr lang="nb-NO" dirty="0"/>
          </a:p>
          <a:p>
            <a:pPr lvl="0"/>
            <a:r>
              <a:rPr lang="nb-NO" u="sng" dirty="0">
                <a:hlinkClick r:id="rId3" tooltip="Erstatningsordningene i landbruket"/>
              </a:rPr>
              <a:t>Erstatningsordningene i landbruket</a:t>
            </a:r>
            <a:r>
              <a:rPr lang="nb-NO" dirty="0"/>
              <a:t> </a:t>
            </a:r>
          </a:p>
          <a:p>
            <a:pPr lvl="0"/>
            <a:r>
              <a:rPr lang="nb-NO" u="sng" dirty="0">
                <a:hlinkClick r:id="rId4" tooltip="Informasjonsbase - LIB"/>
              </a:rPr>
              <a:t>Informasjonsbase - LIB</a:t>
            </a:r>
            <a:r>
              <a:rPr lang="nb-NO" dirty="0"/>
              <a:t> </a:t>
            </a:r>
          </a:p>
          <a:p>
            <a:pPr lvl="0"/>
            <a:r>
              <a:rPr lang="nb-NO" u="sng" dirty="0">
                <a:hlinkClick r:id="rId5" tooltip="Rapporteringsverktøy - LIB"/>
              </a:rPr>
              <a:t>Rapporteringsverktøy - LIB</a:t>
            </a:r>
            <a:r>
              <a:rPr lang="nb-NO" dirty="0"/>
              <a:t> </a:t>
            </a:r>
          </a:p>
          <a:p>
            <a:pPr lvl="0"/>
            <a:r>
              <a:rPr lang="nb-NO" u="sng" dirty="0">
                <a:hlinkClick r:id="rId6" tooltip="Kontroll"/>
              </a:rPr>
              <a:t>Kontroll</a:t>
            </a:r>
            <a:r>
              <a:rPr lang="nb-NO" dirty="0"/>
              <a:t> </a:t>
            </a:r>
          </a:p>
          <a:p>
            <a:pPr lvl="0"/>
            <a:r>
              <a:rPr lang="nb-NO" u="sng" dirty="0">
                <a:hlinkClick r:id="rId7" tooltip="Landbruksregisteret"/>
              </a:rPr>
              <a:t>Landbruksregisteret</a:t>
            </a:r>
            <a:r>
              <a:rPr lang="nb-NO" dirty="0"/>
              <a:t> </a:t>
            </a:r>
          </a:p>
          <a:p>
            <a:pPr lvl="0"/>
            <a:r>
              <a:rPr lang="nb-NO" u="sng" dirty="0">
                <a:hlinkClick r:id="rId8" tooltip="LREG-tjenester"/>
              </a:rPr>
              <a:t>LREG-tjenester</a:t>
            </a:r>
            <a:r>
              <a:rPr lang="nb-NO" dirty="0"/>
              <a:t> </a:t>
            </a:r>
          </a:p>
          <a:p>
            <a:pPr lvl="0"/>
            <a:r>
              <a:rPr lang="nb-NO" u="sng" dirty="0">
                <a:hlinkClick r:id="rId9" tooltip="Innrapportering av slakt"/>
              </a:rPr>
              <a:t>Innrapportering av slakt</a:t>
            </a:r>
            <a:r>
              <a:rPr lang="nb-NO" dirty="0"/>
              <a:t> </a:t>
            </a:r>
          </a:p>
          <a:p>
            <a:pPr lvl="0"/>
            <a:r>
              <a:rPr lang="nb-NO" u="sng" dirty="0">
                <a:hlinkClick r:id="rId10" tooltip="Melkekvotesystemet"/>
              </a:rPr>
              <a:t>Melkekvotesystemet</a:t>
            </a:r>
            <a:r>
              <a:rPr lang="nb-NO" dirty="0"/>
              <a:t> </a:t>
            </a:r>
          </a:p>
          <a:p>
            <a:pPr lvl="0"/>
            <a:r>
              <a:rPr lang="nb-NO" u="sng" dirty="0">
                <a:hlinkClick r:id="rId11" tooltip="Produksjonstilskudd"/>
              </a:rPr>
              <a:t>Produksjonstilskudd</a:t>
            </a:r>
            <a:r>
              <a:rPr lang="nb-NO" dirty="0"/>
              <a:t> </a:t>
            </a:r>
          </a:p>
          <a:p>
            <a:pPr lvl="0"/>
            <a:r>
              <a:rPr lang="nb-NO" u="sng" dirty="0">
                <a:hlinkClick r:id="rId12" tooltip="Rapporter og brev"/>
              </a:rPr>
              <a:t>Rapporter og brev</a:t>
            </a:r>
            <a:r>
              <a:rPr lang="nb-NO" dirty="0"/>
              <a:t> </a:t>
            </a:r>
          </a:p>
          <a:p>
            <a:pPr lvl="0"/>
            <a:r>
              <a:rPr lang="nb-NO" u="sng" dirty="0">
                <a:hlinkClick r:id="rId13" tooltip="Skogfondssystem"/>
              </a:rPr>
              <a:t>Skogfondssystem</a:t>
            </a:r>
            <a:r>
              <a:rPr lang="nb-NO" dirty="0"/>
              <a:t> </a:t>
            </a:r>
          </a:p>
          <a:p>
            <a:pPr lvl="0"/>
            <a:r>
              <a:rPr lang="nb-NO" u="sng" dirty="0" err="1">
                <a:hlinkClick r:id="rId14" tooltip="Sonegrenser for distriktstilskudd"/>
              </a:rPr>
              <a:t>Sonegrenser</a:t>
            </a:r>
            <a:r>
              <a:rPr lang="nb-NO" u="sng" dirty="0">
                <a:hlinkClick r:id="rId14" tooltip="Sonegrenser for distriktstilskudd"/>
              </a:rPr>
              <a:t> for distriktstilskudd</a:t>
            </a:r>
            <a:r>
              <a:rPr lang="nb-NO" dirty="0"/>
              <a:t> </a:t>
            </a:r>
          </a:p>
          <a:p>
            <a:pPr lvl="0"/>
            <a:r>
              <a:rPr lang="nb-NO" u="sng" dirty="0">
                <a:hlinkClick r:id="rId15" tooltip="Øks"/>
              </a:rPr>
              <a:t>Øks</a:t>
            </a:r>
            <a:endParaRPr lang="nb-NO" dirty="0"/>
          </a:p>
          <a:p>
            <a:endParaRPr lang="nb-NO" dirty="0"/>
          </a:p>
        </p:txBody>
      </p:sp>
      <p:cxnSp>
        <p:nvCxnSpPr>
          <p:cNvPr id="5" name="Rett pil 4"/>
          <p:cNvCxnSpPr/>
          <p:nvPr/>
        </p:nvCxnSpPr>
        <p:spPr>
          <a:xfrm flipH="1">
            <a:off x="3352800" y="3886200"/>
            <a:ext cx="2830286"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09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000" dirty="0" smtClean="0"/>
              <a:t>Tjenesteportalen</a:t>
            </a:r>
            <a:r>
              <a:rPr lang="nb-NO" dirty="0" smtClean="0"/>
              <a:t> </a:t>
            </a:r>
            <a:endParaRPr lang="nb-NO" dirty="0"/>
          </a:p>
        </p:txBody>
      </p:sp>
      <p:sp>
        <p:nvSpPr>
          <p:cNvPr id="3" name="Plassholder for innhold 2"/>
          <p:cNvSpPr>
            <a:spLocks noGrp="1"/>
          </p:cNvSpPr>
          <p:nvPr>
            <p:ph idx="1"/>
          </p:nvPr>
        </p:nvSpPr>
        <p:spPr>
          <a:xfrm>
            <a:off x="217714" y="1581386"/>
            <a:ext cx="8469086" cy="4544777"/>
          </a:xfrm>
        </p:spPr>
        <p:txBody>
          <a:bodyPr>
            <a:normAutofit fontScale="55000" lnSpcReduction="20000"/>
          </a:bodyPr>
          <a:lstStyle/>
          <a:p>
            <a:r>
              <a:rPr lang="nb-NO" b="1" dirty="0"/>
              <a:t>Tjenesteportal for saksbehandlere</a:t>
            </a:r>
            <a:r>
              <a:rPr lang="nb-NO" dirty="0"/>
              <a:t> </a:t>
            </a:r>
          </a:p>
          <a:p>
            <a:r>
              <a:rPr lang="nb-NO" b="1" dirty="0"/>
              <a:t>Mine tjenester</a:t>
            </a:r>
            <a:endParaRPr lang="nb-NO" dirty="0"/>
          </a:p>
          <a:p>
            <a:pPr lvl="0"/>
            <a:r>
              <a:rPr lang="nb-NO" u="sng" dirty="0">
                <a:hlinkClick r:id="rId3" tooltip="Erstatningsordningene i landbruket"/>
              </a:rPr>
              <a:t>Erstatningsordningene i landbruket</a:t>
            </a:r>
            <a:r>
              <a:rPr lang="nb-NO" dirty="0"/>
              <a:t> </a:t>
            </a:r>
          </a:p>
          <a:p>
            <a:pPr lvl="0"/>
            <a:r>
              <a:rPr lang="nb-NO" u="sng" dirty="0">
                <a:hlinkClick r:id="rId4" tooltip="Informasjonsbase - LIB"/>
              </a:rPr>
              <a:t>Informasjonsbase - LIB</a:t>
            </a:r>
            <a:r>
              <a:rPr lang="nb-NO" dirty="0"/>
              <a:t> </a:t>
            </a:r>
          </a:p>
          <a:p>
            <a:pPr lvl="0"/>
            <a:r>
              <a:rPr lang="nb-NO" u="sng" dirty="0">
                <a:hlinkClick r:id="rId5" tooltip="Rapporteringsverktøy - LIB"/>
              </a:rPr>
              <a:t>Rapporteringsverktøy - LIB</a:t>
            </a:r>
            <a:r>
              <a:rPr lang="nb-NO" dirty="0"/>
              <a:t> </a:t>
            </a:r>
          </a:p>
          <a:p>
            <a:pPr lvl="0"/>
            <a:r>
              <a:rPr lang="nb-NO" u="sng" dirty="0">
                <a:hlinkClick r:id="rId6" tooltip="Kontroll"/>
              </a:rPr>
              <a:t>Kontroll</a:t>
            </a:r>
            <a:r>
              <a:rPr lang="nb-NO" dirty="0"/>
              <a:t> </a:t>
            </a:r>
          </a:p>
          <a:p>
            <a:pPr lvl="0"/>
            <a:r>
              <a:rPr lang="nb-NO" u="sng" dirty="0">
                <a:hlinkClick r:id="rId7" tooltip="Landbruksregisteret"/>
              </a:rPr>
              <a:t>Landbruksregisteret</a:t>
            </a:r>
            <a:r>
              <a:rPr lang="nb-NO" dirty="0"/>
              <a:t> </a:t>
            </a:r>
          </a:p>
          <a:p>
            <a:pPr lvl="0"/>
            <a:r>
              <a:rPr lang="nb-NO" u="sng" dirty="0">
                <a:hlinkClick r:id="rId8" tooltip="LREG-tjenester"/>
              </a:rPr>
              <a:t>LREG-tjenester</a:t>
            </a:r>
            <a:r>
              <a:rPr lang="nb-NO" dirty="0"/>
              <a:t> </a:t>
            </a:r>
          </a:p>
          <a:p>
            <a:pPr lvl="0"/>
            <a:r>
              <a:rPr lang="nb-NO" u="sng" dirty="0">
                <a:hlinkClick r:id="rId9" tooltip="Innrapportering av slakt"/>
              </a:rPr>
              <a:t>Innrapportering av slakt</a:t>
            </a:r>
            <a:r>
              <a:rPr lang="nb-NO" dirty="0"/>
              <a:t> </a:t>
            </a:r>
          </a:p>
          <a:p>
            <a:pPr lvl="0"/>
            <a:r>
              <a:rPr lang="nb-NO" u="sng" dirty="0">
                <a:hlinkClick r:id="rId10" tooltip="Melkekvotesystemet"/>
              </a:rPr>
              <a:t>Melkekvotesystemet</a:t>
            </a:r>
            <a:r>
              <a:rPr lang="nb-NO" dirty="0"/>
              <a:t> </a:t>
            </a:r>
          </a:p>
          <a:p>
            <a:pPr lvl="0"/>
            <a:r>
              <a:rPr lang="nb-NO" u="sng" dirty="0">
                <a:hlinkClick r:id="rId11" tooltip="Produksjonstilskudd"/>
              </a:rPr>
              <a:t>Produksjonstilskudd</a:t>
            </a:r>
            <a:r>
              <a:rPr lang="nb-NO" dirty="0"/>
              <a:t> </a:t>
            </a:r>
          </a:p>
          <a:p>
            <a:pPr lvl="0"/>
            <a:r>
              <a:rPr lang="nb-NO" u="sng" dirty="0">
                <a:hlinkClick r:id="rId12" tooltip="Rapporter og brev"/>
              </a:rPr>
              <a:t>Rapporter og brev</a:t>
            </a:r>
            <a:r>
              <a:rPr lang="nb-NO" dirty="0"/>
              <a:t> </a:t>
            </a:r>
          </a:p>
          <a:p>
            <a:pPr lvl="0"/>
            <a:r>
              <a:rPr lang="nb-NO" u="sng" dirty="0">
                <a:hlinkClick r:id="rId13" tooltip="Skogfondssystem"/>
              </a:rPr>
              <a:t>Skogfondssystem</a:t>
            </a:r>
            <a:r>
              <a:rPr lang="nb-NO" dirty="0"/>
              <a:t> </a:t>
            </a:r>
          </a:p>
          <a:p>
            <a:pPr lvl="0"/>
            <a:r>
              <a:rPr lang="nb-NO" u="sng" dirty="0" err="1">
                <a:hlinkClick r:id="rId14" tooltip="Sonegrenser for distriktstilskudd"/>
              </a:rPr>
              <a:t>Sonegrenser</a:t>
            </a:r>
            <a:r>
              <a:rPr lang="nb-NO" u="sng" dirty="0">
                <a:hlinkClick r:id="rId14" tooltip="Sonegrenser for distriktstilskudd"/>
              </a:rPr>
              <a:t> for distriktstilskudd</a:t>
            </a:r>
            <a:r>
              <a:rPr lang="nb-NO" dirty="0"/>
              <a:t> </a:t>
            </a:r>
          </a:p>
          <a:p>
            <a:pPr lvl="0"/>
            <a:r>
              <a:rPr lang="nb-NO" u="sng" dirty="0">
                <a:hlinkClick r:id="rId15" tooltip="Øks"/>
              </a:rPr>
              <a:t>Øks</a:t>
            </a:r>
            <a:endParaRPr lang="nb-NO" dirty="0"/>
          </a:p>
          <a:p>
            <a:endParaRPr lang="nb-NO" dirty="0"/>
          </a:p>
        </p:txBody>
      </p:sp>
      <p:cxnSp>
        <p:nvCxnSpPr>
          <p:cNvPr id="5" name="Rett pil 4"/>
          <p:cNvCxnSpPr/>
          <p:nvPr/>
        </p:nvCxnSpPr>
        <p:spPr>
          <a:xfrm flipH="1">
            <a:off x="3494314" y="2656114"/>
            <a:ext cx="2982686" cy="15240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09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smtClean="0"/>
              <a:t>ROB</a:t>
            </a:r>
            <a:endParaRPr lang="nb-NO" dirty="0"/>
          </a:p>
        </p:txBody>
      </p:sp>
      <p:sp>
        <p:nvSpPr>
          <p:cNvPr id="3" name="Plassholder for innhold 2"/>
          <p:cNvSpPr>
            <a:spLocks noGrp="1"/>
          </p:cNvSpPr>
          <p:nvPr>
            <p:ph idx="1"/>
          </p:nvPr>
        </p:nvSpPr>
        <p:spPr/>
        <p:txBody>
          <a:bodyPr>
            <a:normAutofit fontScale="85000" lnSpcReduction="20000"/>
          </a:bodyPr>
          <a:lstStyle/>
          <a:p>
            <a:pPr marL="0" indent="0" algn="ctr">
              <a:buNone/>
            </a:pPr>
            <a:r>
              <a:rPr lang="nb-NO" sz="2400" b="1" dirty="0" smtClean="0"/>
              <a:t>Rapporter og brev </a:t>
            </a:r>
          </a:p>
          <a:p>
            <a:pPr marL="0" indent="0" algn="ctr">
              <a:buNone/>
            </a:pPr>
            <a:r>
              <a:rPr lang="nb-NO" sz="2400" b="1" dirty="0" smtClean="0"/>
              <a:t>om </a:t>
            </a:r>
            <a:r>
              <a:rPr lang="nb-NO" sz="2400" b="1" dirty="0"/>
              <a:t>produksjonstilskudd og tilskudd ferie og </a:t>
            </a:r>
            <a:r>
              <a:rPr lang="nb-NO" sz="2400" b="1" dirty="0" smtClean="0"/>
              <a:t>fritid</a:t>
            </a:r>
          </a:p>
          <a:p>
            <a:pPr marL="0" indent="0">
              <a:buNone/>
            </a:pPr>
            <a:endParaRPr lang="nb-NO" sz="2400" b="1" dirty="0" smtClean="0"/>
          </a:p>
          <a:p>
            <a:pPr marL="0" indent="0">
              <a:buNone/>
            </a:pPr>
            <a:r>
              <a:rPr lang="nb-NO" sz="2400" b="1" dirty="0" smtClean="0"/>
              <a:t>2 valgmuligheter:</a:t>
            </a:r>
          </a:p>
          <a:p>
            <a:pPr marL="0" indent="0">
              <a:buNone/>
            </a:pPr>
            <a:endParaRPr lang="nb-NO" sz="2400" b="1" dirty="0" smtClean="0"/>
          </a:p>
          <a:p>
            <a:pPr marL="0" indent="0">
              <a:buNone/>
            </a:pPr>
            <a:r>
              <a:rPr lang="nb-NO" sz="2400" b="1" dirty="0" smtClean="0"/>
              <a:t>Menyvalget </a:t>
            </a:r>
            <a:r>
              <a:rPr lang="nb-NO" sz="2400" b="1" dirty="0"/>
              <a:t>”Brev”:</a:t>
            </a:r>
          </a:p>
          <a:p>
            <a:r>
              <a:rPr lang="nb-NO" sz="2400" dirty="0"/>
              <a:t>Kopi av </a:t>
            </a:r>
            <a:r>
              <a:rPr lang="nb-NO" sz="2400" dirty="0" err="1"/>
              <a:t>tilskuddsbrev</a:t>
            </a:r>
            <a:r>
              <a:rPr lang="nb-NO" sz="2400" dirty="0"/>
              <a:t> som viser utbetalt produksjon- og </a:t>
            </a:r>
            <a:r>
              <a:rPr lang="nb-NO" sz="2400" dirty="0" err="1"/>
              <a:t>avløsertilskudd</a:t>
            </a:r>
            <a:r>
              <a:rPr lang="nb-NO" sz="2400" dirty="0"/>
              <a:t>  som blir sendt  søkerne i februar og juni. </a:t>
            </a:r>
          </a:p>
          <a:p>
            <a:pPr marL="0" indent="0">
              <a:buNone/>
            </a:pPr>
            <a:endParaRPr lang="nb-NO" sz="2400" b="1" dirty="0"/>
          </a:p>
          <a:p>
            <a:pPr marL="0" indent="0">
              <a:buNone/>
            </a:pPr>
            <a:r>
              <a:rPr lang="nb-NO" sz="2400" b="1" dirty="0"/>
              <a:t>Menyvalg ”Rapporter</a:t>
            </a:r>
            <a:r>
              <a:rPr lang="nb-NO" sz="2400" b="1" dirty="0" smtClean="0"/>
              <a:t>”</a:t>
            </a:r>
            <a:endParaRPr lang="nb-NO" sz="2400" dirty="0"/>
          </a:p>
          <a:p>
            <a:r>
              <a:rPr lang="nb-NO" sz="2400" dirty="0"/>
              <a:t>Rekke rapporter med opplysninger som vil være til god hjelp under ulike faser i saksbehandlingen. </a:t>
            </a:r>
            <a:endParaRPr lang="nb-NO" sz="2400" dirty="0" smtClean="0"/>
          </a:p>
          <a:p>
            <a:pPr marL="0" indent="0">
              <a:buNone/>
            </a:pPr>
            <a:endParaRPr lang="nb-NO" sz="2400" dirty="0"/>
          </a:p>
          <a:p>
            <a:pPr marL="0" indent="0">
              <a:buNone/>
            </a:pPr>
            <a:r>
              <a:rPr lang="nb-NO" sz="2400" dirty="0"/>
              <a:t> </a:t>
            </a:r>
          </a:p>
          <a:p>
            <a:pPr marL="0" indent="0">
              <a:buNone/>
            </a:pPr>
            <a:endParaRPr lang="nb-NO" sz="2400" b="1" dirty="0"/>
          </a:p>
        </p:txBody>
      </p:sp>
    </p:spTree>
    <p:extLst>
      <p:ext uri="{BB962C8B-B14F-4D97-AF65-F5344CB8AC3E}">
        <p14:creationId xmlns:p14="http://schemas.microsoft.com/office/powerpoint/2010/main" val="152575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ssholder for bilde 1"/>
          <p:cNvGraphicFramePr>
            <a:graphicFrameLocks noGrp="1"/>
          </p:cNvGraphicFramePr>
          <p:nvPr>
            <p:ph type="pic" sz="quarter" idx="10"/>
            <p:extLst>
              <p:ext uri="{D42A27DB-BD31-4B8C-83A1-F6EECF244321}">
                <p14:modId xmlns:p14="http://schemas.microsoft.com/office/powerpoint/2010/main" val="3941396504"/>
              </p:ext>
            </p:extLst>
          </p:nvPr>
        </p:nvGraphicFramePr>
        <p:xfrm>
          <a:off x="642256" y="772884"/>
          <a:ext cx="8380436" cy="5591917"/>
        </p:xfrm>
        <a:graphic>
          <a:graphicData uri="http://schemas.openxmlformats.org/drawingml/2006/table">
            <a:tbl>
              <a:tblPr firstRow="1" firstCol="1" bandRow="1">
                <a:tableStyleId>{5C22544A-7EE6-4342-B048-85BDC9FD1C3A}</a:tableStyleId>
              </a:tblPr>
              <a:tblGrid>
                <a:gridCol w="3479625"/>
                <a:gridCol w="1983487"/>
                <a:gridCol w="2917324"/>
              </a:tblGrid>
              <a:tr h="990832">
                <a:tc gridSpan="3">
                  <a:txBody>
                    <a:bodyPr/>
                    <a:lstStyle/>
                    <a:p>
                      <a:pPr>
                        <a:lnSpc>
                          <a:spcPct val="115000"/>
                        </a:lnSpc>
                        <a:spcAft>
                          <a:spcPts val="0"/>
                        </a:spcAft>
                      </a:pPr>
                      <a:r>
                        <a:rPr lang="nb-NO" sz="1600" dirty="0">
                          <a:effectLst/>
                        </a:rPr>
                        <a:t>ROB - rapporter og brev i landbruksdirektoratets fagsystem</a:t>
                      </a:r>
                      <a:endParaRPr lang="nb-NO" sz="1100" dirty="0">
                        <a:effectLst/>
                        <a:latin typeface="Calibri"/>
                        <a:ea typeface="Calibri"/>
                        <a:cs typeface="Times New Roman"/>
                      </a:endParaRPr>
                    </a:p>
                  </a:txBody>
                  <a:tcPr marL="68580" marR="68580" marT="0" marB="0"/>
                </a:tc>
                <a:tc hMerge="1">
                  <a:txBody>
                    <a:bodyPr/>
                    <a:lstStyle/>
                    <a:p>
                      <a:endParaRPr lang="nb-NO"/>
                    </a:p>
                  </a:txBody>
                  <a:tcPr/>
                </a:tc>
                <a:tc hMerge="1">
                  <a:txBody>
                    <a:bodyPr/>
                    <a:lstStyle/>
                    <a:p>
                      <a:endParaRPr lang="nb-NO"/>
                    </a:p>
                  </a:txBody>
                  <a:tcPr/>
                </a:tc>
              </a:tr>
              <a:tr h="405529">
                <a:tc>
                  <a:txBody>
                    <a:bodyPr/>
                    <a:lstStyle/>
                    <a:p>
                      <a:pPr>
                        <a:lnSpc>
                          <a:spcPct val="115000"/>
                        </a:lnSpc>
                        <a:spcAft>
                          <a:spcPts val="0"/>
                        </a:spcAft>
                      </a:pPr>
                      <a:r>
                        <a:rPr lang="nb-NO" sz="1400">
                          <a:effectLst/>
                        </a:rPr>
                        <a:t>Rapportyper</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400">
                          <a:effectLst/>
                        </a:rPr>
                        <a:t>Sammenheng</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400">
                          <a:effectLst/>
                        </a:rPr>
                        <a:t>Beskrivelse</a:t>
                      </a:r>
                      <a:endParaRPr lang="nb-NO" sz="1100">
                        <a:effectLst/>
                        <a:latin typeface="Calibri"/>
                        <a:ea typeface="Calibri"/>
                        <a:cs typeface="Times New Roman"/>
                      </a:endParaRPr>
                    </a:p>
                  </a:txBody>
                  <a:tcPr marL="68580" marR="68580" marT="0" marB="0"/>
                </a:tc>
              </a:tr>
              <a:tr h="347660">
                <a:tc>
                  <a:txBody>
                    <a:bodyPr/>
                    <a:lstStyle/>
                    <a:p>
                      <a:pPr>
                        <a:lnSpc>
                          <a:spcPct val="115000"/>
                        </a:lnSpc>
                        <a:spcAft>
                          <a:spcPts val="0"/>
                        </a:spcAft>
                      </a:pPr>
                      <a:r>
                        <a:rPr lang="nb-NO" sz="1200">
                          <a:effectLst/>
                        </a:rPr>
                        <a:t>AVL- E900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Avløser ferie og fritid</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Maks refusjon for avløser</a:t>
                      </a:r>
                      <a:endParaRPr lang="nb-NO" sz="1100">
                        <a:effectLst/>
                        <a:latin typeface="Calibri"/>
                        <a:ea typeface="Calibri"/>
                        <a:cs typeface="Times New Roman"/>
                      </a:endParaRPr>
                    </a:p>
                  </a:txBody>
                  <a:tcPr marL="68580" marR="68580" marT="0" marB="0"/>
                </a:tc>
              </a:tr>
              <a:tr h="547469">
                <a:tc>
                  <a:txBody>
                    <a:bodyPr/>
                    <a:lstStyle/>
                    <a:p>
                      <a:pPr>
                        <a:lnSpc>
                          <a:spcPct val="115000"/>
                        </a:lnSpc>
                        <a:spcAft>
                          <a:spcPts val="0"/>
                        </a:spcAft>
                      </a:pPr>
                      <a:r>
                        <a:rPr lang="nb-NO" sz="1200">
                          <a:effectLst/>
                        </a:rPr>
                        <a:t>AVL - 800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           «</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Hovedliste sluttopplysning</a:t>
                      </a:r>
                      <a:endParaRPr lang="nb-NO" sz="1100">
                        <a:effectLst/>
                        <a:latin typeface="Calibri"/>
                        <a:ea typeface="Calibri"/>
                        <a:cs typeface="Times New Roman"/>
                      </a:endParaRPr>
                    </a:p>
                  </a:txBody>
                  <a:tcPr marL="68580" marR="68580" marT="0" marB="0"/>
                </a:tc>
              </a:tr>
              <a:tr h="432623">
                <a:tc>
                  <a:txBody>
                    <a:bodyPr/>
                    <a:lstStyle/>
                    <a:p>
                      <a:pPr>
                        <a:lnSpc>
                          <a:spcPct val="115000"/>
                        </a:lnSpc>
                        <a:spcAft>
                          <a:spcPts val="0"/>
                        </a:spcAft>
                      </a:pPr>
                      <a:r>
                        <a:rPr lang="nb-NO" sz="1200">
                          <a:effectLst/>
                        </a:rPr>
                        <a:t>PT-2000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Preutfylling</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Søker som får preutfylt skjema</a:t>
                      </a:r>
                      <a:endParaRPr lang="nb-NO" sz="1100">
                        <a:effectLst/>
                        <a:latin typeface="Calibri"/>
                        <a:ea typeface="Calibri"/>
                        <a:cs typeface="Times New Roman"/>
                      </a:endParaRPr>
                    </a:p>
                  </a:txBody>
                  <a:tcPr marL="68580" marR="68580" marT="0" marB="0"/>
                </a:tc>
              </a:tr>
              <a:tr h="716951">
                <a:tc>
                  <a:txBody>
                    <a:bodyPr/>
                    <a:lstStyle/>
                    <a:p>
                      <a:pPr>
                        <a:lnSpc>
                          <a:spcPct val="115000"/>
                        </a:lnSpc>
                        <a:spcAft>
                          <a:spcPts val="0"/>
                        </a:spcAft>
                      </a:pPr>
                      <a:r>
                        <a:rPr lang="nb-NO" sz="1200">
                          <a:effectLst/>
                        </a:rPr>
                        <a:t>PT- 2010</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Ikke preutfylling</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nb-NO" sz="1200">
                          <a:effectLst/>
                        </a:rPr>
                        <a:t>Søker som ikke får preutfylt skjema</a:t>
                      </a:r>
                      <a:endParaRPr lang="nb-NO" sz="1100">
                        <a:effectLst/>
                        <a:latin typeface="Calibri"/>
                        <a:ea typeface="Calibri"/>
                        <a:cs typeface="Times New Roman"/>
                      </a:endParaRPr>
                    </a:p>
                  </a:txBody>
                  <a:tcPr marL="68580" marR="68580" marT="0" marB="0"/>
                </a:tc>
              </a:tr>
              <a:tr h="716951">
                <a:tc>
                  <a:txBody>
                    <a:bodyPr/>
                    <a:lstStyle/>
                    <a:p>
                      <a:pPr>
                        <a:lnSpc>
                          <a:spcPct val="115000"/>
                        </a:lnSpc>
                        <a:spcAft>
                          <a:spcPts val="0"/>
                        </a:spcAft>
                      </a:pPr>
                      <a:r>
                        <a:rPr lang="nb-NO" sz="1200">
                          <a:effectLst/>
                        </a:rPr>
                        <a:t>PT-1001A</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Feilliste 1. inputkontroll</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Kan rettes</a:t>
                      </a:r>
                      <a:endParaRPr lang="nb-NO" sz="1100">
                        <a:effectLst/>
                        <a:latin typeface="Calibri"/>
                        <a:ea typeface="Calibri"/>
                        <a:cs typeface="Times New Roman"/>
                      </a:endParaRPr>
                    </a:p>
                  </a:txBody>
                  <a:tcPr marL="68580" marR="68580" marT="0" marB="0"/>
                </a:tc>
              </a:tr>
              <a:tr h="716951">
                <a:tc>
                  <a:txBody>
                    <a:bodyPr/>
                    <a:lstStyle/>
                    <a:p>
                      <a:pPr>
                        <a:lnSpc>
                          <a:spcPct val="115000"/>
                        </a:lnSpc>
                        <a:spcAft>
                          <a:spcPts val="0"/>
                        </a:spcAft>
                      </a:pPr>
                      <a:r>
                        <a:rPr lang="en-US" sz="1200">
                          <a:effectLst/>
                        </a:rPr>
                        <a:t>PT-1001B</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Feilliste 2. inputkontroll</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Kan rettes</a:t>
                      </a:r>
                      <a:endParaRPr lang="nb-NO" sz="1100">
                        <a:effectLst/>
                        <a:latin typeface="Calibri"/>
                        <a:ea typeface="Calibri"/>
                        <a:cs typeface="Times New Roman"/>
                      </a:endParaRPr>
                    </a:p>
                  </a:txBody>
                  <a:tcPr marL="68580" marR="68580" marT="0" marB="0"/>
                </a:tc>
              </a:tr>
              <a:tr h="716951">
                <a:tc>
                  <a:txBody>
                    <a:bodyPr/>
                    <a:lstStyle/>
                    <a:p>
                      <a:pPr>
                        <a:lnSpc>
                          <a:spcPct val="115000"/>
                        </a:lnSpc>
                        <a:spcAft>
                          <a:spcPts val="0"/>
                        </a:spcAft>
                      </a:pPr>
                      <a:r>
                        <a:rPr lang="en-US" sz="1200" dirty="0">
                          <a:effectLst/>
                        </a:rPr>
                        <a:t>PT-1001C</a:t>
                      </a:r>
                      <a:endParaRPr lang="nb-NO"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a:effectLst/>
                        </a:rPr>
                        <a:t>Feilliste 3. inputkontroll</a:t>
                      </a:r>
                      <a:endParaRPr lang="nb-NO" sz="1100">
                        <a:effectLst/>
                        <a:latin typeface="Calibri"/>
                        <a:ea typeface="Calibri"/>
                        <a:cs typeface="Times New Roman"/>
                      </a:endParaRPr>
                    </a:p>
                  </a:txBody>
                  <a:tcPr marL="68580" marR="68580" marT="0" marB="0"/>
                </a:tc>
                <a:tc>
                  <a:txBody>
                    <a:bodyPr/>
                    <a:lstStyle/>
                    <a:p>
                      <a:pPr>
                        <a:lnSpc>
                          <a:spcPct val="115000"/>
                        </a:lnSpc>
                        <a:spcAft>
                          <a:spcPts val="0"/>
                        </a:spcAft>
                      </a:pPr>
                      <a:r>
                        <a:rPr lang="en-US" sz="1200" dirty="0" err="1">
                          <a:effectLst/>
                        </a:rPr>
                        <a:t>Kan</a:t>
                      </a:r>
                      <a:r>
                        <a:rPr lang="en-US" sz="1200" dirty="0">
                          <a:effectLst/>
                        </a:rPr>
                        <a:t> </a:t>
                      </a:r>
                      <a:r>
                        <a:rPr lang="en-US" sz="1200" dirty="0" err="1">
                          <a:effectLst/>
                        </a:rPr>
                        <a:t>ikke</a:t>
                      </a:r>
                      <a:r>
                        <a:rPr lang="en-US" sz="1200" dirty="0">
                          <a:effectLst/>
                        </a:rPr>
                        <a:t> </a:t>
                      </a:r>
                      <a:r>
                        <a:rPr lang="en-US" sz="1200" dirty="0" err="1">
                          <a:effectLst/>
                        </a:rPr>
                        <a:t>rettes</a:t>
                      </a:r>
                      <a:endParaRPr lang="nb-NO" sz="1100" dirty="0">
                        <a:effectLst/>
                        <a:latin typeface="Calibri"/>
                        <a:ea typeface="Calibri"/>
                        <a:cs typeface="Times New Roman"/>
                      </a:endParaRPr>
                    </a:p>
                  </a:txBody>
                  <a:tcPr marL="68580" marR="68580" marT="0" marB="0"/>
                </a:tc>
              </a:tr>
            </a:tbl>
          </a:graphicData>
        </a:graphic>
      </p:graphicFrame>
      <p:sp>
        <p:nvSpPr>
          <p:cNvPr id="3" name="Text Placeholder 2"/>
          <p:cNvSpPr>
            <a:spLocks noGrp="1"/>
          </p:cNvSpPr>
          <p:nvPr>
            <p:ph type="body" sz="quarter" idx="12"/>
          </p:nvPr>
        </p:nvSpPr>
        <p:spPr/>
        <p:txBody>
          <a:bodyPr/>
          <a:lstStyle/>
          <a:p>
            <a:endParaRPr lang="nb-NO"/>
          </a:p>
        </p:txBody>
      </p:sp>
      <p:sp>
        <p:nvSpPr>
          <p:cNvPr id="4" name="Text Placeholder 3"/>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1105227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SLF-samling 12. 13. jun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ISBN-nummer xmlns="138d6e04-1f76-42ad-b243-d07376ed33c3" xsi:nil="true"/>
    <ÅrTaxHTField0 xmlns="138d6e04-1f76-42ad-b243-d07376ed33c3">
      <Terms xmlns="http://schemas.microsoft.com/office/infopath/2007/PartnerControls">
        <TermInfo xmlns="http://schemas.microsoft.com/office/infopath/2007/PartnerControls">
          <TermName xmlns="http://schemas.microsoft.com/office/infopath/2007/PartnerControls">2014</TermName>
          <TermId xmlns="http://schemas.microsoft.com/office/infopath/2007/PartnerControls">f4c4dc7b-98bb-471b-9970-2f8669674b85</TermId>
        </TermInfo>
      </Terms>
    </ÅrTaxHTField0>
    <TaxCatchAll xmlns="138d6e04-1f76-42ad-b243-d07376ed33c3">
      <Value>120</Value>
      <Value>535</Value>
      <Value>303</Value>
      <Value>148</Value>
      <Value>216</Value>
      <Value>266</Value>
    </TaxCatchAll>
    <AvdelingerTaxHTField0 xmlns="138d6e04-1f76-42ad-b243-d07376ed33c3">
      <Terms xmlns="http://schemas.microsoft.com/office/infopath/2007/PartnerControls">
        <TermInfo xmlns="http://schemas.microsoft.com/office/infopath/2007/PartnerControls">
          <TermName xmlns="http://schemas.microsoft.com/office/infopath/2007/PartnerControls">Landbruk</TermName>
          <TermId xmlns="http://schemas.microsoft.com/office/infopath/2007/PartnerControls">1fd698d2-5cca-45c5-a807-0be07bd2c48c</TermId>
        </TermInfo>
        <TermInfo xmlns="http://schemas.microsoft.com/office/infopath/2007/PartnerControls">
          <TermName xmlns="http://schemas.microsoft.com/office/infopath/2007/PartnerControls">Mosjøen</TermName>
          <TermId xmlns="http://schemas.microsoft.com/office/infopath/2007/PartnerControls">dcd6b34f-ba36-4585-ad9e-12eb6a6a05c1</TermId>
        </TermInfo>
      </Terms>
    </AvdelingerTaxHTField0>
    <Møtedato xmlns="138d6e04-1f76-42ad-b243-d07376ed33c3">2014-09-01T22:00:00+00:00</Møtedato>
    <FagområderTaxHTField0 xmlns="138d6e04-1f76-42ad-b243-d07376ed33c3">
      <Terms xmlns="http://schemas.microsoft.com/office/infopath/2007/PartnerControls">
        <TermInfo xmlns="http://schemas.microsoft.com/office/infopath/2007/PartnerControls">
          <TermName xmlns="http://schemas.microsoft.com/office/infopath/2007/PartnerControls">Produksjonstilskudd</TermName>
          <TermId xmlns="http://schemas.microsoft.com/office/infopath/2007/PartnerControls">fba98c99-aad9-43e1-b88f-b9c32dad98eb</TermId>
        </TermInfo>
        <TermInfo xmlns="http://schemas.microsoft.com/office/infopath/2007/PartnerControls">
          <TermName xmlns="http://schemas.microsoft.com/office/infopath/2007/PartnerControls">Kurs konferanse</TermName>
          <TermId xmlns="http://schemas.microsoft.com/office/infopath/2007/PartnerControls">d5507068-c061-4709-a2d4-4b1d0110bf4b</TermId>
        </TermInfo>
      </Terms>
    </FagområderTaxHTField0>
    <Møtedokument xmlns="d53afbd5-b515-4af6-9878-c80c768a5eb8">false</Møtedokument>
    <DokumenttyperTaxHTField0 xmlns="138d6e04-1f76-42ad-b243-d07376ed33c3">
      <Terms xmlns="http://schemas.microsoft.com/office/infopath/2007/PartnerControls">
        <TermInfo xmlns="http://schemas.microsoft.com/office/infopath/2007/PartnerControls">
          <TermName xmlns="http://schemas.microsoft.com/office/infopath/2007/PartnerControls">Presentasjon powerpoint</TermName>
          <TermId xmlns="http://schemas.microsoft.com/office/infopath/2007/PartnerControls">63f1c78f-4afb-4403-aceb-65eac2a635e8</TermId>
        </TermInfo>
      </Terms>
    </DokumenttyperTaxHTField0>
    <Sosialt_x0020_1TaxHTField0 xmlns="138d6e04-1f76-42ad-b243-d07376ed33c3">
      <Terms xmlns="http://schemas.microsoft.com/office/infopath/2007/PartnerControls"/>
    </Sosialt_x0020_1TaxHTField0>
    <Kommuner1TaxHTField0 xmlns="138d6e04-1f76-42ad-b243-d07376ed33c3">
      <Terms xmlns="http://schemas.microsoft.com/office/infopath/2007/PartnerControls"/>
    </Kommuner1TaxHTField0>
    <Saksnummer_x0020__x0028_møte_x0029_ xmlns="138d6e04-1f76-42ad-b243-d07376ed33c3" xsi:nil="true"/>
    <_dlc_DocIdPersistId xmlns="138d6e04-1f76-42ad-b243-d07376ed33c3">false</_dlc_DocIdPersistId>
    <_dlc_DocId xmlns="138d6e04-1f76-42ad-b243-d07376ed33c3">UKUM45TMN2SN-63-7734</_dlc_DocId>
    <_dlc_DocIdUrl xmlns="138d6e04-1f76-42ad-b243-d07376ed33c3">
      <Url>http://intranett/dokumentsenter/_layouts/DocIdRedir.aspx?ID=UKUM45TMN2SN-63-7734</Url>
      <Description>UKUM45TMN2SN-63-7734</Description>
    </_dlc_DocIdUrl>
    <M_x00e5_lgrupper xmlns="69eaa1cf-f250-461f-9d01-7255543802b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FMNO DOKUMENTER" ma:contentTypeID="0x010100AEE3F90A70206F4FBC2504B20346D9B10045AAB0AF7D25844883F899F396BCBF03" ma:contentTypeVersion="89" ma:contentTypeDescription="" ma:contentTypeScope="" ma:versionID="edb22630c299c8dabf4d4fe3d0e4b96d">
  <xsd:schema xmlns:xsd="http://www.w3.org/2001/XMLSchema" xmlns:xs="http://www.w3.org/2001/XMLSchema" xmlns:p="http://schemas.microsoft.com/office/2006/metadata/properties" xmlns:ns2="138d6e04-1f76-42ad-b243-d07376ed33c3" xmlns:ns3="d53afbd5-b515-4af6-9878-c80c768a5eb8" xmlns:ns4="69eaa1cf-f250-461f-9d01-7255543802b4" targetNamespace="http://schemas.microsoft.com/office/2006/metadata/properties" ma:root="true" ma:fieldsID="e6401887be45d76676a44b80794ff2a3" ns2:_="" ns3:_="" ns4:_="">
    <xsd:import namespace="138d6e04-1f76-42ad-b243-d07376ed33c3"/>
    <xsd:import namespace="d53afbd5-b515-4af6-9878-c80c768a5eb8"/>
    <xsd:import namespace="69eaa1cf-f250-461f-9d01-7255543802b4"/>
    <xsd:element name="properties">
      <xsd:complexType>
        <xsd:sequence>
          <xsd:element name="documentManagement">
            <xsd:complexType>
              <xsd:all>
                <xsd:element ref="ns2:Møtedato" minOccurs="0"/>
                <xsd:element ref="ns3:Møtedokument" minOccurs="0"/>
                <xsd:element ref="ns2:Saksnummer_x0020__x0028_møte_x0029_" minOccurs="0"/>
                <xsd:element ref="ns2:ISBN-nummer" minOccurs="0"/>
                <xsd:element ref="ns2:TaxCatchAllLabel" minOccurs="0"/>
                <xsd:element ref="ns2:AvdelingerTaxHTField0" minOccurs="0"/>
                <xsd:element ref="ns2:FagområderTaxHTField0" minOccurs="0"/>
                <xsd:element ref="ns2:Kommuner1TaxHTField0" minOccurs="0"/>
                <xsd:element ref="ns2:Sosialt_x0020_1TaxHTField0" minOccurs="0"/>
                <xsd:element ref="ns2:ÅrTaxHTField0" minOccurs="0"/>
                <xsd:element ref="ns2:_dlc_DocIdPersistId" minOccurs="0"/>
                <xsd:element ref="ns2:_dlc_DocIdUrl" minOccurs="0"/>
                <xsd:element ref="ns2:_dlc_DocId" minOccurs="0"/>
                <xsd:element ref="ns2:DokumenttyperTaxHTField0" minOccurs="0"/>
                <xsd:element ref="ns2:TaxCatchAll" minOccurs="0"/>
                <xsd:element ref="ns4:M_x00e5_lgrupp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d6e04-1f76-42ad-b243-d07376ed33c3" elementFormDefault="qualified">
    <xsd:import namespace="http://schemas.microsoft.com/office/2006/documentManagement/types"/>
    <xsd:import namespace="http://schemas.microsoft.com/office/infopath/2007/PartnerControls"/>
    <xsd:element name="Møtedato" ma:index="6" nillable="true" ma:displayName="Møtedato" ma:description="" ma:format="DateOnly" ma:internalName="M_x00f8_tedato" ma:readOnly="false">
      <xsd:simpleType>
        <xsd:restriction base="dms:DateTime"/>
      </xsd:simpleType>
    </xsd:element>
    <xsd:element name="Saksnummer_x0020__x0028_møte_x0029_" ma:index="8" nillable="true" ma:displayName="Saksnummer (møte)" ma:description="Refererer til dokumentets saksnummer for møtet, eventuelt møtets nummer." ma:internalName="Saksnummer_x0020__x0028_m_x00f8_te_x0029_" ma:readOnly="false">
      <xsd:simpleType>
        <xsd:restriction base="dms:Text">
          <xsd:maxLength value="50"/>
        </xsd:restriction>
      </xsd:simpleType>
    </xsd:element>
    <xsd:element name="ISBN-nummer" ma:index="10" nillable="true" ma:displayName="ISBN-nummer" ma:description="Skrives slik: xxx-xx-xxxxx-xx-x" ma:internalName="ISBN_x002d_nummer">
      <xsd:simpleType>
        <xsd:restriction base="dms:Text">
          <xsd:maxLength value="17"/>
        </xsd:restriction>
      </xsd:simpleType>
    </xsd:element>
    <xsd:element name="TaxCatchAllLabel" ma:index="12" nillable="true" ma:displayName="Taxonomy Catch All Column1" ma:description="" ma:hidden="true" ma:list="{f7030938-8ba3-4935-8356-9c1c0f05ea97}" ma:internalName="TaxCatchAllLabel" ma:readOnly="true" ma:showField="CatchAllDataLabel" ma:web="138d6e04-1f76-42ad-b243-d07376ed33c3">
      <xsd:complexType>
        <xsd:complexContent>
          <xsd:extension base="dms:MultiChoiceLookup">
            <xsd:sequence>
              <xsd:element name="Value" type="dms:Lookup" maxOccurs="unbounded" minOccurs="0" nillable="true"/>
            </xsd:sequence>
          </xsd:extension>
        </xsd:complexContent>
      </xsd:complexType>
    </xsd:element>
    <xsd:element name="AvdelingerTaxHTField0" ma:index="14" ma:taxonomy="true" ma:internalName="AvdelingerTaxHTField0" ma:taxonomyFieldName="Avdelinger" ma:displayName="Organisasjonstilhørighet" ma:readOnly="false" ma:default="" ma:fieldId="{4cf49562-14f0-4bf8-bd77-7e558af77665}" ma:taxonomyMulti="true" ma:sspId="638f2f0d-cca0-472d-9312-871d4ef2f1b2" ma:termSetId="7ea6b9bb-221b-444a-888c-58aa94d88bc6" ma:anchorId="00000000-0000-0000-0000-000000000000" ma:open="false" ma:isKeyword="false">
      <xsd:complexType>
        <xsd:sequence>
          <xsd:element ref="pc:Terms" minOccurs="0" maxOccurs="1"/>
        </xsd:sequence>
      </xsd:complexType>
    </xsd:element>
    <xsd:element name="FagområderTaxHTField0" ma:index="16" ma:taxonomy="true" ma:internalName="Fagomr_x00e5_derTaxHTField0" ma:taxonomyFieldName="Fagomr_x00e5_der" ma:displayName="Fagområder" ma:readOnly="false" ma:default="" ma:fieldId="{a5b72c67-0e4f-476f-bef0-245e1a92580c}" ma:taxonomyMulti="true" ma:sspId="638f2f0d-cca0-472d-9312-871d4ef2f1b2" ma:termSetId="b0ce4a20-dc28-466e-ace2-103c7ad92c95" ma:anchorId="00000000-0000-0000-0000-000000000000" ma:open="false" ma:isKeyword="false">
      <xsd:complexType>
        <xsd:sequence>
          <xsd:element ref="pc:Terms" minOccurs="0" maxOccurs="1"/>
        </xsd:sequence>
      </xsd:complexType>
    </xsd:element>
    <xsd:element name="Kommuner1TaxHTField0" ma:index="18" nillable="true" ma:taxonomy="true" ma:internalName="Kommuner1TaxHTField0" ma:taxonomyFieldName="Kommuner1" ma:displayName="Kommuner" ma:readOnly="false" ma:default="" ma:fieldId="{369942c3-309f-4148-b1d0-a071f08126e8}" ma:taxonomyMulti="true" ma:sspId="638f2f0d-cca0-472d-9312-871d4ef2f1b2" ma:termSetId="d152b473-c4be-49a2-8228-5d44aa895df1" ma:anchorId="00000000-0000-0000-0000-000000000000" ma:open="false" ma:isKeyword="false">
      <xsd:complexType>
        <xsd:sequence>
          <xsd:element ref="pc:Terms" minOccurs="0" maxOccurs="1"/>
        </xsd:sequence>
      </xsd:complexType>
    </xsd:element>
    <xsd:element name="Sosialt_x0020_1TaxHTField0" ma:index="20" nillable="true" ma:taxonomy="true" ma:internalName="Sosialt_x0020_1TaxHTField0" ma:taxonomyFieldName="Sosialt_x0020_1" ma:displayName="Sosialt" ma:default="" ma:fieldId="{48be24a4-1093-4784-b89b-ce688282050a}" ma:taxonomyMulti="true" ma:sspId="638f2f0d-cca0-472d-9312-871d4ef2f1b2" ma:termSetId="73939d73-c430-4fe8-b0ee-ed481a27a102" ma:anchorId="00000000-0000-0000-0000-000000000000" ma:open="false" ma:isKeyword="false">
      <xsd:complexType>
        <xsd:sequence>
          <xsd:element ref="pc:Terms" minOccurs="0" maxOccurs="1"/>
        </xsd:sequence>
      </xsd:complexType>
    </xsd:element>
    <xsd:element name="ÅrTaxHTField0" ma:index="23" nillable="true" ma:taxonomy="true" ma:internalName="_x00c5_rTaxHTField0" ma:taxonomyFieldName="_x00c5_r" ma:displayName="År" ma:readOnly="false" ma:default="" ma:fieldId="{f515a0ec-3f20-439b-a0c5-89ee9c2ceba8}" ma:taxonomyMulti="true" ma:sspId="638f2f0d-cca0-472d-9312-871d4ef2f1b2" ma:termSetId="2983d30e-8826-4ec2-b7ab-2d2633cea28a" ma:anchorId="00000000-0000-0000-0000-000000000000" ma:open="false" ma:isKeyword="false">
      <xsd:complexType>
        <xsd:sequence>
          <xsd:element ref="pc:Terms" minOccurs="0" maxOccurs="1"/>
        </xsd:sequence>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_dlc_DocIdUrl" ma:index="26"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7" nillable="true" ma:displayName="Dokument-ID-verdi" ma:description="Verdien for dokument-IDen som er tilordnet elementet." ma:internalName="_dlc_DocId" ma:readOnly="true">
      <xsd:simpleType>
        <xsd:restriction base="dms:Text"/>
      </xsd:simpleType>
    </xsd:element>
    <xsd:element name="DokumenttyperTaxHTField0" ma:index="28" ma:taxonomy="true" ma:internalName="DokumenttyperTaxHTField0" ma:taxonomyFieldName="Dokumenttyper" ma:displayName="Dokument" ma:indexed="true" ma:default="" ma:fieldId="{fb2ca57d-962d-4739-a68e-7412b9c990f9}" ma:sspId="638f2f0d-cca0-472d-9312-871d4ef2f1b2" ma:termSetId="2675e837-a4ce-4e1e-8865-8a0eb3b97dae" ma:anchorId="00000000-0000-0000-0000-000000000000" ma:open="false" ma:isKeyword="false">
      <xsd:complexType>
        <xsd:sequence>
          <xsd:element ref="pc:Terms" minOccurs="0" maxOccurs="1"/>
        </xsd:sequence>
      </xsd:complexType>
    </xsd:element>
    <xsd:element name="TaxCatchAll" ma:index="29" nillable="true" ma:displayName="Taxonomy Catch All Column" ma:description="" ma:hidden="true" ma:list="{f7030938-8ba3-4935-8356-9c1c0f05ea97}" ma:internalName="TaxCatchAll" ma:showField="CatchAllData" ma:web="138d6e04-1f76-42ad-b243-d07376ed33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3afbd5-b515-4af6-9878-c80c768a5eb8" elementFormDefault="qualified">
    <xsd:import namespace="http://schemas.microsoft.com/office/2006/documentManagement/types"/>
    <xsd:import namespace="http://schemas.microsoft.com/office/infopath/2007/PartnerControls"/>
    <xsd:element name="Møtedokument" ma:index="7" nillable="true" ma:displayName="Møtedokument" ma:default="0" ma:description="Kryss av for ja hvis dokumentet skal legges fram i et møte. Husk å påføre møtedato og sak nr." ma:internalName="M_x00f8_tedok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9eaa1cf-f250-461f-9d01-7255543802b4" elementFormDefault="qualified">
    <xsd:import namespace="http://schemas.microsoft.com/office/2006/documentManagement/types"/>
    <xsd:import namespace="http://schemas.microsoft.com/office/infopath/2007/PartnerControls"/>
    <xsd:element name="M_x00e5_lgrupper" ma:index="30" nillable="true" ma:displayName="Målgrupper" ma:hidden="true" ma:internalName="M_x00e5_lgrupper"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nholdstype"/>
        <xsd:element ref="dc:title"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B646C8-4C6A-444E-923A-73340F338A40}">
  <ds:schemaRefs>
    <ds:schemaRef ds:uri="http://schemas.microsoft.com/office/2006/metadata/customXsn"/>
  </ds:schemaRefs>
</ds:datastoreItem>
</file>

<file path=customXml/itemProps2.xml><?xml version="1.0" encoding="utf-8"?>
<ds:datastoreItem xmlns:ds="http://schemas.openxmlformats.org/officeDocument/2006/customXml" ds:itemID="{A4010632-A683-4F36-9C70-A5221CB2ED2C}">
  <ds:schemaRefs>
    <ds:schemaRef ds:uri="138d6e04-1f76-42ad-b243-d07376ed33c3"/>
    <ds:schemaRef ds:uri="http://purl.org/dc/dcmitype/"/>
    <ds:schemaRef ds:uri="http://purl.org/dc/terms/"/>
    <ds:schemaRef ds:uri="69eaa1cf-f250-461f-9d01-7255543802b4"/>
    <ds:schemaRef ds:uri="http://schemas.microsoft.com/office/2006/documentManagement/types"/>
    <ds:schemaRef ds:uri="http://purl.org/dc/elements/1.1/"/>
    <ds:schemaRef ds:uri="http://www.w3.org/XML/1998/namespace"/>
    <ds:schemaRef ds:uri="d53afbd5-b515-4af6-9878-c80c768a5eb8"/>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AD9F5B2-3550-4386-9A36-0E35949D660E}">
  <ds:schemaRefs>
    <ds:schemaRef ds:uri="http://schemas.microsoft.com/sharepoint/events"/>
  </ds:schemaRefs>
</ds:datastoreItem>
</file>

<file path=customXml/itemProps4.xml><?xml version="1.0" encoding="utf-8"?>
<ds:datastoreItem xmlns:ds="http://schemas.openxmlformats.org/officeDocument/2006/customXml" ds:itemID="{A3EE4D94-16DC-4780-8691-2AFE32A43D50}">
  <ds:schemaRefs>
    <ds:schemaRef ds:uri="http://schemas.microsoft.com/sharepoint/v3/contenttype/forms"/>
  </ds:schemaRefs>
</ds:datastoreItem>
</file>

<file path=customXml/itemProps5.xml><?xml version="1.0" encoding="utf-8"?>
<ds:datastoreItem xmlns:ds="http://schemas.openxmlformats.org/officeDocument/2006/customXml" ds:itemID="{89BD139B-47CC-4DFB-9F86-919E0EF35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d6e04-1f76-42ad-b243-d07376ed33c3"/>
    <ds:schemaRef ds:uri="d53afbd5-b515-4af6-9878-c80c768a5eb8"/>
    <ds:schemaRef ds:uri="69eaa1cf-f250-461f-9d01-725554380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SLF-samling 12. 13. juni</Template>
  <TotalTime>1223</TotalTime>
  <Words>2179</Words>
  <Application>Microsoft Office PowerPoint</Application>
  <PresentationFormat>Skjermfremvisning (4:3)</PresentationFormat>
  <Paragraphs>689</Paragraphs>
  <Slides>24</Slides>
  <Notes>24</Notes>
  <HiddenSlides>0</HiddenSlides>
  <MMClips>0</MMClips>
  <ScaleCrop>false</ScaleCrop>
  <HeadingPairs>
    <vt:vector size="4" baseType="variant">
      <vt:variant>
        <vt:lpstr>Tema</vt:lpstr>
      </vt:variant>
      <vt:variant>
        <vt:i4>1</vt:i4>
      </vt:variant>
      <vt:variant>
        <vt:lpstr>Lysbildetitler</vt:lpstr>
      </vt:variant>
      <vt:variant>
        <vt:i4>24</vt:i4>
      </vt:variant>
    </vt:vector>
  </HeadingPairs>
  <TitlesOfParts>
    <vt:vector size="25" baseType="lpstr">
      <vt:lpstr>Powerpoint SLF-samling 12. 13. juni</vt:lpstr>
      <vt:lpstr>ROB og LIB   </vt:lpstr>
      <vt:lpstr>Tjenesteportalen </vt:lpstr>
      <vt:lpstr>Tjenesteportalen </vt:lpstr>
      <vt:lpstr>Tjenesteportalen </vt:lpstr>
      <vt:lpstr>Tjenesteportalen </vt:lpstr>
      <vt:lpstr>Tjenesteportalen </vt:lpstr>
      <vt:lpstr>Tjenesteportalen </vt:lpstr>
      <vt:lpstr>ROB</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ULIKE RAPPORTER </vt:lpstr>
      <vt:lpstr>Eksempel på innhenting av rapport i LIB</vt:lpstr>
      <vt:lpstr>PowerPoint-presentasjon</vt:lpstr>
      <vt:lpstr>Tabell PT-10 </vt:lpstr>
      <vt:lpstr>PowerPoint-presentasjon</vt:lpstr>
      <vt:lpstr>Rapporteringsverktøy LIB</vt:lpstr>
      <vt:lpstr>Rapporteringsverktøy - LIB</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 og LIB</dc:title>
  <dc:creator>Ystad Åge</dc:creator>
  <cp:lastModifiedBy>Sjø Regie</cp:lastModifiedBy>
  <cp:revision>63</cp:revision>
  <cp:lastPrinted>2014-09-01T11:14:49Z</cp:lastPrinted>
  <dcterms:created xsi:type="dcterms:W3CDTF">2014-08-25T10:24:31Z</dcterms:created>
  <dcterms:modified xsi:type="dcterms:W3CDTF">2014-11-10T11:38:10Z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0x010100AEE3F90A70206F4FBC2504B20346D9B10045AAB0AF7D25844883F899F396BCBF03</vt:lpwstr>
  </property>
  <property fmtid="{D5CDD505-2E9C-101B-9397-08002B2CF9AE}" pid="3" name="_dlc_DocIdItemGuid">
    <vt:lpwstr>80c0f318-792c-4814-a6ad-991c23ec397d</vt:lpwstr>
  </property>
  <property fmtid="{D5CDD505-2E9C-101B-9397-08002B2CF9AE}" pid="4" name="Fagområder">
    <vt:lpwstr>535;#Produksjonstilskudd|fba98c99-aad9-43e1-b88f-b9c32dad98eb;#216;#Kurs konferanse|d5507068-c061-4709-a2d4-4b1d0110bf4b</vt:lpwstr>
  </property>
  <property fmtid="{D5CDD505-2E9C-101B-9397-08002B2CF9AE}" pid="5" name="Sosialt">
    <vt:lpwstr/>
  </property>
  <property fmtid="{D5CDD505-2E9C-101B-9397-08002B2CF9AE}" pid="6" name="Kommuner">
    <vt:lpwstr/>
  </property>
  <property fmtid="{D5CDD505-2E9C-101B-9397-08002B2CF9AE}" pid="7" name="Avdelinger">
    <vt:lpwstr>120;#Landbruk|1fd698d2-5cca-45c5-a807-0be07bd2c48c;#303;#Mosjøen|dcd6b34f-ba36-4585-ad9e-12eb6a6a05c1</vt:lpwstr>
  </property>
  <property fmtid="{D5CDD505-2E9C-101B-9397-08002B2CF9AE}" pid="8" name="År">
    <vt:lpwstr>266;#2014|f4c4dc7b-98bb-471b-9970-2f8669674b85</vt:lpwstr>
  </property>
  <property fmtid="{D5CDD505-2E9C-101B-9397-08002B2CF9AE}" pid="9" name="Dokumenttyper">
    <vt:lpwstr>148;#Presentasjon powerpoint|63f1c78f-4afb-4403-aceb-65eac2a635e8</vt:lpwstr>
  </property>
  <property fmtid="{D5CDD505-2E9C-101B-9397-08002B2CF9AE}" pid="10" name="Kommuner1">
    <vt:lpwstr/>
  </property>
  <property fmtid="{D5CDD505-2E9C-101B-9397-08002B2CF9AE}" pid="11" name="Sosialt 1">
    <vt:lpwstr/>
  </property>
</Properties>
</file>