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</p:sldMasterIdLst>
  <p:notesMasterIdLst>
    <p:notesMasterId r:id="rId16"/>
  </p:notesMasterIdLst>
  <p:handoutMasterIdLst>
    <p:handoutMasterId r:id="rId17"/>
  </p:handoutMasterIdLst>
  <p:sldIdLst>
    <p:sldId id="256" r:id="rId7"/>
    <p:sldId id="275" r:id="rId8"/>
    <p:sldId id="274" r:id="rId9"/>
    <p:sldId id="268" r:id="rId10"/>
    <p:sldId id="270" r:id="rId11"/>
    <p:sldId id="276" r:id="rId12"/>
    <p:sldId id="272" r:id="rId13"/>
    <p:sldId id="271" r:id="rId14"/>
    <p:sldId id="277" r:id="rId15"/>
  </p:sldIdLst>
  <p:sldSz cx="9144000" cy="6858000" type="screen4x3"/>
  <p:notesSz cx="6858000" cy="9144000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D5560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65690" autoAdjust="0"/>
  </p:normalViewPr>
  <p:slideViewPr>
    <p:cSldViewPr snapToGrid="0" snapToObjects="1">
      <p:cViewPr varScale="1">
        <p:scale>
          <a:sx n="37" d="100"/>
          <a:sy n="37" d="100"/>
        </p:scale>
        <p:origin x="-917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2AF2B-CAD5-6041-9A92-86A09088457D}" type="datetimeFigureOut">
              <a:rPr lang="nn-NO" smtClean="0"/>
              <a:pPr/>
              <a:t>10.11.2014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341BF-3395-A047-A3A2-971CE5634986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98820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F1763-B220-ED42-A88F-03D6C4484761}" type="datetimeFigureOut">
              <a:rPr lang="nn-NO" smtClean="0"/>
              <a:pPr/>
              <a:t>10.11.2014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CAFFC-682B-A746-ADFA-F92C308EAC0F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93302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en.hioa.no/journalen/Magasin/2013/03/18/bonder-slipper-billigere-unna-med-tilskuddsjuk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AFFC-682B-A746-ADFA-F92C308EAC0F}" type="slidenum">
              <a:rPr lang="nn-NO" smtClean="0"/>
              <a:pPr/>
              <a:t>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76168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nb-NO" sz="1200" b="1" dirty="0" smtClean="0">
                <a:solidFill>
                  <a:srgbClr val="FFFFFF"/>
                </a:solidFill>
              </a:rPr>
              <a:t>Hvorfor invitere</a:t>
            </a:r>
            <a:r>
              <a:rPr lang="nb-NO" sz="1200" b="1" baseline="0" dirty="0" smtClean="0">
                <a:solidFill>
                  <a:srgbClr val="FFFFFF"/>
                </a:solidFill>
              </a:rPr>
              <a:t> til felles aksjon: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sz="1200" baseline="0" dirty="0" smtClean="0">
                <a:solidFill>
                  <a:srgbClr val="FFFFFF"/>
                </a:solidFill>
              </a:rPr>
              <a:t>Bakgrunn er erfaringer og innspill fra Fylkesmannens forvaltningskontroller.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sz="1200" baseline="0" dirty="0" smtClean="0">
                <a:solidFill>
                  <a:srgbClr val="FFFFFF"/>
                </a:solidFill>
              </a:rPr>
              <a:t>Så vidt vi vet har ingen kommuner skriftlig risikobasert plan for utvelgelse til stedlig kontroll.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sz="1200" baseline="0" dirty="0" smtClean="0">
                <a:solidFill>
                  <a:srgbClr val="FFFFFF"/>
                </a:solidFill>
              </a:rPr>
              <a:t>Vi har fått signaler om at det kan være litt vrient å kontrollere foretak i egen kommune. Fordi det blir for nære relasjoner og en møter gjerne personene fra foretakene i det daglige; på butikken, i barnehagen, på foreldremøter og andre steder. Det er ikke noe særlig </a:t>
            </a:r>
            <a:r>
              <a:rPr lang="nb-NO" sz="1200" u="sng" baseline="0" dirty="0" smtClean="0">
                <a:solidFill>
                  <a:srgbClr val="FFFFFF"/>
                </a:solidFill>
              </a:rPr>
              <a:t>ok</a:t>
            </a:r>
            <a:r>
              <a:rPr lang="nb-NO" sz="1200" baseline="0" dirty="0" smtClean="0">
                <a:solidFill>
                  <a:srgbClr val="FFFFFF"/>
                </a:solidFill>
              </a:rPr>
              <a:t> å oppdage feil i søknad og så skal reagere på det etterpå, samtidig som du har ansvar for å bistå og være rådgiver overfor de samme foretakene.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sz="1200" baseline="0" dirty="0" smtClean="0">
                <a:solidFill>
                  <a:srgbClr val="FFFFFF"/>
                </a:solidFill>
              </a:rPr>
              <a:t>Vi ser at det i mange tilfeller foretas rettinger i søknad etter stedlige kontroller, uten at det blir vurdert </a:t>
            </a:r>
            <a:r>
              <a:rPr lang="nb-NO" sz="1200" baseline="0" dirty="0" err="1" smtClean="0">
                <a:solidFill>
                  <a:srgbClr val="FFFFFF"/>
                </a:solidFill>
              </a:rPr>
              <a:t>avkortinger</a:t>
            </a:r>
            <a:r>
              <a:rPr lang="nb-NO" sz="1200" baseline="0" dirty="0" smtClean="0">
                <a:solidFill>
                  <a:srgbClr val="FFFFFF"/>
                </a:solidFill>
              </a:rPr>
              <a:t> eller foretatt </a:t>
            </a:r>
            <a:r>
              <a:rPr lang="nb-NO" sz="1200" baseline="0" dirty="0" err="1" smtClean="0">
                <a:solidFill>
                  <a:srgbClr val="FFFFFF"/>
                </a:solidFill>
              </a:rPr>
              <a:t>avkortinger</a:t>
            </a:r>
            <a:r>
              <a:rPr lang="nb-NO" sz="1200" baseline="0" dirty="0" smtClean="0">
                <a:solidFill>
                  <a:srgbClr val="FFFFFF"/>
                </a:solidFill>
              </a:rPr>
              <a:t>.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sz="1200" b="1" u="sng" baseline="0" dirty="0" smtClean="0">
                <a:solidFill>
                  <a:srgbClr val="FFFFFF"/>
                </a:solidFill>
              </a:rPr>
              <a:t>Se Kvier seg for krevende kontroll…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sz="1200" b="1" u="sng" baseline="0" dirty="0" smtClean="0">
                <a:solidFill>
                  <a:srgbClr val="FFFFFF"/>
                </a:solidFill>
              </a:rPr>
              <a:t>Se Avkorting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b="1" u="sng" baseline="0" dirty="0" smtClean="0">
              <a:solidFill>
                <a:srgbClr val="FFFFFF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baseline="0" dirty="0" smtClean="0">
              <a:solidFill>
                <a:srgbClr val="FFFFFF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AFFC-682B-A746-ADFA-F92C308EAC0F}" type="slidenum">
              <a:rPr lang="nn-NO" smtClean="0"/>
              <a:pPr/>
              <a:t>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1463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baseline="0" dirty="0" smtClean="0">
                <a:solidFill>
                  <a:srgbClr val="FFFFFF"/>
                </a:solidFill>
              </a:rPr>
              <a:t>Innspill fra forvaltningskontroller om produksjon av grovfôr for salg viser at det kan være nyttig å kontrollere dette: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sz="1200" baseline="0" dirty="0" smtClean="0">
                <a:solidFill>
                  <a:srgbClr val="FFFFFF"/>
                </a:solidFill>
              </a:rPr>
              <a:t>Press på arealer i kommuner, gjør at enkelte gårdsbruk gjør jobben med produksjon av grovfôr, mens andre mottar tilskudd for det.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sz="1200" baseline="0" dirty="0" smtClean="0">
                <a:solidFill>
                  <a:srgbClr val="FFFFFF"/>
                </a:solidFill>
              </a:rPr>
              <a:t>En er sluttet, en driver gårdsbruk: Finnes det - regning for arbeidet – regning for salg.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sz="1200" baseline="0" dirty="0" smtClean="0">
                <a:solidFill>
                  <a:srgbClr val="FFFFFF"/>
                </a:solidFill>
              </a:rPr>
              <a:t>Pengen bør havne rett (Hva er rett?).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sz="1200" baseline="0" dirty="0" smtClean="0">
                <a:solidFill>
                  <a:srgbClr val="FFFFFF"/>
                </a:solidFill>
              </a:rPr>
              <a:t>Personer tjener på grovfôrproduksjonen ved å motta tilskudd, uten fokus på kvaliteten på fôret </a:t>
            </a:r>
            <a:r>
              <a:rPr lang="nb-NO" sz="1200" baseline="0" dirty="0" smtClean="0">
                <a:solidFill>
                  <a:srgbClr val="FFFFFF"/>
                </a:solidFill>
                <a:sym typeface="Wingdings" panose="05000000000000000000" pitchFamily="2" charset="2"/>
              </a:rPr>
              <a:t></a:t>
            </a:r>
            <a:r>
              <a:rPr lang="nb-NO" sz="1200" baseline="0" dirty="0" smtClean="0">
                <a:solidFill>
                  <a:srgbClr val="FFFFFF"/>
                </a:solidFill>
              </a:rPr>
              <a:t> Selger dårlig fôr.</a:t>
            </a:r>
          </a:p>
          <a:p>
            <a:pPr marL="0" indent="0">
              <a:buNone/>
            </a:pPr>
            <a:endParaRPr lang="nb-NO" sz="1200" b="1" baseline="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nb-NO" sz="1200" b="1" baseline="0" dirty="0" smtClean="0">
                <a:solidFill>
                  <a:srgbClr val="FFFFFF"/>
                </a:solidFill>
              </a:rPr>
              <a:t>Felles aksjon</a:t>
            </a:r>
          </a:p>
          <a:p>
            <a:pPr marL="171450" indent="-171450">
              <a:buFontTx/>
              <a:buChar char="-"/>
            </a:pPr>
            <a:r>
              <a:rPr lang="nb-NO" sz="1200" baseline="0" dirty="0" smtClean="0">
                <a:solidFill>
                  <a:srgbClr val="FFFFFF"/>
                </a:solidFill>
              </a:rPr>
              <a:t>En felles aksjon kan forenkle arbeidet dere har med den stedlige kontrollen i denne søknadsomgangen.</a:t>
            </a:r>
          </a:p>
          <a:p>
            <a:pPr marL="171450" indent="-171450">
              <a:buFontTx/>
              <a:buChar char="-"/>
            </a:pPr>
            <a:r>
              <a:rPr lang="nb-NO" sz="1200" baseline="0" dirty="0" smtClean="0">
                <a:solidFill>
                  <a:srgbClr val="FFFFFF"/>
                </a:solidFill>
              </a:rPr>
              <a:t>Vi har tatt </a:t>
            </a:r>
            <a:r>
              <a:rPr lang="nb-NO" sz="1200" u="sng" baseline="0" dirty="0" smtClean="0">
                <a:solidFill>
                  <a:srgbClr val="FFFFFF"/>
                </a:solidFill>
              </a:rPr>
              <a:t>risikovurderingen</a:t>
            </a:r>
            <a:r>
              <a:rPr lang="nb-NO" sz="1200" baseline="0" dirty="0" smtClean="0">
                <a:solidFill>
                  <a:srgbClr val="FFFFFF"/>
                </a:solidFill>
              </a:rPr>
              <a:t>, dere slipper å gjøre den alene.</a:t>
            </a:r>
          </a:p>
          <a:p>
            <a:pPr marL="171450" indent="-171450">
              <a:buFontTx/>
              <a:buChar char="-"/>
            </a:pPr>
            <a:r>
              <a:rPr lang="nb-NO" sz="1200" baseline="0" dirty="0" smtClean="0">
                <a:solidFill>
                  <a:srgbClr val="FFFFFF"/>
                </a:solidFill>
              </a:rPr>
              <a:t>Dere slipper å </a:t>
            </a:r>
            <a:r>
              <a:rPr lang="nb-NO" sz="1200" u="sng" baseline="0" dirty="0" smtClean="0">
                <a:solidFill>
                  <a:srgbClr val="FFFFFF"/>
                </a:solidFill>
              </a:rPr>
              <a:t>forberede</a:t>
            </a:r>
            <a:r>
              <a:rPr lang="nb-NO" sz="1200" baseline="0" dirty="0" smtClean="0">
                <a:solidFill>
                  <a:srgbClr val="FFFFFF"/>
                </a:solidFill>
              </a:rPr>
              <a:t> </a:t>
            </a:r>
            <a:r>
              <a:rPr lang="nb-NO" sz="1200" u="sng" baseline="0" dirty="0" smtClean="0">
                <a:solidFill>
                  <a:srgbClr val="FFFFFF"/>
                </a:solidFill>
              </a:rPr>
              <a:t>kontrollen</a:t>
            </a:r>
            <a:r>
              <a:rPr lang="nb-NO" sz="1200" baseline="0" dirty="0" smtClean="0">
                <a:solidFill>
                  <a:srgbClr val="FFFFFF"/>
                </a:solidFill>
              </a:rPr>
              <a:t> alene. Vi kan lære av hverandres erfaringer.</a:t>
            </a:r>
          </a:p>
          <a:p>
            <a:pPr marL="171450" indent="-171450">
              <a:buFontTx/>
              <a:buChar char="-"/>
            </a:pPr>
            <a:r>
              <a:rPr lang="nb-NO" sz="1200" baseline="0" dirty="0" smtClean="0">
                <a:solidFill>
                  <a:srgbClr val="FFFFFF"/>
                </a:solidFill>
              </a:rPr>
              <a:t>Vi finner ut av hva som skal dokumenteres og kontrolleres i fellesskap, slik at dere slipper å gjøre dette hver for dere. </a:t>
            </a:r>
          </a:p>
          <a:p>
            <a:pPr marL="0" indent="0">
              <a:buFontTx/>
              <a:buNone/>
            </a:pPr>
            <a:r>
              <a:rPr lang="nb-NO" sz="1200" baseline="0" dirty="0" smtClean="0">
                <a:solidFill>
                  <a:srgbClr val="FFFFFF"/>
                </a:solidFill>
              </a:rPr>
              <a:t>Det blir en smal felles aksjon med kontroll av kun produksjon av grovfôr for salg. </a:t>
            </a:r>
          </a:p>
          <a:p>
            <a:pPr marL="171450" indent="-171450">
              <a:buFontTx/>
              <a:buChar char="-"/>
            </a:pPr>
            <a:r>
              <a:rPr lang="nb-NO" sz="1200" baseline="0" dirty="0" smtClean="0">
                <a:solidFill>
                  <a:srgbClr val="FFFFFF"/>
                </a:solidFill>
              </a:rPr>
              <a:t>Lettere å ta kontakt med andre saksbehandlere i kommuner dersom dere lurer på noe, når en vet at de gjennomfører samme kontrollen.</a:t>
            </a:r>
          </a:p>
          <a:p>
            <a:pPr marL="171450" indent="-171450">
              <a:buFontTx/>
              <a:buChar char="-"/>
            </a:pPr>
            <a:r>
              <a:rPr lang="nb-NO" sz="1200" baseline="0" dirty="0" smtClean="0">
                <a:solidFill>
                  <a:srgbClr val="FFFFFF"/>
                </a:solidFill>
              </a:rPr>
              <a:t>Vi lager en oppsummering over funn og erfaringer fra kontrollen, slik at dere får en oversikt over hvordan egen kommune ligger an i forhold til andre.</a:t>
            </a:r>
          </a:p>
          <a:p>
            <a:pPr marL="0" indent="0">
              <a:buFontTx/>
              <a:buNone/>
            </a:pPr>
            <a:endParaRPr lang="nb-NO" sz="1200" baseline="0" dirty="0" smtClean="0">
              <a:solidFill>
                <a:srgbClr val="FFFFFF"/>
              </a:solidFill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sz="1200" baseline="0" dirty="0" smtClean="0">
                <a:solidFill>
                  <a:srgbClr val="FFFFFF"/>
                </a:solidFill>
              </a:rPr>
              <a:t>Nordlands kommuner kommer dårlig ut når en sammenligner fylkene i Norge i forhold til </a:t>
            </a:r>
            <a:r>
              <a:rPr lang="nb-NO" sz="1200" baseline="0" dirty="0" err="1" smtClean="0">
                <a:solidFill>
                  <a:srgbClr val="FFFFFF"/>
                </a:solidFill>
              </a:rPr>
              <a:t>avkortinger</a:t>
            </a:r>
            <a:r>
              <a:rPr lang="nb-NO" sz="1200" baseline="0" dirty="0" smtClean="0">
                <a:solidFill>
                  <a:srgbClr val="FFFFFF"/>
                </a:solidFill>
              </a:rPr>
              <a:t>.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sz="1200" baseline="0" dirty="0" smtClean="0">
                <a:solidFill>
                  <a:srgbClr val="FFFFFF"/>
                </a:solidFill>
              </a:rPr>
              <a:t>Vi ønsker at vi i fellesskap kan finne ut om det er mer svindel og tilskuddsjuks enn det som er blitt oppdaget de senere årene i Nordland.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baseline="0" dirty="0" smtClean="0">
              <a:solidFill>
                <a:srgbClr val="FFFFFF"/>
              </a:solidFill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sz="1200" b="1" u="sng" baseline="0" dirty="0" smtClean="0">
                <a:solidFill>
                  <a:srgbClr val="FFFFFF"/>
                </a:solidFill>
              </a:rPr>
              <a:t>Se Slipper billig unna med tilskuddsjuks</a:t>
            </a:r>
            <a:r>
              <a:rPr lang="nb-NO" sz="1200" b="1" u="sng" baseline="0" dirty="0" smtClean="0">
                <a:solidFill>
                  <a:srgbClr val="FFFFFF"/>
                </a:solidFill>
                <a:hlinkClick r:id="rId3"/>
              </a:rPr>
              <a:t>…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b="1" u="sng" baseline="0" dirty="0" smtClean="0">
              <a:solidFill>
                <a:srgbClr val="FFFFFF"/>
              </a:solidFill>
              <a:hlinkClick r:id="rId3"/>
            </a:endParaRPr>
          </a:p>
          <a:p>
            <a:pPr marL="171450" indent="-171450">
              <a:buFontTx/>
              <a:buChar char="-"/>
            </a:pPr>
            <a:r>
              <a:rPr lang="nb-NO" sz="1200" baseline="0" dirty="0" smtClean="0">
                <a:solidFill>
                  <a:srgbClr val="FFFFFF"/>
                </a:solidFill>
              </a:rPr>
              <a:t>Vi ønsker at Nordland skal bli bedre på å avdekke svindel og juks og at riktig til skudd blir utbetalt til riktig mottaker. </a:t>
            </a:r>
          </a:p>
          <a:p>
            <a:pPr marL="171450" indent="-171450">
              <a:buFontTx/>
              <a:buChar char="-"/>
            </a:pPr>
            <a:r>
              <a:rPr lang="nb-NO" sz="1200" baseline="0" dirty="0" smtClean="0">
                <a:solidFill>
                  <a:srgbClr val="FFFFFF"/>
                </a:solidFill>
              </a:rPr>
              <a:t>Til sist ønsker vi å finne ut om dette kan være en god måte å jobbe på, med felles aksjon ved senere søknadsomganger. </a:t>
            </a:r>
            <a:endParaRPr lang="nb-NO" sz="1200" b="1" u="sng" dirty="0" smtClean="0">
              <a:solidFill>
                <a:srgbClr val="FFFFFF"/>
              </a:solidFill>
              <a:hlinkClick r:id="rId3"/>
            </a:endParaRPr>
          </a:p>
          <a:p>
            <a:endParaRPr lang="nb-NO" sz="1200" b="1" dirty="0" smtClean="0">
              <a:solidFill>
                <a:srgbClr val="FFFFFF"/>
              </a:solidFill>
            </a:endParaRPr>
          </a:p>
          <a:p>
            <a:r>
              <a:rPr lang="nb-NO" sz="1200" b="1" dirty="0" smtClean="0">
                <a:solidFill>
                  <a:srgbClr val="FFFFFF"/>
                </a:solidFill>
              </a:rPr>
              <a:t>Hvorfor </a:t>
            </a:r>
            <a:r>
              <a:rPr lang="nb-NO" sz="1200" b="1" baseline="0" dirty="0" smtClean="0">
                <a:solidFill>
                  <a:srgbClr val="FFFFFF"/>
                </a:solidFill>
              </a:rPr>
              <a:t>invitere til felles aksjon om akkurat grovfôrsalg:</a:t>
            </a:r>
          </a:p>
          <a:p>
            <a:pPr marL="171450" indent="-171450">
              <a:buFontTx/>
              <a:buChar char="-"/>
            </a:pPr>
            <a:r>
              <a:rPr lang="nb-NO" sz="1200" baseline="0" dirty="0" smtClean="0">
                <a:solidFill>
                  <a:srgbClr val="FFFFFF"/>
                </a:solidFill>
              </a:rPr>
              <a:t>Oversikt over salg i Nordland der foretak kun produserer grovfôr for salg.</a:t>
            </a:r>
          </a:p>
          <a:p>
            <a:pPr marL="171450" indent="-171450">
              <a:buFontTx/>
              <a:buChar char="-"/>
            </a:pPr>
            <a:r>
              <a:rPr lang="nb-NO" sz="1200" baseline="0" dirty="0" smtClean="0">
                <a:solidFill>
                  <a:srgbClr val="FFFFFF"/>
                </a:solidFill>
              </a:rPr>
              <a:t>Oversikt over hva som er markedspris i fylket.</a:t>
            </a:r>
          </a:p>
          <a:p>
            <a:pPr marL="171450" indent="-171450">
              <a:buFontTx/>
              <a:buChar char="-"/>
            </a:pPr>
            <a:r>
              <a:rPr lang="nb-NO" sz="1200" baseline="0" dirty="0" smtClean="0">
                <a:solidFill>
                  <a:srgbClr val="FFFFFF"/>
                </a:solidFill>
              </a:rPr>
              <a:t>Er det den som selger grovfôret som gjør jobben?</a:t>
            </a:r>
          </a:p>
          <a:p>
            <a:pPr marL="171450" indent="-171450">
              <a:buFontTx/>
              <a:buChar char="-"/>
            </a:pPr>
            <a:r>
              <a:rPr lang="nb-NO" sz="1200" baseline="0" dirty="0" smtClean="0">
                <a:solidFill>
                  <a:srgbClr val="FFFFFF"/>
                </a:solidFill>
              </a:rPr>
              <a:t>Blir det gjødslet og pløyd?</a:t>
            </a:r>
          </a:p>
          <a:p>
            <a:pPr marL="171450" indent="-171450">
              <a:buFontTx/>
              <a:buChar char="-"/>
            </a:pPr>
            <a:r>
              <a:rPr lang="nb-NO" sz="1200" baseline="0" dirty="0" smtClean="0">
                <a:solidFill>
                  <a:srgbClr val="FFFFFF"/>
                </a:solidFill>
              </a:rPr>
              <a:t>Er det en reel pengeoverføring?</a:t>
            </a:r>
          </a:p>
          <a:p>
            <a:pPr marL="171450" indent="-171450">
              <a:buFontTx/>
              <a:buChar char="-"/>
            </a:pPr>
            <a:r>
              <a:rPr lang="nb-NO" sz="1200" baseline="0" dirty="0" smtClean="0">
                <a:solidFill>
                  <a:srgbClr val="FFFFFF"/>
                </a:solidFill>
              </a:rPr>
              <a:t>Dette blir en enkel aksjon med kun fokus på grovfôrsalg med kontroll av de kriterier som må ligge til grunn for at foretaket får det de har søkt om.</a:t>
            </a:r>
          </a:p>
          <a:p>
            <a:pPr marL="171450" indent="-171450">
              <a:buFontTx/>
              <a:buChar char="-"/>
            </a:pPr>
            <a:r>
              <a:rPr lang="nb-NO" sz="1200" baseline="0" dirty="0" smtClean="0">
                <a:solidFill>
                  <a:srgbClr val="FFFFFF"/>
                </a:solidFill>
              </a:rPr>
              <a:t>Vi får da alle sammen erfaringer som gjør at vi kan vurdere om det var nyttig med en felles aksjon eller ikke.</a:t>
            </a:r>
          </a:p>
          <a:p>
            <a:pPr marL="171450" indent="-171450">
              <a:buFontTx/>
              <a:buChar char="-"/>
            </a:pPr>
            <a:r>
              <a:rPr lang="nb-NO" sz="1200" baseline="0" dirty="0" smtClean="0">
                <a:solidFill>
                  <a:srgbClr val="FFFFFF"/>
                </a:solidFill>
              </a:rPr>
              <a:t>Og vi får erfaringer som kan bidra til å gjøre en slik felles aksjon bedre.</a:t>
            </a:r>
          </a:p>
          <a:p>
            <a:pPr marL="171450" indent="-171450">
              <a:buFontTx/>
              <a:buChar char="-"/>
            </a:pPr>
            <a:r>
              <a:rPr lang="nb-NO" sz="1200" baseline="0" dirty="0" smtClean="0">
                <a:solidFill>
                  <a:srgbClr val="FFFFFF"/>
                </a:solidFill>
              </a:rPr>
              <a:t>Vi ønsker å bidra til at vi alle sammen lærer mer om gjennomføring av kontroller.</a:t>
            </a:r>
          </a:p>
          <a:p>
            <a:pPr marL="171450" indent="-171450">
              <a:buFontTx/>
              <a:buChar char="-"/>
            </a:pPr>
            <a:r>
              <a:rPr lang="nb-NO" sz="1200" baseline="0" dirty="0" smtClean="0">
                <a:solidFill>
                  <a:srgbClr val="FFFFFF"/>
                </a:solidFill>
              </a:rPr>
              <a:t>Vi kan bistå hverandre med å følge opp og reagere på de funn som fremkommer i dette arbeidet.</a:t>
            </a:r>
          </a:p>
          <a:p>
            <a:pPr marL="171450" indent="-171450">
              <a:buFontTx/>
              <a:buChar char="-"/>
            </a:pPr>
            <a:r>
              <a:rPr lang="nb-NO" sz="1200" baseline="0" dirty="0" smtClean="0">
                <a:solidFill>
                  <a:srgbClr val="FFFFFF"/>
                </a:solidFill>
              </a:rPr>
              <a:t>Vi ønsker at vi sammen kan være med og bidra til </a:t>
            </a:r>
            <a:r>
              <a:rPr lang="nb-NO" sz="1200" u="sng" baseline="0" dirty="0" smtClean="0">
                <a:solidFill>
                  <a:srgbClr val="FFFFFF"/>
                </a:solidFill>
              </a:rPr>
              <a:t>best mulig kvalitet </a:t>
            </a:r>
            <a:r>
              <a:rPr lang="nb-NO" sz="1200" baseline="0" dirty="0" smtClean="0">
                <a:solidFill>
                  <a:srgbClr val="FFFFFF"/>
                </a:solidFill>
              </a:rPr>
              <a:t>på det grovfôret som selges i Nordland.</a:t>
            </a:r>
          </a:p>
          <a:p>
            <a:pPr marL="0" indent="0">
              <a:buFontTx/>
              <a:buNone/>
            </a:pPr>
            <a:endParaRPr lang="nb-NO" sz="1200" baseline="0" dirty="0" smtClean="0">
              <a:solidFill>
                <a:srgbClr val="FFFFFF"/>
              </a:solidFill>
            </a:endParaRPr>
          </a:p>
          <a:p>
            <a:endParaRPr lang="nb-NO" sz="1200" dirty="0" smtClean="0">
              <a:solidFill>
                <a:srgbClr val="FFFFFF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AFFC-682B-A746-ADFA-F92C308EAC0F}" type="slidenum">
              <a:rPr lang="nn-NO" smtClean="0"/>
              <a:pPr/>
              <a:t>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05579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b="1" baseline="0" dirty="0" smtClean="0"/>
              <a:t>1. 	Tilskudd til areal gis for å:</a:t>
            </a:r>
          </a:p>
          <a:p>
            <a:r>
              <a:rPr lang="nb-NO" baseline="0" dirty="0" smtClean="0"/>
              <a:t>-  Stimulere til aktivt jordbruk over hele landet og tilskudd skal medvirke til å styrke og jevne ut inntektene mellom ulike produksjoner og distrikt. </a:t>
            </a:r>
          </a:p>
          <a:p>
            <a:r>
              <a:rPr lang="nb-NO" b="1" baseline="0" dirty="0" smtClean="0"/>
              <a:t>	Tilskudd til kulturlandskap gis for å: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Medvirke til skjøtsel, vedlikehold og utvikling av kulturlandskap gjennom aktiv drift, samt holde jordbruksareal i drift i samsvar med politiske mål.</a:t>
            </a:r>
          </a:p>
          <a:p>
            <a:pPr marL="0" indent="0">
              <a:buFontTx/>
              <a:buNone/>
            </a:pPr>
            <a:endParaRPr lang="nb-NO" sz="1200" b="1" dirty="0" smtClean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2.</a:t>
            </a:r>
            <a:r>
              <a:rPr lang="nb-NO" sz="1200" b="1" baseline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	</a:t>
            </a:r>
            <a:r>
              <a:rPr lang="nb-NO" sz="1200" b="1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(www.agropub.no 18.8.2014):</a:t>
            </a:r>
          </a:p>
          <a:p>
            <a:r>
              <a:rPr lang="nb-NO" sz="1200" b="1" dirty="0" err="1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Drøvtyggarar</a:t>
            </a:r>
            <a:r>
              <a:rPr lang="nb-NO" sz="1200" b="1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og </a:t>
            </a:r>
            <a:r>
              <a:rPr lang="nb-NO" sz="1200" b="1" dirty="0" err="1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hestar</a:t>
            </a:r>
            <a:r>
              <a:rPr lang="nb-NO" sz="1200" b="1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er skapt for å ete grovfôr. Dersom grovfôret er godt, kan det dekke </a:t>
            </a:r>
            <a:r>
              <a:rPr lang="nb-NO" sz="1200" b="1" dirty="0" err="1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ein</a:t>
            </a:r>
            <a:r>
              <a:rPr lang="nb-NO" sz="1200" b="1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stor del av næringa som dyra treng. Grovfôret er basis i norsk mjølkeproduksjon, i kjøttproduksjon på storfe og sau og i </a:t>
            </a:r>
            <a:r>
              <a:rPr lang="nb-NO" sz="1200" b="1" dirty="0" err="1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hestehald</a:t>
            </a:r>
            <a:r>
              <a:rPr lang="nb-NO" sz="1200" b="1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. </a:t>
            </a:r>
            <a:endParaRPr lang="nb-NO" b="1" dirty="0" smtClean="0"/>
          </a:p>
          <a:p>
            <a:pPr marL="0" indent="0">
              <a:buFontTx/>
              <a:buNone/>
            </a:pPr>
            <a:endParaRPr lang="nb-NO" baseline="0" dirty="0" smtClean="0"/>
          </a:p>
          <a:p>
            <a:pPr marL="0" indent="0">
              <a:buFontTx/>
              <a:buNone/>
            </a:pPr>
            <a:r>
              <a:rPr lang="nb-NO" b="1" baseline="0" dirty="0" smtClean="0"/>
              <a:t>3. 	Kontroll av grovfôr er med og bidrar til best mulig kvalitet i vår saksbehandling:</a:t>
            </a:r>
            <a:r>
              <a:rPr lang="nb-NO" baseline="0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Tilskuddsordningen er basert på tillit og egenopplysning.</a:t>
            </a:r>
          </a:p>
          <a:p>
            <a:pPr marL="171450" indent="-171450">
              <a:buFontTx/>
              <a:buChar char="-"/>
            </a:pPr>
            <a:r>
              <a:rPr lang="nb-NO" baseline="0" dirty="0" smtClean="0"/>
              <a:t>Reaksjoner på feil bidrar til å styrke legitimiteten til forvaltningen av tilskuddsordninger.</a:t>
            </a:r>
          </a:p>
          <a:p>
            <a:pPr marL="171450" indent="-171450">
              <a:buFontTx/>
              <a:buChar char="-"/>
            </a:pPr>
            <a:r>
              <a:rPr lang="nb-NO" sz="1200" baseline="0" dirty="0" smtClean="0">
                <a:solidFill>
                  <a:srgbClr val="FFFFFF"/>
                </a:solidFill>
              </a:rPr>
              <a:t>En felles kontroll kan bidra til at vi hjelper hverandre med å bli bedre i arbeidet dersom vi finner feil i søknad.</a:t>
            </a:r>
          </a:p>
          <a:p>
            <a:endParaRPr lang="nb-NO" b="1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 smtClean="0"/>
              <a:t>Det er viktig med god kvalitet på grovfôret!</a:t>
            </a:r>
            <a:r>
              <a:rPr lang="nb-NO" b="1" baseline="0" dirty="0" smtClean="0"/>
              <a:t> Men like viktig er kvaliteten i saksbehandling og kontroll!</a:t>
            </a:r>
          </a:p>
          <a:p>
            <a:endParaRPr lang="nb-NO" baseline="0" dirty="0" smtClean="0"/>
          </a:p>
          <a:p>
            <a:endParaRPr lang="nb-NO" baseline="0" dirty="0" smtClean="0"/>
          </a:p>
          <a:p>
            <a:endParaRPr lang="nb-NO" baseline="0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AFFC-682B-A746-ADFA-F92C308EAC0F}" type="slidenum">
              <a:rPr lang="nn-NO" smtClean="0"/>
              <a:pPr/>
              <a:t>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77064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 smtClean="0">
                <a:effectLst/>
              </a:rPr>
              <a:t>Blir din kommune med på en f</a:t>
            </a:r>
            <a:r>
              <a:rPr lang="nb-NO" dirty="0" smtClean="0">
                <a:effectLst/>
              </a:rPr>
              <a:t>elles aksjon med</a:t>
            </a:r>
            <a:r>
              <a:rPr lang="nb-NO" baseline="0" dirty="0" smtClean="0">
                <a:effectLst/>
              </a:rPr>
              <a:t> kontroll av grovfôrsalg</a:t>
            </a:r>
            <a:r>
              <a:rPr lang="nb-NO" dirty="0" smtClean="0">
                <a:effectLst/>
              </a:rPr>
              <a:t>?</a:t>
            </a:r>
            <a:r>
              <a:rPr lang="nb-NO" baseline="0" dirty="0" smtClean="0">
                <a:effectLst/>
              </a:rPr>
              <a:t> </a:t>
            </a:r>
            <a:endParaRPr lang="nb-NO" b="1" baseline="0" dirty="0" smtClean="0">
              <a:effectLst/>
            </a:endParaRPr>
          </a:p>
          <a:p>
            <a:endParaRPr lang="nb-NO" baseline="0" dirty="0" smtClean="0">
              <a:effectLst/>
            </a:endParaRPr>
          </a:p>
          <a:p>
            <a:r>
              <a:rPr lang="nb-NO" dirty="0" smtClean="0">
                <a:effectLst/>
              </a:rPr>
              <a:t>For søknadsomgangen august 2014 er første input-kontrollen</a:t>
            </a:r>
            <a:r>
              <a:rPr lang="nb-NO" baseline="0" dirty="0" smtClean="0">
                <a:effectLst/>
              </a:rPr>
              <a:t> 23. september. </a:t>
            </a:r>
          </a:p>
          <a:p>
            <a:r>
              <a:rPr lang="nb-NO" baseline="0" dirty="0" smtClean="0">
                <a:effectLst/>
              </a:rPr>
              <a:t>Derfor ber vi om </a:t>
            </a:r>
            <a:r>
              <a:rPr lang="nb-NO" dirty="0" smtClean="0">
                <a:effectLst/>
              </a:rPr>
              <a:t>at du velger ut foretak til stedlig kontroll, fra søknadsomgang august 2014. </a:t>
            </a:r>
          </a:p>
          <a:p>
            <a:endParaRPr lang="nb-NO" dirty="0" smtClean="0">
              <a:effectLst/>
            </a:endParaRPr>
          </a:p>
          <a:p>
            <a:r>
              <a:rPr lang="nb-NO" dirty="0" smtClean="0">
                <a:effectLst/>
              </a:rPr>
              <a:t>Spørsmål:</a:t>
            </a:r>
          </a:p>
          <a:p>
            <a:r>
              <a:rPr lang="nb-NO" dirty="0" smtClean="0">
                <a:effectLst/>
              </a:rPr>
              <a:t>Bør vi foreta en risikovurdering</a:t>
            </a:r>
            <a:r>
              <a:rPr lang="nb-NO" baseline="0" dirty="0" smtClean="0">
                <a:effectLst/>
              </a:rPr>
              <a:t> blant alle som produserer grovfôr for salg?</a:t>
            </a:r>
          </a:p>
          <a:p>
            <a:r>
              <a:rPr lang="nb-NO" baseline="0" dirty="0" smtClean="0">
                <a:effectLst/>
              </a:rPr>
              <a:t>Eller skal vi velge</a:t>
            </a:r>
            <a:r>
              <a:rPr lang="nb-NO" dirty="0" smtClean="0">
                <a:effectLst/>
              </a:rPr>
              <a:t> </a:t>
            </a:r>
            <a:r>
              <a:rPr lang="nb-NO" u="sng" dirty="0" smtClean="0">
                <a:effectLst/>
              </a:rPr>
              <a:t>bare</a:t>
            </a:r>
            <a:r>
              <a:rPr lang="nb-NO" dirty="0" smtClean="0">
                <a:effectLst/>
              </a:rPr>
              <a:t> de som kun produserer grovfôr for salg?</a:t>
            </a:r>
          </a:p>
          <a:p>
            <a:endParaRPr lang="nb-NO" dirty="0" smtClean="0">
              <a:effectLst/>
            </a:endParaRPr>
          </a:p>
          <a:p>
            <a:r>
              <a:rPr lang="nb-NO" b="1" dirty="0" smtClean="0">
                <a:effectLst/>
              </a:rPr>
              <a:t>Dersom </a:t>
            </a:r>
            <a:r>
              <a:rPr lang="nb-NO" b="1" u="sng" dirty="0" smtClean="0">
                <a:effectLst/>
              </a:rPr>
              <a:t>kun</a:t>
            </a:r>
            <a:r>
              <a:rPr lang="nb-NO" b="1" dirty="0" smtClean="0">
                <a:effectLst/>
              </a:rPr>
              <a:t> de som</a:t>
            </a:r>
            <a:r>
              <a:rPr lang="nb-NO" b="1" baseline="0" dirty="0" smtClean="0">
                <a:effectLst/>
              </a:rPr>
              <a:t> produserer grovfôr for salg skal være med i denne aksjonen. </a:t>
            </a:r>
          </a:p>
          <a:p>
            <a:r>
              <a:rPr lang="nb-NO" b="1" baseline="0" dirty="0" smtClean="0">
                <a:effectLst/>
              </a:rPr>
              <a:t>Da er det </a:t>
            </a:r>
            <a:r>
              <a:rPr lang="nb-NO" b="1" dirty="0" smtClean="0">
                <a:effectLst/>
              </a:rPr>
              <a:t>viktig at du velger ut </a:t>
            </a:r>
            <a:r>
              <a:rPr lang="nb-NO" b="1" u="sng" dirty="0" smtClean="0">
                <a:effectLst/>
              </a:rPr>
              <a:t>alle</a:t>
            </a:r>
            <a:r>
              <a:rPr lang="nb-NO" b="1" dirty="0" smtClean="0">
                <a:effectLst/>
              </a:rPr>
              <a:t> som produserer grovfôr for salg i egen kommune.</a:t>
            </a:r>
          </a:p>
          <a:p>
            <a:endParaRPr lang="nb-NO" b="1" dirty="0" smtClean="0">
              <a:effectLst/>
            </a:endParaRPr>
          </a:p>
          <a:p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AFFC-682B-A746-ADFA-F92C308EAC0F}" type="slidenum">
              <a:rPr lang="nn-NO" smtClean="0"/>
              <a:pPr/>
              <a:t>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67326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 smtClean="0"/>
              <a:t>Hva må med</a:t>
            </a:r>
            <a:r>
              <a:rPr lang="nb-NO" b="1" baseline="0" dirty="0" smtClean="0"/>
              <a:t> i sjekklista og planlegges i forkant og hva må dokumenteres?</a:t>
            </a:r>
          </a:p>
          <a:p>
            <a:endParaRPr lang="nb-NO" dirty="0" smtClean="0"/>
          </a:p>
          <a:p>
            <a:r>
              <a:rPr lang="nb-NO" dirty="0" smtClean="0"/>
              <a:t>Ta bilder som</a:t>
            </a:r>
            <a:r>
              <a:rPr lang="nb-NO" baseline="0" dirty="0" smtClean="0"/>
              <a:t> dokumentasjon for det som er viktig for saksbehandling av tilskuddet.</a:t>
            </a:r>
          </a:p>
          <a:p>
            <a:r>
              <a:rPr lang="nb-NO" baseline="0" dirty="0" smtClean="0"/>
              <a:t>Ta også bilder av bilag og annen dokumentasjon dersom du anser det som nødvendig.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Avtale</a:t>
            </a:r>
            <a:r>
              <a:rPr lang="nb-NO" baseline="0" dirty="0" smtClean="0"/>
              <a:t> kontrolltidspunkt så nært opp til kontrollen som mulig.</a:t>
            </a:r>
            <a:endParaRPr lang="nb-NO" dirty="0" smtClean="0"/>
          </a:p>
          <a:p>
            <a:r>
              <a:rPr lang="nb-NO" dirty="0" smtClean="0"/>
              <a:t>Bruk kontrollskjema fra Wespa.</a:t>
            </a:r>
          </a:p>
          <a:p>
            <a:r>
              <a:rPr lang="nb-NO" dirty="0" smtClean="0"/>
              <a:t>Bruk spørsmålsskjemaet</a:t>
            </a:r>
            <a:r>
              <a:rPr lang="nb-NO" baseline="0" dirty="0" smtClean="0"/>
              <a:t> DEL 1</a:t>
            </a:r>
          </a:p>
          <a:p>
            <a:endParaRPr lang="nb-NO" dirty="0" smtClean="0"/>
          </a:p>
          <a:p>
            <a:r>
              <a:rPr lang="nb-NO" dirty="0" smtClean="0"/>
              <a:t>Husk</a:t>
            </a:r>
            <a:r>
              <a:rPr lang="nb-NO" baseline="0" dirty="0" smtClean="0"/>
              <a:t> signatur og dato på kontrollskjemaet.</a:t>
            </a:r>
            <a:endParaRPr lang="nb-NO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Nå må vi finne ut av hva som skal forberedes.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AFFC-682B-A746-ADFA-F92C308EAC0F}" type="slidenum">
              <a:rPr lang="nn-NO" smtClean="0"/>
              <a:pPr/>
              <a:t>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849543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dirty="0" smtClean="0"/>
              <a:t>Forberedelser til stedlig kontroll: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sz="1200" b="0" dirty="0" smtClean="0"/>
              <a:t>Utarbeide;</a:t>
            </a:r>
            <a:r>
              <a:rPr lang="nb-NO" sz="1200" b="0" baseline="0" dirty="0" smtClean="0"/>
              <a:t> notat med risikovurdering, sjekkliste og spørsmål fra sjekklista, samt brev med informasjon til foretakene som skal kontrolleres.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nb-NO" sz="1200" b="0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baseline="0" dirty="0" smtClean="0"/>
              <a:t>- Sjekke det vi kan i forkant for å forberede kontrollen.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baseline="0" dirty="0" smtClean="0"/>
              <a:t>- </a:t>
            </a:r>
            <a:r>
              <a:rPr lang="nb-NO" sz="1200" b="1" baseline="0" dirty="0" smtClean="0"/>
              <a:t>Kommunen: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dirty="0" smtClean="0"/>
              <a:t>	Kontakte</a:t>
            </a:r>
            <a:r>
              <a:rPr lang="nb-NO" sz="1200" b="0" baseline="0" dirty="0" smtClean="0"/>
              <a:t> gårdbruker og avtale kontroll-dag og tid.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baseline="0" dirty="0" smtClean="0"/>
              <a:t>	Send inn spørsmål fra sjekklista ferdig utfylt fra kontrollen.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baseline="0" dirty="0" smtClean="0"/>
              <a:t>	Registrere i Wespa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baseline="0" dirty="0" smtClean="0"/>
              <a:t>	Vurdere avkorting m.m. – Del ut Lysark fra Lars Petter Mauseth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b="0" baseline="0" dirty="0" smtClean="0"/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sz="1200" b="1" baseline="0" dirty="0" smtClean="0"/>
              <a:t>Fylkesmannen: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aseline="0" dirty="0" smtClean="0">
                <a:sym typeface="Wingdings" panose="05000000000000000000" pitchFamily="2" charset="2"/>
              </a:rPr>
              <a:t>	Samle inn erfaringer fra kontrollen og s</a:t>
            </a:r>
            <a:r>
              <a:rPr lang="nb-NO" sz="1200" baseline="0" dirty="0" smtClean="0"/>
              <a:t>ende oversikten ut til alle kommunene i Nordland.</a:t>
            </a:r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AFFC-682B-A746-ADFA-F92C308EAC0F}" type="slidenum">
              <a:rPr lang="nn-NO" smtClean="0"/>
              <a:pPr/>
              <a:t>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87178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b="1" dirty="0" smtClean="0"/>
              <a:t>Dele ut forslag til sjekkliste</a:t>
            </a:r>
            <a:r>
              <a:rPr lang="nb-NO" b="1" baseline="0" dirty="0" smtClean="0"/>
              <a:t>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b="1" baseline="0" dirty="0" smtClean="0">
                <a:effectLst/>
              </a:rPr>
              <a:t>Del ut forslag til skjema med spørsmål.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dirty="0" smtClean="0"/>
              <a:t>Dele ut forslag til tabell for innsamling</a:t>
            </a:r>
            <a:r>
              <a:rPr lang="nb-NO" baseline="0" dirty="0" smtClean="0"/>
              <a:t> av erfaringer og funn fra aksjonen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aseline="0" dirty="0" smtClean="0"/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dirty="0" smtClean="0"/>
              <a:t>Utarbeide sjekkliste  og spørreskjema i lag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AFFC-682B-A746-ADFA-F92C308EAC0F}" type="slidenum">
              <a:rPr lang="nn-NO" smtClean="0"/>
              <a:pPr/>
              <a:t>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17612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Dersom</a:t>
            </a:r>
            <a:r>
              <a:rPr lang="nb-NO" baseline="0" dirty="0" smtClean="0"/>
              <a:t> alt er i orden under kontrollen så gjenstår kun å registrere i Wespa. </a:t>
            </a:r>
          </a:p>
          <a:p>
            <a:r>
              <a:rPr lang="nb-NO" baseline="0" dirty="0" smtClean="0"/>
              <a:t>Ellers må det gjøres en del vurderinger av trekk og avkorting.</a:t>
            </a:r>
          </a:p>
          <a:p>
            <a:endParaRPr lang="nb-NO" baseline="0" dirty="0" smtClean="0"/>
          </a:p>
          <a:p>
            <a:r>
              <a:rPr lang="nb-NO" baseline="0" dirty="0" smtClean="0"/>
              <a:t>Etterarbeid for aksjonen: </a:t>
            </a:r>
          </a:p>
          <a:p>
            <a:r>
              <a:rPr lang="nb-NO" baseline="0" dirty="0" smtClean="0"/>
              <a:t>Send til Fylkesmannen utfylt spørreskjema – Del 1</a:t>
            </a:r>
          </a:p>
          <a:p>
            <a:r>
              <a:rPr lang="nb-NO" baseline="0" dirty="0" smtClean="0"/>
              <a:t>Vi sender til dere oversikten over innsamlet data fra kontrollen og erfaringer fra denne.</a:t>
            </a:r>
          </a:p>
          <a:p>
            <a:endParaRPr lang="nb-NO" baseline="0" dirty="0" smtClean="0"/>
          </a:p>
          <a:p>
            <a:r>
              <a:rPr lang="nb-NO" baseline="0" dirty="0" smtClean="0"/>
              <a:t>Vis til forslag til tabell for å oppsummere kontrollen.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AFFC-682B-A746-ADFA-F92C308EAC0F}" type="slidenum">
              <a:rPr lang="nn-NO" smtClean="0"/>
              <a:pPr/>
              <a:t>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6241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d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1.pdf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70742" y="2494091"/>
            <a:ext cx="6260537" cy="307777"/>
          </a:xfrm>
        </p:spPr>
        <p:txBody>
          <a:bodyPr wrap="square">
            <a:spAutoFit/>
          </a:bodyPr>
          <a:lstStyle>
            <a:lvl1pPr marL="0" indent="0" algn="l">
              <a:buNone/>
              <a:defRPr sz="1400">
                <a:solidFill>
                  <a:srgbClr val="6D55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n-NO" dirty="0"/>
          </a:p>
        </p:txBody>
      </p:sp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1170741" y="1924704"/>
            <a:ext cx="6260537" cy="569387"/>
          </a:xfrm>
        </p:spPr>
        <p:txBody>
          <a:bodyPr anchor="t" anchorCtr="0">
            <a:normAutofit/>
          </a:bodyPr>
          <a:lstStyle>
            <a:lvl1pPr>
              <a:defRPr sz="2700">
                <a:solidFill>
                  <a:srgbClr val="6D556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n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827851"/>
            <a:ext cx="5486400" cy="38997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0"/>
          </p:nvPr>
        </p:nvSpPr>
        <p:spPr>
          <a:xfrm>
            <a:off x="0" y="476672"/>
            <a:ext cx="9144000" cy="6070179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2"/>
          </p:nvPr>
        </p:nvSpPr>
        <p:spPr>
          <a:xfrm>
            <a:off x="0" y="6364800"/>
            <a:ext cx="9144000" cy="493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tekst 9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44000" cy="6156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81666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innhold 2"/>
          <p:cNvSpPr>
            <a:spLocks noGrp="1"/>
          </p:cNvSpPr>
          <p:nvPr>
            <p:ph sz="half" idx="10"/>
          </p:nvPr>
        </p:nvSpPr>
        <p:spPr>
          <a:xfrm>
            <a:off x="457200" y="2242004"/>
            <a:ext cx="4038600" cy="38841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2242"/>
            <a:ext cx="4038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Plassholder for innhold 2"/>
          <p:cNvSpPr>
            <a:spLocks noGrp="1"/>
          </p:cNvSpPr>
          <p:nvPr>
            <p:ph sz="half" idx="11"/>
          </p:nvPr>
        </p:nvSpPr>
        <p:spPr>
          <a:xfrm>
            <a:off x="4648200" y="2242004"/>
            <a:ext cx="4038600" cy="38841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 dirty="0"/>
          </a:p>
        </p:txBody>
      </p:sp>
      <p:sp>
        <p:nvSpPr>
          <p:cNvPr id="12" name="Plassholder for tekst 2"/>
          <p:cNvSpPr>
            <a:spLocks noGrp="1"/>
          </p:cNvSpPr>
          <p:nvPr>
            <p:ph type="body" idx="12"/>
          </p:nvPr>
        </p:nvSpPr>
        <p:spPr>
          <a:xfrm>
            <a:off x="4648200" y="1602242"/>
            <a:ext cx="4038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185333"/>
            <a:ext cx="3008313" cy="51317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185334"/>
            <a:ext cx="5111750" cy="49577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881481"/>
            <a:ext cx="3008313" cy="42615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0"/>
            <a:ext cx="9143244" cy="658314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777044"/>
            <a:ext cx="8229600" cy="804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n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n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0"/>
            <a:ext cx="9143244" cy="615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6364265"/>
            <a:ext cx="9143244" cy="4937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6D556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journalen.hioa.no/journalen/Magasin/2013/03/18/kvier-seg-for-krevende-kontrol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journalen.hioa.no/journalen/Magasin/2013/03/18/bonder-slipper-billigere-unna-med-tilskuddsjuk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768" y="1924704"/>
            <a:ext cx="6260537" cy="2020163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 smtClean="0"/>
              <a:t>Invitasjon til</a:t>
            </a: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felles aksjon i </a:t>
            </a:r>
            <a:r>
              <a:rPr lang="nb-NO" dirty="0"/>
              <a:t>Nordland</a:t>
            </a:r>
            <a:br>
              <a:rPr lang="nb-NO" dirty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sz="4000" dirty="0" smtClean="0"/>
              <a:t>Kontroll </a:t>
            </a:r>
            <a:r>
              <a:rPr lang="nb-NO" sz="4000" dirty="0"/>
              <a:t>av </a:t>
            </a:r>
            <a:r>
              <a:rPr lang="nb-NO" sz="4000" dirty="0" smtClean="0"/>
              <a:t>grovfôrsalg</a:t>
            </a:r>
            <a:br>
              <a:rPr lang="nb-NO" sz="4000" dirty="0" smtClean="0"/>
            </a:b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0768" y="3944867"/>
            <a:ext cx="6260537" cy="307777"/>
          </a:xfrm>
        </p:spPr>
        <p:txBody>
          <a:bodyPr/>
          <a:lstStyle/>
          <a:p>
            <a:pPr algn="ctr"/>
            <a:r>
              <a:rPr lang="nb-NO" dirty="0" smtClean="0"/>
              <a:t>Fagsamling produksjonstilskudd, dyrevelferd og kontroll 2014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1" b="574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5417126" y="5787325"/>
            <a:ext cx="3726874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nb-NO" sz="3200" b="1" dirty="0">
                <a:solidFill>
                  <a:prstClr val="white"/>
                </a:solidFill>
                <a:hlinkClick r:id="rId4"/>
              </a:rPr>
              <a:t>Krevende kontroll</a:t>
            </a:r>
            <a:endParaRPr lang="nb-NO" sz="3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01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ssholder for bilde 8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" b="189"/>
          <a:stretch>
            <a:fillRect/>
          </a:stretch>
        </p:blipFill>
        <p:spPr>
          <a:xfrm>
            <a:off x="271661" y="615600"/>
            <a:ext cx="8660484" cy="5749200"/>
          </a:xfrm>
        </p:spPr>
      </p:pic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innhold 2"/>
          <p:cNvSpPr txBox="1">
            <a:spLocks/>
          </p:cNvSpPr>
          <p:nvPr/>
        </p:nvSpPr>
        <p:spPr>
          <a:xfrm>
            <a:off x="581889" y="5307305"/>
            <a:ext cx="8040029" cy="166153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nb-NO" dirty="0" smtClean="0"/>
          </a:p>
          <a:p>
            <a:pPr marL="0" indent="0">
              <a:buFont typeface="Arial"/>
              <a:buNone/>
            </a:pPr>
            <a:endParaRPr lang="nb-NO" dirty="0"/>
          </a:p>
        </p:txBody>
      </p:sp>
      <p:sp>
        <p:nvSpPr>
          <p:cNvPr id="5" name="Rektangel 4"/>
          <p:cNvSpPr/>
          <p:nvPr/>
        </p:nvSpPr>
        <p:spPr>
          <a:xfrm>
            <a:off x="1011380" y="5742404"/>
            <a:ext cx="7394292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b-NO" sz="3200" dirty="0" smtClean="0">
                <a:solidFill>
                  <a:schemeClr val="bg1"/>
                </a:solidFill>
                <a:hlinkClick r:id="rId4"/>
              </a:rPr>
              <a:t>Slipper billig unna</a:t>
            </a:r>
            <a:endParaRPr lang="nb-NO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3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95" y="1543698"/>
            <a:ext cx="7118204" cy="4743616"/>
          </a:xfr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07817" y="4216400"/>
            <a:ext cx="8415867" cy="205455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defRPr/>
            </a:pPr>
            <a:r>
              <a:rPr lang="nb-NO" sz="24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nb-NO" sz="24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nb-NO" sz="2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nb-NO" sz="2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nb-NO" sz="2400" dirty="0"/>
          </a:p>
        </p:txBody>
      </p:sp>
      <p:sp>
        <p:nvSpPr>
          <p:cNvPr id="3" name="TekstSylinder 2"/>
          <p:cNvSpPr txBox="1"/>
          <p:nvPr/>
        </p:nvSpPr>
        <p:spPr>
          <a:xfrm>
            <a:off x="1664084" y="778932"/>
            <a:ext cx="604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b="1" dirty="0" smtClean="0">
                <a:solidFill>
                  <a:schemeClr val="accent3">
                    <a:lumMod val="75000"/>
                  </a:schemeClr>
                </a:solidFill>
              </a:rPr>
              <a:t>Kun </a:t>
            </a:r>
            <a:r>
              <a:rPr lang="nb-NO" sz="4000" b="1" dirty="0">
                <a:solidFill>
                  <a:schemeClr val="accent3">
                    <a:lumMod val="75000"/>
                  </a:schemeClr>
                </a:solidFill>
              </a:rPr>
              <a:t>det beste er godt nok!</a:t>
            </a:r>
            <a:endParaRPr lang="nb-NO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45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bilde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2" b="6732"/>
          <a:stretch>
            <a:fillRect/>
          </a:stretch>
        </p:blipFill>
        <p:spPr/>
      </p:pic>
      <p:sp>
        <p:nvSpPr>
          <p:cNvPr id="3" name="Plassholder for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" name="TekstSylinder 1"/>
          <p:cNvSpPr txBox="1"/>
          <p:nvPr/>
        </p:nvSpPr>
        <p:spPr>
          <a:xfrm>
            <a:off x="6054436" y="2410691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 smtClean="0"/>
              <a:t>Blir du med?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82193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7982" y="1381527"/>
            <a:ext cx="8229600" cy="804342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Hva er relevant </a:t>
            </a:r>
            <a:br>
              <a:rPr lang="nb-NO" dirty="0" smtClean="0"/>
            </a:br>
            <a:r>
              <a:rPr lang="nb-NO" dirty="0" smtClean="0"/>
              <a:t>å dokumentere? 	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03943"/>
            <a:ext cx="4038600" cy="2747089"/>
          </a:xfrm>
        </p:spPr>
      </p:pic>
      <p:pic>
        <p:nvPicPr>
          <p:cNvPr id="6" name="Plassholder for innhold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08691"/>
            <a:ext cx="4038600" cy="4298288"/>
          </a:xfrm>
        </p:spPr>
      </p:pic>
      <p:sp>
        <p:nvSpPr>
          <p:cNvPr id="7" name="Tittel 1"/>
          <p:cNvSpPr txBox="1">
            <a:spLocks/>
          </p:cNvSpPr>
          <p:nvPr/>
        </p:nvSpPr>
        <p:spPr>
          <a:xfrm>
            <a:off x="5514106" y="4806979"/>
            <a:ext cx="3008313" cy="513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6D556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b="1" dirty="0" smtClean="0">
                <a:solidFill>
                  <a:schemeClr val="bg2">
                    <a:lumMod val="50000"/>
                  </a:schemeClr>
                </a:solidFill>
              </a:rPr>
              <a:t>Husk signatur av person som forplikter foretaket !</a:t>
            </a:r>
            <a:endParaRPr lang="nb-NO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2000" dirty="0"/>
              <a:t>Vi lager sjekkliste ut fra forskrift om PT i jordbruket. 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97838"/>
            <a:ext cx="8229600" cy="4114800"/>
          </a:xfrm>
        </p:spPr>
      </p:pic>
    </p:spTree>
    <p:extLst>
      <p:ext uri="{BB962C8B-B14F-4D97-AF65-F5344CB8AC3E}">
        <p14:creationId xmlns:p14="http://schemas.microsoft.com/office/powerpoint/2010/main" val="51930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750524"/>
            <a:ext cx="8229600" cy="804342"/>
          </a:xfrm>
        </p:spPr>
        <p:txBody>
          <a:bodyPr>
            <a:noAutofit/>
          </a:bodyPr>
          <a:lstStyle/>
          <a:p>
            <a:pPr algn="ctr"/>
            <a:r>
              <a:rPr lang="nb-NO" sz="3200" dirty="0">
                <a:solidFill>
                  <a:schemeClr val="accent3">
                    <a:lumMod val="75000"/>
                  </a:schemeClr>
                </a:solidFill>
              </a:rPr>
              <a:t>Forberede stedlig </a:t>
            </a:r>
            <a:r>
              <a:rPr lang="nb-NO" sz="3200" dirty="0" smtClean="0">
                <a:solidFill>
                  <a:schemeClr val="accent3">
                    <a:lumMod val="75000"/>
                  </a:schemeClr>
                </a:solidFill>
              </a:rPr>
              <a:t>kontrol</a:t>
            </a:r>
            <a:r>
              <a:rPr lang="nb-NO" sz="3200" dirty="0">
                <a:solidFill>
                  <a:schemeClr val="accent3">
                    <a:lumMod val="75000"/>
                  </a:schemeClr>
                </a:solidFill>
              </a:rPr>
              <a:t>l</a:t>
            </a:r>
            <a:r>
              <a:rPr lang="nb-NO" sz="2400" dirty="0" smtClean="0"/>
              <a:t/>
            </a:r>
            <a:br>
              <a:rPr lang="nb-NO" sz="2400" dirty="0" smtClean="0"/>
            </a:br>
            <a:endParaRPr lang="nb-NO" sz="2400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38" y="1702410"/>
            <a:ext cx="7731144" cy="4348767"/>
          </a:xfrm>
        </p:spPr>
      </p:pic>
    </p:spTree>
    <p:extLst>
      <p:ext uri="{BB962C8B-B14F-4D97-AF65-F5344CB8AC3E}">
        <p14:creationId xmlns:p14="http://schemas.microsoft.com/office/powerpoint/2010/main" val="252939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 smtClean="0">
                <a:solidFill>
                  <a:schemeClr val="accent3">
                    <a:lumMod val="75000"/>
                  </a:schemeClr>
                </a:solidFill>
              </a:rPr>
              <a:t>Lykke til med kontrollen!</a:t>
            </a:r>
            <a:endParaRPr lang="nb-NO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925438"/>
            <a:ext cx="6034617" cy="3875487"/>
          </a:xfrm>
        </p:spPr>
      </p:pic>
    </p:spTree>
    <p:extLst>
      <p:ext uri="{BB962C8B-B14F-4D97-AF65-F5344CB8AC3E}">
        <p14:creationId xmlns:p14="http://schemas.microsoft.com/office/powerpoint/2010/main" val="225294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presentasj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BN-nummer xmlns="138d6e04-1f76-42ad-b243-d07376ed33c3" xsi:nil="true"/>
    <ÅrTaxHTField0 xmlns="138d6e04-1f76-42ad-b243-d07376ed33c3">
      <Terms xmlns="http://schemas.microsoft.com/office/infopath/2007/PartnerControls">
        <TermInfo xmlns="http://schemas.microsoft.com/office/infopath/2007/PartnerControls">
          <TermName>2014</TermName>
          <TermId>f4c4dc7b-98bb-471b-9970-2f8669674b85</TermId>
        </TermInfo>
      </Terms>
    </ÅrTaxHTField0>
    <TaxCatchAll xmlns="138d6e04-1f76-42ad-b243-d07376ed33c3">
      <Value>296</Value>
      <Value>5</Value>
      <Value>535</Value>
      <Value>358</Value>
      <Value>148</Value>
      <Value>266</Value>
    </TaxCatchAll>
    <AvdelingerTaxHTField0 xmlns="138d6e04-1f76-42ad-b243-d07376ed33c3">
      <Terms xmlns="http://schemas.microsoft.com/office/infopath/2007/PartnerControls">
        <TermInfo xmlns="http://schemas.microsoft.com/office/infopath/2007/PartnerControls">
          <TermName>Areal- og samfunn</TermName>
          <TermId>c8e51078-4b01-4146-8c67-e58beaac5f1e</TermId>
        </TermInfo>
      </Terms>
    </AvdelingerTaxHTField0>
    <Møtedato xmlns="138d6e04-1f76-42ad-b243-d07376ed33c3">2014-08-24T22:00:00+00:00</Møtedato>
    <FagområderTaxHTField0 xmlns="138d6e04-1f76-42ad-b243-d07376ed33c3">
      <Terms xmlns="http://schemas.microsoft.com/office/infopath/2007/PartnerControls">
        <TermInfo xmlns="http://schemas.microsoft.com/office/infopath/2007/PartnerControls">
          <TermName>Forvaltningskontroll</TermName>
          <TermId>f2c57c56-9e91-447b-84cf-99230611bba7</TermId>
        </TermInfo>
        <TermInfo xmlns="http://schemas.microsoft.com/office/infopath/2007/PartnerControls">
          <TermName>Produksjonstilskudd</TermName>
          <TermId>fba98c99-aad9-43e1-b88f-b9c32dad98eb</TermId>
        </TermInfo>
      </Terms>
    </FagområderTaxHTField0>
    <Møtedokument xmlns="d53afbd5-b515-4af6-9878-c80c768a5eb8">false</Møtedokument>
    <DokumenttyperTaxHTField0 xmlns="138d6e04-1f76-42ad-b243-d07376ed33c3">
      <Terms xmlns="http://schemas.microsoft.com/office/infopath/2007/PartnerControls">
        <TermInfo xmlns="http://schemas.microsoft.com/office/infopath/2007/PartnerControls">
          <TermName>Presentasjon powerpoint</TermName>
          <TermId>63f1c78f-4afb-4403-aceb-65eac2a635e8</TermId>
        </TermInfo>
      </Terms>
    </DokumenttyperTaxHTField0>
    <Sosialt_x0020_1TaxHTField0 xmlns="138d6e04-1f76-42ad-b243-d07376ed33c3">
      <Terms xmlns="http://schemas.microsoft.com/office/infopath/2007/PartnerControls"/>
    </Sosialt_x0020_1TaxHTField0>
    <Kommuner1TaxHTField0 xmlns="138d6e04-1f76-42ad-b243-d07376ed33c3">
      <Terms xmlns="http://schemas.microsoft.com/office/infopath/2007/PartnerControls">
        <TermInfo xmlns="http://schemas.microsoft.com/office/infopath/2007/PartnerControls">
          <TermName>Alle kommuner</TermName>
          <TermId>a7affc65-b676-41a0-b150-13115a6d3932</TermId>
        </TermInfo>
      </Terms>
    </Kommuner1TaxHTField0>
    <Saksnummer_x0020__x0028_møte_x0029_ xmlns="138d6e04-1f76-42ad-b243-d07376ed33c3" xsi:nil="true"/>
    <_dlc_DocIdPersistId xmlns="138d6e04-1f76-42ad-b243-d07376ed33c3">false</_dlc_DocIdPersistId>
    <_dlc_DocId xmlns="138d6e04-1f76-42ad-b243-d07376ed33c3">UKUM45TMN2SN-63-7724</_dlc_DocId>
    <_dlc_DocIdUrl xmlns="138d6e04-1f76-42ad-b243-d07376ed33c3">
      <Url>http://intranett/dokumentsenter/_layouts/DocIdRedir.aspx?ID=UKUM45TMN2SN-63-7724</Url>
      <Description>UKUM45TMN2SN-63-7724</Description>
    </_dlc_DocIdUrl>
    <M_x00e5_lgrupper xmlns="69eaa1cf-f250-461f-9d01-7255543802b4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FMNO DOKUMENTER" ma:contentTypeID="0x010100AEE3F90A70206F4FBC2504B20346D9B10045AAB0AF7D25844883F899F396BCBF03" ma:contentTypeVersion="92" ma:contentTypeDescription="" ma:contentTypeScope="" ma:versionID="240f18c545e6672b3307fd5c607f6941">
  <xsd:schema xmlns:xsd="http://www.w3.org/2001/XMLSchema" xmlns:xs="http://www.w3.org/2001/XMLSchema" xmlns:p="http://schemas.microsoft.com/office/2006/metadata/properties" xmlns:ns2="138d6e04-1f76-42ad-b243-d07376ed33c3" xmlns:ns3="d53afbd5-b515-4af6-9878-c80c768a5eb8" xmlns:ns4="69eaa1cf-f250-461f-9d01-7255543802b4" targetNamespace="http://schemas.microsoft.com/office/2006/metadata/properties" ma:root="true" ma:fieldsID="f72c62e393bc059ed8c407b0576fa8a2" ns2:_="" ns3:_="" ns4:_="">
    <xsd:import namespace="138d6e04-1f76-42ad-b243-d07376ed33c3"/>
    <xsd:import namespace="d53afbd5-b515-4af6-9878-c80c768a5eb8"/>
    <xsd:import namespace="69eaa1cf-f250-461f-9d01-7255543802b4"/>
    <xsd:element name="properties">
      <xsd:complexType>
        <xsd:sequence>
          <xsd:element name="documentManagement">
            <xsd:complexType>
              <xsd:all>
                <xsd:element ref="ns2:Møtedato" minOccurs="0"/>
                <xsd:element ref="ns3:Møtedokument" minOccurs="0"/>
                <xsd:element ref="ns2:Saksnummer_x0020__x0028_møte_x0029_" minOccurs="0"/>
                <xsd:element ref="ns2:ISBN-nummer" minOccurs="0"/>
                <xsd:element ref="ns2:TaxCatchAllLabel" minOccurs="0"/>
                <xsd:element ref="ns2:AvdelingerTaxHTField0" minOccurs="0"/>
                <xsd:element ref="ns2:FagområderTaxHTField0" minOccurs="0"/>
                <xsd:element ref="ns2:Kommuner1TaxHTField0" minOccurs="0"/>
                <xsd:element ref="ns2:Sosialt_x0020_1TaxHTField0" minOccurs="0"/>
                <xsd:element ref="ns2:ÅrTaxHTField0" minOccurs="0"/>
                <xsd:element ref="ns2:_dlc_DocIdPersistId" minOccurs="0"/>
                <xsd:element ref="ns2:_dlc_DocIdUrl" minOccurs="0"/>
                <xsd:element ref="ns2:_dlc_DocId" minOccurs="0"/>
                <xsd:element ref="ns2:DokumenttyperTaxHTField0" minOccurs="0"/>
                <xsd:element ref="ns2:TaxCatchAll" minOccurs="0"/>
                <xsd:element ref="ns4:M_x00e5_lgrupp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8d6e04-1f76-42ad-b243-d07376ed33c3" elementFormDefault="qualified">
    <xsd:import namespace="http://schemas.microsoft.com/office/2006/documentManagement/types"/>
    <xsd:import namespace="http://schemas.microsoft.com/office/infopath/2007/PartnerControls"/>
    <xsd:element name="Møtedato" ma:index="6" nillable="true" ma:displayName="Møtedato" ma:description="" ma:format="DateOnly" ma:internalName="M_x00f8_tedato" ma:readOnly="false">
      <xsd:simpleType>
        <xsd:restriction base="dms:DateTime"/>
      </xsd:simpleType>
    </xsd:element>
    <xsd:element name="Saksnummer_x0020__x0028_møte_x0029_" ma:index="8" nillable="true" ma:displayName="Saksnummer (møte)" ma:description="Refererer til dokumentets saksnummer for møtet, eventuelt møtets nummer." ma:internalName="Saksnummer_x0020__x0028_m_x00f8_te_x0029_" ma:readOnly="false">
      <xsd:simpleType>
        <xsd:restriction base="dms:Text">
          <xsd:maxLength value="50"/>
        </xsd:restriction>
      </xsd:simpleType>
    </xsd:element>
    <xsd:element name="ISBN-nummer" ma:index="10" nillable="true" ma:displayName="ISBN-nummer" ma:description="Skrives slik: xxx-xx-xxxxx-xx-x" ma:internalName="ISBN_x002d_nummer">
      <xsd:simpleType>
        <xsd:restriction base="dms:Text">
          <xsd:maxLength value="17"/>
        </xsd:restriction>
      </xsd:simpleType>
    </xsd:element>
    <xsd:element name="TaxCatchAllLabel" ma:index="12" nillable="true" ma:displayName="Taxonomy Catch All Column1" ma:description="" ma:hidden="true" ma:list="{f7030938-8ba3-4935-8356-9c1c0f05ea97}" ma:internalName="TaxCatchAllLabel" ma:readOnly="true" ma:showField="CatchAllDataLabel" ma:web="138d6e04-1f76-42ad-b243-d07376ed33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vdelingerTaxHTField0" ma:index="14" ma:taxonomy="true" ma:internalName="AvdelingerTaxHTField0" ma:taxonomyFieldName="Avdelinger" ma:displayName="Organisasjonstilhørighet" ma:default="" ma:fieldId="{4cf49562-14f0-4bf8-bd77-7e558af77665}" ma:taxonomyMulti="true" ma:sspId="638f2f0d-cca0-472d-9312-871d4ef2f1b2" ma:termSetId="7ea6b9bb-221b-444a-888c-58aa94d88bc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agområderTaxHTField0" ma:index="16" ma:taxonomy="true" ma:internalName="Fagomr_x00e5_derTaxHTField0" ma:taxonomyFieldName="Fagomr_x00e5_der" ma:displayName="Fagområder" ma:default="" ma:fieldId="{a5b72c67-0e4f-476f-bef0-245e1a92580c}" ma:taxonomyMulti="true" ma:sspId="638f2f0d-cca0-472d-9312-871d4ef2f1b2" ma:termSetId="b0ce4a20-dc28-466e-ace2-103c7ad92c9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ommuner1TaxHTField0" ma:index="18" nillable="true" ma:taxonomy="true" ma:internalName="Kommuner1TaxHTField0" ma:taxonomyFieldName="Kommuner1" ma:displayName="Kommuner" ma:readOnly="false" ma:default="" ma:fieldId="{369942c3-309f-4148-b1d0-a071f08126e8}" ma:taxonomyMulti="true" ma:sspId="638f2f0d-cca0-472d-9312-871d4ef2f1b2" ma:termSetId="d152b473-c4be-49a2-8228-5d44aa895df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osialt_x0020_1TaxHTField0" ma:index="20" nillable="true" ma:taxonomy="true" ma:internalName="Sosialt_x0020_1TaxHTField0" ma:taxonomyFieldName="Sosialt_x0020_1" ma:displayName="Sosialt" ma:default="" ma:fieldId="{48be24a4-1093-4784-b89b-ce688282050a}" ma:taxonomyMulti="true" ma:sspId="638f2f0d-cca0-472d-9312-871d4ef2f1b2" ma:termSetId="73939d73-c430-4fe8-b0ee-ed481a27a10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ÅrTaxHTField0" ma:index="23" nillable="true" ma:taxonomy="true" ma:internalName="_x00c5_rTaxHTField0" ma:taxonomyFieldName="_x00c5_r" ma:displayName="År" ma:default="" ma:fieldId="{f515a0ec-3f20-439b-a0c5-89ee9c2ceba8}" ma:taxonomyMulti="true" ma:sspId="638f2f0d-cca0-472d-9312-871d4ef2f1b2" ma:termSetId="2983d30e-8826-4ec2-b7ab-2d2633cea28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_dlc_DocIdUrl" ma:index="26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" ma:index="27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DokumenttyperTaxHTField0" ma:index="28" ma:taxonomy="true" ma:internalName="DokumenttyperTaxHTField0" ma:taxonomyFieldName="Dokumenttyper" ma:displayName="Dokument" ma:indexed="true" ma:readOnly="false" ma:default="" ma:fieldId="{fb2ca57d-962d-4739-a68e-7412b9c990f9}" ma:sspId="638f2f0d-cca0-472d-9312-871d4ef2f1b2" ma:termSetId="2675e837-a4ce-4e1e-8865-8a0eb3b97da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9" nillable="true" ma:displayName="Taxonomy Catch All Column" ma:description="" ma:hidden="true" ma:list="{f7030938-8ba3-4935-8356-9c1c0f05ea97}" ma:internalName="TaxCatchAll" ma:showField="CatchAllData" ma:web="138d6e04-1f76-42ad-b243-d07376ed33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3afbd5-b515-4af6-9878-c80c768a5eb8" elementFormDefault="qualified">
    <xsd:import namespace="http://schemas.microsoft.com/office/2006/documentManagement/types"/>
    <xsd:import namespace="http://schemas.microsoft.com/office/infopath/2007/PartnerControls"/>
    <xsd:element name="Møtedokument" ma:index="7" nillable="true" ma:displayName="Møtedokument" ma:default="0" ma:description="Kryss av for ja hvis dokumentet skal legges fram i et møte. Husk å påføre møtedato og sak nr." ma:internalName="M_x00f8_tedokument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eaa1cf-f250-461f-9d01-7255543802b4" elementFormDefault="qualified">
    <xsd:import namespace="http://schemas.microsoft.com/office/2006/documentManagement/types"/>
    <xsd:import namespace="http://schemas.microsoft.com/office/infopath/2007/PartnerControls"/>
    <xsd:element name="M_x00e5_lgrupper" ma:index="30" nillable="true" ma:displayName="Målgrupper" ma:hidden="true" ma:internalName="M_x00e5_lgrupper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Innholdstype"/>
        <xsd:element ref="dc:title" maxOccurs="1" ma:index="1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32F96F-289B-43D1-9ED4-7882F5C355CB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E6E09FCB-9776-4DE8-9EF7-A31D5B56A87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45E928F-33AE-448E-B292-9B50E7B5E44F}">
  <ds:schemaRefs>
    <ds:schemaRef ds:uri="http://schemas.microsoft.com/office/2006/documentManagement/types"/>
    <ds:schemaRef ds:uri="http://purl.org/dc/terms/"/>
    <ds:schemaRef ds:uri="69eaa1cf-f250-461f-9d01-7255543802b4"/>
    <ds:schemaRef ds:uri="http://www.w3.org/XML/1998/namespace"/>
    <ds:schemaRef ds:uri="http://schemas.microsoft.com/office/2006/metadata/properties"/>
    <ds:schemaRef ds:uri="d53afbd5-b515-4af6-9878-c80c768a5eb8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138d6e04-1f76-42ad-b243-d07376ed33c3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B77E22AD-1011-4238-BA27-FF3A97AEEBBB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B0625743-D502-45E3-A0E7-41FB51AD92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8d6e04-1f76-42ad-b243-d07376ed33c3"/>
    <ds:schemaRef ds:uri="d53afbd5-b515-4af6-9878-c80c768a5eb8"/>
    <ds:schemaRef ds:uri="69eaa1cf-f250-461f-9d01-7255543802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PowerPoint-presentasjon</Template>
  <TotalTime>5196</TotalTime>
  <Words>1040</Words>
  <Application>Microsoft Office PowerPoint</Application>
  <PresentationFormat>Skjermfremvisning (4:3)</PresentationFormat>
  <Paragraphs>128</Paragraphs>
  <Slides>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0" baseType="lpstr">
      <vt:lpstr>PowerPoint-presentasjon</vt:lpstr>
      <vt:lpstr>Invitasjon til felles aksjon i Nordland  Kontroll av grovfôrsalg  </vt:lpstr>
      <vt:lpstr>PowerPoint-presentasjon</vt:lpstr>
      <vt:lpstr>PowerPoint-presentasjon</vt:lpstr>
      <vt:lpstr>  </vt:lpstr>
      <vt:lpstr>PowerPoint-presentasjon</vt:lpstr>
      <vt:lpstr>Hva er relevant  å dokumentere?  </vt:lpstr>
      <vt:lpstr>Vi lager sjekkliste ut fra forskrift om PT i jordbruket. </vt:lpstr>
      <vt:lpstr>Forberede stedlig kontroll </vt:lpstr>
      <vt:lpstr>Lykke til med kontrollen!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Kontroll av grovfôrsalg - Fagsamling 2014 - PowerPoint Presentasjon</dc:title>
  <dc:creator>Sjø Regie</dc:creator>
  <cp:lastModifiedBy>Sjø Regie</cp:lastModifiedBy>
  <cp:revision>114</cp:revision>
  <dcterms:created xsi:type="dcterms:W3CDTF">2014-07-16T11:53:19Z</dcterms:created>
  <dcterms:modified xsi:type="dcterms:W3CDTF">2014-11-10T11:21:34Z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0x010100AEE3F90A70206F4FBC2504B20346D9B10045AAB0AF7D25844883F899F396BCBF03</vt:lpwstr>
  </property>
  <property fmtid="{D5CDD505-2E9C-101B-9397-08002B2CF9AE}" pid="3" name="Fagområder">
    <vt:lpwstr>358;#Forvaltningskontroll|f2c57c56-9e91-447b-84cf-99230611bba7;#535;#Produksjonstilskudd|fba98c99-aad9-43e1-b88f-b9c32dad98eb</vt:lpwstr>
  </property>
  <property fmtid="{D5CDD505-2E9C-101B-9397-08002B2CF9AE}" pid="4" name="Sosialt">
    <vt:lpwstr/>
  </property>
  <property fmtid="{D5CDD505-2E9C-101B-9397-08002B2CF9AE}" pid="5" name="Kommuner">
    <vt:lpwstr>5;#Alle kommuner|a7affc65-b676-41a0-b150-13115a6d3932</vt:lpwstr>
  </property>
  <property fmtid="{D5CDD505-2E9C-101B-9397-08002B2CF9AE}" pid="6" name="Avdelinger">
    <vt:lpwstr>296;#Areal- og samfunn|c8e51078-4b01-4146-8c67-e58beaac5f1e</vt:lpwstr>
  </property>
  <property fmtid="{D5CDD505-2E9C-101B-9397-08002B2CF9AE}" pid="7" name="År">
    <vt:lpwstr>266;#2014|f4c4dc7b-98bb-471b-9970-2f8669674b85</vt:lpwstr>
  </property>
  <property fmtid="{D5CDD505-2E9C-101B-9397-08002B2CF9AE}" pid="8" name="Dokumenttyper">
    <vt:lpwstr>148;#Presentasjon powerpoint|63f1c78f-4afb-4403-aceb-65eac2a635e8</vt:lpwstr>
  </property>
  <property fmtid="{D5CDD505-2E9C-101B-9397-08002B2CF9AE}" pid="9" name="_dlc_DocIdItemGuid">
    <vt:lpwstr>f2f3086e-651d-4a81-8b6c-eeba7aba7dcf</vt:lpwstr>
  </property>
  <property fmtid="{D5CDD505-2E9C-101B-9397-08002B2CF9AE}" pid="10" name="Kommuner1">
    <vt:lpwstr>5;#Alle kommuner|a7affc65-b676-41a0-b150-13115a6d3932</vt:lpwstr>
  </property>
  <property fmtid="{D5CDD505-2E9C-101B-9397-08002B2CF9AE}" pid="11" name="Sosialt 1">
    <vt:lpwstr/>
  </property>
</Properties>
</file>