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260" r:id="rId7"/>
    <p:sldId id="275" r:id="rId8"/>
    <p:sldId id="272" r:id="rId9"/>
    <p:sldId id="273" r:id="rId10"/>
    <p:sldId id="266" r:id="rId11"/>
    <p:sldId id="268" r:id="rId12"/>
    <p:sldId id="269" r:id="rId13"/>
    <p:sldId id="274" r:id="rId14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87" autoAdjust="0"/>
  </p:normalViewPr>
  <p:slideViewPr>
    <p:cSldViewPr snapToGrid="0" snapToObjects="1">
      <p:cViewPr varScale="1">
        <p:scale>
          <a:sx n="43" d="100"/>
          <a:sy n="43" d="100"/>
        </p:scale>
        <p:origin x="-72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10.11.2014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10.11.2014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Mange søknader om PT/AVL </a:t>
            </a:r>
            <a:r>
              <a:rPr lang="nb-NO" baseline="0" dirty="0" smtClean="0"/>
              <a:t> kommer til manuell utbetaling på grunn av at foretak levere mangelfulle søknader og at dette ikke fanges opp i den kommunale saksbehandlingen.</a:t>
            </a:r>
          </a:p>
          <a:p>
            <a:r>
              <a:rPr lang="nb-NO" baseline="0" dirty="0" smtClean="0"/>
              <a:t>Manuelle utbetalinger gir mye ekstra arbeid for kommunene. I tillegg gir det konsekvenser for foretakene som får forsinket utbetaling av tilskudd de er berettiget til. Kommunen skal i sin saksbehandling sørge for at manuelle utbetalinger unngås. Alle frister framgår av rundskriv fra </a:t>
            </a:r>
            <a:r>
              <a:rPr lang="nb-NO" baseline="0" dirty="0" err="1" smtClean="0"/>
              <a:t>Landbruksdir</a:t>
            </a:r>
            <a:r>
              <a:rPr lang="nb-NO" baseline="0" dirty="0" smtClean="0"/>
              <a:t> for hver søknadsomgang. </a:t>
            </a:r>
          </a:p>
          <a:p>
            <a:r>
              <a:rPr lang="nb-NO" baseline="0" dirty="0" smtClean="0"/>
              <a:t>Søknader som ikke er behandlet innen fristen for stenging av systemene føre til ekstra arbeid for FM.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9449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baseline="0" dirty="0" smtClean="0"/>
              <a:t>Tenk vi skulle se på noen problemer/saker som gjør at søknader om PT/AVL går til manuell utbetaling.</a:t>
            </a:r>
          </a:p>
          <a:p>
            <a:r>
              <a:rPr lang="nb-NO" baseline="0" dirty="0" smtClean="0"/>
              <a:t>Vi ser at det er stort sett de samme feilene som går igjen fra år til år. </a:t>
            </a:r>
          </a:p>
          <a:p>
            <a:r>
              <a:rPr lang="nb-NO" baseline="0" dirty="0" smtClean="0"/>
              <a:t>Vi kommer ikke utenom at det er noen søknader krever manuell utbetaling. Oppstart/utvidelse av grovforbasert husdyr-/grovforproduksjon for salg. </a:t>
            </a:r>
          </a:p>
          <a:p>
            <a:r>
              <a:rPr lang="nb-NO" baseline="0" dirty="0" smtClean="0"/>
              <a:t>Mange søknader kommer til manuell utbetaling fordi søkeren leverer mangelfull søknad og at dette ikke fanges opp i den kommunale saksbehandlinga. </a:t>
            </a:r>
          </a:p>
          <a:p>
            <a:r>
              <a:rPr lang="nb-NO" baseline="0" dirty="0" smtClean="0"/>
              <a:t>Manuelle utbetalinger gir mye ekstra arbeid for kommunene. </a:t>
            </a:r>
          </a:p>
          <a:p>
            <a:r>
              <a:rPr lang="nb-NO" baseline="0" dirty="0" smtClean="0"/>
              <a:t>Men vi skal huske på  det er søkerens ansvar at søknaden er levert i rett tid og at opplysningene i søknaden er fullstendig og korrekte.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Søkere går også med sin underskrift god for at han/hun kjenner reglene for tilskuddet det søkes. I tillegg gir det konsekvenser for foretakene som får forsinket utbetaling av tilskudd de er berettiget til.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Kommunen skal i sin saksbehandling sørge for at man så langt som mulig  unngår manuelle utbetalinger.  Som sagt gir det mye ekstra arbeid for kommunen. Med det gir også FM mye ekstra arbeid. </a:t>
            </a:r>
          </a:p>
          <a:p>
            <a:r>
              <a:rPr lang="nb-NO" baseline="0" dirty="0" smtClean="0"/>
              <a:t>Søknader som ikke er behandlet innen fristen for stenging av systemene føre til ekstra arbeid for FM. </a:t>
            </a:r>
          </a:p>
          <a:p>
            <a:r>
              <a:rPr lang="nb-NO" baseline="0" dirty="0" smtClean="0"/>
              <a:t>Kommunene får tilsendt rapporter som viser hva som er feilmeldt. Disse feilene har kommunene muligheten til å rette opp i før utbetalingen av tilskuddet foretas. </a:t>
            </a:r>
          </a:p>
          <a:p>
            <a:r>
              <a:rPr lang="nb-NO" baseline="0" dirty="0" smtClean="0"/>
              <a:t>Blir ikke denne oppretting foretatt kan det i verstefall få den konsekvens for søkeren at de ikke får utbetalt tilskuddet. </a:t>
            </a:r>
          </a:p>
          <a:p>
            <a:r>
              <a:rPr lang="nb-NO" baseline="0" dirty="0" smtClean="0"/>
              <a:t>Arbeidet med saksbehandling av manuelle saker er tidkrevende. FM har en tidsfrist for når de manuelle utbetalingen skal være ferdig. For </a:t>
            </a:r>
            <a:r>
              <a:rPr lang="nb-NO" baseline="0" dirty="0" err="1" smtClean="0"/>
              <a:t>augustomgangen</a:t>
            </a:r>
            <a:r>
              <a:rPr lang="nb-NO" baseline="0" dirty="0" smtClean="0"/>
              <a:t> 2013 bør utbetalingen vær ferdig 7.april og for </a:t>
            </a:r>
            <a:r>
              <a:rPr lang="nb-NO" baseline="0" dirty="0" err="1" smtClean="0"/>
              <a:t>januaromgangen</a:t>
            </a:r>
            <a:r>
              <a:rPr lang="nb-NO" baseline="0" dirty="0" smtClean="0"/>
              <a:t> 2014 – nå den31.august. Saker som ikke er ferdig innen denne tid kommer ikke med div statistikker, får ikke </a:t>
            </a:r>
            <a:r>
              <a:rPr lang="nb-NO" baseline="0" dirty="0" err="1" smtClean="0"/>
              <a:t>forhåndsutfylt</a:t>
            </a:r>
            <a:r>
              <a:rPr lang="nb-NO" baseline="0" dirty="0" smtClean="0"/>
              <a:t> søknad, </a:t>
            </a:r>
            <a:r>
              <a:rPr lang="nb-NO" baseline="0" dirty="0" err="1" smtClean="0"/>
              <a:t>bergninger</a:t>
            </a:r>
            <a:r>
              <a:rPr lang="nb-NO" baseline="0" dirty="0" smtClean="0"/>
              <a:t> av bunnfradrag og </a:t>
            </a:r>
            <a:r>
              <a:rPr lang="nb-NO" baseline="0" dirty="0" err="1" smtClean="0"/>
              <a:t>avløsertilkudd</a:t>
            </a:r>
            <a:endParaRPr lang="nb-NO" baseline="0" dirty="0" smtClean="0"/>
          </a:p>
          <a:p>
            <a:endParaRPr lang="nb-NO" baseline="0" dirty="0" smtClean="0"/>
          </a:p>
          <a:p>
            <a:endParaRPr lang="nb-NO" baseline="0" dirty="0" smtClean="0"/>
          </a:p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33027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Kommunen må registrere søknadsopplysninger,</a:t>
            </a:r>
            <a:r>
              <a:rPr lang="nb-NO" baseline="0" dirty="0" smtClean="0"/>
              <a:t> egne opplysninger, </a:t>
            </a:r>
            <a:r>
              <a:rPr lang="nb-NO" baseline="0" dirty="0" err="1" smtClean="0"/>
              <a:t>event</a:t>
            </a:r>
            <a:r>
              <a:rPr lang="nb-NO" baseline="0" dirty="0" smtClean="0"/>
              <a:t> resultat av </a:t>
            </a:r>
            <a:r>
              <a:rPr lang="nb-NO" baseline="0" dirty="0" err="1" smtClean="0"/>
              <a:t>stedelig</a:t>
            </a:r>
            <a:r>
              <a:rPr lang="nb-NO" baseline="0" dirty="0" smtClean="0"/>
              <a:t> kontroll og </a:t>
            </a:r>
            <a:r>
              <a:rPr lang="nb-NO" baseline="0" dirty="0" err="1" smtClean="0"/>
              <a:t>saksbehnadle</a:t>
            </a:r>
            <a:r>
              <a:rPr lang="nb-NO" baseline="0" dirty="0" smtClean="0"/>
              <a:t> søknadene før første inputkontroll. </a:t>
            </a:r>
            <a:endParaRPr lang="nb-NO" dirty="0" smtClean="0"/>
          </a:p>
          <a:p>
            <a:r>
              <a:rPr lang="nb-NO" dirty="0" smtClean="0"/>
              <a:t>Kun søknader som er </a:t>
            </a:r>
            <a:r>
              <a:rPr lang="nb-NO" dirty="0" err="1" smtClean="0"/>
              <a:t>registert</a:t>
            </a:r>
            <a:r>
              <a:rPr lang="nb-NO" dirty="0" smtClean="0"/>
              <a:t> i </a:t>
            </a:r>
            <a:r>
              <a:rPr lang="nb-NO" dirty="0" err="1" smtClean="0"/>
              <a:t>Wespa</a:t>
            </a:r>
            <a:r>
              <a:rPr lang="nb-NO" baseline="0" dirty="0" smtClean="0"/>
              <a:t> innen fristen (1 </a:t>
            </a:r>
            <a:r>
              <a:rPr lang="nb-NO" baseline="0" dirty="0" err="1" smtClean="0"/>
              <a:t>mnd</a:t>
            </a:r>
            <a:r>
              <a:rPr lang="nb-NO" baseline="0" dirty="0" smtClean="0"/>
              <a:t> etter søknadsfrist) med status «ferdig behandlet, avslått, avvist, stoppet» blir med i den maskinelle kontrollen og blir derfor ikke tilgjengelig på none rapporter. </a:t>
            </a:r>
            <a:endParaRPr lang="nb-NO" dirty="0" smtClean="0"/>
          </a:p>
          <a:p>
            <a:r>
              <a:rPr lang="nb-NO" dirty="0" smtClean="0"/>
              <a:t>Input kontrollen : Feilkode</a:t>
            </a:r>
            <a:r>
              <a:rPr lang="nb-NO" baseline="0" dirty="0" smtClean="0"/>
              <a:t> 372 Varsel: Har sau, Er det rett at søker ikke har dyr på utmarksbeite</a:t>
            </a:r>
          </a:p>
          <a:p>
            <a:r>
              <a:rPr lang="nb-NO" baseline="0" dirty="0" smtClean="0"/>
              <a:t>Varsel: Større økning enn 25% i produksjonskode fra forrige periode.</a:t>
            </a:r>
          </a:p>
          <a:p>
            <a:r>
              <a:rPr lang="nb-NO" dirty="0" smtClean="0"/>
              <a:t>Feil: søkt om mer areal enn hva som er registret i </a:t>
            </a:r>
            <a:r>
              <a:rPr lang="nb-NO" dirty="0" err="1" smtClean="0"/>
              <a:t>Lreg</a:t>
            </a:r>
            <a:r>
              <a:rPr lang="nb-NO" dirty="0" smtClean="0"/>
              <a:t>. Alle søknader blir stoppet.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681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Varselmeding</a:t>
            </a:r>
            <a:r>
              <a:rPr lang="nb-NO" dirty="0" smtClean="0"/>
              <a:t>:</a:t>
            </a:r>
            <a:r>
              <a:rPr lang="nb-NO" baseline="0" dirty="0" smtClean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Ligger mye info i PT listene. </a:t>
            </a:r>
          </a:p>
          <a:p>
            <a:r>
              <a:rPr lang="nb-NO" baseline="0" dirty="0" smtClean="0"/>
              <a:t>Unik mulighet til å rette feilmeldinger og unngå manuelle utbetalinger. Slipper mye ekstra arbeid og forsinkelser for søker. </a:t>
            </a:r>
          </a:p>
          <a:p>
            <a:r>
              <a:rPr lang="nb-NO" baseline="0" dirty="0" smtClean="0"/>
              <a:t>Kode 372 - kan føre til overprøving av kommunens vedtak.</a:t>
            </a:r>
          </a:p>
          <a:p>
            <a:r>
              <a:rPr lang="nb-NO" baseline="0" dirty="0" smtClean="0"/>
              <a:t>Sjekk også andre PT lister – PT 1016 </a:t>
            </a:r>
            <a:r>
              <a:rPr lang="nb-NO" baseline="0" dirty="0" err="1" smtClean="0"/>
              <a:t>leiareal</a:t>
            </a:r>
            <a:endParaRPr lang="nb-NO" baseline="0" dirty="0" smtClean="0"/>
          </a:p>
          <a:p>
            <a:r>
              <a:rPr lang="nb-NO" baseline="0" dirty="0" smtClean="0"/>
              <a:t>PT 1050 slaktelister</a:t>
            </a:r>
          </a:p>
          <a:p>
            <a:r>
              <a:rPr lang="nb-NO" baseline="0" dirty="0" smtClean="0"/>
              <a:t>Ikke alle feil og varsler kommer fram på disse listene. </a:t>
            </a:r>
            <a:r>
              <a:rPr lang="nb-NO" baseline="0" dirty="0" err="1" smtClean="0"/>
              <a:t>Bl</a:t>
            </a:r>
            <a:r>
              <a:rPr lang="nb-NO" baseline="0" dirty="0" smtClean="0"/>
              <a:t> a der søker har glemt å føre opp «melkekyr» ! – Har føre til overprøving </a:t>
            </a:r>
          </a:p>
          <a:p>
            <a:endParaRPr lang="nb-NO" baseline="0" dirty="0" smtClean="0"/>
          </a:p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8449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I noen tilfeller oppdager</a:t>
            </a:r>
            <a:r>
              <a:rPr lang="nb-NO" baseline="0" dirty="0" smtClean="0"/>
              <a:t> foretaket at de har glemt å føre opp, eller har feilført opplysninger etter de har mottatt </a:t>
            </a:r>
            <a:r>
              <a:rPr lang="nb-NO" baseline="0" dirty="0" err="1" smtClean="0"/>
              <a:t>tilskuddsbrevet</a:t>
            </a:r>
            <a:r>
              <a:rPr lang="nb-NO" baseline="0" dirty="0" smtClean="0"/>
              <a:t>. </a:t>
            </a:r>
            <a:endParaRPr lang="nb-NO" dirty="0" smtClean="0"/>
          </a:p>
          <a:p>
            <a:r>
              <a:rPr lang="nb-NO" dirty="0" smtClean="0"/>
              <a:t>Søker klager og </a:t>
            </a:r>
            <a:r>
              <a:rPr lang="nb-NO" baseline="0" dirty="0" smtClean="0"/>
              <a:t> kommunen vedtar å etterbetale avglemte/feilførte opplysninger  - som eks avglemt 15 melkekyr.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Etterbetaling av avglemte/feilførte opplysninger i søknaden har skap mye hode bry</a:t>
            </a:r>
            <a:r>
              <a:rPr lang="nb-NO" baseline="0" dirty="0" smtClean="0"/>
              <a:t> og har </a:t>
            </a:r>
            <a:r>
              <a:rPr lang="nb-NO" dirty="0" smtClean="0"/>
              <a:t>vært </a:t>
            </a:r>
            <a:r>
              <a:rPr lang="nb-NO" dirty="0" err="1" smtClean="0"/>
              <a:t>diskustert</a:t>
            </a:r>
            <a:r>
              <a:rPr lang="nb-NO" baseline="0" dirty="0" smtClean="0"/>
              <a:t>, både blant FM og med SLF. Og er nå tatt inn som eget punket i Rundskriv (13/1-2 </a:t>
            </a:r>
            <a:r>
              <a:rPr lang="nb-NO" baseline="0" dirty="0" err="1" smtClean="0"/>
              <a:t>pkt</a:t>
            </a:r>
            <a:r>
              <a:rPr lang="nb-NO" baseline="0" dirty="0" smtClean="0"/>
              <a:t> 10.1.2). 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Regnes som en klage på kommunens vedtak om tilskudd og behandles</a:t>
            </a:r>
            <a:r>
              <a:rPr lang="nb-NO" baseline="0" dirty="0" smtClean="0"/>
              <a:t> etter forvaltningslovens bestemmelser. Innebærer henvendelsen så betydelige endringer at det må regnes som en ny søknad og en ny realitetsbehandling, må kommunen i første omgang vurdere dispensasjon fra søknadsfristen. </a:t>
            </a:r>
          </a:p>
          <a:p>
            <a:r>
              <a:rPr lang="nb-NO" baseline="0" dirty="0" smtClean="0"/>
              <a:t>Avgjøres  på samme måte enten henvendelsen er en klage, en ny søknad eller noe annet.</a:t>
            </a:r>
          </a:p>
          <a:p>
            <a:r>
              <a:rPr lang="nb-NO" baseline="0" dirty="0" smtClean="0"/>
              <a:t>Dersom foretaket har gjort feil er det foretakets risiko. </a:t>
            </a:r>
          </a:p>
          <a:p>
            <a:r>
              <a:rPr lang="nb-NO" baseline="0" dirty="0" smtClean="0"/>
              <a:t>Hovedregel – skal ikke etterbetales. </a:t>
            </a:r>
            <a:br>
              <a:rPr lang="nb-NO" baseline="0" dirty="0" smtClean="0"/>
            </a:br>
            <a:r>
              <a:rPr lang="nb-NO" baseline="0" dirty="0" smtClean="0"/>
              <a:t>Kun i spesielle tilfeller ;</a:t>
            </a:r>
          </a:p>
          <a:p>
            <a:r>
              <a:rPr lang="nb-NO" baseline="0" dirty="0" smtClean="0"/>
              <a:t>Mangelfull veiledning fra kommunen</a:t>
            </a:r>
          </a:p>
          <a:p>
            <a:r>
              <a:rPr lang="nb-NO" baseline="0" dirty="0" smtClean="0"/>
              <a:t>Spesielle situasjoner : Virksomhetsoverdragelse</a:t>
            </a:r>
          </a:p>
          <a:p>
            <a:r>
              <a:rPr lang="nb-NO" baseline="0" dirty="0" smtClean="0"/>
              <a:t>Tastefeil i det </a:t>
            </a:r>
            <a:r>
              <a:rPr lang="nb-NO" baseline="0" dirty="0" err="1" smtClean="0"/>
              <a:t>elektronsike</a:t>
            </a:r>
            <a:r>
              <a:rPr lang="nb-NO" baseline="0" dirty="0" smtClean="0"/>
              <a:t> søknadsskjemaet og feilen fremstår som en «nybegynnerfeil»  </a:t>
            </a:r>
          </a:p>
          <a:p>
            <a:r>
              <a:rPr lang="nb-NO" baseline="0" dirty="0" smtClean="0"/>
              <a:t>FM har i slike tilfeller overprøvd kommunens vedtak !!</a:t>
            </a:r>
          </a:p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71988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Alle søknader hvor søker har arbeidsgiveransvar blir trukket ut til kontroll.</a:t>
            </a:r>
          </a:p>
          <a:p>
            <a:r>
              <a:rPr lang="nb-NO" dirty="0" smtClean="0"/>
              <a:t>Hatt mange</a:t>
            </a:r>
            <a:r>
              <a:rPr lang="nb-NO" baseline="0" dirty="0" smtClean="0"/>
              <a:t> feil i år hvor søkeren har byttet om på fødselsnr/org.nr – ført opp sitt eget </a:t>
            </a:r>
            <a:r>
              <a:rPr lang="nb-NO" baseline="0" dirty="0" err="1" smtClean="0"/>
              <a:t>orgnr</a:t>
            </a:r>
            <a:r>
              <a:rPr lang="nb-NO" baseline="0" dirty="0" smtClean="0"/>
              <a:t> eller </a:t>
            </a:r>
            <a:r>
              <a:rPr lang="nb-NO" baseline="0" dirty="0" err="1" smtClean="0"/>
              <a:t>fødselsnr</a:t>
            </a:r>
            <a:r>
              <a:rPr lang="nb-NO" baseline="0" dirty="0" smtClean="0"/>
              <a:t>. </a:t>
            </a:r>
            <a:endParaRPr lang="nb-NO" dirty="0" smtClean="0"/>
          </a:p>
          <a:p>
            <a:r>
              <a:rPr lang="nb-NO" dirty="0" smtClean="0"/>
              <a:t>245 – stanset ette kontroll mot </a:t>
            </a:r>
            <a:r>
              <a:rPr lang="nb-NO" dirty="0" err="1" smtClean="0"/>
              <a:t>skattedir</a:t>
            </a:r>
            <a:endParaRPr lang="nb-NO" dirty="0" smtClean="0"/>
          </a:p>
          <a:p>
            <a:r>
              <a:rPr lang="nb-NO" dirty="0" smtClean="0"/>
              <a:t>246 – stanset</a:t>
            </a:r>
            <a:r>
              <a:rPr lang="nb-NO" baseline="0" dirty="0" smtClean="0"/>
              <a:t> etter oppgave fra </a:t>
            </a:r>
            <a:r>
              <a:rPr lang="nb-NO" baseline="0" dirty="0" err="1" smtClean="0"/>
              <a:t>avløserlag</a:t>
            </a:r>
            <a:endParaRPr lang="nb-NO" baseline="0" dirty="0" smtClean="0"/>
          </a:p>
          <a:p>
            <a:r>
              <a:rPr lang="nb-NO" baseline="0" dirty="0" smtClean="0"/>
              <a:t>247 – ikke berettiget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– utegangersau</a:t>
            </a:r>
          </a:p>
          <a:p>
            <a:r>
              <a:rPr lang="nb-NO" baseline="0" dirty="0" smtClean="0"/>
              <a:t>2 kontroller - en før andre input og en før tredje input (midt i april) Lønns. og trekkoppgaver som er registret i basen innen den tid, vil komme med på kontrollene.</a:t>
            </a:r>
          </a:p>
          <a:p>
            <a:r>
              <a:rPr lang="nb-NO" baseline="0" dirty="0" smtClean="0"/>
              <a:t>I år var det vel 9.april – se aktivitetskalenderen</a:t>
            </a:r>
          </a:p>
          <a:p>
            <a:r>
              <a:rPr lang="nb-NO" baseline="0" dirty="0" smtClean="0"/>
              <a:t>Kr 1000,- må innbretts for å få godkjent som grunnlag for </a:t>
            </a:r>
            <a:r>
              <a:rPr lang="nb-NO" baseline="0" dirty="0" err="1" smtClean="0"/>
              <a:t>avløsertilskudd</a:t>
            </a:r>
            <a:endParaRPr lang="nb-NO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Søkeren må dokumentere at det er sendt inn lønns- og trekkoppgave med dokumentasjon fra </a:t>
            </a:r>
            <a:r>
              <a:rPr lang="nb-NO" dirty="0" err="1" smtClean="0"/>
              <a:t>kommunekasseren</a:t>
            </a:r>
            <a:r>
              <a:rPr lang="nb-NO" dirty="0" smtClean="0"/>
              <a:t>. Ikke tilstrekkelig med kvittering for innbetalt arbeidsgiveravgift</a:t>
            </a:r>
          </a:p>
          <a:p>
            <a:endParaRPr lang="nb-NO" dirty="0" smtClean="0"/>
          </a:p>
          <a:p>
            <a:r>
              <a:rPr lang="nb-NO" dirty="0" smtClean="0"/>
              <a:t>Det er søkers </a:t>
            </a:r>
            <a:r>
              <a:rPr lang="nb-NO" dirty="0" err="1" smtClean="0"/>
              <a:t>organisasjonsnr</a:t>
            </a:r>
            <a:r>
              <a:rPr lang="nb-NO" dirty="0" smtClean="0"/>
              <a:t> og avløserens </a:t>
            </a:r>
            <a:r>
              <a:rPr lang="nb-NO" dirty="0" err="1" smtClean="0"/>
              <a:t>fødselsnr</a:t>
            </a:r>
            <a:r>
              <a:rPr lang="nb-NO" dirty="0" smtClean="0"/>
              <a:t> som blir kontrollert mot lønns- og trekkoppgavedatabasen.</a:t>
            </a:r>
            <a:r>
              <a:rPr lang="nb-NO" baseline="0" dirty="0" smtClean="0"/>
              <a:t> Søkeren må ha brukt samme </a:t>
            </a:r>
            <a:r>
              <a:rPr lang="nb-NO" baseline="0" dirty="0" err="1" smtClean="0"/>
              <a:t>organisasjonsr</a:t>
            </a:r>
            <a:r>
              <a:rPr lang="nb-NO" baseline="0" dirty="0" smtClean="0"/>
              <a:t> i lønns- og trekkoppgaven som i søknad om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.  </a:t>
            </a:r>
            <a:r>
              <a:rPr lang="nb-NO" baseline="0" dirty="0" err="1" smtClean="0"/>
              <a:t>Avløsertilksuddet</a:t>
            </a:r>
            <a:r>
              <a:rPr lang="nb-NO" baseline="0" dirty="0" smtClean="0"/>
              <a:t> vil bli stoppet Samme gjelder for avløser – Samme </a:t>
            </a:r>
            <a:r>
              <a:rPr lang="nb-NO" baseline="0" dirty="0" err="1" smtClean="0"/>
              <a:t>fødselsnr</a:t>
            </a:r>
            <a:r>
              <a:rPr lang="nb-NO" baseline="0" dirty="0" smtClean="0"/>
              <a:t> som i lønns- og trekkoppgaven. </a:t>
            </a:r>
          </a:p>
          <a:p>
            <a:r>
              <a:rPr lang="nb-NO" baseline="0" dirty="0" smtClean="0"/>
              <a:t>Må sende endringsmelding til kommunekassereren. 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4109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Virksomhetsoverdragelse</a:t>
            </a:r>
            <a:r>
              <a:rPr lang="nb-NO" baseline="0" dirty="0" smtClean="0"/>
              <a:t> meldes til </a:t>
            </a:r>
            <a:r>
              <a:rPr lang="nb-NO" baseline="0" dirty="0" err="1" smtClean="0"/>
              <a:t>Enhetsreg</a:t>
            </a:r>
            <a:r>
              <a:rPr lang="nb-NO" baseline="0" dirty="0" smtClean="0"/>
              <a:t>. Og </a:t>
            </a:r>
            <a:r>
              <a:rPr lang="nb-NO" baseline="0" dirty="0" err="1" smtClean="0"/>
              <a:t>oppdaters</a:t>
            </a:r>
            <a:r>
              <a:rPr lang="nb-NO" baseline="0" dirty="0" smtClean="0"/>
              <a:t> automatisk i L.reg.</a:t>
            </a:r>
          </a:p>
          <a:p>
            <a:r>
              <a:rPr lang="nb-NO" baseline="0" dirty="0" smtClean="0"/>
              <a:t>Virksomhetsoverdragelse meldes til kommunene på skjema SLF -163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Ved overdragelse av virksomhet i løpet av året kan gammel og nytt foretak få delt </a:t>
            </a:r>
            <a:r>
              <a:rPr lang="nb-NO" dirty="0" err="1" smtClean="0"/>
              <a:t>avløsertilskuddet</a:t>
            </a:r>
            <a:r>
              <a:rPr lang="nb-NO" dirty="0" smtClean="0"/>
              <a:t> mellom</a:t>
            </a:r>
            <a:r>
              <a:rPr lang="nb-NO" baseline="0" dirty="0" smtClean="0"/>
              <a:t> seg i forhold til antall måneder foretakene var aktive. </a:t>
            </a:r>
          </a:p>
          <a:p>
            <a:r>
              <a:rPr lang="nb-NO" baseline="0" dirty="0" smtClean="0"/>
              <a:t>Begge foretakene må søke og påføre </a:t>
            </a:r>
            <a:r>
              <a:rPr lang="nb-NO" baseline="0" dirty="0" err="1" smtClean="0"/>
              <a:t>foretaksnr</a:t>
            </a:r>
            <a:r>
              <a:rPr lang="nb-NO" baseline="0" dirty="0" smtClean="0"/>
              <a:t> i hverandres søknader. Antall måneder må være 12 til sammen.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Samdrifter som blir oppløst eller etablert i 2014 </a:t>
            </a:r>
            <a:r>
              <a:rPr lang="nb-NO" baseline="0" dirty="0" err="1" smtClean="0"/>
              <a:t>dvs</a:t>
            </a:r>
            <a:r>
              <a:rPr lang="nb-NO" baseline="0" dirty="0" smtClean="0"/>
              <a:t> etter 1.januar får ikke fastsatt nytt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for 2014.</a:t>
            </a:r>
          </a:p>
          <a:p>
            <a:endParaRPr lang="nb-NO" baseline="0" dirty="0" smtClean="0"/>
          </a:p>
          <a:p>
            <a:r>
              <a:rPr lang="nb-NO" baseline="0" dirty="0" smtClean="0"/>
              <a:t>Foretak som går inn i samdrift etter 1.januar får fastsatt nytt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for samdriften året etter. </a:t>
            </a:r>
          </a:p>
          <a:p>
            <a:r>
              <a:rPr lang="nb-NO" baseline="0" dirty="0" smtClean="0"/>
              <a:t>Foretak som går ut av samdriften beholder </a:t>
            </a:r>
            <a:r>
              <a:rPr lang="nb-NO" baseline="0" dirty="0" err="1" smtClean="0"/>
              <a:t>avløsertilskuddet</a:t>
            </a:r>
            <a:r>
              <a:rPr lang="nb-NO" baseline="0" dirty="0" smtClean="0"/>
              <a:t> som ble fastsatt på grunnlag av søknad pr 1.januar, ut året.’ </a:t>
            </a:r>
          </a:p>
          <a:p>
            <a:r>
              <a:rPr lang="nb-NO" baseline="0" dirty="0" smtClean="0"/>
              <a:t>Enkeltpersonforetak som går ut av samdrift etter 1.januar får fastsatt nytt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året etter. Det vil si at det ikke fastsettes nytt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det året de går ut av samdriften.</a:t>
            </a:r>
          </a:p>
          <a:p>
            <a:endParaRPr lang="nb-NO" dirty="0" smtClean="0"/>
          </a:p>
          <a:p>
            <a:r>
              <a:rPr lang="nb-NO" dirty="0" smtClean="0"/>
              <a:t>Samdrifter som ble avviklet i løpet av 2014 må sende inn søknad om </a:t>
            </a:r>
            <a:r>
              <a:rPr lang="nb-NO" dirty="0" err="1" smtClean="0"/>
              <a:t>avløsertilskudd</a:t>
            </a:r>
            <a:r>
              <a:rPr lang="nb-NO" dirty="0" smtClean="0"/>
              <a:t> 20.januar 2015</a:t>
            </a:r>
            <a:r>
              <a:rPr lang="nb-NO" baseline="0" dirty="0" smtClean="0"/>
              <a:t> for å få utbetalt </a:t>
            </a:r>
            <a:r>
              <a:rPr lang="nb-NO" baseline="0" dirty="0" err="1" smtClean="0"/>
              <a:t>avløsertilskuddet</a:t>
            </a:r>
            <a:r>
              <a:rPr lang="nb-NO" baseline="0" dirty="0" smtClean="0"/>
              <a:t> for 2014. </a:t>
            </a:r>
          </a:p>
          <a:p>
            <a:r>
              <a:rPr lang="nb-NO" baseline="0" dirty="0" smtClean="0"/>
              <a:t>Foretak som starter med husdyrproduksjons i løpet av 2014 (etter 1.januar) har ikke rett på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for 2014. Får rettigheter først året etter </a:t>
            </a:r>
          </a:p>
          <a:p>
            <a:r>
              <a:rPr lang="nb-NO" baseline="0" dirty="0" smtClean="0"/>
              <a:t>Foretak som avslutter husdyrproduksjon  i løpet av 2014 beholder tilskuddet som er fastsatt.</a:t>
            </a:r>
          </a:p>
          <a:p>
            <a:endParaRPr lang="nb-NO" baseline="0" dirty="0" smtClean="0"/>
          </a:p>
          <a:p>
            <a:r>
              <a:rPr lang="nb-NO" baseline="0" dirty="0" smtClean="0"/>
              <a:t>Gammelt foretak må ikke slette </a:t>
            </a:r>
            <a:r>
              <a:rPr lang="nb-NO" baseline="0" dirty="0" err="1" smtClean="0"/>
              <a:t>organisasjonsnr</a:t>
            </a:r>
            <a:r>
              <a:rPr lang="nb-NO" baseline="0" dirty="0" smtClean="0"/>
              <a:t> i </a:t>
            </a:r>
            <a:r>
              <a:rPr lang="nb-NO" baseline="0" dirty="0" err="1" smtClean="0"/>
              <a:t>Enhetsreg</a:t>
            </a:r>
            <a:r>
              <a:rPr lang="nb-NO" baseline="0" dirty="0" smtClean="0"/>
              <a:t> før </a:t>
            </a:r>
            <a:r>
              <a:rPr lang="nb-NO" baseline="0" dirty="0" err="1" smtClean="0"/>
              <a:t>avløsertilskudd</a:t>
            </a:r>
            <a:r>
              <a:rPr lang="nb-NO" baseline="0" dirty="0" smtClean="0"/>
              <a:t> er utbetalt.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60242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8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8197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2000548"/>
          </a:xfrm>
        </p:spPr>
        <p:txBody>
          <a:bodyPr/>
          <a:lstStyle/>
          <a:p>
            <a:pPr algn="ctr"/>
            <a:endParaRPr lang="nb-NO" sz="2800" dirty="0" smtClean="0"/>
          </a:p>
          <a:p>
            <a:pPr algn="ctr"/>
            <a:r>
              <a:rPr lang="nb-NO" sz="2000" dirty="0" smtClean="0"/>
              <a:t>Fagsamling</a:t>
            </a:r>
          </a:p>
          <a:p>
            <a:pPr algn="ctr"/>
            <a:r>
              <a:rPr lang="nb-NO" sz="2000" dirty="0" smtClean="0"/>
              <a:t>Mosjøen 02.09.14</a:t>
            </a:r>
          </a:p>
          <a:p>
            <a:pPr algn="ctr"/>
            <a:r>
              <a:rPr lang="nb-NO" sz="2000" dirty="0" smtClean="0"/>
              <a:t>Bodø      03.09.14</a:t>
            </a:r>
          </a:p>
          <a:p>
            <a:pPr algn="ctr"/>
            <a:r>
              <a:rPr lang="nb-NO" sz="2000" dirty="0" smtClean="0"/>
              <a:t>Sortland 04.09.14</a:t>
            </a:r>
            <a:endParaRPr lang="nb-NO" sz="2000" dirty="0"/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3200" dirty="0" smtClean="0"/>
              <a:t>Produksjonstilskudd 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61391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Innledning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Presentasjon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785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Saker som gir manuell utbetaling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Her er noen av de søknadene som går til manuell utbetaling</a:t>
            </a:r>
          </a:p>
          <a:p>
            <a:pPr lvl="1"/>
            <a:r>
              <a:rPr lang="nb-NO" dirty="0" smtClean="0"/>
              <a:t>Søknader som ikke behandles </a:t>
            </a:r>
            <a:r>
              <a:rPr lang="nb-NO" dirty="0"/>
              <a:t>i </a:t>
            </a:r>
            <a:r>
              <a:rPr lang="nb-NO" dirty="0" err="1" smtClean="0"/>
              <a:t>Wespa</a:t>
            </a:r>
            <a:r>
              <a:rPr lang="nb-NO" dirty="0" smtClean="0"/>
              <a:t> innen fristen </a:t>
            </a:r>
          </a:p>
          <a:p>
            <a:pPr lvl="1"/>
            <a:r>
              <a:rPr lang="nb-NO" dirty="0" smtClean="0"/>
              <a:t>Manglende oppfølging av PT listene </a:t>
            </a:r>
          </a:p>
          <a:p>
            <a:pPr lvl="1"/>
            <a:r>
              <a:rPr lang="nb-NO" dirty="0" smtClean="0"/>
              <a:t>Avglemte opplysninger - etterbetaling</a:t>
            </a:r>
          </a:p>
          <a:p>
            <a:pPr lvl="1"/>
            <a:r>
              <a:rPr lang="nb-NO" dirty="0" err="1" smtClean="0"/>
              <a:t>Avløsertilskudd</a:t>
            </a:r>
            <a:r>
              <a:rPr lang="nb-NO" dirty="0" smtClean="0"/>
              <a:t> ved ferie og fritid</a:t>
            </a:r>
          </a:p>
          <a:p>
            <a:pPr lvl="1"/>
            <a:r>
              <a:rPr lang="nb-NO" dirty="0" smtClean="0"/>
              <a:t>Virksomhetsoverdragelse</a:t>
            </a:r>
          </a:p>
          <a:p>
            <a:pPr lvl="1"/>
            <a:r>
              <a:rPr lang="nb-NO" dirty="0" smtClean="0"/>
              <a:t>Flere søkere på samme areal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404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Manglende oppfølging PT lister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PT 1001 A,B og C</a:t>
            </a:r>
          </a:p>
          <a:p>
            <a:pPr lvl="1"/>
            <a:r>
              <a:rPr lang="nb-NO" dirty="0" smtClean="0"/>
              <a:t>Oppfølging av feil- og varselsmeldinger</a:t>
            </a:r>
          </a:p>
          <a:p>
            <a:pPr lvl="1"/>
            <a:r>
              <a:rPr lang="nb-NO" dirty="0" smtClean="0"/>
              <a:t>Eks: kode 372 Har sau; Er det rett at søker ikke har dyr på utmarksbeite </a:t>
            </a:r>
          </a:p>
          <a:p>
            <a:pPr lvl="1"/>
            <a:r>
              <a:rPr lang="nb-NO" dirty="0" smtClean="0"/>
              <a:t>Kode 245 stanset etter kontroll mot skattedirektoratet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546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Klage - etterbetaling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Etterbetaling som følge av at foretaket har glemt/feilført opplysninger </a:t>
            </a:r>
          </a:p>
          <a:p>
            <a:pPr lvl="1"/>
            <a:r>
              <a:rPr lang="nb-NO" dirty="0" smtClean="0"/>
              <a:t>Søker oppdager ikke feilen før etter sentral utbetaling</a:t>
            </a:r>
          </a:p>
          <a:p>
            <a:pPr lvl="1"/>
            <a:r>
              <a:rPr lang="nb-NO" dirty="0" smtClean="0"/>
              <a:t>Søker klager og kommunen vedtar manuell utbetaling på det avglemte – eks 10 (alle)  melkekyr som foretaket disponere</a:t>
            </a:r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5274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Avløsertilskudd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Feilkode 245/246 – utbetaling stanset etter kontroll mot Skattedirektoratet/</a:t>
            </a:r>
            <a:r>
              <a:rPr lang="nb-NO" dirty="0" err="1" smtClean="0"/>
              <a:t>avløserlag</a:t>
            </a:r>
            <a:endParaRPr lang="nb-NO" dirty="0" smtClean="0"/>
          </a:p>
          <a:p>
            <a:r>
              <a:rPr lang="nb-NO" dirty="0" smtClean="0"/>
              <a:t>Feil bruk av </a:t>
            </a:r>
            <a:r>
              <a:rPr lang="nb-NO" dirty="0" err="1" smtClean="0"/>
              <a:t>fødselnr</a:t>
            </a:r>
            <a:r>
              <a:rPr lang="nb-NO" dirty="0" smtClean="0"/>
              <a:t>/</a:t>
            </a:r>
            <a:r>
              <a:rPr lang="nb-NO" dirty="0" err="1" smtClean="0"/>
              <a:t>organisasjonsnr</a:t>
            </a:r>
            <a:endParaRPr lang="nb-NO" dirty="0" smtClean="0"/>
          </a:p>
          <a:p>
            <a:r>
              <a:rPr lang="nb-NO" dirty="0" smtClean="0"/>
              <a:t>Ikke overholdt frist for innberetning </a:t>
            </a:r>
          </a:p>
          <a:p>
            <a:pPr marL="0" indent="0">
              <a:buNone/>
            </a:pPr>
            <a:r>
              <a:rPr lang="nb-NO" dirty="0" smtClean="0"/>
              <a:t>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721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err="1" smtClean="0"/>
              <a:t>Avløsertilskudd</a:t>
            </a:r>
            <a:r>
              <a:rPr lang="nb-NO" sz="3600" dirty="0" smtClean="0"/>
              <a:t> ved virksomhetsoverdragelse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Ved virksomhetsoverdragelse søker ikke det «gamle» foretaket om </a:t>
            </a:r>
            <a:r>
              <a:rPr lang="nb-NO" dirty="0" err="1" smtClean="0"/>
              <a:t>avløsertilskudd</a:t>
            </a:r>
            <a:endParaRPr lang="nb-NO" dirty="0" smtClean="0"/>
          </a:p>
          <a:p>
            <a:pPr lvl="1"/>
            <a:r>
              <a:rPr lang="nb-NO" dirty="0" smtClean="0"/>
              <a:t>Blir ikke feilmeldt</a:t>
            </a:r>
          </a:p>
          <a:p>
            <a:pPr lvl="1"/>
            <a:r>
              <a:rPr lang="nb-NO" dirty="0" smtClean="0"/>
              <a:t>Søker oppdager ikke dette før etter den sentrale utbetaling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Samdrifter som blir oppløst i løpet av året søker ikke om  sluttutbetaling av </a:t>
            </a:r>
            <a:r>
              <a:rPr lang="nb-NO" dirty="0" err="1" smtClean="0"/>
              <a:t>avløsertilskudd</a:t>
            </a: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</a:t>
            </a:r>
          </a:p>
          <a:p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8971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Leieareal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Flere søkere søker på samme areal </a:t>
            </a:r>
          </a:p>
          <a:p>
            <a:pPr lvl="1"/>
            <a:r>
              <a:rPr lang="nb-NO" dirty="0" smtClean="0"/>
              <a:t>Alle søknaden blir feilmeldt</a:t>
            </a:r>
          </a:p>
          <a:p>
            <a:pPr lvl="1"/>
            <a:r>
              <a:rPr lang="nb-NO" dirty="0" smtClean="0"/>
              <a:t>PT 1016 leieareal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67898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BN-nummer xmlns="138d6e04-1f76-42ad-b243-d07376ed33c3" xsi:nil="true"/>
    <ÅrTaxHTField0 xmlns="138d6e04-1f76-42ad-b243-d07376ed33c3">
      <Terms xmlns="http://schemas.microsoft.com/office/infopath/2007/PartnerControls"/>
    </ÅrTaxHTField0>
    <TaxCatchAll xmlns="138d6e04-1f76-42ad-b243-d07376ed33c3">
      <Value>535</Value>
      <Value>303</Value>
      <Value>148</Value>
    </TaxCatchAll>
    <AvdelingerTaxHTField0 xmlns="138d6e04-1f76-42ad-b243-d07376ed33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Mosjøen</TermName>
          <TermId xmlns="http://schemas.microsoft.com/office/infopath/2007/PartnerControls">dcd6b34f-ba36-4585-ad9e-12eb6a6a05c1</TermId>
        </TermInfo>
      </Terms>
    </AvdelingerTaxHTField0>
    <Møtedato xmlns="138d6e04-1f76-42ad-b243-d07376ed33c3" xsi:nil="true"/>
    <FagområderTaxHTField0 xmlns="138d6e04-1f76-42ad-b243-d07376ed33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Produksjonstilskudd</TermName>
          <TermId xmlns="http://schemas.microsoft.com/office/infopath/2007/PartnerControls">fba98c99-aad9-43e1-b88f-b9c32dad98eb</TermId>
        </TermInfo>
      </Terms>
    </FagområderTaxHTField0>
    <Møtedokument xmlns="d53afbd5-b515-4af6-9878-c80c768a5eb8">false</Møtedokument>
    <DokumenttyperTaxHTField0 xmlns="138d6e04-1f76-42ad-b243-d07376ed33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Presentasjon powerpoint</TermName>
          <TermId xmlns="http://schemas.microsoft.com/office/infopath/2007/PartnerControls">63f1c78f-4afb-4403-aceb-65eac2a635e8</TermId>
        </TermInfo>
      </Terms>
    </DokumenttyperTaxHTField0>
    <Sosialt_x0020_1TaxHTField0 xmlns="138d6e04-1f76-42ad-b243-d07376ed33c3">
      <Terms xmlns="http://schemas.microsoft.com/office/infopath/2007/PartnerControls"/>
    </Sosialt_x0020_1TaxHTField0>
    <Kommuner1TaxHTField0 xmlns="138d6e04-1f76-42ad-b243-d07376ed33c3">
      <Terms xmlns="http://schemas.microsoft.com/office/infopath/2007/PartnerControls"/>
    </Kommuner1TaxHTField0>
    <Saksnummer_x0020__x0028_møte_x0029_ xmlns="138d6e04-1f76-42ad-b243-d07376ed33c3" xsi:nil="true"/>
    <_dlc_DocIdPersistId xmlns="138d6e04-1f76-42ad-b243-d07376ed33c3">false</_dlc_DocIdPersistId>
    <_dlc_DocId xmlns="138d6e04-1f76-42ad-b243-d07376ed33c3">UKUM45TMN2SN-63-7746</_dlc_DocId>
    <_dlc_DocIdUrl xmlns="138d6e04-1f76-42ad-b243-d07376ed33c3">
      <Url>http://intranett/dokumentsenter/_layouts/DocIdRedir.aspx?ID=UKUM45TMN2SN-63-7746</Url>
      <Description>UKUM45TMN2SN-63-7746</Description>
    </_dlc_DocIdUrl>
    <M_x00e5_lgrupper xmlns="69eaa1cf-f250-461f-9d01-7255543802b4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FMNO DOKUMENTER" ma:contentTypeID="0x010100AEE3F90A70206F4FBC2504B20346D9B10045AAB0AF7D25844883F899F396BCBF03" ma:contentTypeVersion="92" ma:contentTypeDescription="" ma:contentTypeScope="" ma:versionID="240f18c545e6672b3307fd5c607f6941">
  <xsd:schema xmlns:xsd="http://www.w3.org/2001/XMLSchema" xmlns:xs="http://www.w3.org/2001/XMLSchema" xmlns:p="http://schemas.microsoft.com/office/2006/metadata/properties" xmlns:ns2="138d6e04-1f76-42ad-b243-d07376ed33c3" xmlns:ns3="d53afbd5-b515-4af6-9878-c80c768a5eb8" xmlns:ns4="69eaa1cf-f250-461f-9d01-7255543802b4" targetNamespace="http://schemas.microsoft.com/office/2006/metadata/properties" ma:root="true" ma:fieldsID="f72c62e393bc059ed8c407b0576fa8a2" ns2:_="" ns3:_="" ns4:_="">
    <xsd:import namespace="138d6e04-1f76-42ad-b243-d07376ed33c3"/>
    <xsd:import namespace="d53afbd5-b515-4af6-9878-c80c768a5eb8"/>
    <xsd:import namespace="69eaa1cf-f250-461f-9d01-7255543802b4"/>
    <xsd:element name="properties">
      <xsd:complexType>
        <xsd:sequence>
          <xsd:element name="documentManagement">
            <xsd:complexType>
              <xsd:all>
                <xsd:element ref="ns2:Møtedato" minOccurs="0"/>
                <xsd:element ref="ns3:Møtedokument" minOccurs="0"/>
                <xsd:element ref="ns2:Saksnummer_x0020__x0028_møte_x0029_" minOccurs="0"/>
                <xsd:element ref="ns2:ISBN-nummer" minOccurs="0"/>
                <xsd:element ref="ns2:TaxCatchAllLabel" minOccurs="0"/>
                <xsd:element ref="ns2:AvdelingerTaxHTField0" minOccurs="0"/>
                <xsd:element ref="ns2:FagområderTaxHTField0" minOccurs="0"/>
                <xsd:element ref="ns2:Kommuner1TaxHTField0" minOccurs="0"/>
                <xsd:element ref="ns2:Sosialt_x0020_1TaxHTField0" minOccurs="0"/>
                <xsd:element ref="ns2:ÅrTaxHTField0" minOccurs="0"/>
                <xsd:element ref="ns2:_dlc_DocIdPersistId" minOccurs="0"/>
                <xsd:element ref="ns2:_dlc_DocIdUrl" minOccurs="0"/>
                <xsd:element ref="ns2:_dlc_DocId" minOccurs="0"/>
                <xsd:element ref="ns2:DokumenttyperTaxHTField0" minOccurs="0"/>
                <xsd:element ref="ns2:TaxCatchAll" minOccurs="0"/>
                <xsd:element ref="ns4:M_x00e5_lgrupp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8d6e04-1f76-42ad-b243-d07376ed33c3" elementFormDefault="qualified">
    <xsd:import namespace="http://schemas.microsoft.com/office/2006/documentManagement/types"/>
    <xsd:import namespace="http://schemas.microsoft.com/office/infopath/2007/PartnerControls"/>
    <xsd:element name="Møtedato" ma:index="6" nillable="true" ma:displayName="Møtedato" ma:description="" ma:format="DateOnly" ma:internalName="M_x00f8_tedato" ma:readOnly="false">
      <xsd:simpleType>
        <xsd:restriction base="dms:DateTime"/>
      </xsd:simpleType>
    </xsd:element>
    <xsd:element name="Saksnummer_x0020__x0028_møte_x0029_" ma:index="8" nillable="true" ma:displayName="Saksnummer (møte)" ma:description="Refererer til dokumentets saksnummer for møtet, eventuelt møtets nummer." ma:internalName="Saksnummer_x0020__x0028_m_x00f8_te_x0029_" ma:readOnly="false">
      <xsd:simpleType>
        <xsd:restriction base="dms:Text">
          <xsd:maxLength value="50"/>
        </xsd:restriction>
      </xsd:simpleType>
    </xsd:element>
    <xsd:element name="ISBN-nummer" ma:index="10" nillable="true" ma:displayName="ISBN-nummer" ma:description="Skrives slik: xxx-xx-xxxxx-xx-x" ma:internalName="ISBN_x002d_nummer">
      <xsd:simpleType>
        <xsd:restriction base="dms:Text">
          <xsd:maxLength value="17"/>
        </xsd:restriction>
      </xsd:simpleType>
    </xsd:element>
    <xsd:element name="TaxCatchAllLabel" ma:index="12" nillable="true" ma:displayName="Taxonomy Catch All Column1" ma:description="" ma:hidden="true" ma:list="{f7030938-8ba3-4935-8356-9c1c0f05ea97}" ma:internalName="TaxCatchAllLabel" ma:readOnly="true" ma:showField="CatchAllDataLabel" ma:web="138d6e04-1f76-42ad-b243-d07376ed3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vdelingerTaxHTField0" ma:index="14" ma:taxonomy="true" ma:internalName="AvdelingerTaxHTField0" ma:taxonomyFieldName="Avdelinger" ma:displayName="Organisasjonstilhørighet" ma:default="" ma:fieldId="{4cf49562-14f0-4bf8-bd77-7e558af77665}" ma:taxonomyMulti="true" ma:sspId="638f2f0d-cca0-472d-9312-871d4ef2f1b2" ma:termSetId="7ea6b9bb-221b-444a-888c-58aa94d88b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agområderTaxHTField0" ma:index="16" ma:taxonomy="true" ma:internalName="Fagomr_x00e5_derTaxHTField0" ma:taxonomyFieldName="Fagomr_x00e5_der" ma:displayName="Fagområder" ma:default="" ma:fieldId="{a5b72c67-0e4f-476f-bef0-245e1a92580c}" ma:taxonomyMulti="true" ma:sspId="638f2f0d-cca0-472d-9312-871d4ef2f1b2" ma:termSetId="b0ce4a20-dc28-466e-ace2-103c7ad92c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ommuner1TaxHTField0" ma:index="18" nillable="true" ma:taxonomy="true" ma:internalName="Kommuner1TaxHTField0" ma:taxonomyFieldName="Kommuner1" ma:displayName="Kommuner" ma:readOnly="false" ma:default="" ma:fieldId="{369942c3-309f-4148-b1d0-a071f08126e8}" ma:taxonomyMulti="true" ma:sspId="638f2f0d-cca0-472d-9312-871d4ef2f1b2" ma:termSetId="d152b473-c4be-49a2-8228-5d44aa895d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osialt_x0020_1TaxHTField0" ma:index="20" nillable="true" ma:taxonomy="true" ma:internalName="Sosialt_x0020_1TaxHTField0" ma:taxonomyFieldName="Sosialt_x0020_1" ma:displayName="Sosialt" ma:default="" ma:fieldId="{48be24a4-1093-4784-b89b-ce688282050a}" ma:taxonomyMulti="true" ma:sspId="638f2f0d-cca0-472d-9312-871d4ef2f1b2" ma:termSetId="73939d73-c430-4fe8-b0ee-ed481a27a1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ÅrTaxHTField0" ma:index="23" nillable="true" ma:taxonomy="true" ma:internalName="_x00c5_rTaxHTField0" ma:taxonomyFieldName="_x00c5_r" ma:displayName="År" ma:default="" ma:fieldId="{f515a0ec-3f20-439b-a0c5-89ee9c2ceba8}" ma:taxonomyMulti="true" ma:sspId="638f2f0d-cca0-472d-9312-871d4ef2f1b2" ma:termSetId="2983d30e-8826-4ec2-b7ab-2d2633cea2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6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7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DokumenttyperTaxHTField0" ma:index="28" ma:taxonomy="true" ma:internalName="DokumenttyperTaxHTField0" ma:taxonomyFieldName="Dokumenttyper" ma:displayName="Dokument" ma:indexed="true" ma:readOnly="false" ma:default="" ma:fieldId="{fb2ca57d-962d-4739-a68e-7412b9c990f9}" ma:sspId="638f2f0d-cca0-472d-9312-871d4ef2f1b2" ma:termSetId="2675e837-a4ce-4e1e-8865-8a0eb3b97da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9" nillable="true" ma:displayName="Taxonomy Catch All Column" ma:description="" ma:hidden="true" ma:list="{f7030938-8ba3-4935-8356-9c1c0f05ea97}" ma:internalName="TaxCatchAll" ma:showField="CatchAllData" ma:web="138d6e04-1f76-42ad-b243-d07376ed3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afbd5-b515-4af6-9878-c80c768a5eb8" elementFormDefault="qualified">
    <xsd:import namespace="http://schemas.microsoft.com/office/2006/documentManagement/types"/>
    <xsd:import namespace="http://schemas.microsoft.com/office/infopath/2007/PartnerControls"/>
    <xsd:element name="Møtedokument" ma:index="7" nillable="true" ma:displayName="Møtedokument" ma:default="0" ma:description="Kryss av for ja hvis dokumentet skal legges fram i et møte. Husk å påføre møtedato og sak nr." ma:internalName="M_x00f8_tedokumen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aa1cf-f250-461f-9d01-7255543802b4" elementFormDefault="qualified">
    <xsd:import namespace="http://schemas.microsoft.com/office/2006/documentManagement/types"/>
    <xsd:import namespace="http://schemas.microsoft.com/office/infopath/2007/PartnerControls"/>
    <xsd:element name="M_x00e5_lgrupper" ma:index="30" nillable="true" ma:displayName="Målgrupper" ma:hidden="true" ma:internalName="M_x00e5_lgrupper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1409B5-1E7D-4696-B9F6-D33D90C9FFA2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0FE898D-1757-4402-BCE0-2DAE102B89D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2F60B81-0EBD-4F60-9687-E6F1A58AD7DC}">
  <ds:schemaRefs>
    <ds:schemaRef ds:uri="http://purl.org/dc/elements/1.1/"/>
    <ds:schemaRef ds:uri="69eaa1cf-f250-461f-9d01-7255543802b4"/>
    <ds:schemaRef ds:uri="http://www.w3.org/XML/1998/namespace"/>
    <ds:schemaRef ds:uri="138d6e04-1f76-42ad-b243-d07376ed33c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d53afbd5-b515-4af6-9878-c80c768a5eb8"/>
  </ds:schemaRefs>
</ds:datastoreItem>
</file>

<file path=customXml/itemProps4.xml><?xml version="1.0" encoding="utf-8"?>
<ds:datastoreItem xmlns:ds="http://schemas.openxmlformats.org/officeDocument/2006/customXml" ds:itemID="{5E601357-D6CC-45E7-94D2-176AB76A5A3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59448E8-6A2E-4F13-ACA9-B096CE446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8d6e04-1f76-42ad-b243-d07376ed33c3"/>
    <ds:schemaRef ds:uri="d53afbd5-b515-4af6-9878-c80c768a5eb8"/>
    <ds:schemaRef ds:uri="69eaa1cf-f250-461f-9d01-7255543802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382</TotalTime>
  <Words>1394</Words>
  <Application>Microsoft Office PowerPoint</Application>
  <PresentationFormat>Skjermfremvisning (4:3)</PresentationFormat>
  <Paragraphs>131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PowerPoint-presentasjon</vt:lpstr>
      <vt:lpstr>Produksjonstilskudd </vt:lpstr>
      <vt:lpstr>Innledning</vt:lpstr>
      <vt:lpstr>Saker som gir manuell utbetaling</vt:lpstr>
      <vt:lpstr>Manglende oppfølging PT lister</vt:lpstr>
      <vt:lpstr>Klage - etterbetaling</vt:lpstr>
      <vt:lpstr>Avløsertilskudd</vt:lpstr>
      <vt:lpstr>Avløsertilskudd ved virksomhetsoverdragelse</vt:lpstr>
      <vt:lpstr>Leieareal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Produksjonstilskudd</dc:title>
  <dc:creator>Myrvang Berit</dc:creator>
  <cp:lastModifiedBy>Sjø Regie</cp:lastModifiedBy>
  <cp:revision>29</cp:revision>
  <cp:lastPrinted>2014-09-01T07:37:43Z</cp:lastPrinted>
  <dcterms:created xsi:type="dcterms:W3CDTF">2014-08-27T10:10:29Z</dcterms:created>
  <dcterms:modified xsi:type="dcterms:W3CDTF">2014-11-10T09:51:07Z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0x010100AEE3F90A70206F4FBC2504B20346D9B10045AAB0AF7D25844883F899F396BCBF03</vt:lpwstr>
  </property>
  <property fmtid="{D5CDD505-2E9C-101B-9397-08002B2CF9AE}" pid="3" name="_dlc_DocIdItemGuid">
    <vt:lpwstr>4e62a63a-6330-4694-aa9b-12d37f9adef2</vt:lpwstr>
  </property>
  <property fmtid="{D5CDD505-2E9C-101B-9397-08002B2CF9AE}" pid="4" name="Fagområder">
    <vt:lpwstr>535;#Produksjonstilskudd|fba98c99-aad9-43e1-b88f-b9c32dad98eb</vt:lpwstr>
  </property>
  <property fmtid="{D5CDD505-2E9C-101B-9397-08002B2CF9AE}" pid="5" name="Sosialt">
    <vt:lpwstr/>
  </property>
  <property fmtid="{D5CDD505-2E9C-101B-9397-08002B2CF9AE}" pid="6" name="Kommuner">
    <vt:lpwstr/>
  </property>
  <property fmtid="{D5CDD505-2E9C-101B-9397-08002B2CF9AE}" pid="7" name="Avdelinger">
    <vt:lpwstr>303;#Mosjøen|dcd6b34f-ba36-4585-ad9e-12eb6a6a05c1</vt:lpwstr>
  </property>
  <property fmtid="{D5CDD505-2E9C-101B-9397-08002B2CF9AE}" pid="8" name="År">
    <vt:lpwstr/>
  </property>
  <property fmtid="{D5CDD505-2E9C-101B-9397-08002B2CF9AE}" pid="9" name="Dokumenttyper">
    <vt:lpwstr>148;#Presentasjon powerpoint|63f1c78f-4afb-4403-aceb-65eac2a635e8</vt:lpwstr>
  </property>
  <property fmtid="{D5CDD505-2E9C-101B-9397-08002B2CF9AE}" pid="10" name="Kommuner1">
    <vt:lpwstr/>
  </property>
  <property fmtid="{D5CDD505-2E9C-101B-9397-08002B2CF9AE}" pid="11" name="Sosialt 1">
    <vt:lpwstr/>
  </property>
</Properties>
</file>