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1" r:id="rId16"/>
    <p:sldId id="260" r:id="rId17"/>
    <p:sldId id="259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86" autoAdjust="0"/>
  </p:normalViewPr>
  <p:slideViewPr>
    <p:cSldViewPr>
      <p:cViewPr>
        <p:scale>
          <a:sx n="100" d="100"/>
          <a:sy n="100" d="100"/>
        </p:scale>
        <p:origin x="-461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F6B88-A21C-4E5D-A3ED-EC5833F92B89}" type="datetimeFigureOut">
              <a:rPr lang="nb-NO" smtClean="0"/>
              <a:t>10.11.2014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CA66A-D16D-4C9B-8ADC-A44DD3831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064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Det som presenteres her er basert på det som står i Proposisjonen til Stortinget og i avtalen mellom Høyre, FrP, Venstre og </a:t>
            </a:r>
            <a:r>
              <a:rPr lang="nb-NO" baseline="0" dirty="0" err="1" smtClean="0"/>
              <a:t>KrF.</a:t>
            </a:r>
            <a:r>
              <a:rPr lang="nb-NO" baseline="0" dirty="0" smtClean="0"/>
              <a:t>  Det ble behandlet og vedtatt i Stortinget den 17.6. Jordbruksavtaleteksten ligger tilgjengelig på </a:t>
            </a:r>
            <a:r>
              <a:rPr lang="nb-NO" baseline="0" dirty="0" err="1" smtClean="0"/>
              <a:t>LMDs</a:t>
            </a:r>
            <a:r>
              <a:rPr lang="nb-NO" baseline="0" dirty="0" smtClean="0"/>
              <a:t> nettsider.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069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dirty="0" smtClean="0"/>
              <a:t>Gjennom de endringer som er blitt gjort med denne ordningen er den i dag først og fremst et distriktstilskudd. Navnet endres derfor</a:t>
            </a:r>
            <a:r>
              <a:rPr lang="nb-NO" baseline="0" dirty="0" smtClean="0"/>
              <a:t> til </a:t>
            </a:r>
            <a:r>
              <a:rPr lang="nb-NO" dirty="0" smtClean="0"/>
              <a:t>distriktstilskudd frukt, bær og veksthusgrønnsaker.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For å stimulere</a:t>
            </a:r>
            <a:r>
              <a:rPr lang="nb-NO" baseline="0" dirty="0" smtClean="0"/>
              <a:t> til større, bærekraftige enheter, fjernes kvantumsbegrensningen på frukt og bær (beløpsavgrensningen ble fjernet i 2013).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For å forenkle ordningen fjernes også beløpsavgrensningen på veksthusgrønnsakene.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Det er små geografiske forskjeller i kostnadene knyttet til produksjonen i veksthus. Foreslås blant annet derfor at det er en felles sats for sone 4-7.</a:t>
            </a:r>
          </a:p>
          <a:p>
            <a:pPr marL="171450" indent="-171450">
              <a:buFontTx/>
              <a:buChar char="-"/>
            </a:pPr>
            <a:endParaRPr lang="nb-NO" baseline="0" dirty="0" smtClean="0"/>
          </a:p>
          <a:p>
            <a:pPr marL="171450" indent="-171450">
              <a:buFontTx/>
              <a:buChar char="-"/>
            </a:pPr>
            <a:r>
              <a:rPr lang="nb-NO" baseline="0" dirty="0" smtClean="0"/>
              <a:t>KVANTUMSAVGRENSNING: BEGRENSNING PÅ HVOR STOR MENGDE (KG) FRUKT OG BÆR/ VEKSTHUSGRØNNSAKER MAN KAN FÅ TILSKUDD FOR. Er avgrenset til den enkelte produktgruppe. (gjelder altså ikke lenger for frukt og bær)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BELØPSAVGRENSNING: MAKSIMALT TILSKUDDSBELØP PER FORETAK. Gjaldt grønnsaker sett under ett (og frukt og bær sett under ett). Finnes altså ikke lenger noen beløpsavgrensning i ordningen.</a:t>
            </a: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5467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(økning</a:t>
            </a:r>
            <a:r>
              <a:rPr lang="nb-NO" baseline="0" dirty="0" smtClean="0"/>
              <a:t> i satser og tak: bevilgningen øker med 24 mill. kr.)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For å forenkle og redusere strukturdifferensieringen avvikles strukturdifferensieringen på melkeku og melkegeit (eneste dyrene det har vært struktur på i </a:t>
            </a:r>
            <a:r>
              <a:rPr lang="nb-NO" baseline="0" dirty="0" err="1" smtClean="0"/>
              <a:t>avløserordningen</a:t>
            </a:r>
            <a:r>
              <a:rPr lang="nb-NO" baseline="0" dirty="0" smtClean="0"/>
              <a:t>).  Vises dessuten til at dette er en refusjonsordning, og at utbetalt tilskudd utmåles med grunnlag i medgåtte kostnader til avløsning.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I dag kan søker velge at </a:t>
            </a:r>
            <a:r>
              <a:rPr lang="nb-NO" baseline="0" dirty="0" err="1" smtClean="0"/>
              <a:t>avløsertilskuddet</a:t>
            </a:r>
            <a:r>
              <a:rPr lang="nb-NO" baseline="0" dirty="0" smtClean="0"/>
              <a:t> skal utbetales til </a:t>
            </a:r>
            <a:r>
              <a:rPr lang="nb-NO" baseline="0" dirty="0" err="1" smtClean="0"/>
              <a:t>avløserlaget</a:t>
            </a:r>
            <a:r>
              <a:rPr lang="nb-NO" baseline="0" dirty="0" smtClean="0"/>
              <a:t> i stedet for til sitt eget foretak. Dette er forskjellig fra andre tilskuddsordninger. Det er uheldig å utbetale tilskudd som tilkommer foretaket til en utenforstående juridisk tredjeperson. Innebærer også at andre kreditorer tilsidesettes på bekostning av </a:t>
            </a:r>
            <a:r>
              <a:rPr lang="nb-NO" baseline="0" dirty="0" err="1" smtClean="0"/>
              <a:t>avløserlaget</a:t>
            </a:r>
            <a:r>
              <a:rPr lang="nb-NO" baseline="0" dirty="0" smtClean="0"/>
              <a:t>. Ser ikke at det foreligger et særlig behov som medfører av denne utbetalingen bør unntas de vanlige reglene for </a:t>
            </a:r>
            <a:r>
              <a:rPr lang="nb-NO" baseline="0" dirty="0" err="1" smtClean="0"/>
              <a:t>tilskuddsutbetaling</a:t>
            </a:r>
            <a:r>
              <a:rPr lang="nb-NO" baseline="0" dirty="0" smtClean="0"/>
              <a:t>. Foreslås derfor at særbehandlingen av </a:t>
            </a:r>
            <a:r>
              <a:rPr lang="nb-NO" baseline="0" dirty="0" err="1" smtClean="0"/>
              <a:t>avløserlag</a:t>
            </a:r>
            <a:r>
              <a:rPr lang="nb-NO" baseline="0" dirty="0" smtClean="0"/>
              <a:t> som egne tilskuddsmottakere avvikles, og at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ved ferie og fritid kun kan utbetales til søker av tilskuddet.</a:t>
            </a:r>
          </a:p>
          <a:p>
            <a:pPr marL="0" indent="0">
              <a:buFontTx/>
              <a:buNone/>
            </a:pPr>
            <a:endParaRPr lang="nb-NO" baseline="0" dirty="0" smtClean="0"/>
          </a:p>
          <a:p>
            <a:pPr marL="171450" indent="-171450">
              <a:buFontTx/>
              <a:buChar char="-"/>
            </a:pPr>
            <a:r>
              <a:rPr lang="nb-NO" baseline="0" dirty="0" smtClean="0"/>
              <a:t>I dag er det kun enkeltpersonforetak som må kunne dokumentere sine utgifter til avløsning. </a:t>
            </a:r>
            <a:r>
              <a:rPr lang="nb-NO" baseline="0" dirty="0" err="1" smtClean="0"/>
              <a:t>Ca</a:t>
            </a:r>
            <a:r>
              <a:rPr lang="nb-NO" baseline="0" dirty="0" smtClean="0"/>
              <a:t> 2000 foretak som mottok tilskuddet i 2013 uten krav til dokumentasjon. Det er viktig at innretningen av tilskuddene ikke skal påvirke mottakernes valg av </a:t>
            </a:r>
            <a:r>
              <a:rPr lang="nb-NO" baseline="0" dirty="0" err="1" smtClean="0"/>
              <a:t>foretaksform</a:t>
            </a:r>
            <a:r>
              <a:rPr lang="nb-NO" baseline="0" dirty="0" smtClean="0"/>
              <a:t>. Dokumentasjonskravet skal derfor gjelde alle foretakstyper, ikke kun </a:t>
            </a:r>
            <a:r>
              <a:rPr lang="nb-NO" baseline="0" dirty="0" err="1" smtClean="0"/>
              <a:t>enkeltpersonsforetak</a:t>
            </a:r>
            <a:r>
              <a:rPr lang="nb-NO" baseline="0" dirty="0" smtClean="0"/>
              <a:t>. Dette blir tatt inn i 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 1.1.2015, og vil derfor gjelde </a:t>
            </a:r>
            <a:r>
              <a:rPr lang="nb-NO" baseline="0" dirty="0" err="1" smtClean="0"/>
              <a:t>avløseråret</a:t>
            </a:r>
            <a:r>
              <a:rPr lang="nb-NO" baseline="0" dirty="0" smtClean="0"/>
              <a:t> 2015, som det søkes om i januar 2016.</a:t>
            </a:r>
          </a:p>
          <a:p>
            <a:pPr marL="171450" indent="-171450">
              <a:buFontTx/>
              <a:buChar char="-"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0710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Dagens forskrift om produksjonstilskudd</a:t>
            </a:r>
            <a:r>
              <a:rPr lang="nb-NO" baseline="0" dirty="0" smtClean="0"/>
              <a:t> i jordbruket har vært gjeldende i 12 år. De erfaringer forvaltningen har gjort siden 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 ble fastsatt i 2002 tilsier at det nå er nødvendig med en gjennomgang og revisjon av 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. Det er også nødvendig for å følge opp Regjeringens generelle mål om å styrke landbruket gjennom forenkling av lover, regler og virkemidlene over jordbruksavtalen.</a:t>
            </a:r>
          </a:p>
          <a:p>
            <a:endParaRPr lang="nb-NO" baseline="0" dirty="0" smtClean="0"/>
          </a:p>
          <a:p>
            <a:r>
              <a:rPr lang="nb-NO" baseline="0" dirty="0" smtClean="0"/>
              <a:t>Forslaget til ny forskrift er ute på høring nå, og vil bli gjennomgått i en egen presentasjon.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4715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baseline="0" dirty="0" smtClean="0"/>
              <a:t>I dag egne regler for samdrifter som begrenser antall medlemmer og avstand mellom disse, og det er forskjellige </a:t>
            </a:r>
            <a:r>
              <a:rPr lang="nb-NO" baseline="0" dirty="0" err="1" smtClean="0"/>
              <a:t>produksjonstak</a:t>
            </a:r>
            <a:r>
              <a:rPr lang="nb-NO" baseline="0" dirty="0" smtClean="0"/>
              <a:t> for enkeltbruk og samdrifter. Det er uheldig å forskjellsbehandle samdrifter og andre foretak innenfor et og samme regelverk.  Å fjerne særbestemmelsene vil også være forenklende.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Fra 1.1.2015 fjernes derfor særregelverket for samdrifter i </a:t>
            </a:r>
            <a:r>
              <a:rPr lang="nb-NO" baseline="0" dirty="0" err="1" smtClean="0"/>
              <a:t>kvoteforskriften</a:t>
            </a:r>
            <a:r>
              <a:rPr lang="nb-NO" baseline="0" dirty="0" smtClean="0"/>
              <a:t>, PT-</a:t>
            </a:r>
            <a:r>
              <a:rPr lang="nb-NO" baseline="0" dirty="0" err="1" smtClean="0"/>
              <a:t>forskriften</a:t>
            </a:r>
            <a:r>
              <a:rPr lang="nb-NO" baseline="0" dirty="0" smtClean="0"/>
              <a:t>, jordbruksavtalen og annet relevant regelverk.</a:t>
            </a:r>
          </a:p>
          <a:p>
            <a:pPr marL="0" indent="0">
              <a:buFontTx/>
              <a:buNone/>
            </a:pPr>
            <a:r>
              <a:rPr lang="nb-NO" baseline="0" dirty="0" smtClean="0"/>
              <a:t>Utkast til høringsnotat: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Kan i dag ikke gis produksjonstilskudd til foretak som har felles eierinteresser og som søker om tilskudd til samme produksjon. I årenes løp er det gjort en rekke unntak fra utgangspunktet om at det ikke kan gis tilskudd til foretak med felles eierinteresser (f.eks. medlemmer av samdrifter). </a:t>
            </a:r>
          </a:p>
          <a:p>
            <a:pPr marL="171450" indent="-171450">
              <a:buFontTx/>
              <a:buChar char="-"/>
            </a:pP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LMD</a:t>
            </a:r>
            <a:r>
              <a:rPr lang="nb-NO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mener at å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avskjære separate produksjonstilskudd på bakgrunn av kriteriet” felles eierinteresser” ikke alltid er like treff­sikkert når det gjelder å oppnå det som opprinne­lig var inten­sjo­nen, dvs. å forhindre at noen henter ut strukturfordeler man ikke har krav på.</a:t>
            </a:r>
          </a:p>
          <a:p>
            <a:pPr marL="0" indent="0">
              <a:buFontTx/>
              <a:buNone/>
            </a:pP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nb-NO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oppheving av ”felles eierinteresser” som en egen bestemmelse betyr ikke at dette kriteriet ikke lenger vil få betydning. Formelle eierinteresser i ulike foretak vil være en viktig indikator på at det forelig­ger et </a:t>
            </a:r>
            <a:r>
              <a:rPr lang="nb-NO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drifts­felles­skap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reell forstand. For eksempel vil konstatering av ”felles eierinteresser” være et klart grunnlag for forvaltningen til å kontrollere de underlig­gen­de forhold i foretakene der slike eierinteresser foreligger. 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5438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dirty="0" smtClean="0"/>
              <a:t>LD og Mattilsynet</a:t>
            </a:r>
            <a:r>
              <a:rPr lang="nb-NO" baseline="0" dirty="0" smtClean="0"/>
              <a:t> ble i jordbruksoppgjøret 2013 gitt i oppdrag om å være hovedansvarlige for en utredning av om Husdyrregisteret kan være egnet som grunnlag for å utmåle produksjonstilskudd for storfe. En rapport ble lagt fram, med en felles anbefaling om en mulig løsning for bruk av Husdyrregisteret i tilskuddsforvaltningen for storfe.</a:t>
            </a:r>
            <a:endParaRPr lang="nb-NO" dirty="0" smtClean="0"/>
          </a:p>
          <a:p>
            <a:pPr marL="171450" indent="-171450">
              <a:buFontTx/>
              <a:buChar char="-"/>
            </a:pPr>
            <a:r>
              <a:rPr lang="nb-NO" dirty="0" smtClean="0"/>
              <a:t>I proposisjonen til Stortinget skriver departementet at Husdyrregisteret og forvaltningssystemet for produksjonstilskudd er to veldig ulike systemer. Hvis registeret skal brukes til utmåling</a:t>
            </a:r>
            <a:r>
              <a:rPr lang="nb-NO" baseline="0" dirty="0" smtClean="0"/>
              <a:t> av tilskudd, kreves det at en rekke datavariabler fra </a:t>
            </a:r>
            <a:r>
              <a:rPr lang="nb-NO" baseline="0" dirty="0" err="1" smtClean="0"/>
              <a:t>tilskuddssstemet</a:t>
            </a:r>
            <a:r>
              <a:rPr lang="nb-NO" baseline="0" dirty="0" smtClean="0"/>
              <a:t> skal innarbeides i Husdyrregisteret, eller </a:t>
            </a:r>
            <a:r>
              <a:rPr lang="nb-NO" baseline="0" dirty="0" err="1" smtClean="0"/>
              <a:t>evt</a:t>
            </a:r>
            <a:r>
              <a:rPr lang="nb-NO" baseline="0" dirty="0" smtClean="0"/>
              <a:t> en endring av gjeldende utmålingsregler. Siden dette også kun gjelder storfe, må ikke andre husdyrproduksjoner, må produsentene uansett søke om produksjonstilskudd på vanlig måte, med grunnlag i telledato.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Husdyrregisteret skal derfor ikke tas i bruk i tilskuddsforvaltningen for storfe.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1603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dirty="0" smtClean="0"/>
              <a:t>Årlig treffes det om lag 75 000 enkeltvedtak</a:t>
            </a:r>
            <a:r>
              <a:rPr lang="nb-NO" baseline="0" dirty="0" smtClean="0"/>
              <a:t> som genererer utbetalinger av om lag 9 </a:t>
            </a:r>
            <a:r>
              <a:rPr lang="nb-NO" baseline="0" dirty="0" err="1" smtClean="0"/>
              <a:t>mrd</a:t>
            </a:r>
            <a:r>
              <a:rPr lang="nb-NO" baseline="0" dirty="0" smtClean="0"/>
              <a:t> kroner av produksjons- og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. Det benyttes en rekke eldre fagsystemer i dagens forvaltning, og det er stadig mer begrenset tilgang til kompetanse på disse gamle systemene. For å ivareta nødvendig grad av driftssikkerhet og en økt effektivitet i forvaltningen av produksjonstilskudd og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innføres det derfor et nytt fagsystem. 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Det nye systemet skal etter planen ferdigstilles i 2017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Det er foreslått flere alternativer når forvaltningssystemet skal inn i nytt fagsystem, blant annet er et viktig valg hvorvidt det skal være en eller to søknadsomganger. En eventuell overgang til en søknadsomgang vil være krevende.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SLF skal derfor fram til neste jordbruksoppgjør utrede:</a:t>
            </a:r>
          </a:p>
          <a:p>
            <a:pPr lvl="1"/>
            <a:r>
              <a:rPr lang="nb-NO" dirty="0" smtClean="0"/>
              <a:t>Hvordan best løse de budsjett-/likviditetsmessige effektene av eventuell omlegging til en søknadsomgang per år</a:t>
            </a:r>
          </a:p>
          <a:p>
            <a:pPr lvl="1"/>
            <a:r>
              <a:rPr lang="nb-NO" dirty="0" smtClean="0"/>
              <a:t>I tillegg: </a:t>
            </a:r>
          </a:p>
          <a:p>
            <a:pPr lvl="1"/>
            <a:r>
              <a:rPr lang="nb-NO" dirty="0" smtClean="0"/>
              <a:t>Grad av samordning med RMP og om kart skal tas i bruk i forvaltningsmodellen</a:t>
            </a:r>
          </a:p>
          <a:p>
            <a:pPr lvl="1"/>
            <a:r>
              <a:rPr lang="nb-NO" dirty="0" smtClean="0"/>
              <a:t>Valg av registreringsdato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54147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Gjennomgangen av</a:t>
            </a:r>
            <a:r>
              <a:rPr lang="nb-NO" baseline="0" dirty="0" smtClean="0"/>
              <a:t> miljøvirkemidlene inkluderer: AK-tilskuddet, Beitetilskuddene, Tilskudd til bevaringsverdige storferaser, RMP, SMIL, OBB, Klima- og miljøprogrammet, Utvalgte kulturlandskap og Verdensarvområdene.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741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Denne</a:t>
            </a:r>
            <a:r>
              <a:rPr lang="nb-NO" baseline="0" dirty="0" smtClean="0"/>
              <a:t> presentasjonen omhandler endringer som fulgte av jordbruksforhandlingene i 2014 for produksjonstilskudd og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ferie og fritid og ev. endringer som ble gjort i forskriftene fra og med 1.7. som følge av jordbruksoppgjøret.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13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Formålet med dagens krav om omsetning er å skille mellom foretak</a:t>
            </a:r>
            <a:r>
              <a:rPr lang="nb-NO" baseline="0" dirty="0" smtClean="0"/>
              <a:t> som driver jordbruk i næringsøyemed og annen type husdyrhold/planteproduksjon. Verken for </a:t>
            </a:r>
            <a:r>
              <a:rPr lang="nb-NO" baseline="0" dirty="0" err="1" smtClean="0"/>
              <a:t>mva</a:t>
            </a:r>
            <a:r>
              <a:rPr lang="nb-NO" baseline="0" dirty="0" smtClean="0"/>
              <a:t>-registrering eller omsetningskravet på 20 000 er det fastsatt vilkår om at omsetningsgrensen skal være tilknyttet jordbruksvirksomhet. Altså er ikke omsetningskravet effektivt for å avgrense mot ikke-næringsmessig jordbruksvirksomhet.</a:t>
            </a:r>
          </a:p>
          <a:p>
            <a:r>
              <a:rPr lang="nb-NO" baseline="0" dirty="0" smtClean="0"/>
              <a:t>	- Kravet om avgiftspliktig omsetning er også uhensiktsmessig både for søker og forvaltning. Det er størrelser som varierer mellom år på de enkelte foretak, som er koblet til data i skatteligning og </a:t>
            </a:r>
            <a:r>
              <a:rPr lang="nb-NO" baseline="0" dirty="0" err="1" smtClean="0"/>
              <a:t>mva</a:t>
            </a:r>
            <a:r>
              <a:rPr lang="nb-NO" baseline="0" dirty="0" smtClean="0"/>
              <a:t>-oppgaver som ikke foreligger på det tidspunkt det søkes om tilskudd.</a:t>
            </a:r>
          </a:p>
          <a:p>
            <a:r>
              <a:rPr lang="nb-NO" baseline="0" dirty="0" smtClean="0"/>
              <a:t>	- Samlet sett så gir kravet om vanlig jordbruksproduksjon og bunnfradraget en tilstrekkelig avgrensning mot husdyrhold/planteproduksjon som ikke er drevet i næringsøyemed. Derfor økes bunnfradraget til 6000 kr.</a:t>
            </a:r>
          </a:p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2131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Forskrift</a:t>
            </a:r>
            <a:r>
              <a:rPr lang="nb-NO" baseline="0" dirty="0" smtClean="0"/>
              <a:t> om miljøplan har to hovedformål: Å redusere miljøulemper og ivareta miljøverdier som jordbruksdriften bidrar til.</a:t>
            </a:r>
          </a:p>
          <a:p>
            <a:endParaRPr lang="nb-NO" baseline="0" dirty="0" smtClean="0"/>
          </a:p>
          <a:p>
            <a:r>
              <a:rPr lang="nb-NO" baseline="0" dirty="0" smtClean="0"/>
              <a:t>Evaluering av miljøplan ferdig vinter 2014 – avdekket svakheter i forvaltningen av miljøplan og foreslo ulike forbedringer for å ivareta miljøformålet.</a:t>
            </a:r>
          </a:p>
          <a:p>
            <a:endParaRPr lang="nb-NO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Også andre forhold fra miljøplan som foreslås at blir tatt inn i ny PT-forskrift -</a:t>
            </a:r>
            <a:r>
              <a:rPr lang="nb-NO" dirty="0" smtClean="0">
                <a:sym typeface="Wingdings" panose="05000000000000000000" pitchFamily="2" charset="2"/>
              </a:rPr>
              <a:t> Omtales nærmere i presentasjonen av forslag til ny </a:t>
            </a:r>
            <a:r>
              <a:rPr lang="nb-NO" dirty="0" err="1" smtClean="0">
                <a:sym typeface="Wingdings" panose="05000000000000000000" pitchFamily="2" charset="2"/>
              </a:rPr>
              <a:t>produksjonstilskuddforskrift</a:t>
            </a:r>
            <a:r>
              <a:rPr lang="nb-NO" dirty="0" smtClean="0">
                <a:sym typeface="Wingdings" panose="05000000000000000000" pitchFamily="2" charset="2"/>
              </a:rPr>
              <a:t>.</a:t>
            </a:r>
            <a:endParaRPr lang="nb-NO" dirty="0" smtClean="0"/>
          </a:p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4476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b="0" dirty="0" smtClean="0"/>
              <a:t>Vil forenkle forvaltningen og kontrollen av tilskuddene. Forvaltningen</a:t>
            </a:r>
            <a:r>
              <a:rPr lang="nb-NO" b="0" baseline="0" dirty="0" smtClean="0"/>
              <a:t> har hatt betydelige utfordringer med driftsfellesskap og tilpasninger for å hente ut mer arealtilskudd (stor i fjøset – liten på søknaden). Med flate satser blir det uten betydning for det totale arealtilskuddet hvem som søker, og det vil i større grad ble den som faktisk disponerer arealene som også søker tilskudd for dem.</a:t>
            </a:r>
          </a:p>
          <a:p>
            <a:pPr marL="171450" indent="-171450">
              <a:buFontTx/>
              <a:buChar char="-"/>
            </a:pPr>
            <a:r>
              <a:rPr lang="nb-NO" b="0" baseline="0" dirty="0" smtClean="0"/>
              <a:t> </a:t>
            </a:r>
            <a:r>
              <a:rPr lang="nb-NO" b="1" dirty="0" smtClean="0"/>
              <a:t>Bør prioritere</a:t>
            </a:r>
            <a:r>
              <a:rPr lang="nb-NO" b="1" baseline="0" dirty="0" smtClean="0"/>
              <a:t> å vurdere driftsfellesskap i husdyrproduksjon, da disse tilskuddene fortsatt har en sterk strukturdifferensiering.</a:t>
            </a: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6602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9564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Sammenslåing</a:t>
            </a:r>
            <a:r>
              <a:rPr lang="nb-NO" baseline="0" dirty="0" smtClean="0"/>
              <a:t> av enkelte </a:t>
            </a:r>
            <a:r>
              <a:rPr lang="nb-NO" baseline="0" dirty="0" err="1" smtClean="0"/>
              <a:t>tilskuddsintervall</a:t>
            </a:r>
            <a:r>
              <a:rPr lang="nb-NO" baseline="0" dirty="0" smtClean="0"/>
              <a:t>, inndelingen ikke lenger like oppstykket.</a:t>
            </a:r>
          </a:p>
          <a:p>
            <a:r>
              <a:rPr lang="nb-NO" baseline="0" dirty="0" smtClean="0"/>
              <a:t>Men fortsatt er det en sterk strukturprofil på husdyrtilskuddet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274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-</a:t>
            </a:r>
            <a:r>
              <a:rPr lang="nb-NO" baseline="0" dirty="0" smtClean="0"/>
              <a:t> Egen </a:t>
            </a:r>
            <a:r>
              <a:rPr lang="nb-NO" baseline="0" dirty="0" err="1" smtClean="0"/>
              <a:t>pp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Kalvingskontroll</a:t>
            </a:r>
            <a:r>
              <a:rPr lang="nb-NO" baseline="0" dirty="0" smtClean="0"/>
              <a:t> kyr</a:t>
            </a:r>
            <a:endParaRPr lang="nb-NO" dirty="0" smtClean="0"/>
          </a:p>
          <a:p>
            <a:r>
              <a:rPr lang="nb-NO" dirty="0" smtClean="0"/>
              <a:t>- Den</a:t>
            </a:r>
            <a:r>
              <a:rPr lang="nb-NO" baseline="0" dirty="0" smtClean="0"/>
              <a:t> tidligere definisjonen av melkeku har også hatt et produksjonskrav, men erfaringer fra forvaltningen av produksjonstilskudd viser imidlertid at det likevel er vanskelig å bruke denne bestemmelsen, og at man i stedet bør bruke en mer konkret tidsangivelse.</a:t>
            </a:r>
          </a:p>
          <a:p>
            <a:r>
              <a:rPr lang="nb-NO" baseline="0" dirty="0" smtClean="0"/>
              <a:t>- I følge </a:t>
            </a:r>
            <a:r>
              <a:rPr lang="nb-NO" baseline="0" dirty="0" err="1" smtClean="0"/>
              <a:t>Geno</a:t>
            </a:r>
            <a:r>
              <a:rPr lang="nb-NO" baseline="0" dirty="0" smtClean="0"/>
              <a:t> er gjennomsnittlig </a:t>
            </a:r>
            <a:r>
              <a:rPr lang="nb-NO" baseline="0" dirty="0" err="1" smtClean="0"/>
              <a:t>kalvingsintervall</a:t>
            </a:r>
            <a:r>
              <a:rPr lang="nb-NO" baseline="0" dirty="0" smtClean="0"/>
              <a:t> for mordyr av melkerase på 12,6 </a:t>
            </a:r>
            <a:r>
              <a:rPr lang="nb-NO" baseline="0" dirty="0" err="1" smtClean="0"/>
              <a:t>mnd</a:t>
            </a:r>
            <a:r>
              <a:rPr lang="nb-NO" baseline="0" dirty="0" smtClean="0"/>
              <a:t>, for mordyr av </a:t>
            </a:r>
            <a:r>
              <a:rPr lang="nb-NO" baseline="0" dirty="0" err="1" smtClean="0"/>
              <a:t>kjøttferase</a:t>
            </a:r>
            <a:r>
              <a:rPr lang="nb-NO" baseline="0" dirty="0" smtClean="0"/>
              <a:t> varierer landssnitt fra samme nivå til nærere 13,2 mnd.</a:t>
            </a:r>
          </a:p>
          <a:p>
            <a:r>
              <a:rPr lang="nb-NO" baseline="0" dirty="0" smtClean="0"/>
              <a:t>- Produksjonskravet til kalving i løpet av siste 15 </a:t>
            </a:r>
            <a:r>
              <a:rPr lang="nb-NO" baseline="0" dirty="0" err="1" smtClean="0"/>
              <a:t>mnd</a:t>
            </a:r>
            <a:r>
              <a:rPr lang="nb-NO" baseline="0" dirty="0" smtClean="0"/>
              <a:t> er tenkt å følge opp prioriteringen av at tilskuddene skal stimulere til økt produksjon gir et mer </a:t>
            </a:r>
            <a:r>
              <a:rPr lang="nb-NO" baseline="0" dirty="0" err="1" smtClean="0"/>
              <a:t>forvaltbart</a:t>
            </a:r>
            <a:r>
              <a:rPr lang="nb-NO" baseline="0" dirty="0" smtClean="0"/>
              <a:t> regelverk.</a:t>
            </a:r>
          </a:p>
          <a:p>
            <a:endParaRPr lang="nb-NO" dirty="0" smtClean="0"/>
          </a:p>
          <a:p>
            <a:r>
              <a:rPr lang="nb-NO" dirty="0" smtClean="0"/>
              <a:t>SAU:</a:t>
            </a:r>
            <a:r>
              <a:rPr lang="nb-NO" baseline="0" dirty="0" smtClean="0"/>
              <a:t> Tilskudd til sau, uavhengig av driftsform forenkler tilskuddet. Vil fra nå av være en felles kategori for sau i søknadsskjemaet (der både </a:t>
            </a:r>
            <a:r>
              <a:rPr lang="nb-NO" baseline="0" dirty="0" err="1" smtClean="0"/>
              <a:t>vinterfora</a:t>
            </a:r>
            <a:r>
              <a:rPr lang="nb-NO" baseline="0" dirty="0" smtClean="0"/>
              <a:t> sau og utegangersau skal føres). Har dermed ikke lenger en vanskelig gråsone mellom de to driftsformene, en gråsone der det tidligere har vært krevende både for søker og forvaltning å vite hvor skillet mellom driftsformene gikk.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Samtidig reduseres tilskuddssatsen til sau over 1 år, og midlene overføres til tilskudd til lammeslakt. Å overføre penger fra mordyr til produksjon av lammekjøtt skal stimulere til å redusere underdekningen av norsk lammekjøtt i markedet.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I proposisjonen til Stortinget står det at Siden dette betyr mer produksjonstilskudd til produsenter med utegangersau, reduserer det behovet for å prioritere RMP-tilskudd til slik drift, og RMP-midler kan dermed frigjøres til andre formål.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454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- Både produksjon av,</a:t>
            </a:r>
            <a:r>
              <a:rPr lang="nb-NO" baseline="0" dirty="0" smtClean="0"/>
              <a:t> og etterspørsel etter, økologisk kjøtt er svakt økende. For å stimulere til økt produksjon, økes tilskudd til økologisk husdyrhold.</a:t>
            </a:r>
            <a:endParaRPr lang="nb-NO" dirty="0" smtClean="0"/>
          </a:p>
          <a:p>
            <a:r>
              <a:rPr lang="nb-NO" dirty="0" smtClean="0"/>
              <a:t>- For å forenkle</a:t>
            </a:r>
            <a:r>
              <a:rPr lang="nb-NO" baseline="0" dirty="0" smtClean="0"/>
              <a:t> støttestrukturen, fjernes den r</a:t>
            </a:r>
            <a:r>
              <a:rPr lang="nb-NO" dirty="0" smtClean="0"/>
              <a:t>egionale differensieringen</a:t>
            </a:r>
            <a:r>
              <a:rPr lang="nb-NO" baseline="0" dirty="0" smtClean="0"/>
              <a:t> </a:t>
            </a:r>
            <a:r>
              <a:rPr lang="nb-NO" dirty="0" smtClean="0"/>
              <a:t>(altså like satser i hele landet)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CA66A-D16D-4C9B-8ADC-A44DD3831092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019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grøn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11" y="377879"/>
            <a:ext cx="3707904" cy="35508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16835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453336"/>
            <a:ext cx="1734071" cy="16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, diagram, bilder o.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3"/>
          </p:nvPr>
        </p:nvSpPr>
        <p:spPr>
          <a:xfrm>
            <a:off x="540000" y="1555200"/>
            <a:ext cx="7992000" cy="3168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453336"/>
            <a:ext cx="1734071" cy="16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F34D7-B32C-4281-B0AB-D7DADC43212D}" type="datetimeFigureOut">
              <a:rPr lang="nb-NO" smtClean="0"/>
              <a:pPr/>
              <a:t>10.11.2014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3058-0ED0-4178-93FD-62BACD0A2C9E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3" r:id="rId2"/>
    <p:sldLayoutId id="214748369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136904" cy="2520279"/>
          </a:xfrm>
        </p:spPr>
        <p:txBody>
          <a:bodyPr>
            <a:normAutofit fontScale="90000"/>
          </a:bodyPr>
          <a:lstStyle/>
          <a:p>
            <a:r>
              <a:rPr lang="nb-NO" dirty="0"/>
              <a:t>Jordbruksoppgjøret 2014 – produksjonstilskudd og tilskudd til avløsning ferie og fritid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129680"/>
          </a:xfrm>
        </p:spPr>
        <p:txBody>
          <a:bodyPr/>
          <a:lstStyle/>
          <a:p>
            <a:r>
              <a:rPr lang="nb-NO" dirty="0" smtClean="0"/>
              <a:t>Kommunesamlinger høsten 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752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Tilskuddssatsen på det økologiske husdyrtilskuddet økes</a:t>
            </a:r>
          </a:p>
          <a:p>
            <a:r>
              <a:rPr lang="nb-NO" dirty="0"/>
              <a:t>Regionale differensieringen </a:t>
            </a:r>
            <a:r>
              <a:rPr lang="nb-NO" dirty="0" smtClean="0"/>
              <a:t>fjernes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Økologisk</a:t>
            </a:r>
          </a:p>
        </p:txBody>
      </p:sp>
    </p:spTree>
    <p:extLst>
      <p:ext uri="{BB962C8B-B14F-4D97-AF65-F5344CB8AC3E}">
        <p14:creationId xmlns:p14="http://schemas.microsoft.com/office/powerpoint/2010/main" val="1671968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384376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Ikke lenger kvalitetstilskudd i navnet</a:t>
            </a:r>
          </a:p>
          <a:p>
            <a:r>
              <a:rPr lang="nb-NO" dirty="0"/>
              <a:t>Frukt og bær: Ikke lenger kvantumsbegrensning</a:t>
            </a:r>
          </a:p>
          <a:p>
            <a:r>
              <a:rPr lang="nb-NO" dirty="0"/>
              <a:t>Veksthusgrønnsaker: Ikke lenger maksimalbeløp</a:t>
            </a:r>
          </a:p>
          <a:p>
            <a:r>
              <a:rPr lang="nb-NO" dirty="0"/>
              <a:t>Veksthusgrønnsaker: Felles satser for sone 4-7</a:t>
            </a:r>
          </a:p>
          <a:p>
            <a:r>
              <a:rPr lang="nb-NO" dirty="0"/>
              <a:t>Diverse </a:t>
            </a:r>
            <a:r>
              <a:rPr lang="nb-NO" dirty="0" smtClean="0"/>
              <a:t>satsendringer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Distriktstilskudd frukt, bær og veksthusgrønnsaker</a:t>
            </a:r>
          </a:p>
        </p:txBody>
      </p:sp>
    </p:spTree>
    <p:extLst>
      <p:ext uri="{BB962C8B-B14F-4D97-AF65-F5344CB8AC3E}">
        <p14:creationId xmlns:p14="http://schemas.microsoft.com/office/powerpoint/2010/main" val="89719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528392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For </a:t>
            </a:r>
            <a:r>
              <a:rPr lang="nb-NO" dirty="0" err="1"/>
              <a:t>avløseråret</a:t>
            </a:r>
            <a:r>
              <a:rPr lang="nb-NO" dirty="0"/>
              <a:t> 2014 (med søknad 1.1.2015):</a:t>
            </a:r>
          </a:p>
          <a:p>
            <a:pPr lvl="1"/>
            <a:r>
              <a:rPr lang="nb-NO" dirty="0"/>
              <a:t>Økning i satser og tak</a:t>
            </a:r>
          </a:p>
          <a:p>
            <a:pPr lvl="1"/>
            <a:r>
              <a:rPr lang="nb-NO" dirty="0"/>
              <a:t>Strukturdifferensieringen på melkeku og melkegeit avvikles </a:t>
            </a:r>
          </a:p>
          <a:p>
            <a:pPr lvl="1"/>
            <a:r>
              <a:rPr lang="nb-NO" dirty="0" err="1"/>
              <a:t>Avløsertilskuddet</a:t>
            </a:r>
            <a:r>
              <a:rPr lang="nb-NO" dirty="0"/>
              <a:t> skal kun utbetales til søkeren, ikke lenger utbetaling til </a:t>
            </a:r>
            <a:r>
              <a:rPr lang="nb-NO" dirty="0" err="1"/>
              <a:t>avløserlaget</a:t>
            </a:r>
            <a:endParaRPr lang="nb-NO" dirty="0"/>
          </a:p>
          <a:p>
            <a:r>
              <a:rPr lang="nb-NO" dirty="0"/>
              <a:t>For </a:t>
            </a:r>
            <a:r>
              <a:rPr lang="nb-NO" dirty="0" err="1"/>
              <a:t>avløseråret</a:t>
            </a:r>
            <a:r>
              <a:rPr lang="nb-NO" dirty="0"/>
              <a:t> 2015 (med søknad 1.1.2016):</a:t>
            </a:r>
          </a:p>
          <a:p>
            <a:pPr lvl="1"/>
            <a:r>
              <a:rPr lang="nb-NO" dirty="0"/>
              <a:t>Dokumentasjonskrav for alle foretakstyper, ikke kun </a:t>
            </a:r>
            <a:r>
              <a:rPr lang="nb-NO" dirty="0" smtClean="0"/>
              <a:t>ENK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Avløsning ferie og fritid</a:t>
            </a:r>
          </a:p>
        </p:txBody>
      </p:sp>
    </p:spTree>
    <p:extLst>
      <p:ext uri="{BB962C8B-B14F-4D97-AF65-F5344CB8AC3E}">
        <p14:creationId xmlns:p14="http://schemas.microsoft.com/office/powerpoint/2010/main" val="87638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Gjennomgang av regelverket for produksjonstilskudd og </a:t>
            </a:r>
            <a:r>
              <a:rPr lang="nb-NO" dirty="0" err="1"/>
              <a:t>avløsertilskudd</a:t>
            </a:r>
            <a:r>
              <a:rPr lang="nb-NO" dirty="0"/>
              <a:t> ferie og fritid.</a:t>
            </a:r>
          </a:p>
          <a:p>
            <a:r>
              <a:rPr lang="nb-NO" dirty="0"/>
              <a:t>Ny forskrift planlagt iverksatt 1.1.2015, ute på </a:t>
            </a:r>
            <a:r>
              <a:rPr lang="nb-NO" dirty="0" smtClean="0"/>
              <a:t>høring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 regelverk</a:t>
            </a:r>
          </a:p>
        </p:txBody>
      </p:sp>
    </p:spTree>
    <p:extLst>
      <p:ext uri="{BB962C8B-B14F-4D97-AF65-F5344CB8AC3E}">
        <p14:creationId xmlns:p14="http://schemas.microsoft.com/office/powerpoint/2010/main" val="2970427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672408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Fra 1.1.2015 avvikles særregelverket for samdrifter i </a:t>
            </a:r>
            <a:r>
              <a:rPr lang="nb-NO" dirty="0" err="1"/>
              <a:t>kvoteforskriften</a:t>
            </a:r>
            <a:r>
              <a:rPr lang="nb-NO" dirty="0"/>
              <a:t>, PT-</a:t>
            </a:r>
            <a:r>
              <a:rPr lang="nb-NO" dirty="0" err="1"/>
              <a:t>forskriften</a:t>
            </a:r>
            <a:r>
              <a:rPr lang="nb-NO" dirty="0"/>
              <a:t>, jordbruksavtalen og annet relevant regelverk</a:t>
            </a:r>
          </a:p>
          <a:p>
            <a:r>
              <a:rPr lang="nb-NO" dirty="0"/>
              <a:t>Eierskapsbegrensningen i PT-</a:t>
            </a:r>
            <a:r>
              <a:rPr lang="nb-NO" dirty="0" err="1"/>
              <a:t>forskriften</a:t>
            </a:r>
            <a:r>
              <a:rPr lang="nb-NO" dirty="0"/>
              <a:t> fjernes</a:t>
            </a:r>
          </a:p>
          <a:p>
            <a:r>
              <a:rPr lang="nb-NO" dirty="0"/>
              <a:t>Samdriftsmedlemmer er derfor fortsatt kvalifisert for selvstendig produksjonstilskudd når det drives separat produksjon i eget foretak. Forutsetningen er (som tidligere) at foretakene ikke er i driftsfellesskap med </a:t>
            </a:r>
            <a:r>
              <a:rPr lang="nb-NO" dirty="0" smtClean="0"/>
              <a:t>hverandre.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Samdrifter</a:t>
            </a:r>
          </a:p>
        </p:txBody>
      </p:sp>
    </p:spTree>
    <p:extLst>
      <p:ext uri="{BB962C8B-B14F-4D97-AF65-F5344CB8AC3E}">
        <p14:creationId xmlns:p14="http://schemas.microsoft.com/office/powerpoint/2010/main" val="3673002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Husdyrregisteret skal ikke brukes til utmåling av tilskudd til </a:t>
            </a:r>
            <a:r>
              <a:rPr lang="nb-NO" dirty="0" smtClean="0"/>
              <a:t>storfe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Husdyrregisteret og produksjonstilskudd</a:t>
            </a:r>
          </a:p>
        </p:txBody>
      </p:sp>
    </p:spTree>
    <p:extLst>
      <p:ext uri="{BB962C8B-B14F-4D97-AF65-F5344CB8AC3E}">
        <p14:creationId xmlns:p14="http://schemas.microsoft.com/office/powerpoint/2010/main" val="539687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888432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Skal innføres nytt forvaltningssystem (</a:t>
            </a:r>
            <a:r>
              <a:rPr lang="nb-NO" dirty="0" err="1"/>
              <a:t>eStil</a:t>
            </a:r>
            <a:r>
              <a:rPr lang="nb-NO" dirty="0"/>
              <a:t>) for produksjonstilskuddene og </a:t>
            </a:r>
            <a:r>
              <a:rPr lang="nb-NO" dirty="0" err="1"/>
              <a:t>avløsertilskudd</a:t>
            </a:r>
            <a:r>
              <a:rPr lang="nb-NO" dirty="0"/>
              <a:t> ferie og fritid</a:t>
            </a:r>
          </a:p>
          <a:p>
            <a:r>
              <a:rPr lang="nb-NO" dirty="0"/>
              <a:t>Skal etter planen ferdigstilles i 2017</a:t>
            </a:r>
          </a:p>
          <a:p>
            <a:r>
              <a:rPr lang="nb-NO" dirty="0"/>
              <a:t>Landbruksdirektoratet skal fram til neste jordbruksoppgjør utrede:</a:t>
            </a:r>
          </a:p>
          <a:p>
            <a:pPr lvl="1"/>
            <a:r>
              <a:rPr lang="nb-NO" dirty="0"/>
              <a:t>Hvordan best løse de budsjett-/likviditetsmessige effektene av eventuell omlegging til en søknadsomgang per år</a:t>
            </a:r>
          </a:p>
          <a:p>
            <a:pPr lvl="1"/>
            <a:r>
              <a:rPr lang="nb-NO" dirty="0"/>
              <a:t>Grad av samordning med RMP og om kart skal tas i bruk i forvaltningsmodellen</a:t>
            </a:r>
          </a:p>
          <a:p>
            <a:pPr lvl="1"/>
            <a:r>
              <a:rPr lang="nb-NO" dirty="0"/>
              <a:t>Valg av registreringsdato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Forvaltningsregimet for PT og AVL</a:t>
            </a:r>
          </a:p>
        </p:txBody>
      </p:sp>
    </p:spTree>
    <p:extLst>
      <p:ext uri="{BB962C8B-B14F-4D97-AF65-F5344CB8AC3E}">
        <p14:creationId xmlns:p14="http://schemas.microsoft.com/office/powerpoint/2010/main" val="65609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67240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Helhetlig gjennomgang av miljøvirkemidlene i jordbruket</a:t>
            </a:r>
          </a:p>
          <a:p>
            <a:pPr lvl="1"/>
            <a:r>
              <a:rPr lang="nb-NO" dirty="0"/>
              <a:t>Målretting og forenklinger for miljø, næring og forvaltning</a:t>
            </a:r>
          </a:p>
          <a:p>
            <a:pPr lvl="1"/>
            <a:r>
              <a:rPr lang="nb-NO" dirty="0"/>
              <a:t>Redusere antall støtteordninger</a:t>
            </a:r>
          </a:p>
          <a:p>
            <a:pPr lvl="1"/>
            <a:r>
              <a:rPr lang="nb-NO" dirty="0"/>
              <a:t>Øke formålseffektiviteten ved virkemiddelbruken</a:t>
            </a:r>
          </a:p>
          <a:p>
            <a:pPr>
              <a:spcBef>
                <a:spcPts val="1200"/>
              </a:spcBef>
            </a:pPr>
            <a:r>
              <a:rPr lang="nb-NO" dirty="0" err="1"/>
              <a:t>Samarbeidspartiene</a:t>
            </a:r>
            <a:r>
              <a:rPr lang="nb-NO" dirty="0"/>
              <a:t> var i tillegg enige om blant annet en partssammensatt utredning om forenkling i landbruket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Utredninger</a:t>
            </a:r>
          </a:p>
        </p:txBody>
      </p:sp>
    </p:spTree>
    <p:extLst>
      <p:ext uri="{BB962C8B-B14F-4D97-AF65-F5344CB8AC3E}">
        <p14:creationId xmlns:p14="http://schemas.microsoft.com/office/powerpoint/2010/main" val="118366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Endringer </a:t>
            </a:r>
            <a:r>
              <a:rPr lang="nb-NO" dirty="0" err="1"/>
              <a:t>fom</a:t>
            </a:r>
            <a:r>
              <a:rPr lang="nb-NO" dirty="0"/>
              <a:t>. søknadsomgangen i august </a:t>
            </a:r>
            <a:r>
              <a:rPr lang="nb-NO" dirty="0" smtClean="0"/>
              <a:t>2014, i: </a:t>
            </a:r>
          </a:p>
          <a:p>
            <a:r>
              <a:rPr lang="nb-NO" dirty="0" smtClean="0"/>
              <a:t>jordbruksavtalen og</a:t>
            </a:r>
          </a:p>
          <a:p>
            <a:r>
              <a:rPr lang="nb-NO" dirty="0" err="1" smtClean="0"/>
              <a:t>produksjonstilskuddsforskriften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Innhold – Endringer fra 1.7.2014</a:t>
            </a:r>
          </a:p>
        </p:txBody>
      </p:sp>
    </p:spTree>
    <p:extLst>
      <p:ext uri="{BB962C8B-B14F-4D97-AF65-F5344CB8AC3E}">
        <p14:creationId xmlns:p14="http://schemas.microsoft.com/office/powerpoint/2010/main" val="75046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700808"/>
            <a:ext cx="7992888" cy="3744416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Fjerning av grunnvilkåret i </a:t>
            </a:r>
            <a:r>
              <a:rPr lang="nb-NO" dirty="0" err="1"/>
              <a:t>forskriften</a:t>
            </a:r>
            <a:r>
              <a:rPr lang="nb-NO" dirty="0"/>
              <a:t> om enten å:</a:t>
            </a:r>
          </a:p>
          <a:p>
            <a:pPr lvl="1"/>
            <a:r>
              <a:rPr lang="nb-NO" dirty="0"/>
              <a:t>være registrert i </a:t>
            </a:r>
            <a:r>
              <a:rPr lang="nb-NO" dirty="0" err="1"/>
              <a:t>mva</a:t>
            </a:r>
            <a:r>
              <a:rPr lang="nb-NO" dirty="0"/>
              <a:t>-registeret som landbruksforetak</a:t>
            </a:r>
          </a:p>
          <a:p>
            <a:pPr lvl="1"/>
            <a:r>
              <a:rPr lang="nb-NO" dirty="0"/>
              <a:t>ha en omsetning på minimum 20 000 kroner i løpet av det siste året</a:t>
            </a:r>
          </a:p>
          <a:p>
            <a:r>
              <a:rPr lang="nb-NO" dirty="0"/>
              <a:t>Bunnfradraget økes til 6 000 kroner</a:t>
            </a:r>
          </a:p>
          <a:p>
            <a:r>
              <a:rPr lang="nb-NO" dirty="0"/>
              <a:t>Endringen gjelder allerede for søknadsomgangen i </a:t>
            </a:r>
            <a:r>
              <a:rPr lang="nb-NO" dirty="0" smtClean="0"/>
              <a:t>august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Grunnvilkår – krav til avgiftspliktig omsetning og bunnfradrag</a:t>
            </a:r>
          </a:p>
        </p:txBody>
      </p:sp>
    </p:spTree>
    <p:extLst>
      <p:ext uri="{BB962C8B-B14F-4D97-AF65-F5344CB8AC3E}">
        <p14:creationId xmlns:p14="http://schemas.microsoft.com/office/powerpoint/2010/main" val="320175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være et registrert foretak i Enhetsregisteret </a:t>
            </a:r>
          </a:p>
          <a:p>
            <a:r>
              <a:rPr lang="nb-NO" dirty="0"/>
              <a:t>drive vanlig jordbruksproduksjon </a:t>
            </a:r>
          </a:p>
          <a:p>
            <a:r>
              <a:rPr lang="nb-NO" dirty="0"/>
              <a:t>drive på én eller flere landbrukseiendommer </a:t>
            </a:r>
            <a:r>
              <a:rPr lang="nb-NO" sz="2200" dirty="0"/>
              <a:t>(med unntak av birøkt)</a:t>
            </a:r>
          </a:p>
          <a:p>
            <a:endParaRPr lang="nb-NO" sz="2200" dirty="0"/>
          </a:p>
          <a:p>
            <a:r>
              <a:rPr lang="nb-NO" sz="3000" dirty="0"/>
              <a:t>Gjelder alle typer foretak, ENK, AS, ANS etc.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Grunnvilkår etter endring 1.7.14</a:t>
            </a:r>
          </a:p>
        </p:txBody>
      </p:sp>
    </p:spTree>
    <p:extLst>
      <p:ext uri="{BB962C8B-B14F-4D97-AF65-F5344CB8AC3E}">
        <p14:creationId xmlns:p14="http://schemas.microsoft.com/office/powerpoint/2010/main" val="165854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672408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Forskrift om miljøplan avvikles fra 1.1.2015</a:t>
            </a:r>
          </a:p>
          <a:p>
            <a:r>
              <a:rPr lang="nb-NO" dirty="0"/>
              <a:t>Formålet med miljøplan videreføres ved at:</a:t>
            </a:r>
          </a:p>
          <a:p>
            <a:pPr lvl="1"/>
            <a:r>
              <a:rPr lang="nb-NO" dirty="0"/>
              <a:t>Krav om gjødslingsplan og sprøytejournal innlemmes i ny PT-forskrift</a:t>
            </a:r>
          </a:p>
          <a:p>
            <a:pPr lvl="1"/>
            <a:r>
              <a:rPr lang="nb-NO" dirty="0"/>
              <a:t>Internkontrollen som dokumenterer miljømessige forhold knyttet til jordbruksdriften ivaretas gjennom KSL</a:t>
            </a:r>
          </a:p>
          <a:p>
            <a:pPr lvl="1"/>
            <a:r>
              <a:rPr lang="nb-NO" dirty="0"/>
              <a:t>(I forslaget til ny PT-forskrift foreslås det også at andre forhold fra miljøplan skal tas inn i den nye </a:t>
            </a:r>
            <a:r>
              <a:rPr lang="nb-NO" dirty="0" err="1"/>
              <a:t>forskriften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Miljøplan</a:t>
            </a:r>
          </a:p>
        </p:txBody>
      </p:sp>
    </p:spTree>
    <p:extLst>
      <p:ext uri="{BB962C8B-B14F-4D97-AF65-F5344CB8AC3E}">
        <p14:creationId xmlns:p14="http://schemas.microsoft.com/office/powerpoint/2010/main" val="66858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Fortsatt regional differensiering</a:t>
            </a:r>
          </a:p>
          <a:p>
            <a:r>
              <a:rPr lang="nb-NO" dirty="0"/>
              <a:t>Strukturdifferensieringen </a:t>
            </a:r>
            <a:r>
              <a:rPr lang="nb-NO" dirty="0" smtClean="0"/>
              <a:t>fjernet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Arealtilskudd</a:t>
            </a:r>
          </a:p>
        </p:txBody>
      </p:sp>
    </p:spTree>
    <p:extLst>
      <p:ext uri="{BB962C8B-B14F-4D97-AF65-F5344CB8AC3E}">
        <p14:creationId xmlns:p14="http://schemas.microsoft.com/office/powerpoint/2010/main" val="1321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Maksimalbeløpet doblet til 560 000 kr/år</a:t>
            </a:r>
          </a:p>
          <a:p>
            <a:r>
              <a:rPr lang="nb-NO" dirty="0"/>
              <a:t>Diverse satsendringer</a:t>
            </a:r>
          </a:p>
          <a:p>
            <a:r>
              <a:rPr lang="nb-NO" dirty="0"/>
              <a:t>Endringer i strukturprofilen</a:t>
            </a:r>
          </a:p>
          <a:p>
            <a:r>
              <a:rPr lang="nb-NO" dirty="0"/>
              <a:t>Endringer i </a:t>
            </a:r>
            <a:r>
              <a:rPr lang="nb-NO" dirty="0" smtClean="0"/>
              <a:t>definisjoner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Tilskudd til husdyr</a:t>
            </a:r>
          </a:p>
        </p:txBody>
      </p:sp>
    </p:spTree>
    <p:extLst>
      <p:ext uri="{BB962C8B-B14F-4D97-AF65-F5344CB8AC3E}">
        <p14:creationId xmlns:p14="http://schemas.microsoft.com/office/powerpoint/2010/main" val="49125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92888" cy="3600400"/>
          </a:xfrm>
        </p:spPr>
        <p:txBody>
          <a:bodyPr>
            <a:normAutofit/>
          </a:bodyPr>
          <a:lstStyle/>
          <a:p>
            <a:r>
              <a:rPr lang="nb-NO" sz="2800" dirty="0"/>
              <a:t>Sammenslåing av enkelte </a:t>
            </a:r>
            <a:r>
              <a:rPr lang="nb-NO" sz="2800" dirty="0" err="1"/>
              <a:t>tilskuddsintervall</a:t>
            </a:r>
            <a:r>
              <a:rPr lang="nb-NO" sz="2800" dirty="0"/>
              <a:t>:</a:t>
            </a:r>
          </a:p>
          <a:p>
            <a:pPr lvl="1"/>
            <a:r>
              <a:rPr lang="nb-NO" sz="2400" dirty="0" err="1"/>
              <a:t>Ammeku</a:t>
            </a:r>
            <a:r>
              <a:rPr lang="nb-NO" sz="2400" dirty="0"/>
              <a:t>: </a:t>
            </a:r>
            <a:r>
              <a:rPr lang="nb-NO" sz="2400" i="1" dirty="0"/>
              <a:t>1 - 25 og 26 – 50 		</a:t>
            </a:r>
            <a:r>
              <a:rPr lang="nb-NO" sz="2400" i="1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nb-NO" sz="2400" i="1" dirty="0">
                <a:solidFill>
                  <a:srgbClr val="00B050"/>
                </a:solidFill>
              </a:rPr>
              <a:t>1 - 50</a:t>
            </a:r>
          </a:p>
          <a:p>
            <a:pPr lvl="1"/>
            <a:r>
              <a:rPr lang="nb-NO" sz="2400" dirty="0"/>
              <a:t>Sau: </a:t>
            </a:r>
            <a:r>
              <a:rPr lang="nb-NO" sz="2400" i="1" dirty="0"/>
              <a:t>1 – 50 og 51 – 100 		</a:t>
            </a:r>
            <a:r>
              <a:rPr lang="nb-NO" sz="2400" i="1" dirty="0">
                <a:solidFill>
                  <a:srgbClr val="00B050"/>
                </a:solidFill>
                <a:sym typeface="Wingdings" panose="05000000000000000000" pitchFamily="2" charset="2"/>
              </a:rPr>
              <a:t> 1</a:t>
            </a:r>
            <a:r>
              <a:rPr lang="nb-NO" sz="2400" i="1" dirty="0">
                <a:solidFill>
                  <a:srgbClr val="00B050"/>
                </a:solidFill>
              </a:rPr>
              <a:t> – 100</a:t>
            </a:r>
          </a:p>
          <a:p>
            <a:pPr marL="914400" lvl="2" indent="0">
              <a:buNone/>
            </a:pPr>
            <a:r>
              <a:rPr lang="nb-NO" sz="1800" i="1" dirty="0"/>
              <a:t>       </a:t>
            </a:r>
            <a:r>
              <a:rPr lang="nb-NO" i="1" dirty="0"/>
              <a:t>101 – 200 og 200 – 300 	</a:t>
            </a:r>
            <a:r>
              <a:rPr lang="nb-NO" i="1" dirty="0">
                <a:solidFill>
                  <a:srgbClr val="00B050"/>
                </a:solidFill>
                <a:sym typeface="Wingdings" panose="05000000000000000000" pitchFamily="2" charset="2"/>
              </a:rPr>
              <a:t> 101 +</a:t>
            </a:r>
            <a:endParaRPr lang="nb-NO" i="1" dirty="0">
              <a:solidFill>
                <a:srgbClr val="00B050"/>
              </a:solidFill>
            </a:endParaRPr>
          </a:p>
          <a:p>
            <a:r>
              <a:rPr lang="nb-NO" sz="2800" dirty="0"/>
              <a:t>Gis tilskudd for melkekyr utover 50 første dyr, storfe utover første 250 dyr, sau utover første 300 </a:t>
            </a:r>
            <a:r>
              <a:rPr lang="nb-NO" sz="2800" dirty="0" smtClean="0"/>
              <a:t>dyr</a:t>
            </a:r>
            <a:endParaRPr lang="nb-NO" sz="2800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Tilskudd til husdyr - strukturen</a:t>
            </a:r>
          </a:p>
        </p:txBody>
      </p:sp>
    </p:spTree>
    <p:extLst>
      <p:ext uri="{BB962C8B-B14F-4D97-AF65-F5344CB8AC3E}">
        <p14:creationId xmlns:p14="http://schemas.microsoft.com/office/powerpoint/2010/main" val="251400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Innføres produksjonskrav til melkeku og </a:t>
            </a:r>
            <a:r>
              <a:rPr lang="nb-NO" dirty="0" err="1"/>
              <a:t>ammeku</a:t>
            </a:r>
            <a:r>
              <a:rPr lang="nb-NO" dirty="0"/>
              <a:t>: Må ha kalvet i løpet av de siste 15 </a:t>
            </a:r>
            <a:r>
              <a:rPr lang="nb-NO" dirty="0" err="1"/>
              <a:t>mnd</a:t>
            </a:r>
            <a:r>
              <a:rPr lang="nb-NO" dirty="0"/>
              <a:t> </a:t>
            </a:r>
          </a:p>
          <a:p>
            <a:r>
              <a:rPr lang="nb-NO" dirty="0"/>
              <a:t>Felles kategori for sau (ikke lenger skille på vinterfôra sau og utegangersau): Tilskuddssatsen til sau over 1 år noe redusert, mens tilskuddssatsen til lammeslakt øker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Tilskudd til husdyr - definisjoner</a:t>
            </a:r>
          </a:p>
        </p:txBody>
      </p:sp>
    </p:spTree>
    <p:extLst>
      <p:ext uri="{BB962C8B-B14F-4D97-AF65-F5344CB8AC3E}">
        <p14:creationId xmlns:p14="http://schemas.microsoft.com/office/powerpoint/2010/main" val="3661957339"/>
      </p:ext>
    </p:extLst>
  </p:cSld>
  <p:clrMapOvr>
    <a:masterClrMapping/>
  </p:clrMapOvr>
</p:sld>
</file>

<file path=ppt/theme/theme1.xml><?xml version="1.0" encoding="utf-8"?>
<a:theme xmlns:a="http://schemas.openxmlformats.org/drawingml/2006/main" name="SLF-Presentasjon">
  <a:themeElements>
    <a:clrScheme name="SLF">
      <a:dk1>
        <a:srgbClr val="3F3F3F"/>
      </a:dk1>
      <a:lt1>
        <a:srgbClr val="FFFFFF"/>
      </a:lt1>
      <a:dk2>
        <a:srgbClr val="3F3F3F"/>
      </a:dk2>
      <a:lt2>
        <a:srgbClr val="FFFFFF"/>
      </a:lt2>
      <a:accent1>
        <a:srgbClr val="A71A1C"/>
      </a:accent1>
      <a:accent2>
        <a:srgbClr val="EDC135"/>
      </a:accent2>
      <a:accent3>
        <a:srgbClr val="327332"/>
      </a:accent3>
      <a:accent4>
        <a:srgbClr val="0088BF"/>
      </a:accent4>
      <a:accent5>
        <a:srgbClr val="D2702D"/>
      </a:accent5>
      <a:accent6>
        <a:srgbClr val="ACC431"/>
      </a:accent6>
      <a:hlink>
        <a:srgbClr val="009999"/>
      </a:hlink>
      <a:folHlink>
        <a:srgbClr val="99CC00"/>
      </a:folHlink>
    </a:clrScheme>
    <a:fontScheme name="SL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SLF-Presentasjon</Template>
  <TotalTime>27</TotalTime>
  <Words>2213</Words>
  <Application>Microsoft Office PowerPoint</Application>
  <PresentationFormat>Skjermfremvisning (4:3)</PresentationFormat>
  <Paragraphs>152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SLF-Presentasjon</vt:lpstr>
      <vt:lpstr>Jordbruksoppgjøret 2014 – produksjonstilskudd og tilskudd til avløsning ferie og fritid</vt:lpstr>
      <vt:lpstr>Innhold – Endringer fra 1.7.2014</vt:lpstr>
      <vt:lpstr>Grunnvilkår – krav til avgiftspliktig omsetning og bunnfradrag</vt:lpstr>
      <vt:lpstr>Grunnvilkår etter endring 1.7.14</vt:lpstr>
      <vt:lpstr>Miljøplan</vt:lpstr>
      <vt:lpstr>Arealtilskudd</vt:lpstr>
      <vt:lpstr>Tilskudd til husdyr</vt:lpstr>
      <vt:lpstr>Tilskudd til husdyr - strukturen</vt:lpstr>
      <vt:lpstr>Tilskudd til husdyr - definisjoner</vt:lpstr>
      <vt:lpstr>Økologisk</vt:lpstr>
      <vt:lpstr>Distriktstilskudd frukt, bær og veksthusgrønnsaker</vt:lpstr>
      <vt:lpstr>Avløsning ferie og fritid</vt:lpstr>
      <vt:lpstr>Nytt regelverk</vt:lpstr>
      <vt:lpstr>Samdrifter</vt:lpstr>
      <vt:lpstr>Husdyrregisteret og produksjonstilskudd</vt:lpstr>
      <vt:lpstr>Forvaltningsregimet for PT og AVL</vt:lpstr>
      <vt:lpstr>Utredninger</vt:lpstr>
    </vt:vector>
  </TitlesOfParts>
  <Company>SLF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Jordbruksoppgjøret 2014 – produksjonstilskudd og tilskudd til avløsning ferie og fritid</dc:title>
  <dc:creator>Hage Hansen, Grete</dc:creator>
  <cp:lastModifiedBy>Sjø Regie</cp:lastModifiedBy>
  <cp:revision>4</cp:revision>
  <dcterms:created xsi:type="dcterms:W3CDTF">2014-08-19T13:30:59Z</dcterms:created>
  <dcterms:modified xsi:type="dcterms:W3CDTF">2014-11-10T11:27:12Z</dcterms:modified>
</cp:coreProperties>
</file>