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258" r:id="rId2"/>
    <p:sldId id="298" r:id="rId3"/>
    <p:sldId id="259" r:id="rId4"/>
    <p:sldId id="260" r:id="rId5"/>
    <p:sldId id="264" r:id="rId6"/>
    <p:sldId id="302" r:id="rId7"/>
    <p:sldId id="299" r:id="rId8"/>
    <p:sldId id="280" r:id="rId9"/>
    <p:sldId id="265" r:id="rId10"/>
    <p:sldId id="266" r:id="rId11"/>
    <p:sldId id="277" r:id="rId12"/>
    <p:sldId id="267" r:id="rId13"/>
    <p:sldId id="278" r:id="rId14"/>
    <p:sldId id="279" r:id="rId15"/>
    <p:sldId id="312" r:id="rId16"/>
    <p:sldId id="270" r:id="rId17"/>
    <p:sldId id="268" r:id="rId18"/>
    <p:sldId id="309" r:id="rId19"/>
    <p:sldId id="294" r:id="rId20"/>
    <p:sldId id="305" r:id="rId21"/>
    <p:sldId id="306" r:id="rId22"/>
    <p:sldId id="307" r:id="rId23"/>
    <p:sldId id="296" r:id="rId24"/>
    <p:sldId id="308" r:id="rId25"/>
    <p:sldId id="293" r:id="rId26"/>
    <p:sldId id="297" r:id="rId27"/>
    <p:sldId id="291" r:id="rId28"/>
    <p:sldId id="274" r:id="rId29"/>
    <p:sldId id="275" r:id="rId30"/>
    <p:sldId id="276" r:id="rId31"/>
    <p:sldId id="290" r:id="rId32"/>
    <p:sldId id="310" r:id="rId33"/>
  </p:sldIdLst>
  <p:sldSz cx="9144000" cy="6858000" type="screen4x3"/>
  <p:notesSz cx="6797675" cy="9926638"/>
  <p:kinsoku lang="ja-JP" invalStChars="" invalEndChars=""/>
  <p:defaultTextStyle>
    <a:defPPr>
      <a:defRPr lang="nb-NO"/>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32"/>
    <p:restoredTop sz="67284" autoAdjust="0"/>
  </p:normalViewPr>
  <p:slideViewPr>
    <p:cSldViewPr>
      <p:cViewPr>
        <p:scale>
          <a:sx n="91" d="100"/>
          <a:sy n="91" d="100"/>
        </p:scale>
        <p:origin x="-1254" y="5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903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925513" y="750888"/>
            <a:ext cx="4946650" cy="3709987"/>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5798" y="4730665"/>
            <a:ext cx="4961359" cy="442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Tree>
    <p:extLst>
      <p:ext uri="{BB962C8B-B14F-4D97-AF65-F5344CB8AC3E}">
        <p14:creationId xmlns:p14="http://schemas.microsoft.com/office/powerpoint/2010/main" val="3877043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42808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5513" y="750888"/>
            <a:ext cx="4946650" cy="3709987"/>
          </a:xfrm>
        </p:spPr>
      </p:sp>
      <p:sp>
        <p:nvSpPr>
          <p:cNvPr id="3" name="Plassholder for notater 2"/>
          <p:cNvSpPr>
            <a:spLocks noGrp="1"/>
          </p:cNvSpPr>
          <p:nvPr>
            <p:ph type="body" idx="1"/>
          </p:nvPr>
        </p:nvSpPr>
        <p:spPr/>
        <p:txBody>
          <a:bodyPr/>
          <a:lstStyle/>
          <a:p>
            <a:endParaRPr lang="nb-NO" sz="1200" dirty="0" smtClean="0"/>
          </a:p>
          <a:p>
            <a:endParaRPr lang="nb-NO" sz="1200" dirty="0"/>
          </a:p>
        </p:txBody>
      </p:sp>
      <p:sp>
        <p:nvSpPr>
          <p:cNvPr id="4" name="Plassholder for lysbildenummer 3"/>
          <p:cNvSpPr>
            <a:spLocks noGrp="1"/>
          </p:cNvSpPr>
          <p:nvPr>
            <p:ph type="sldNum" sz="quarter" idx="10"/>
          </p:nvPr>
        </p:nvSpPr>
        <p:spPr>
          <a:xfrm>
            <a:off x="3850443" y="9428583"/>
            <a:ext cx="2945659" cy="496332"/>
          </a:xfrm>
          <a:prstGeom prst="rect">
            <a:avLst/>
          </a:prstGeom>
        </p:spPr>
        <p:txBody>
          <a:bodyPr/>
          <a:lstStyle/>
          <a:p>
            <a:fld id="{85B63785-6B86-ED4D-8A0D-6BF263475D50}" type="slidenum">
              <a:rPr lang="nb-NO" smtClean="0"/>
              <a:t>10</a:t>
            </a:fld>
            <a:endParaRPr lang="nb-NO"/>
          </a:p>
        </p:txBody>
      </p:sp>
    </p:spTree>
    <p:extLst>
      <p:ext uri="{BB962C8B-B14F-4D97-AF65-F5344CB8AC3E}">
        <p14:creationId xmlns:p14="http://schemas.microsoft.com/office/powerpoint/2010/main" val="1092935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76261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5513" y="750888"/>
            <a:ext cx="4946650" cy="370998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a:xfrm>
            <a:off x="3850443" y="9428583"/>
            <a:ext cx="2945659" cy="496332"/>
          </a:xfrm>
          <a:prstGeom prst="rect">
            <a:avLst/>
          </a:prstGeom>
        </p:spPr>
        <p:txBody>
          <a:bodyPr/>
          <a:lstStyle/>
          <a:p>
            <a:fld id="{85B63785-6B86-ED4D-8A0D-6BF263475D50}" type="slidenum">
              <a:rPr lang="nb-NO" smtClean="0"/>
              <a:t>12</a:t>
            </a:fld>
            <a:endParaRPr lang="nb-NO"/>
          </a:p>
        </p:txBody>
      </p:sp>
    </p:spTree>
    <p:extLst>
      <p:ext uri="{BB962C8B-B14F-4D97-AF65-F5344CB8AC3E}">
        <p14:creationId xmlns:p14="http://schemas.microsoft.com/office/powerpoint/2010/main" val="1656807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586522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778563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701892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5513" y="750888"/>
            <a:ext cx="4946650" cy="3709987"/>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p:txBody>
      </p:sp>
      <p:sp>
        <p:nvSpPr>
          <p:cNvPr id="4" name="Plassholder for lysbildenummer 3"/>
          <p:cNvSpPr>
            <a:spLocks noGrp="1"/>
          </p:cNvSpPr>
          <p:nvPr>
            <p:ph type="sldNum" sz="quarter" idx="10"/>
          </p:nvPr>
        </p:nvSpPr>
        <p:spPr>
          <a:xfrm>
            <a:off x="3850443" y="9428583"/>
            <a:ext cx="2945659" cy="496332"/>
          </a:xfrm>
          <a:prstGeom prst="rect">
            <a:avLst/>
          </a:prstGeom>
        </p:spPr>
        <p:txBody>
          <a:bodyPr/>
          <a:lstStyle/>
          <a:p>
            <a:fld id="{85B63785-6B86-ED4D-8A0D-6BF263475D50}" type="slidenum">
              <a:rPr lang="nb-NO" smtClean="0"/>
              <a:t>16</a:t>
            </a:fld>
            <a:endParaRPr lang="nb-NO"/>
          </a:p>
        </p:txBody>
      </p:sp>
    </p:spTree>
    <p:extLst>
      <p:ext uri="{BB962C8B-B14F-4D97-AF65-F5344CB8AC3E}">
        <p14:creationId xmlns:p14="http://schemas.microsoft.com/office/powerpoint/2010/main" val="1733829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5513" y="750888"/>
            <a:ext cx="4946650" cy="3709987"/>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Times New Roman" pitchFamily="18" charset="0"/>
              <a:ea typeface="+mn-ea"/>
              <a:cs typeface="+mn-cs"/>
            </a:endParaRPr>
          </a:p>
        </p:txBody>
      </p:sp>
      <p:sp>
        <p:nvSpPr>
          <p:cNvPr id="4" name="Plassholder for lysbildenummer 3"/>
          <p:cNvSpPr>
            <a:spLocks noGrp="1"/>
          </p:cNvSpPr>
          <p:nvPr>
            <p:ph type="sldNum" sz="quarter" idx="10"/>
          </p:nvPr>
        </p:nvSpPr>
        <p:spPr>
          <a:xfrm>
            <a:off x="3850443" y="9428583"/>
            <a:ext cx="2945659" cy="496332"/>
          </a:xfrm>
          <a:prstGeom prst="rect">
            <a:avLst/>
          </a:prstGeom>
        </p:spPr>
        <p:txBody>
          <a:bodyPr/>
          <a:lstStyle/>
          <a:p>
            <a:fld id="{85B63785-6B86-ED4D-8A0D-6BF263475D50}" type="slidenum">
              <a:rPr lang="nb-NO" smtClean="0"/>
              <a:t>17</a:t>
            </a:fld>
            <a:endParaRPr lang="nb-NO"/>
          </a:p>
        </p:txBody>
      </p:sp>
    </p:spTree>
    <p:extLst>
      <p:ext uri="{BB962C8B-B14F-4D97-AF65-F5344CB8AC3E}">
        <p14:creationId xmlns:p14="http://schemas.microsoft.com/office/powerpoint/2010/main" val="1152265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654458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13629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920306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smtClean="0"/>
          </a:p>
        </p:txBody>
      </p:sp>
    </p:spTree>
    <p:extLst>
      <p:ext uri="{BB962C8B-B14F-4D97-AF65-F5344CB8AC3E}">
        <p14:creationId xmlns:p14="http://schemas.microsoft.com/office/powerpoint/2010/main" val="1021533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r>
              <a:rPr lang="nb-NO" dirty="0" smtClean="0"/>
              <a:t> Målet med det siste intervjuet var å få deltakerne til å se tilbake og reflektere over hva som hadde skjedd i løpet av semesteret og hva de kunne tenke seg videre i Norge. </a:t>
            </a:r>
          </a:p>
          <a:p>
            <a:endParaRPr lang="nb-NO" dirty="0"/>
          </a:p>
        </p:txBody>
      </p:sp>
    </p:spTree>
    <p:extLst>
      <p:ext uri="{BB962C8B-B14F-4D97-AF65-F5344CB8AC3E}">
        <p14:creationId xmlns:p14="http://schemas.microsoft.com/office/powerpoint/2010/main" val="364188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67792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32717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835568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401203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5513" y="750888"/>
            <a:ext cx="4946650" cy="370998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a:xfrm>
            <a:off x="3850443" y="9428583"/>
            <a:ext cx="2945659" cy="496332"/>
          </a:xfrm>
          <a:prstGeom prst="rect">
            <a:avLst/>
          </a:prstGeom>
        </p:spPr>
        <p:txBody>
          <a:bodyPr/>
          <a:lstStyle/>
          <a:p>
            <a:fld id="{85B63785-6B86-ED4D-8A0D-6BF263475D50}" type="slidenum">
              <a:rPr lang="nb-NO" smtClean="0"/>
              <a:t>28</a:t>
            </a:fld>
            <a:endParaRPr lang="nb-NO"/>
          </a:p>
        </p:txBody>
      </p:sp>
    </p:spTree>
    <p:extLst>
      <p:ext uri="{BB962C8B-B14F-4D97-AF65-F5344CB8AC3E}">
        <p14:creationId xmlns:p14="http://schemas.microsoft.com/office/powerpoint/2010/main" val="2042509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a:xfrm>
            <a:off x="3850443" y="9428583"/>
            <a:ext cx="2945659" cy="496332"/>
          </a:xfrm>
          <a:prstGeom prst="rect">
            <a:avLst/>
          </a:prstGeom>
        </p:spPr>
        <p:txBody>
          <a:bodyPr/>
          <a:lstStyle/>
          <a:p>
            <a:fld id="{85B63785-6B86-ED4D-8A0D-6BF263475D50}" type="slidenum">
              <a:rPr lang="nb-NO" smtClean="0"/>
              <a:t>29</a:t>
            </a:fld>
            <a:endParaRPr lang="nb-NO"/>
          </a:p>
        </p:txBody>
      </p:sp>
    </p:spTree>
    <p:extLst>
      <p:ext uri="{BB962C8B-B14F-4D97-AF65-F5344CB8AC3E}">
        <p14:creationId xmlns:p14="http://schemas.microsoft.com/office/powerpoint/2010/main" val="1356091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5513" y="750888"/>
            <a:ext cx="4946650" cy="370998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a:xfrm>
            <a:off x="3850443" y="9428583"/>
            <a:ext cx="2945659" cy="496332"/>
          </a:xfrm>
          <a:prstGeom prst="rect">
            <a:avLst/>
          </a:prstGeom>
        </p:spPr>
        <p:txBody>
          <a:bodyPr/>
          <a:lstStyle/>
          <a:p>
            <a:fld id="{85B63785-6B86-ED4D-8A0D-6BF263475D50}" type="slidenum">
              <a:rPr lang="nb-NO" smtClean="0"/>
              <a:t>30</a:t>
            </a:fld>
            <a:endParaRPr lang="nb-NO"/>
          </a:p>
        </p:txBody>
      </p:sp>
    </p:spTree>
    <p:extLst>
      <p:ext uri="{BB962C8B-B14F-4D97-AF65-F5344CB8AC3E}">
        <p14:creationId xmlns:p14="http://schemas.microsoft.com/office/powerpoint/2010/main" val="349332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129938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løpet av en</a:t>
            </a:r>
            <a:r>
              <a:rPr lang="nb-NO" baseline="0" dirty="0" smtClean="0"/>
              <a:t> time skal jeg snakke litt om bakgrunn for min masteroppgave og de to informantene som jeg har fulgt gjennom et semester, mine funn og de sentrale teoriene som støtter under mine funn. Etter det kommer jeg til å snakke om min egen praksis som norsklærer. Jeg kommer til å snakke primært om innvandrere med medbragte akademiske kompetanse. Deretter skal vi diskutere i grupper med utgangspunkt i konkrete oppgaver. Jeg kommer også til å snakke litt om deltakere på spor 1 hos oss. </a:t>
            </a:r>
            <a:endParaRPr lang="nb-NO" dirty="0"/>
          </a:p>
        </p:txBody>
      </p:sp>
    </p:spTree>
    <p:extLst>
      <p:ext uri="{BB962C8B-B14F-4D97-AF65-F5344CB8AC3E}">
        <p14:creationId xmlns:p14="http://schemas.microsoft.com/office/powerpoint/2010/main" val="2632787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54999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5513" y="750888"/>
            <a:ext cx="4946650" cy="3709987"/>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 2013 startet vi</a:t>
            </a:r>
            <a:r>
              <a:rPr lang="nb-NO" sz="1200" kern="1200" baseline="0" dirty="0" smtClean="0">
                <a:solidFill>
                  <a:schemeClr val="tx1"/>
                </a:solidFill>
                <a:effectLst/>
                <a:latin typeface="+mn-lt"/>
                <a:ea typeface="+mn-ea"/>
                <a:cs typeface="+mn-cs"/>
              </a:rPr>
              <a:t> et praksiskurs for voksne innvandrere med høy formell kompetanse. Disse deltakerne hadde rask progresjon og de var målrettet. Målet var norskprøve B2 innen tre semestre. Når de var på A2 –nivå, skulle de ut på en relevant praksisplass. Målet med praksisplass var (og er fortsatt) å praktisere norsk, lære seg arbeidsspråk, arbeidskultur, få arbeidserfaring, en arbeidsattest og skaffe seg gode referanser. Vi hadde da veldig lite erfaring med målgruppen.</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Jeg var hovedlærer, og hadde ansvar både for praksisplassinnhenting og oppfølging av deltakerne ute på praksisplassene. Det var veldig krevende. Men så hadde jeg </a:t>
            </a:r>
            <a:r>
              <a:rPr lang="nb-NO" sz="1200" kern="1200" dirty="0" smtClean="0">
                <a:solidFill>
                  <a:schemeClr val="tx1"/>
                </a:solidFill>
                <a:effectLst/>
                <a:latin typeface="+mn-lt"/>
                <a:ea typeface="+mn-ea"/>
                <a:cs typeface="+mn-cs"/>
              </a:rPr>
              <a:t>da en god mulighet til </a:t>
            </a:r>
            <a:r>
              <a:rPr lang="da-DK" sz="1200" kern="1200" dirty="0" smtClean="0">
                <a:solidFill>
                  <a:schemeClr val="tx1"/>
                </a:solidFill>
                <a:effectLst/>
                <a:latin typeface="+mn-lt"/>
                <a:ea typeface="+mn-ea"/>
                <a:cs typeface="+mn-cs"/>
              </a:rPr>
              <a:t>å </a:t>
            </a:r>
            <a:r>
              <a:rPr lang="nb-NO" sz="1200" kern="1200" dirty="0" smtClean="0">
                <a:solidFill>
                  <a:schemeClr val="tx1"/>
                </a:solidFill>
                <a:effectLst/>
                <a:latin typeface="+mn-lt"/>
                <a:ea typeface="+mn-ea"/>
                <a:cs typeface="+mn-cs"/>
              </a:rPr>
              <a:t>f</a:t>
            </a:r>
            <a:r>
              <a:rPr lang="da-DK" sz="1200" kern="1200" dirty="0" smtClean="0">
                <a:solidFill>
                  <a:schemeClr val="tx1"/>
                </a:solidFill>
                <a:effectLst/>
                <a:latin typeface="+mn-lt"/>
                <a:ea typeface="+mn-ea"/>
                <a:cs typeface="+mn-cs"/>
              </a:rPr>
              <a:t>ø</a:t>
            </a:r>
            <a:r>
              <a:rPr lang="nb-NO" sz="1200" kern="1200" dirty="0" smtClean="0">
                <a:solidFill>
                  <a:schemeClr val="tx1"/>
                </a:solidFill>
                <a:effectLst/>
                <a:latin typeface="+mn-lt"/>
                <a:ea typeface="+mn-ea"/>
                <a:cs typeface="+mn-cs"/>
              </a:rPr>
              <a:t>lge dem opp over tid</a:t>
            </a:r>
            <a:r>
              <a:rPr lang="nb-NO" sz="1200" kern="1200" baseline="0" dirty="0" smtClean="0">
                <a:solidFill>
                  <a:schemeClr val="tx1"/>
                </a:solidFill>
                <a:effectLst/>
                <a:latin typeface="+mn-lt"/>
                <a:ea typeface="+mn-ea"/>
                <a:cs typeface="+mn-cs"/>
              </a:rPr>
              <a:t> og</a:t>
            </a:r>
            <a:r>
              <a:rPr lang="da-DK" sz="1200"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mulighet til </a:t>
            </a:r>
            <a:r>
              <a:rPr lang="da-DK" sz="1200" kern="1200" dirty="0" smtClean="0">
                <a:solidFill>
                  <a:schemeClr val="tx1"/>
                </a:solidFill>
                <a:effectLst/>
                <a:latin typeface="+mn-lt"/>
                <a:ea typeface="+mn-ea"/>
                <a:cs typeface="+mn-cs"/>
              </a:rPr>
              <a:t>å </a:t>
            </a:r>
            <a:r>
              <a:rPr lang="nb-NO" sz="1200" kern="1200" dirty="0" smtClean="0">
                <a:solidFill>
                  <a:schemeClr val="tx1"/>
                </a:solidFill>
                <a:effectLst/>
                <a:latin typeface="+mn-lt"/>
                <a:ea typeface="+mn-ea"/>
                <a:cs typeface="+mn-cs"/>
              </a:rPr>
              <a:t>se hva som skjedde med dem både</a:t>
            </a:r>
            <a:r>
              <a:rPr lang="nb-NO" sz="1200" kern="1200" baseline="0" dirty="0" smtClean="0">
                <a:solidFill>
                  <a:schemeClr val="tx1"/>
                </a:solidFill>
                <a:effectLst/>
                <a:latin typeface="+mn-lt"/>
                <a:ea typeface="+mn-ea"/>
                <a:cs typeface="+mn-cs"/>
              </a:rPr>
              <a:t> i og utenfor klasserommet</a:t>
            </a:r>
            <a:r>
              <a:rPr lang="nb-NO"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Jeg</a:t>
            </a:r>
            <a:r>
              <a:rPr lang="nb-NO" sz="1200" kern="1200" baseline="0" dirty="0" smtClean="0">
                <a:solidFill>
                  <a:schemeClr val="tx1"/>
                </a:solidFill>
                <a:effectLst/>
                <a:latin typeface="+mn-lt"/>
                <a:ea typeface="+mn-ea"/>
                <a:cs typeface="+mn-cs"/>
              </a:rPr>
              <a:t> så da at f</a:t>
            </a:r>
            <a:r>
              <a:rPr lang="nb-NO" sz="1200" kern="1200" dirty="0" smtClean="0">
                <a:solidFill>
                  <a:schemeClr val="tx1"/>
                </a:solidFill>
                <a:effectLst/>
                <a:latin typeface="+mn-lt"/>
                <a:ea typeface="+mn-ea"/>
                <a:cs typeface="+mn-cs"/>
              </a:rPr>
              <a:t>or mange kunne praksisperioden</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oppleves som utfordrende. S</a:t>
            </a:r>
            <a:r>
              <a:rPr lang="da-DK" sz="1200" kern="1200" dirty="0" smtClean="0">
                <a:solidFill>
                  <a:schemeClr val="tx1"/>
                </a:solidFill>
                <a:effectLst/>
                <a:latin typeface="+mn-lt"/>
                <a:ea typeface="+mn-ea"/>
                <a:cs typeface="+mn-cs"/>
              </a:rPr>
              <a:t>å </a:t>
            </a:r>
            <a:r>
              <a:rPr lang="nb-NO" sz="1200" kern="1200" dirty="0" smtClean="0">
                <a:solidFill>
                  <a:schemeClr val="tx1"/>
                </a:solidFill>
                <a:effectLst/>
                <a:latin typeface="+mn-lt"/>
                <a:ea typeface="+mn-ea"/>
                <a:cs typeface="+mn-cs"/>
              </a:rPr>
              <a:t>lenge de </a:t>
            </a:r>
            <a:r>
              <a:rPr lang="da-DK" sz="1200" kern="1200" dirty="0" smtClean="0">
                <a:solidFill>
                  <a:schemeClr val="tx1"/>
                </a:solidFill>
                <a:effectLst/>
                <a:latin typeface="+mn-lt"/>
                <a:ea typeface="+mn-ea"/>
                <a:cs typeface="+mn-cs"/>
              </a:rPr>
              <a:t>bare var </a:t>
            </a:r>
            <a:r>
              <a:rPr lang="nb-NO" sz="1200" kern="1200" dirty="0" smtClean="0">
                <a:solidFill>
                  <a:schemeClr val="tx1"/>
                </a:solidFill>
                <a:effectLst/>
                <a:latin typeface="+mn-lt"/>
                <a:ea typeface="+mn-ea"/>
                <a:cs typeface="+mn-cs"/>
              </a:rPr>
              <a:t>p</a:t>
            </a:r>
            <a:r>
              <a:rPr lang="da-DK" sz="1200" kern="1200" dirty="0" smtClean="0">
                <a:solidFill>
                  <a:schemeClr val="tx1"/>
                </a:solidFill>
                <a:effectLst/>
                <a:latin typeface="+mn-lt"/>
                <a:ea typeface="+mn-ea"/>
                <a:cs typeface="+mn-cs"/>
              </a:rPr>
              <a:t>å </a:t>
            </a:r>
            <a:r>
              <a:rPr lang="nb-NO" sz="1200" kern="1200" dirty="0" smtClean="0">
                <a:solidFill>
                  <a:schemeClr val="tx1"/>
                </a:solidFill>
                <a:effectLst/>
                <a:latin typeface="+mn-lt"/>
                <a:ea typeface="+mn-ea"/>
                <a:cs typeface="+mn-cs"/>
              </a:rPr>
              <a:t>norskkurset, så</a:t>
            </a:r>
            <a:r>
              <a:rPr lang="nb-NO" sz="1200" kern="1200" baseline="0" dirty="0" smtClean="0">
                <a:solidFill>
                  <a:schemeClr val="tx1"/>
                </a:solidFill>
                <a:effectLst/>
                <a:latin typeface="+mn-lt"/>
                <a:ea typeface="+mn-ea"/>
                <a:cs typeface="+mn-cs"/>
              </a:rPr>
              <a:t> hadde de </a:t>
            </a:r>
            <a:r>
              <a:rPr lang="nb-NO" sz="1200" kern="1200" dirty="0" smtClean="0">
                <a:solidFill>
                  <a:schemeClr val="tx1"/>
                </a:solidFill>
                <a:effectLst/>
                <a:latin typeface="+mn-lt"/>
                <a:ea typeface="+mn-ea"/>
                <a:cs typeface="+mn-cs"/>
              </a:rPr>
              <a:t>trygge rammer rundt seg. N</a:t>
            </a:r>
            <a:r>
              <a:rPr lang="da-DK" sz="1200" kern="1200" dirty="0" smtClean="0">
                <a:solidFill>
                  <a:schemeClr val="tx1"/>
                </a:solidFill>
                <a:effectLst/>
                <a:latin typeface="+mn-lt"/>
                <a:ea typeface="+mn-ea"/>
                <a:cs typeface="+mn-cs"/>
              </a:rPr>
              <a:t>å</a:t>
            </a:r>
            <a:r>
              <a:rPr lang="nb-NO" sz="1200" kern="1200" dirty="0" smtClean="0">
                <a:solidFill>
                  <a:schemeClr val="tx1"/>
                </a:solidFill>
                <a:effectLst/>
                <a:latin typeface="+mn-lt"/>
                <a:ea typeface="+mn-ea"/>
                <a:cs typeface="+mn-cs"/>
              </a:rPr>
              <a:t>r de beveget seg ut av klasserommet og inn p</a:t>
            </a:r>
            <a:r>
              <a:rPr lang="da-DK" sz="1200" kern="1200" dirty="0" smtClean="0">
                <a:solidFill>
                  <a:schemeClr val="tx1"/>
                </a:solidFill>
                <a:effectLst/>
                <a:latin typeface="+mn-lt"/>
                <a:ea typeface="+mn-ea"/>
                <a:cs typeface="+mn-cs"/>
              </a:rPr>
              <a:t>å </a:t>
            </a:r>
            <a:r>
              <a:rPr lang="nb-NO" sz="1200" kern="1200" dirty="0" smtClean="0">
                <a:solidFill>
                  <a:schemeClr val="tx1"/>
                </a:solidFill>
                <a:effectLst/>
                <a:latin typeface="+mn-lt"/>
                <a:ea typeface="+mn-ea"/>
                <a:cs typeface="+mn-cs"/>
              </a:rPr>
              <a:t>en praksisplass, kunne vanskelige situasjoner utfordre dem i en så st</a:t>
            </a:r>
            <a:r>
              <a:rPr lang="da-DK" sz="1200" kern="1200" dirty="0" smtClean="0">
                <a:solidFill>
                  <a:schemeClr val="tx1"/>
                </a:solidFill>
                <a:effectLst/>
                <a:latin typeface="+mn-lt"/>
                <a:ea typeface="+mn-ea"/>
                <a:cs typeface="+mn-cs"/>
              </a:rPr>
              <a:t>or</a:t>
            </a:r>
            <a:r>
              <a:rPr lang="nb-NO" sz="1200" kern="1200" dirty="0" smtClean="0">
                <a:solidFill>
                  <a:schemeClr val="tx1"/>
                </a:solidFill>
                <a:effectLst/>
                <a:latin typeface="+mn-lt"/>
                <a:ea typeface="+mn-ea"/>
                <a:cs typeface="+mn-cs"/>
              </a:rPr>
              <a:t> grad,</a:t>
            </a:r>
            <a:r>
              <a:rPr lang="nb-NO" sz="1200" kern="1200" baseline="0" dirty="0" smtClean="0">
                <a:solidFill>
                  <a:schemeClr val="tx1"/>
                </a:solidFill>
                <a:effectLst/>
                <a:latin typeface="+mn-lt"/>
                <a:ea typeface="+mn-ea"/>
                <a:cs typeface="+mn-cs"/>
              </a:rPr>
              <a:t> at</a:t>
            </a:r>
            <a:r>
              <a:rPr lang="nb-NO" sz="1200" kern="1200" dirty="0" smtClean="0">
                <a:solidFill>
                  <a:schemeClr val="tx1"/>
                </a:solidFill>
                <a:effectLst/>
                <a:latin typeface="+mn-lt"/>
                <a:ea typeface="+mn-ea"/>
                <a:cs typeface="+mn-cs"/>
              </a:rPr>
              <a:t> det oppstod</a:t>
            </a:r>
            <a:r>
              <a:rPr lang="da-DK" sz="1200"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sp</a:t>
            </a:r>
            <a:r>
              <a:rPr lang="da-DK" sz="1200" kern="1200" dirty="0" smtClean="0">
                <a:solidFill>
                  <a:schemeClr val="tx1"/>
                </a:solidFill>
                <a:effectLst/>
                <a:latin typeface="+mn-lt"/>
                <a:ea typeface="+mn-ea"/>
                <a:cs typeface="+mn-cs"/>
              </a:rPr>
              <a:t>ø</a:t>
            </a:r>
            <a:r>
              <a:rPr lang="nb-NO" sz="1200" kern="1200" dirty="0" smtClean="0">
                <a:solidFill>
                  <a:schemeClr val="tx1"/>
                </a:solidFill>
                <a:effectLst/>
                <a:latin typeface="+mn-lt"/>
                <a:ea typeface="+mn-ea"/>
                <a:cs typeface="+mn-cs"/>
              </a:rPr>
              <a:t>rsm</a:t>
            </a:r>
            <a:r>
              <a:rPr lang="da-DK" sz="1200" kern="1200" dirty="0" smtClean="0">
                <a:solidFill>
                  <a:schemeClr val="tx1"/>
                </a:solidFill>
                <a:effectLst/>
                <a:latin typeface="+mn-lt"/>
                <a:ea typeface="+mn-ea"/>
                <a:cs typeface="+mn-cs"/>
              </a:rPr>
              <a:t>å</a:t>
            </a:r>
            <a:r>
              <a:rPr lang="nb-NO" sz="1200" kern="1200" dirty="0" smtClean="0">
                <a:solidFill>
                  <a:schemeClr val="tx1"/>
                </a:solidFill>
                <a:effectLst/>
                <a:latin typeface="+mn-lt"/>
                <a:ea typeface="+mn-ea"/>
                <a:cs typeface="+mn-cs"/>
              </a:rPr>
              <a:t>l til seg selv om hvem de var </a:t>
            </a:r>
            <a:r>
              <a:rPr lang="da-DK" sz="1200" kern="1200" dirty="0" smtClean="0">
                <a:solidFill>
                  <a:schemeClr val="tx1"/>
                </a:solidFill>
                <a:effectLst/>
                <a:latin typeface="+mn-lt"/>
                <a:ea typeface="+mn-ea"/>
                <a:cs typeface="+mn-cs"/>
              </a:rPr>
              <a:t>på </a:t>
            </a:r>
            <a:r>
              <a:rPr lang="nb-NO" sz="1200" kern="1200" dirty="0" smtClean="0">
                <a:solidFill>
                  <a:schemeClr val="tx1"/>
                </a:solidFill>
                <a:effectLst/>
                <a:latin typeface="+mn-lt"/>
                <a:ea typeface="+mn-ea"/>
                <a:cs typeface="+mn-cs"/>
              </a:rPr>
              <a:t>arbeidsplassen,</a:t>
            </a:r>
            <a:r>
              <a:rPr lang="nb-NO" sz="1200" kern="1200" baseline="0" dirty="0" smtClean="0">
                <a:solidFill>
                  <a:schemeClr val="tx1"/>
                </a:solidFill>
                <a:effectLst/>
                <a:latin typeface="+mn-lt"/>
                <a:ea typeface="+mn-ea"/>
                <a:cs typeface="+mn-cs"/>
              </a:rPr>
              <a:t> eller i dette landet.</a:t>
            </a:r>
            <a:r>
              <a:rPr lang="nb-NO" sz="1200" kern="1200" dirty="0" smtClean="0">
                <a:solidFill>
                  <a:schemeClr val="tx1"/>
                </a:solidFill>
                <a:effectLst/>
                <a:latin typeface="+mn-lt"/>
                <a:ea typeface="+mn-ea"/>
                <a:cs typeface="+mn-cs"/>
              </a:rPr>
              <a:t> Jeg har blitt veldig nysgjerrig p</a:t>
            </a:r>
            <a:r>
              <a:rPr lang="da-DK" sz="1200" kern="1200" dirty="0" smtClean="0">
                <a:solidFill>
                  <a:schemeClr val="tx1"/>
                </a:solidFill>
                <a:effectLst/>
                <a:latin typeface="+mn-lt"/>
                <a:ea typeface="+mn-ea"/>
                <a:cs typeface="+mn-cs"/>
              </a:rPr>
              <a:t>å </a:t>
            </a:r>
            <a:r>
              <a:rPr lang="nb-NO" sz="1200" kern="1200" dirty="0" smtClean="0">
                <a:solidFill>
                  <a:schemeClr val="tx1"/>
                </a:solidFill>
                <a:effectLst/>
                <a:latin typeface="+mn-lt"/>
                <a:ea typeface="+mn-ea"/>
                <a:cs typeface="+mn-cs"/>
              </a:rPr>
              <a:t>det som skjedde med disse deltakerne utenfor klasserommet.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Times New Roman" pitchFamily="18" charset="0"/>
                <a:ea typeface="+mn-ea"/>
                <a:cs typeface="+mn-cs"/>
              </a:rPr>
              <a:t>Tradisjon</a:t>
            </a:r>
            <a:r>
              <a:rPr lang="nb-NO" sz="1200" kern="1200" baseline="0" dirty="0" smtClean="0">
                <a:solidFill>
                  <a:schemeClr val="tx1"/>
                </a:solidFill>
                <a:effectLst/>
                <a:latin typeface="Times New Roman" pitchFamily="18" charset="0"/>
                <a:ea typeface="+mn-ea"/>
                <a:cs typeface="+mn-cs"/>
              </a:rPr>
              <a:t>ell oppfatning om språklæring går ut på at det å lære et språk, betyr å lære å beherske et språksystem som omfatter ord, uttale og grammatikk, og det viktigste er at deltakerne lærer seg norsk. Ut ifra ulike forskninger og min egen observasjon ser jeg at mens vi er opptatt av å lære deltakere ulike språkferdigheter, strever de med å finne en ny måte å være på i sin egne kropp og fantasier. Dette viser at for den som lærer språket, er læringsprosessen mye mer kompleks og omfattende enn det som kan synes for den som lærer bort språket. Nettopp denne sammenhengen mellom språklæring og identitetsutvikling mener jeg er viktig å få mer kunnskap om. </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a:xfrm>
            <a:off x="3850443" y="9428583"/>
            <a:ext cx="2945659" cy="496332"/>
          </a:xfrm>
          <a:prstGeom prst="rect">
            <a:avLst/>
          </a:prstGeom>
        </p:spPr>
        <p:txBody>
          <a:bodyPr/>
          <a:lstStyle/>
          <a:p>
            <a:fld id="{85B63785-6B86-ED4D-8A0D-6BF263475D50}" type="slidenum">
              <a:rPr lang="nb-NO" smtClean="0"/>
              <a:t>4</a:t>
            </a:fld>
            <a:endParaRPr lang="nb-NO"/>
          </a:p>
        </p:txBody>
      </p:sp>
    </p:spTree>
    <p:extLst>
      <p:ext uri="{BB962C8B-B14F-4D97-AF65-F5344CB8AC3E}">
        <p14:creationId xmlns:p14="http://schemas.microsoft.com/office/powerpoint/2010/main" val="178984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5513" y="750888"/>
            <a:ext cx="4946650" cy="3709987"/>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Min masteroppgave tar utgangspunkt i fagdisiplinene andrespråksforskning og sosiolingvistikk. </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I denne kombinasjonen blir språket sett på som et konvensjonelt symbolsk system og et sosialt verktøy som innlærerne tar i bruk for å forhandle frem ulike betydninger i ulike sosiale kontekster. </a:t>
            </a:r>
          </a:p>
          <a:p>
            <a:r>
              <a:rPr lang="nb-NO" dirty="0" smtClean="0"/>
              <a:t>Det er noen sentrale begrep som jeg har valgt å se nærmere på, det er identitet, narrativer og identitet, imagined identities og imagined </a:t>
            </a:r>
            <a:r>
              <a:rPr lang="nb-NO" dirty="0" err="1" smtClean="0"/>
              <a:t>communities</a:t>
            </a:r>
            <a:r>
              <a:rPr lang="nb-NO" baseline="0" dirty="0" smtClean="0"/>
              <a:t> og </a:t>
            </a:r>
            <a:r>
              <a:rPr lang="nb-NO" dirty="0" smtClean="0"/>
              <a:t>investment. Jeg kommer etter hver tilbake til disse</a:t>
            </a:r>
            <a:r>
              <a:rPr lang="nb-NO" baseline="0" dirty="0" smtClean="0"/>
              <a:t> begrepene. </a:t>
            </a:r>
            <a:endParaRPr lang="nb-NO" dirty="0"/>
          </a:p>
        </p:txBody>
      </p:sp>
      <p:sp>
        <p:nvSpPr>
          <p:cNvPr id="4" name="Plassholder for lysbildenummer 3"/>
          <p:cNvSpPr>
            <a:spLocks noGrp="1"/>
          </p:cNvSpPr>
          <p:nvPr>
            <p:ph type="sldNum" sz="quarter" idx="10"/>
          </p:nvPr>
        </p:nvSpPr>
        <p:spPr>
          <a:xfrm>
            <a:off x="3850443" y="9428583"/>
            <a:ext cx="2945659" cy="496332"/>
          </a:xfrm>
          <a:prstGeom prst="rect">
            <a:avLst/>
          </a:prstGeom>
        </p:spPr>
        <p:txBody>
          <a:bodyPr/>
          <a:lstStyle/>
          <a:p>
            <a:fld id="{85B63785-6B86-ED4D-8A0D-6BF263475D50}" type="slidenum">
              <a:rPr lang="nb-NO" smtClean="0"/>
              <a:t>5</a:t>
            </a:fld>
            <a:endParaRPr lang="nb-NO"/>
          </a:p>
        </p:txBody>
      </p:sp>
    </p:spTree>
    <p:extLst>
      <p:ext uri="{BB962C8B-B14F-4D97-AF65-F5344CB8AC3E}">
        <p14:creationId xmlns:p14="http://schemas.microsoft.com/office/powerpoint/2010/main" val="48341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5513" y="750888"/>
            <a:ext cx="4946650" cy="3709987"/>
          </a:xfrm>
        </p:spPr>
      </p:sp>
      <p:sp>
        <p:nvSpPr>
          <p:cNvPr id="3" name="Plassholder for notater 2"/>
          <p:cNvSpPr>
            <a:spLocks noGrp="1"/>
          </p:cNvSpPr>
          <p:nvPr>
            <p:ph type="body" idx="1"/>
          </p:nvPr>
        </p:nvSpPr>
        <p:spPr/>
        <p:txBody>
          <a:bodyPr/>
          <a:lstStyle/>
          <a:p>
            <a:endParaRPr lang="nb-NO" dirty="0" smtClean="0"/>
          </a:p>
          <a:p>
            <a:endParaRPr lang="nb-NO" dirty="0" smtClean="0">
              <a:effectLst/>
            </a:endParaRPr>
          </a:p>
          <a:p>
            <a:endParaRPr lang="nb-NO" dirty="0"/>
          </a:p>
        </p:txBody>
      </p:sp>
      <p:sp>
        <p:nvSpPr>
          <p:cNvPr id="4" name="Plassholder for lysbildenummer 3"/>
          <p:cNvSpPr>
            <a:spLocks noGrp="1"/>
          </p:cNvSpPr>
          <p:nvPr>
            <p:ph type="sldNum" sz="quarter" idx="10"/>
          </p:nvPr>
        </p:nvSpPr>
        <p:spPr>
          <a:xfrm>
            <a:off x="3850443" y="9428583"/>
            <a:ext cx="2945659" cy="496332"/>
          </a:xfrm>
          <a:prstGeom prst="rect">
            <a:avLst/>
          </a:prstGeom>
        </p:spPr>
        <p:txBody>
          <a:bodyPr/>
          <a:lstStyle/>
          <a:p>
            <a:fld id="{85B63785-6B86-ED4D-8A0D-6BF263475D50}" type="slidenum">
              <a:rPr lang="nb-NO" smtClean="0"/>
              <a:t>6</a:t>
            </a:fld>
            <a:endParaRPr lang="nb-NO"/>
          </a:p>
        </p:txBody>
      </p:sp>
    </p:spTree>
    <p:extLst>
      <p:ext uri="{BB962C8B-B14F-4D97-AF65-F5344CB8AC3E}">
        <p14:creationId xmlns:p14="http://schemas.microsoft.com/office/powerpoint/2010/main" val="74333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072487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96226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5513" y="750888"/>
            <a:ext cx="4946650" cy="3709987"/>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a:xfrm>
            <a:off x="3850443" y="9428583"/>
            <a:ext cx="2945659" cy="496332"/>
          </a:xfrm>
          <a:prstGeom prst="rect">
            <a:avLst/>
          </a:prstGeom>
        </p:spPr>
        <p:txBody>
          <a:bodyPr/>
          <a:lstStyle/>
          <a:p>
            <a:fld id="{85B63785-6B86-ED4D-8A0D-6BF263475D50}" type="slidenum">
              <a:rPr lang="nb-NO" smtClean="0"/>
              <a:t>9</a:t>
            </a:fld>
            <a:endParaRPr lang="nb-NO"/>
          </a:p>
        </p:txBody>
      </p:sp>
    </p:spTree>
    <p:extLst>
      <p:ext uri="{BB962C8B-B14F-4D97-AF65-F5344CB8AC3E}">
        <p14:creationId xmlns:p14="http://schemas.microsoft.com/office/powerpoint/2010/main" val="152590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extLst>
      <p:ext uri="{BB962C8B-B14F-4D97-AF65-F5344CB8AC3E}">
        <p14:creationId xmlns:p14="http://schemas.microsoft.com/office/powerpoint/2010/main" val="362300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66805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609600"/>
            <a:ext cx="1943100" cy="54864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609600"/>
            <a:ext cx="5676900" cy="5486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53596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tel, utklipp og tekst">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7772400" cy="1143000"/>
          </a:xfrm>
        </p:spPr>
        <p:txBody>
          <a:bodyPr/>
          <a:lstStyle/>
          <a:p>
            <a:r>
              <a:rPr lang="nb-NO" smtClean="0"/>
              <a:t>Klikk for å redigere tittelstil</a:t>
            </a:r>
            <a:endParaRPr lang="nb-NO"/>
          </a:p>
        </p:txBody>
      </p:sp>
      <p:sp>
        <p:nvSpPr>
          <p:cNvPr id="3" name="Plassholder for utklipp 2"/>
          <p:cNvSpPr>
            <a:spLocks noGrp="1"/>
          </p:cNvSpPr>
          <p:nvPr>
            <p:ph type="clipArt" sz="half" idx="1"/>
          </p:nvPr>
        </p:nvSpPr>
        <p:spPr>
          <a:xfrm>
            <a:off x="685800" y="1981200"/>
            <a:ext cx="3810000" cy="4114800"/>
          </a:xfrm>
        </p:spPr>
        <p:txBody>
          <a:bodyPr/>
          <a:lstStyle/>
          <a:p>
            <a:r>
              <a:rPr lang="nb-NO" smtClean="0"/>
              <a:t>Klikk ikonet for å legge til utklipp</a:t>
            </a:r>
            <a:endParaRPr lang="nb-NO"/>
          </a:p>
        </p:txBody>
      </p:sp>
      <p:sp>
        <p:nvSpPr>
          <p:cNvPr id="4" name="Plassholder for tekst 3"/>
          <p:cNvSpPr>
            <a:spLocks noGrp="1"/>
          </p:cNvSpPr>
          <p:nvPr>
            <p:ph type="body" sz="half" idx="2"/>
          </p:nvPr>
        </p:nvSpPr>
        <p:spPr>
          <a:xfrm>
            <a:off x="4648200" y="1981200"/>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73756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44395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137613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04515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07096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18285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53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47057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357672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00800" y="0"/>
            <a:ext cx="265747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nb-NO" altLang="nb-NO" smtClean="0"/>
              <a:t>Klikk for å redigere tittelstil i malen</a:t>
            </a:r>
          </a:p>
        </p:txBody>
      </p:sp>
      <p:sp>
        <p:nvSpPr>
          <p:cNvPr id="1028" name="Rectangle 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1029" name="Rectangle 5"/>
          <p:cNvSpPr>
            <a:spLocks noChangeArrowheads="1"/>
          </p:cNvSpPr>
          <p:nvPr/>
        </p:nvSpPr>
        <p:spPr bwMode="auto">
          <a:xfrm>
            <a:off x="4038600" y="6400800"/>
            <a:ext cx="14509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nb-NO" altLang="nb-NO" sz="1200"/>
              <a:t>Tjenestestedets navn</a:t>
            </a:r>
          </a:p>
        </p:txBody>
      </p:sp>
      <p:pic>
        <p:nvPicPr>
          <p:cNvPr id="1030" name="Picture 6"/>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63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SzPct val="10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800">
          <a:solidFill>
            <a:schemeClr val="tx1"/>
          </a:solidFill>
          <a:latin typeface="+mn-lt"/>
        </a:defRPr>
      </a:lvl2pPr>
      <a:lvl3pPr marL="1143000" indent="-228600" algn="l" rtl="0" eaLnBrk="1" fontAlgn="base" hangingPunct="1">
        <a:spcBef>
          <a:spcPct val="20000"/>
        </a:spcBef>
        <a:spcAft>
          <a:spcPct val="0"/>
        </a:spcAft>
        <a:buSzPct val="100000"/>
        <a:buChar char="•"/>
        <a:defRPr sz="2400">
          <a:solidFill>
            <a:schemeClr val="tx1"/>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duo.uio.no/bitstream/handle/10852/54092/MA-2016-Thuy-Thanh-Pham-pdf.pdf?sequence=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58784" y="1361463"/>
            <a:ext cx="6858000" cy="2387600"/>
          </a:xfrm>
        </p:spPr>
        <p:txBody>
          <a:bodyPr>
            <a:normAutofit fontScale="90000"/>
          </a:bodyPr>
          <a:lstStyle/>
          <a:p>
            <a:r>
              <a:rPr lang="nb-NO" dirty="0" smtClean="0"/>
              <a:t/>
            </a:r>
            <a:br>
              <a:rPr lang="nb-NO" dirty="0" smtClean="0"/>
            </a:br>
            <a:r>
              <a:rPr lang="nb-NO" sz="3100" b="1" dirty="0" smtClean="0"/>
              <a:t/>
            </a:r>
            <a:br>
              <a:rPr lang="nb-NO" sz="3100" b="1" dirty="0" smtClean="0"/>
            </a:br>
            <a:r>
              <a:rPr lang="nb-NO" sz="3600" b="1" dirty="0" smtClean="0"/>
              <a:t>Identitet </a:t>
            </a:r>
            <a:r>
              <a:rPr lang="nb-NO" sz="3600" b="1" dirty="0"/>
              <a:t>og språk – </a:t>
            </a:r>
            <a:r>
              <a:rPr lang="nb-NO" sz="3600" b="1" dirty="0" smtClean="0"/>
              <a:t>Hvordan legge til rette for at deltakerne kan rekonstruere sin identitet som </a:t>
            </a:r>
            <a:r>
              <a:rPr lang="nb-NO" sz="3600" b="1" dirty="0" err="1" smtClean="0"/>
              <a:t>yrkeutøver</a:t>
            </a:r>
            <a:r>
              <a:rPr lang="nb-NO" sz="3600" b="1" dirty="0" smtClean="0"/>
              <a:t>?</a:t>
            </a:r>
            <a:r>
              <a:rPr lang="nb-NO" sz="3600" dirty="0"/>
              <a:t/>
            </a:r>
            <a:br>
              <a:rPr lang="nb-NO" sz="3600" dirty="0"/>
            </a:br>
            <a:r>
              <a:rPr lang="nb-NO" sz="3600" dirty="0"/>
              <a:t> </a:t>
            </a:r>
            <a:r>
              <a:rPr lang="nb-NO" sz="2700" dirty="0"/>
              <a:t>Innvandrere med akademisk bakgrunn i møte med norsk arbeidsliv</a:t>
            </a:r>
            <a:r>
              <a:rPr lang="nb-NO" sz="3200" dirty="0"/>
              <a:t/>
            </a:r>
            <a:br>
              <a:rPr lang="nb-NO" sz="3200" dirty="0"/>
            </a:br>
            <a:r>
              <a:rPr lang="nb-NO" sz="3100" b="1" dirty="0"/>
              <a:t/>
            </a:r>
            <a:br>
              <a:rPr lang="nb-NO" sz="3100" b="1" dirty="0"/>
            </a:br>
            <a:endParaRPr lang="nb-NO" sz="3100" b="1" dirty="0"/>
          </a:p>
        </p:txBody>
      </p:sp>
      <p:sp>
        <p:nvSpPr>
          <p:cNvPr id="3" name="Undertittel 2"/>
          <p:cNvSpPr>
            <a:spLocks noGrp="1"/>
          </p:cNvSpPr>
          <p:nvPr>
            <p:ph type="subTitle" idx="1"/>
          </p:nvPr>
        </p:nvSpPr>
        <p:spPr/>
        <p:txBody>
          <a:bodyPr>
            <a:normAutofit/>
          </a:bodyPr>
          <a:lstStyle/>
          <a:p>
            <a:endParaRPr lang="nb-NO" sz="2800" dirty="0" smtClean="0"/>
          </a:p>
          <a:p>
            <a:r>
              <a:rPr lang="nb-NO" sz="1600" dirty="0" smtClean="0"/>
              <a:t>Thuy Thanh Pham</a:t>
            </a:r>
          </a:p>
          <a:p>
            <a:r>
              <a:rPr lang="nb-NO" sz="1600" dirty="0" smtClean="0"/>
              <a:t>Praksisavdeling</a:t>
            </a:r>
          </a:p>
          <a:p>
            <a:r>
              <a:rPr lang="nb-NO" sz="1600" dirty="0" smtClean="0"/>
              <a:t>Voksenopplæringssenteret i Bærum</a:t>
            </a:r>
            <a:endParaRPr lang="nb-NO" sz="1600" dirty="0"/>
          </a:p>
        </p:txBody>
      </p:sp>
    </p:spTree>
    <p:extLst>
      <p:ext uri="{BB962C8B-B14F-4D97-AF65-F5344CB8AC3E}">
        <p14:creationId xmlns:p14="http://schemas.microsoft.com/office/powerpoint/2010/main" val="3349685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sz="3600" b="1" dirty="0" smtClean="0"/>
              <a:t>Identitet konstrueres gjennom narrativer</a:t>
            </a:r>
            <a:r>
              <a:rPr lang="nb-NO" dirty="0" smtClean="0"/>
              <a:t/>
            </a:r>
            <a:br>
              <a:rPr lang="nb-NO" dirty="0" smtClean="0"/>
            </a:br>
            <a:endParaRPr lang="nb-NO" dirty="0"/>
          </a:p>
        </p:txBody>
      </p:sp>
      <p:sp>
        <p:nvSpPr>
          <p:cNvPr id="3" name="Plassholder for innhold 2"/>
          <p:cNvSpPr>
            <a:spLocks noGrp="1"/>
          </p:cNvSpPr>
          <p:nvPr>
            <p:ph idx="1"/>
          </p:nvPr>
        </p:nvSpPr>
        <p:spPr/>
        <p:txBody>
          <a:bodyPr>
            <a:normAutofit lnSpcReduction="10000"/>
          </a:bodyPr>
          <a:lstStyle/>
          <a:p>
            <a:r>
              <a:rPr lang="nb-NO" dirty="0" smtClean="0"/>
              <a:t> Identitetskonstruksjon gjennom narrativer</a:t>
            </a:r>
            <a:endParaRPr lang="nb-NO" dirty="0"/>
          </a:p>
          <a:p>
            <a:r>
              <a:rPr lang="nb-NO" dirty="0"/>
              <a:t>Det vi forteller, henger som regel sammen med en større kulturell og historisk kontekst. Vi konstruerer våre identiteter ved å </a:t>
            </a:r>
            <a:r>
              <a:rPr lang="nb-NO" dirty="0">
                <a:solidFill>
                  <a:srgbClr val="C00000"/>
                </a:solidFill>
              </a:rPr>
              <a:t>posisjonere</a:t>
            </a:r>
            <a:r>
              <a:rPr lang="nb-NO" dirty="0"/>
              <a:t> oss overfor disse konvensjonelle forventningene. </a:t>
            </a:r>
          </a:p>
          <a:p>
            <a:r>
              <a:rPr lang="nb-NO" dirty="0"/>
              <a:t>Identitetskonstruksjon er i større grad avhengig av sosiokulturelle kontekster. </a:t>
            </a:r>
          </a:p>
          <a:p>
            <a:endParaRPr lang="nb-NO" dirty="0" smtClean="0"/>
          </a:p>
        </p:txBody>
      </p:sp>
    </p:spTree>
    <p:extLst>
      <p:ext uri="{BB962C8B-B14F-4D97-AF65-F5344CB8AC3E}">
        <p14:creationId xmlns:p14="http://schemas.microsoft.com/office/powerpoint/2010/main" val="3078274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7630616" cy="659160"/>
          </a:xfrm>
        </p:spPr>
        <p:txBody>
          <a:bodyPr/>
          <a:lstStyle/>
          <a:p>
            <a:r>
              <a:rPr lang="nb-NO" sz="3200" b="1" dirty="0" smtClean="0"/>
              <a:t/>
            </a:r>
            <a:br>
              <a:rPr lang="nb-NO" sz="3200" b="1" dirty="0" smtClean="0"/>
            </a:br>
            <a:r>
              <a:rPr lang="nb-NO" sz="3200" b="1" dirty="0" smtClean="0"/>
              <a:t>Utdrag </a:t>
            </a:r>
            <a:r>
              <a:rPr lang="nb-NO" sz="3200" b="1" dirty="0"/>
              <a:t>1. En person med solid faglig </a:t>
            </a:r>
            <a:r>
              <a:rPr lang="nb-NO" sz="3200" b="1" dirty="0" smtClean="0"/>
              <a:t>kompetanse </a:t>
            </a:r>
            <a:r>
              <a:rPr lang="nb-NO" sz="3200" dirty="0" smtClean="0"/>
              <a:t>(Juristen)</a:t>
            </a:r>
            <a:endParaRPr lang="nb-NO" dirty="0"/>
          </a:p>
        </p:txBody>
      </p:sp>
      <p:sp>
        <p:nvSpPr>
          <p:cNvPr id="3" name="Plassholder for innhold 2"/>
          <p:cNvSpPr>
            <a:spLocks noGrp="1"/>
          </p:cNvSpPr>
          <p:nvPr>
            <p:ph idx="1"/>
          </p:nvPr>
        </p:nvSpPr>
        <p:spPr>
          <a:xfrm>
            <a:off x="685800" y="1628800"/>
            <a:ext cx="7772400" cy="4114800"/>
          </a:xfrm>
        </p:spPr>
        <p:txBody>
          <a:bodyPr/>
          <a:lstStyle/>
          <a:p>
            <a:pPr marL="0" indent="0">
              <a:buNone/>
            </a:pPr>
            <a:r>
              <a:rPr lang="nb-NO" sz="2000" dirty="0" smtClean="0"/>
              <a:t>1</a:t>
            </a:r>
            <a:r>
              <a:rPr lang="nb-NO" dirty="0" smtClean="0"/>
              <a:t>. </a:t>
            </a:r>
            <a:r>
              <a:rPr lang="nb-NO" sz="2000" b="1" dirty="0" smtClean="0"/>
              <a:t>H</a:t>
            </a:r>
            <a:r>
              <a:rPr lang="nb-NO" sz="2000" dirty="0"/>
              <a:t>. Etter det så </a:t>
            </a:r>
            <a:r>
              <a:rPr lang="nb-NO" sz="2000" dirty="0">
                <a:solidFill>
                  <a:srgbClr val="FF0000"/>
                </a:solidFill>
              </a:rPr>
              <a:t>jeg</a:t>
            </a:r>
            <a:r>
              <a:rPr lang="nb-NO" sz="2000" dirty="0"/>
              <a:t> jobben i ledig posisjon i hjelpeorganisasjon </a:t>
            </a:r>
          </a:p>
          <a:p>
            <a:pPr marL="0" indent="0">
              <a:buNone/>
            </a:pPr>
            <a:r>
              <a:rPr lang="nb-NO" sz="2000" dirty="0" smtClean="0"/>
              <a:t>2. som </a:t>
            </a:r>
            <a:r>
              <a:rPr lang="nb-NO" sz="2000" dirty="0"/>
              <a:t>heter [navn] ja, så det er </a:t>
            </a:r>
            <a:r>
              <a:rPr lang="nb-NO" sz="2000" i="1" dirty="0"/>
              <a:t>verdens godkjent organisasjon</a:t>
            </a:r>
            <a:r>
              <a:rPr lang="nb-NO" sz="2000" dirty="0"/>
              <a:t>, så </a:t>
            </a:r>
            <a:r>
              <a:rPr lang="nb-NO" sz="2000" dirty="0">
                <a:solidFill>
                  <a:srgbClr val="FF0000"/>
                </a:solidFill>
              </a:rPr>
              <a:t>jeg </a:t>
            </a:r>
          </a:p>
          <a:p>
            <a:pPr marL="0" indent="0">
              <a:buNone/>
            </a:pPr>
            <a:r>
              <a:rPr lang="nb-NO" sz="2000" dirty="0" smtClean="0"/>
              <a:t>3. tenk </a:t>
            </a:r>
            <a:r>
              <a:rPr lang="nb-NO" sz="2000" dirty="0"/>
              <a:t>det er veldig relevant til hva </a:t>
            </a:r>
            <a:r>
              <a:rPr lang="nb-NO" sz="2000" dirty="0">
                <a:solidFill>
                  <a:srgbClr val="FF0000"/>
                </a:solidFill>
              </a:rPr>
              <a:t>jeg</a:t>
            </a:r>
            <a:r>
              <a:rPr lang="nb-NO" sz="2000" dirty="0"/>
              <a:t> har lært i Norge, fordi ikke </a:t>
            </a:r>
            <a:endParaRPr lang="nb-NO" sz="2000" dirty="0" smtClean="0"/>
          </a:p>
          <a:p>
            <a:pPr marL="0" indent="0">
              <a:buNone/>
            </a:pPr>
            <a:r>
              <a:rPr lang="nb-NO" sz="2000" dirty="0" smtClean="0"/>
              <a:t>4. bare </a:t>
            </a:r>
            <a:r>
              <a:rPr lang="nb-NO" sz="2000" i="1" dirty="0" smtClean="0"/>
              <a:t>jurist, </a:t>
            </a:r>
            <a:r>
              <a:rPr lang="nb-NO" sz="2000" b="1" i="1" dirty="0" smtClean="0">
                <a:solidFill>
                  <a:srgbClr val="FF0000"/>
                </a:solidFill>
              </a:rPr>
              <a:t>de</a:t>
            </a:r>
            <a:r>
              <a:rPr lang="nb-NO" sz="2000" b="1" i="1" dirty="0" smtClean="0"/>
              <a:t> </a:t>
            </a:r>
            <a:r>
              <a:rPr lang="nb-NO" sz="2000" i="1" dirty="0"/>
              <a:t>trenger noen som har forstått </a:t>
            </a:r>
            <a:r>
              <a:rPr lang="nb-NO" sz="2000" i="1" dirty="0" smtClean="0"/>
              <a:t>menneskerettighet,</a:t>
            </a:r>
          </a:p>
          <a:p>
            <a:pPr marL="0" indent="0">
              <a:buNone/>
            </a:pPr>
            <a:r>
              <a:rPr lang="nb-NO" sz="2000" dirty="0" smtClean="0"/>
              <a:t>5. </a:t>
            </a:r>
            <a:r>
              <a:rPr lang="nb-NO" sz="2000" i="1" dirty="0" smtClean="0"/>
              <a:t>også </a:t>
            </a:r>
            <a:r>
              <a:rPr lang="nb-NO" sz="2000" i="1" dirty="0"/>
              <a:t>internasjonal </a:t>
            </a:r>
            <a:r>
              <a:rPr lang="nb-NO" sz="2000" i="1" dirty="0" smtClean="0"/>
              <a:t>loven</a:t>
            </a:r>
            <a:r>
              <a:rPr lang="nb-NO" sz="2000" i="1" dirty="0"/>
              <a:t>, ja, det er det var hva </a:t>
            </a:r>
            <a:r>
              <a:rPr lang="nb-NO" sz="2000" i="1" dirty="0">
                <a:solidFill>
                  <a:srgbClr val="FF0000"/>
                </a:solidFill>
              </a:rPr>
              <a:t>jeg</a:t>
            </a:r>
            <a:r>
              <a:rPr lang="nb-NO" sz="2000" i="1" dirty="0"/>
              <a:t> har lært, </a:t>
            </a:r>
            <a:r>
              <a:rPr lang="nb-NO" sz="2000" i="1" dirty="0">
                <a:solidFill>
                  <a:srgbClr val="FF0000"/>
                </a:solidFill>
              </a:rPr>
              <a:t>jeg</a:t>
            </a:r>
            <a:r>
              <a:rPr lang="nb-NO" sz="2000" i="1" dirty="0"/>
              <a:t> fåt</a:t>
            </a:r>
            <a:r>
              <a:rPr lang="nb-NO" sz="2000" dirty="0"/>
              <a:t>t </a:t>
            </a:r>
            <a:endParaRPr lang="nb-NO" sz="2000" dirty="0" smtClean="0"/>
          </a:p>
          <a:p>
            <a:pPr marL="0" indent="0">
              <a:buNone/>
            </a:pPr>
            <a:r>
              <a:rPr lang="nb-NO" sz="2000" dirty="0" smtClean="0"/>
              <a:t>6. </a:t>
            </a:r>
            <a:r>
              <a:rPr lang="nb-NO" sz="2000" i="1" dirty="0" smtClean="0"/>
              <a:t>denne </a:t>
            </a:r>
            <a:r>
              <a:rPr lang="nb-NO" sz="2000" i="1" dirty="0"/>
              <a:t>jobb</a:t>
            </a:r>
            <a:r>
              <a:rPr lang="nb-NO" sz="2000" dirty="0"/>
              <a:t>. </a:t>
            </a:r>
            <a:r>
              <a:rPr lang="nb-NO" sz="2000" dirty="0" smtClean="0"/>
              <a:t>Ja</a:t>
            </a:r>
            <a:r>
              <a:rPr lang="nb-NO" sz="2000" dirty="0"/>
              <a:t>, så det er en prosjekt om mot human </a:t>
            </a:r>
            <a:r>
              <a:rPr lang="nb-NO" sz="2000" dirty="0" err="1"/>
              <a:t>trafficking</a:t>
            </a:r>
            <a:r>
              <a:rPr lang="nb-NO" sz="2000" dirty="0"/>
              <a:t> in </a:t>
            </a:r>
            <a:endParaRPr lang="nb-NO" sz="2000" dirty="0" smtClean="0"/>
          </a:p>
          <a:p>
            <a:pPr marL="0" indent="0">
              <a:buNone/>
            </a:pPr>
            <a:r>
              <a:rPr lang="nb-NO" sz="2000" dirty="0" smtClean="0"/>
              <a:t>7. </a:t>
            </a:r>
            <a:r>
              <a:rPr lang="nb-NO" sz="2000" dirty="0" err="1" smtClean="0"/>
              <a:t>woman</a:t>
            </a:r>
            <a:r>
              <a:rPr lang="nb-NO" sz="2000" dirty="0" smtClean="0"/>
              <a:t> and children</a:t>
            </a:r>
            <a:r>
              <a:rPr lang="nb-NO" sz="2000" dirty="0"/>
              <a:t>, […], også det er veldig spennende prosjekt, </a:t>
            </a:r>
            <a:r>
              <a:rPr lang="nb-NO" sz="2000" dirty="0">
                <a:solidFill>
                  <a:srgbClr val="FF0000"/>
                </a:solidFill>
              </a:rPr>
              <a:t>vi</a:t>
            </a:r>
            <a:r>
              <a:rPr lang="nb-NO" sz="2000" dirty="0"/>
              <a:t> </a:t>
            </a:r>
            <a:endParaRPr lang="nb-NO" sz="2000" dirty="0" smtClean="0"/>
          </a:p>
          <a:p>
            <a:pPr marL="0" indent="0">
              <a:buNone/>
            </a:pPr>
            <a:r>
              <a:rPr lang="nb-NO" sz="2000" dirty="0" smtClean="0"/>
              <a:t>8. jobber </a:t>
            </a:r>
            <a:r>
              <a:rPr lang="nb-NO" sz="2000" dirty="0"/>
              <a:t>sammen </a:t>
            </a:r>
            <a:r>
              <a:rPr lang="nb-NO" sz="2000" dirty="0" smtClean="0"/>
              <a:t>med </a:t>
            </a:r>
            <a:r>
              <a:rPr lang="nb-NO" sz="2000" dirty="0"/>
              <a:t>fem lander i region, […], inkluderer Vietnam, </a:t>
            </a:r>
            <a:endParaRPr lang="nb-NO" sz="2000" dirty="0" smtClean="0"/>
          </a:p>
          <a:p>
            <a:pPr marL="0" indent="0">
              <a:buNone/>
            </a:pPr>
            <a:r>
              <a:rPr lang="nb-NO" sz="2000" dirty="0" smtClean="0"/>
              <a:t>9. Thailand</a:t>
            </a:r>
            <a:r>
              <a:rPr lang="nb-NO" sz="2000" dirty="0"/>
              <a:t>, Myanmar, </a:t>
            </a:r>
            <a:r>
              <a:rPr lang="nb-NO" sz="2000" dirty="0" smtClean="0"/>
              <a:t>Laos </a:t>
            </a:r>
            <a:r>
              <a:rPr lang="nb-NO" sz="2000" dirty="0"/>
              <a:t>and Cambodia og Kina, […] første jobb </a:t>
            </a:r>
            <a:endParaRPr lang="nb-NO" sz="2000" dirty="0" smtClean="0"/>
          </a:p>
          <a:p>
            <a:pPr marL="0" indent="0">
              <a:buNone/>
            </a:pPr>
            <a:r>
              <a:rPr lang="nb-NO" sz="2000" dirty="0" smtClean="0"/>
              <a:t>10. er </a:t>
            </a:r>
            <a:r>
              <a:rPr lang="nb-NO" sz="2000" dirty="0"/>
              <a:t>veldig viktig fordi </a:t>
            </a:r>
            <a:r>
              <a:rPr lang="nb-NO" sz="2000" i="1" dirty="0">
                <a:solidFill>
                  <a:srgbClr val="FF0000"/>
                </a:solidFill>
              </a:rPr>
              <a:t>de</a:t>
            </a:r>
            <a:r>
              <a:rPr lang="nb-NO" sz="2000" i="1" dirty="0"/>
              <a:t> la </a:t>
            </a:r>
            <a:r>
              <a:rPr lang="nb-NO" sz="2000" i="1" dirty="0" smtClean="0">
                <a:solidFill>
                  <a:srgbClr val="FF0000"/>
                </a:solidFill>
              </a:rPr>
              <a:t>meg</a:t>
            </a:r>
            <a:r>
              <a:rPr lang="nb-NO" sz="2000" i="1" dirty="0" smtClean="0"/>
              <a:t> </a:t>
            </a:r>
            <a:r>
              <a:rPr lang="nb-NO" sz="2000" i="1" dirty="0"/>
              <a:t>være ledelse til denne prosjekt.</a:t>
            </a:r>
          </a:p>
          <a:p>
            <a:pPr marL="0" indent="0">
              <a:buNone/>
            </a:pPr>
            <a:r>
              <a:rPr lang="nb-NO" sz="2000" dirty="0" smtClean="0"/>
              <a:t>11. </a:t>
            </a:r>
            <a:r>
              <a:rPr lang="nb-NO" sz="2000" b="1" dirty="0" smtClean="0"/>
              <a:t>T</a:t>
            </a:r>
            <a:r>
              <a:rPr lang="nb-NO" sz="2000" dirty="0"/>
              <a:t>. Ja, </a:t>
            </a:r>
            <a:r>
              <a:rPr lang="nb-NO" sz="2000" dirty="0">
                <a:solidFill>
                  <a:srgbClr val="FF0000"/>
                </a:solidFill>
              </a:rPr>
              <a:t>du</a:t>
            </a:r>
            <a:r>
              <a:rPr lang="nb-NO" sz="2000" dirty="0"/>
              <a:t> var prosjektleder altså ...</a:t>
            </a:r>
          </a:p>
          <a:p>
            <a:pPr marL="0" indent="0">
              <a:buNone/>
            </a:pPr>
            <a:r>
              <a:rPr lang="nb-NO" sz="2000" dirty="0" smtClean="0"/>
              <a:t>12. </a:t>
            </a:r>
            <a:r>
              <a:rPr lang="nb-NO" sz="2000" b="1" dirty="0" smtClean="0"/>
              <a:t>H</a:t>
            </a:r>
            <a:r>
              <a:rPr lang="nb-NO" sz="2000" dirty="0"/>
              <a:t>. Ja, </a:t>
            </a:r>
            <a:r>
              <a:rPr lang="nb-NO" sz="2000" b="1" dirty="0">
                <a:solidFill>
                  <a:srgbClr val="FF0000"/>
                </a:solidFill>
              </a:rPr>
              <a:t>vi</a:t>
            </a:r>
            <a:r>
              <a:rPr lang="nb-NO" sz="2000" dirty="0">
                <a:solidFill>
                  <a:srgbClr val="FF0000"/>
                </a:solidFill>
              </a:rPr>
              <a:t> </a:t>
            </a:r>
            <a:r>
              <a:rPr lang="nb-NO" sz="2000" dirty="0"/>
              <a:t>har fem personer i denne prosjekt. Det er mye samarbeid, jobber </a:t>
            </a:r>
            <a:r>
              <a:rPr lang="nb-NO" sz="2000" dirty="0" smtClean="0"/>
              <a:t>med </a:t>
            </a:r>
            <a:r>
              <a:rPr lang="nb-NO" sz="2000" dirty="0"/>
              <a:t>andre fem lander også. </a:t>
            </a:r>
            <a:r>
              <a:rPr lang="nb-NO" sz="2000" dirty="0">
                <a:solidFill>
                  <a:srgbClr val="FF0000"/>
                </a:solidFill>
              </a:rPr>
              <a:t>Vi</a:t>
            </a:r>
            <a:r>
              <a:rPr lang="nb-NO" sz="2000" dirty="0"/>
              <a:t> møter opp, og deler erfaring, deler </a:t>
            </a:r>
            <a:r>
              <a:rPr lang="nb-NO" sz="2000" dirty="0" smtClean="0"/>
              <a:t>informasjon</a:t>
            </a:r>
            <a:r>
              <a:rPr lang="nb-NO" sz="2000" dirty="0"/>
              <a:t>, […] to ganger i år i Thailand ...</a:t>
            </a:r>
          </a:p>
          <a:p>
            <a:pPr marL="0" indent="0">
              <a:buNone/>
            </a:pPr>
            <a:endParaRPr lang="nb-NO" sz="2000" dirty="0"/>
          </a:p>
        </p:txBody>
      </p:sp>
    </p:spTree>
    <p:extLst>
      <p:ext uri="{BB962C8B-B14F-4D97-AF65-F5344CB8AC3E}">
        <p14:creationId xmlns:p14="http://schemas.microsoft.com/office/powerpoint/2010/main" val="487558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sz="3600" b="1" dirty="0" smtClean="0"/>
              <a:t>Forestilte felleskap og forestilte identiteter</a:t>
            </a:r>
            <a:r>
              <a:rPr lang="nb-NO" b="1" dirty="0" smtClean="0"/>
              <a:t/>
            </a:r>
            <a:br>
              <a:rPr lang="nb-NO" b="1" dirty="0" smtClean="0"/>
            </a:br>
            <a:r>
              <a:rPr lang="nb-NO" sz="2200" b="1" dirty="0" smtClean="0"/>
              <a:t>(Imagined identities and imagined </a:t>
            </a:r>
            <a:r>
              <a:rPr lang="nb-NO" sz="2200" b="1" dirty="0" err="1" smtClean="0"/>
              <a:t>communities</a:t>
            </a:r>
            <a:r>
              <a:rPr lang="nb-NO" sz="2200" b="1" dirty="0" smtClean="0"/>
              <a:t>)</a:t>
            </a:r>
            <a:br>
              <a:rPr lang="nb-NO" sz="2200" b="1" dirty="0" smtClean="0"/>
            </a:br>
            <a:endParaRPr lang="nb-NO" sz="2200" b="1" dirty="0"/>
          </a:p>
        </p:txBody>
      </p:sp>
      <p:sp>
        <p:nvSpPr>
          <p:cNvPr id="3" name="Plassholder for innhold 2"/>
          <p:cNvSpPr>
            <a:spLocks noGrp="1"/>
          </p:cNvSpPr>
          <p:nvPr>
            <p:ph idx="1"/>
          </p:nvPr>
        </p:nvSpPr>
        <p:spPr/>
        <p:txBody>
          <a:bodyPr>
            <a:normAutofit lnSpcReduction="10000"/>
          </a:bodyPr>
          <a:lstStyle/>
          <a:p>
            <a:r>
              <a:rPr lang="nb-NO" dirty="0" smtClean="0"/>
              <a:t>Forestilte samfunn kan godt fremstå like håndfaste som de konkrete samfunnene de daglig engasjerer seg i, og dermed ha en sterk innvirkning på deres engasjement i språklæringen</a:t>
            </a:r>
          </a:p>
          <a:p>
            <a:endParaRPr lang="nb-NO" dirty="0" smtClean="0"/>
          </a:p>
          <a:p>
            <a:pPr marL="0" indent="0">
              <a:buNone/>
            </a:pPr>
            <a:r>
              <a:rPr lang="nb-NO" i="1" dirty="0" smtClean="0"/>
              <a:t>”A </a:t>
            </a:r>
            <a:r>
              <a:rPr lang="nb-NO" i="1" dirty="0" err="1" smtClean="0"/>
              <a:t>learner´s</a:t>
            </a:r>
            <a:r>
              <a:rPr lang="nb-NO" i="1" dirty="0" smtClean="0"/>
              <a:t> imagined community </a:t>
            </a:r>
            <a:r>
              <a:rPr lang="nb-NO" i="1" dirty="0" err="1" smtClean="0"/>
              <a:t>invited</a:t>
            </a:r>
            <a:r>
              <a:rPr lang="nb-NO" i="1" dirty="0" smtClean="0"/>
              <a:t> an imagined identity...” (Norton 2001, s. 165)</a:t>
            </a:r>
          </a:p>
          <a:p>
            <a:pPr marL="0" indent="0">
              <a:buNone/>
            </a:pPr>
            <a:endParaRPr lang="nb-NO" i="1" dirty="0" smtClean="0"/>
          </a:p>
          <a:p>
            <a:endParaRPr lang="nb-NO" dirty="0" smtClean="0"/>
          </a:p>
          <a:p>
            <a:endParaRPr lang="nb-NO" dirty="0"/>
          </a:p>
        </p:txBody>
      </p:sp>
    </p:spTree>
    <p:extLst>
      <p:ext uri="{BB962C8B-B14F-4D97-AF65-F5344CB8AC3E}">
        <p14:creationId xmlns:p14="http://schemas.microsoft.com/office/powerpoint/2010/main" val="2972839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b="1" dirty="0"/>
              <a:t>Utdrag </a:t>
            </a:r>
            <a:r>
              <a:rPr lang="nb-NO" sz="3200" b="1" dirty="0" smtClean="0"/>
              <a:t>2. </a:t>
            </a:r>
            <a:r>
              <a:rPr lang="nb-NO" sz="3200" b="1" dirty="0"/>
              <a:t>En forestilt identitet i et forestilt felleskap </a:t>
            </a:r>
            <a:r>
              <a:rPr lang="nb-NO" dirty="0"/>
              <a:t/>
            </a:r>
            <a:br>
              <a:rPr lang="nb-NO" dirty="0"/>
            </a:br>
            <a:endParaRPr lang="nb-NO" dirty="0"/>
          </a:p>
        </p:txBody>
      </p:sp>
      <p:sp>
        <p:nvSpPr>
          <p:cNvPr id="3" name="Plassholder for innhold 2"/>
          <p:cNvSpPr>
            <a:spLocks noGrp="1"/>
          </p:cNvSpPr>
          <p:nvPr>
            <p:ph idx="1"/>
          </p:nvPr>
        </p:nvSpPr>
        <p:spPr>
          <a:xfrm>
            <a:off x="685800" y="1484784"/>
            <a:ext cx="7772400" cy="4114800"/>
          </a:xfrm>
        </p:spPr>
        <p:txBody>
          <a:bodyPr/>
          <a:lstStyle/>
          <a:p>
            <a:pPr marL="0" indent="0">
              <a:buNone/>
            </a:pPr>
            <a:r>
              <a:rPr lang="nb-NO" sz="2000" dirty="0" smtClean="0"/>
              <a:t>1. L</a:t>
            </a:r>
            <a:r>
              <a:rPr lang="nb-NO" sz="2000" dirty="0"/>
              <a:t>. Fordi </a:t>
            </a:r>
            <a:r>
              <a:rPr lang="nb-NO" sz="2000" dirty="0">
                <a:solidFill>
                  <a:srgbClr val="C00000"/>
                </a:solidFill>
              </a:rPr>
              <a:t>yrke lege er alltid min drømmejobb</a:t>
            </a:r>
            <a:r>
              <a:rPr lang="nb-NO" sz="2000" dirty="0"/>
              <a:t>, og så en veldig </a:t>
            </a:r>
          </a:p>
          <a:p>
            <a:pPr marL="0" indent="0">
              <a:buNone/>
            </a:pPr>
            <a:r>
              <a:rPr lang="nb-NO" sz="2000" dirty="0" smtClean="0"/>
              <a:t>2. </a:t>
            </a:r>
            <a:r>
              <a:rPr lang="nb-NO" sz="2000" dirty="0" smtClean="0">
                <a:solidFill>
                  <a:srgbClr val="C00000"/>
                </a:solidFill>
              </a:rPr>
              <a:t>viktig </a:t>
            </a:r>
            <a:r>
              <a:rPr lang="nb-NO" sz="2000" dirty="0">
                <a:solidFill>
                  <a:srgbClr val="C00000"/>
                </a:solidFill>
              </a:rPr>
              <a:t>del av mitt livet</a:t>
            </a:r>
            <a:r>
              <a:rPr lang="nb-NO" sz="2000" dirty="0"/>
              <a:t>. Jeg tror det blir veldig fantastisk </a:t>
            </a:r>
            <a:r>
              <a:rPr lang="nb-NO" sz="2000" dirty="0">
                <a:solidFill>
                  <a:srgbClr val="C00000"/>
                </a:solidFill>
              </a:rPr>
              <a:t>hvis jeg starter </a:t>
            </a:r>
          </a:p>
          <a:p>
            <a:pPr marL="0" indent="0">
              <a:buNone/>
            </a:pPr>
            <a:r>
              <a:rPr lang="nb-NO" sz="2000" dirty="0" smtClean="0">
                <a:solidFill>
                  <a:srgbClr val="C00000"/>
                </a:solidFill>
              </a:rPr>
              <a:t>3. som </a:t>
            </a:r>
            <a:r>
              <a:rPr lang="nb-NO" sz="2000" dirty="0">
                <a:solidFill>
                  <a:srgbClr val="C00000"/>
                </a:solidFill>
              </a:rPr>
              <a:t>lege her</a:t>
            </a:r>
            <a:r>
              <a:rPr lang="nb-NO" sz="2000" dirty="0"/>
              <a:t>, og så det blir enkelt for meg fordi the </a:t>
            </a:r>
            <a:r>
              <a:rPr lang="nb-NO" sz="2000" dirty="0" err="1"/>
              <a:t>pressure</a:t>
            </a:r>
            <a:r>
              <a:rPr lang="nb-NO" sz="2000" dirty="0"/>
              <a:t> I have felt </a:t>
            </a:r>
          </a:p>
          <a:p>
            <a:pPr marL="0" indent="0">
              <a:buNone/>
            </a:pPr>
            <a:r>
              <a:rPr lang="en-US" sz="2000" dirty="0" smtClean="0"/>
              <a:t>4. already </a:t>
            </a:r>
            <a:r>
              <a:rPr lang="en-US" sz="2000" dirty="0"/>
              <a:t>in two years in [</a:t>
            </a:r>
            <a:r>
              <a:rPr lang="en-US" sz="2000" dirty="0" err="1"/>
              <a:t>Sør</a:t>
            </a:r>
            <a:r>
              <a:rPr lang="en-US" sz="2000" dirty="0"/>
              <a:t>-Asia], it cannot be here, I’m 100% sure. </a:t>
            </a:r>
            <a:r>
              <a:rPr lang="en-US" sz="2000" dirty="0">
                <a:solidFill>
                  <a:srgbClr val="C00000"/>
                </a:solidFill>
              </a:rPr>
              <a:t>So it </a:t>
            </a:r>
            <a:r>
              <a:rPr lang="en-US" sz="2000" dirty="0" smtClean="0">
                <a:solidFill>
                  <a:srgbClr val="C00000"/>
                </a:solidFill>
              </a:rPr>
              <a:t>makes </a:t>
            </a:r>
            <a:r>
              <a:rPr lang="en-US" sz="2000" dirty="0">
                <a:solidFill>
                  <a:srgbClr val="C00000"/>
                </a:solidFill>
              </a:rPr>
              <a:t>me comfortable inside me, […] </a:t>
            </a:r>
            <a:endParaRPr lang="en-US" sz="2000" dirty="0" smtClean="0">
              <a:solidFill>
                <a:srgbClr val="C00000"/>
              </a:solidFill>
            </a:endParaRPr>
          </a:p>
          <a:p>
            <a:pPr marL="0" indent="0">
              <a:buNone/>
            </a:pPr>
            <a:r>
              <a:rPr lang="en-US" sz="2000" dirty="0" smtClean="0"/>
              <a:t>5.</a:t>
            </a:r>
            <a:r>
              <a:rPr lang="nb-NO" sz="2000" dirty="0"/>
              <a:t> </a:t>
            </a:r>
            <a:r>
              <a:rPr lang="en-US" sz="2000" dirty="0" smtClean="0"/>
              <a:t>I </a:t>
            </a:r>
            <a:r>
              <a:rPr lang="en-US" sz="2000" dirty="0"/>
              <a:t>don´t have to be that hard on myself like that, […], </a:t>
            </a:r>
            <a:endParaRPr lang="nb-NO" sz="2000" dirty="0"/>
          </a:p>
          <a:p>
            <a:pPr marL="0" indent="0">
              <a:buNone/>
            </a:pPr>
            <a:r>
              <a:rPr lang="nb-NO" sz="2000" dirty="0"/>
              <a:t>6</a:t>
            </a:r>
            <a:r>
              <a:rPr lang="nb-NO" sz="2000" dirty="0" smtClean="0"/>
              <a:t>. ja</a:t>
            </a:r>
            <a:r>
              <a:rPr lang="nb-NO" sz="2000" dirty="0"/>
              <a:t>, og så </a:t>
            </a:r>
            <a:r>
              <a:rPr lang="nb-NO" sz="2000" dirty="0">
                <a:solidFill>
                  <a:srgbClr val="C00000"/>
                </a:solidFill>
              </a:rPr>
              <a:t>mannen min </a:t>
            </a:r>
            <a:r>
              <a:rPr lang="nb-NO" sz="2000" dirty="0"/>
              <a:t>fortalte meg så mye om </a:t>
            </a:r>
          </a:p>
          <a:p>
            <a:pPr marL="0" indent="0">
              <a:buNone/>
            </a:pPr>
            <a:r>
              <a:rPr lang="nb-NO" sz="2000" dirty="0" smtClean="0"/>
              <a:t>7. sykdommer</a:t>
            </a:r>
            <a:r>
              <a:rPr lang="nb-NO" sz="2000" dirty="0"/>
              <a:t>, hvilken pasienter han undersøkte, </a:t>
            </a:r>
            <a:r>
              <a:rPr lang="nb-NO" sz="2000" dirty="0">
                <a:solidFill>
                  <a:srgbClr val="C00000"/>
                </a:solidFill>
              </a:rPr>
              <a:t>han ofte spør meg </a:t>
            </a:r>
            <a:endParaRPr lang="nb-NO" sz="2000" dirty="0" smtClean="0">
              <a:solidFill>
                <a:srgbClr val="C00000"/>
              </a:solidFill>
            </a:endParaRPr>
          </a:p>
          <a:p>
            <a:pPr marL="0" indent="0">
              <a:buNone/>
            </a:pPr>
            <a:r>
              <a:rPr lang="nb-NO" sz="2000" dirty="0" smtClean="0"/>
              <a:t>8. hvordan skal </a:t>
            </a:r>
            <a:r>
              <a:rPr lang="nb-NO" sz="2000" dirty="0"/>
              <a:t>du undersøke som pasienter, så </a:t>
            </a:r>
            <a:r>
              <a:rPr lang="nb-NO" sz="2000" dirty="0">
                <a:solidFill>
                  <a:srgbClr val="C00000"/>
                </a:solidFill>
              </a:rPr>
              <a:t>vi diskuterer mange </a:t>
            </a:r>
            <a:r>
              <a:rPr lang="nb-NO" sz="2000" dirty="0" smtClean="0">
                <a:solidFill>
                  <a:srgbClr val="C00000"/>
                </a:solidFill>
              </a:rPr>
              <a:t>ting</a:t>
            </a:r>
            <a:r>
              <a:rPr lang="nb-NO" sz="2000" dirty="0" smtClean="0"/>
              <a:t>…</a:t>
            </a:r>
            <a:endParaRPr lang="nb-NO" sz="2000" dirty="0"/>
          </a:p>
          <a:p>
            <a:pPr marL="0" indent="0">
              <a:buNone/>
            </a:pPr>
            <a:r>
              <a:rPr lang="nb-NO" sz="2000" dirty="0" smtClean="0"/>
              <a:t>9. T</a:t>
            </a:r>
            <a:r>
              <a:rPr lang="nb-NO" sz="2000" dirty="0"/>
              <a:t>. Men hvilken rolle ser du for deg på en arbeidsplass i Norge?</a:t>
            </a:r>
          </a:p>
          <a:p>
            <a:pPr marL="0" indent="0">
              <a:buNone/>
            </a:pPr>
            <a:r>
              <a:rPr lang="nb-NO" sz="2000" dirty="0" smtClean="0"/>
              <a:t>10. L</a:t>
            </a:r>
            <a:r>
              <a:rPr lang="nb-NO" sz="2000" dirty="0"/>
              <a:t>. Jeg ønsker å være </a:t>
            </a:r>
            <a:r>
              <a:rPr lang="nb-NO" sz="2000" dirty="0" err="1"/>
              <a:t>child</a:t>
            </a:r>
            <a:r>
              <a:rPr lang="nb-NO" sz="2000" dirty="0"/>
              <a:t> spesialist i barneavdeling […]</a:t>
            </a:r>
          </a:p>
          <a:p>
            <a:pPr marL="0" indent="0">
              <a:buNone/>
            </a:pPr>
            <a:r>
              <a:rPr lang="nb-NO" sz="2000" dirty="0" smtClean="0"/>
              <a:t>11. […] </a:t>
            </a:r>
            <a:r>
              <a:rPr lang="nb-NO" sz="2000" dirty="0"/>
              <a:t>Ja, og på Ex-</a:t>
            </a:r>
            <a:r>
              <a:rPr lang="nb-NO" sz="2000" dirty="0" err="1"/>
              <a:t>ray</a:t>
            </a:r>
            <a:r>
              <a:rPr lang="nb-NO" sz="2000" dirty="0"/>
              <a:t> og Ultra-lyd, jeg liker også den […]</a:t>
            </a:r>
          </a:p>
          <a:p>
            <a:pPr marL="0" indent="0">
              <a:buNone/>
            </a:pPr>
            <a:r>
              <a:rPr lang="nb-NO" sz="2000" dirty="0" smtClean="0"/>
              <a:t>12. Kanskje </a:t>
            </a:r>
            <a:r>
              <a:rPr lang="nb-NO" sz="2000" dirty="0"/>
              <a:t>dette to avdeling jeg har lyst å bli lege.</a:t>
            </a:r>
          </a:p>
          <a:p>
            <a:pPr marL="0" indent="0">
              <a:buNone/>
            </a:pPr>
            <a:endParaRPr lang="nb-NO" dirty="0"/>
          </a:p>
        </p:txBody>
      </p:sp>
    </p:spTree>
    <p:extLst>
      <p:ext uri="{BB962C8B-B14F-4D97-AF65-F5344CB8AC3E}">
        <p14:creationId xmlns:p14="http://schemas.microsoft.com/office/powerpoint/2010/main" val="248320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a:t>Utdrag </a:t>
            </a:r>
            <a:r>
              <a:rPr lang="nb-NO" sz="3200" dirty="0" smtClean="0"/>
              <a:t>3. En pålagt identitet</a:t>
            </a:r>
            <a:r>
              <a:rPr lang="nb-NO" dirty="0"/>
              <a:t/>
            </a:r>
            <a:br>
              <a:rPr lang="nb-NO" dirty="0"/>
            </a:br>
            <a:endParaRPr lang="nb-NO" dirty="0"/>
          </a:p>
        </p:txBody>
      </p:sp>
      <p:sp>
        <p:nvSpPr>
          <p:cNvPr id="3" name="Plassholder for innhold 2"/>
          <p:cNvSpPr>
            <a:spLocks noGrp="1"/>
          </p:cNvSpPr>
          <p:nvPr>
            <p:ph idx="1"/>
          </p:nvPr>
        </p:nvSpPr>
        <p:spPr/>
        <p:txBody>
          <a:bodyPr/>
          <a:lstStyle/>
          <a:p>
            <a:pPr marL="457200" indent="-457200">
              <a:buAutoNum type="arabicPeriod"/>
            </a:pPr>
            <a:r>
              <a:rPr lang="nb-NO" sz="2000" dirty="0" smtClean="0"/>
              <a:t>L</a:t>
            </a:r>
            <a:r>
              <a:rPr lang="nb-NO" sz="2000" dirty="0"/>
              <a:t>. Litt lang historie, men jeg ønsker å fortelle dere alle. Det første er </a:t>
            </a:r>
            <a:endParaRPr lang="nb-NO" sz="2000" dirty="0" smtClean="0"/>
          </a:p>
          <a:p>
            <a:pPr marL="457200" indent="-457200">
              <a:buAutoNum type="arabicPeriod"/>
            </a:pPr>
            <a:r>
              <a:rPr lang="nb-NO" sz="2000" dirty="0" smtClean="0"/>
              <a:t>at </a:t>
            </a:r>
            <a:r>
              <a:rPr lang="nb-NO" sz="2000" dirty="0"/>
              <a:t>jeg var </a:t>
            </a:r>
            <a:r>
              <a:rPr lang="nb-NO" sz="2000" dirty="0" smtClean="0"/>
              <a:t>veldig </a:t>
            </a:r>
            <a:r>
              <a:rPr lang="nb-NO" sz="2000" dirty="0"/>
              <a:t>entusiastisk for å få praksisplass, og jeg møtt </a:t>
            </a:r>
            <a:endParaRPr lang="nb-NO" sz="2000" dirty="0" smtClean="0"/>
          </a:p>
          <a:p>
            <a:pPr marL="457200" indent="-457200">
              <a:buAutoNum type="arabicPeriod"/>
            </a:pPr>
            <a:r>
              <a:rPr lang="nb-NO" sz="2000" dirty="0" smtClean="0"/>
              <a:t>Mona for </a:t>
            </a:r>
            <a:r>
              <a:rPr lang="nb-NO" sz="2000" dirty="0"/>
              <a:t>å fortelle alt </a:t>
            </a:r>
            <a:r>
              <a:rPr lang="nb-NO" sz="2000" dirty="0" smtClean="0"/>
              <a:t>hva </a:t>
            </a:r>
            <a:r>
              <a:rPr lang="nb-NO" sz="2000" dirty="0"/>
              <a:t>jeg hadde forventet, hva jeg hadde tenkt </a:t>
            </a:r>
            <a:endParaRPr lang="nb-NO" sz="2000" dirty="0" smtClean="0"/>
          </a:p>
          <a:p>
            <a:pPr marL="457200" indent="-457200">
              <a:buAutoNum type="arabicPeriod"/>
            </a:pPr>
            <a:r>
              <a:rPr lang="nb-NO" sz="2000" dirty="0" smtClean="0"/>
              <a:t>[…] hva </a:t>
            </a:r>
            <a:r>
              <a:rPr lang="nb-NO" sz="2000" dirty="0"/>
              <a:t>jeg ønsker å gjøre og </a:t>
            </a:r>
            <a:r>
              <a:rPr lang="nb-NO" sz="2000" dirty="0" smtClean="0"/>
              <a:t>bli </a:t>
            </a:r>
            <a:r>
              <a:rPr lang="nb-NO" sz="2000" dirty="0"/>
              <a:t>bedre i helse, hvordan kan jeg </a:t>
            </a:r>
            <a:endParaRPr lang="nb-NO" sz="2000" dirty="0" smtClean="0"/>
          </a:p>
          <a:p>
            <a:pPr marL="457200" indent="-457200">
              <a:buAutoNum type="arabicPeriod"/>
            </a:pPr>
            <a:r>
              <a:rPr lang="nb-NO" sz="2000" dirty="0" smtClean="0"/>
              <a:t>hjelpe pasienter </a:t>
            </a:r>
            <a:r>
              <a:rPr lang="nb-NO" sz="2000" dirty="0"/>
              <a:t>for å bli bedre … </a:t>
            </a:r>
            <a:r>
              <a:rPr lang="nb-NO" sz="2000" dirty="0" smtClean="0">
                <a:solidFill>
                  <a:srgbClr val="C00000"/>
                </a:solidFill>
              </a:rPr>
              <a:t>men </a:t>
            </a:r>
            <a:r>
              <a:rPr lang="nb-NO" sz="2000" dirty="0">
                <a:solidFill>
                  <a:srgbClr val="C00000"/>
                </a:solidFill>
              </a:rPr>
              <a:t>hun svarer bare på en måte: </a:t>
            </a:r>
            <a:endParaRPr lang="nb-NO" sz="2000" dirty="0" smtClean="0">
              <a:solidFill>
                <a:srgbClr val="C00000"/>
              </a:solidFill>
            </a:endParaRPr>
          </a:p>
          <a:p>
            <a:pPr marL="457200" indent="-457200">
              <a:buAutoNum type="arabicPeriod"/>
            </a:pPr>
            <a:r>
              <a:rPr lang="nb-NO" sz="2000" dirty="0" smtClean="0">
                <a:solidFill>
                  <a:srgbClr val="C00000"/>
                </a:solidFill>
              </a:rPr>
              <a:t>Nei</a:t>
            </a:r>
            <a:r>
              <a:rPr lang="nb-NO" sz="2000" dirty="0">
                <a:solidFill>
                  <a:srgbClr val="C00000"/>
                </a:solidFill>
              </a:rPr>
              <a:t>, du må tenke på en andre måte</a:t>
            </a:r>
            <a:r>
              <a:rPr lang="nb-NO" sz="2000" dirty="0"/>
              <a:t>. </a:t>
            </a:r>
            <a:r>
              <a:rPr lang="nb-NO" sz="2000" dirty="0" smtClean="0"/>
              <a:t>Så </a:t>
            </a:r>
            <a:r>
              <a:rPr lang="nb-NO" sz="2000" dirty="0"/>
              <a:t>jeg blir veldig forvirret. </a:t>
            </a:r>
          </a:p>
          <a:p>
            <a:pPr marL="0" indent="0">
              <a:buNone/>
            </a:pPr>
            <a:r>
              <a:rPr lang="nb-NO" sz="2000" dirty="0" smtClean="0"/>
              <a:t>7.    Hva </a:t>
            </a:r>
            <a:r>
              <a:rPr lang="nb-NO" sz="2000" dirty="0"/>
              <a:t>mener hun? Hva ønsker hun å forklare til meg? Hva er det </a:t>
            </a:r>
            <a:endParaRPr lang="nb-NO" sz="2000" dirty="0" smtClean="0"/>
          </a:p>
          <a:p>
            <a:pPr marL="0" indent="0">
              <a:buNone/>
            </a:pPr>
            <a:r>
              <a:rPr lang="nb-NO" sz="2000" dirty="0" smtClean="0"/>
              <a:t>8.    «andre </a:t>
            </a:r>
            <a:r>
              <a:rPr lang="nb-NO" sz="2000" dirty="0"/>
              <a:t>måte»? </a:t>
            </a:r>
            <a:r>
              <a:rPr lang="nb-NO" sz="2000" dirty="0" smtClean="0"/>
              <a:t>Nei</a:t>
            </a:r>
            <a:r>
              <a:rPr lang="nb-NO" sz="2000" dirty="0"/>
              <a:t>, det er ingen andre måte! </a:t>
            </a:r>
            <a:r>
              <a:rPr lang="nb-NO" sz="2000" dirty="0">
                <a:solidFill>
                  <a:srgbClr val="C00000"/>
                </a:solidFill>
              </a:rPr>
              <a:t>Så plutselig fortalte </a:t>
            </a:r>
            <a:endParaRPr lang="nb-NO" sz="2000" dirty="0" smtClean="0">
              <a:solidFill>
                <a:srgbClr val="C00000"/>
              </a:solidFill>
            </a:endParaRPr>
          </a:p>
          <a:p>
            <a:pPr marL="0" indent="0">
              <a:buNone/>
            </a:pPr>
            <a:r>
              <a:rPr lang="nb-NO" sz="2000" dirty="0" smtClean="0">
                <a:solidFill>
                  <a:srgbClr val="C00000"/>
                </a:solidFill>
              </a:rPr>
              <a:t>9.    hun </a:t>
            </a:r>
            <a:r>
              <a:rPr lang="nb-NO" sz="2000" dirty="0">
                <a:solidFill>
                  <a:srgbClr val="C00000"/>
                </a:solidFill>
              </a:rPr>
              <a:t>meg at det er bare </a:t>
            </a:r>
            <a:r>
              <a:rPr lang="nb-NO" sz="2000" dirty="0" smtClean="0">
                <a:solidFill>
                  <a:srgbClr val="C00000"/>
                </a:solidFill>
              </a:rPr>
              <a:t>sykehjem </a:t>
            </a:r>
            <a:r>
              <a:rPr lang="nb-NO" sz="2000" dirty="0">
                <a:solidFill>
                  <a:srgbClr val="C00000"/>
                </a:solidFill>
              </a:rPr>
              <a:t>hvor du kan jobbe</a:t>
            </a:r>
            <a:r>
              <a:rPr lang="nb-NO" sz="2000" dirty="0"/>
              <a:t>, men jeg har </a:t>
            </a:r>
            <a:endParaRPr lang="nb-NO" sz="2000" dirty="0" smtClean="0"/>
          </a:p>
          <a:p>
            <a:pPr marL="0" indent="0">
              <a:buNone/>
            </a:pPr>
            <a:r>
              <a:rPr lang="nb-NO" sz="2000" dirty="0" smtClean="0"/>
              <a:t>10.  forklart </a:t>
            </a:r>
            <a:r>
              <a:rPr lang="nb-NO" sz="2000" dirty="0"/>
              <a:t>deg at jeg ikke kan </a:t>
            </a:r>
            <a:r>
              <a:rPr lang="nb-NO" sz="2000" dirty="0" smtClean="0"/>
              <a:t>jobbe der</a:t>
            </a:r>
            <a:r>
              <a:rPr lang="nb-NO" sz="2000" dirty="0"/>
              <a:t>. Så jeg ble veldig skuffet at </a:t>
            </a:r>
            <a:endParaRPr lang="nb-NO" sz="2000" dirty="0" smtClean="0"/>
          </a:p>
          <a:p>
            <a:pPr marL="0" indent="0">
              <a:buNone/>
            </a:pPr>
            <a:r>
              <a:rPr lang="nb-NO" sz="2000" dirty="0" smtClean="0"/>
              <a:t>11.  det </a:t>
            </a:r>
            <a:r>
              <a:rPr lang="nb-NO" sz="2000" dirty="0"/>
              <a:t>var ingen plass for meg her …</a:t>
            </a:r>
          </a:p>
          <a:p>
            <a:endParaRPr lang="nb-NO" dirty="0"/>
          </a:p>
        </p:txBody>
      </p:sp>
    </p:spTree>
    <p:extLst>
      <p:ext uri="{BB962C8B-B14F-4D97-AF65-F5344CB8AC3E}">
        <p14:creationId xmlns:p14="http://schemas.microsoft.com/office/powerpoint/2010/main" val="966455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Hvorfor er det viktig å ha fokus på identitet?</a:t>
            </a:r>
            <a:endParaRPr lang="nb-NO" dirty="0"/>
          </a:p>
        </p:txBody>
      </p:sp>
      <p:sp>
        <p:nvSpPr>
          <p:cNvPr id="3" name="Plassholder for innhold 2"/>
          <p:cNvSpPr>
            <a:spLocks noGrp="1"/>
          </p:cNvSpPr>
          <p:nvPr>
            <p:ph idx="1"/>
          </p:nvPr>
        </p:nvSpPr>
        <p:spPr/>
        <p:txBody>
          <a:bodyPr/>
          <a:lstStyle/>
          <a:p>
            <a:r>
              <a:rPr lang="nb-NO" i="1" dirty="0" smtClean="0"/>
              <a:t>Wahlgren</a:t>
            </a:r>
            <a:r>
              <a:rPr lang="nb-NO" i="1" dirty="0"/>
              <a:t>, B. (2012) – </a:t>
            </a:r>
            <a:r>
              <a:rPr lang="nb-NO" i="1" dirty="0" smtClean="0"/>
              <a:t>Voksnes </a:t>
            </a:r>
            <a:r>
              <a:rPr lang="nb-NO" i="1" dirty="0" err="1" smtClean="0"/>
              <a:t>læreprocesser</a:t>
            </a:r>
            <a:endParaRPr lang="nb-NO" dirty="0" smtClean="0"/>
          </a:p>
          <a:p>
            <a:r>
              <a:rPr lang="nb-NO" dirty="0" smtClean="0"/>
              <a:t>Selvstyring </a:t>
            </a:r>
            <a:r>
              <a:rPr lang="nb-NO" dirty="0"/>
              <a:t>som en del av det å bli voksen</a:t>
            </a:r>
          </a:p>
          <a:p>
            <a:r>
              <a:rPr lang="nb-NO" dirty="0"/>
              <a:t>Mye erfaring</a:t>
            </a:r>
          </a:p>
          <a:p>
            <a:r>
              <a:rPr lang="nb-NO" dirty="0"/>
              <a:t>Behov for læring </a:t>
            </a:r>
            <a:r>
              <a:rPr lang="nb-NO" dirty="0" smtClean="0"/>
              <a:t>kommer fra </a:t>
            </a:r>
            <a:r>
              <a:rPr lang="nb-NO" dirty="0"/>
              <a:t>virkeligheten</a:t>
            </a:r>
          </a:p>
          <a:p>
            <a:r>
              <a:rPr lang="nb-NO" dirty="0"/>
              <a:t>Målrettete</a:t>
            </a:r>
          </a:p>
          <a:p>
            <a:pPr marL="0" marR="0" lvl="0" indent="0" defTabSz="914400" eaLnBrk="1" fontAlgn="auto" latinLnBrk="0" hangingPunct="1">
              <a:lnSpc>
                <a:spcPct val="100000"/>
              </a:lnSpc>
              <a:spcBef>
                <a:spcPts val="0"/>
              </a:spcBef>
              <a:spcAft>
                <a:spcPts val="0"/>
              </a:spcAft>
              <a:buClrTx/>
              <a:buSzTx/>
              <a:buFontTx/>
              <a:buNone/>
              <a:tabLst/>
              <a:defRPr/>
            </a:pPr>
            <a:endParaRPr lang="nb-NO" dirty="0"/>
          </a:p>
        </p:txBody>
      </p:sp>
    </p:spTree>
    <p:extLst>
      <p:ext uri="{BB962C8B-B14F-4D97-AF65-F5344CB8AC3E}">
        <p14:creationId xmlns:p14="http://schemas.microsoft.com/office/powerpoint/2010/main" val="41189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3200" b="1" dirty="0" smtClean="0"/>
              <a:t>Språkopplæringen, en kontinuerlig kamp om identitetskonstruksjon</a:t>
            </a:r>
            <a:endParaRPr lang="nb-NO" sz="3200" b="1" dirty="0"/>
          </a:p>
        </p:txBody>
      </p:sp>
      <p:sp>
        <p:nvSpPr>
          <p:cNvPr id="3" name="Plassholder for innhold 2"/>
          <p:cNvSpPr>
            <a:spLocks noGrp="1"/>
          </p:cNvSpPr>
          <p:nvPr>
            <p:ph idx="1"/>
          </p:nvPr>
        </p:nvSpPr>
        <p:spPr/>
        <p:txBody>
          <a:bodyPr/>
          <a:lstStyle/>
          <a:p>
            <a:pPr>
              <a:lnSpc>
                <a:spcPct val="100000"/>
              </a:lnSpc>
              <a:spcBef>
                <a:spcPts val="0"/>
              </a:spcBef>
            </a:pPr>
            <a:r>
              <a:rPr lang="nb-NO" dirty="0" smtClean="0"/>
              <a:t>Rekonstruksjon av en identitet som kompetent og erfaren arbeidstaker</a:t>
            </a:r>
          </a:p>
          <a:p>
            <a:pPr>
              <a:lnSpc>
                <a:spcPct val="100000"/>
              </a:lnSpc>
              <a:spcBef>
                <a:spcPts val="0"/>
              </a:spcBef>
            </a:pPr>
            <a:r>
              <a:rPr lang="nb-NO" dirty="0" smtClean="0"/>
              <a:t>Innlærerne forsøker å forhandle frem et medlemskap i arbeidsfellesskapet med sterk grad av handlekraft</a:t>
            </a:r>
          </a:p>
          <a:p>
            <a:pPr>
              <a:lnSpc>
                <a:spcPct val="100000"/>
              </a:lnSpc>
              <a:spcBef>
                <a:spcPts val="0"/>
              </a:spcBef>
            </a:pPr>
            <a:r>
              <a:rPr lang="nb-NO" dirty="0"/>
              <a:t>P</a:t>
            </a:r>
            <a:r>
              <a:rPr lang="nb-NO" dirty="0" smtClean="0"/>
              <a:t>raksisplass har stor påvirkning på deltakernes identitetsrekonstruksjonsarbeid og språklæring. </a:t>
            </a:r>
          </a:p>
          <a:p>
            <a:pPr>
              <a:lnSpc>
                <a:spcPct val="100000"/>
              </a:lnSpc>
              <a:spcBef>
                <a:spcPts val="0"/>
              </a:spcBef>
            </a:pPr>
            <a:endParaRPr lang="nb-NO" dirty="0" smtClean="0"/>
          </a:p>
          <a:p>
            <a:pPr>
              <a:lnSpc>
                <a:spcPct val="100000"/>
              </a:lnSpc>
              <a:spcBef>
                <a:spcPts val="0"/>
              </a:spcBef>
            </a:pPr>
            <a:endParaRPr lang="nb-NO" dirty="0" smtClean="0"/>
          </a:p>
          <a:p>
            <a:pPr>
              <a:lnSpc>
                <a:spcPct val="100000"/>
              </a:lnSpc>
              <a:spcBef>
                <a:spcPts val="0"/>
              </a:spcBef>
            </a:pPr>
            <a:endParaRPr lang="nb-NO" dirty="0" smtClean="0"/>
          </a:p>
          <a:p>
            <a:pPr marL="0" marR="0" lvl="0" indent="0" defTabSz="914400" eaLnBrk="1" fontAlgn="auto" latinLnBrk="0" hangingPunct="1">
              <a:lnSpc>
                <a:spcPct val="100000"/>
              </a:lnSpc>
              <a:spcBef>
                <a:spcPts val="0"/>
              </a:spcBef>
              <a:spcAft>
                <a:spcPts val="0"/>
              </a:spcAft>
              <a:buClrTx/>
              <a:buSzTx/>
              <a:buFontTx/>
              <a:buNone/>
              <a:tabLst/>
              <a:defRPr/>
            </a:pPr>
            <a:endParaRPr lang="nb-NO" dirty="0" smtClean="0"/>
          </a:p>
          <a:p>
            <a:pPr marL="0" marR="0" lvl="0" indent="0" defTabSz="914400" eaLnBrk="1" fontAlgn="auto" latinLnBrk="0" hangingPunct="1">
              <a:lnSpc>
                <a:spcPct val="100000"/>
              </a:lnSpc>
              <a:spcBef>
                <a:spcPts val="0"/>
              </a:spcBef>
              <a:spcAft>
                <a:spcPts val="0"/>
              </a:spcAft>
              <a:buClrTx/>
              <a:buSzTx/>
              <a:buFontTx/>
              <a:buNone/>
              <a:tabLst/>
              <a:defRPr/>
            </a:pPr>
            <a:endParaRPr lang="nb-NO" dirty="0"/>
          </a:p>
        </p:txBody>
      </p:sp>
    </p:spTree>
    <p:extLst>
      <p:ext uri="{BB962C8B-B14F-4D97-AF65-F5344CB8AC3E}">
        <p14:creationId xmlns:p14="http://schemas.microsoft.com/office/powerpoint/2010/main" val="1896669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3200" b="1" dirty="0" smtClean="0"/>
              <a:t>Innsats </a:t>
            </a:r>
            <a:r>
              <a:rPr lang="nb-NO" sz="3200" b="1" dirty="0"/>
              <a:t>(</a:t>
            </a:r>
            <a:r>
              <a:rPr lang="nb-NO" sz="3200" b="1" dirty="0" smtClean="0"/>
              <a:t>investment)</a:t>
            </a:r>
            <a:br>
              <a:rPr lang="nb-NO" sz="3200" b="1" dirty="0" smtClean="0"/>
            </a:br>
            <a:endParaRPr lang="nb-NO" sz="3200" b="1" dirty="0"/>
          </a:p>
        </p:txBody>
      </p:sp>
      <p:sp>
        <p:nvSpPr>
          <p:cNvPr id="3" name="Plassholder for innhold 2"/>
          <p:cNvSpPr>
            <a:spLocks noGrp="1"/>
          </p:cNvSpPr>
          <p:nvPr>
            <p:ph idx="1"/>
          </p:nvPr>
        </p:nvSpPr>
        <p:spPr/>
        <p:txBody>
          <a:bodyPr>
            <a:normAutofit fontScale="77500" lnSpcReduction="20000"/>
          </a:bodyPr>
          <a:lstStyle/>
          <a:p>
            <a:endParaRPr lang="nb-NO" sz="2400" i="1" dirty="0" smtClean="0"/>
          </a:p>
          <a:p>
            <a:r>
              <a:rPr lang="nb-NO" dirty="0" smtClean="0"/>
              <a:t>Høy motivasjon fører ikke nødvendigvis til god språklæring, og både innsats og deltakelse i ulike læringskontekster er påvirket av ulike maktrelasjoner mellom språkinnlærerne og innfødte. </a:t>
            </a:r>
            <a:endParaRPr lang="nb-NO" dirty="0"/>
          </a:p>
          <a:p>
            <a:endParaRPr lang="nb-NO" dirty="0" smtClean="0"/>
          </a:p>
          <a:p>
            <a:r>
              <a:rPr lang="nb-NO" dirty="0" smtClean="0"/>
              <a:t>Nortons ”</a:t>
            </a:r>
            <a:r>
              <a:rPr lang="nb-NO" i="1" dirty="0" smtClean="0"/>
              <a:t>investment</a:t>
            </a:r>
            <a:r>
              <a:rPr lang="nb-NO" dirty="0" smtClean="0"/>
              <a:t>”</a:t>
            </a:r>
          </a:p>
          <a:p>
            <a:endParaRPr lang="nb-NO" dirty="0" smtClean="0"/>
          </a:p>
          <a:p>
            <a:pPr marL="0" indent="0">
              <a:buNone/>
            </a:pPr>
            <a:r>
              <a:rPr lang="nb-NO" i="1" dirty="0"/>
              <a:t>”A </a:t>
            </a:r>
            <a:r>
              <a:rPr lang="nb-NO" i="1" dirty="0" err="1"/>
              <a:t>learner´s</a:t>
            </a:r>
            <a:r>
              <a:rPr lang="nb-NO" i="1" dirty="0"/>
              <a:t> imagined community </a:t>
            </a:r>
            <a:r>
              <a:rPr lang="nb-NO" i="1" dirty="0" err="1"/>
              <a:t>invited</a:t>
            </a:r>
            <a:r>
              <a:rPr lang="nb-NO" i="1" dirty="0"/>
              <a:t> an imagined identity and a </a:t>
            </a:r>
            <a:r>
              <a:rPr lang="nb-NO" i="1" dirty="0" err="1"/>
              <a:t>learner´s</a:t>
            </a:r>
            <a:r>
              <a:rPr lang="nb-NO" i="1" dirty="0"/>
              <a:t> investment in the target language must be </a:t>
            </a:r>
            <a:r>
              <a:rPr lang="nb-NO" i="1" dirty="0" err="1"/>
              <a:t>understood</a:t>
            </a:r>
            <a:r>
              <a:rPr lang="nb-NO" i="1" dirty="0"/>
              <a:t> </a:t>
            </a:r>
            <a:r>
              <a:rPr lang="nb-NO" i="1" dirty="0" err="1"/>
              <a:t>within</a:t>
            </a:r>
            <a:r>
              <a:rPr lang="nb-NO" i="1" dirty="0"/>
              <a:t> </a:t>
            </a:r>
            <a:r>
              <a:rPr lang="nb-NO" i="1" dirty="0" err="1"/>
              <a:t>this</a:t>
            </a:r>
            <a:r>
              <a:rPr lang="nb-NO" i="1" dirty="0"/>
              <a:t> </a:t>
            </a:r>
            <a:r>
              <a:rPr lang="nb-NO" i="1" dirty="0" err="1"/>
              <a:t>context</a:t>
            </a:r>
            <a:r>
              <a:rPr lang="nb-NO" i="1" dirty="0"/>
              <a:t>...” (Norton 2001, s. 165).</a:t>
            </a:r>
          </a:p>
          <a:p>
            <a:endParaRPr lang="nb-NO" dirty="0" smtClean="0"/>
          </a:p>
          <a:p>
            <a:endParaRPr lang="nb-NO" dirty="0" smtClean="0"/>
          </a:p>
          <a:p>
            <a:endParaRPr lang="nb-NO" dirty="0" smtClean="0"/>
          </a:p>
          <a:p>
            <a:endParaRPr lang="nb-NO" dirty="0" smtClean="0"/>
          </a:p>
          <a:p>
            <a:endParaRPr lang="nb-NO" dirty="0"/>
          </a:p>
        </p:txBody>
      </p:sp>
    </p:spTree>
    <p:extLst>
      <p:ext uri="{BB962C8B-B14F-4D97-AF65-F5344CB8AC3E}">
        <p14:creationId xmlns:p14="http://schemas.microsoft.com/office/powerpoint/2010/main" val="3707623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5800" y="188640"/>
            <a:ext cx="7772400" cy="1080120"/>
          </a:xfrm>
        </p:spPr>
        <p:txBody>
          <a:bodyPr/>
          <a:lstStyle/>
          <a:p>
            <a:r>
              <a:rPr lang="nb-NO" dirty="0" smtClean="0"/>
              <a:t>Kaffe?</a:t>
            </a:r>
            <a:endParaRPr lang="nb-NO" dirty="0"/>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752600"/>
            <a:ext cx="6572432" cy="4373654"/>
          </a:xfrm>
        </p:spPr>
      </p:pic>
    </p:spTree>
    <p:extLst>
      <p:ext uri="{BB962C8B-B14F-4D97-AF65-F5344CB8AC3E}">
        <p14:creationId xmlns:p14="http://schemas.microsoft.com/office/powerpoint/2010/main" val="580606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Min egen praksis</a:t>
            </a:r>
            <a:endParaRPr lang="nb-NO" dirty="0"/>
          </a:p>
        </p:txBody>
      </p:sp>
      <p:sp>
        <p:nvSpPr>
          <p:cNvPr id="3" name="Plassholder for innhold 2"/>
          <p:cNvSpPr>
            <a:spLocks noGrp="1"/>
          </p:cNvSpPr>
          <p:nvPr>
            <p:ph idx="1"/>
          </p:nvPr>
        </p:nvSpPr>
        <p:spPr/>
        <p:txBody>
          <a:bodyPr/>
          <a:lstStyle/>
          <a:p>
            <a:r>
              <a:rPr lang="nb-NO" dirty="0" smtClean="0"/>
              <a:t>Lærerplan i arbeidslivskunnskap</a:t>
            </a:r>
          </a:p>
          <a:p>
            <a:r>
              <a:rPr lang="nb-NO" dirty="0" smtClean="0"/>
              <a:t>Arbeidsoppgaver i praksisperiode</a:t>
            </a:r>
          </a:p>
          <a:p>
            <a:r>
              <a:rPr lang="nb-NO" dirty="0" smtClean="0"/>
              <a:t>Loggskriving hver uke.</a:t>
            </a:r>
          </a:p>
          <a:p>
            <a:r>
              <a:rPr lang="nb-NO" dirty="0" smtClean="0"/>
              <a:t>Praksispresentasjon</a:t>
            </a:r>
          </a:p>
          <a:p>
            <a:r>
              <a:rPr lang="nb-NO" dirty="0" smtClean="0"/>
              <a:t>Samtale med deltakere jevnlig</a:t>
            </a:r>
          </a:p>
          <a:p>
            <a:r>
              <a:rPr lang="nb-NO" dirty="0" err="1" smtClean="0"/>
              <a:t>Facebokgruppe</a:t>
            </a:r>
            <a:r>
              <a:rPr lang="nb-NO" smtClean="0"/>
              <a:t> </a:t>
            </a:r>
            <a:endParaRPr lang="nb-NO" dirty="0" smtClean="0"/>
          </a:p>
        </p:txBody>
      </p:sp>
    </p:spTree>
    <p:extLst>
      <p:ext uri="{BB962C8B-B14F-4D97-AF65-F5344CB8AC3E}">
        <p14:creationId xmlns:p14="http://schemas.microsoft.com/office/powerpoint/2010/main" val="1984710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Plan for i dag</a:t>
            </a:r>
            <a:endParaRPr lang="nb-NO" dirty="0"/>
          </a:p>
        </p:txBody>
      </p:sp>
      <p:sp>
        <p:nvSpPr>
          <p:cNvPr id="3" name="Plassholder for innhold 2"/>
          <p:cNvSpPr>
            <a:spLocks noGrp="1"/>
          </p:cNvSpPr>
          <p:nvPr>
            <p:ph idx="1"/>
          </p:nvPr>
        </p:nvSpPr>
        <p:spPr/>
        <p:txBody>
          <a:bodyPr/>
          <a:lstStyle/>
          <a:p>
            <a:r>
              <a:rPr lang="nb-NO" dirty="0" smtClean="0"/>
              <a:t>9.00 -10.30 : Identitet og språk</a:t>
            </a:r>
          </a:p>
          <a:p>
            <a:r>
              <a:rPr lang="nb-NO" dirty="0" smtClean="0"/>
              <a:t>10.30-10.45: Kaffepause </a:t>
            </a:r>
          </a:p>
          <a:p>
            <a:r>
              <a:rPr lang="nb-NO" dirty="0" smtClean="0"/>
              <a:t>10.45-12.00: Hva kan læreren gjøre for å støtte og veilede deltakerne i forkant og underveis i praksisperioden?</a:t>
            </a:r>
            <a:endParaRPr lang="nb-NO" dirty="0"/>
          </a:p>
        </p:txBody>
      </p:sp>
    </p:spTree>
    <p:extLst>
      <p:ext uri="{BB962C8B-B14F-4D97-AF65-F5344CB8AC3E}">
        <p14:creationId xmlns:p14="http://schemas.microsoft.com/office/powerpoint/2010/main" val="1186540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Fortid</a:t>
            </a:r>
            <a:endParaRPr lang="nb-NO" dirty="0"/>
          </a:p>
        </p:txBody>
      </p:sp>
      <p:sp>
        <p:nvSpPr>
          <p:cNvPr id="3" name="Plassholder for innhold 2"/>
          <p:cNvSpPr>
            <a:spLocks noGrp="1"/>
          </p:cNvSpPr>
          <p:nvPr>
            <p:ph idx="1"/>
          </p:nvPr>
        </p:nvSpPr>
        <p:spPr/>
        <p:txBody>
          <a:bodyPr/>
          <a:lstStyle/>
          <a:p>
            <a:r>
              <a:rPr lang="nb-NO" sz="2400" dirty="0" smtClean="0"/>
              <a:t>Kan </a:t>
            </a:r>
            <a:r>
              <a:rPr lang="nb-NO" sz="2400" dirty="0"/>
              <a:t>du fortelle litt om din utdanningsbakgrunn? Hva studerte du? Hvilken grad har du oppnådd?</a:t>
            </a:r>
          </a:p>
          <a:p>
            <a:r>
              <a:rPr lang="nb-NO" sz="2400" dirty="0" smtClean="0"/>
              <a:t>Kan </a:t>
            </a:r>
            <a:r>
              <a:rPr lang="nb-NO" sz="2400" dirty="0"/>
              <a:t>du fortelle litt om dine yrkeserfaringer?</a:t>
            </a:r>
          </a:p>
          <a:p>
            <a:r>
              <a:rPr lang="nb-NO" sz="2400" dirty="0" smtClean="0"/>
              <a:t>Trivdes </a:t>
            </a:r>
            <a:r>
              <a:rPr lang="nb-NO" sz="2400" dirty="0"/>
              <a:t>du med det du gjorde? </a:t>
            </a:r>
          </a:p>
          <a:p>
            <a:r>
              <a:rPr lang="nb-NO" sz="2400" dirty="0" smtClean="0"/>
              <a:t>Hvilken </a:t>
            </a:r>
            <a:r>
              <a:rPr lang="nb-NO" sz="2400" dirty="0"/>
              <a:t>posisjon/stilling hadde du?</a:t>
            </a:r>
          </a:p>
          <a:p>
            <a:r>
              <a:rPr lang="nb-NO" sz="2400" dirty="0" smtClean="0"/>
              <a:t>Hvor </a:t>
            </a:r>
            <a:r>
              <a:rPr lang="nb-NO" sz="2400" dirty="0"/>
              <a:t>mye betyr yrket ditt for deg og for ditt liv?</a:t>
            </a:r>
          </a:p>
          <a:p>
            <a:r>
              <a:rPr lang="nb-NO" sz="2400" dirty="0" smtClean="0"/>
              <a:t>Hva </a:t>
            </a:r>
            <a:r>
              <a:rPr lang="nb-NO" sz="2400" dirty="0"/>
              <a:t>er dine positive og negative erfaringer </a:t>
            </a:r>
            <a:r>
              <a:rPr lang="nb-NO" sz="2400" dirty="0" err="1"/>
              <a:t>m.h.t.</a:t>
            </a:r>
            <a:r>
              <a:rPr lang="nb-NO" sz="2400" dirty="0"/>
              <a:t> arbeidsliv generelt? Har du eksempler?</a:t>
            </a:r>
          </a:p>
          <a:p>
            <a:r>
              <a:rPr lang="nb-NO" sz="2400" dirty="0" smtClean="0"/>
              <a:t>I </a:t>
            </a:r>
            <a:r>
              <a:rPr lang="nb-NO" sz="2400" dirty="0"/>
              <a:t>hvilken situasjon føler du deg sikker eller usikker på arbeidsplassen i ditt hjemland? Hvordan/ på hvilken måte?</a:t>
            </a:r>
          </a:p>
          <a:p>
            <a:endParaRPr lang="nb-NO" dirty="0"/>
          </a:p>
        </p:txBody>
      </p:sp>
    </p:spTree>
    <p:extLst>
      <p:ext uri="{BB962C8B-B14F-4D97-AF65-F5344CB8AC3E}">
        <p14:creationId xmlns:p14="http://schemas.microsoft.com/office/powerpoint/2010/main" val="1650258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Nåtid/framtid</a:t>
            </a:r>
            <a:endParaRPr lang="nb-NO" dirty="0"/>
          </a:p>
        </p:txBody>
      </p:sp>
      <p:sp>
        <p:nvSpPr>
          <p:cNvPr id="3" name="Plassholder for innhold 2"/>
          <p:cNvSpPr>
            <a:spLocks noGrp="1"/>
          </p:cNvSpPr>
          <p:nvPr>
            <p:ph idx="1"/>
          </p:nvPr>
        </p:nvSpPr>
        <p:spPr/>
        <p:txBody>
          <a:bodyPr/>
          <a:lstStyle/>
          <a:p>
            <a:r>
              <a:rPr lang="nb-NO" sz="1800" dirty="0" smtClean="0"/>
              <a:t>Når </a:t>
            </a:r>
            <a:r>
              <a:rPr lang="nb-NO" sz="1800" dirty="0"/>
              <a:t>kom du til Norge?</a:t>
            </a:r>
          </a:p>
          <a:p>
            <a:r>
              <a:rPr lang="nb-NO" sz="1800" dirty="0" smtClean="0"/>
              <a:t>Hvorfor </a:t>
            </a:r>
            <a:r>
              <a:rPr lang="nb-NO" sz="1800" dirty="0"/>
              <a:t>kom du til Norge?</a:t>
            </a:r>
          </a:p>
          <a:p>
            <a:r>
              <a:rPr lang="nb-NO" sz="1800" dirty="0" smtClean="0"/>
              <a:t>Hva </a:t>
            </a:r>
            <a:r>
              <a:rPr lang="nb-NO" sz="1800" dirty="0"/>
              <a:t>vet du om arbeidslivet i Norge?</a:t>
            </a:r>
          </a:p>
          <a:p>
            <a:r>
              <a:rPr lang="nb-NO" sz="1800" dirty="0" smtClean="0"/>
              <a:t>Hva </a:t>
            </a:r>
            <a:r>
              <a:rPr lang="nb-NO" sz="1800" dirty="0"/>
              <a:t>forventer du av yrkeslivet ditt i Norge?</a:t>
            </a:r>
          </a:p>
          <a:p>
            <a:r>
              <a:rPr lang="nb-NO" sz="1800" dirty="0" smtClean="0"/>
              <a:t>I </a:t>
            </a:r>
            <a:r>
              <a:rPr lang="nb-NO" sz="1800" dirty="0"/>
              <a:t>hvor stor grad ønsker du å gjøre det samme i Norge?</a:t>
            </a:r>
          </a:p>
          <a:p>
            <a:r>
              <a:rPr lang="nb-NO" sz="1800" dirty="0" smtClean="0"/>
              <a:t>Hvilken </a:t>
            </a:r>
            <a:r>
              <a:rPr lang="nb-NO" sz="1800" dirty="0"/>
              <a:t>rolle ser du for deg på en arbeidsplass i Norge?</a:t>
            </a:r>
          </a:p>
          <a:p>
            <a:r>
              <a:rPr lang="nb-NO" sz="1800" dirty="0" smtClean="0"/>
              <a:t>Kan </a:t>
            </a:r>
            <a:r>
              <a:rPr lang="nb-NO" sz="1800" dirty="0"/>
              <a:t>du beskrive deg selv med tre eller fem adjektiv?</a:t>
            </a:r>
          </a:p>
          <a:p>
            <a:r>
              <a:rPr lang="nb-NO" sz="1800" dirty="0" smtClean="0"/>
              <a:t>Hvordan </a:t>
            </a:r>
            <a:r>
              <a:rPr lang="nb-NO" sz="1800" dirty="0"/>
              <a:t>vil du beskrive deg selv som arbeidstaker?</a:t>
            </a:r>
          </a:p>
          <a:p>
            <a:r>
              <a:rPr lang="nb-NO" sz="1800" dirty="0" smtClean="0"/>
              <a:t>Hvordan </a:t>
            </a:r>
            <a:r>
              <a:rPr lang="nb-NO" sz="1800" dirty="0"/>
              <a:t>tror du andre kommer til å oppfatte deg som arbeidstaker i Norge?</a:t>
            </a:r>
          </a:p>
          <a:p>
            <a:r>
              <a:rPr lang="nb-NO" sz="1800" dirty="0" smtClean="0"/>
              <a:t>Hva </a:t>
            </a:r>
            <a:r>
              <a:rPr lang="nb-NO" sz="1800" dirty="0"/>
              <a:t>tenker du er målet ditt som arbeidstaker i Norge?</a:t>
            </a:r>
          </a:p>
          <a:p>
            <a:r>
              <a:rPr lang="nb-NO" sz="1800" dirty="0" smtClean="0"/>
              <a:t>Hvor </a:t>
            </a:r>
            <a:r>
              <a:rPr lang="nb-NO" sz="1800" dirty="0"/>
              <a:t>mye eller hvor sterkt knyttet er du til morsmålet ditt?</a:t>
            </a:r>
          </a:p>
          <a:p>
            <a:r>
              <a:rPr lang="nb-NO" sz="1800" dirty="0" smtClean="0"/>
              <a:t>I </a:t>
            </a:r>
            <a:r>
              <a:rPr lang="nb-NO" sz="1800" dirty="0"/>
              <a:t>hvor stor grad føler du at du beholder eller mister deg selv når du daglig må utrykke deg selv/snakke norsk på arbeidsplassen? </a:t>
            </a:r>
          </a:p>
          <a:p>
            <a:endParaRPr lang="nb-NO" dirty="0"/>
          </a:p>
        </p:txBody>
      </p:sp>
    </p:spTree>
    <p:extLst>
      <p:ext uri="{BB962C8B-B14F-4D97-AF65-F5344CB8AC3E}">
        <p14:creationId xmlns:p14="http://schemas.microsoft.com/office/powerpoint/2010/main" val="1095587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Etter praksis</a:t>
            </a:r>
            <a:endParaRPr lang="nb-NO" dirty="0"/>
          </a:p>
        </p:txBody>
      </p:sp>
      <p:sp>
        <p:nvSpPr>
          <p:cNvPr id="3" name="Plassholder for innhold 2"/>
          <p:cNvSpPr>
            <a:spLocks noGrp="1"/>
          </p:cNvSpPr>
          <p:nvPr>
            <p:ph idx="1"/>
          </p:nvPr>
        </p:nvSpPr>
        <p:spPr/>
        <p:txBody>
          <a:bodyPr/>
          <a:lstStyle/>
          <a:p>
            <a:r>
              <a:rPr lang="nb-NO" sz="2400" dirty="0" smtClean="0"/>
              <a:t>Hvordan </a:t>
            </a:r>
            <a:r>
              <a:rPr lang="nb-NO" sz="2400" dirty="0"/>
              <a:t>har praksisperioden vært til nå?</a:t>
            </a:r>
          </a:p>
          <a:p>
            <a:r>
              <a:rPr lang="nb-NO" sz="2400" dirty="0" smtClean="0"/>
              <a:t>Hvordan </a:t>
            </a:r>
            <a:r>
              <a:rPr lang="nb-NO" sz="2400" dirty="0"/>
              <a:t>har livet ditt vært til nå?</a:t>
            </a:r>
          </a:p>
          <a:p>
            <a:r>
              <a:rPr lang="nb-NO" sz="2400" dirty="0" smtClean="0"/>
              <a:t>Hvorfor </a:t>
            </a:r>
            <a:r>
              <a:rPr lang="nb-NO" sz="2400" dirty="0"/>
              <a:t>tror du livet ditt ble på den måten? Hva har skjedd? Hva har vært vanskelig/positivt? Er det noen faktorer som du mener er spesielt viktige som du gjerne vil fortelle? Ev. noen konkrete eksempler?</a:t>
            </a:r>
          </a:p>
          <a:p>
            <a:r>
              <a:rPr lang="nb-NO" sz="2400" dirty="0" smtClean="0"/>
              <a:t>Hva </a:t>
            </a:r>
            <a:r>
              <a:rPr lang="nb-NO" sz="2400" dirty="0"/>
              <a:t>tenker du om arbeidslivet i Norge nå? Vil du fortsette å jobbe for å komme deg ut i arbeid? Hvis ja, hva må du gjøre for å komme dit? </a:t>
            </a:r>
          </a:p>
          <a:p>
            <a:r>
              <a:rPr lang="nb-NO" sz="2400" dirty="0" smtClean="0"/>
              <a:t>Hvordan </a:t>
            </a:r>
            <a:r>
              <a:rPr lang="nb-NO" sz="2400" dirty="0"/>
              <a:t>ser du veien videre? Hvilke mål/ønsker har du for framtiden? Hvordan kommer du dit?</a:t>
            </a:r>
          </a:p>
          <a:p>
            <a:pPr marL="0" indent="0">
              <a:buNone/>
            </a:pPr>
            <a:endParaRPr lang="nb-NO" dirty="0"/>
          </a:p>
        </p:txBody>
      </p:sp>
    </p:spTree>
    <p:extLst>
      <p:ext uri="{BB962C8B-B14F-4D97-AF65-F5344CB8AC3E}">
        <p14:creationId xmlns:p14="http://schemas.microsoft.com/office/powerpoint/2010/main" val="182609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Facebook</a:t>
            </a:r>
            <a:endParaRPr lang="nb-NO" dirty="0"/>
          </a:p>
        </p:txBody>
      </p:sp>
      <p:pic>
        <p:nvPicPr>
          <p:cNvPr id="4" name="Plassholder for innhold 3"/>
          <p:cNvPicPr>
            <a:picLocks noGrp="1"/>
          </p:cNvPicPr>
          <p:nvPr>
            <p:ph idx="1"/>
          </p:nvPr>
        </p:nvPicPr>
        <p:blipFill rotWithShape="1">
          <a:blip r:embed="rId3"/>
          <a:srcRect l="23273" t="31807" r="45170" b="18735"/>
          <a:stretch/>
        </p:blipFill>
        <p:spPr bwMode="auto">
          <a:xfrm>
            <a:off x="697633" y="1772834"/>
            <a:ext cx="4234408" cy="3960422"/>
          </a:xfrm>
          <a:prstGeom prst="rect">
            <a:avLst/>
          </a:prstGeom>
          <a:ln>
            <a:noFill/>
          </a:ln>
          <a:extLst>
            <a:ext uri="{53640926-AAD7-44D8-BBD7-CCE9431645EC}">
              <a14:shadowObscured xmlns:a14="http://schemas.microsoft.com/office/drawing/2010/main"/>
            </a:ext>
          </a:extLst>
        </p:spPr>
      </p:pic>
      <p:pic>
        <p:nvPicPr>
          <p:cNvPr id="5" name="Bilde 4"/>
          <p:cNvPicPr/>
          <p:nvPr/>
        </p:nvPicPr>
        <p:blipFill rotWithShape="1">
          <a:blip r:embed="rId4"/>
          <a:srcRect l="22783" t="14661" r="44536" b="7081"/>
          <a:stretch/>
        </p:blipFill>
        <p:spPr bwMode="auto">
          <a:xfrm>
            <a:off x="5076056" y="1772834"/>
            <a:ext cx="3816424" cy="4556719"/>
          </a:xfrm>
          <a:prstGeom prst="rect">
            <a:avLst/>
          </a:prstGeom>
          <a:ln>
            <a:noFill/>
          </a:ln>
          <a:extLst>
            <a:ext uri="{53640926-AAD7-44D8-BBD7-CCE9431645EC}">
              <a14:shadowObscured xmlns:a14="http://schemas.microsoft.com/office/drawing/2010/main"/>
            </a:ext>
          </a:extLst>
        </p:spPr>
      </p:pic>
      <p:sp>
        <p:nvSpPr>
          <p:cNvPr id="6" name="Rektangel 5"/>
          <p:cNvSpPr/>
          <p:nvPr/>
        </p:nvSpPr>
        <p:spPr bwMode="auto">
          <a:xfrm>
            <a:off x="1187624" y="1844824"/>
            <a:ext cx="971600" cy="216024"/>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7" name="Rektangel 6"/>
          <p:cNvSpPr/>
          <p:nvPr/>
        </p:nvSpPr>
        <p:spPr bwMode="auto">
          <a:xfrm>
            <a:off x="5508104" y="1944744"/>
            <a:ext cx="914200" cy="138354"/>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8" name="Rektangel 7"/>
          <p:cNvSpPr/>
          <p:nvPr/>
        </p:nvSpPr>
        <p:spPr bwMode="auto">
          <a:xfrm>
            <a:off x="5580112" y="2515146"/>
            <a:ext cx="648072" cy="98709"/>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9" name="Rektangel 8"/>
          <p:cNvSpPr/>
          <p:nvPr/>
        </p:nvSpPr>
        <p:spPr bwMode="auto">
          <a:xfrm>
            <a:off x="5868144" y="3839485"/>
            <a:ext cx="792088" cy="165579"/>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10" name="Rektangel 9"/>
          <p:cNvSpPr/>
          <p:nvPr/>
        </p:nvSpPr>
        <p:spPr bwMode="auto">
          <a:xfrm>
            <a:off x="5868144" y="4226226"/>
            <a:ext cx="792088" cy="133901"/>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11" name="Rektangel 10"/>
          <p:cNvSpPr/>
          <p:nvPr/>
        </p:nvSpPr>
        <p:spPr bwMode="auto">
          <a:xfrm>
            <a:off x="5796136" y="4679013"/>
            <a:ext cx="866424" cy="163446"/>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12" name="Rektangel 11"/>
          <p:cNvSpPr/>
          <p:nvPr/>
        </p:nvSpPr>
        <p:spPr bwMode="auto">
          <a:xfrm>
            <a:off x="5868144" y="5229200"/>
            <a:ext cx="664452" cy="144016"/>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13" name="Rektangel 12"/>
          <p:cNvSpPr/>
          <p:nvPr/>
        </p:nvSpPr>
        <p:spPr bwMode="auto">
          <a:xfrm>
            <a:off x="5868144" y="5661248"/>
            <a:ext cx="792088" cy="97903"/>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14" name="Rektangel 13"/>
          <p:cNvSpPr/>
          <p:nvPr/>
        </p:nvSpPr>
        <p:spPr bwMode="auto">
          <a:xfrm>
            <a:off x="5940152" y="2901888"/>
            <a:ext cx="967952" cy="118808"/>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57910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r>
              <a:rPr lang="nb-NO" dirty="0" smtClean="0"/>
              <a:t>Skriftlig logg og praksispresentasjon </a:t>
            </a:r>
            <a:endParaRPr lang="nb-NO" dirty="0"/>
          </a:p>
        </p:txBody>
      </p:sp>
    </p:spTree>
    <p:extLst>
      <p:ext uri="{BB962C8B-B14F-4D97-AF65-F5344CB8AC3E}">
        <p14:creationId xmlns:p14="http://schemas.microsoft.com/office/powerpoint/2010/main" val="1040923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Diskusjon i grupper</a:t>
            </a:r>
            <a:endParaRPr lang="nb-NO" dirty="0"/>
          </a:p>
        </p:txBody>
      </p:sp>
      <p:sp>
        <p:nvSpPr>
          <p:cNvPr id="3" name="Plassholder for innhold 2"/>
          <p:cNvSpPr>
            <a:spLocks noGrp="1"/>
          </p:cNvSpPr>
          <p:nvPr>
            <p:ph idx="1"/>
          </p:nvPr>
        </p:nvSpPr>
        <p:spPr/>
        <p:txBody>
          <a:bodyPr/>
          <a:lstStyle/>
          <a:p>
            <a:r>
              <a:rPr lang="nb-NO" dirty="0" smtClean="0"/>
              <a:t>Vi lager noen grupper, cirka fire i hver gruppe.</a:t>
            </a:r>
          </a:p>
          <a:p>
            <a:r>
              <a:rPr lang="nb-NO" dirty="0" smtClean="0"/>
              <a:t>Vi leser utvalgte utdrag fra en deltaker på AKA</a:t>
            </a:r>
          </a:p>
        </p:txBody>
      </p:sp>
    </p:spTree>
    <p:extLst>
      <p:ext uri="{BB962C8B-B14F-4D97-AF65-F5344CB8AC3E}">
        <p14:creationId xmlns:p14="http://schemas.microsoft.com/office/powerpoint/2010/main" val="2091630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Diskusjon</a:t>
            </a:r>
            <a:endParaRPr lang="nb-NO" dirty="0"/>
          </a:p>
        </p:txBody>
      </p:sp>
      <p:sp>
        <p:nvSpPr>
          <p:cNvPr id="3" name="Plassholder for innhold 2"/>
          <p:cNvSpPr>
            <a:spLocks noGrp="1"/>
          </p:cNvSpPr>
          <p:nvPr>
            <p:ph idx="1"/>
          </p:nvPr>
        </p:nvSpPr>
        <p:spPr/>
        <p:txBody>
          <a:bodyPr/>
          <a:lstStyle/>
          <a:p>
            <a:r>
              <a:rPr lang="nb-NO" dirty="0" smtClean="0"/>
              <a:t>Hvilke </a:t>
            </a:r>
            <a:r>
              <a:rPr lang="nb-NO" dirty="0"/>
              <a:t>endringer ser dere på </a:t>
            </a:r>
            <a:r>
              <a:rPr lang="nb-NO" dirty="0" smtClean="0"/>
              <a:t>de ulike utdragene på </a:t>
            </a:r>
            <a:r>
              <a:rPr lang="nb-NO" dirty="0"/>
              <a:t>de ulike </a:t>
            </a:r>
            <a:r>
              <a:rPr lang="nb-NO" dirty="0" smtClean="0"/>
              <a:t>tidspunktene?</a:t>
            </a:r>
            <a:endParaRPr lang="nb-NO" dirty="0"/>
          </a:p>
          <a:p>
            <a:r>
              <a:rPr lang="nb-NO" dirty="0"/>
              <a:t>Hvilken/hvilke identitet(er) konstruerer deltakeren gjennom </a:t>
            </a:r>
            <a:r>
              <a:rPr lang="nb-NO" dirty="0" smtClean="0"/>
              <a:t>fortellingene sine?</a:t>
            </a:r>
          </a:p>
          <a:p>
            <a:pPr lvl="0"/>
            <a:r>
              <a:rPr lang="nb-NO" dirty="0"/>
              <a:t>Hvordan </a:t>
            </a:r>
            <a:r>
              <a:rPr lang="nb-NO" dirty="0" smtClean="0"/>
              <a:t>bruker deltakeren språk for å posisjonere seg </a:t>
            </a:r>
            <a:r>
              <a:rPr lang="nb-NO" dirty="0"/>
              <a:t>i sine </a:t>
            </a:r>
            <a:r>
              <a:rPr lang="nb-NO" dirty="0" smtClean="0"/>
              <a:t>fortellinger?</a:t>
            </a:r>
            <a:endParaRPr lang="nb-NO" dirty="0"/>
          </a:p>
          <a:p>
            <a:endParaRPr lang="nb-NO" dirty="0"/>
          </a:p>
          <a:p>
            <a:endParaRPr lang="nb-NO" dirty="0"/>
          </a:p>
        </p:txBody>
      </p:sp>
    </p:spTree>
    <p:extLst>
      <p:ext uri="{BB962C8B-B14F-4D97-AF65-F5344CB8AC3E}">
        <p14:creationId xmlns:p14="http://schemas.microsoft.com/office/powerpoint/2010/main" val="1227017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Refleksjonsspørsmål</a:t>
            </a:r>
            <a:br>
              <a:rPr lang="nb-NO" dirty="0" smtClean="0"/>
            </a:br>
            <a:r>
              <a:rPr lang="nb-NO" sz="2000" dirty="0" smtClean="0"/>
              <a:t>5 min</a:t>
            </a:r>
            <a:endParaRPr lang="nb-NO" sz="2000" dirty="0"/>
          </a:p>
        </p:txBody>
      </p:sp>
      <p:sp>
        <p:nvSpPr>
          <p:cNvPr id="3" name="Plassholder for innhold 2"/>
          <p:cNvSpPr>
            <a:spLocks noGrp="1"/>
          </p:cNvSpPr>
          <p:nvPr>
            <p:ph idx="1"/>
          </p:nvPr>
        </p:nvSpPr>
        <p:spPr/>
        <p:txBody>
          <a:bodyPr/>
          <a:lstStyle/>
          <a:p>
            <a:r>
              <a:rPr lang="nb-NO" sz="2400" dirty="0" smtClean="0"/>
              <a:t> Hvordan jobber du konkret med å forberede deltakerne </a:t>
            </a:r>
            <a:r>
              <a:rPr lang="nb-NO" sz="2400" dirty="0"/>
              <a:t>dine på </a:t>
            </a:r>
            <a:r>
              <a:rPr lang="nb-NO" sz="2400" dirty="0" smtClean="0"/>
              <a:t>å gå ut i praksis?</a:t>
            </a:r>
          </a:p>
          <a:p>
            <a:r>
              <a:rPr lang="nb-NO" sz="2400" dirty="0" smtClean="0"/>
              <a:t>Hvordan </a:t>
            </a:r>
            <a:r>
              <a:rPr lang="nb-NO" sz="2400" dirty="0"/>
              <a:t>og i hvilken grad er deltakernes yrkesbakgrunn, ambisjoner og mål et tema i opplæringen</a:t>
            </a:r>
            <a:r>
              <a:rPr lang="nb-NO" sz="2400" dirty="0" smtClean="0"/>
              <a:t>?</a:t>
            </a:r>
          </a:p>
          <a:p>
            <a:r>
              <a:rPr lang="nb-NO" sz="2400" dirty="0" smtClean="0"/>
              <a:t>Hvordan kan man som lærer, </a:t>
            </a:r>
            <a:r>
              <a:rPr lang="nb-NO" sz="2400" dirty="0" err="1" smtClean="0"/>
              <a:t>realitetsorientere</a:t>
            </a:r>
            <a:r>
              <a:rPr lang="nb-NO" sz="2400" dirty="0" smtClean="0"/>
              <a:t> uten å ”knuse” motivasjon og drømmer?</a:t>
            </a:r>
          </a:p>
          <a:p>
            <a:r>
              <a:rPr lang="nb-NO" sz="2400" dirty="0" smtClean="0"/>
              <a:t>Hvordan kan man som lærer bidra til at praksisperioden </a:t>
            </a:r>
            <a:r>
              <a:rPr lang="nb-NO" sz="2400" dirty="0"/>
              <a:t>oppleves mer relevant for den enkelte</a:t>
            </a:r>
            <a:r>
              <a:rPr lang="nb-NO" sz="2400" dirty="0" smtClean="0"/>
              <a:t>?  Reflekter gjerne rundt begrepene «</a:t>
            </a:r>
            <a:r>
              <a:rPr lang="nb-NO" sz="2400" dirty="0" err="1" smtClean="0"/>
              <a:t>investment</a:t>
            </a:r>
            <a:r>
              <a:rPr lang="nb-NO" sz="2400" dirty="0" smtClean="0"/>
              <a:t>» og «</a:t>
            </a:r>
            <a:r>
              <a:rPr lang="nb-NO" sz="2400" dirty="0" err="1" smtClean="0"/>
              <a:t>imagined</a:t>
            </a:r>
            <a:r>
              <a:rPr lang="nb-NO" sz="2400" dirty="0" smtClean="0"/>
              <a:t> </a:t>
            </a:r>
            <a:r>
              <a:rPr lang="nb-NO" sz="2400" dirty="0" err="1" smtClean="0"/>
              <a:t>comunities</a:t>
            </a:r>
            <a:r>
              <a:rPr lang="nb-NO" sz="2400" dirty="0" smtClean="0"/>
              <a:t>».</a:t>
            </a:r>
            <a:endParaRPr lang="nb-NO" dirty="0"/>
          </a:p>
        </p:txBody>
      </p:sp>
    </p:spTree>
    <p:extLst>
      <p:ext uri="{BB962C8B-B14F-4D97-AF65-F5344CB8AC3E}">
        <p14:creationId xmlns:p14="http://schemas.microsoft.com/office/powerpoint/2010/main" val="1022575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b="1" dirty="0"/>
              <a:t>Dagens perspektiv på voksenopplæringen</a:t>
            </a:r>
            <a:br>
              <a:rPr lang="nb-NO" sz="3200" b="1" dirty="0"/>
            </a:br>
            <a:endParaRPr lang="nb-NO" sz="3200" b="1" dirty="0"/>
          </a:p>
        </p:txBody>
      </p:sp>
      <p:sp>
        <p:nvSpPr>
          <p:cNvPr id="3" name="Plassholder for innhold 2"/>
          <p:cNvSpPr>
            <a:spLocks noGrp="1"/>
          </p:cNvSpPr>
          <p:nvPr>
            <p:ph idx="1"/>
          </p:nvPr>
        </p:nvSpPr>
        <p:spPr/>
        <p:txBody>
          <a:bodyPr>
            <a:normAutofit/>
          </a:bodyPr>
          <a:lstStyle/>
          <a:p>
            <a:r>
              <a:rPr lang="nb-NO" dirty="0" smtClean="0"/>
              <a:t>Norsk med samfunnskunnskap</a:t>
            </a:r>
          </a:p>
          <a:p>
            <a:r>
              <a:rPr lang="nb-NO" dirty="0" smtClean="0"/>
              <a:t>Arbeidslivskunnskap: Formelle og uformelle regler i arbeidslivet</a:t>
            </a:r>
          </a:p>
          <a:p>
            <a:r>
              <a:rPr lang="nb-NO" dirty="0" smtClean="0"/>
              <a:t>Praksisplass </a:t>
            </a:r>
          </a:p>
          <a:p>
            <a:r>
              <a:rPr lang="nb-NO" dirty="0" smtClean="0"/>
              <a:t>Arbeidsnorsk og arbeidskultur </a:t>
            </a:r>
            <a:r>
              <a:rPr lang="nb-NO" dirty="0"/>
              <a:t>gjennom praksis</a:t>
            </a:r>
          </a:p>
          <a:p>
            <a:endParaRPr lang="nb-NO" dirty="0"/>
          </a:p>
          <a:p>
            <a:endParaRPr lang="nb-NO" dirty="0"/>
          </a:p>
          <a:p>
            <a:endParaRPr lang="nb-NO" dirty="0" smtClean="0"/>
          </a:p>
        </p:txBody>
      </p:sp>
    </p:spTree>
    <p:extLst>
      <p:ext uri="{BB962C8B-B14F-4D97-AF65-F5344CB8AC3E}">
        <p14:creationId xmlns:p14="http://schemas.microsoft.com/office/powerpoint/2010/main" val="1170315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Framtidige perspektiver</a:t>
            </a:r>
            <a:br>
              <a:rPr lang="nb-NO" dirty="0"/>
            </a:br>
            <a:endParaRPr lang="nb-NO" dirty="0"/>
          </a:p>
        </p:txBody>
      </p:sp>
      <p:sp>
        <p:nvSpPr>
          <p:cNvPr id="3" name="Plassholder for innhold 2"/>
          <p:cNvSpPr>
            <a:spLocks noGrp="1"/>
          </p:cNvSpPr>
          <p:nvPr>
            <p:ph idx="1"/>
          </p:nvPr>
        </p:nvSpPr>
        <p:spPr/>
        <p:txBody>
          <a:bodyPr>
            <a:normAutofit fontScale="85000" lnSpcReduction="20000"/>
          </a:bodyPr>
          <a:lstStyle/>
          <a:p>
            <a:r>
              <a:rPr lang="nb-NO" dirty="0" smtClean="0"/>
              <a:t>Mer fokus på mennesker </a:t>
            </a:r>
            <a:r>
              <a:rPr lang="nb-NO" dirty="0"/>
              <a:t>som lærer </a:t>
            </a:r>
            <a:r>
              <a:rPr lang="nb-NO" dirty="0" smtClean="0"/>
              <a:t>språk</a:t>
            </a:r>
          </a:p>
          <a:p>
            <a:r>
              <a:rPr lang="nb-NO" dirty="0" smtClean="0"/>
              <a:t>Praksisplasser med fokus både på språktrening og arbeidstrening</a:t>
            </a:r>
          </a:p>
          <a:p>
            <a:r>
              <a:rPr lang="nb-NO" dirty="0" smtClean="0"/>
              <a:t>Styrker kommunikasjon mellom skolen og praksisplasser og mentoropplæring på praksisplassen</a:t>
            </a:r>
          </a:p>
          <a:p>
            <a:r>
              <a:rPr lang="nb-NO" dirty="0" smtClean="0"/>
              <a:t>Veiledning av denne målgruppen - En balansegang mellom virkelighetsorientering og ulike muligheter som finnes ute i det norske samfunnet.</a:t>
            </a:r>
          </a:p>
          <a:p>
            <a:r>
              <a:rPr lang="nb-NO" dirty="0" smtClean="0"/>
              <a:t>Deltakerne trenger modningstid og opplevelse av å bli sett og anerkjent</a:t>
            </a:r>
          </a:p>
          <a:p>
            <a:endParaRPr lang="nb-NO" dirty="0" smtClean="0"/>
          </a:p>
          <a:p>
            <a:endParaRPr lang="nb-NO" dirty="0"/>
          </a:p>
          <a:p>
            <a:endParaRPr lang="nb-NO" dirty="0"/>
          </a:p>
        </p:txBody>
      </p:sp>
    </p:spTree>
    <p:extLst>
      <p:ext uri="{BB962C8B-B14F-4D97-AF65-F5344CB8AC3E}">
        <p14:creationId xmlns:p14="http://schemas.microsoft.com/office/powerpoint/2010/main" val="1981923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b="1" dirty="0" smtClean="0"/>
              <a:t>Temaer</a:t>
            </a:r>
            <a:endParaRPr lang="nb-NO" sz="3200" b="1" dirty="0"/>
          </a:p>
        </p:txBody>
      </p:sp>
      <p:sp>
        <p:nvSpPr>
          <p:cNvPr id="3" name="Plassholder for innhold 2"/>
          <p:cNvSpPr>
            <a:spLocks noGrp="1"/>
          </p:cNvSpPr>
          <p:nvPr>
            <p:ph idx="1"/>
          </p:nvPr>
        </p:nvSpPr>
        <p:spPr/>
        <p:txBody>
          <a:bodyPr>
            <a:normAutofit/>
          </a:bodyPr>
          <a:lstStyle/>
          <a:p>
            <a:r>
              <a:rPr lang="nb-NO" dirty="0" smtClean="0"/>
              <a:t>Min masteroppgave - teori</a:t>
            </a:r>
          </a:p>
          <a:p>
            <a:r>
              <a:rPr lang="nb-NO" dirty="0" smtClean="0"/>
              <a:t>Egen praksis</a:t>
            </a:r>
          </a:p>
          <a:p>
            <a:r>
              <a:rPr lang="nb-NO" dirty="0" smtClean="0"/>
              <a:t>Refleksjonsspørsmål</a:t>
            </a:r>
            <a:r>
              <a:rPr lang="nb-NO" dirty="0"/>
              <a:t> </a:t>
            </a:r>
            <a:r>
              <a:rPr lang="nb-NO" dirty="0" smtClean="0"/>
              <a:t>og </a:t>
            </a:r>
            <a:r>
              <a:rPr lang="nb-NO" dirty="0"/>
              <a:t>d</a:t>
            </a:r>
            <a:r>
              <a:rPr lang="nb-NO" dirty="0" smtClean="0"/>
              <a:t>iskusjon i grupper</a:t>
            </a:r>
          </a:p>
        </p:txBody>
      </p:sp>
    </p:spTree>
    <p:extLst>
      <p:ext uri="{BB962C8B-B14F-4D97-AF65-F5344CB8AC3E}">
        <p14:creationId xmlns:p14="http://schemas.microsoft.com/office/powerpoint/2010/main" val="3906032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
            </a:r>
            <a:br>
              <a:rPr lang="nb-NO" sz="3200" dirty="0" smtClean="0"/>
            </a:br>
            <a:r>
              <a:rPr lang="nb-NO" sz="3200" dirty="0" smtClean="0"/>
              <a:t>Språkopplæringen er mye mer enn </a:t>
            </a:r>
            <a:r>
              <a:rPr lang="nb-NO" sz="3200" smtClean="0"/>
              <a:t>bare </a:t>
            </a:r>
            <a:br>
              <a:rPr lang="nb-NO" sz="3200" smtClean="0"/>
            </a:br>
            <a:r>
              <a:rPr lang="nb-NO" sz="3200" smtClean="0"/>
              <a:t>”de språklige </a:t>
            </a:r>
            <a:r>
              <a:rPr lang="nb-NO" sz="3200" dirty="0" smtClean="0"/>
              <a:t>ting”</a:t>
            </a:r>
            <a:r>
              <a:rPr lang="nb-NO" dirty="0"/>
              <a:t/>
            </a:r>
            <a:br>
              <a:rPr lang="nb-NO" dirty="0"/>
            </a:br>
            <a:endParaRPr lang="nb-NO" dirty="0"/>
          </a:p>
        </p:txBody>
      </p:sp>
      <p:sp>
        <p:nvSpPr>
          <p:cNvPr id="3" name="Plassholder for innhold 2"/>
          <p:cNvSpPr>
            <a:spLocks noGrp="1"/>
          </p:cNvSpPr>
          <p:nvPr>
            <p:ph idx="1"/>
          </p:nvPr>
        </p:nvSpPr>
        <p:spPr/>
        <p:txBody>
          <a:bodyPr/>
          <a:lstStyle/>
          <a:p>
            <a:pPr marL="0" indent="0">
              <a:buNone/>
            </a:pPr>
            <a:r>
              <a:rPr lang="nb-NO" sz="2400" dirty="0" smtClean="0"/>
              <a:t>29. L</a:t>
            </a:r>
            <a:r>
              <a:rPr lang="nb-NO" sz="2400" dirty="0"/>
              <a:t>. […], men inni meg følte jeg at det bare er de </a:t>
            </a:r>
          </a:p>
          <a:p>
            <a:pPr marL="0" indent="0">
              <a:buNone/>
            </a:pPr>
            <a:r>
              <a:rPr lang="nb-NO" sz="2400" dirty="0" smtClean="0"/>
              <a:t>30. språklige </a:t>
            </a:r>
            <a:r>
              <a:rPr lang="nb-NO" sz="2400" dirty="0"/>
              <a:t>ting. De skjønner ikke hvordan jeg føler, </a:t>
            </a:r>
            <a:endParaRPr lang="nb-NO" sz="2400" dirty="0" smtClean="0"/>
          </a:p>
          <a:p>
            <a:pPr marL="0" indent="0">
              <a:buNone/>
            </a:pPr>
            <a:r>
              <a:rPr lang="nb-NO" sz="2400" dirty="0" smtClean="0"/>
              <a:t>31. hvordan </a:t>
            </a:r>
            <a:r>
              <a:rPr lang="nb-NO" sz="2400" dirty="0"/>
              <a:t>livet er for meg. </a:t>
            </a:r>
            <a:r>
              <a:rPr lang="nb-NO" sz="2400" dirty="0" smtClean="0"/>
              <a:t>Det </a:t>
            </a:r>
            <a:r>
              <a:rPr lang="nb-NO" sz="2400" dirty="0"/>
              <a:t>er ikke bare å få jobb, det er </a:t>
            </a:r>
            <a:r>
              <a:rPr lang="nb-NO" sz="2400" dirty="0" smtClean="0"/>
              <a:t>32. om </a:t>
            </a:r>
            <a:r>
              <a:rPr lang="nb-NO" sz="2400" dirty="0"/>
              <a:t>å bli selvstendig eller å ha selvtillit. </a:t>
            </a:r>
          </a:p>
          <a:p>
            <a:pPr marL="0" indent="0">
              <a:buNone/>
            </a:pPr>
            <a:r>
              <a:rPr lang="nb-NO" sz="2400" dirty="0" smtClean="0"/>
              <a:t>33. Så </a:t>
            </a:r>
            <a:r>
              <a:rPr lang="nb-NO" sz="2400" dirty="0"/>
              <a:t>jeg var i en veldig forskjellig </a:t>
            </a:r>
            <a:r>
              <a:rPr lang="nb-NO" sz="2400" dirty="0" smtClean="0"/>
              <a:t>(vanskelig) situasjon</a:t>
            </a:r>
            <a:r>
              <a:rPr lang="nb-NO" sz="2400" dirty="0"/>
              <a:t>.</a:t>
            </a:r>
          </a:p>
          <a:p>
            <a:pPr marL="0" indent="0">
              <a:buNone/>
            </a:pPr>
            <a:endParaRPr lang="nb-NO" dirty="0"/>
          </a:p>
        </p:txBody>
      </p:sp>
    </p:spTree>
    <p:extLst>
      <p:ext uri="{BB962C8B-B14F-4D97-AF65-F5344CB8AC3E}">
        <p14:creationId xmlns:p14="http://schemas.microsoft.com/office/powerpoint/2010/main" val="2150599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AKA2 vår 2017</a:t>
            </a:r>
            <a:endParaRPr lang="nb-NO" dirty="0"/>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1096065345"/>
              </p:ext>
            </p:extLst>
          </p:nvPr>
        </p:nvGraphicFramePr>
        <p:xfrm>
          <a:off x="1187624" y="1628796"/>
          <a:ext cx="7560840" cy="4752539"/>
        </p:xfrm>
        <a:graphic>
          <a:graphicData uri="http://schemas.openxmlformats.org/drawingml/2006/table">
            <a:tbl>
              <a:tblPr firstRow="1" firstCol="1" bandRow="1"/>
              <a:tblGrid>
                <a:gridCol w="1546506">
                  <a:extLst>
                    <a:ext uri="{9D8B030D-6E8A-4147-A177-3AD203B41FA5}">
                      <a16:colId xmlns="" xmlns:a16="http://schemas.microsoft.com/office/drawing/2014/main" val="20000"/>
                    </a:ext>
                  </a:extLst>
                </a:gridCol>
                <a:gridCol w="1505247">
                  <a:extLst>
                    <a:ext uri="{9D8B030D-6E8A-4147-A177-3AD203B41FA5}">
                      <a16:colId xmlns="" xmlns:a16="http://schemas.microsoft.com/office/drawing/2014/main" val="20001"/>
                    </a:ext>
                  </a:extLst>
                </a:gridCol>
                <a:gridCol w="1505247">
                  <a:extLst>
                    <a:ext uri="{9D8B030D-6E8A-4147-A177-3AD203B41FA5}">
                      <a16:colId xmlns="" xmlns:a16="http://schemas.microsoft.com/office/drawing/2014/main" val="20002"/>
                    </a:ext>
                  </a:extLst>
                </a:gridCol>
                <a:gridCol w="1502585">
                  <a:extLst>
                    <a:ext uri="{9D8B030D-6E8A-4147-A177-3AD203B41FA5}">
                      <a16:colId xmlns="" xmlns:a16="http://schemas.microsoft.com/office/drawing/2014/main" val="20003"/>
                    </a:ext>
                  </a:extLst>
                </a:gridCol>
                <a:gridCol w="1501255">
                  <a:extLst>
                    <a:ext uri="{9D8B030D-6E8A-4147-A177-3AD203B41FA5}">
                      <a16:colId xmlns="" xmlns:a16="http://schemas.microsoft.com/office/drawing/2014/main" val="20004"/>
                    </a:ext>
                  </a:extLst>
                </a:gridCol>
              </a:tblGrid>
              <a:tr h="264030">
                <a:tc>
                  <a:txBody>
                    <a:bodyPr/>
                    <a:lstStyle/>
                    <a:p>
                      <a:pPr algn="l">
                        <a:spcAft>
                          <a:spcPts val="0"/>
                        </a:spcAft>
                      </a:pPr>
                      <a:r>
                        <a:rPr lang="nb-NO" sz="1200">
                          <a:effectLst/>
                          <a:latin typeface="Calibri"/>
                          <a:ea typeface="Calibri"/>
                          <a:cs typeface="Times New Roman"/>
                        </a:rPr>
                        <a:t>Deltaker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Muntlig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skriftlig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lytte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lese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64030">
                <a:tc>
                  <a:txBody>
                    <a:bodyPr/>
                    <a:lstStyle/>
                    <a:p>
                      <a:pPr algn="l">
                        <a:spcAft>
                          <a:spcPts val="0"/>
                        </a:spcAft>
                      </a:pPr>
                      <a:r>
                        <a:rPr lang="nb-NO" sz="1200" dirty="0" smtClean="0">
                          <a:effectLst/>
                          <a:latin typeface="Calibri"/>
                          <a:ea typeface="Calibri"/>
                          <a:cs typeface="Times New Roman"/>
                        </a:rPr>
                        <a:t>M</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64030">
                <a:tc>
                  <a:txBody>
                    <a:bodyPr/>
                    <a:lstStyle/>
                    <a:p>
                      <a:pPr algn="l">
                        <a:spcAft>
                          <a:spcPts val="0"/>
                        </a:spcAft>
                      </a:pPr>
                      <a:r>
                        <a:rPr lang="nb-NO" sz="1200" dirty="0" smtClean="0">
                          <a:effectLst/>
                          <a:latin typeface="Calibri"/>
                          <a:ea typeface="Calibri"/>
                          <a:cs typeface="Times New Roman"/>
                        </a:rPr>
                        <a:t>S</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64030">
                <a:tc>
                  <a:txBody>
                    <a:bodyPr/>
                    <a:lstStyle/>
                    <a:p>
                      <a:pPr algn="l">
                        <a:spcAft>
                          <a:spcPts val="0"/>
                        </a:spcAft>
                      </a:pPr>
                      <a:r>
                        <a:rPr lang="nb-NO" sz="1200" dirty="0" err="1" smtClean="0">
                          <a:effectLst/>
                          <a:latin typeface="Calibri"/>
                          <a:ea typeface="Calibri"/>
                          <a:cs typeface="Times New Roman"/>
                        </a:rPr>
                        <a:t>X</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64030">
                <a:tc>
                  <a:txBody>
                    <a:bodyPr/>
                    <a:lstStyle/>
                    <a:p>
                      <a:pPr algn="l">
                        <a:spcAft>
                          <a:spcPts val="0"/>
                        </a:spcAft>
                      </a:pPr>
                      <a:r>
                        <a:rPr lang="nb-NO" sz="1200" dirty="0" smtClean="0">
                          <a:solidFill>
                            <a:srgbClr val="C00000"/>
                          </a:solidFill>
                          <a:effectLst/>
                          <a:latin typeface="Calibri"/>
                          <a:ea typeface="Calibri"/>
                          <a:cs typeface="Times New Roman"/>
                        </a:rPr>
                        <a:t>C</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B2</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B2</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64030">
                <a:tc>
                  <a:txBody>
                    <a:bodyPr/>
                    <a:lstStyle/>
                    <a:p>
                      <a:pPr algn="l">
                        <a:spcAft>
                          <a:spcPts val="0"/>
                        </a:spcAft>
                      </a:pPr>
                      <a:r>
                        <a:rPr lang="nb-NO" sz="1200" dirty="0" smtClean="0">
                          <a:solidFill>
                            <a:srgbClr val="C00000"/>
                          </a:solidFill>
                          <a:effectLst/>
                          <a:latin typeface="Calibri"/>
                          <a:ea typeface="Calibri"/>
                          <a:cs typeface="Times New Roman"/>
                        </a:rPr>
                        <a:t>N</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64030">
                <a:tc>
                  <a:txBody>
                    <a:bodyPr/>
                    <a:lstStyle/>
                    <a:p>
                      <a:pPr algn="l">
                        <a:spcAft>
                          <a:spcPts val="0"/>
                        </a:spcAft>
                      </a:pPr>
                      <a:r>
                        <a:rPr lang="nb-NO" sz="1200" dirty="0" smtClean="0">
                          <a:solidFill>
                            <a:srgbClr val="C00000"/>
                          </a:solidFill>
                          <a:effectLst/>
                          <a:latin typeface="Calibri"/>
                          <a:ea typeface="Calibri"/>
                          <a:cs typeface="Times New Roman"/>
                        </a:rPr>
                        <a:t>H</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64030">
                <a:tc>
                  <a:txBody>
                    <a:bodyPr/>
                    <a:lstStyle/>
                    <a:p>
                      <a:pPr algn="l">
                        <a:spcAft>
                          <a:spcPts val="0"/>
                        </a:spcAft>
                      </a:pPr>
                      <a:r>
                        <a:rPr lang="nb-NO" sz="1200" dirty="0" smtClean="0">
                          <a:solidFill>
                            <a:srgbClr val="C00000"/>
                          </a:solidFill>
                          <a:effectLst/>
                          <a:latin typeface="Calibri"/>
                          <a:ea typeface="Calibri"/>
                          <a:cs typeface="Times New Roman"/>
                        </a:rPr>
                        <a:t>B</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A2</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B2</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B2</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64030">
                <a:tc>
                  <a:txBody>
                    <a:bodyPr/>
                    <a:lstStyle/>
                    <a:p>
                      <a:pPr algn="l">
                        <a:spcAft>
                          <a:spcPts val="0"/>
                        </a:spcAft>
                      </a:pPr>
                      <a:r>
                        <a:rPr lang="nb-NO" sz="1200" dirty="0" smtClean="0">
                          <a:effectLst/>
                          <a:latin typeface="Calibri"/>
                          <a:ea typeface="Calibri"/>
                          <a:cs typeface="Times New Roman"/>
                        </a:rPr>
                        <a:t>J</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64030">
                <a:tc>
                  <a:txBody>
                    <a:bodyPr/>
                    <a:lstStyle/>
                    <a:p>
                      <a:pPr algn="l">
                        <a:spcAft>
                          <a:spcPts val="0"/>
                        </a:spcAft>
                      </a:pPr>
                      <a:r>
                        <a:rPr lang="nb-NO" sz="1200" dirty="0" smtClean="0">
                          <a:effectLst/>
                          <a:latin typeface="Calibri"/>
                          <a:ea typeface="Calibri"/>
                          <a:cs typeface="Times New Roman"/>
                        </a:rPr>
                        <a:t>V</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64030">
                <a:tc>
                  <a:txBody>
                    <a:bodyPr/>
                    <a:lstStyle/>
                    <a:p>
                      <a:pPr algn="l">
                        <a:spcAft>
                          <a:spcPts val="0"/>
                        </a:spcAft>
                      </a:pPr>
                      <a:r>
                        <a:rPr lang="nb-NO" sz="1200" dirty="0" smtClean="0">
                          <a:effectLst/>
                          <a:latin typeface="Calibri"/>
                          <a:ea typeface="Calibri"/>
                          <a:cs typeface="Times New Roman"/>
                        </a:rPr>
                        <a:t>S</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64030">
                <a:tc>
                  <a:txBody>
                    <a:bodyPr/>
                    <a:lstStyle/>
                    <a:p>
                      <a:pPr algn="l">
                        <a:spcAft>
                          <a:spcPts val="0"/>
                        </a:spcAft>
                      </a:pPr>
                      <a:r>
                        <a:rPr lang="nb-NO" sz="1200" dirty="0" smtClean="0">
                          <a:solidFill>
                            <a:srgbClr val="C00000"/>
                          </a:solidFill>
                          <a:effectLst/>
                          <a:latin typeface="Calibri"/>
                          <a:ea typeface="Calibri"/>
                          <a:cs typeface="Times New Roman"/>
                        </a:rPr>
                        <a:t>W</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B2</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B2</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64030">
                <a:tc>
                  <a:txBody>
                    <a:bodyPr/>
                    <a:lstStyle/>
                    <a:p>
                      <a:pPr algn="l">
                        <a:spcAft>
                          <a:spcPts val="0"/>
                        </a:spcAft>
                      </a:pPr>
                      <a:r>
                        <a:rPr lang="nb-NO" sz="1200" dirty="0" smtClean="0">
                          <a:solidFill>
                            <a:srgbClr val="C00000"/>
                          </a:solidFill>
                          <a:effectLst/>
                          <a:latin typeface="Calibri"/>
                          <a:ea typeface="Calibri"/>
                          <a:cs typeface="Times New Roman"/>
                        </a:rPr>
                        <a:t>F</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A2</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B2</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64030">
                <a:tc>
                  <a:txBody>
                    <a:bodyPr/>
                    <a:lstStyle/>
                    <a:p>
                      <a:pPr algn="l">
                        <a:spcAft>
                          <a:spcPts val="0"/>
                        </a:spcAft>
                      </a:pPr>
                      <a:r>
                        <a:rPr lang="nb-NO" sz="1200" dirty="0" smtClean="0">
                          <a:effectLst/>
                          <a:latin typeface="Calibri"/>
                          <a:ea typeface="Calibri"/>
                          <a:cs typeface="Times New Roman"/>
                        </a:rPr>
                        <a:t>M</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64030">
                <a:tc>
                  <a:txBody>
                    <a:bodyPr/>
                    <a:lstStyle/>
                    <a:p>
                      <a:pPr algn="l">
                        <a:spcAft>
                          <a:spcPts val="0"/>
                        </a:spcAft>
                      </a:pPr>
                      <a:r>
                        <a:rPr lang="nb-NO" sz="1200" dirty="0" smtClean="0">
                          <a:effectLst/>
                          <a:latin typeface="Calibri"/>
                          <a:ea typeface="Calibri"/>
                          <a:cs typeface="Times New Roman"/>
                        </a:rPr>
                        <a:t>J</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A2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A2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A2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64030">
                <a:tc>
                  <a:txBody>
                    <a:bodyPr/>
                    <a:lstStyle/>
                    <a:p>
                      <a:pPr algn="l">
                        <a:spcAft>
                          <a:spcPts val="0"/>
                        </a:spcAft>
                      </a:pPr>
                      <a:r>
                        <a:rPr lang="nb-NO" sz="1200" dirty="0" smtClean="0">
                          <a:solidFill>
                            <a:srgbClr val="C00000"/>
                          </a:solidFill>
                          <a:effectLst/>
                          <a:latin typeface="Calibri"/>
                          <a:ea typeface="Calibri"/>
                          <a:cs typeface="Times New Roman"/>
                        </a:rPr>
                        <a:t>T</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solidFill>
                            <a:srgbClr val="C00000"/>
                          </a:solidFill>
                          <a:effectLst/>
                          <a:latin typeface="Calibri"/>
                          <a:ea typeface="Calibri"/>
                          <a:cs typeface="Times New Roman"/>
                        </a:rPr>
                        <a:t>B1</a:t>
                      </a:r>
                      <a:endParaRPr lang="nb-NO"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528059">
                <a:tc>
                  <a:txBody>
                    <a:bodyPr/>
                    <a:lstStyle/>
                    <a:p>
                      <a:pPr algn="l">
                        <a:spcAft>
                          <a:spcPts val="0"/>
                        </a:spcAft>
                      </a:pPr>
                      <a:r>
                        <a:rPr lang="nb-NO" sz="1200" dirty="0" smtClean="0">
                          <a:effectLst/>
                          <a:latin typeface="Calibri"/>
                          <a:ea typeface="Calibri"/>
                          <a:cs typeface="Times New Roman"/>
                        </a:rPr>
                        <a:t>M</a:t>
                      </a:r>
                      <a:endParaRPr lang="nb-NO" sz="1200" dirty="0">
                        <a:effectLst/>
                        <a:latin typeface="Calibri"/>
                        <a:ea typeface="Calibri"/>
                        <a:cs typeface="Times New Roman"/>
                      </a:endParaRPr>
                    </a:p>
                    <a:p>
                      <a:pPr algn="l">
                        <a:spcAft>
                          <a:spcPts val="0"/>
                        </a:spcAft>
                      </a:pPr>
                      <a:r>
                        <a:rPr lang="nb-NO" sz="1200" dirty="0" smtClean="0">
                          <a:effectLst/>
                          <a:latin typeface="Calibri"/>
                          <a:ea typeface="Calibri"/>
                          <a:cs typeface="Times New Roman"/>
                        </a:rPr>
                        <a:t>E</a:t>
                      </a:r>
                      <a:endParaRPr lang="nb-N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p>
                      <a:pPr algn="l">
                        <a:spcAft>
                          <a:spcPts val="0"/>
                        </a:spcAft>
                      </a:pPr>
                      <a:r>
                        <a:rPr lang="nb-NO" sz="120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a:effectLst/>
                          <a:latin typeface="Calibri"/>
                          <a:ea typeface="Calibri"/>
                          <a:cs typeface="Times New Roman"/>
                        </a:rPr>
                        <a:t>B1</a:t>
                      </a:r>
                    </a:p>
                    <a:p>
                      <a:pPr algn="l">
                        <a:spcAft>
                          <a:spcPts val="0"/>
                        </a:spcAft>
                      </a:pPr>
                      <a:r>
                        <a:rPr lang="nb-NO" sz="1200">
                          <a:effectLst/>
                          <a:latin typeface="Calibri"/>
                          <a:ea typeface="Calibri"/>
                          <a:cs typeface="Times New Roman"/>
                        </a:rPr>
                        <a:t>B2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b-NO" sz="1200" dirty="0">
                          <a:effectLst/>
                          <a:latin typeface="Calibri"/>
                          <a:ea typeface="Calibri"/>
                          <a:cs typeface="Times New Roman"/>
                        </a:rPr>
                        <a:t>B1</a:t>
                      </a:r>
                    </a:p>
                    <a:p>
                      <a:pPr algn="l">
                        <a:spcAft>
                          <a:spcPts val="0"/>
                        </a:spcAft>
                      </a:pPr>
                      <a:r>
                        <a:rPr lang="nb-NO" sz="1200" dirty="0">
                          <a:effectLst/>
                          <a:latin typeface="Calibri"/>
                          <a:ea typeface="Calibri"/>
                          <a:cs typeface="Times New Roman"/>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3538440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Takk for meg </a:t>
            </a:r>
            <a:endParaRPr lang="nb-NO" dirty="0"/>
          </a:p>
        </p:txBody>
      </p:sp>
      <p:sp>
        <p:nvSpPr>
          <p:cNvPr id="3" name="Plassholder for innhold 2"/>
          <p:cNvSpPr>
            <a:spLocks noGrp="1"/>
          </p:cNvSpPr>
          <p:nvPr>
            <p:ph idx="1"/>
          </p:nvPr>
        </p:nvSpPr>
        <p:spPr>
          <a:xfrm>
            <a:off x="899592" y="1916832"/>
            <a:ext cx="7772400" cy="4114800"/>
          </a:xfrm>
        </p:spPr>
        <p:txBody>
          <a:bodyPr/>
          <a:lstStyle/>
          <a:p>
            <a:r>
              <a:rPr lang="nb-NO" u="sng" dirty="0">
                <a:hlinkClick r:id="rId3"/>
              </a:rPr>
              <a:t>MA-2016-Thuy-Thanh-Pham-pdf.pdf - UiO - DUO</a:t>
            </a:r>
            <a:endParaRPr lang="nb-NO" dirty="0"/>
          </a:p>
          <a:p>
            <a:endParaRPr lang="nb-NO" dirty="0"/>
          </a:p>
        </p:txBody>
      </p:sp>
      <p:pic>
        <p:nvPicPr>
          <p:cNvPr id="1026" name="Picture 2" descr="ilderesultat for s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284984"/>
            <a:ext cx="21145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41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b="1" dirty="0" smtClean="0"/>
              <a:t>Bakgrunn for masteroppgaven</a:t>
            </a:r>
            <a:endParaRPr lang="nb-NO" sz="3200" b="1" dirty="0"/>
          </a:p>
        </p:txBody>
      </p:sp>
      <p:sp>
        <p:nvSpPr>
          <p:cNvPr id="3" name="Plassholder for innhold 2"/>
          <p:cNvSpPr>
            <a:spLocks noGrp="1"/>
          </p:cNvSpPr>
          <p:nvPr>
            <p:ph idx="1"/>
          </p:nvPr>
        </p:nvSpPr>
        <p:spPr/>
        <p:txBody>
          <a:bodyPr/>
          <a:lstStyle/>
          <a:p>
            <a:r>
              <a:rPr lang="nb-NO" dirty="0" smtClean="0"/>
              <a:t>Deltakere med høyere formell kompetanse/</a:t>
            </a:r>
            <a:r>
              <a:rPr lang="nb-NO" dirty="0"/>
              <a:t> </a:t>
            </a:r>
            <a:r>
              <a:rPr lang="nb-NO" dirty="0" smtClean="0"/>
              <a:t>akademikere </a:t>
            </a:r>
            <a:endParaRPr lang="nb-NO" dirty="0"/>
          </a:p>
          <a:p>
            <a:r>
              <a:rPr lang="nb-NO" dirty="0" smtClean="0"/>
              <a:t>En helt ny gruppe </a:t>
            </a:r>
            <a:endParaRPr lang="nb-NO" dirty="0"/>
          </a:p>
          <a:p>
            <a:r>
              <a:rPr lang="nb-NO" dirty="0" smtClean="0"/>
              <a:t>Veldig lite erfaring med gruppen</a:t>
            </a:r>
          </a:p>
          <a:p>
            <a:r>
              <a:rPr lang="nb-NO" dirty="0" smtClean="0"/>
              <a:t>Mine egne observasjoner </a:t>
            </a:r>
          </a:p>
          <a:p>
            <a:r>
              <a:rPr lang="nb-NO" dirty="0" smtClean="0"/>
              <a:t>Ønsket å finne ut mer om målgruppen</a:t>
            </a:r>
          </a:p>
          <a:p>
            <a:endParaRPr lang="nb-NO" dirty="0" smtClean="0"/>
          </a:p>
          <a:p>
            <a:endParaRPr lang="nb-NO" dirty="0" smtClean="0"/>
          </a:p>
          <a:p>
            <a:endParaRPr lang="nb-NO" dirty="0"/>
          </a:p>
        </p:txBody>
      </p:sp>
    </p:spTree>
    <p:extLst>
      <p:ext uri="{BB962C8B-B14F-4D97-AF65-F5344CB8AC3E}">
        <p14:creationId xmlns:p14="http://schemas.microsoft.com/office/powerpoint/2010/main" val="109539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2" end="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b="1" dirty="0" smtClean="0"/>
              <a:t>Min masteroppgave</a:t>
            </a:r>
            <a:endParaRPr lang="nb-NO" sz="3200" b="1" dirty="0"/>
          </a:p>
        </p:txBody>
      </p:sp>
      <p:sp>
        <p:nvSpPr>
          <p:cNvPr id="3" name="Plassholder for innhold 2"/>
          <p:cNvSpPr>
            <a:spLocks noGrp="1"/>
          </p:cNvSpPr>
          <p:nvPr>
            <p:ph idx="1"/>
          </p:nvPr>
        </p:nvSpPr>
        <p:spPr/>
        <p:txBody>
          <a:bodyPr>
            <a:normAutofit fontScale="77500" lnSpcReduction="20000"/>
          </a:bodyPr>
          <a:lstStyle/>
          <a:p>
            <a:pPr>
              <a:lnSpc>
                <a:spcPct val="150000"/>
              </a:lnSpc>
              <a:spcAft>
                <a:spcPts val="0"/>
              </a:spcAft>
            </a:pPr>
            <a:r>
              <a:rPr lang="nb-NO" i="1" dirty="0">
                <a:solidFill>
                  <a:srgbClr val="000000"/>
                </a:solidFill>
                <a:latin typeface="Calibri" charset="0"/>
                <a:ea typeface="Calibri" charset="0"/>
                <a:cs typeface="Lucida Grande" charset="0"/>
              </a:rPr>
              <a:t>Hvordan konstruerer og forhandler voksne </a:t>
            </a:r>
            <a:r>
              <a:rPr lang="nb-NO" i="1" dirty="0" smtClean="0">
                <a:solidFill>
                  <a:srgbClr val="000000"/>
                </a:solidFill>
                <a:latin typeface="Calibri" charset="0"/>
                <a:ea typeface="Calibri" charset="0"/>
                <a:cs typeface="Lucida Grande" charset="0"/>
              </a:rPr>
              <a:t>språkinnlærere </a:t>
            </a:r>
            <a:r>
              <a:rPr lang="nb-NO" i="1" dirty="0">
                <a:solidFill>
                  <a:srgbClr val="000000"/>
                </a:solidFill>
                <a:latin typeface="Calibri" charset="0"/>
                <a:ea typeface="Calibri" charset="0"/>
                <a:cs typeface="Lucida Grande" charset="0"/>
              </a:rPr>
              <a:t>med akademisk bakgrunn frem sine nye identiteter mens de er på vei mot arbeidslivet i Norge? </a:t>
            </a:r>
            <a:endParaRPr lang="nb-NO" dirty="0">
              <a:solidFill>
                <a:srgbClr val="000000"/>
              </a:solidFill>
              <a:latin typeface="Calibri" charset="0"/>
              <a:ea typeface="Calibri" charset="0"/>
              <a:cs typeface="Lucida Grande" charset="0"/>
            </a:endParaRPr>
          </a:p>
          <a:p>
            <a:endParaRPr lang="nb-NO" dirty="0" smtClean="0"/>
          </a:p>
          <a:p>
            <a:r>
              <a:rPr lang="nb-NO" dirty="0" smtClean="0"/>
              <a:t>Identitet</a:t>
            </a:r>
          </a:p>
          <a:p>
            <a:r>
              <a:rPr lang="nb-NO" dirty="0" smtClean="0"/>
              <a:t>Narrativer og identitet</a:t>
            </a:r>
          </a:p>
          <a:p>
            <a:r>
              <a:rPr lang="nb-NO" dirty="0"/>
              <a:t>Imagined identities and imagined </a:t>
            </a:r>
            <a:r>
              <a:rPr lang="nb-NO" dirty="0" err="1" smtClean="0"/>
              <a:t>communities</a:t>
            </a:r>
            <a:endParaRPr lang="nb-NO" dirty="0" smtClean="0"/>
          </a:p>
          <a:p>
            <a:r>
              <a:rPr lang="nb-NO" dirty="0" smtClean="0"/>
              <a:t>Investment</a:t>
            </a:r>
          </a:p>
        </p:txBody>
      </p:sp>
    </p:spTree>
    <p:extLst>
      <p:ext uri="{BB962C8B-B14F-4D97-AF65-F5344CB8AC3E}">
        <p14:creationId xmlns:p14="http://schemas.microsoft.com/office/powerpoint/2010/main" val="1387467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 </a:t>
            </a:r>
            <a:r>
              <a:rPr lang="nb-NO" sz="3200" b="1" dirty="0" smtClean="0"/>
              <a:t>Metode</a:t>
            </a:r>
            <a:endParaRPr lang="nb-NO" sz="3200" b="1" dirty="0"/>
          </a:p>
        </p:txBody>
      </p:sp>
      <p:sp>
        <p:nvSpPr>
          <p:cNvPr id="3" name="Plassholder for innhold 2"/>
          <p:cNvSpPr>
            <a:spLocks noGrp="1"/>
          </p:cNvSpPr>
          <p:nvPr>
            <p:ph idx="1"/>
          </p:nvPr>
        </p:nvSpPr>
        <p:spPr/>
        <p:txBody>
          <a:bodyPr>
            <a:normAutofit/>
          </a:bodyPr>
          <a:lstStyle/>
          <a:p>
            <a:r>
              <a:rPr lang="nb-NO" dirty="0"/>
              <a:t>Kvalitativ metode og intervju som </a:t>
            </a:r>
            <a:r>
              <a:rPr lang="nb-NO" dirty="0" smtClean="0"/>
              <a:t>forskningsmetode</a:t>
            </a:r>
          </a:p>
          <a:p>
            <a:r>
              <a:rPr lang="nb-NO" dirty="0" smtClean="0">
                <a:effectLst/>
              </a:rPr>
              <a:t>Lien</a:t>
            </a:r>
            <a:r>
              <a:rPr lang="nb-NO" dirty="0"/>
              <a:t> </a:t>
            </a:r>
            <a:r>
              <a:rPr lang="nb-NO" dirty="0" smtClean="0"/>
              <a:t>og </a:t>
            </a:r>
            <a:r>
              <a:rPr lang="nb-NO" dirty="0" smtClean="0">
                <a:effectLst/>
              </a:rPr>
              <a:t> Hoa</a:t>
            </a:r>
          </a:p>
          <a:p>
            <a:endParaRPr lang="nb-NO" dirty="0" smtClean="0">
              <a:effectLst/>
            </a:endParaRPr>
          </a:p>
          <a:p>
            <a:endParaRPr lang="nb-NO" dirty="0" smtClean="0"/>
          </a:p>
          <a:p>
            <a:endParaRPr lang="nb-NO" dirty="0"/>
          </a:p>
        </p:txBody>
      </p:sp>
    </p:spTree>
    <p:extLst>
      <p:ext uri="{BB962C8B-B14F-4D97-AF65-F5344CB8AC3E}">
        <p14:creationId xmlns:p14="http://schemas.microsoft.com/office/powerpoint/2010/main" val="788532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Hoa</a:t>
            </a:r>
            <a:endParaRPr lang="nb-NO" dirty="0"/>
          </a:p>
        </p:txBody>
      </p:sp>
      <p:sp>
        <p:nvSpPr>
          <p:cNvPr id="3" name="Plassholder for innhold 2"/>
          <p:cNvSpPr>
            <a:spLocks noGrp="1"/>
          </p:cNvSpPr>
          <p:nvPr>
            <p:ph idx="1"/>
          </p:nvPr>
        </p:nvSpPr>
        <p:spPr/>
        <p:txBody>
          <a:bodyPr/>
          <a:lstStyle/>
          <a:p>
            <a:r>
              <a:rPr lang="nb-NO" sz="2800" dirty="0" smtClean="0"/>
              <a:t>Jurist</a:t>
            </a:r>
          </a:p>
          <a:p>
            <a:r>
              <a:rPr lang="nb-NO" sz="2800" dirty="0" smtClean="0"/>
              <a:t>Mastergrad i </a:t>
            </a:r>
            <a:r>
              <a:rPr lang="nb-NO" sz="2800" kern="1200" dirty="0">
                <a:latin typeface="Times New Roman" pitchFamily="18" charset="0"/>
              </a:rPr>
              <a:t>menneskerettigheter fra </a:t>
            </a:r>
            <a:r>
              <a:rPr lang="nb-NO" sz="2800" kern="1200" dirty="0" smtClean="0">
                <a:latin typeface="Times New Roman" pitchFamily="18" charset="0"/>
              </a:rPr>
              <a:t>Norge</a:t>
            </a:r>
          </a:p>
          <a:p>
            <a:r>
              <a:rPr lang="nb-NO" sz="2800" kern="1200" dirty="0" smtClean="0">
                <a:latin typeface="Times New Roman" pitchFamily="18" charset="0"/>
              </a:rPr>
              <a:t>Aka-løp</a:t>
            </a:r>
          </a:p>
          <a:p>
            <a:r>
              <a:rPr lang="nb-NO" sz="2800" kern="1200" dirty="0" smtClean="0">
                <a:latin typeface="Times New Roman" pitchFamily="18" charset="0"/>
              </a:rPr>
              <a:t>Relevant praksis </a:t>
            </a:r>
            <a:r>
              <a:rPr lang="nb-NO" sz="2800" kern="1200" dirty="0">
                <a:latin typeface="Times New Roman" pitchFamily="18" charset="0"/>
              </a:rPr>
              <a:t>i en offentlig </a:t>
            </a:r>
            <a:r>
              <a:rPr lang="nb-NO" sz="2800" kern="1200" dirty="0" smtClean="0">
                <a:latin typeface="Times New Roman" pitchFamily="18" charset="0"/>
              </a:rPr>
              <a:t>institusjon</a:t>
            </a:r>
          </a:p>
          <a:p>
            <a:r>
              <a:rPr lang="nb-NO" sz="2800" kern="1200" dirty="0" smtClean="0">
                <a:latin typeface="Times New Roman" pitchFamily="18" charset="0"/>
              </a:rPr>
              <a:t>Lærerik praksisperiode</a:t>
            </a:r>
          </a:p>
          <a:p>
            <a:r>
              <a:rPr lang="nb-NO" sz="2800" kern="1200" dirty="0" smtClean="0">
                <a:latin typeface="Times New Roman" pitchFamily="18" charset="0"/>
              </a:rPr>
              <a:t>Fikk bedre selvinnsikt i sin egen kompetanse i forhold til krav fra arbeidsgivers side</a:t>
            </a:r>
          </a:p>
          <a:p>
            <a:endParaRPr lang="nb-NO" kern="1200" dirty="0" smtClean="0">
              <a:latin typeface="Times New Roman" pitchFamily="18" charset="0"/>
            </a:endParaRPr>
          </a:p>
          <a:p>
            <a:endParaRPr lang="nb-NO" kern="1200" dirty="0" smtClean="0">
              <a:latin typeface="Times New Roman" pitchFamily="18" charset="0"/>
            </a:endParaRPr>
          </a:p>
          <a:p>
            <a:endParaRPr lang="nb-NO" kern="1200" dirty="0" smtClean="0">
              <a:latin typeface="Times New Roman" pitchFamily="18" charset="0"/>
            </a:endParaRPr>
          </a:p>
          <a:p>
            <a:endParaRPr lang="nb-NO" kern="1200" dirty="0" smtClean="0">
              <a:latin typeface="Times New Roman" pitchFamily="18" charset="0"/>
            </a:endParaRPr>
          </a:p>
          <a:p>
            <a:endParaRPr lang="nb-NO" dirty="0" smtClean="0"/>
          </a:p>
        </p:txBody>
      </p:sp>
    </p:spTree>
    <p:extLst>
      <p:ext uri="{BB962C8B-B14F-4D97-AF65-F5344CB8AC3E}">
        <p14:creationId xmlns:p14="http://schemas.microsoft.com/office/powerpoint/2010/main" val="2065832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r>
              <a:rPr lang="nb-NO" dirty="0" smtClean="0"/>
              <a:t>Hva er «identitet» ?  </a:t>
            </a:r>
            <a:endParaRPr lang="nb-NO" dirty="0"/>
          </a:p>
        </p:txBody>
      </p:sp>
    </p:spTree>
    <p:extLst>
      <p:ext uri="{BB962C8B-B14F-4D97-AF65-F5344CB8AC3E}">
        <p14:creationId xmlns:p14="http://schemas.microsoft.com/office/powerpoint/2010/main" val="1986290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b="1" dirty="0" smtClean="0"/>
              <a:t>Identitet</a:t>
            </a:r>
            <a:br>
              <a:rPr lang="nb-NO" b="1" dirty="0" smtClean="0"/>
            </a:br>
            <a:endParaRPr lang="nb-NO" b="1" dirty="0"/>
          </a:p>
        </p:txBody>
      </p:sp>
      <p:sp>
        <p:nvSpPr>
          <p:cNvPr id="3" name="Plassholder for innhold 2"/>
          <p:cNvSpPr>
            <a:spLocks noGrp="1"/>
          </p:cNvSpPr>
          <p:nvPr>
            <p:ph idx="1"/>
          </p:nvPr>
        </p:nvSpPr>
        <p:spPr>
          <a:xfrm>
            <a:off x="685800" y="1412776"/>
            <a:ext cx="7772400" cy="4114800"/>
          </a:xfrm>
        </p:spPr>
        <p:txBody>
          <a:bodyPr/>
          <a:lstStyle/>
          <a:p>
            <a:r>
              <a:rPr lang="nb-NO" dirty="0" smtClean="0"/>
              <a:t>Tradisjonell oppfatning av identitet</a:t>
            </a:r>
          </a:p>
          <a:p>
            <a:r>
              <a:rPr lang="nb-NO" dirty="0" smtClean="0"/>
              <a:t>Identitet peker mot den sosiale virkeligheten som identitet er knyttet til, og er dermed sosialt konstruert  - De Fina, 2012</a:t>
            </a:r>
          </a:p>
          <a:p>
            <a:r>
              <a:rPr lang="nb-NO" dirty="0" smtClean="0"/>
              <a:t>”... </a:t>
            </a:r>
            <a:r>
              <a:rPr lang="nb-NO" dirty="0" err="1" smtClean="0"/>
              <a:t>how</a:t>
            </a:r>
            <a:r>
              <a:rPr lang="nb-NO" dirty="0" smtClean="0"/>
              <a:t> a person understand his or her </a:t>
            </a:r>
            <a:r>
              <a:rPr lang="nb-NO" dirty="0" err="1" smtClean="0"/>
              <a:t>relationship</a:t>
            </a:r>
            <a:r>
              <a:rPr lang="nb-NO" dirty="0" smtClean="0"/>
              <a:t> to the </a:t>
            </a:r>
            <a:r>
              <a:rPr lang="nb-NO" dirty="0" err="1" smtClean="0"/>
              <a:t>world</a:t>
            </a:r>
            <a:r>
              <a:rPr lang="nb-NO" dirty="0" smtClean="0"/>
              <a:t>, </a:t>
            </a:r>
            <a:r>
              <a:rPr lang="nb-NO" dirty="0" err="1" smtClean="0"/>
              <a:t>how</a:t>
            </a:r>
            <a:r>
              <a:rPr lang="nb-NO" dirty="0" smtClean="0"/>
              <a:t> </a:t>
            </a:r>
            <a:r>
              <a:rPr lang="nb-NO" dirty="0" err="1" smtClean="0"/>
              <a:t>that</a:t>
            </a:r>
            <a:r>
              <a:rPr lang="nb-NO" dirty="0" smtClean="0"/>
              <a:t> </a:t>
            </a:r>
            <a:r>
              <a:rPr lang="nb-NO" dirty="0" err="1" smtClean="0"/>
              <a:t>relationship</a:t>
            </a:r>
            <a:r>
              <a:rPr lang="nb-NO" dirty="0" smtClean="0"/>
              <a:t> is structured </a:t>
            </a:r>
            <a:r>
              <a:rPr lang="nb-NO" dirty="0" err="1" smtClean="0"/>
              <a:t>across</a:t>
            </a:r>
            <a:r>
              <a:rPr lang="nb-NO" dirty="0" smtClean="0"/>
              <a:t> time and </a:t>
            </a:r>
            <a:r>
              <a:rPr lang="nb-NO" dirty="0" err="1" smtClean="0"/>
              <a:t>space</a:t>
            </a:r>
            <a:r>
              <a:rPr lang="nb-NO" dirty="0" smtClean="0"/>
              <a:t>, and </a:t>
            </a:r>
            <a:r>
              <a:rPr lang="nb-NO" dirty="0" err="1" smtClean="0"/>
              <a:t>how</a:t>
            </a:r>
            <a:r>
              <a:rPr lang="nb-NO" dirty="0" smtClean="0"/>
              <a:t> the person understands </a:t>
            </a:r>
            <a:r>
              <a:rPr lang="nb-NO" dirty="0" err="1" smtClean="0"/>
              <a:t>possibilities</a:t>
            </a:r>
            <a:r>
              <a:rPr lang="nb-NO" dirty="0" smtClean="0"/>
              <a:t> for the </a:t>
            </a:r>
            <a:r>
              <a:rPr lang="nb-NO" dirty="0" err="1" smtClean="0"/>
              <a:t>future</a:t>
            </a:r>
            <a:r>
              <a:rPr lang="nb-NO" dirty="0" smtClean="0"/>
              <a:t>.” - Norton, 2013</a:t>
            </a:r>
          </a:p>
          <a:p>
            <a:endParaRPr lang="nb-NO" dirty="0" smtClean="0"/>
          </a:p>
          <a:p>
            <a:pPr marL="0" indent="0">
              <a:buNone/>
            </a:pPr>
            <a:r>
              <a:rPr lang="nb-NO" sz="2800" i="1" dirty="0"/>
              <a:t>	</a:t>
            </a:r>
            <a:endParaRPr lang="nb-NO" dirty="0" smtClean="0"/>
          </a:p>
          <a:p>
            <a:endParaRPr lang="nb-NO" dirty="0" smtClean="0"/>
          </a:p>
        </p:txBody>
      </p:sp>
    </p:spTree>
    <p:extLst>
      <p:ext uri="{BB962C8B-B14F-4D97-AF65-F5344CB8AC3E}">
        <p14:creationId xmlns:p14="http://schemas.microsoft.com/office/powerpoint/2010/main" val="2978878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verheadmal grønn">
  <a:themeElements>
    <a:clrScheme name="BIOM_presentasj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OM_presentasj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IOM_presentasj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OM_presentasj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OM_presentasj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OM_presentasj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OM_presentasj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OM_presentasj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OM_presentasj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Overheadmal grønn</Template>
  <TotalTime>32489</TotalTime>
  <Words>2393</Words>
  <Application>Microsoft Office PowerPoint</Application>
  <PresentationFormat>Skjermfremvisning (4:3)</PresentationFormat>
  <Paragraphs>302</Paragraphs>
  <Slides>32</Slides>
  <Notes>30</Notes>
  <HiddenSlides>0</HiddenSlides>
  <MMClips>0</MMClips>
  <ScaleCrop>false</ScaleCrop>
  <HeadingPairs>
    <vt:vector size="4" baseType="variant">
      <vt:variant>
        <vt:lpstr>Tema</vt:lpstr>
      </vt:variant>
      <vt:variant>
        <vt:i4>1</vt:i4>
      </vt:variant>
      <vt:variant>
        <vt:lpstr>Lysbildetitler</vt:lpstr>
      </vt:variant>
      <vt:variant>
        <vt:i4>32</vt:i4>
      </vt:variant>
    </vt:vector>
  </HeadingPairs>
  <TitlesOfParts>
    <vt:vector size="33" baseType="lpstr">
      <vt:lpstr>Overheadmal grønn</vt:lpstr>
      <vt:lpstr>  Identitet og språk – Hvordan legge til rette for at deltakerne kan rekonstruere sin identitet som yrkeutøver?  Innvandrere med akademisk bakgrunn i møte med norsk arbeidsliv  </vt:lpstr>
      <vt:lpstr>Plan for i dag</vt:lpstr>
      <vt:lpstr>Temaer</vt:lpstr>
      <vt:lpstr>Bakgrunn for masteroppgaven</vt:lpstr>
      <vt:lpstr>Min masteroppgave</vt:lpstr>
      <vt:lpstr> Metode</vt:lpstr>
      <vt:lpstr>Hoa</vt:lpstr>
      <vt:lpstr>PowerPoint-presentasjon</vt:lpstr>
      <vt:lpstr>Identitet </vt:lpstr>
      <vt:lpstr>Identitet konstrueres gjennom narrativer </vt:lpstr>
      <vt:lpstr> Utdrag 1. En person med solid faglig kompetanse (Juristen)</vt:lpstr>
      <vt:lpstr>Forestilte felleskap og forestilte identiteter (Imagined identities and imagined communities) </vt:lpstr>
      <vt:lpstr>Utdrag 2. En forestilt identitet i et forestilt felleskap  </vt:lpstr>
      <vt:lpstr>Utdrag 3. En pålagt identitet </vt:lpstr>
      <vt:lpstr>Hvorfor er det viktig å ha fokus på identitet?</vt:lpstr>
      <vt:lpstr>Språkopplæringen, en kontinuerlig kamp om identitetskonstruksjon</vt:lpstr>
      <vt:lpstr>Innsats (investment) </vt:lpstr>
      <vt:lpstr>Kaffe?</vt:lpstr>
      <vt:lpstr>Min egen praksis</vt:lpstr>
      <vt:lpstr>Fortid</vt:lpstr>
      <vt:lpstr>Nåtid/framtid</vt:lpstr>
      <vt:lpstr>Etter praksis</vt:lpstr>
      <vt:lpstr>Facebook</vt:lpstr>
      <vt:lpstr>PowerPoint-presentasjon</vt:lpstr>
      <vt:lpstr>Diskusjon i grupper</vt:lpstr>
      <vt:lpstr>Diskusjon</vt:lpstr>
      <vt:lpstr>Refleksjonsspørsmål 5 min</vt:lpstr>
      <vt:lpstr>Dagens perspektiv på voksenopplæringen </vt:lpstr>
      <vt:lpstr>Framtidige perspektiver </vt:lpstr>
      <vt:lpstr> Språkopplæringen er mye mer enn bare  ”de språklige ting” </vt:lpstr>
      <vt:lpstr>AKA2 vår 2017</vt:lpstr>
      <vt:lpstr>Takk for meg </vt:lpstr>
    </vt:vector>
  </TitlesOfParts>
  <Company>Bærum 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Identitetsforhandling gjennom posisjonering  Innvandrere med akademisk bakgrunn i møte med norsk arbeidsliv</dc:title>
  <dc:creator>Thuy Thanh Pham</dc:creator>
  <cp:lastModifiedBy>Thuy Thanh Pham</cp:lastModifiedBy>
  <cp:revision>169</cp:revision>
  <cp:lastPrinted>2017-09-10T12:45:57Z</cp:lastPrinted>
  <dcterms:created xsi:type="dcterms:W3CDTF">2017-06-08T12:29:54Z</dcterms:created>
  <dcterms:modified xsi:type="dcterms:W3CDTF">2018-11-07T10:11:42Z</dcterms:modified>
</cp:coreProperties>
</file>