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76" r:id="rId3"/>
    <p:sldId id="277" r:id="rId4"/>
    <p:sldId id="278" r:id="rId5"/>
    <p:sldId id="279" r:id="rId6"/>
    <p:sldId id="256" r:id="rId7"/>
    <p:sldId id="257" r:id="rId8"/>
    <p:sldId id="272" r:id="rId9"/>
    <p:sldId id="261" r:id="rId10"/>
    <p:sldId id="268" r:id="rId11"/>
    <p:sldId id="273" r:id="rId12"/>
    <p:sldId id="274" r:id="rId13"/>
    <p:sldId id="269" r:id="rId14"/>
    <p:sldId id="263" r:id="rId15"/>
    <p:sldId id="264" r:id="rId16"/>
    <p:sldId id="265" r:id="rId17"/>
    <p:sldId id="280" r:id="rId18"/>
    <p:sldId id="281" r:id="rId19"/>
  </p:sldIdLst>
  <p:sldSz cx="9144000" cy="6858000" type="screen4x3"/>
  <p:notesSz cx="6784975" cy="985678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CC00"/>
    <a:srgbClr val="0066FF"/>
    <a:srgbClr val="C4262E"/>
    <a:srgbClr val="D62828"/>
    <a:srgbClr val="E23D28"/>
    <a:srgbClr val="C13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1" autoAdjust="0"/>
    <p:restoredTop sz="96442" autoAdjust="0"/>
  </p:normalViewPr>
  <p:slideViewPr>
    <p:cSldViewPr snapToGrid="0">
      <p:cViewPr>
        <p:scale>
          <a:sx n="110" d="100"/>
          <a:sy n="110" d="100"/>
        </p:scale>
        <p:origin x="-864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39456" cy="49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9" tIns="45380" rIns="90759" bIns="45380" numCol="1" anchor="t" anchorCtr="0" compatLnSpc="1">
            <a:prstTxWarp prst="textNoShape">
              <a:avLst/>
            </a:prstTxWarp>
          </a:bodyPr>
          <a:lstStyle>
            <a:lvl1pPr defTabSz="907188">
              <a:defRPr sz="1200"/>
            </a:lvl1pPr>
          </a:lstStyle>
          <a:p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905" y="2"/>
            <a:ext cx="2939456" cy="49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9" tIns="45380" rIns="90759" bIns="45380" numCol="1" anchor="t" anchorCtr="0" compatLnSpc="1">
            <a:prstTxWarp prst="textNoShape">
              <a:avLst/>
            </a:prstTxWarp>
          </a:bodyPr>
          <a:lstStyle>
            <a:lvl1pPr algn="r" defTabSz="907188">
              <a:defRPr sz="1200"/>
            </a:lvl1pPr>
          </a:lstStyle>
          <a:p>
            <a:endParaRPr lang="nb-NO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2667"/>
            <a:ext cx="2939456" cy="49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9" tIns="45380" rIns="90759" bIns="45380" numCol="1" anchor="b" anchorCtr="0" compatLnSpc="1">
            <a:prstTxWarp prst="textNoShape">
              <a:avLst/>
            </a:prstTxWarp>
          </a:bodyPr>
          <a:lstStyle>
            <a:lvl1pPr defTabSz="907188">
              <a:defRPr sz="1200"/>
            </a:lvl1pPr>
          </a:lstStyle>
          <a:p>
            <a:endParaRPr lang="nb-NO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905" y="9362667"/>
            <a:ext cx="2939456" cy="49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9" tIns="45380" rIns="90759" bIns="45380" numCol="1" anchor="b" anchorCtr="0" compatLnSpc="1">
            <a:prstTxWarp prst="textNoShape">
              <a:avLst/>
            </a:prstTxWarp>
          </a:bodyPr>
          <a:lstStyle>
            <a:lvl1pPr algn="r" defTabSz="907188">
              <a:defRPr sz="1200"/>
            </a:lvl1pPr>
          </a:lstStyle>
          <a:p>
            <a:fld id="{9CD0E6F2-805E-49D1-8068-CF529CCE7D89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1851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39456" cy="49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49" tIns="46324" rIns="92649" bIns="4632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905" y="2"/>
            <a:ext cx="2939456" cy="49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49" tIns="46324" rIns="92649" bIns="4632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112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39775"/>
            <a:ext cx="4929188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336" y="4681334"/>
            <a:ext cx="5428303" cy="4435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49" tIns="46324" rIns="92649" bIns="46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2667"/>
            <a:ext cx="2939456" cy="49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49" tIns="46324" rIns="92649" bIns="4632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905" y="9362667"/>
            <a:ext cx="2939456" cy="49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49" tIns="46324" rIns="92649" bIns="4632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BD7E05-7F6F-4D43-87BC-6646F233B05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8545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D7E05-7F6F-4D43-87BC-6646F233B053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7438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D7E05-7F6F-4D43-87BC-6646F233B053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711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9488" indent="-2882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3058" indent="-23061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14282" indent="-23061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75505" indent="-23061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36728" indent="-2306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97952" indent="-2306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59175" indent="-2306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0399" indent="-2306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003146-3D02-4F2C-8DE0-8E2DC6B8B5CA}" type="slidenum">
              <a:rPr lang="nb-NO"/>
              <a:pPr eaLnBrk="1" hangingPunct="1"/>
              <a:t>7</a:t>
            </a:fld>
            <a:endParaRPr lang="nb-NO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844334" y="9361881"/>
            <a:ext cx="2939024" cy="493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352" tIns="45175" rIns="90352" bIns="45175" anchor="b"/>
          <a:lstStyle>
            <a:lvl1pPr defTabSz="8953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953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53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53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53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E0B59EF-7AE8-43FF-AAB0-2E0A3BE3F855}" type="slidenum">
              <a:rPr lang="nb-NO" sz="1200"/>
              <a:pPr algn="r" eaLnBrk="1" hangingPunct="1"/>
              <a:t>7</a:t>
            </a:fld>
            <a:endParaRPr lang="nb-NO" sz="1200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8688" y="739775"/>
            <a:ext cx="4930775" cy="3697288"/>
          </a:xfrm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8983" y="4683328"/>
            <a:ext cx="5427010" cy="4433486"/>
          </a:xfrm>
          <a:noFill/>
        </p:spPr>
        <p:txBody>
          <a:bodyPr lIns="90352" tIns="45175" rIns="90352" bIns="45175"/>
          <a:lstStyle/>
          <a:p>
            <a:pPr marL="230612" indent="-230612"/>
            <a:endParaRPr lang="nb-NO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D7E05-7F6F-4D43-87BC-6646F233B053}" type="slidenum">
              <a:rPr lang="nb-NO" smtClean="0"/>
              <a:pPr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2072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D7E05-7F6F-4D43-87BC-6646F233B053}" type="slidenum">
              <a:rPr lang="nb-NO" smtClean="0"/>
              <a:pPr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918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8688" y="739775"/>
            <a:ext cx="4927600" cy="3695700"/>
          </a:xfrm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nb-NO" baseline="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D7E05-7F6F-4D43-87BC-6646F233B053}" type="slidenum">
              <a:rPr lang="nb-NO" smtClean="0"/>
              <a:pPr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14494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D7E05-7F6F-4D43-87BC-6646F233B053}" type="slidenum">
              <a:rPr lang="nb-NO" smtClean="0"/>
              <a:pPr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99579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50825" y="2781300"/>
            <a:ext cx="8893175" cy="3740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pic>
        <p:nvPicPr>
          <p:cNvPr id="3097" name="Picture 25" descr="Stiplet_linje_mork_gr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12863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0225" y="1014413"/>
            <a:ext cx="6400800" cy="369887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 b="0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pPr lvl="0"/>
            <a:r>
              <a:rPr lang="nb-NO" noProof="0" smtClean="0"/>
              <a:t>Klikk for å redigere undertittelstil i malen</a:t>
            </a:r>
          </a:p>
        </p:txBody>
      </p:sp>
      <p:pic>
        <p:nvPicPr>
          <p:cNvPr id="3098" name="Picture 26" descr="nav_pos_logo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3" y="2092325"/>
            <a:ext cx="1439862" cy="90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9" name="Picture 27" descr="Stiplet_linje_mork_gr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644900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3286125"/>
            <a:ext cx="8362950" cy="64770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nb-NO" noProof="0" smtClean="0"/>
              <a:t>Klikk for å redigere tittelstil</a:t>
            </a:r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n-NO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n-NO"/>
          </a:p>
        </p:txBody>
      </p:sp>
      <p:sp>
        <p:nvSpPr>
          <p:cNvPr id="3102" name="Rectangle 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07FBC81-9EA8-435B-9B6C-1A532900D093}" type="slidenum">
              <a:rPr lang="nn-NO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3691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34175" y="257175"/>
            <a:ext cx="2095500" cy="60150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47675" y="257175"/>
            <a:ext cx="6134100" cy="60150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0037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185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435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647149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33049" y="1773238"/>
            <a:ext cx="3959469" cy="4551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33195" y="1773238"/>
            <a:ext cx="3960935" cy="4551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7670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272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272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7846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85444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0663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538" y="273052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824713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150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06984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34361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7016262" y="346076"/>
            <a:ext cx="2127738" cy="5978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33046" y="346076"/>
            <a:ext cx="6242538" cy="5978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2176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tel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62354" y="346075"/>
            <a:ext cx="8481646" cy="10668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abell 2"/>
          <p:cNvSpPr>
            <a:spLocks noGrp="1"/>
          </p:cNvSpPr>
          <p:nvPr>
            <p:ph type="tbl" idx="1"/>
          </p:nvPr>
        </p:nvSpPr>
        <p:spPr>
          <a:xfrm>
            <a:off x="633046" y="1773238"/>
            <a:ext cx="8061081" cy="4551362"/>
          </a:xfrm>
        </p:spPr>
        <p:txBody>
          <a:bodyPr/>
          <a:lstStyle/>
          <a:p>
            <a:pPr lvl="0"/>
            <a:endParaRPr lang="nb-NO" noProof="0" smtClean="0"/>
          </a:p>
        </p:txBody>
      </p:sp>
    </p:spTree>
    <p:extLst>
      <p:ext uri="{BB962C8B-B14F-4D97-AF65-F5344CB8AC3E}">
        <p14:creationId xmlns:p14="http://schemas.microsoft.com/office/powerpoint/2010/main" val="2687611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50828" y="2781300"/>
            <a:ext cx="8893175" cy="3740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nb-NO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3097" name="Picture 25" descr="Stiplet_linje_mork_gr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8" y="1312863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0225" y="1014414"/>
            <a:ext cx="6400800" cy="369887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 b="0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pPr lvl="0"/>
            <a:r>
              <a:rPr lang="nb-NO" noProof="0" smtClean="0"/>
              <a:t>Klikk for å redigere undertittelstil i malen</a:t>
            </a:r>
          </a:p>
        </p:txBody>
      </p:sp>
      <p:pic>
        <p:nvPicPr>
          <p:cNvPr id="3098" name="Picture 26" descr="nav_pos_logo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3" y="2092327"/>
            <a:ext cx="1439862" cy="90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9" name="Picture 27" descr="Stiplet_linje_mork_gr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8" y="3644900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1" y="3286125"/>
            <a:ext cx="8362950" cy="64770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nb-NO" noProof="0" smtClean="0"/>
              <a:t>Klikk for å redigere tittelstil</a:t>
            </a:r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hangingPunct="0"/>
            <a:endParaRPr lang="nn-NO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hangingPunct="0"/>
            <a:endParaRPr lang="nn-NO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02" name="Rectangle 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hangingPunct="0"/>
            <a:fld id="{A07FBC81-9EA8-435B-9B6C-1A532900D093}" type="slidenum">
              <a:rPr lang="nn-NO">
                <a:solidFill>
                  <a:srgbClr val="000000"/>
                </a:solidFill>
                <a:latin typeface="Times New Roman" pitchFamily="18" charset="0"/>
              </a:rPr>
              <a:pPr eaLnBrk="0" hangingPunct="0"/>
              <a:t>‹#›</a:t>
            </a:fld>
            <a:endParaRPr lang="nn-NO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3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373308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110038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19638" y="1773238"/>
            <a:ext cx="4110037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997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7528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0332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791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93146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626767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" name="Picture 20" descr="Stiplet_linje_mork_gray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68325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nav_pos_logo_RG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713" y="239713"/>
            <a:ext cx="701675" cy="44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372475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7675" y="257175"/>
            <a:ext cx="7256463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481013" y="6524625"/>
            <a:ext cx="91122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800">
                <a:solidFill>
                  <a:schemeClr val="tx2"/>
                </a:solidFill>
                <a:latin typeface="Times New Roman" pitchFamily="18" charset="0"/>
              </a:rPr>
              <a:t>NAV, </a:t>
            </a:r>
            <a:fld id="{ECA67636-ED0D-4A53-AF38-97A892B875D6}" type="datetime1">
              <a:rPr lang="nb-NO" sz="800">
                <a:solidFill>
                  <a:schemeClr val="tx2"/>
                </a:solidFill>
                <a:latin typeface="Times New Roman" pitchFamily="18" charset="0"/>
              </a:rPr>
              <a:pPr/>
              <a:t>05.12.2013</a:t>
            </a:fld>
            <a:endParaRPr lang="nb-NO" sz="8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8228013" y="6524625"/>
            <a:ext cx="5080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nb-NO" sz="800">
                <a:solidFill>
                  <a:schemeClr val="tx2"/>
                </a:solidFill>
                <a:latin typeface="Times New Roman" pitchFamily="18" charset="0"/>
              </a:rPr>
              <a:t>Side </a:t>
            </a:r>
            <a:fld id="{988E7A4C-0F9D-4050-A586-A6F9C765D753}" type="slidenum">
              <a:rPr lang="nb-NO" sz="800">
                <a:solidFill>
                  <a:schemeClr val="tx2"/>
                </a:solidFill>
                <a:latin typeface="Times New Roman" pitchFamily="18" charset="0"/>
              </a:rPr>
              <a:pPr algn="r"/>
              <a:t>‹#›</a:t>
            </a:fld>
            <a:endParaRPr lang="nb-NO" sz="80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1041" name="Picture 17" descr="Stiplet_linje_mork_gray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14450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Stiplet_linje_mork_gray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505575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fontAlgn="base">
        <a:spcBef>
          <a:spcPct val="50000"/>
        </a:spcBef>
        <a:spcAft>
          <a:spcPct val="0"/>
        </a:spcAft>
        <a:buSzPct val="85000"/>
        <a:buFont typeface="Wingdings" pitchFamily="2" charset="2"/>
        <a:buChar char="§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625475" indent="-176213" algn="l" rtl="0" fontAlgn="base">
        <a:spcBef>
          <a:spcPct val="0"/>
        </a:spcBef>
        <a:spcAft>
          <a:spcPct val="0"/>
        </a:spcAft>
        <a:buSzPct val="85000"/>
        <a:buFont typeface="Arial" charset="0"/>
        <a:buChar char="–"/>
        <a:defRPr b="1">
          <a:solidFill>
            <a:schemeClr val="tx1"/>
          </a:solidFill>
          <a:latin typeface="+mn-lt"/>
        </a:defRPr>
      </a:lvl2pPr>
      <a:lvl3pPr marL="989013" indent="-184150" algn="l" rtl="0" fontAlgn="base">
        <a:spcBef>
          <a:spcPct val="0"/>
        </a:spcBef>
        <a:spcAft>
          <a:spcPct val="0"/>
        </a:spcAft>
        <a:buSzPct val="85000"/>
        <a:buFont typeface="Arial" charset="0"/>
        <a:buChar char="–"/>
        <a:defRPr sz="16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2354" y="346075"/>
            <a:ext cx="8481646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tittelstilen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046" y="1773238"/>
            <a:ext cx="8061081" cy="455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tekststilene i delmalen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pic>
        <p:nvPicPr>
          <p:cNvPr id="1028" name="Picture 35" descr="nav_pos_logo_RGB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4608" y="239713"/>
            <a:ext cx="6477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36" descr="Stiplet_linje_mork_gray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31" y="1314455"/>
            <a:ext cx="8972550" cy="2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37" descr="Stiplet_linje_mork_gray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31" y="568330"/>
            <a:ext cx="8972550" cy="2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9"/>
          <p:cNvSpPr txBox="1">
            <a:spLocks noChangeArrowheads="1"/>
          </p:cNvSpPr>
          <p:nvPr userDrawn="1"/>
        </p:nvSpPr>
        <p:spPr bwMode="auto">
          <a:xfrm>
            <a:off x="6699738" y="6640518"/>
            <a:ext cx="204567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>
              <a:spcBef>
                <a:spcPct val="50000"/>
              </a:spcBef>
              <a:defRPr/>
            </a:pPr>
            <a:r>
              <a:rPr lang="nb-NO" sz="1000" smtClean="0">
                <a:solidFill>
                  <a:srgbClr val="000000"/>
                </a:solidFill>
              </a:rPr>
              <a:t>Side: </a:t>
            </a:r>
            <a:fld id="{18B633E4-1C4B-4074-96DF-23B4E51E48ED}" type="slidenum">
              <a:rPr lang="nb-NO" sz="1000" smtClean="0">
                <a:solidFill>
                  <a:srgbClr val="000000"/>
                </a:solidFill>
              </a:rPr>
              <a:pPr algn="r" eaLnBrk="0" hangingPunct="0">
                <a:spcBef>
                  <a:spcPct val="50000"/>
                </a:spcBef>
                <a:defRPr/>
              </a:pPr>
              <a:t>‹#›</a:t>
            </a:fld>
            <a:endParaRPr lang="nb-NO" sz="10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027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800" b="1">
          <a:solidFill>
            <a:srgbClr val="C3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800" b="1">
          <a:solidFill>
            <a:srgbClr val="C30000"/>
          </a:solidFill>
          <a:latin typeface="Arial" charset="0"/>
        </a:defRPr>
      </a:lvl2pPr>
      <a:lvl3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800" b="1">
          <a:solidFill>
            <a:srgbClr val="C30000"/>
          </a:solidFill>
          <a:latin typeface="Arial" charset="0"/>
        </a:defRPr>
      </a:lvl3pPr>
      <a:lvl4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800" b="1">
          <a:solidFill>
            <a:srgbClr val="C30000"/>
          </a:solidFill>
          <a:latin typeface="Arial" charset="0"/>
        </a:defRPr>
      </a:lvl4pPr>
      <a:lvl5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800" b="1">
          <a:solidFill>
            <a:srgbClr val="C30000"/>
          </a:solidFill>
          <a:latin typeface="Arial" charset="0"/>
        </a:defRPr>
      </a:lvl5pPr>
      <a:lvl6pPr marL="4572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800" b="1">
          <a:solidFill>
            <a:srgbClr val="C30000"/>
          </a:solidFill>
          <a:latin typeface="Arial" charset="0"/>
        </a:defRPr>
      </a:lvl6pPr>
      <a:lvl7pPr marL="9144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800" b="1">
          <a:solidFill>
            <a:srgbClr val="C30000"/>
          </a:solidFill>
          <a:latin typeface="Arial" charset="0"/>
        </a:defRPr>
      </a:lvl7pPr>
      <a:lvl8pPr marL="13716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800" b="1">
          <a:solidFill>
            <a:srgbClr val="C30000"/>
          </a:solidFill>
          <a:latin typeface="Arial" charset="0"/>
        </a:defRPr>
      </a:lvl8pPr>
      <a:lvl9pPr marL="18288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800" b="1">
          <a:solidFill>
            <a:srgbClr val="C30000"/>
          </a:solidFill>
          <a:latin typeface="Arial" charset="0"/>
        </a:defRPr>
      </a:lvl9pPr>
    </p:titleStyle>
    <p:bodyStyle>
      <a:lvl1pPr marL="279400" indent="-279400" algn="l" rtl="0" eaLnBrk="0" fontAlgn="base" hangingPunct="0">
        <a:spcBef>
          <a:spcPct val="20000"/>
        </a:spcBef>
        <a:spcAft>
          <a:spcPct val="0"/>
        </a:spcAft>
        <a:buSzPct val="120000"/>
        <a:buFont typeface="Wingdings" pitchFamily="2" charset="2"/>
        <a:buChar char=""/>
        <a:defRPr sz="2400">
          <a:solidFill>
            <a:srgbClr val="675653"/>
          </a:solidFill>
          <a:latin typeface="+mn-lt"/>
          <a:ea typeface="+mn-ea"/>
          <a:cs typeface="+mn-cs"/>
        </a:defRPr>
      </a:lvl1pPr>
      <a:lvl2pPr marL="76200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200">
          <a:solidFill>
            <a:srgbClr val="675653"/>
          </a:solidFill>
          <a:latin typeface="+mn-lt"/>
        </a:defRPr>
      </a:lvl2pPr>
      <a:lvl3pPr marL="11811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67565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rgbClr val="67565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675653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675653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675653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675653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675653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navet.adeo.no/ansatt/Fag/Arbeid+og+aktivitet/Sykefrav%C3%A6rsoppf%C3%B8lging" TargetMode="External"/><Relationship Id="rId3" Type="http://schemas.openxmlformats.org/officeDocument/2006/relationships/hyperlink" Target="http://navet.adeo.no/ansatt/Fag/Arbeid+og+aktivitet/Inkluderende+arbeidsliv/Nasjonal+koordineringsenhet+for+arbeidslivssentrene/Faginnhold/Kvalitetssystem++for+NAV+Arbeidslivssenter.301856.cms" TargetMode="External"/><Relationship Id="rId7" Type="http://schemas.openxmlformats.org/officeDocument/2006/relationships/hyperlink" Target="http://navet.adeo.no/ansatt/Fag/Arbeid+og+aktivitet/Jobbstrategi" TargetMode="External"/><Relationship Id="rId2" Type="http://schemas.openxmlformats.org/officeDocument/2006/relationships/hyperlink" Target="http://navet.adeo.no/ansatt/Fag/Arbeid+og+aktivitet/Arbeidsrettet+brukeroppf%C3%B8lging/Faginnhold/Standard+for+arbeidsrettet+brukeroppf%C3%B8lging.292772.cms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navet.adeo.no/ansatt/Etatstjenester/Organisasjon+og+HR/Ledelse/Ny+ledelsesplattform+i+NAV.359621.cms" TargetMode="External"/><Relationship Id="rId5" Type="http://schemas.openxmlformats.org/officeDocument/2006/relationships/hyperlink" Target="http://navet.adeo.no/ansatt/Fag/Arbeid+og+aktivitet/Markedsarbeid/Arbeidsmarkedskunnskap" TargetMode="External"/><Relationship Id="rId4" Type="http://schemas.openxmlformats.org/officeDocument/2006/relationships/hyperlink" Target="http://navet.adeo.no/ansatt/Fag/Arbeid+og+aktivitet/Arbeidsrettet+brukeroppf%C3%B8lging/Veiledningsplattformen+i+NAV+er+klar.360084.cms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TO-ledermøte 3. desember 2013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Foreløpig arbeid med virksomhetsplan 2014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9455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60910" y="0"/>
            <a:ext cx="8481646" cy="1066800"/>
          </a:xfrm>
        </p:spPr>
        <p:txBody>
          <a:bodyPr/>
          <a:lstStyle/>
          <a:p>
            <a:r>
              <a:rPr lang="nb-NO" dirty="0"/>
              <a:t>Styringsparametere med resultatkrav 2013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457938"/>
              </p:ext>
            </p:extLst>
          </p:nvPr>
        </p:nvGraphicFramePr>
        <p:xfrm>
          <a:off x="312232" y="1544038"/>
          <a:ext cx="8318811" cy="4799435"/>
        </p:xfrm>
        <a:graphic>
          <a:graphicData uri="http://schemas.openxmlformats.org/drawingml/2006/table">
            <a:tbl>
              <a:tblPr firstRow="1" firstCol="1" bandRow="1"/>
              <a:tblGrid>
                <a:gridCol w="6568070"/>
                <a:gridCol w="1750741"/>
              </a:tblGrid>
              <a:tr h="2401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Styringsparametere</a:t>
                      </a: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b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Resultatkrav</a:t>
                      </a: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Delmål: Flere i arbeid og aktivitet og færre på stønad</a:t>
                      </a: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083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arbeidssøkere med overgang til </a:t>
                      </a: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arbeid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personer med nedsatt arbeidsevne med overgang til arbeid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Gjennomsnittlig varighet av avsluttede sykefraværstilfeller (kvartalstall)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arbeidssøkere med oppfølging siste 3 mnd.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personer med nedsatt arbeidsevne med oppfølging siste 6 mnd.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65 </a:t>
                      </a: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45 %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39 </a:t>
                      </a: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dager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80 %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80 %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Delmål: Et inkluderende arbeidsliv</a:t>
                      </a: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661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av de nytilsatte i IA-virksomheter som har vært registrert med nedsatt arbeidsevne</a:t>
                      </a: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10 %</a:t>
                      </a: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Delmål: Virksomheter med ledige jobber får dekket sitt behov for  arbeidskraft</a:t>
                      </a: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7220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virksomheter som har fått arbeidsmarkedsbistand fra </a:t>
                      </a: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NAV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stillinger meldt til NAV med tilvisning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stillinger meldt til Arbeids- og velferdsetaten av tilgang stilinger totalt (markedsandel)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 </a:t>
                      </a: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90 %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40 %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Delmål: Tjenester og informasjon tilpasset brukernes behov</a:t>
                      </a: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115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«Kontakt bruker» innen 48 timer</a:t>
                      </a: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85 %</a:t>
                      </a: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1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Effektiv og løsningsdyktig organisasjon</a:t>
                      </a: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610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Det egenmeldte og legemeldte sykefraværet skal i gjennomsnitt for året ikke overstige 6,7 % </a:t>
                      </a:r>
                      <a:r>
                        <a:rPr lang="nb-NO" sz="1000" i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(Sykefraværet er periodisert over året.)</a:t>
                      </a: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6,7 %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kstSylinder 4"/>
          <p:cNvSpPr txBox="1"/>
          <p:nvPr/>
        </p:nvSpPr>
        <p:spPr>
          <a:xfrm rot="19925717">
            <a:off x="1769427" y="3272453"/>
            <a:ext cx="540244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000" b="1" dirty="0" smtClean="0"/>
              <a:t>Oppdateres med </a:t>
            </a:r>
          </a:p>
          <a:p>
            <a:r>
              <a:rPr lang="nb-NO" sz="4000" b="1" dirty="0" smtClean="0"/>
              <a:t>styringsparametere </a:t>
            </a:r>
          </a:p>
          <a:p>
            <a:r>
              <a:rPr lang="nb-NO" sz="4000" b="1" dirty="0" smtClean="0"/>
              <a:t>fra Mål- og disp. 2014</a:t>
            </a:r>
            <a:endParaRPr lang="nb-NO" sz="4000" b="1" dirty="0"/>
          </a:p>
        </p:txBody>
      </p:sp>
    </p:spTree>
    <p:extLst>
      <p:ext uri="{BB962C8B-B14F-4D97-AF65-F5344CB8AC3E}">
        <p14:creationId xmlns:p14="http://schemas.microsoft.com/office/powerpoint/2010/main" val="20905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60910" y="0"/>
            <a:ext cx="8481646" cy="1066800"/>
          </a:xfrm>
        </p:spPr>
        <p:txBody>
          <a:bodyPr/>
          <a:lstStyle/>
          <a:p>
            <a:r>
              <a:rPr lang="nb-NO" dirty="0"/>
              <a:t>Styringsparametere med resultatkrav </a:t>
            </a:r>
            <a:r>
              <a:rPr lang="nb-NO" dirty="0" smtClean="0"/>
              <a:t>2014</a:t>
            </a:r>
            <a:endParaRPr lang="nb-NO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656688"/>
              </p:ext>
            </p:extLst>
          </p:nvPr>
        </p:nvGraphicFramePr>
        <p:xfrm>
          <a:off x="312232" y="1544038"/>
          <a:ext cx="8318811" cy="4799435"/>
        </p:xfrm>
        <a:graphic>
          <a:graphicData uri="http://schemas.openxmlformats.org/drawingml/2006/table">
            <a:tbl>
              <a:tblPr firstRow="1" firstCol="1" bandRow="1"/>
              <a:tblGrid>
                <a:gridCol w="6568070"/>
                <a:gridCol w="1750741"/>
              </a:tblGrid>
              <a:tr h="2401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Styringsparametere</a:t>
                      </a: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b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Resultatkrav</a:t>
                      </a: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Delmål: Flere i arbeid og aktivitet og færre på stønad</a:t>
                      </a: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083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arbeidssøkere med overgang til </a:t>
                      </a: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arbeid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personer med nedsatt arbeidsevne med overgang til arbeid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Gjennomsnittlig varighet av avsluttede sykefraværstilfeller (kvartalstall)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arbeidssøkere med oppfølging siste 3 mnd.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personer med nedsatt arbeidsevne med oppfølging siste 6 mnd.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65 </a:t>
                      </a: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45 %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39 dager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80 %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80 %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Delmål: Et inkluderende arbeidsliv</a:t>
                      </a: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661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av de nytilsatte i IA-virksomheter som har vært registrert med nedsatt arbeidsevne</a:t>
                      </a: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10 %</a:t>
                      </a: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Delmål: Virksomheter med ledige jobber får dekket sitt behov for  arbeidskraft</a:t>
                      </a: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7220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virksomheter som har fått arbeidsmarkedsbistand fra </a:t>
                      </a: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NAV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stillinger meldt til NAV med tilvisning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stillinger meldt til Arbeids- og velferdsetaten av tilgang stilinger totalt (markedsandel)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 </a:t>
                      </a: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90 %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40 %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Delmål: Tjenester og informasjon tilpasset brukernes behov</a:t>
                      </a: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115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«Kontakt bruker» innen 48 timer</a:t>
                      </a: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85 %</a:t>
                      </a: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1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Effektiv og løsningsdyktig organisasjon</a:t>
                      </a: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610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Det egenmeldte og legemeldte sykefraværet skal i gjennomsnitt for året ikke overstige 6,7 % </a:t>
                      </a:r>
                      <a:r>
                        <a:rPr lang="nb-NO" sz="1000" i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(Sykefraværet er periodisert over året.)</a:t>
                      </a: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6,7 %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kstSylinder 2"/>
          <p:cNvSpPr txBox="1"/>
          <p:nvPr/>
        </p:nvSpPr>
        <p:spPr>
          <a:xfrm>
            <a:off x="266700" y="66675"/>
            <a:ext cx="213391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nb-NO" b="1" i="1" dirty="0">
                <a:latin typeface="+mj-lt"/>
                <a:ea typeface="+mj-ea"/>
                <a:cs typeface="+mj-cs"/>
              </a:rPr>
              <a:t>Blir det noe sånt?</a:t>
            </a:r>
          </a:p>
        </p:txBody>
      </p:sp>
      <p:cxnSp>
        <p:nvCxnSpPr>
          <p:cNvPr id="7" name="Rett linje 6"/>
          <p:cNvCxnSpPr/>
          <p:nvPr/>
        </p:nvCxnSpPr>
        <p:spPr bwMode="auto">
          <a:xfrm>
            <a:off x="342900" y="2647950"/>
            <a:ext cx="8277225" cy="9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1" name="Tabell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375644"/>
              </p:ext>
            </p:extLst>
          </p:nvPr>
        </p:nvGraphicFramePr>
        <p:xfrm>
          <a:off x="312232" y="1544038"/>
          <a:ext cx="8318811" cy="5104235"/>
        </p:xfrm>
        <a:graphic>
          <a:graphicData uri="http://schemas.openxmlformats.org/drawingml/2006/table">
            <a:tbl>
              <a:tblPr firstRow="1" firstCol="1" bandRow="1"/>
              <a:tblGrid>
                <a:gridCol w="6568070"/>
                <a:gridCol w="1750741"/>
              </a:tblGrid>
              <a:tr h="2401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Styringsparametere</a:t>
                      </a: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b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Resultatkrav</a:t>
                      </a: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Delmål: Flere i arbeid og aktivitet og færre på stønad</a:t>
                      </a: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083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arbeidssøkere med overgang til arbeid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personer med nedsatt arbeidsevne med overgang til arbeid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arbeidssøkere med oppfølging siste 3 mnd.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personer med nedsatt arbeidsevne med oppfølging siste 6 mnd.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Graderte sykmeldinger</a:t>
                      </a:r>
                      <a:r>
                        <a:rPr lang="nb-NO" sz="1000" b="1" baseline="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???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b="1" baseline="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baseline="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gjennomførte dialogmøte 2 innen 26 ukers sykmelding ???</a:t>
                      </a:r>
                      <a:endParaRPr lang="nb-NO" sz="1000" b="1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65 %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45 %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80 %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80 %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6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Delmål: Et inkluderende arbeidsliv</a:t>
                      </a: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661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av de nytilsatte i IA-virksomheter som har vært registrert med nedsatt arbeidsevne</a:t>
                      </a: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10 %</a:t>
                      </a: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31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Delmål: Virksomheter med ledige jobber får dekket sitt behov for  arbeidskraft</a:t>
                      </a: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7220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virksomheter som har fått arbeidsmarkedsbistand fra NAV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stillinger meldt til NAV med tilvisning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stillinger meldt til Arbeids- og velferdsetaten av tilgang stilinger totalt (markedsandel)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20 %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90 %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40 %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6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Delmål: Tjenester og informasjon tilpasset brukernes behov</a:t>
                      </a: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15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Andel «Kontakt bruker» innen 48 timer</a:t>
                      </a: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85 %</a:t>
                      </a: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1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Effektiv og løsningsdyktig organisasjon</a:t>
                      </a: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610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Det egenmeldte og legemeldte sykefraværet skal i gjennomsnitt for året ikke overstige 6,7 % </a:t>
                      </a:r>
                      <a:r>
                        <a:rPr lang="nb-NO" sz="1000" i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(Sykefraværet er periodisert over året.)</a:t>
                      </a:r>
                      <a:endParaRPr lang="nb-NO" sz="10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6,7 %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59194" marR="591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6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08922" y="360856"/>
            <a:ext cx="8481646" cy="902862"/>
          </a:xfrm>
        </p:spPr>
        <p:txBody>
          <a:bodyPr/>
          <a:lstStyle/>
          <a:p>
            <a:r>
              <a:rPr lang="nb-NO" dirty="0" smtClean="0"/>
              <a:t>Prioriterte må-oppgaver NAV i Nordland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0770" y="1401251"/>
            <a:ext cx="8859328" cy="4551362"/>
          </a:xfrm>
        </p:spPr>
        <p:txBody>
          <a:bodyPr/>
          <a:lstStyle/>
          <a:p>
            <a:pPr marL="476250" lvl="1" indent="0">
              <a:buNone/>
            </a:pPr>
            <a:endParaRPr lang="nb-NO" sz="1200" dirty="0" smtClean="0"/>
          </a:p>
          <a:p>
            <a:r>
              <a:rPr lang="nb-NO" sz="1200" dirty="0" smtClean="0">
                <a:hlinkClick r:id="rId2"/>
              </a:rPr>
              <a:t>Standard </a:t>
            </a:r>
            <a:r>
              <a:rPr lang="nb-NO" sz="1200" dirty="0">
                <a:hlinkClick r:id="rId2"/>
              </a:rPr>
              <a:t>for arbeidsrettet </a:t>
            </a:r>
            <a:r>
              <a:rPr lang="nb-NO" sz="1200" dirty="0" smtClean="0">
                <a:hlinkClick r:id="rId2"/>
              </a:rPr>
              <a:t>brukeroppfølging</a:t>
            </a:r>
            <a:r>
              <a:rPr lang="nb-NO" sz="1200" dirty="0" smtClean="0"/>
              <a:t>, </a:t>
            </a:r>
            <a:r>
              <a:rPr lang="nb-NO" sz="1200" dirty="0" smtClean="0">
                <a:hlinkClick r:id="rId3"/>
              </a:rPr>
              <a:t>Kvalitetssystemet</a:t>
            </a:r>
            <a:r>
              <a:rPr lang="nb-NO" sz="1200" dirty="0" smtClean="0"/>
              <a:t> for IA-arbeid og </a:t>
            </a:r>
            <a:r>
              <a:rPr lang="nb-NO" sz="1200" dirty="0" smtClean="0">
                <a:hlinkClick r:id="rId4"/>
              </a:rPr>
              <a:t>Veiledningsplattformen</a:t>
            </a:r>
            <a:r>
              <a:rPr lang="nb-NO" sz="1200" dirty="0" smtClean="0"/>
              <a:t> skal brukes bl.a. for </a:t>
            </a:r>
            <a:r>
              <a:rPr lang="nb-NO" sz="1200" dirty="0"/>
              <a:t>å forsterke den planmessige forbedringen av </a:t>
            </a:r>
            <a:r>
              <a:rPr lang="nb-NO" sz="1200" dirty="0" smtClean="0"/>
              <a:t>oppfølgingsarbeidet.</a:t>
            </a:r>
          </a:p>
          <a:p>
            <a:endParaRPr lang="nb-NO" sz="1200" dirty="0" smtClean="0"/>
          </a:p>
          <a:p>
            <a:r>
              <a:rPr lang="nb-NO" sz="1200" dirty="0" smtClean="0"/>
              <a:t>Ta i bruk </a:t>
            </a:r>
            <a:r>
              <a:rPr lang="nb-NO" sz="1200" dirty="0" smtClean="0">
                <a:hlinkClick r:id="rId5"/>
              </a:rPr>
              <a:t>arbeidsmarkedsplattformen</a:t>
            </a:r>
            <a:r>
              <a:rPr lang="nb-NO" sz="1200" dirty="0" smtClean="0"/>
              <a:t> for å styrke markedsarbeidet i fylket og bidra til økt overgang til arbeid.</a:t>
            </a:r>
          </a:p>
          <a:p>
            <a:endParaRPr lang="nb-NO" sz="1200" dirty="0" smtClean="0"/>
          </a:p>
          <a:p>
            <a:r>
              <a:rPr lang="nb-NO" sz="1200" dirty="0" smtClean="0">
                <a:hlinkClick r:id="rId6"/>
              </a:rPr>
              <a:t>Lederplattformen </a:t>
            </a:r>
            <a:r>
              <a:rPr lang="nb-NO" sz="1200" dirty="0" smtClean="0"/>
              <a:t>innføres og skal gi bedre arbeidshverdag for leder og medarbeidere.</a:t>
            </a:r>
          </a:p>
          <a:p>
            <a:endParaRPr lang="nb-NO" sz="1200" dirty="0" smtClean="0"/>
          </a:p>
          <a:p>
            <a:r>
              <a:rPr lang="nb-NO" sz="1200" dirty="0" smtClean="0"/>
              <a:t>Forankre tiltaksstrategien i NAV i Nordland med mål om mer fleksibel tiltaksbruk.</a:t>
            </a:r>
          </a:p>
          <a:p>
            <a:endParaRPr lang="nb-NO" sz="1200" dirty="0" smtClean="0"/>
          </a:p>
          <a:p>
            <a:r>
              <a:rPr lang="nb-NO" sz="1200" dirty="0" smtClean="0"/>
              <a:t>Ungdom </a:t>
            </a:r>
            <a:r>
              <a:rPr lang="nb-NO" sz="1200" dirty="0"/>
              <a:t>skal prioriteres spesielt. Det skal gis tilbud om egne kontaktpersoner for gruppen, og garantiordningene skal følges.</a:t>
            </a:r>
          </a:p>
          <a:p>
            <a:endParaRPr lang="nb-NO" sz="1200" b="1" dirty="0" smtClean="0"/>
          </a:p>
          <a:p>
            <a:r>
              <a:rPr lang="nb-NO" sz="1200" b="1" dirty="0" smtClean="0"/>
              <a:t>??? </a:t>
            </a:r>
            <a:r>
              <a:rPr lang="nb-NO" sz="1200" dirty="0" smtClean="0">
                <a:hlinkClick r:id="rId7"/>
              </a:rPr>
              <a:t>Jobbstrategien</a:t>
            </a:r>
            <a:r>
              <a:rPr lang="nb-NO" sz="1200" dirty="0" smtClean="0"/>
              <a:t> </a:t>
            </a:r>
            <a:r>
              <a:rPr lang="nb-NO" sz="1200" dirty="0"/>
              <a:t>for personer med nedsatt funksjonsevne skal ytterligere styrkes i 2014, bl.a.: </a:t>
            </a:r>
            <a:r>
              <a:rPr lang="nb-NO" sz="1200" dirty="0" smtClean="0"/>
              <a:t>De </a:t>
            </a:r>
            <a:r>
              <a:rPr lang="nb-NO" sz="1200" dirty="0"/>
              <a:t>som begynner i tiltak eller kommer i arbeid og har behov for tilretteleggings- og oppfølgingstiltak i 2014 skal få en </a:t>
            </a:r>
            <a:r>
              <a:rPr lang="nb-NO" sz="1200" u="sng" dirty="0"/>
              <a:t>tilretteleggingsgaranti</a:t>
            </a:r>
            <a:r>
              <a:rPr lang="nb-NO" sz="1200" dirty="0"/>
              <a:t> (TG) med kontaktperson i NAV.</a:t>
            </a:r>
          </a:p>
          <a:p>
            <a:endParaRPr lang="nb-NO" sz="1200" dirty="0" smtClean="0"/>
          </a:p>
          <a:p>
            <a:r>
              <a:rPr lang="nb-NO" sz="1200" dirty="0" smtClean="0"/>
              <a:t>Tettere </a:t>
            </a:r>
            <a:r>
              <a:rPr lang="nb-NO" sz="1200" dirty="0"/>
              <a:t>kontakt med leger, sykmeldt og arbeidsgiver tidlig i sykefraværstilfeller. Sikre gjennomføring </a:t>
            </a:r>
            <a:r>
              <a:rPr lang="nb-NO" sz="1200" dirty="0" smtClean="0"/>
              <a:t>og god kvalitet i den lovpålagte </a:t>
            </a:r>
            <a:r>
              <a:rPr lang="nb-NO" sz="1200" dirty="0" smtClean="0">
                <a:hlinkClick r:id="rId8"/>
              </a:rPr>
              <a:t>sykefraværsoppfølgingen</a:t>
            </a:r>
            <a:r>
              <a:rPr lang="nb-NO" sz="1200" dirty="0" smtClean="0"/>
              <a:t>, både for sykmeldte med og uten arbeidsgiver.</a:t>
            </a:r>
          </a:p>
          <a:p>
            <a:endParaRPr lang="nb-NO" sz="1200" dirty="0"/>
          </a:p>
          <a:p>
            <a:r>
              <a:rPr lang="nb-NO" sz="1200" strike="sngStrike" dirty="0" smtClean="0"/>
              <a:t>Alle AAP-mottakere som nærmer seg slutten på sin ytelse skal følges ekstra tett opp og ha avklaring i god tid.</a:t>
            </a:r>
            <a:r>
              <a:rPr lang="nb-NO" sz="1200" dirty="0" smtClean="0"/>
              <a:t>  </a:t>
            </a:r>
            <a:r>
              <a:rPr lang="nb-NO" sz="1200" b="1" dirty="0" smtClean="0"/>
              <a:t>Dekkes av kulepunkt 1.</a:t>
            </a:r>
          </a:p>
          <a:p>
            <a:endParaRPr lang="nb-NO" sz="1200" dirty="0"/>
          </a:p>
          <a:p>
            <a:r>
              <a:rPr lang="nb-NO" sz="1200" dirty="0" smtClean="0"/>
              <a:t>Gjennomføre styrket nærværsarbeid internt i tråd med nærværsprosjektet. </a:t>
            </a:r>
          </a:p>
        </p:txBody>
      </p:sp>
      <p:sp>
        <p:nvSpPr>
          <p:cNvPr id="4" name="TekstSylinder 3"/>
          <p:cNvSpPr txBox="1"/>
          <p:nvPr/>
        </p:nvSpPr>
        <p:spPr>
          <a:xfrm>
            <a:off x="5820937" y="191579"/>
            <a:ext cx="1598515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b-NO" sz="1600" u="sng" dirty="0" smtClean="0">
                <a:solidFill>
                  <a:srgbClr val="FF0000"/>
                </a:solidFill>
              </a:rPr>
              <a:t>Linker</a:t>
            </a:r>
            <a:r>
              <a:rPr lang="nb-NO" sz="1600" dirty="0" smtClean="0"/>
              <a:t> </a:t>
            </a:r>
            <a:r>
              <a:rPr lang="nb-NO" sz="1600" dirty="0" smtClean="0">
                <a:solidFill>
                  <a:schemeClr val="bg2">
                    <a:lumMod val="75000"/>
                  </a:schemeClr>
                </a:solidFill>
              </a:rPr>
              <a:t>til Navet</a:t>
            </a:r>
            <a:r>
              <a:rPr lang="nb-NO" sz="1600" dirty="0" smtClean="0"/>
              <a:t>.</a:t>
            </a:r>
            <a:endParaRPr lang="nb-NO" sz="1600" dirty="0"/>
          </a:p>
        </p:txBody>
      </p:sp>
      <p:sp>
        <p:nvSpPr>
          <p:cNvPr id="5" name="TekstSylinder 4"/>
          <p:cNvSpPr txBox="1"/>
          <p:nvPr/>
        </p:nvSpPr>
        <p:spPr>
          <a:xfrm rot="20656934">
            <a:off x="290172" y="336455"/>
            <a:ext cx="1167307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nb-NO" sz="2000" b="1" dirty="0" smtClean="0"/>
              <a:t>Utkast</a:t>
            </a:r>
          </a:p>
          <a:p>
            <a:pPr algn="ctr"/>
            <a:r>
              <a:rPr lang="nb-NO" sz="2000" b="1" dirty="0" smtClean="0"/>
              <a:t>for 2014</a:t>
            </a:r>
            <a:endParaRPr lang="nb-NO" sz="2000" b="1" dirty="0"/>
          </a:p>
        </p:txBody>
      </p:sp>
    </p:spTree>
    <p:extLst>
      <p:ext uri="{BB962C8B-B14F-4D97-AF65-F5344CB8AC3E}">
        <p14:creationId xmlns:p14="http://schemas.microsoft.com/office/powerpoint/2010/main" val="127058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5102" y="-60456"/>
            <a:ext cx="7894427" cy="864020"/>
          </a:xfrm>
          <a:solidFill>
            <a:schemeClr val="bg1"/>
          </a:solidFill>
        </p:spPr>
        <p:txBody>
          <a:bodyPr/>
          <a:lstStyle/>
          <a:p>
            <a:pPr>
              <a:lnSpc>
                <a:spcPts val="2000"/>
              </a:lnSpc>
            </a:pPr>
            <a:r>
              <a:rPr lang="nb-NO" sz="2400" dirty="0" smtClean="0"/>
              <a:t>Risikoområder for NAV i Nordland 2014 </a:t>
            </a:r>
            <a:endParaRPr lang="en-US" sz="2400" b="0" dirty="0" smtClean="0"/>
          </a:p>
        </p:txBody>
      </p:sp>
      <p:graphicFrame>
        <p:nvGraphicFramePr>
          <p:cNvPr id="12328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536991"/>
              </p:ext>
            </p:extLst>
          </p:nvPr>
        </p:nvGraphicFramePr>
        <p:xfrm>
          <a:off x="65801" y="1102364"/>
          <a:ext cx="8957290" cy="5508312"/>
        </p:xfrm>
        <a:graphic>
          <a:graphicData uri="http://schemas.openxmlformats.org/drawingml/2006/table">
            <a:tbl>
              <a:tblPr/>
              <a:tblGrid>
                <a:gridCol w="516090"/>
                <a:gridCol w="8441200"/>
              </a:tblGrid>
              <a:tr h="5826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75653"/>
                        </a:solidFill>
                        <a:effectLst/>
                        <a:latin typeface="Arial" charset="0"/>
                      </a:endParaRP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De mest kritiske risikoene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154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nb-N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Risiko for at NAV i Nordland ikke klarer å redusere det interne sykefraværet 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22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b-NO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75653"/>
                        </a:solidFill>
                        <a:effectLst/>
                        <a:latin typeface="Arial" charset="0"/>
                      </a:endParaRP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nb-N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Risiko for mangelfull kvalitet i den arbeidsrettede brukeroppfølgingen sett i forhold til markedets behov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099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nb-N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Risiko for at lite fleksibel og hensiktsmessig tiltaksbruk/styring av tiltakene ikke gir god nok effekt mht. overgang  til arbeid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86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Risiko for manglende sikkerhet for medarbeidere i NAV (pga. økt volds og trusselbilde i samfunnet rundt oss)</a:t>
                      </a:r>
                      <a:r>
                        <a:rPr kumimoji="0" lang="nb-N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197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nb-N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Risiko for manglende kunnskap og evne til å veilede brukerne mot bruk av selvbetjeningsløsningene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nb-NO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675653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224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Risiko for manglende evne til å prioritere og styre oppgaver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197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675653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kstSylinder 3"/>
          <p:cNvSpPr txBox="1"/>
          <p:nvPr/>
        </p:nvSpPr>
        <p:spPr>
          <a:xfrm rot="20656934">
            <a:off x="6486256" y="144876"/>
            <a:ext cx="1167307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nb-NO" sz="2000" b="1" dirty="0" smtClean="0"/>
              <a:t>Utkast</a:t>
            </a:r>
          </a:p>
          <a:p>
            <a:pPr algn="ctr"/>
            <a:r>
              <a:rPr lang="nb-NO" sz="2000" b="1" dirty="0" smtClean="0"/>
              <a:t>for 2014</a:t>
            </a:r>
            <a:endParaRPr lang="nb-NO" sz="2000" b="1" dirty="0"/>
          </a:p>
        </p:txBody>
      </p:sp>
    </p:spTree>
    <p:extLst>
      <p:ext uri="{BB962C8B-B14F-4D97-AF65-F5344CB8AC3E}">
        <p14:creationId xmlns:p14="http://schemas.microsoft.com/office/powerpoint/2010/main" val="1684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4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6193518"/>
              </p:ext>
            </p:extLst>
          </p:nvPr>
        </p:nvGraphicFramePr>
        <p:xfrm>
          <a:off x="22302" y="720436"/>
          <a:ext cx="9091888" cy="6355302"/>
        </p:xfrm>
        <a:graphic>
          <a:graphicData uri="http://schemas.openxmlformats.org/drawingml/2006/table">
            <a:tbl>
              <a:tblPr/>
              <a:tblGrid>
                <a:gridCol w="340851"/>
                <a:gridCol w="3071423"/>
                <a:gridCol w="5679614"/>
              </a:tblGrid>
              <a:tr h="4117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75653"/>
                        </a:solidFill>
                        <a:effectLst/>
                        <a:latin typeface="Arial" charset="0"/>
                      </a:endParaRP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NAV i Nordland skal: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Tiltak 2014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671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øke det interne nærværet for medarbeidere i NAV i Nordland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endParaRPr kumimoji="0" 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75653"/>
                        </a:solidFill>
                        <a:effectLst/>
                        <a:latin typeface="Arial" charset="0"/>
                      </a:endParaRP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Forebygge at medarbeidere blir borte fra arbeid pga. sykdom ved å jobbe med tett oppfølging. Metodikk fra nærværsprosjektet skal tas i bruk.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Implementere nye rutiner for oppfølging av sykmeldte.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Jobbe spesielt med </a:t>
                      </a:r>
                      <a:r>
                        <a:rPr kumimoji="0" lang="nb-NO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HKIèns</a:t>
                      </a: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 punkt som gjelder «jeg får hyppig anerkjennelse for min innsats»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Gjennomføre minst én medarbeidersamtale pr. år.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Ledere skal øve for å bli god på å ta «den viktige samtalen»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381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øke kvaliteten på brukeroppfølgingen og koplingen til markedets behov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endParaRPr kumimoji="0" 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75653"/>
                        </a:solidFill>
                        <a:effectLst/>
                        <a:latin typeface="Arial" charset="0"/>
                      </a:endParaRP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  <a:defRPr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Sikre at veilederne i Nordland jobber etter standard for arbeidsrettet brukeroppfølging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Øke kompetansen på behovsvurdering, aktivitetsplan og arbeidsevnevurdering.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  <a:defRPr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Registreringskvalitet på CV hos arbeidssøkere må heves.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Samarbeid mellom NAV-kontor og kommuner om innvandrere og personer på introduksjonsordningen skal styrkes i Nordland. I dette ligger inngåelse av samarbeidsavtaler der dette mangler, tilby statlige  tiltak, korrekt registrering i Arena  og samordning av oppfølging av deltakere i programmet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Innføring av lederplattformen som bidrar til lederstyrt utviklingsarbeid lokalt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Kompetansetiltak lokalt og i regi av fylket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</a:pPr>
                      <a:endParaRPr kumimoji="0" lang="nb-NO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75653"/>
                        </a:solidFill>
                        <a:effectLst/>
                        <a:latin typeface="Arial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</a:pPr>
                      <a:endParaRPr kumimoji="0" lang="nb-NO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75653"/>
                        </a:solidFill>
                        <a:effectLst/>
                        <a:latin typeface="Arial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</a:pPr>
                      <a:endParaRPr kumimoji="0" lang="nb-NO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75653"/>
                        </a:solidFill>
                        <a:effectLst/>
                        <a:latin typeface="Arial" charset="0"/>
                      </a:endParaRP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051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øke fleksibel og hensiktsmessig tiltaksbruk/styring av tiltakene</a:t>
                      </a:r>
                      <a:endParaRPr kumimoji="0" 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75653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endParaRPr kumimoji="0" 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75653"/>
                        </a:solidFill>
                        <a:effectLst/>
                        <a:latin typeface="Arial" charset="0"/>
                      </a:endParaRP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  <a:defRPr/>
                      </a:pPr>
                      <a:r>
                        <a:rPr kumimoji="0" lang="nb-NO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Vri tiltaksbruk fra skjermet til ordinært arbeidsliv ved igangsette prosess med oppsigelse av plasser i skjermet sektor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  <a:defRPr/>
                      </a:pPr>
                      <a:r>
                        <a:rPr kumimoji="0" lang="nb-NO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Innføring av kontrollplan i alle tjenesteområder og oppfølging av interne kontrollrutiner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  <a:defRPr/>
                      </a:pPr>
                      <a:r>
                        <a:rPr kumimoji="0" lang="nb-NO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Kompetansefremmende tiltak i form av opplæring av veiledere i NAV-kontorene, sikre at rutiner for arbeidsrettede tiltak blir kjent og følges, og at standarden for arbeidsrettet brukeroppfølging er benyttet i forkant av innsøking til tiltak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  <a:defRPr/>
                      </a:pPr>
                      <a:r>
                        <a:rPr kumimoji="0" lang="nb-NO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Hyppigere </a:t>
                      </a: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oppfølging av tiltaksøkonomi ut mot tjenesteområdene, ukentlige uthentinger av regnskapstall fra </a:t>
                      </a:r>
                      <a:r>
                        <a:rPr kumimoji="0" lang="nb-NO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Discoverer</a:t>
                      </a:r>
                      <a:endParaRPr kumimoji="0" lang="nb-NO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75653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/>
                        <a:defRPr/>
                      </a:pPr>
                      <a:endParaRPr kumimoji="0" lang="nb-NO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75653"/>
                        </a:solidFill>
                        <a:effectLst/>
                        <a:latin typeface="Arial" charset="0"/>
                      </a:endParaRP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15102" y="-246752"/>
            <a:ext cx="8449396" cy="864020"/>
          </a:xfrm>
          <a:noFill/>
        </p:spPr>
        <p:txBody>
          <a:bodyPr/>
          <a:lstStyle/>
          <a:p>
            <a:pPr>
              <a:lnSpc>
                <a:spcPts val="2000"/>
              </a:lnSpc>
            </a:pPr>
            <a:r>
              <a:rPr lang="nb-NO" sz="2000" dirty="0" smtClean="0"/>
              <a:t>Risikoreduserende tiltak for </a:t>
            </a:r>
            <a:r>
              <a:rPr lang="nb-NO" sz="2000" dirty="0"/>
              <a:t>NAV i Nordland </a:t>
            </a:r>
            <a:r>
              <a:rPr lang="nb-NO" sz="2000" dirty="0" smtClean="0"/>
              <a:t>2014 </a:t>
            </a:r>
            <a:r>
              <a:rPr lang="nb-NO" sz="2000" dirty="0"/>
              <a:t>	 </a:t>
            </a:r>
            <a:r>
              <a:rPr lang="nb-NO" sz="2000" dirty="0" smtClean="0"/>
              <a:t>         </a:t>
            </a:r>
            <a:r>
              <a:rPr lang="nb-NO" sz="3600" dirty="0" smtClean="0"/>
              <a:t>1/2</a:t>
            </a:r>
            <a:endParaRPr lang="en-US" b="0" dirty="0" smtClean="0"/>
          </a:p>
        </p:txBody>
      </p:sp>
      <p:sp>
        <p:nvSpPr>
          <p:cNvPr id="6" name="TekstSylinder 5"/>
          <p:cNvSpPr txBox="1"/>
          <p:nvPr/>
        </p:nvSpPr>
        <p:spPr>
          <a:xfrm rot="20656934">
            <a:off x="6172356" y="336453"/>
            <a:ext cx="1167307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nb-NO" sz="2000" b="1" dirty="0" smtClean="0"/>
              <a:t>Utkast</a:t>
            </a:r>
          </a:p>
          <a:p>
            <a:pPr algn="ctr"/>
            <a:r>
              <a:rPr lang="nb-NO" sz="2000" b="1" dirty="0" smtClean="0"/>
              <a:t>for 2014</a:t>
            </a:r>
            <a:endParaRPr lang="nb-NO" sz="2000" b="1" dirty="0"/>
          </a:p>
        </p:txBody>
      </p:sp>
    </p:spTree>
    <p:extLst>
      <p:ext uri="{BB962C8B-B14F-4D97-AF65-F5344CB8AC3E}">
        <p14:creationId xmlns:p14="http://schemas.microsoft.com/office/powerpoint/2010/main" val="378482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6424449"/>
              </p:ext>
            </p:extLst>
          </p:nvPr>
        </p:nvGraphicFramePr>
        <p:xfrm>
          <a:off x="39412" y="729975"/>
          <a:ext cx="9091888" cy="5458966"/>
        </p:xfrm>
        <a:graphic>
          <a:graphicData uri="http://schemas.openxmlformats.org/drawingml/2006/table">
            <a:tbl>
              <a:tblPr/>
              <a:tblGrid>
                <a:gridCol w="340851"/>
                <a:gridCol w="3054313"/>
                <a:gridCol w="5696724"/>
              </a:tblGrid>
              <a:tr h="4520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75653"/>
                        </a:solidFill>
                        <a:effectLst/>
                        <a:latin typeface="Arial" charset="0"/>
                      </a:endParaRP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NAV i Nordland skal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Tiltak 2014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081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nb-N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øke sikkerheten for medarbeidere i NAV i Nordland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nb-NO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75653"/>
                        </a:solidFill>
                        <a:effectLst/>
                        <a:latin typeface="Arial" charset="0"/>
                      </a:endParaRP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  <a:defRPr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Iverksette tiltak som kommer fra den sentrale arbeidsgruppen for sikkerhet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  <a:defRPr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Sikre gode planverk for sikkerhet og beredskap lokalt som følges. Sikkerhet i mottaksfunksjonen skal gjennomgås spesielt, og nødvendige tiltak iverksettes fortløpende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  <a:defRPr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Gjennomføre øvelser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  <a:defRPr/>
                      </a:pPr>
                      <a:endParaRPr kumimoji="0" lang="nb-NO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75653"/>
                        </a:solidFill>
                        <a:effectLst/>
                        <a:latin typeface="Arial" charset="0"/>
                      </a:endParaRP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60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øke kunnskap og evne til å veilede brukerne mot bruk av selvbetjeningsløsningene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nb-NO" sz="1200" b="0" i="0" u="none" strike="sngStrike" cap="none" normalizeH="0" baseline="0" dirty="0" smtClean="0">
                        <a:ln>
                          <a:noFill/>
                        </a:ln>
                        <a:solidFill>
                          <a:srgbClr val="675653"/>
                        </a:solidFill>
                        <a:effectLst/>
                        <a:latin typeface="Arial" charset="0"/>
                      </a:endParaRP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  <a:defRPr/>
                      </a:pPr>
                      <a:endParaRPr kumimoji="0" lang="nb-NO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75653"/>
                        </a:solidFill>
                        <a:effectLst/>
                        <a:latin typeface="Arial" charset="0"/>
                      </a:endParaRP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33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øke evnen til å prioritere og styre oppgaver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  <a:defRPr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Innføring av lederplattformen skal prioriteres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  <a:defRPr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Kontinuerlig forbedring skal brukes som metodikk for å prioritere og styre oppgaver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  <a:defRPr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Et samordnet fylkesledd som koordinerer og prioriterer aktiviteter ut mot kontorene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  <a:defRPr/>
                      </a:pPr>
                      <a:r>
                        <a:rPr kumimoji="0" lang="nb-NO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Sikre god økonomistyring i alle enheter som bidrag til lokalt handlingsrom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153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75653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 typeface="Wingdings" pitchFamily="2" charset="2"/>
                        <a:buNone/>
                        <a:tabLst/>
                      </a:pPr>
                      <a:endParaRPr kumimoji="0" lang="nb-NO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75653"/>
                        </a:solidFill>
                        <a:effectLst/>
                        <a:latin typeface="Arial" charset="0"/>
                      </a:endParaRP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Char char="-"/>
                        <a:tabLst/>
                      </a:pPr>
                      <a:endParaRPr kumimoji="0" lang="nb-NO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75653"/>
                        </a:solidFill>
                        <a:effectLst/>
                        <a:latin typeface="Arial" charset="0"/>
                      </a:endParaRPr>
                    </a:p>
                  </a:txBody>
                  <a:tcPr marL="84404" marR="84404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15102" y="-246752"/>
            <a:ext cx="7894427" cy="864020"/>
          </a:xfrm>
          <a:noFill/>
        </p:spPr>
        <p:txBody>
          <a:bodyPr/>
          <a:lstStyle/>
          <a:p>
            <a:pPr>
              <a:lnSpc>
                <a:spcPts val="2000"/>
              </a:lnSpc>
            </a:pPr>
            <a:r>
              <a:rPr lang="nb-NO" sz="2000" dirty="0"/>
              <a:t>Risikoreduserende tiltak for NAV i Nordland </a:t>
            </a:r>
            <a:r>
              <a:rPr lang="nb-NO" sz="2000" dirty="0" smtClean="0"/>
              <a:t>2014 </a:t>
            </a:r>
            <a:r>
              <a:rPr lang="nb-NO" sz="2000" dirty="0"/>
              <a:t>	         </a:t>
            </a:r>
            <a:r>
              <a:rPr lang="nb-NO" sz="3600" dirty="0" smtClean="0"/>
              <a:t>2/2</a:t>
            </a:r>
            <a:endParaRPr lang="en-US" sz="1800" b="0" dirty="0" smtClean="0"/>
          </a:p>
        </p:txBody>
      </p:sp>
      <p:sp>
        <p:nvSpPr>
          <p:cNvPr id="5" name="TekstSylinder 4"/>
          <p:cNvSpPr txBox="1"/>
          <p:nvPr/>
        </p:nvSpPr>
        <p:spPr>
          <a:xfrm rot="20656934">
            <a:off x="6172356" y="336453"/>
            <a:ext cx="1167307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nb-NO" sz="2000" b="1" dirty="0" smtClean="0"/>
              <a:t>Utkast</a:t>
            </a:r>
          </a:p>
          <a:p>
            <a:pPr algn="ctr"/>
            <a:r>
              <a:rPr lang="nb-NO" sz="2000" b="1" dirty="0" smtClean="0"/>
              <a:t>for 2014</a:t>
            </a:r>
            <a:endParaRPr lang="nb-NO" sz="2000" b="1" dirty="0"/>
          </a:p>
        </p:txBody>
      </p:sp>
    </p:spTree>
    <p:extLst>
      <p:ext uri="{BB962C8B-B14F-4D97-AF65-F5344CB8AC3E}">
        <p14:creationId xmlns:p14="http://schemas.microsoft.com/office/powerpoint/2010/main" val="412499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Tit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Oppfølging av virksomhetsplan 2014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4934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Styringsdialog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Målekortkommentarer</a:t>
            </a:r>
          </a:p>
          <a:p>
            <a:r>
              <a:rPr lang="nb-NO" dirty="0" smtClean="0"/>
              <a:t>Styringsstatistikk</a:t>
            </a:r>
          </a:p>
          <a:p>
            <a:r>
              <a:rPr lang="nb-NO" dirty="0" smtClean="0"/>
              <a:t>Oppfølgingsmøter</a:t>
            </a:r>
          </a:p>
          <a:p>
            <a:endParaRPr lang="nb-NO" dirty="0"/>
          </a:p>
          <a:p>
            <a:r>
              <a:rPr lang="nb-NO" dirty="0" smtClean="0"/>
              <a:t>Skal vi ha rangering av </a:t>
            </a:r>
            <a:r>
              <a:rPr lang="nb-NO" smtClean="0"/>
              <a:t>tjenesteområdene igjen?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8759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Planleggingsprosessen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Fylkesledelsen påbegynt arbeidet</a:t>
            </a:r>
          </a:p>
          <a:p>
            <a:r>
              <a:rPr lang="nb-NO" dirty="0" smtClean="0"/>
              <a:t>Innspill fra fagteam på fylkesleddet - noe</a:t>
            </a:r>
          </a:p>
          <a:p>
            <a:r>
              <a:rPr lang="nb-NO" dirty="0" smtClean="0"/>
              <a:t>Innspill fra enhetene i fylket – lite</a:t>
            </a:r>
          </a:p>
          <a:p>
            <a:r>
              <a:rPr lang="nb-NO" dirty="0" smtClean="0"/>
              <a:t>Fremdeles mulig å komme med innspill!</a:t>
            </a:r>
          </a:p>
          <a:p>
            <a:endParaRPr lang="nb-NO" dirty="0"/>
          </a:p>
          <a:p>
            <a:r>
              <a:rPr lang="nb-NO" dirty="0" smtClean="0"/>
              <a:t>Foreløpig mål og disponeringsbrev før jul</a:t>
            </a:r>
          </a:p>
          <a:p>
            <a:endParaRPr lang="nb-NO" dirty="0"/>
          </a:p>
          <a:p>
            <a:r>
              <a:rPr lang="nb-NO" dirty="0" smtClean="0"/>
              <a:t>Endelig mål og disponeringsbrev </a:t>
            </a:r>
            <a:r>
              <a:rPr lang="nb-NO" dirty="0" err="1" smtClean="0"/>
              <a:t>ca</a:t>
            </a:r>
            <a:r>
              <a:rPr lang="nb-NO" dirty="0" smtClean="0"/>
              <a:t> februar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2763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Planleggingsprosessen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Risikoanalyseprosess skal gjennomføres på alle nivå i etaten </a:t>
            </a:r>
          </a:p>
          <a:p>
            <a:pPr lvl="1"/>
            <a:r>
              <a:rPr lang="nb-NO" dirty="0" smtClean="0"/>
              <a:t>(vi </a:t>
            </a:r>
            <a:r>
              <a:rPr lang="nb-NO" dirty="0"/>
              <a:t>gjennomfører ikke en omfattende </a:t>
            </a:r>
            <a:r>
              <a:rPr lang="nb-NO" dirty="0" smtClean="0"/>
              <a:t>prosess på dette)</a:t>
            </a:r>
            <a:endParaRPr lang="nb-NO" dirty="0"/>
          </a:p>
          <a:p>
            <a:endParaRPr lang="nb-NO" dirty="0" smtClean="0"/>
          </a:p>
          <a:p>
            <a:r>
              <a:rPr lang="nb-NO" dirty="0" smtClean="0"/>
              <a:t>Krav om at risikoreduserende tiltak implementeres i virksomhetsplan</a:t>
            </a:r>
          </a:p>
        </p:txBody>
      </p:sp>
    </p:spTree>
    <p:extLst>
      <p:ext uri="{BB962C8B-B14F-4D97-AF65-F5344CB8AC3E}">
        <p14:creationId xmlns:p14="http://schemas.microsoft.com/office/powerpoint/2010/main" val="343909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Kom med innspill underveis </a:t>
            </a:r>
            <a:r>
              <a:rPr lang="nb-NO" dirty="0" smtClean="0">
                <a:sym typeface="Wingdings" panose="05000000000000000000" pitchFamily="2" charset="2"/>
              </a:rPr>
              <a:t>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Foreløpig virksomhetsplan 2014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9660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9750" y="3271010"/>
            <a:ext cx="8362950" cy="805689"/>
          </a:xfrm>
        </p:spPr>
        <p:txBody>
          <a:bodyPr/>
          <a:lstStyle/>
          <a:p>
            <a:r>
              <a:rPr lang="nb-NO" sz="3200" dirty="0" smtClean="0"/>
              <a:t>Virksomhetsplan 2014</a:t>
            </a:r>
            <a:br>
              <a:rPr lang="nb-NO" sz="3200" dirty="0" smtClean="0"/>
            </a:br>
            <a:r>
              <a:rPr lang="nb-NO" dirty="0" smtClean="0"/>
              <a:t>NAV </a:t>
            </a:r>
            <a:r>
              <a:rPr lang="nb-NO" dirty="0"/>
              <a:t>i Nordland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2000" b="0" dirty="0" smtClean="0"/>
              <a:t/>
            </a:r>
            <a:br>
              <a:rPr lang="nb-NO" sz="2000" b="0" dirty="0" smtClean="0"/>
            </a:br>
            <a:endParaRPr lang="nb-NO" b="0" i="1" dirty="0"/>
          </a:p>
        </p:txBody>
      </p:sp>
      <p:sp>
        <p:nvSpPr>
          <p:cNvPr id="3" name="TekstSylinder 2"/>
          <p:cNvSpPr txBox="1"/>
          <p:nvPr/>
        </p:nvSpPr>
        <p:spPr>
          <a:xfrm>
            <a:off x="647458" y="4577037"/>
            <a:ext cx="506632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For NAV Nordland med underliggende enheter; </a:t>
            </a:r>
          </a:p>
          <a:p>
            <a:endParaRPr lang="nb-NO" sz="600" dirty="0" smtClean="0"/>
          </a:p>
          <a:p>
            <a:r>
              <a:rPr lang="nb-NO" dirty="0" smtClean="0"/>
              <a:t>NAV-kontor, </a:t>
            </a:r>
          </a:p>
          <a:p>
            <a:r>
              <a:rPr lang="nb-NO" dirty="0" smtClean="0"/>
              <a:t>NAV Arbeidslivssenter Nordland og </a:t>
            </a:r>
          </a:p>
          <a:p>
            <a:r>
              <a:rPr lang="nb-NO" dirty="0" smtClean="0"/>
              <a:t>NAV Arbeidsrådgivning Nordland</a:t>
            </a:r>
            <a:endParaRPr lang="nb-NO" dirty="0"/>
          </a:p>
        </p:txBody>
      </p:sp>
      <p:sp>
        <p:nvSpPr>
          <p:cNvPr id="5" name="TekstSylinder 4"/>
          <p:cNvSpPr txBox="1"/>
          <p:nvPr/>
        </p:nvSpPr>
        <p:spPr>
          <a:xfrm rot="1233319">
            <a:off x="4142171" y="1936735"/>
            <a:ext cx="4096186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nb-NO" sz="4000" b="1" dirty="0" smtClean="0"/>
              <a:t>UNDER ARBEID</a:t>
            </a:r>
            <a:endParaRPr lang="nb-NO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78691" y="308290"/>
            <a:ext cx="8481646" cy="1066800"/>
          </a:xfrm>
        </p:spPr>
        <p:txBody>
          <a:bodyPr/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Virksomhetsplan NAV i Nordland 2014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>
          <a:xfrm>
            <a:off x="413142" y="1590215"/>
            <a:ext cx="8243201" cy="3905710"/>
          </a:xfrm>
        </p:spPr>
        <p:txBody>
          <a:bodyPr/>
          <a:lstStyle/>
          <a:p>
            <a:pPr marL="0" indent="0" algn="just">
              <a:buNone/>
            </a:pPr>
            <a:r>
              <a:rPr lang="nb-NO" sz="1800" b="1" dirty="0" smtClean="0"/>
              <a:t>Virksomhetsplanen for NAV i Nordland 2014 ser på de store linjene i fylket. Mål og disponeringsbrevet fra Arbeids- og velferdsdirektoratet ligger til grunn.</a:t>
            </a:r>
          </a:p>
          <a:p>
            <a:pPr marL="0" indent="0" algn="just">
              <a:buNone/>
            </a:pPr>
            <a:endParaRPr lang="nb-NO" sz="1200" b="1" dirty="0"/>
          </a:p>
          <a:p>
            <a:pPr marL="0" indent="0" algn="just">
              <a:buNone/>
            </a:pPr>
            <a:r>
              <a:rPr lang="nb-NO" sz="1800" b="1" dirty="0" smtClean="0"/>
              <a:t>Enhetene </a:t>
            </a:r>
            <a:r>
              <a:rPr lang="nb-NO" sz="1800" b="1" dirty="0"/>
              <a:t>i fylket har </a:t>
            </a:r>
            <a:r>
              <a:rPr lang="nb-NO" sz="1800" b="1" dirty="0" smtClean="0"/>
              <a:t>ulike utfordringer og oppgaver. </a:t>
            </a:r>
          </a:p>
          <a:p>
            <a:pPr marL="0" indent="0" algn="just">
              <a:buNone/>
            </a:pPr>
            <a:endParaRPr lang="nb-NO" sz="1200" b="1" dirty="0"/>
          </a:p>
          <a:p>
            <a:pPr marL="0" indent="0" algn="just">
              <a:buNone/>
            </a:pPr>
            <a:r>
              <a:rPr lang="nb-NO" sz="1800" b="1" dirty="0" smtClean="0"/>
              <a:t>Alle enheter skal derfor utarbeide egne </a:t>
            </a:r>
            <a:r>
              <a:rPr lang="nb-NO" sz="1800" b="1" dirty="0" smtClean="0">
                <a:solidFill>
                  <a:srgbClr val="C00000"/>
                </a:solidFill>
              </a:rPr>
              <a:t>lokale virksomhetsplaner</a:t>
            </a:r>
            <a:r>
              <a:rPr lang="nb-NO" sz="1800" b="1" dirty="0" smtClean="0"/>
              <a:t> ut fra sin totale ressurssituasjon og tjenesteinnhold. </a:t>
            </a:r>
          </a:p>
          <a:p>
            <a:pPr marL="0" indent="0" algn="just">
              <a:buNone/>
            </a:pPr>
            <a:r>
              <a:rPr lang="nb-NO" sz="1800" b="1" dirty="0" smtClean="0"/>
              <a:t>Virksomhetsplanene skal ha tydelig prioritering. </a:t>
            </a:r>
          </a:p>
          <a:p>
            <a:pPr marL="0" indent="0" algn="just">
              <a:buNone/>
            </a:pPr>
            <a:endParaRPr lang="nb-NO" sz="1200" b="1" dirty="0"/>
          </a:p>
          <a:p>
            <a:pPr marL="0" indent="0" algn="just">
              <a:buNone/>
            </a:pPr>
            <a:r>
              <a:rPr lang="nb-NO" sz="1800" b="1" dirty="0" smtClean="0"/>
              <a:t>NAV-kontorenes virksomhetsplan skal inneholde både statlige og kommunale mål. </a:t>
            </a:r>
          </a:p>
          <a:p>
            <a:pPr marL="0" indent="0" algn="just">
              <a:buNone/>
            </a:pPr>
            <a:endParaRPr lang="nb-NO" sz="1200" b="1" dirty="0" smtClean="0"/>
          </a:p>
          <a:p>
            <a:pPr marL="0" indent="0" algn="just">
              <a:buNone/>
            </a:pPr>
            <a:r>
              <a:rPr lang="nb-NO" sz="1800" b="1" dirty="0" smtClean="0"/>
              <a:t>Det bør også være en plan for felles aktiviteter for hele tjenesteområdet.</a:t>
            </a:r>
          </a:p>
          <a:p>
            <a:pPr marL="0" indent="0" algn="just">
              <a:buNone/>
            </a:pPr>
            <a:endParaRPr lang="nb-NO" sz="2000" b="1" dirty="0"/>
          </a:p>
          <a:p>
            <a:pPr marL="0" indent="0" algn="just">
              <a:buNone/>
            </a:pPr>
            <a:r>
              <a:rPr lang="nb-NO" sz="900" b="1" dirty="0" smtClean="0"/>
              <a:t> </a:t>
            </a:r>
          </a:p>
        </p:txBody>
      </p:sp>
      <p:sp>
        <p:nvSpPr>
          <p:cNvPr id="3" name="TekstSylinder 2"/>
          <p:cNvSpPr txBox="1"/>
          <p:nvPr/>
        </p:nvSpPr>
        <p:spPr>
          <a:xfrm>
            <a:off x="448326" y="5724525"/>
            <a:ext cx="7900433" cy="8925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spcBef>
                <a:spcPts val="1200"/>
              </a:spcBef>
            </a:pPr>
            <a:endParaRPr lang="nb-NO" sz="600" b="1" u="sng" dirty="0" smtClean="0"/>
          </a:p>
          <a:p>
            <a:pPr algn="ctr">
              <a:spcBef>
                <a:spcPts val="1200"/>
              </a:spcBef>
            </a:pPr>
            <a:r>
              <a:rPr lang="nb-NO" b="1" u="sng" dirty="0" smtClean="0"/>
              <a:t>Frist</a:t>
            </a:r>
            <a:r>
              <a:rPr lang="nb-NO" b="1" dirty="0" smtClean="0"/>
              <a:t> </a:t>
            </a:r>
            <a:r>
              <a:rPr lang="nb-NO" b="1" dirty="0"/>
              <a:t>for innsending av virksomhetsplan til NAV Nordland er: </a:t>
            </a:r>
            <a:r>
              <a:rPr lang="nb-NO" b="1" dirty="0" smtClean="0">
                <a:solidFill>
                  <a:srgbClr val="C00000"/>
                </a:solidFill>
              </a:rPr>
              <a:t>31.3.2014</a:t>
            </a:r>
            <a:endParaRPr lang="nb-NO" sz="1200" b="1" dirty="0">
              <a:solidFill>
                <a:srgbClr val="C00000"/>
              </a:solidFill>
            </a:endParaRPr>
          </a:p>
          <a:p>
            <a:pPr algn="ctr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34118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323850" y="1125538"/>
            <a:ext cx="8496300" cy="5281612"/>
            <a:chOff x="204" y="332"/>
            <a:chExt cx="5352" cy="3704"/>
          </a:xfrm>
        </p:grpSpPr>
        <p:sp>
          <p:nvSpPr>
            <p:cNvPr id="6154" name="Rectangle 91"/>
            <p:cNvSpPr>
              <a:spLocks noChangeArrowheads="1"/>
            </p:cNvSpPr>
            <p:nvPr/>
          </p:nvSpPr>
          <p:spPr bwMode="gray">
            <a:xfrm>
              <a:off x="3511" y="1525"/>
              <a:ext cx="929" cy="581"/>
            </a:xfrm>
            <a:prstGeom prst="rect">
              <a:avLst/>
            </a:prstGeom>
            <a:solidFill>
              <a:srgbClr val="E78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18000" tIns="36000" rIns="18000" bIns="36000" anchor="ctr" anchorCtr="1"/>
            <a:lstStyle/>
            <a:p>
              <a:pPr algn="ctr">
                <a:spcBef>
                  <a:spcPct val="50000"/>
                </a:spcBef>
                <a:buSzPct val="85000"/>
              </a:pPr>
              <a:r>
                <a:rPr lang="nb-NO" sz="1100">
                  <a:solidFill>
                    <a:schemeClr val="bg1"/>
                  </a:solidFill>
                </a:rPr>
                <a:t>Videreutvikle og formidle vår kunnskap om tilstanden på arbeids- og velferdsområdet</a:t>
              </a:r>
            </a:p>
          </p:txBody>
        </p:sp>
        <p:sp>
          <p:nvSpPr>
            <p:cNvPr id="6155" name="Rectangle 91"/>
            <p:cNvSpPr>
              <a:spLocks noChangeArrowheads="1"/>
            </p:cNvSpPr>
            <p:nvPr/>
          </p:nvSpPr>
          <p:spPr bwMode="gray">
            <a:xfrm>
              <a:off x="3511" y="2168"/>
              <a:ext cx="929" cy="581"/>
            </a:xfrm>
            <a:prstGeom prst="rect">
              <a:avLst/>
            </a:prstGeom>
            <a:solidFill>
              <a:srgbClr val="E78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18000" tIns="36000" rIns="18000" bIns="36000" anchor="ctr" anchorCtr="1"/>
            <a:lstStyle/>
            <a:p>
              <a:pPr algn="ctr">
                <a:spcBef>
                  <a:spcPct val="50000"/>
                </a:spcBef>
                <a:buSzPct val="85000"/>
              </a:pPr>
              <a:r>
                <a:rPr lang="nb-NO" sz="1100">
                  <a:solidFill>
                    <a:schemeClr val="bg1"/>
                  </a:solidFill>
                </a:rPr>
                <a:t>Bidra aktivt til politikkutvikling og forenkling av regelverk </a:t>
              </a:r>
            </a:p>
          </p:txBody>
        </p:sp>
        <p:sp>
          <p:nvSpPr>
            <p:cNvPr id="6156" name="Rectangle 91"/>
            <p:cNvSpPr>
              <a:spLocks noChangeArrowheads="1"/>
            </p:cNvSpPr>
            <p:nvPr/>
          </p:nvSpPr>
          <p:spPr bwMode="gray">
            <a:xfrm>
              <a:off x="3511" y="892"/>
              <a:ext cx="929" cy="581"/>
            </a:xfrm>
            <a:prstGeom prst="rect">
              <a:avLst/>
            </a:prstGeom>
            <a:solidFill>
              <a:srgbClr val="E78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18000" tIns="36000" rIns="18000" bIns="36000" anchor="ctr" anchorCtr="1"/>
            <a:lstStyle/>
            <a:p>
              <a:pPr algn="ctr">
                <a:spcBef>
                  <a:spcPct val="50000"/>
                </a:spcBef>
                <a:buSzPct val="85000"/>
              </a:pPr>
              <a:r>
                <a:rPr lang="nb-NO" sz="1100">
                  <a:solidFill>
                    <a:schemeClr val="bg1"/>
                  </a:solidFill>
                </a:rPr>
                <a:t>Øke kunnskap om hva som virker</a:t>
              </a:r>
            </a:p>
          </p:txBody>
        </p:sp>
        <p:sp>
          <p:nvSpPr>
            <p:cNvPr id="6157" name="Rectangle 91"/>
            <p:cNvSpPr>
              <a:spLocks noChangeArrowheads="1"/>
            </p:cNvSpPr>
            <p:nvPr/>
          </p:nvSpPr>
          <p:spPr bwMode="gray">
            <a:xfrm>
              <a:off x="2399" y="1534"/>
              <a:ext cx="929" cy="581"/>
            </a:xfrm>
            <a:prstGeom prst="rect">
              <a:avLst/>
            </a:prstGeom>
            <a:solidFill>
              <a:srgbClr val="B912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18000" tIns="36000" rIns="18000" bIns="36000" anchor="ctr" anchorCtr="1"/>
            <a:lstStyle/>
            <a:p>
              <a:pPr marL="85725" algn="ctr">
                <a:buFont typeface="Arial" charset="0"/>
                <a:buNone/>
              </a:pPr>
              <a:r>
                <a:rPr lang="nb-NO" sz="1100">
                  <a:solidFill>
                    <a:schemeClr val="bg1"/>
                  </a:solidFill>
                </a:rPr>
                <a:t>Legge til rette for medvirkning og tydeliggjøre brukers eget ansvar</a:t>
              </a:r>
              <a:endParaRPr lang="nb-NO" sz="1100" b="1" i="1">
                <a:solidFill>
                  <a:schemeClr val="bg1"/>
                </a:solidFill>
              </a:endParaRPr>
            </a:p>
          </p:txBody>
        </p:sp>
        <p:sp>
          <p:nvSpPr>
            <p:cNvPr id="6158" name="Rectangle 91"/>
            <p:cNvSpPr>
              <a:spLocks noChangeArrowheads="1"/>
            </p:cNvSpPr>
            <p:nvPr/>
          </p:nvSpPr>
          <p:spPr bwMode="gray">
            <a:xfrm>
              <a:off x="2399" y="2813"/>
              <a:ext cx="929" cy="581"/>
            </a:xfrm>
            <a:prstGeom prst="rect">
              <a:avLst/>
            </a:prstGeom>
            <a:solidFill>
              <a:srgbClr val="B912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18000" tIns="36000" rIns="18000" bIns="36000" anchor="ctr" anchorCtr="1"/>
            <a:lstStyle/>
            <a:p>
              <a:pPr algn="ctr"/>
              <a:r>
                <a:rPr lang="nb-NO" sz="1100">
                  <a:solidFill>
                    <a:schemeClr val="bg1"/>
                  </a:solidFill>
                </a:rPr>
                <a:t>Tilby flere tjenester via telefoni og nett</a:t>
              </a:r>
            </a:p>
          </p:txBody>
        </p:sp>
        <p:sp>
          <p:nvSpPr>
            <p:cNvPr id="6159" name="Rectangle 91"/>
            <p:cNvSpPr>
              <a:spLocks noChangeArrowheads="1"/>
            </p:cNvSpPr>
            <p:nvPr/>
          </p:nvSpPr>
          <p:spPr bwMode="gray">
            <a:xfrm>
              <a:off x="2399" y="2174"/>
              <a:ext cx="929" cy="581"/>
            </a:xfrm>
            <a:prstGeom prst="rect">
              <a:avLst/>
            </a:prstGeom>
            <a:solidFill>
              <a:srgbClr val="B912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18000" tIns="36000" rIns="18000" bIns="36000" anchor="ctr" anchorCtr="1"/>
            <a:lstStyle/>
            <a:p>
              <a:pPr algn="ctr">
                <a:spcBef>
                  <a:spcPct val="50000"/>
                </a:spcBef>
                <a:buSzPct val="85000"/>
              </a:pPr>
              <a:r>
                <a:rPr lang="nb-NO" sz="1100">
                  <a:solidFill>
                    <a:schemeClr val="bg1"/>
                  </a:solidFill>
                </a:rPr>
                <a:t>Forsterke den systemrettede brukermedvirkningen</a:t>
              </a:r>
            </a:p>
          </p:txBody>
        </p:sp>
        <p:sp>
          <p:nvSpPr>
            <p:cNvPr id="6160" name="Rectangle 91"/>
            <p:cNvSpPr>
              <a:spLocks noChangeArrowheads="1"/>
            </p:cNvSpPr>
            <p:nvPr/>
          </p:nvSpPr>
          <p:spPr bwMode="gray">
            <a:xfrm>
              <a:off x="2399" y="890"/>
              <a:ext cx="929" cy="581"/>
            </a:xfrm>
            <a:prstGeom prst="rect">
              <a:avLst/>
            </a:prstGeom>
            <a:solidFill>
              <a:srgbClr val="B912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18000" tIns="36000" rIns="18000" bIns="36000" anchor="ctr" anchorCtr="1"/>
            <a:lstStyle/>
            <a:p>
              <a:pPr marL="85725" algn="ctr">
                <a:buSzPct val="85000"/>
              </a:pPr>
              <a:r>
                <a:rPr lang="nb-NO" sz="1100">
                  <a:solidFill>
                    <a:schemeClr val="bg1"/>
                  </a:solidFill>
                </a:rPr>
                <a:t>Styrke ferdighetene i veiledning og samhandling med bruker</a:t>
              </a:r>
            </a:p>
          </p:txBody>
        </p:sp>
        <p:sp>
          <p:nvSpPr>
            <p:cNvPr id="6161" name="Rectangle 91"/>
            <p:cNvSpPr>
              <a:spLocks noChangeArrowheads="1"/>
            </p:cNvSpPr>
            <p:nvPr/>
          </p:nvSpPr>
          <p:spPr bwMode="gray">
            <a:xfrm>
              <a:off x="1317" y="1532"/>
              <a:ext cx="929" cy="581"/>
            </a:xfrm>
            <a:prstGeom prst="rect">
              <a:avLst/>
            </a:prstGeom>
            <a:solidFill>
              <a:srgbClr val="0057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18000" tIns="36000" rIns="18000" bIns="36000" anchor="ctr" anchorCtr="1"/>
            <a:lstStyle/>
            <a:p>
              <a:pPr algn="ctr">
                <a:spcBef>
                  <a:spcPct val="50000"/>
                </a:spcBef>
                <a:buSzPct val="85000"/>
              </a:pPr>
              <a:r>
                <a:rPr lang="nb-NO" sz="1100">
                  <a:solidFill>
                    <a:schemeClr val="bg1"/>
                  </a:solidFill>
                </a:rPr>
                <a:t>Målrette kompetanse-utvikling</a:t>
              </a:r>
            </a:p>
          </p:txBody>
        </p:sp>
        <p:sp>
          <p:nvSpPr>
            <p:cNvPr id="6162" name="Rectangle 91"/>
            <p:cNvSpPr>
              <a:spLocks noChangeArrowheads="1"/>
            </p:cNvSpPr>
            <p:nvPr/>
          </p:nvSpPr>
          <p:spPr bwMode="gray">
            <a:xfrm>
              <a:off x="1317" y="2174"/>
              <a:ext cx="929" cy="581"/>
            </a:xfrm>
            <a:prstGeom prst="rect">
              <a:avLst/>
            </a:prstGeom>
            <a:solidFill>
              <a:srgbClr val="0057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18000" tIns="36000" rIns="18000" bIns="36000" anchor="ctr" anchorCtr="1"/>
            <a:lstStyle/>
            <a:p>
              <a:pPr algn="ctr">
                <a:spcBef>
                  <a:spcPct val="50000"/>
                </a:spcBef>
                <a:buSzPct val="85000"/>
              </a:pPr>
              <a:r>
                <a:rPr lang="nb-NO" sz="1100">
                  <a:solidFill>
                    <a:schemeClr val="bg1"/>
                  </a:solidFill>
                </a:rPr>
                <a:t>Løse forvaltnings-oppgaver i robuste miljøer</a:t>
              </a:r>
            </a:p>
          </p:txBody>
        </p:sp>
        <p:sp>
          <p:nvSpPr>
            <p:cNvPr id="6163" name="Rectangle 91"/>
            <p:cNvSpPr>
              <a:spLocks noChangeArrowheads="1"/>
            </p:cNvSpPr>
            <p:nvPr/>
          </p:nvSpPr>
          <p:spPr bwMode="gray">
            <a:xfrm>
              <a:off x="1317" y="890"/>
              <a:ext cx="929" cy="581"/>
            </a:xfrm>
            <a:prstGeom prst="rect">
              <a:avLst/>
            </a:prstGeom>
            <a:solidFill>
              <a:srgbClr val="0057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18000" tIns="36000" rIns="18000" bIns="36000" anchor="ctr" anchorCtr="1"/>
            <a:lstStyle/>
            <a:p>
              <a:pPr marL="85725" algn="ctr">
                <a:spcBef>
                  <a:spcPct val="50000"/>
                </a:spcBef>
                <a:buSzPct val="85000"/>
                <a:buFont typeface="Arial" charset="0"/>
                <a:buNone/>
              </a:pPr>
              <a:r>
                <a:rPr lang="nb-NO" sz="1100">
                  <a:solidFill>
                    <a:schemeClr val="bg1"/>
                  </a:solidFill>
                </a:rPr>
                <a:t>Følge felles og tydelige krav til  kvalitet og like arbeidsprosesser</a:t>
              </a:r>
            </a:p>
          </p:txBody>
        </p:sp>
        <p:sp>
          <p:nvSpPr>
            <p:cNvPr id="6164" name="Rectangle 91"/>
            <p:cNvSpPr>
              <a:spLocks noChangeArrowheads="1"/>
            </p:cNvSpPr>
            <p:nvPr/>
          </p:nvSpPr>
          <p:spPr bwMode="gray">
            <a:xfrm>
              <a:off x="204" y="1530"/>
              <a:ext cx="929" cy="581"/>
            </a:xfrm>
            <a:prstGeom prst="rect">
              <a:avLst/>
            </a:prstGeom>
            <a:solidFill>
              <a:srgbClr val="5212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18000" tIns="36000" rIns="18000" bIns="36000" anchor="ctr" anchorCtr="1"/>
            <a:lstStyle/>
            <a:p>
              <a:pPr algn="ctr"/>
              <a:r>
                <a:rPr lang="nb-NO" sz="1100">
                  <a:solidFill>
                    <a:schemeClr val="bg1"/>
                  </a:solidFill>
                </a:rPr>
                <a:t>Styrke den arbeidsrettede brukeroppfølgingen</a:t>
              </a:r>
            </a:p>
          </p:txBody>
        </p:sp>
        <p:sp>
          <p:nvSpPr>
            <p:cNvPr id="6165" name="Rectangle 91"/>
            <p:cNvSpPr>
              <a:spLocks noChangeArrowheads="1"/>
            </p:cNvSpPr>
            <p:nvPr/>
          </p:nvSpPr>
          <p:spPr bwMode="gray">
            <a:xfrm>
              <a:off x="204" y="2812"/>
              <a:ext cx="930" cy="581"/>
            </a:xfrm>
            <a:prstGeom prst="rect">
              <a:avLst/>
            </a:prstGeom>
            <a:solidFill>
              <a:srgbClr val="5212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18000" tIns="36000" rIns="18000" bIns="36000" anchor="ctr" anchorCtr="1"/>
            <a:lstStyle/>
            <a:p>
              <a:pPr marL="85725" algn="ctr">
                <a:buFont typeface="Arial" charset="0"/>
                <a:buNone/>
              </a:pPr>
              <a:r>
                <a:rPr lang="nb-NO" sz="1100">
                  <a:solidFill>
                    <a:schemeClr val="bg1"/>
                  </a:solidFill>
                </a:rPr>
                <a:t>Ha fleksibel tiltaksportefølje og treffsikker bruk</a:t>
              </a:r>
              <a:endParaRPr lang="nb-NO" sz="1100" b="1" i="1">
                <a:solidFill>
                  <a:schemeClr val="bg1"/>
                </a:solidFill>
              </a:endParaRPr>
            </a:p>
          </p:txBody>
        </p:sp>
        <p:sp>
          <p:nvSpPr>
            <p:cNvPr id="6166" name="Rectangle 91"/>
            <p:cNvSpPr>
              <a:spLocks noChangeArrowheads="1"/>
            </p:cNvSpPr>
            <p:nvPr/>
          </p:nvSpPr>
          <p:spPr bwMode="gray">
            <a:xfrm>
              <a:off x="204" y="2173"/>
              <a:ext cx="930" cy="581"/>
            </a:xfrm>
            <a:prstGeom prst="rect">
              <a:avLst/>
            </a:prstGeom>
            <a:solidFill>
              <a:srgbClr val="5212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18000" tIns="36000" rIns="18000" bIns="36000" anchor="ctr" anchorCtr="1"/>
            <a:lstStyle/>
            <a:p>
              <a:pPr algn="ctr"/>
              <a:r>
                <a:rPr lang="nb-NO" sz="1100">
                  <a:solidFill>
                    <a:schemeClr val="bg1"/>
                  </a:solidFill>
                </a:rPr>
                <a:t>Tydeliggjøre roller og styrke samarbeidet med arbeidslivet, legene og skoleverket</a:t>
              </a:r>
              <a:endParaRPr lang="nb-NO" sz="1100" b="1"/>
            </a:p>
          </p:txBody>
        </p:sp>
        <p:sp>
          <p:nvSpPr>
            <p:cNvPr id="6167" name="Rectangle 91"/>
            <p:cNvSpPr>
              <a:spLocks noChangeArrowheads="1"/>
            </p:cNvSpPr>
            <p:nvPr/>
          </p:nvSpPr>
          <p:spPr bwMode="gray">
            <a:xfrm>
              <a:off x="204" y="890"/>
              <a:ext cx="930" cy="581"/>
            </a:xfrm>
            <a:prstGeom prst="rect">
              <a:avLst/>
            </a:prstGeom>
            <a:solidFill>
              <a:srgbClr val="5212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18000" tIns="36000" rIns="18000" bIns="36000" anchor="ctr" anchorCtr="1"/>
            <a:lstStyle/>
            <a:p>
              <a:pPr algn="ctr">
                <a:spcBef>
                  <a:spcPct val="50000"/>
                </a:spcBef>
                <a:buSzPct val="85000"/>
              </a:pPr>
              <a:r>
                <a:rPr lang="nb-NO" sz="1100">
                  <a:solidFill>
                    <a:schemeClr val="bg1"/>
                  </a:solidFill>
                </a:rPr>
                <a:t>Styrke arbeidsmarkeds-kompetanse</a:t>
              </a:r>
            </a:p>
          </p:txBody>
        </p:sp>
        <p:sp>
          <p:nvSpPr>
            <p:cNvPr id="6168" name="Rectangle 91"/>
            <p:cNvSpPr>
              <a:spLocks noChangeArrowheads="1"/>
            </p:cNvSpPr>
            <p:nvPr/>
          </p:nvSpPr>
          <p:spPr bwMode="gray">
            <a:xfrm>
              <a:off x="4622" y="896"/>
              <a:ext cx="929" cy="581"/>
            </a:xfrm>
            <a:prstGeom prst="rect">
              <a:avLst/>
            </a:prstGeom>
            <a:solidFill>
              <a:srgbClr val="8BAB3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000" tIns="36000" rIns="18000" bIns="36000" anchor="ctr" anchorCtr="1"/>
            <a:lstStyle/>
            <a:p>
              <a:pPr marL="85725" algn="ctr">
                <a:spcBef>
                  <a:spcPct val="50000"/>
                </a:spcBef>
                <a:buSzPct val="85000"/>
                <a:buFont typeface="Arial" charset="0"/>
                <a:buNone/>
              </a:pPr>
              <a:r>
                <a:rPr lang="nb-NO" sz="1100">
                  <a:solidFill>
                    <a:schemeClr val="bg1"/>
                  </a:solidFill>
                </a:rPr>
                <a:t>Utøve tydelig ledelse og helhetlig styring</a:t>
              </a:r>
            </a:p>
          </p:txBody>
        </p:sp>
        <p:sp>
          <p:nvSpPr>
            <p:cNvPr id="6169" name="Rectangle 91"/>
            <p:cNvSpPr>
              <a:spLocks noChangeArrowheads="1"/>
            </p:cNvSpPr>
            <p:nvPr/>
          </p:nvSpPr>
          <p:spPr bwMode="gray">
            <a:xfrm>
              <a:off x="4626" y="2165"/>
              <a:ext cx="929" cy="581"/>
            </a:xfrm>
            <a:prstGeom prst="rect">
              <a:avLst/>
            </a:prstGeom>
            <a:solidFill>
              <a:srgbClr val="8BAB3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000" tIns="36000" rIns="18000" bIns="36000" anchor="ctr" anchorCtr="1"/>
            <a:lstStyle/>
            <a:p>
              <a:pPr marL="85725" algn="ctr">
                <a:spcBef>
                  <a:spcPct val="50000"/>
                </a:spcBef>
                <a:buSzPct val="85000"/>
                <a:buFont typeface="Arial" charset="0"/>
                <a:buNone/>
              </a:pPr>
              <a:r>
                <a:rPr lang="nb-NO" sz="1100">
                  <a:solidFill>
                    <a:schemeClr val="bg1"/>
                  </a:solidFill>
                </a:rPr>
                <a:t>Sammen styrke NAV som lærende organisasjon</a:t>
              </a:r>
            </a:p>
          </p:txBody>
        </p:sp>
        <p:sp>
          <p:nvSpPr>
            <p:cNvPr id="6170" name="Rectangle 91"/>
            <p:cNvSpPr>
              <a:spLocks noChangeArrowheads="1"/>
            </p:cNvSpPr>
            <p:nvPr/>
          </p:nvSpPr>
          <p:spPr bwMode="gray">
            <a:xfrm>
              <a:off x="4626" y="3455"/>
              <a:ext cx="930" cy="581"/>
            </a:xfrm>
            <a:prstGeom prst="rect">
              <a:avLst/>
            </a:prstGeom>
            <a:solidFill>
              <a:srgbClr val="8BAB3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000" tIns="36000" rIns="18000" bIns="36000" anchor="ctr" anchorCtr="1"/>
            <a:lstStyle/>
            <a:p>
              <a:pPr marL="85725" algn="ctr">
                <a:spcBef>
                  <a:spcPct val="50000"/>
                </a:spcBef>
                <a:buSzPct val="85000"/>
                <a:buFont typeface="Arial" charset="0"/>
                <a:buNone/>
              </a:pPr>
              <a:r>
                <a:rPr lang="nb-NO" sz="1100">
                  <a:solidFill>
                    <a:schemeClr val="bg1"/>
                  </a:solidFill>
                </a:rPr>
                <a:t>Utvikle nye IKT-løsninger og sikre implementering</a:t>
              </a:r>
            </a:p>
          </p:txBody>
        </p:sp>
        <p:sp>
          <p:nvSpPr>
            <p:cNvPr id="6171" name="Rectangle 91"/>
            <p:cNvSpPr>
              <a:spLocks noChangeArrowheads="1"/>
            </p:cNvSpPr>
            <p:nvPr/>
          </p:nvSpPr>
          <p:spPr bwMode="gray">
            <a:xfrm>
              <a:off x="4626" y="2808"/>
              <a:ext cx="930" cy="581"/>
            </a:xfrm>
            <a:prstGeom prst="rect">
              <a:avLst/>
            </a:prstGeom>
            <a:solidFill>
              <a:srgbClr val="8BAB3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000" tIns="36000" rIns="18000" bIns="36000" anchor="ctr" anchorCtr="1"/>
            <a:lstStyle/>
            <a:p>
              <a:pPr marL="85725" algn="ctr">
                <a:spcBef>
                  <a:spcPct val="50000"/>
                </a:spcBef>
                <a:buSzPct val="85000"/>
                <a:buFont typeface="Arial" charset="0"/>
                <a:buNone/>
              </a:pPr>
              <a:r>
                <a:rPr lang="nb-NO" sz="1100">
                  <a:solidFill>
                    <a:schemeClr val="bg1"/>
                  </a:solidFill>
                </a:rPr>
                <a:t>Fortsette å øke effektivitet og utvikle evnen til endring</a:t>
              </a:r>
            </a:p>
          </p:txBody>
        </p:sp>
        <p:sp>
          <p:nvSpPr>
            <p:cNvPr id="6172" name="Rectangle 91"/>
            <p:cNvSpPr>
              <a:spLocks noChangeArrowheads="1"/>
            </p:cNvSpPr>
            <p:nvPr/>
          </p:nvSpPr>
          <p:spPr bwMode="gray">
            <a:xfrm>
              <a:off x="4626" y="1525"/>
              <a:ext cx="930" cy="581"/>
            </a:xfrm>
            <a:prstGeom prst="rect">
              <a:avLst/>
            </a:prstGeom>
            <a:solidFill>
              <a:srgbClr val="8BAB3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000" tIns="36000" rIns="18000" bIns="36000" anchor="ctr" anchorCtr="1"/>
            <a:lstStyle/>
            <a:p>
              <a:pPr marL="85725" algn="ctr">
                <a:spcBef>
                  <a:spcPct val="50000"/>
                </a:spcBef>
                <a:buSzPct val="85000"/>
                <a:buFont typeface="Arial" charset="0"/>
                <a:buNone/>
              </a:pPr>
              <a:r>
                <a:rPr lang="nb-NO" sz="1100">
                  <a:solidFill>
                    <a:schemeClr val="bg1"/>
                  </a:solidFill>
                </a:rPr>
                <a:t>Videreutvikle partnerskapet</a:t>
              </a:r>
            </a:p>
          </p:txBody>
        </p:sp>
        <p:sp>
          <p:nvSpPr>
            <p:cNvPr id="6173" name="Rectangle 91"/>
            <p:cNvSpPr>
              <a:spLocks noChangeArrowheads="1"/>
            </p:cNvSpPr>
            <p:nvPr/>
          </p:nvSpPr>
          <p:spPr bwMode="gray">
            <a:xfrm>
              <a:off x="3511" y="334"/>
              <a:ext cx="929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34292E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18000" tIns="36000" rIns="18000" bIns="36000" anchor="ctr" anchorCtr="1"/>
            <a:lstStyle/>
            <a:p>
              <a:pPr algn="ctr">
                <a:spcBef>
                  <a:spcPct val="50000"/>
                </a:spcBef>
                <a:buSzPct val="85000"/>
              </a:pPr>
              <a:r>
                <a:rPr lang="nb-NO" sz="1400" b="1">
                  <a:solidFill>
                    <a:schemeClr val="tx2"/>
                  </a:solidFill>
                </a:rPr>
                <a:t>Kunnskapsrik samfunnsaktør</a:t>
              </a:r>
            </a:p>
          </p:txBody>
        </p:sp>
        <p:sp>
          <p:nvSpPr>
            <p:cNvPr id="6174" name="Rectangle 91"/>
            <p:cNvSpPr>
              <a:spLocks noChangeArrowheads="1"/>
            </p:cNvSpPr>
            <p:nvPr/>
          </p:nvSpPr>
          <p:spPr bwMode="gray">
            <a:xfrm>
              <a:off x="2399" y="332"/>
              <a:ext cx="929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800000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18000" tIns="36000" rIns="18000" bIns="36000" anchor="ctr" anchorCtr="1"/>
            <a:lstStyle/>
            <a:p>
              <a:pPr marL="85725" algn="ctr">
                <a:buSzPct val="85000"/>
              </a:pPr>
              <a:r>
                <a:rPr lang="nb-NO" sz="1400" b="1">
                  <a:solidFill>
                    <a:schemeClr val="tx2"/>
                  </a:solidFill>
                </a:rPr>
                <a:t>Aktive brukere</a:t>
              </a:r>
            </a:p>
          </p:txBody>
        </p:sp>
        <p:sp>
          <p:nvSpPr>
            <p:cNvPr id="6175" name="Rectangle 91"/>
            <p:cNvSpPr>
              <a:spLocks noChangeArrowheads="1"/>
            </p:cNvSpPr>
            <p:nvPr/>
          </p:nvSpPr>
          <p:spPr bwMode="gray">
            <a:xfrm>
              <a:off x="1317" y="332"/>
              <a:ext cx="929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5B82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18000" tIns="36000" rIns="18000" bIns="36000" anchor="ctr" anchorCtr="1"/>
            <a:lstStyle/>
            <a:p>
              <a:pPr marL="85725" algn="ctr">
                <a:spcBef>
                  <a:spcPct val="50000"/>
                </a:spcBef>
                <a:buSzPct val="85000"/>
                <a:buFont typeface="Arial" charset="0"/>
                <a:buNone/>
              </a:pPr>
              <a:r>
                <a:rPr lang="nb-NO" sz="1400" b="1">
                  <a:solidFill>
                    <a:schemeClr val="tx2"/>
                  </a:solidFill>
                </a:rPr>
                <a:t>Pålitelig forvaltning</a:t>
              </a:r>
            </a:p>
          </p:txBody>
        </p:sp>
        <p:sp>
          <p:nvSpPr>
            <p:cNvPr id="6176" name="Rectangle 91"/>
            <p:cNvSpPr>
              <a:spLocks noChangeArrowheads="1"/>
            </p:cNvSpPr>
            <p:nvPr/>
          </p:nvSpPr>
          <p:spPr bwMode="gray">
            <a:xfrm>
              <a:off x="204" y="332"/>
              <a:ext cx="930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6600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18000" tIns="36000" rIns="18000" bIns="36000" anchor="ctr" anchorCtr="1"/>
            <a:lstStyle/>
            <a:p>
              <a:pPr algn="ctr">
                <a:spcBef>
                  <a:spcPct val="50000"/>
                </a:spcBef>
                <a:buSzPct val="85000"/>
              </a:pPr>
              <a:r>
                <a:rPr lang="nb-NO" sz="1400" b="1">
                  <a:solidFill>
                    <a:schemeClr val="tx2"/>
                  </a:solidFill>
                </a:rPr>
                <a:t>Arbeid først</a:t>
              </a:r>
            </a:p>
          </p:txBody>
        </p:sp>
        <p:sp>
          <p:nvSpPr>
            <p:cNvPr id="6177" name="Rectangle 91"/>
            <p:cNvSpPr>
              <a:spLocks noChangeArrowheads="1"/>
            </p:cNvSpPr>
            <p:nvPr/>
          </p:nvSpPr>
          <p:spPr bwMode="gray">
            <a:xfrm>
              <a:off x="4622" y="338"/>
              <a:ext cx="929" cy="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8E00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000" tIns="36000" rIns="18000" bIns="36000" anchor="ctr" anchorCtr="1"/>
            <a:lstStyle/>
            <a:p>
              <a:pPr marL="85725" algn="ctr">
                <a:spcBef>
                  <a:spcPct val="50000"/>
                </a:spcBef>
                <a:buSzPct val="85000"/>
                <a:buFont typeface="Arial" charset="0"/>
                <a:buNone/>
              </a:pPr>
              <a:r>
                <a:rPr lang="nb-NO" sz="1400" b="1">
                  <a:solidFill>
                    <a:schemeClr val="tx2"/>
                  </a:solidFill>
                </a:rPr>
                <a:t>Løsningsdyktig organisasjon</a:t>
              </a:r>
            </a:p>
          </p:txBody>
        </p:sp>
        <p:sp>
          <p:nvSpPr>
            <p:cNvPr id="6178" name="Line 34"/>
            <p:cNvSpPr>
              <a:spLocks noChangeShapeType="1"/>
            </p:cNvSpPr>
            <p:nvPr/>
          </p:nvSpPr>
          <p:spPr bwMode="auto">
            <a:xfrm>
              <a:off x="1247" y="391"/>
              <a:ext cx="0" cy="349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6179" name="Line 35"/>
            <p:cNvSpPr>
              <a:spLocks noChangeShapeType="1"/>
            </p:cNvSpPr>
            <p:nvPr/>
          </p:nvSpPr>
          <p:spPr bwMode="auto">
            <a:xfrm>
              <a:off x="4537" y="386"/>
              <a:ext cx="0" cy="349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6180" name="Line 36"/>
            <p:cNvSpPr>
              <a:spLocks noChangeShapeType="1"/>
            </p:cNvSpPr>
            <p:nvPr/>
          </p:nvSpPr>
          <p:spPr bwMode="auto">
            <a:xfrm>
              <a:off x="3432" y="386"/>
              <a:ext cx="0" cy="349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6181" name="Line 37"/>
            <p:cNvSpPr>
              <a:spLocks noChangeShapeType="1"/>
            </p:cNvSpPr>
            <p:nvPr/>
          </p:nvSpPr>
          <p:spPr bwMode="auto">
            <a:xfrm>
              <a:off x="2336" y="391"/>
              <a:ext cx="0" cy="349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6147" name="Plassholder for bunntekst 1"/>
          <p:cNvSpPr txBox="1">
            <a:spLocks noGrp="1"/>
          </p:cNvSpPr>
          <p:nvPr/>
        </p:nvSpPr>
        <p:spPr bwMode="auto">
          <a:xfrm>
            <a:off x="1390650" y="176213"/>
            <a:ext cx="66944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nn-NO" sz="900">
              <a:solidFill>
                <a:srgbClr val="000000"/>
              </a:solidFill>
            </a:endParaRPr>
          </a:p>
        </p:txBody>
      </p:sp>
      <p:sp>
        <p:nvSpPr>
          <p:cNvPr id="6148" name="Rectangle 3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Innsatsområder og hovedgrep</a:t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6149" name="Oval 33"/>
          <p:cNvSpPr>
            <a:spLocks noChangeArrowheads="1"/>
          </p:cNvSpPr>
          <p:nvPr/>
        </p:nvSpPr>
        <p:spPr bwMode="auto">
          <a:xfrm>
            <a:off x="179388" y="1700213"/>
            <a:ext cx="1655762" cy="1223962"/>
          </a:xfrm>
          <a:prstGeom prst="ellips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6150" name="Oval 34"/>
          <p:cNvSpPr>
            <a:spLocks noChangeArrowheads="1"/>
          </p:cNvSpPr>
          <p:nvPr/>
        </p:nvSpPr>
        <p:spPr bwMode="auto">
          <a:xfrm>
            <a:off x="1979613" y="1764011"/>
            <a:ext cx="1655762" cy="1223962"/>
          </a:xfrm>
          <a:prstGeom prst="ellips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6151" name="Oval 35"/>
          <p:cNvSpPr>
            <a:spLocks noChangeArrowheads="1"/>
          </p:cNvSpPr>
          <p:nvPr/>
        </p:nvSpPr>
        <p:spPr bwMode="auto">
          <a:xfrm>
            <a:off x="3708400" y="1700213"/>
            <a:ext cx="1655763" cy="1223962"/>
          </a:xfrm>
          <a:prstGeom prst="ellips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6152" name="Oval 36"/>
          <p:cNvSpPr>
            <a:spLocks noChangeArrowheads="1"/>
          </p:cNvSpPr>
          <p:nvPr/>
        </p:nvSpPr>
        <p:spPr bwMode="auto">
          <a:xfrm>
            <a:off x="7235825" y="1785277"/>
            <a:ext cx="1655763" cy="1223962"/>
          </a:xfrm>
          <a:prstGeom prst="ellips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6153" name="Oval 37"/>
          <p:cNvSpPr>
            <a:spLocks noChangeArrowheads="1"/>
          </p:cNvSpPr>
          <p:nvPr/>
        </p:nvSpPr>
        <p:spPr bwMode="auto">
          <a:xfrm>
            <a:off x="5971235" y="362425"/>
            <a:ext cx="2154531" cy="840113"/>
          </a:xfrm>
          <a:prstGeom prst="ellips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400" b="1" dirty="0" smtClean="0"/>
              <a:t>Prioriterte hoved-</a:t>
            </a:r>
          </a:p>
          <a:p>
            <a:r>
              <a:rPr lang="nb-NO" sz="1400" b="1" dirty="0" smtClean="0"/>
              <a:t>grep for 2014</a:t>
            </a:r>
            <a:endParaRPr lang="nb-NO" sz="1400" b="1" dirty="0"/>
          </a:p>
        </p:txBody>
      </p:sp>
      <p:sp>
        <p:nvSpPr>
          <p:cNvPr id="38" name="Oval 36"/>
          <p:cNvSpPr>
            <a:spLocks noChangeArrowheads="1"/>
          </p:cNvSpPr>
          <p:nvPr/>
        </p:nvSpPr>
        <p:spPr bwMode="auto">
          <a:xfrm>
            <a:off x="7260629" y="2607556"/>
            <a:ext cx="1655763" cy="1223962"/>
          </a:xfrm>
          <a:prstGeom prst="ellips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39" name="Oval 36"/>
          <p:cNvSpPr>
            <a:spLocks noChangeArrowheads="1"/>
          </p:cNvSpPr>
          <p:nvPr/>
        </p:nvSpPr>
        <p:spPr bwMode="auto">
          <a:xfrm>
            <a:off x="179387" y="2749661"/>
            <a:ext cx="1655763" cy="1016751"/>
          </a:xfrm>
          <a:prstGeom prst="ellips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41" name="Oval 36"/>
          <p:cNvSpPr>
            <a:spLocks noChangeArrowheads="1"/>
          </p:cNvSpPr>
          <p:nvPr/>
        </p:nvSpPr>
        <p:spPr bwMode="auto">
          <a:xfrm>
            <a:off x="5483225" y="1785277"/>
            <a:ext cx="1655763" cy="1054218"/>
          </a:xfrm>
          <a:prstGeom prst="ellips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571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2000" b="0" dirty="0" smtClean="0"/>
              <a:t/>
            </a:r>
            <a:br>
              <a:rPr lang="nb-NO" sz="2000" b="0" dirty="0" smtClean="0"/>
            </a:br>
            <a:r>
              <a:rPr lang="nb-NO" sz="2000" b="0" dirty="0" smtClean="0"/>
              <a:t/>
            </a:r>
            <a:br>
              <a:rPr lang="nb-NO" sz="2000" b="0" dirty="0" smtClean="0"/>
            </a:br>
            <a:r>
              <a:rPr lang="nb-NO" dirty="0" smtClean="0"/>
              <a:t>Mål og hovedgrep </a:t>
            </a:r>
            <a:br>
              <a:rPr lang="nb-NO" dirty="0" smtClean="0"/>
            </a:br>
            <a:r>
              <a:rPr lang="nb-NO" dirty="0" smtClean="0"/>
              <a:t>for NAV i Nordland 2013-2016</a:t>
            </a:r>
            <a:r>
              <a:rPr lang="nb-NO" sz="2400" dirty="0" smtClean="0"/>
              <a:t>	</a:t>
            </a:r>
            <a:endParaRPr lang="nb-NO" sz="2000" b="0" dirty="0" smtClean="0"/>
          </a:p>
        </p:txBody>
      </p:sp>
      <p:sp>
        <p:nvSpPr>
          <p:cNvPr id="5123" name="Plassholder for innhold 3"/>
          <p:cNvSpPr>
            <a:spLocks noGrp="1"/>
          </p:cNvSpPr>
          <p:nvPr>
            <p:ph sz="half" idx="1"/>
          </p:nvPr>
        </p:nvSpPr>
        <p:spPr>
          <a:xfrm>
            <a:off x="457200" y="1954761"/>
            <a:ext cx="4110404" cy="352797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nb-NO" sz="3200" b="1" dirty="0" smtClean="0"/>
              <a:t>Mål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nb-NO" sz="1800" b="1" dirty="0" smtClean="0"/>
              <a:t>Være virksomhetens foretrukne samarbeidspart i utvikling av arbeidslivet i Nordland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nb-NO" sz="1800" b="1" dirty="0" smtClean="0"/>
              <a:t>Skaffe arbeidsgivere i Nordland flere kompetente arbeidstakere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nb-NO" sz="1800" b="1" dirty="0" smtClean="0"/>
              <a:t>Kultur for arbeid først i organisasjonen  samtidig som man sikrer en verdig velferdsforvaltning</a:t>
            </a:r>
            <a:endParaRPr lang="nb-NO" sz="1200" b="1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nb-NO" sz="1800" b="1" dirty="0" smtClean="0"/>
              <a:t>NAV i Nordland: ledende HEIA-bedrift (helsefremmende og inkluderende arbeidsliv) </a:t>
            </a:r>
            <a:endParaRPr lang="nb-NO" sz="1400" b="1" dirty="0" smtClean="0"/>
          </a:p>
          <a:p>
            <a:pPr eaLnBrk="1" hangingPunct="1"/>
            <a:endParaRPr lang="nb-NO" sz="1400" b="1" dirty="0"/>
          </a:p>
        </p:txBody>
      </p:sp>
      <p:sp>
        <p:nvSpPr>
          <p:cNvPr id="5124" name="Plassholder for innhold 4"/>
          <p:cNvSpPr>
            <a:spLocks noGrp="1"/>
          </p:cNvSpPr>
          <p:nvPr>
            <p:ph sz="half" idx="2"/>
          </p:nvPr>
        </p:nvSpPr>
        <p:spPr>
          <a:xfrm>
            <a:off x="4720008" y="1943429"/>
            <a:ext cx="4110403" cy="331194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nb-NO" sz="3200" b="1" dirty="0" smtClean="0"/>
              <a:t>Hovedgrep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nb-NO" sz="1800" b="1" dirty="0" smtClean="0"/>
              <a:t>Styrket markedskompetanse og aktiviteten lokalt og regionalt.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nb-NO" sz="1800" b="1" dirty="0" smtClean="0"/>
              <a:t>Arbeidsrettet brukeroppfølging, formidling og økt import av arbeidskraft.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nb-NO" sz="1800" b="1" dirty="0" smtClean="0"/>
              <a:t>Utvikling av eierskap, lederskap og medarbeiderskap.</a:t>
            </a:r>
          </a:p>
        </p:txBody>
      </p:sp>
    </p:spTree>
    <p:extLst>
      <p:ext uri="{BB962C8B-B14F-4D97-AF65-F5344CB8AC3E}">
        <p14:creationId xmlns:p14="http://schemas.microsoft.com/office/powerpoint/2010/main" val="362811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90598" y="124559"/>
            <a:ext cx="8481646" cy="1066800"/>
          </a:xfrm>
        </p:spPr>
        <p:txBody>
          <a:bodyPr/>
          <a:lstStyle/>
          <a:p>
            <a:r>
              <a:rPr lang="nb-NO" dirty="0" smtClean="0"/>
              <a:t>NAV sine ambisjoner for 2014</a:t>
            </a:r>
            <a:endParaRPr lang="nb-NO" sz="2400" b="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2518" y="1746915"/>
            <a:ext cx="8139225" cy="4459548"/>
          </a:xfrm>
          <a:solidFill>
            <a:schemeClr val="bg1"/>
          </a:solidFill>
        </p:spPr>
        <p:txBody>
          <a:bodyPr/>
          <a:lstStyle/>
          <a:p>
            <a:r>
              <a:rPr lang="nb-NO" sz="2800" b="1" dirty="0" smtClean="0"/>
              <a:t>………….</a:t>
            </a:r>
          </a:p>
          <a:p>
            <a:endParaRPr lang="nb-NO" sz="2800" b="1" dirty="0" smtClean="0"/>
          </a:p>
          <a:p>
            <a:r>
              <a:rPr lang="nb-NO" sz="2800" b="1" dirty="0" smtClean="0"/>
              <a:t>………..</a:t>
            </a:r>
          </a:p>
          <a:p>
            <a:endParaRPr lang="nb-NO" sz="2800" b="1" dirty="0" smtClean="0"/>
          </a:p>
          <a:p>
            <a:r>
              <a:rPr lang="nb-NO" sz="2800" b="1" dirty="0" smtClean="0"/>
              <a:t>…………</a:t>
            </a:r>
            <a:endParaRPr lang="nb-NO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417" y="4075384"/>
            <a:ext cx="3409951" cy="25574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kstSylinder 3"/>
          <p:cNvSpPr txBox="1"/>
          <p:nvPr/>
        </p:nvSpPr>
        <p:spPr>
          <a:xfrm rot="1712532">
            <a:off x="2950859" y="2330756"/>
            <a:ext cx="5032147" cy="193899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nb-NO" sz="4000" b="1" dirty="0" smtClean="0"/>
              <a:t>Her skal settes inn </a:t>
            </a:r>
          </a:p>
          <a:p>
            <a:r>
              <a:rPr lang="nb-NO" sz="4000" b="1" dirty="0" smtClean="0"/>
              <a:t>ambisjoner for 2014</a:t>
            </a:r>
          </a:p>
          <a:p>
            <a:r>
              <a:rPr lang="nb-NO" sz="4000" b="1" dirty="0" smtClean="0"/>
              <a:t>fra Mål- og disp.</a:t>
            </a:r>
            <a:endParaRPr lang="nb-NO" sz="4000" b="1" dirty="0"/>
          </a:p>
        </p:txBody>
      </p:sp>
    </p:spTree>
    <p:extLst>
      <p:ext uri="{BB962C8B-B14F-4D97-AF65-F5344CB8AC3E}">
        <p14:creationId xmlns:p14="http://schemas.microsoft.com/office/powerpoint/2010/main" val="207550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AV-mal bokmål">
  <a:themeElements>
    <a:clrScheme name="">
      <a:dk1>
        <a:srgbClr val="675C53"/>
      </a:dk1>
      <a:lt1>
        <a:srgbClr val="FFFFFF"/>
      </a:lt1>
      <a:dk2>
        <a:srgbClr val="C30000"/>
      </a:dk2>
      <a:lt2>
        <a:srgbClr val="A59D95"/>
      </a:lt2>
      <a:accent1>
        <a:srgbClr val="E0DED8"/>
      </a:accent1>
      <a:accent2>
        <a:srgbClr val="005B82"/>
      </a:accent2>
      <a:accent3>
        <a:srgbClr val="FFFFFF"/>
      </a:accent3>
      <a:accent4>
        <a:srgbClr val="574D46"/>
      </a:accent4>
      <a:accent5>
        <a:srgbClr val="EDECE9"/>
      </a:accent5>
      <a:accent6>
        <a:srgbClr val="005275"/>
      </a:accent6>
      <a:hlink>
        <a:srgbClr val="E98300"/>
      </a:hlink>
      <a:folHlink>
        <a:srgbClr val="A2AD00"/>
      </a:folHlink>
    </a:clrScheme>
    <a:fontScheme name="NAV-mal bokmå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AV-mal bokmå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-mal bokmå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-mal bokmå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-mal bokmå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-mal bokmå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-mal bokmå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-mal bokmå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-mal bokmå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-mal bokmå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-mal bokmå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-mal bokmå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-mal bokmå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-mal bokmål 13">
        <a:dk1>
          <a:srgbClr val="675C53"/>
        </a:dk1>
        <a:lt1>
          <a:srgbClr val="FFFFFF"/>
        </a:lt1>
        <a:dk2>
          <a:srgbClr val="BD3632"/>
        </a:dk2>
        <a:lt2>
          <a:srgbClr val="988F86"/>
        </a:lt2>
        <a:accent1>
          <a:srgbClr val="B7B1A9"/>
        </a:accent1>
        <a:accent2>
          <a:srgbClr val="65CFE9"/>
        </a:accent2>
        <a:accent3>
          <a:srgbClr val="FFFFFF"/>
        </a:accent3>
        <a:accent4>
          <a:srgbClr val="574D46"/>
        </a:accent4>
        <a:accent5>
          <a:srgbClr val="D8D5D1"/>
        </a:accent5>
        <a:accent6>
          <a:srgbClr val="5BBBD3"/>
        </a:accent6>
        <a:hlink>
          <a:srgbClr val="C7E9F2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-mal bokmål 14">
        <a:dk1>
          <a:srgbClr val="675C53"/>
        </a:dk1>
        <a:lt1>
          <a:srgbClr val="FFFFFF"/>
        </a:lt1>
        <a:dk2>
          <a:srgbClr val="BD3632"/>
        </a:dk2>
        <a:lt2>
          <a:srgbClr val="988F86"/>
        </a:lt2>
        <a:accent1>
          <a:srgbClr val="B7B1A9"/>
        </a:accent1>
        <a:accent2>
          <a:srgbClr val="65CFE9"/>
        </a:accent2>
        <a:accent3>
          <a:srgbClr val="FFFFFF"/>
        </a:accent3>
        <a:accent4>
          <a:srgbClr val="574D46"/>
        </a:accent4>
        <a:accent5>
          <a:srgbClr val="D8D5D1"/>
        </a:accent5>
        <a:accent6>
          <a:srgbClr val="5BBBD3"/>
        </a:accent6>
        <a:hlink>
          <a:srgbClr val="C7E9F2"/>
        </a:hlink>
        <a:folHlink>
          <a:srgbClr val="E0DED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-mal bokmål 15">
        <a:dk1>
          <a:srgbClr val="675C53"/>
        </a:dk1>
        <a:lt1>
          <a:srgbClr val="FFFFFF"/>
        </a:lt1>
        <a:dk2>
          <a:srgbClr val="CD202C"/>
        </a:dk2>
        <a:lt2>
          <a:srgbClr val="988F86"/>
        </a:lt2>
        <a:accent1>
          <a:srgbClr val="B7B1A9"/>
        </a:accent1>
        <a:accent2>
          <a:srgbClr val="65CFE9"/>
        </a:accent2>
        <a:accent3>
          <a:srgbClr val="FFFFFF"/>
        </a:accent3>
        <a:accent4>
          <a:srgbClr val="574D46"/>
        </a:accent4>
        <a:accent5>
          <a:srgbClr val="D8D5D1"/>
        </a:accent5>
        <a:accent6>
          <a:srgbClr val="5BBBD3"/>
        </a:accent6>
        <a:hlink>
          <a:srgbClr val="C7E9F2"/>
        </a:hlink>
        <a:folHlink>
          <a:srgbClr val="E0DED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-mal bokmål 16">
        <a:dk1>
          <a:srgbClr val="675C53"/>
        </a:dk1>
        <a:lt1>
          <a:srgbClr val="FFFFFF"/>
        </a:lt1>
        <a:dk2>
          <a:srgbClr val="C30000"/>
        </a:dk2>
        <a:lt2>
          <a:srgbClr val="988F86"/>
        </a:lt2>
        <a:accent1>
          <a:srgbClr val="B7B1A9"/>
        </a:accent1>
        <a:accent2>
          <a:srgbClr val="00A9E0"/>
        </a:accent2>
        <a:accent3>
          <a:srgbClr val="FFFFFF"/>
        </a:accent3>
        <a:accent4>
          <a:srgbClr val="574D46"/>
        </a:accent4>
        <a:accent5>
          <a:srgbClr val="D8D5D1"/>
        </a:accent5>
        <a:accent6>
          <a:srgbClr val="0099CB"/>
        </a:accent6>
        <a:hlink>
          <a:srgbClr val="E98300"/>
        </a:hlink>
        <a:folHlink>
          <a:srgbClr val="A2AD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TVPPmal_liggend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RTVPPmal_liggen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TVPPmal_liggen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TVPPmal_liggend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TVPPmal_liggend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TVPPmal_liggend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TVPPmal_liggen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TVPPmal_liggen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TVPPmal_liggen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NAV-mal bokmål</Template>
  <TotalTime>5494</TotalTime>
  <Words>1726</Words>
  <Application>Microsoft Office PowerPoint</Application>
  <PresentationFormat>Skjermfremvisning (4:3)</PresentationFormat>
  <Paragraphs>330</Paragraphs>
  <Slides>17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17</vt:i4>
      </vt:variant>
    </vt:vector>
  </HeadingPairs>
  <TitlesOfParts>
    <vt:vector size="19" baseType="lpstr">
      <vt:lpstr>NAV-mal bokmål</vt:lpstr>
      <vt:lpstr>RTVPPmal_liggende</vt:lpstr>
      <vt:lpstr>Foreløpig arbeid med virksomhetsplan 2014</vt:lpstr>
      <vt:lpstr>Planleggingsprosessen</vt:lpstr>
      <vt:lpstr>Planleggingsprosessen</vt:lpstr>
      <vt:lpstr>Kom med innspill underveis </vt:lpstr>
      <vt:lpstr>Virksomhetsplan 2014 NAV i Nordland   </vt:lpstr>
      <vt:lpstr> Virksomhetsplan NAV i Nordland 2014</vt:lpstr>
      <vt:lpstr>Innsatsområder og hovedgrep </vt:lpstr>
      <vt:lpstr>  Mål og hovedgrep  for NAV i Nordland 2013-2016 </vt:lpstr>
      <vt:lpstr>NAV sine ambisjoner for 2014</vt:lpstr>
      <vt:lpstr>Styringsparametere med resultatkrav 2013</vt:lpstr>
      <vt:lpstr>Styringsparametere med resultatkrav 2014</vt:lpstr>
      <vt:lpstr>Prioriterte må-oppgaver NAV i Nordland</vt:lpstr>
      <vt:lpstr>Risikoområder for NAV i Nordland 2014 </vt:lpstr>
      <vt:lpstr>Risikoreduserende tiltak for NAV i Nordland 2014            1/2</vt:lpstr>
      <vt:lpstr>Risikoreduserende tiltak for NAV i Nordland 2014           2/2</vt:lpstr>
      <vt:lpstr>Oppfølging av virksomhetsplan 2014</vt:lpstr>
      <vt:lpstr>Styringsdialog</vt:lpstr>
    </vt:vector>
  </TitlesOfParts>
  <Company>Trygdeetaten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Modernisering av NAV - forvaltningsområdet</dc:title>
  <dc:creator>Erik Oftedal</dc:creator>
  <cp:lastModifiedBy>Myrbakk, Hilde</cp:lastModifiedBy>
  <cp:revision>311</cp:revision>
  <cp:lastPrinted>2013-12-03T07:51:50Z</cp:lastPrinted>
  <dcterms:created xsi:type="dcterms:W3CDTF">2011-07-15T08:32:31Z</dcterms:created>
  <dcterms:modified xsi:type="dcterms:W3CDTF">2013-12-05T10:58:05Z</dcterms:modified>
</cp:coreProperties>
</file>