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7" r:id="rId3"/>
    <p:sldId id="273" r:id="rId4"/>
    <p:sldId id="274" r:id="rId5"/>
    <p:sldId id="256" r:id="rId6"/>
    <p:sldId id="260" r:id="rId7"/>
    <p:sldId id="262" r:id="rId8"/>
    <p:sldId id="263" r:id="rId9"/>
    <p:sldId id="270" r:id="rId10"/>
    <p:sldId id="269" r:id="rId11"/>
    <p:sldId id="271" r:id="rId12"/>
    <p:sldId id="272" r:id="rId13"/>
  </p:sldIdLst>
  <p:sldSz cx="9144000" cy="6858000" type="screen4x3"/>
  <p:notesSz cx="6784975" cy="985678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62E"/>
    <a:srgbClr val="D62828"/>
    <a:srgbClr val="E23D28"/>
    <a:srgbClr val="C13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-1440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39513" cy="49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857" y="0"/>
            <a:ext cx="2939513" cy="49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62082"/>
            <a:ext cx="2939513" cy="49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857" y="9362082"/>
            <a:ext cx="2939513" cy="49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7C93D4-4E24-4632-A11F-CDA203F933C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766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B7C83-9EC7-48AA-BA6D-7BA2D3A29257}" type="datetimeFigureOut">
              <a:rPr lang="nb-NO" smtClean="0"/>
              <a:t>05.12.2013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7863" y="4681538"/>
            <a:ext cx="5429250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00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3338" y="9361488"/>
            <a:ext cx="29400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C0361-9C7D-4C24-8CC9-5909704359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63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  <a:p>
            <a:r>
              <a:rPr lang="nb-NO" smtClean="0"/>
              <a:t>For mange underordnede til å vise navneliste. 300 er maks.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BC7BA-FD1E-4844-A331-55C658CC2B74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4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  <a:p>
            <a:r>
              <a:rPr lang="nb-NO" smtClean="0"/>
              <a:t>For mange underordnede til å vise navneliste. 300 er maks.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BC7BA-FD1E-4844-A331-55C658CC2B74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2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5" y="2781300"/>
            <a:ext cx="8893175" cy="374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3097" name="Picture 25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2863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" y="1014413"/>
            <a:ext cx="6400800" cy="36988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pic>
        <p:nvPicPr>
          <p:cNvPr id="3098" name="Picture 26" descr="nav_pos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2092325"/>
            <a:ext cx="1439862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286125"/>
            <a:ext cx="8362950" cy="6477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n-NO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n-NO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C443E6-545C-42B6-A899-701B24435A2A}" type="slidenum">
              <a:rPr lang="nn-NO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0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34175" y="257175"/>
            <a:ext cx="2095500" cy="60150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47675" y="257175"/>
            <a:ext cx="6134100" cy="60150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270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5" y="2781300"/>
            <a:ext cx="8893175" cy="374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>
              <a:solidFill>
                <a:srgbClr val="675C53"/>
              </a:solidFill>
            </a:endParaRPr>
          </a:p>
        </p:txBody>
      </p:sp>
      <p:pic>
        <p:nvPicPr>
          <p:cNvPr id="3097" name="Picture 25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2863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" y="1014413"/>
            <a:ext cx="6400800" cy="3603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pic>
        <p:nvPicPr>
          <p:cNvPr id="3098" name="Picture 26" descr="nav_pos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2092325"/>
            <a:ext cx="1439862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286125"/>
            <a:ext cx="8362950" cy="6477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838688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1428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8619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110038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9638" y="1773238"/>
            <a:ext cx="4110037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569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19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832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316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7014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484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0340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9004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34175" y="257175"/>
            <a:ext cx="2095500" cy="60150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47675" y="257175"/>
            <a:ext cx="6134100" cy="60150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77617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47675" y="257175"/>
            <a:ext cx="7256463" cy="11366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457200" y="1773238"/>
            <a:ext cx="8372475" cy="4498975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5629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47675" y="257175"/>
            <a:ext cx="7256463" cy="11366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iagram 2"/>
          <p:cNvSpPr>
            <a:spLocks noGrp="1"/>
          </p:cNvSpPr>
          <p:nvPr>
            <p:ph type="chart" idx="1"/>
          </p:nvPr>
        </p:nvSpPr>
        <p:spPr>
          <a:xfrm>
            <a:off x="457200" y="1773238"/>
            <a:ext cx="8372475" cy="4498975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676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2905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110038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9638" y="1773238"/>
            <a:ext cx="4110037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950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49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91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82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786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396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6832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av_pos_logo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239713"/>
            <a:ext cx="7016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37247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257175"/>
            <a:ext cx="725646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81013" y="6524625"/>
            <a:ext cx="911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800">
                <a:solidFill>
                  <a:schemeClr val="tx2"/>
                </a:solidFill>
                <a:latin typeface="Times New Roman" pitchFamily="18" charset="0"/>
              </a:rPr>
              <a:t>NAV, </a:t>
            </a:r>
            <a:fld id="{BB605C14-D501-4CE4-885F-E3749420A937}" type="datetime1">
              <a:rPr lang="nb-NO" sz="800">
                <a:solidFill>
                  <a:schemeClr val="tx2"/>
                </a:solidFill>
                <a:latin typeface="Times New Roman" pitchFamily="18" charset="0"/>
              </a:rPr>
              <a:pPr/>
              <a:t>05.12.2013</a:t>
            </a:fld>
            <a:endParaRPr lang="nb-NO" sz="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228013" y="6524625"/>
            <a:ext cx="508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nb-NO" sz="800">
                <a:solidFill>
                  <a:schemeClr val="tx2"/>
                </a:solidFill>
                <a:latin typeface="Times New Roman" pitchFamily="18" charset="0"/>
              </a:rPr>
              <a:t>Side </a:t>
            </a:r>
            <a:fld id="{A3C9ADDA-A286-4EC2-988D-7E9BA8132C77}" type="slidenum">
              <a:rPr lang="nb-NO" sz="800">
                <a:solidFill>
                  <a:schemeClr val="tx2"/>
                </a:solidFill>
                <a:latin typeface="Times New Roman" pitchFamily="18" charset="0"/>
              </a:rPr>
              <a:pPr algn="r"/>
              <a:t>‹#›</a:t>
            </a:fld>
            <a:endParaRPr lang="nb-NO" sz="8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041" name="Picture 17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445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50557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fontAlgn="base">
        <a:spcBef>
          <a:spcPct val="50000"/>
        </a:spcBef>
        <a:spcAft>
          <a:spcPct val="0"/>
        </a:spcAft>
        <a:buSzPct val="85000"/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6213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b="1">
          <a:solidFill>
            <a:schemeClr val="tx1"/>
          </a:solidFill>
          <a:latin typeface="+mn-lt"/>
        </a:defRPr>
      </a:lvl2pPr>
      <a:lvl3pPr marL="989013" indent="-184150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sz="16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Stiplet_linje_mork_gray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6832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av_pos_logo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239713"/>
            <a:ext cx="7016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37247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257175"/>
            <a:ext cx="725646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81013" y="6524625"/>
            <a:ext cx="911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800">
                <a:solidFill>
                  <a:srgbClr val="C30000"/>
                </a:solidFill>
                <a:latin typeface="Times New Roman" pitchFamily="18" charset="0"/>
              </a:rPr>
              <a:t>NAV, </a:t>
            </a:r>
            <a:fld id="{27E56808-6612-4D19-A267-70929458F892}" type="datetime1">
              <a:rPr lang="nb-NO" sz="800">
                <a:solidFill>
                  <a:srgbClr val="C30000"/>
                </a:solidFill>
                <a:latin typeface="Times New Roman" pitchFamily="18" charset="0"/>
              </a:rPr>
              <a:pPr/>
              <a:t>05.12.2013</a:t>
            </a:fld>
            <a:endParaRPr lang="nb-NO" sz="800">
              <a:solidFill>
                <a:srgbClr val="C30000"/>
              </a:solidFill>
              <a:latin typeface="Times New Roman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228013" y="6524625"/>
            <a:ext cx="508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nb-NO" sz="800">
                <a:solidFill>
                  <a:srgbClr val="C30000"/>
                </a:solidFill>
                <a:latin typeface="Times New Roman" pitchFamily="18" charset="0"/>
              </a:rPr>
              <a:t>Side </a:t>
            </a:r>
            <a:fld id="{CDD81DD1-78DC-4AAB-B4A4-67F5E97C035C}" type="slidenum">
              <a:rPr lang="nb-NO" sz="800">
                <a:solidFill>
                  <a:srgbClr val="C30000"/>
                </a:solidFill>
                <a:latin typeface="Times New Roman" pitchFamily="18" charset="0"/>
              </a:rPr>
              <a:pPr algn="r"/>
              <a:t>‹#›</a:t>
            </a:fld>
            <a:endParaRPr lang="nb-NO" sz="800">
              <a:solidFill>
                <a:srgbClr val="C30000"/>
              </a:solidFill>
              <a:latin typeface="Times New Roman" pitchFamily="18" charset="0"/>
            </a:endParaRPr>
          </a:p>
        </p:txBody>
      </p:sp>
      <p:pic>
        <p:nvPicPr>
          <p:cNvPr id="1041" name="Picture 17" descr="Stiplet_linje_mork_gray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445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Stiplet_linje_mork_gray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50557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26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fontAlgn="base">
        <a:spcBef>
          <a:spcPct val="50000"/>
        </a:spcBef>
        <a:spcAft>
          <a:spcPct val="0"/>
        </a:spcAft>
        <a:buSzPct val="85000"/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6213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b="1">
          <a:solidFill>
            <a:schemeClr val="tx1"/>
          </a:solidFill>
          <a:latin typeface="+mn-lt"/>
        </a:defRPr>
      </a:lvl2pPr>
      <a:lvl3pPr marL="989013" indent="-184150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sz="16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emf"/><Relationship Id="rId2" Type="http://schemas.openxmlformats.org/officeDocument/2006/relationships/slideLayout" Target="../slideLayouts/slideLayout24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5" Type="http://schemas.openxmlformats.org/officeDocument/2006/relationships/image" Target="../media/image9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e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20.emf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8.emf"/><Relationship Id="rId2" Type="http://schemas.openxmlformats.org/officeDocument/2006/relationships/slideLayout" Target="../slideLayouts/slideLayout24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5" Type="http://schemas.openxmlformats.org/officeDocument/2006/relationships/image" Target="../media/image17.e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9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emf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Desember 2013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TO-ledermøte – siste nytt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822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Tiltak som må vurderes iverksatt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</a:t>
            </a:r>
            <a:r>
              <a:rPr lang="nb-NO" dirty="0" smtClean="0"/>
              <a:t>nheter har forespurt mulighet for kjøp av elbil</a:t>
            </a:r>
          </a:p>
          <a:p>
            <a:r>
              <a:rPr lang="nb-NO" dirty="0"/>
              <a:t>Bakgrunn: </a:t>
            </a:r>
          </a:p>
          <a:p>
            <a:pPr lvl="1"/>
            <a:r>
              <a:rPr lang="nb-NO" dirty="0"/>
              <a:t>ønsker </a:t>
            </a:r>
            <a:r>
              <a:rPr lang="nb-NO" dirty="0" smtClean="0"/>
              <a:t>gjennomføre </a:t>
            </a:r>
            <a:r>
              <a:rPr lang="nb-NO" dirty="0"/>
              <a:t>dette </a:t>
            </a:r>
            <a:r>
              <a:rPr lang="nb-NO" dirty="0" smtClean="0"/>
              <a:t>som </a:t>
            </a:r>
            <a:r>
              <a:rPr lang="nb-NO" dirty="0"/>
              <a:t>prosjekt for å øke arbeidsmarkedsbistanden/ den eksterne arbeidslivskontakten</a:t>
            </a:r>
          </a:p>
          <a:p>
            <a:pPr lvl="1"/>
            <a:r>
              <a:rPr lang="nb-NO" dirty="0"/>
              <a:t>Vil spare større kontorer for utgifter til bruk av ansattes privatbiler, drosje- og parkeringsavgifter</a:t>
            </a:r>
          </a:p>
          <a:p>
            <a:r>
              <a:rPr lang="nb-NO" dirty="0" smtClean="0"/>
              <a:t>Det er nå vi har økonomi for å gjennomføre</a:t>
            </a:r>
          </a:p>
          <a:p>
            <a:r>
              <a:rPr lang="nb-NO" dirty="0" smtClean="0"/>
              <a:t>Det er et ønske om å øke arbeidsgiverkontakten</a:t>
            </a:r>
          </a:p>
          <a:p>
            <a:r>
              <a:rPr lang="nb-NO" dirty="0" smtClean="0"/>
              <a:t>Profilering av bilene – vi skal vises i bybildet</a:t>
            </a:r>
          </a:p>
          <a:p>
            <a:r>
              <a:rPr lang="nb-NO" dirty="0" smtClean="0"/>
              <a:t>Statlig bilutvalg har innkjøpsavtale på ulike typer biler som vi kan gjøre avrop på nå</a:t>
            </a:r>
          </a:p>
          <a:p>
            <a:pPr marL="449262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00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Innkjøp elbil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Innkjøp av 4 elbiler </a:t>
            </a:r>
            <a:r>
              <a:rPr lang="nb-NO" dirty="0"/>
              <a:t>– Nissan Leaf med servicepakke – vurderes kjøpt </a:t>
            </a:r>
            <a:r>
              <a:rPr lang="nb-NO" dirty="0" smtClean="0"/>
              <a:t>for </a:t>
            </a:r>
            <a:r>
              <a:rPr lang="nb-NO" dirty="0"/>
              <a:t>Bodø, Rana, Narvik og </a:t>
            </a:r>
            <a:r>
              <a:rPr lang="nb-NO" dirty="0" smtClean="0"/>
              <a:t>Brønnøy</a:t>
            </a:r>
          </a:p>
          <a:p>
            <a:r>
              <a:rPr lang="nb-NO" dirty="0" smtClean="0"/>
              <a:t>Pris pr bil: 264 287,-</a:t>
            </a:r>
          </a:p>
          <a:p>
            <a:r>
              <a:rPr lang="nb-NO" dirty="0" smtClean="0"/>
              <a:t>Totalt: kr 1,05 mill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03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tel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1600" smtClean="0"/>
              <a:t>Kjell Hugvik - NAV i Nordland</a:t>
            </a:r>
            <a:br>
              <a:rPr lang="nb-NO" sz="1600" smtClean="0"/>
            </a:br>
            <a:r>
              <a:rPr lang="nb-NO" sz="1600" smtClean="0"/>
              <a:t>Energi - Alle ansatte</a:t>
            </a:r>
            <a:endParaRPr lang="nb-NO" sz="1600"/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107950" y="1600200"/>
          <a:ext cx="4411663" cy="2867662"/>
        </p:xfrm>
        <a:graphic>
          <a:graphicData uri="http://schemas.openxmlformats.org/drawingml/2006/table">
            <a:tbl>
              <a:tblPr/>
              <a:tblGrid>
                <a:gridCol w="3465513"/>
                <a:gridCol w="94615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vet hva som forventes av meg i jobben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(+0,0) 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interesserer meg sterkt for det jeg gjør på jobben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(+0,0) 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har ressurser og handlingsrom for å mestre jobben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(-0,1) 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gjør hver dag noe av det som inspirerer meg mest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får hyppig anerkjennelse for min innsats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(-0,1) 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får ofte positiv oppmerksomhet og støtte fra noen på  jobben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lærer og utvikler meg kontinuerlig i mitt arbeid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Energiscore (Sum 6 spm ovenfor markert med rødt)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(-0,3) 24,0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74" name="ScoreGraf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791128"/>
              </p:ext>
            </p:extLst>
          </p:nvPr>
        </p:nvGraphicFramePr>
        <p:xfrm>
          <a:off x="4305300" y="1543050"/>
          <a:ext cx="4800600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iagram" r:id="rId4" imgW="8229600" imgH="5124355" progId="MSGraph.Chart.8">
                  <p:embed followColorScheme="full"/>
                </p:oleObj>
              </mc:Choice>
              <mc:Fallback>
                <p:oleObj name="Diagram" r:id="rId4" imgW="8229600" imgH="512435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4305300" y="1543050"/>
                        <a:ext cx="4800600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C85B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5" name="Spm1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869618"/>
              </p:ext>
            </p:extLst>
          </p:nvPr>
        </p:nvGraphicFramePr>
        <p:xfrm>
          <a:off x="0" y="4799013"/>
          <a:ext cx="133191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iagram" r:id="rId6" imgW="3286125" imgH="1743075" progId="MSGraph.Chart.8">
                  <p:embed followColorScheme="full"/>
                </p:oleObj>
              </mc:Choice>
              <mc:Fallback>
                <p:oleObj name="Diagram" r:id="rId6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799013"/>
                        <a:ext cx="1331913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6" name="Spm2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803072"/>
              </p:ext>
            </p:extLst>
          </p:nvPr>
        </p:nvGraphicFramePr>
        <p:xfrm>
          <a:off x="1303338" y="4799013"/>
          <a:ext cx="133191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iagram" r:id="rId8" imgW="3286125" imgH="1743075" progId="MSGraph.Chart.8">
                  <p:embed followColorScheme="full"/>
                </p:oleObj>
              </mc:Choice>
              <mc:Fallback>
                <p:oleObj name="Diagram" r:id="rId8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4799013"/>
                        <a:ext cx="1331912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7" name="Spm3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816658"/>
              </p:ext>
            </p:extLst>
          </p:nvPr>
        </p:nvGraphicFramePr>
        <p:xfrm>
          <a:off x="2606675" y="4799013"/>
          <a:ext cx="133191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iagram" r:id="rId10" imgW="3286125" imgH="1743075" progId="MSGraph.Chart.8">
                  <p:embed followColorScheme="full"/>
                </p:oleObj>
              </mc:Choice>
              <mc:Fallback>
                <p:oleObj name="Diagram" r:id="rId10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4799013"/>
                        <a:ext cx="1331913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8" name="Spm4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333706"/>
              </p:ext>
            </p:extLst>
          </p:nvPr>
        </p:nvGraphicFramePr>
        <p:xfrm>
          <a:off x="3910013" y="4799013"/>
          <a:ext cx="133191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iagram" r:id="rId12" imgW="3286125" imgH="1743075" progId="MSGraph.Chart.8">
                  <p:embed followColorScheme="full"/>
                </p:oleObj>
              </mc:Choice>
              <mc:Fallback>
                <p:oleObj name="Diagram" r:id="rId12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13" y="4799013"/>
                        <a:ext cx="1331912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9" name="Spm5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817599"/>
              </p:ext>
            </p:extLst>
          </p:nvPr>
        </p:nvGraphicFramePr>
        <p:xfrm>
          <a:off x="5213350" y="4799013"/>
          <a:ext cx="133191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iagram" r:id="rId14" imgW="3286125" imgH="1743075" progId="MSGraph.Chart.8">
                  <p:embed followColorScheme="full"/>
                </p:oleObj>
              </mc:Choice>
              <mc:Fallback>
                <p:oleObj name="Diagram" r:id="rId14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350" y="4799013"/>
                        <a:ext cx="1331913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80" name="Spm6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976309"/>
              </p:ext>
            </p:extLst>
          </p:nvPr>
        </p:nvGraphicFramePr>
        <p:xfrm>
          <a:off x="6516688" y="4799013"/>
          <a:ext cx="133191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iagram" r:id="rId16" imgW="3286125" imgH="1743075" progId="MSGraph.Chart.8">
                  <p:embed followColorScheme="full"/>
                </p:oleObj>
              </mc:Choice>
              <mc:Fallback>
                <p:oleObj name="Diagram" r:id="rId16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4799013"/>
                        <a:ext cx="1331912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81" name="Spm1Tekst"/>
          <p:cNvSpPr txBox="1">
            <a:spLocks noChangeArrowheads="1"/>
          </p:cNvSpPr>
          <p:nvPr/>
        </p:nvSpPr>
        <p:spPr bwMode="auto">
          <a:xfrm>
            <a:off x="103188" y="5775325"/>
            <a:ext cx="13319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vet hva som forventes av meg i jobben</a:t>
            </a:r>
            <a:endParaRPr lang="nb-NO" sz="100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138282" name="Spm2Tekst"/>
          <p:cNvSpPr txBox="1">
            <a:spLocks noChangeArrowheads="1"/>
          </p:cNvSpPr>
          <p:nvPr/>
        </p:nvSpPr>
        <p:spPr bwMode="auto">
          <a:xfrm>
            <a:off x="1371600" y="5775325"/>
            <a:ext cx="13319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interesserer meg sterkt for det jeg gjør på jobben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8283" name="Spm3Tekst"/>
          <p:cNvSpPr txBox="1">
            <a:spLocks noChangeArrowheads="1"/>
          </p:cNvSpPr>
          <p:nvPr/>
        </p:nvSpPr>
        <p:spPr bwMode="auto">
          <a:xfrm>
            <a:off x="2695575" y="5775325"/>
            <a:ext cx="13319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har ressurser og handlingsrom for å mestre jobben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8284" name="Spm4Tekst"/>
          <p:cNvSpPr txBox="1">
            <a:spLocks noChangeArrowheads="1"/>
          </p:cNvSpPr>
          <p:nvPr/>
        </p:nvSpPr>
        <p:spPr bwMode="auto">
          <a:xfrm>
            <a:off x="3975100" y="5775325"/>
            <a:ext cx="13319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gjør hver dag noe av det som inspirerer meg mest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8285" name="Spm5Tekst"/>
          <p:cNvSpPr txBox="1">
            <a:spLocks noChangeArrowheads="1"/>
          </p:cNvSpPr>
          <p:nvPr/>
        </p:nvSpPr>
        <p:spPr bwMode="auto">
          <a:xfrm>
            <a:off x="5254625" y="5775325"/>
            <a:ext cx="13319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får hyppig anerkjennelse for min innsats</a:t>
            </a:r>
            <a:endParaRPr lang="nb-NO" sz="100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138286" name="Spm6Tekst"/>
          <p:cNvSpPr txBox="1">
            <a:spLocks noChangeArrowheads="1"/>
          </p:cNvSpPr>
          <p:nvPr/>
        </p:nvSpPr>
        <p:spPr bwMode="auto">
          <a:xfrm>
            <a:off x="6534150" y="5775325"/>
            <a:ext cx="13319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får ofte positiv oppmerksomhet og støtte fra noen på  jobben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8287" name="AntallRespondenter"/>
          <p:cNvSpPr txBox="1">
            <a:spLocks noChangeArrowheads="1"/>
          </p:cNvSpPr>
          <p:nvPr/>
        </p:nvSpPr>
        <p:spPr bwMode="auto">
          <a:xfrm>
            <a:off x="381000" y="4419600"/>
            <a:ext cx="2757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b-NO" sz="1400" smtClean="0">
                <a:solidFill>
                  <a:srgbClr val="FF6600"/>
                </a:solidFill>
                <a:latin typeface="Verdana" pitchFamily="34" charset="0"/>
              </a:rPr>
              <a:t>R=584 (650) 90%</a:t>
            </a:r>
            <a:endParaRPr lang="nb-NO" sz="1400">
              <a:solidFill>
                <a:srgbClr val="FF6600"/>
              </a:solidFill>
              <a:latin typeface="Verdana" pitchFamily="34" charset="0"/>
            </a:endParaRPr>
          </a:p>
        </p:txBody>
      </p:sp>
      <p:graphicFrame>
        <p:nvGraphicFramePr>
          <p:cNvPr id="138288" name="Spm7Histogra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247263"/>
              </p:ext>
            </p:extLst>
          </p:nvPr>
        </p:nvGraphicFramePr>
        <p:xfrm>
          <a:off x="7820025" y="4799013"/>
          <a:ext cx="13319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iagram" r:id="rId18" imgW="3286125" imgH="1743075" progId="MSGraph.Chart.8">
                  <p:embed followColorScheme="full"/>
                </p:oleObj>
              </mc:Choice>
              <mc:Fallback>
                <p:oleObj name="Diagram" r:id="rId18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0025" y="4799013"/>
                        <a:ext cx="13319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89" name="Spm7Tekst"/>
          <p:cNvSpPr txBox="1">
            <a:spLocks noChangeArrowheads="1"/>
          </p:cNvSpPr>
          <p:nvPr/>
        </p:nvSpPr>
        <p:spPr bwMode="auto">
          <a:xfrm>
            <a:off x="7812088" y="5775325"/>
            <a:ext cx="13319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lærer og utvikler meg kontinuerlig i mitt arbeid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5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tel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1600" smtClean="0"/>
              <a:t>Kjell Hugvik - NAV i Nordland</a:t>
            </a:r>
            <a:br>
              <a:rPr lang="nb-NO" sz="1600" smtClean="0"/>
            </a:br>
            <a:r>
              <a:rPr lang="nb-NO" sz="1600" smtClean="0"/>
              <a:t>Kunnskap og identitet - Alle ansatte</a:t>
            </a:r>
            <a:endParaRPr lang="nb-NO" sz="1600"/>
          </a:p>
        </p:txBody>
      </p:sp>
      <p:graphicFrame>
        <p:nvGraphicFramePr>
          <p:cNvPr id="139318" name="Group 54"/>
          <p:cNvGraphicFramePr>
            <a:graphicFrameLocks noGrp="1"/>
          </p:cNvGraphicFramePr>
          <p:nvPr/>
        </p:nvGraphicFramePr>
        <p:xfrm>
          <a:off x="107950" y="1466850"/>
          <a:ext cx="4411663" cy="2787969"/>
        </p:xfrm>
        <a:graphic>
          <a:graphicData uri="http://schemas.openxmlformats.org/drawingml/2006/table">
            <a:tbl>
              <a:tblPr/>
              <a:tblGrid>
                <a:gridCol w="3465513"/>
                <a:gridCol w="946150"/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 kompetanse blir sett og brukt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min enhet er det aksept for å si ifra om kritikkverdige forhold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min enhet gir folk åpen og ærlig tilbakemelding til hverandre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(+0,0) 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min enhet legger vi stor vekt på å lære av hverandre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min enhet jobber vi etter visjonen om å gi mennesker muligheter.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(+0,0) 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min enhet jobber vi for at NAVs verdier, tydelig, tilstede og løsningsdyktig skal prege alt arbeid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mener at min enhet leverer stadig bedre tjenester til brukerne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(0,0) 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Jeg er stolt av å jobbe i NAV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(+0,0) 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298" name="ScoreGraf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616286"/>
              </p:ext>
            </p:extLst>
          </p:nvPr>
        </p:nvGraphicFramePr>
        <p:xfrm>
          <a:off x="4305300" y="1357313"/>
          <a:ext cx="4800600" cy="364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Diagram" r:id="rId4" imgW="8229600" imgH="5124355" progId="MSGraph.Chart.8">
                  <p:embed followColorScheme="full"/>
                </p:oleObj>
              </mc:Choice>
              <mc:Fallback>
                <p:oleObj name="Diagram" r:id="rId4" imgW="8229600" imgH="512435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4305300" y="1357313"/>
                        <a:ext cx="4800600" cy="364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C85B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99" name="Spm1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038081"/>
              </p:ext>
            </p:extLst>
          </p:nvPr>
        </p:nvGraphicFramePr>
        <p:xfrm>
          <a:off x="0" y="4921250"/>
          <a:ext cx="10668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iagram" r:id="rId6" imgW="3286125" imgH="1743075" progId="MSGraph.Chart.8">
                  <p:embed followColorScheme="full"/>
                </p:oleObj>
              </mc:Choice>
              <mc:Fallback>
                <p:oleObj name="Diagram" r:id="rId6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1250"/>
                        <a:ext cx="10668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0" name="Spm2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789763"/>
              </p:ext>
            </p:extLst>
          </p:nvPr>
        </p:nvGraphicFramePr>
        <p:xfrm>
          <a:off x="1085850" y="4921250"/>
          <a:ext cx="10668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iagram" r:id="rId8" imgW="3286125" imgH="1743075" progId="MSGraph.Chart.8">
                  <p:embed followColorScheme="full"/>
                </p:oleObj>
              </mc:Choice>
              <mc:Fallback>
                <p:oleObj name="Diagram" r:id="rId8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4921250"/>
                        <a:ext cx="10668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1" name="Spm3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979682"/>
              </p:ext>
            </p:extLst>
          </p:nvPr>
        </p:nvGraphicFramePr>
        <p:xfrm>
          <a:off x="2171700" y="4921250"/>
          <a:ext cx="10668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Diagram" r:id="rId10" imgW="3286125" imgH="1743075" progId="MSGraph.Chart.8">
                  <p:embed followColorScheme="full"/>
                </p:oleObj>
              </mc:Choice>
              <mc:Fallback>
                <p:oleObj name="Diagram" r:id="rId10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4921250"/>
                        <a:ext cx="10668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2" name="Spm4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832248"/>
              </p:ext>
            </p:extLst>
          </p:nvPr>
        </p:nvGraphicFramePr>
        <p:xfrm>
          <a:off x="3257550" y="4921250"/>
          <a:ext cx="10668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Diagram" r:id="rId12" imgW="3286125" imgH="1743075" progId="MSGraph.Chart.8">
                  <p:embed followColorScheme="full"/>
                </p:oleObj>
              </mc:Choice>
              <mc:Fallback>
                <p:oleObj name="Diagram" r:id="rId12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4921250"/>
                        <a:ext cx="10668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3" name="Spm5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45484"/>
              </p:ext>
            </p:extLst>
          </p:nvPr>
        </p:nvGraphicFramePr>
        <p:xfrm>
          <a:off x="4343400" y="4921250"/>
          <a:ext cx="10668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Diagram" r:id="rId14" imgW="3286125" imgH="1743075" progId="MSGraph.Chart.8">
                  <p:embed followColorScheme="full"/>
                </p:oleObj>
              </mc:Choice>
              <mc:Fallback>
                <p:oleObj name="Diagram" r:id="rId14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21250"/>
                        <a:ext cx="10668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4" name="Spm6Histogram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97212"/>
              </p:ext>
            </p:extLst>
          </p:nvPr>
        </p:nvGraphicFramePr>
        <p:xfrm>
          <a:off x="5429250" y="4921250"/>
          <a:ext cx="10668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Diagram" r:id="rId16" imgW="3286125" imgH="1743075" progId="MSGraph.Chart.8">
                  <p:embed followColorScheme="full"/>
                </p:oleObj>
              </mc:Choice>
              <mc:Fallback>
                <p:oleObj name="Diagram" r:id="rId16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4921250"/>
                        <a:ext cx="10668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05" name="Spm1Tekst"/>
          <p:cNvSpPr txBox="1">
            <a:spLocks noChangeArrowheads="1"/>
          </p:cNvSpPr>
          <p:nvPr/>
        </p:nvSpPr>
        <p:spPr bwMode="auto">
          <a:xfrm>
            <a:off x="103188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Min kompetanse blir sett og brukt</a:t>
            </a:r>
            <a:endParaRPr lang="nb-NO" sz="100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139306" name="Spm2Tekst"/>
          <p:cNvSpPr txBox="1">
            <a:spLocks noChangeArrowheads="1"/>
          </p:cNvSpPr>
          <p:nvPr/>
        </p:nvSpPr>
        <p:spPr bwMode="auto">
          <a:xfrm>
            <a:off x="1179513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I min enhet er det aksept for å si ifra om kritikkverdige forhold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9307" name="Spm3Tekst"/>
          <p:cNvSpPr txBox="1">
            <a:spLocks noChangeArrowheads="1"/>
          </p:cNvSpPr>
          <p:nvPr/>
        </p:nvSpPr>
        <p:spPr bwMode="auto">
          <a:xfrm>
            <a:off x="2255838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I min enhet gir folk åpen og ærlig tilbakemelding til hverandre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9308" name="Spm4Tekst"/>
          <p:cNvSpPr txBox="1">
            <a:spLocks noChangeArrowheads="1"/>
          </p:cNvSpPr>
          <p:nvPr/>
        </p:nvSpPr>
        <p:spPr bwMode="auto">
          <a:xfrm>
            <a:off x="3332163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I min enhet legger vi stor vekt på å lære av hverandre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9309" name="Spm5Tekst"/>
          <p:cNvSpPr txBox="1">
            <a:spLocks noChangeArrowheads="1"/>
          </p:cNvSpPr>
          <p:nvPr/>
        </p:nvSpPr>
        <p:spPr bwMode="auto">
          <a:xfrm>
            <a:off x="4408488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I min enhet jobber vi etter visjonen om å gi mennesker muligheter.</a:t>
            </a:r>
            <a:endParaRPr lang="nb-NO" sz="100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139310" name="Spm6Tekst"/>
          <p:cNvSpPr txBox="1">
            <a:spLocks noChangeArrowheads="1"/>
          </p:cNvSpPr>
          <p:nvPr/>
        </p:nvSpPr>
        <p:spPr bwMode="auto">
          <a:xfrm>
            <a:off x="5484813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I min enhet jobber vi for at NAVs verdier, tydelig, tilstede og løsningsdyktig skal prege alt arbeid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sp>
        <p:nvSpPr>
          <p:cNvPr id="139311" name="AntallRespondenter"/>
          <p:cNvSpPr txBox="1">
            <a:spLocks noChangeArrowheads="1"/>
          </p:cNvSpPr>
          <p:nvPr/>
        </p:nvSpPr>
        <p:spPr bwMode="auto">
          <a:xfrm>
            <a:off x="211138" y="4425950"/>
            <a:ext cx="2757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b-NO" sz="1400" smtClean="0">
                <a:solidFill>
                  <a:srgbClr val="FF6600"/>
                </a:solidFill>
                <a:latin typeface="Verdana" pitchFamily="34" charset="0"/>
              </a:rPr>
              <a:t>R=584 (650) 90%</a:t>
            </a:r>
            <a:endParaRPr lang="nb-NO" sz="1400">
              <a:solidFill>
                <a:srgbClr val="FF6600"/>
              </a:solidFill>
              <a:latin typeface="Verdana" pitchFamily="34" charset="0"/>
            </a:endParaRPr>
          </a:p>
        </p:txBody>
      </p:sp>
      <p:graphicFrame>
        <p:nvGraphicFramePr>
          <p:cNvPr id="139312" name="Spm7Histogra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981132"/>
              </p:ext>
            </p:extLst>
          </p:nvPr>
        </p:nvGraphicFramePr>
        <p:xfrm>
          <a:off x="6515100" y="4921250"/>
          <a:ext cx="1066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Diagram" r:id="rId18" imgW="3286125" imgH="1743075" progId="MSGraph.Chart.8">
                  <p:embed followColorScheme="full"/>
                </p:oleObj>
              </mc:Choice>
              <mc:Fallback>
                <p:oleObj name="Diagram" r:id="rId18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4921250"/>
                        <a:ext cx="10668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13" name="Spm7Tekst"/>
          <p:cNvSpPr txBox="1">
            <a:spLocks noChangeArrowheads="1"/>
          </p:cNvSpPr>
          <p:nvPr/>
        </p:nvSpPr>
        <p:spPr bwMode="auto">
          <a:xfrm>
            <a:off x="6561138" y="5897563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mener at min enhet leverer stadig bedre tjenester til brukerne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  <p:graphicFrame>
        <p:nvGraphicFramePr>
          <p:cNvPr id="139316" name="Spm8Histogram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759579"/>
              </p:ext>
            </p:extLst>
          </p:nvPr>
        </p:nvGraphicFramePr>
        <p:xfrm>
          <a:off x="7602538" y="4926013"/>
          <a:ext cx="1066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Diagram" r:id="rId20" imgW="3286125" imgH="1743075" progId="MSGraph.Chart.8">
                  <p:embed followColorScheme="full"/>
                </p:oleObj>
              </mc:Choice>
              <mc:Fallback>
                <p:oleObj name="Diagram" r:id="rId20" imgW="3286125" imgH="174307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2538" y="4926013"/>
                        <a:ext cx="10668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17" name="Spm8Tekst"/>
          <p:cNvSpPr txBox="1">
            <a:spLocks noChangeArrowheads="1"/>
          </p:cNvSpPr>
          <p:nvPr/>
        </p:nvSpPr>
        <p:spPr bwMode="auto">
          <a:xfrm>
            <a:off x="7639050" y="5902325"/>
            <a:ext cx="1066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FF6600"/>
              </a:buClr>
            </a:pPr>
            <a:r>
              <a:rPr lang="nb-NO" sz="700" smtClean="0">
                <a:solidFill>
                  <a:srgbClr val="675C53"/>
                </a:solidFill>
                <a:latin typeface="Verdana" pitchFamily="34" charset="0"/>
              </a:rPr>
              <a:t>Jeg er stolt av å jobbe i NAV</a:t>
            </a:r>
            <a:endParaRPr lang="nb-NO" sz="700">
              <a:solidFill>
                <a:srgbClr val="675C53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7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Økonomi status FYMBA pr 27.11.13</a:t>
            </a:r>
            <a:endParaRPr lang="nb-NO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Hovedtrekk	</a:t>
            </a:r>
            <a:endParaRPr lang="nb-NO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4927" y="1536570"/>
            <a:ext cx="8372475" cy="4821200"/>
          </a:xfrm>
        </p:spPr>
        <p:txBody>
          <a:bodyPr/>
          <a:lstStyle/>
          <a:p>
            <a:r>
              <a:rPr lang="nb-NO" sz="2000" dirty="0" smtClean="0"/>
              <a:t>Pr 27.11.13 viser faktisk regnskap et underforbruk 11,3 mill</a:t>
            </a:r>
          </a:p>
          <a:p>
            <a:r>
              <a:rPr lang="nb-NO" sz="2000" dirty="0"/>
              <a:t>Totalt </a:t>
            </a:r>
            <a:r>
              <a:rPr lang="nb-NO" sz="2000" dirty="0" smtClean="0"/>
              <a:t>mottatt 9,66 </a:t>
            </a:r>
            <a:r>
              <a:rPr lang="nb-NO" sz="2000" dirty="0" err="1" smtClean="0"/>
              <a:t>mill</a:t>
            </a:r>
            <a:r>
              <a:rPr lang="nb-NO" sz="2000" dirty="0" smtClean="0"/>
              <a:t> </a:t>
            </a:r>
            <a:r>
              <a:rPr lang="nb-NO" sz="2000" dirty="0"/>
              <a:t>i ekstra tildelinger etter ordinær tildeling i februar måned</a:t>
            </a:r>
          </a:p>
          <a:p>
            <a:pPr lvl="1"/>
            <a:r>
              <a:rPr lang="nb-NO" sz="1600" dirty="0" smtClean="0"/>
              <a:t>4,8 </a:t>
            </a:r>
            <a:r>
              <a:rPr lang="nb-NO" sz="1600" dirty="0"/>
              <a:t>mill er fordelt ut på enhetene</a:t>
            </a:r>
          </a:p>
          <a:p>
            <a:pPr lvl="1"/>
            <a:r>
              <a:rPr lang="nb-NO" sz="1600" dirty="0" smtClean="0"/>
              <a:t>3,5 </a:t>
            </a:r>
            <a:r>
              <a:rPr lang="nb-NO" sz="1600" dirty="0" err="1" smtClean="0"/>
              <a:t>mill</a:t>
            </a:r>
            <a:r>
              <a:rPr lang="nb-NO" sz="1600" dirty="0" smtClean="0"/>
              <a:t> er </a:t>
            </a:r>
            <a:r>
              <a:rPr lang="nb-NO" sz="1600" dirty="0"/>
              <a:t>innvilget i ekstra innkjøp/ investeringer til enhetene</a:t>
            </a:r>
          </a:p>
          <a:p>
            <a:pPr lvl="1"/>
            <a:r>
              <a:rPr lang="nb-NO" sz="1600" dirty="0" smtClean="0"/>
              <a:t>Fylket er tildelt 4,65 </a:t>
            </a:r>
            <a:r>
              <a:rPr lang="nb-NO" sz="1600" dirty="0" err="1" smtClean="0"/>
              <a:t>mill</a:t>
            </a:r>
            <a:r>
              <a:rPr lang="nb-NO" sz="1600" dirty="0" smtClean="0"/>
              <a:t> som kompensasjon for stans i tiltaksutbetalinger  og lønnskompensasjon</a:t>
            </a:r>
          </a:p>
          <a:p>
            <a:r>
              <a:rPr lang="nb-NO" sz="2000" dirty="0" smtClean="0"/>
              <a:t>Det forventes ikke flere tildelinger i 2013</a:t>
            </a:r>
          </a:p>
          <a:p>
            <a:endParaRPr lang="nb-NO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72901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600" dirty="0" smtClean="0"/>
              <a:t>Budsjett og regnskap pr 27.11.13 – eks ALS</a:t>
            </a:r>
            <a:endParaRPr lang="nb-NO" sz="2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9247" y="1376980"/>
            <a:ext cx="7934128" cy="5099124"/>
          </a:xfrm>
        </p:spPr>
        <p:txBody>
          <a:bodyPr/>
          <a:lstStyle/>
          <a:p>
            <a:r>
              <a:rPr lang="nb-NO" dirty="0" smtClean="0"/>
              <a:t>Status for NAV-kontorene, fylket og ARK: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  <a:p>
            <a:r>
              <a:rPr lang="nb-NO" sz="1400" dirty="0" smtClean="0"/>
              <a:t>NB! Generelle tillegg på kr 4 mill ligger på konto 11</a:t>
            </a:r>
          </a:p>
          <a:p>
            <a:endParaRPr lang="nb-NO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10" y="1893346"/>
            <a:ext cx="6752732" cy="353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8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Budsjett/ regnskap pr 27.11.13 - ALS</a:t>
            </a:r>
            <a:endParaRPr lang="nb-N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437" y="2312725"/>
            <a:ext cx="6372000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8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Prognose forventet forbruk pr 31.12.13 (totalt for alle enheter)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Periodisering av budsjett/drift </a:t>
            </a:r>
          </a:p>
          <a:p>
            <a:r>
              <a:rPr lang="nb-NO" sz="2400" dirty="0" smtClean="0"/>
              <a:t>vi styrer mot totalt underforbruk pr 31.12.13 for NAV i Nordland 5,2 </a:t>
            </a:r>
            <a:r>
              <a:rPr lang="nb-NO" sz="2400" dirty="0" err="1" smtClean="0"/>
              <a:t>mill</a:t>
            </a:r>
            <a:r>
              <a:rPr lang="nb-NO" sz="2400" dirty="0" smtClean="0"/>
              <a:t>,  tilsvarer 2% av tildelingen </a:t>
            </a:r>
          </a:p>
          <a:p>
            <a:pPr lvl="1"/>
            <a:r>
              <a:rPr lang="nb-NO" sz="2000" dirty="0" smtClean="0"/>
              <a:t>ALS: ca 1 mill</a:t>
            </a:r>
          </a:p>
          <a:p>
            <a:pPr lvl="1"/>
            <a:r>
              <a:rPr lang="nb-NO" sz="2000" dirty="0" smtClean="0"/>
              <a:t>Fylket for øvrig: </a:t>
            </a:r>
            <a:r>
              <a:rPr lang="nb-NO" sz="2000" dirty="0" err="1" smtClean="0"/>
              <a:t>ca</a:t>
            </a:r>
            <a:r>
              <a:rPr lang="nb-NO" sz="2000" dirty="0" smtClean="0"/>
              <a:t> 4,2 mill</a:t>
            </a:r>
          </a:p>
          <a:p>
            <a:pPr marL="449262" lvl="1" indent="0">
              <a:buNone/>
            </a:pPr>
            <a:endParaRPr lang="nb-NO" sz="2000" dirty="0" smtClean="0"/>
          </a:p>
          <a:p>
            <a:r>
              <a:rPr lang="nb-NO" sz="2400" dirty="0" smtClean="0"/>
              <a:t>Det forventes at </a:t>
            </a:r>
            <a:r>
              <a:rPr lang="nb-NO" sz="2400" b="0" dirty="0" smtClean="0"/>
              <a:t>beløpet</a:t>
            </a:r>
            <a:r>
              <a:rPr lang="nb-NO" sz="2400" dirty="0" smtClean="0"/>
              <a:t> vil bli overført til 2014 jfr formulering i tildelingsbrev februar 2013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964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47675" y="278691"/>
            <a:ext cx="7256463" cy="1136650"/>
          </a:xfrm>
        </p:spPr>
        <p:txBody>
          <a:bodyPr/>
          <a:lstStyle/>
          <a:p>
            <a:r>
              <a:rPr lang="nb-NO" dirty="0" smtClean="0"/>
              <a:t>Tiltak som har vært gjort/ vil bli iverksatt: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Enheter som har søkt om investeringer, oppgraderinger IKT-utstyr, nye møbler etc, har fått innvilget dette – </a:t>
            </a:r>
            <a:r>
              <a:rPr lang="nb-NO" dirty="0" err="1" smtClean="0"/>
              <a:t>ca</a:t>
            </a:r>
            <a:r>
              <a:rPr lang="nb-NO" dirty="0" smtClean="0"/>
              <a:t> 3,5 mill</a:t>
            </a:r>
          </a:p>
          <a:p>
            <a:r>
              <a:rPr lang="nb-NO" dirty="0" smtClean="0">
                <a:solidFill>
                  <a:srgbClr val="675C53"/>
                </a:solidFill>
              </a:rPr>
              <a:t>Mye overtid innvilget – spesielt AAP og konvertitter</a:t>
            </a:r>
          </a:p>
          <a:p>
            <a:r>
              <a:rPr lang="nb-NO" dirty="0" smtClean="0">
                <a:solidFill>
                  <a:srgbClr val="675C53"/>
                </a:solidFill>
              </a:rPr>
              <a:t>Flere vikarer er engasjert ut 2013</a:t>
            </a:r>
          </a:p>
          <a:p>
            <a:r>
              <a:rPr lang="nb-NO" dirty="0" smtClean="0">
                <a:solidFill>
                  <a:srgbClr val="675C53"/>
                </a:solidFill>
              </a:rPr>
              <a:t>Fakturering til kommuner for lederlønn og eiendomskostnader for 4. </a:t>
            </a:r>
            <a:r>
              <a:rPr lang="nb-NO" dirty="0" err="1" smtClean="0">
                <a:solidFill>
                  <a:srgbClr val="675C53"/>
                </a:solidFill>
              </a:rPr>
              <a:t>kv</a:t>
            </a:r>
            <a:r>
              <a:rPr lang="nb-NO" dirty="0" smtClean="0">
                <a:solidFill>
                  <a:srgbClr val="675C53"/>
                </a:solidFill>
              </a:rPr>
              <a:t> 2013 utsettes slik at inntektene kommer i januar måned – ca 3,2 mill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1792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V presentasjonsmal">
  <a:themeElements>
    <a:clrScheme name="">
      <a:dk1>
        <a:srgbClr val="675C53"/>
      </a:dk1>
      <a:lt1>
        <a:srgbClr val="FFFFFF"/>
      </a:lt1>
      <a:dk2>
        <a:srgbClr val="C30000"/>
      </a:dk2>
      <a:lt2>
        <a:srgbClr val="A59D95"/>
      </a:lt2>
      <a:accent1>
        <a:srgbClr val="E0DED8"/>
      </a:accent1>
      <a:accent2>
        <a:srgbClr val="005B82"/>
      </a:accent2>
      <a:accent3>
        <a:srgbClr val="FFFFFF"/>
      </a:accent3>
      <a:accent4>
        <a:srgbClr val="574D46"/>
      </a:accent4>
      <a:accent5>
        <a:srgbClr val="EDECE9"/>
      </a:accent5>
      <a:accent6>
        <a:srgbClr val="005275"/>
      </a:accent6>
      <a:hlink>
        <a:srgbClr val="E98300"/>
      </a:hlink>
      <a:folHlink>
        <a:srgbClr val="A2AD00"/>
      </a:folHlink>
    </a:clrScheme>
    <a:fontScheme name="NAV presentasjonsm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V presentasjons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3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4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5">
        <a:dk1>
          <a:srgbClr val="675C53"/>
        </a:dk1>
        <a:lt1>
          <a:srgbClr val="FFFFFF"/>
        </a:lt1>
        <a:dk2>
          <a:srgbClr val="CD202C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6">
        <a:dk1>
          <a:srgbClr val="675C53"/>
        </a:dk1>
        <a:lt1>
          <a:srgbClr val="FFFFFF"/>
        </a:lt1>
        <a:dk2>
          <a:srgbClr val="C30000"/>
        </a:dk2>
        <a:lt2>
          <a:srgbClr val="988F86"/>
        </a:lt2>
        <a:accent1>
          <a:srgbClr val="B7B1A9"/>
        </a:accent1>
        <a:accent2>
          <a:srgbClr val="00A9E0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0099CB"/>
        </a:accent6>
        <a:hlink>
          <a:srgbClr val="E98300"/>
        </a:hlink>
        <a:folHlink>
          <a:srgbClr val="A2A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AV presentasjonsmal">
  <a:themeElements>
    <a:clrScheme name="">
      <a:dk1>
        <a:srgbClr val="675C53"/>
      </a:dk1>
      <a:lt1>
        <a:srgbClr val="FFFFFF"/>
      </a:lt1>
      <a:dk2>
        <a:srgbClr val="C30000"/>
      </a:dk2>
      <a:lt2>
        <a:srgbClr val="A59D95"/>
      </a:lt2>
      <a:accent1>
        <a:srgbClr val="E0DED8"/>
      </a:accent1>
      <a:accent2>
        <a:srgbClr val="005B82"/>
      </a:accent2>
      <a:accent3>
        <a:srgbClr val="FFFFFF"/>
      </a:accent3>
      <a:accent4>
        <a:srgbClr val="574D46"/>
      </a:accent4>
      <a:accent5>
        <a:srgbClr val="EDECE9"/>
      </a:accent5>
      <a:accent6>
        <a:srgbClr val="005275"/>
      </a:accent6>
      <a:hlink>
        <a:srgbClr val="E98300"/>
      </a:hlink>
      <a:folHlink>
        <a:srgbClr val="A2AD00"/>
      </a:folHlink>
    </a:clrScheme>
    <a:fontScheme name="NAV presentasjonsm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V presentasjons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3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4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5">
        <a:dk1>
          <a:srgbClr val="675C53"/>
        </a:dk1>
        <a:lt1>
          <a:srgbClr val="FFFFFF"/>
        </a:lt1>
        <a:dk2>
          <a:srgbClr val="CD202C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6">
        <a:dk1>
          <a:srgbClr val="675C53"/>
        </a:dk1>
        <a:lt1>
          <a:srgbClr val="FFFFFF"/>
        </a:lt1>
        <a:dk2>
          <a:srgbClr val="C30000"/>
        </a:dk2>
        <a:lt2>
          <a:srgbClr val="988F86"/>
        </a:lt2>
        <a:accent1>
          <a:srgbClr val="B7B1A9"/>
        </a:accent1>
        <a:accent2>
          <a:srgbClr val="00A9E0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0099CB"/>
        </a:accent6>
        <a:hlink>
          <a:srgbClr val="E98300"/>
        </a:hlink>
        <a:folHlink>
          <a:srgbClr val="A2A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786</Words>
  <Application>Microsoft Office PowerPoint</Application>
  <PresentationFormat>Skjermfremvisning (4:3)</PresentationFormat>
  <Paragraphs>104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NAV presentasjonsmal</vt:lpstr>
      <vt:lpstr>1_NAV presentasjonsmal</vt:lpstr>
      <vt:lpstr>Diagram</vt:lpstr>
      <vt:lpstr>TO-ledermøte – siste nytt</vt:lpstr>
      <vt:lpstr>Kjell Hugvik - NAV i Nordland Energi - Alle ansatte</vt:lpstr>
      <vt:lpstr>Kjell Hugvik - NAV i Nordland Kunnskap og identitet - Alle ansatte</vt:lpstr>
      <vt:lpstr>Økonomi status FYMBA pr 27.11.13</vt:lpstr>
      <vt:lpstr>Hovedtrekk </vt:lpstr>
      <vt:lpstr>Budsjett og regnskap pr 27.11.13 – eks ALS</vt:lpstr>
      <vt:lpstr>Budsjett/ regnskap pr 27.11.13 - ALS</vt:lpstr>
      <vt:lpstr>  Prognose forventet forbruk pr 31.12.13 (totalt for alle enheter) </vt:lpstr>
      <vt:lpstr>Tiltak som har vært gjort/ vil bli iverksatt:</vt:lpstr>
      <vt:lpstr>Tiltak som må vurderes iverksatt </vt:lpstr>
      <vt:lpstr>Innkjøp elbil</vt:lpstr>
    </vt:vector>
  </TitlesOfParts>
  <Company>NAV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NAV</dc:creator>
  <cp:lastModifiedBy>Myrbakk, Hilde</cp:lastModifiedBy>
  <cp:revision>70</cp:revision>
  <cp:lastPrinted>2013-09-17T10:26:30Z</cp:lastPrinted>
  <dcterms:created xsi:type="dcterms:W3CDTF">2006-06-21T06:55:19Z</dcterms:created>
  <dcterms:modified xsi:type="dcterms:W3CDTF">2013-12-05T12:11:06Z</dcterms:modified>
</cp:coreProperties>
</file>