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2" r:id="rId6"/>
    <p:sldMasterId id="2147483724" r:id="rId7"/>
  </p:sldMasterIdLst>
  <p:notesMasterIdLst>
    <p:notesMasterId r:id="rId57"/>
  </p:notesMasterIdLst>
  <p:handoutMasterIdLst>
    <p:handoutMasterId r:id="rId58"/>
  </p:handoutMasterIdLst>
  <p:sldIdLst>
    <p:sldId id="333" r:id="rId8"/>
    <p:sldId id="257" r:id="rId9"/>
    <p:sldId id="337" r:id="rId10"/>
    <p:sldId id="338" r:id="rId11"/>
    <p:sldId id="339" r:id="rId12"/>
    <p:sldId id="305" r:id="rId13"/>
    <p:sldId id="306" r:id="rId14"/>
    <p:sldId id="307" r:id="rId15"/>
    <p:sldId id="308" r:id="rId16"/>
    <p:sldId id="334" r:id="rId17"/>
    <p:sldId id="335" r:id="rId18"/>
    <p:sldId id="336" r:id="rId19"/>
    <p:sldId id="330" r:id="rId20"/>
    <p:sldId id="263" r:id="rId21"/>
    <p:sldId id="331" r:id="rId22"/>
    <p:sldId id="264" r:id="rId23"/>
    <p:sldId id="332" r:id="rId24"/>
    <p:sldId id="265" r:id="rId25"/>
    <p:sldId id="267" r:id="rId26"/>
    <p:sldId id="269" r:id="rId27"/>
    <p:sldId id="271" r:id="rId28"/>
    <p:sldId id="273" r:id="rId29"/>
    <p:sldId id="274" r:id="rId30"/>
    <p:sldId id="275" r:id="rId31"/>
    <p:sldId id="276" r:id="rId32"/>
    <p:sldId id="278" r:id="rId33"/>
    <p:sldId id="280" r:id="rId34"/>
    <p:sldId id="282" r:id="rId35"/>
    <p:sldId id="298" r:id="rId36"/>
    <p:sldId id="299" r:id="rId37"/>
    <p:sldId id="300" r:id="rId38"/>
    <p:sldId id="325" r:id="rId39"/>
    <p:sldId id="326" r:id="rId40"/>
    <p:sldId id="303" r:id="rId41"/>
    <p:sldId id="304" r:id="rId42"/>
    <p:sldId id="309" r:id="rId43"/>
    <p:sldId id="310" r:id="rId44"/>
    <p:sldId id="311" r:id="rId45"/>
    <p:sldId id="341" r:id="rId46"/>
    <p:sldId id="345" r:id="rId47"/>
    <p:sldId id="313" r:id="rId48"/>
    <p:sldId id="315" r:id="rId49"/>
    <p:sldId id="316" r:id="rId50"/>
    <p:sldId id="321" r:id="rId51"/>
    <p:sldId id="323" r:id="rId52"/>
    <p:sldId id="318" r:id="rId53"/>
    <p:sldId id="327" r:id="rId54"/>
    <p:sldId id="328" r:id="rId55"/>
    <p:sldId id="324" r:id="rId56"/>
  </p:sldIdLst>
  <p:sldSz cx="9144000" cy="6858000" type="screen4x3"/>
  <p:notesSz cx="6705600" cy="10058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62E"/>
    <a:srgbClr val="D62828"/>
    <a:srgbClr val="E23D28"/>
    <a:srgbClr val="C13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114272\AppData\Local\Microsoft\Windows\Temporary%20Internet%20Files\Content.IE5\HQHACEFY\Sykefrav&#230;r%20tom%20september%20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114272\AppData\Local\Microsoft\Windows\Temporary%20Internet%20Files\Content.IE5\HQHACEFY\Sykefrav&#230;r%20tom%20september%2020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0" baseline="0">
                <a:latin typeface="Calibri" pitchFamily="34" charset="0"/>
              </a:defRPr>
            </a:pPr>
            <a:r>
              <a:rPr lang="nb-NO" b="0" i="0" baseline="0">
                <a:latin typeface="Calibri" pitchFamily="34" charset="0"/>
              </a:rPr>
              <a:t>Nye Tilretteleggingsgarantier  (TG) 2013 </a:t>
            </a:r>
          </a:p>
        </c:rich>
      </c:tx>
      <c:layout>
        <c:manualLayout>
          <c:xMode val="edge"/>
          <c:yMode val="edge"/>
          <c:x val="0.11731497022068345"/>
          <c:y val="3.162055335968379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'2013 MÅL RES oversikt'!$A$3</c:f>
              <c:strCache>
                <c:ptCount val="1"/>
                <c:pt idx="0">
                  <c:v>Mål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'2013 MÅL RES oversikt'!$B$2:$M$2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 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'2013 MÅL RES oversikt'!$B$3:$M$3</c:f>
              <c:numCache>
                <c:formatCode>General</c:formatCode>
                <c:ptCount val="12"/>
                <c:pt idx="0">
                  <c:v>19</c:v>
                </c:pt>
                <c:pt idx="1">
                  <c:v>39</c:v>
                </c:pt>
                <c:pt idx="2">
                  <c:v>58</c:v>
                </c:pt>
                <c:pt idx="3">
                  <c:v>78</c:v>
                </c:pt>
                <c:pt idx="4">
                  <c:v>97</c:v>
                </c:pt>
                <c:pt idx="5">
                  <c:v>117</c:v>
                </c:pt>
                <c:pt idx="6">
                  <c:v>136</c:v>
                </c:pt>
                <c:pt idx="7">
                  <c:v>149</c:v>
                </c:pt>
                <c:pt idx="8">
                  <c:v>175</c:v>
                </c:pt>
                <c:pt idx="9">
                  <c:v>194</c:v>
                </c:pt>
                <c:pt idx="10">
                  <c:v>214</c:v>
                </c:pt>
                <c:pt idx="11">
                  <c:v>233</c:v>
                </c:pt>
              </c:numCache>
            </c:numRef>
          </c:val>
        </c:ser>
        <c:ser>
          <c:idx val="1"/>
          <c:order val="1"/>
          <c:tx>
            <c:strRef>
              <c:f>'2013 MÅL RES oversikt'!$A$4</c:f>
              <c:strCache>
                <c:ptCount val="1"/>
                <c:pt idx="0">
                  <c:v>Resultat 2012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MÅL RES oversikt'!$B$2:$M$2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 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'2013 MÅL RES oversikt'!$B$4:$M$4</c:f>
              <c:numCache>
                <c:formatCode>General</c:formatCode>
                <c:ptCount val="12"/>
                <c:pt idx="0">
                  <c:v>1</c:v>
                </c:pt>
                <c:pt idx="1">
                  <c:v>7</c:v>
                </c:pt>
                <c:pt idx="2">
                  <c:v>8</c:v>
                </c:pt>
                <c:pt idx="3">
                  <c:v>13</c:v>
                </c:pt>
                <c:pt idx="4">
                  <c:v>23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139</c:v>
                </c:pt>
                <c:pt idx="9">
                  <c:v>159</c:v>
                </c:pt>
                <c:pt idx="10">
                  <c:v>186</c:v>
                </c:pt>
                <c:pt idx="11">
                  <c:v>236</c:v>
                </c:pt>
              </c:numCache>
            </c:numRef>
          </c:val>
        </c:ser>
        <c:ser>
          <c:idx val="2"/>
          <c:order val="2"/>
          <c:tx>
            <c:strRef>
              <c:f>'2013 MÅL RES oversikt'!$A$5</c:f>
              <c:strCache>
                <c:ptCount val="1"/>
                <c:pt idx="0">
                  <c:v>Resultat 2013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4F81BD"/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 MÅL RES oversikt'!$B$2:$M$2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 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'2013 MÅL RES oversikt'!$B$5:$M$5</c:f>
              <c:numCache>
                <c:formatCode>General</c:formatCode>
                <c:ptCount val="12"/>
                <c:pt idx="0">
                  <c:v>36</c:v>
                </c:pt>
                <c:pt idx="1">
                  <c:v>55</c:v>
                </c:pt>
                <c:pt idx="2">
                  <c:v>59</c:v>
                </c:pt>
                <c:pt idx="3">
                  <c:v>70</c:v>
                </c:pt>
                <c:pt idx="4">
                  <c:v>95</c:v>
                </c:pt>
                <c:pt idx="5">
                  <c:v>95</c:v>
                </c:pt>
                <c:pt idx="6">
                  <c:v>83</c:v>
                </c:pt>
                <c:pt idx="7">
                  <c:v>98</c:v>
                </c:pt>
                <c:pt idx="8">
                  <c:v>128</c:v>
                </c:pt>
                <c:pt idx="9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53408"/>
        <c:axId val="143167488"/>
      </c:barChart>
      <c:catAx>
        <c:axId val="143153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nb-NO"/>
          </a:p>
        </c:txPr>
        <c:crossAx val="143167488"/>
        <c:crosses val="autoZero"/>
        <c:auto val="1"/>
        <c:lblAlgn val="ctr"/>
        <c:lblOffset val="100"/>
        <c:noMultiLvlLbl val="0"/>
      </c:catAx>
      <c:valAx>
        <c:axId val="143167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3153408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  <a:alpha val="75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effectLst>
          <a:outerShdw blurRad="50800" dist="50800" dir="5400000" algn="ctr" rotWithShape="0">
            <a:srgbClr val="C0504D">
              <a:lumMod val="20000"/>
              <a:lumOff val="80000"/>
            </a:srgbClr>
          </a:outerShdw>
        </a:effectLst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81411108124628E-2"/>
          <c:y val="5.7728224162418823E-2"/>
          <c:w val="0.90218568212315564"/>
          <c:h val="0.83612814996535656"/>
        </c:manualLayout>
      </c:layout>
      <c:lineChart>
        <c:grouping val="standard"/>
        <c:varyColors val="0"/>
        <c:ser>
          <c:idx val="10"/>
          <c:order val="6"/>
          <c:tx>
            <c:strRef>
              <c:f>'Mnd og kvartal'!$E$4</c:f>
              <c:strCache>
                <c:ptCount val="1"/>
                <c:pt idx="0">
                  <c:v>2010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kvartal'!$E$5:$E$16</c:f>
              <c:numCache>
                <c:formatCode>0.0</c:formatCode>
                <c:ptCount val="12"/>
                <c:pt idx="0">
                  <c:v>8.0500000000000007</c:v>
                </c:pt>
                <c:pt idx="1">
                  <c:v>8.24</c:v>
                </c:pt>
                <c:pt idx="2">
                  <c:v>8.0299999999999994</c:v>
                </c:pt>
                <c:pt idx="3">
                  <c:v>7.55</c:v>
                </c:pt>
                <c:pt idx="4">
                  <c:v>7.55</c:v>
                </c:pt>
                <c:pt idx="5">
                  <c:v>7.53</c:v>
                </c:pt>
                <c:pt idx="6">
                  <c:v>8.1999999999999993</c:v>
                </c:pt>
                <c:pt idx="7">
                  <c:v>6.99</c:v>
                </c:pt>
                <c:pt idx="8">
                  <c:v>7.48</c:v>
                </c:pt>
                <c:pt idx="9">
                  <c:v>7.87</c:v>
                </c:pt>
                <c:pt idx="10">
                  <c:v>8.36</c:v>
                </c:pt>
                <c:pt idx="11">
                  <c:v>8.42</c:v>
                </c:pt>
              </c:numCache>
            </c:numRef>
          </c:val>
          <c:smooth val="0"/>
        </c:ser>
        <c:ser>
          <c:idx val="11"/>
          <c:order val="7"/>
          <c:tx>
            <c:strRef>
              <c:f>'Mnd og kvartal'!$F$4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kvartal'!$F$5:$F$16</c:f>
              <c:numCache>
                <c:formatCode>0.0</c:formatCode>
                <c:ptCount val="12"/>
                <c:pt idx="0">
                  <c:v>9.1999999999999993</c:v>
                </c:pt>
                <c:pt idx="1">
                  <c:v>9.1999999999999993</c:v>
                </c:pt>
                <c:pt idx="2">
                  <c:v>8.6</c:v>
                </c:pt>
                <c:pt idx="3">
                  <c:v>7.8</c:v>
                </c:pt>
                <c:pt idx="4">
                  <c:v>7.6</c:v>
                </c:pt>
                <c:pt idx="5">
                  <c:v>7.3</c:v>
                </c:pt>
                <c:pt idx="6">
                  <c:v>8.1</c:v>
                </c:pt>
                <c:pt idx="7">
                  <c:v>7.04</c:v>
                </c:pt>
                <c:pt idx="8">
                  <c:v>7.41</c:v>
                </c:pt>
                <c:pt idx="9">
                  <c:v>7.72</c:v>
                </c:pt>
                <c:pt idx="10">
                  <c:v>8.1</c:v>
                </c:pt>
                <c:pt idx="11">
                  <c:v>8.1</c:v>
                </c:pt>
              </c:numCache>
            </c:numRef>
          </c:val>
          <c:smooth val="0"/>
        </c:ser>
        <c:ser>
          <c:idx val="12"/>
          <c:order val="8"/>
          <c:tx>
            <c:strRef>
              <c:f>'Mnd og kvartal'!$G$4</c:f>
              <c:strCache>
                <c:ptCount val="1"/>
                <c:pt idx="0">
                  <c:v>2012</c:v>
                </c:pt>
              </c:strCache>
            </c:strRef>
          </c:tx>
          <c:spPr>
            <a:ln w="25400">
              <a:pattFill prst="pct25">
                <a:fgClr>
                  <a:srgbClr val="80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none"/>
          </c:marker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kvartal'!$G$5:$G$16</c:f>
              <c:numCache>
                <c:formatCode>0.0</c:formatCode>
                <c:ptCount val="12"/>
                <c:pt idx="0">
                  <c:v>8.8000000000000007</c:v>
                </c:pt>
                <c:pt idx="1">
                  <c:v>9.3000000000000007</c:v>
                </c:pt>
                <c:pt idx="2">
                  <c:v>9</c:v>
                </c:pt>
                <c:pt idx="3">
                  <c:v>7.2</c:v>
                </c:pt>
                <c:pt idx="4">
                  <c:v>7</c:v>
                </c:pt>
                <c:pt idx="5">
                  <c:v>6.78</c:v>
                </c:pt>
                <c:pt idx="6">
                  <c:v>7.6</c:v>
                </c:pt>
                <c:pt idx="7">
                  <c:v>6.5</c:v>
                </c:pt>
                <c:pt idx="8">
                  <c:v>7.03</c:v>
                </c:pt>
                <c:pt idx="9">
                  <c:v>7.6</c:v>
                </c:pt>
                <c:pt idx="10">
                  <c:v>8.34</c:v>
                </c:pt>
                <c:pt idx="11">
                  <c:v>8.1</c:v>
                </c:pt>
              </c:numCache>
            </c:numRef>
          </c:val>
          <c:smooth val="0"/>
        </c:ser>
        <c:ser>
          <c:idx val="13"/>
          <c:order val="9"/>
          <c:tx>
            <c:strRef>
              <c:f>'Mnd og kvartal'!$G$4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spPr>
              <a:ln w="38100">
                <a:solidFill>
                  <a:srgbClr val="FF0000"/>
                </a:solidFill>
              </a:ln>
            </c:spPr>
          </c:dPt>
          <c:dPt>
            <c:idx val="11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</c:dPt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kvartal'!$G$5:$G$16</c:f>
              <c:numCache>
                <c:formatCode>0.0</c:formatCode>
                <c:ptCount val="12"/>
                <c:pt idx="0">
                  <c:v>8.8000000000000007</c:v>
                </c:pt>
                <c:pt idx="1">
                  <c:v>9.3000000000000007</c:v>
                </c:pt>
                <c:pt idx="2">
                  <c:v>9</c:v>
                </c:pt>
                <c:pt idx="3">
                  <c:v>7.2</c:v>
                </c:pt>
                <c:pt idx="4">
                  <c:v>7</c:v>
                </c:pt>
                <c:pt idx="5">
                  <c:v>6.78</c:v>
                </c:pt>
                <c:pt idx="6">
                  <c:v>7.6</c:v>
                </c:pt>
                <c:pt idx="7">
                  <c:v>6.5</c:v>
                </c:pt>
                <c:pt idx="8">
                  <c:v>7.03</c:v>
                </c:pt>
                <c:pt idx="9">
                  <c:v>7.6</c:v>
                </c:pt>
                <c:pt idx="10">
                  <c:v>8.34</c:v>
                </c:pt>
                <c:pt idx="11">
                  <c:v>8.1</c:v>
                </c:pt>
              </c:numCache>
            </c:numRef>
          </c:val>
          <c:smooth val="0"/>
        </c:ser>
        <c:ser>
          <c:idx val="14"/>
          <c:order val="10"/>
          <c:tx>
            <c:v>2013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Pt>
            <c:idx val="2"/>
            <c:bubble3D val="0"/>
            <c:spPr>
              <a:ln>
                <a:solidFill>
                  <a:srgbClr val="FFC000"/>
                </a:solidFill>
                <a:prstDash val="dash"/>
              </a:ln>
            </c:spPr>
          </c:dPt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kvartal'!$H$5:$H$16</c:f>
              <c:numCache>
                <c:formatCode>0.0</c:formatCode>
                <c:ptCount val="12"/>
                <c:pt idx="0">
                  <c:v>8.8000000000000007</c:v>
                </c:pt>
                <c:pt idx="1">
                  <c:v>8.75</c:v>
                </c:pt>
                <c:pt idx="2">
                  <c:v>7.95</c:v>
                </c:pt>
                <c:pt idx="3">
                  <c:v>7.32</c:v>
                </c:pt>
                <c:pt idx="4">
                  <c:v>6.88</c:v>
                </c:pt>
                <c:pt idx="5">
                  <c:v>6.81</c:v>
                </c:pt>
                <c:pt idx="6">
                  <c:v>7.6</c:v>
                </c:pt>
                <c:pt idx="7">
                  <c:v>6.24</c:v>
                </c:pt>
                <c:pt idx="8">
                  <c:v>7</c:v>
                </c:pt>
              </c:numCache>
            </c:numRef>
          </c:val>
          <c:smooth val="0"/>
        </c:ser>
        <c:ser>
          <c:idx val="15"/>
          <c:order val="11"/>
          <c:tx>
            <c:strRef>
              <c:f>'Mnd og kvartal'!$I$4</c:f>
              <c:strCache>
                <c:ptCount val="1"/>
                <c:pt idx="0">
                  <c:v>IA-mål.Normert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kvartal'!$I$5:$I$16</c:f>
              <c:numCache>
                <c:formatCode>0.0</c:formatCode>
                <c:ptCount val="12"/>
                <c:pt idx="0">
                  <c:v>7.6153700189753319</c:v>
                </c:pt>
                <c:pt idx="1">
                  <c:v>7.806072106261861</c:v>
                </c:pt>
                <c:pt idx="2">
                  <c:v>7.4585705249841885</c:v>
                </c:pt>
                <c:pt idx="3">
                  <c:v>6.3736875395319421</c:v>
                </c:pt>
                <c:pt idx="4">
                  <c:v>6.1872232764073374</c:v>
                </c:pt>
                <c:pt idx="5">
                  <c:v>5.9541429475015821</c:v>
                </c:pt>
                <c:pt idx="6">
                  <c:v>6.6618595825426947</c:v>
                </c:pt>
                <c:pt idx="7">
                  <c:v>5.7422517394054404</c:v>
                </c:pt>
                <c:pt idx="8">
                  <c:v>6.1194180898165733</c:v>
                </c:pt>
                <c:pt idx="9">
                  <c:v>6.4669196710942449</c:v>
                </c:pt>
                <c:pt idx="10">
                  <c:v>6.8652751423149905</c:v>
                </c:pt>
                <c:pt idx="11">
                  <c:v>6.8652751423149905</c:v>
                </c:pt>
              </c:numCache>
            </c:numRef>
          </c:val>
          <c:smooth val="0"/>
        </c:ser>
        <c:ser>
          <c:idx val="3"/>
          <c:order val="0"/>
          <c:tx>
            <c:strRef>
              <c:f>'Mnd og kvartal'!$E$4</c:f>
              <c:strCache>
                <c:ptCount val="1"/>
                <c:pt idx="0">
                  <c:v>2010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1.203188389291983E-2"/>
                  <c:y val="-1.12622106447220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kvartal'!$E$5:$E$16</c:f>
              <c:numCache>
                <c:formatCode>0.0</c:formatCode>
                <c:ptCount val="12"/>
                <c:pt idx="0">
                  <c:v>8.0500000000000007</c:v>
                </c:pt>
                <c:pt idx="1">
                  <c:v>8.24</c:v>
                </c:pt>
                <c:pt idx="2">
                  <c:v>8.0299999999999994</c:v>
                </c:pt>
                <c:pt idx="3">
                  <c:v>7.55</c:v>
                </c:pt>
                <c:pt idx="4">
                  <c:v>7.55</c:v>
                </c:pt>
                <c:pt idx="5">
                  <c:v>7.53</c:v>
                </c:pt>
                <c:pt idx="6">
                  <c:v>8.1999999999999993</c:v>
                </c:pt>
                <c:pt idx="7">
                  <c:v>6.99</c:v>
                </c:pt>
                <c:pt idx="8">
                  <c:v>7.48</c:v>
                </c:pt>
                <c:pt idx="9">
                  <c:v>7.87</c:v>
                </c:pt>
                <c:pt idx="10">
                  <c:v>8.36</c:v>
                </c:pt>
                <c:pt idx="11">
                  <c:v>8.42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'Mnd og kvartal'!$F$4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1.1302285265404404E-2"/>
                  <c:y val="1.74142048033469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kvartal'!$F$5:$F$16</c:f>
              <c:numCache>
                <c:formatCode>0.0</c:formatCode>
                <c:ptCount val="12"/>
                <c:pt idx="0">
                  <c:v>9.1999999999999993</c:v>
                </c:pt>
                <c:pt idx="1">
                  <c:v>9.1999999999999993</c:v>
                </c:pt>
                <c:pt idx="2">
                  <c:v>8.6</c:v>
                </c:pt>
                <c:pt idx="3">
                  <c:v>7.8</c:v>
                </c:pt>
                <c:pt idx="4">
                  <c:v>7.6</c:v>
                </c:pt>
                <c:pt idx="5">
                  <c:v>7.3</c:v>
                </c:pt>
                <c:pt idx="6">
                  <c:v>8.1</c:v>
                </c:pt>
                <c:pt idx="7">
                  <c:v>7.04</c:v>
                </c:pt>
                <c:pt idx="8">
                  <c:v>7.41</c:v>
                </c:pt>
                <c:pt idx="9">
                  <c:v>7.72</c:v>
                </c:pt>
                <c:pt idx="10">
                  <c:v>8.1</c:v>
                </c:pt>
                <c:pt idx="11">
                  <c:v>8.1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'Mnd og kvartal'!$G$4</c:f>
              <c:strCache>
                <c:ptCount val="1"/>
                <c:pt idx="0">
                  <c:v>2012</c:v>
                </c:pt>
              </c:strCache>
            </c:strRef>
          </c:tx>
          <c:spPr>
            <a:ln w="25400">
              <a:pattFill prst="pct25">
                <a:fgClr>
                  <a:srgbClr val="80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circle"/>
            <c:size val="3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-1.0911678606310113E-2"/>
                  <c:y val="-1.80739249699050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C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kvartal'!$G$5:$G$16</c:f>
              <c:numCache>
                <c:formatCode>0.0</c:formatCode>
                <c:ptCount val="12"/>
                <c:pt idx="0">
                  <c:v>8.8000000000000007</c:v>
                </c:pt>
                <c:pt idx="1">
                  <c:v>9.3000000000000007</c:v>
                </c:pt>
                <c:pt idx="2">
                  <c:v>9</c:v>
                </c:pt>
                <c:pt idx="3">
                  <c:v>7.2</c:v>
                </c:pt>
                <c:pt idx="4">
                  <c:v>7</c:v>
                </c:pt>
                <c:pt idx="5">
                  <c:v>6.78</c:v>
                </c:pt>
                <c:pt idx="6">
                  <c:v>7.6</c:v>
                </c:pt>
                <c:pt idx="7">
                  <c:v>6.5</c:v>
                </c:pt>
                <c:pt idx="8">
                  <c:v>7.03</c:v>
                </c:pt>
                <c:pt idx="9">
                  <c:v>7.6</c:v>
                </c:pt>
                <c:pt idx="10">
                  <c:v>8.34</c:v>
                </c:pt>
                <c:pt idx="11">
                  <c:v>8.1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'Mnd og kvartal'!$G$4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ln w="38100">
                <a:solidFill>
                  <a:srgbClr val="FF0000"/>
                </a:solidFill>
              </a:ln>
            </c:spPr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kvartal'!$G$5:$G$16</c:f>
              <c:numCache>
                <c:formatCode>0.0</c:formatCode>
                <c:ptCount val="12"/>
                <c:pt idx="0">
                  <c:v>8.8000000000000007</c:v>
                </c:pt>
                <c:pt idx="1">
                  <c:v>9.3000000000000007</c:v>
                </c:pt>
                <c:pt idx="2">
                  <c:v>9</c:v>
                </c:pt>
                <c:pt idx="3">
                  <c:v>7.2</c:v>
                </c:pt>
                <c:pt idx="4">
                  <c:v>7</c:v>
                </c:pt>
                <c:pt idx="5">
                  <c:v>6.78</c:v>
                </c:pt>
                <c:pt idx="6">
                  <c:v>7.6</c:v>
                </c:pt>
                <c:pt idx="7">
                  <c:v>6.5</c:v>
                </c:pt>
                <c:pt idx="8">
                  <c:v>7.03</c:v>
                </c:pt>
                <c:pt idx="9">
                  <c:v>7.6</c:v>
                </c:pt>
                <c:pt idx="10">
                  <c:v>8.34</c:v>
                </c:pt>
                <c:pt idx="11">
                  <c:v>8.1</c:v>
                </c:pt>
              </c:numCache>
            </c:numRef>
          </c:val>
          <c:smooth val="0"/>
        </c:ser>
        <c:ser>
          <c:idx val="7"/>
          <c:order val="4"/>
          <c:tx>
            <c:v>2013</c:v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38100" cmpd="sng">
                <a:solidFill>
                  <a:sysClr val="windowText" lastClr="000000"/>
                </a:solidFill>
                <a:prstDash val="dash"/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3.0796335447498237E-2"/>
                  <c:y val="4.990063392913874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nb-NO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kvartal'!$H$5:$H$16</c:f>
              <c:numCache>
                <c:formatCode>0.0</c:formatCode>
                <c:ptCount val="12"/>
                <c:pt idx="0">
                  <c:v>8.8000000000000007</c:v>
                </c:pt>
                <c:pt idx="1">
                  <c:v>8.75</c:v>
                </c:pt>
                <c:pt idx="2">
                  <c:v>7.95</c:v>
                </c:pt>
                <c:pt idx="3">
                  <c:v>7.32</c:v>
                </c:pt>
                <c:pt idx="4">
                  <c:v>6.88</c:v>
                </c:pt>
                <c:pt idx="5">
                  <c:v>6.81</c:v>
                </c:pt>
                <c:pt idx="6">
                  <c:v>7.6</c:v>
                </c:pt>
                <c:pt idx="7">
                  <c:v>6.24</c:v>
                </c:pt>
                <c:pt idx="8">
                  <c:v>7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'Mnd og kvartal'!$I$4</c:f>
              <c:strCache>
                <c:ptCount val="1"/>
                <c:pt idx="0">
                  <c:v>IA-mål.Normert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2.0198992947435265E-2"/>
                  <c:y val="7.4871430544866099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IA-mål</a:t>
                    </a:r>
                    <a:br>
                      <a:rPr lang="en-US">
                        <a:solidFill>
                          <a:srgbClr val="FF0000"/>
                        </a:solidFill>
                      </a:rPr>
                    </a:br>
                    <a:r>
                      <a:rPr lang="en-US">
                        <a:solidFill>
                          <a:srgbClr val="FF0000"/>
                        </a:solidFill>
                      </a:rPr>
                      <a:t>normert </a:t>
                    </a:r>
                    <a:br>
                      <a:rPr lang="en-US">
                        <a:solidFill>
                          <a:srgbClr val="FF0000"/>
                        </a:solidFill>
                      </a:rPr>
                    </a:br>
                    <a:r>
                      <a:rPr lang="en-US">
                        <a:solidFill>
                          <a:srgbClr val="FF0000"/>
                        </a:solidFill>
                      </a:rPr>
                      <a:t>for 2013</a:t>
                    </a:r>
                  </a:p>
                  <a:p>
                    <a:pPr>
                      <a:defRPr sz="1200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'Mnd og kvartal'!$A$5:$A$16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'Mnd og kvartal'!$I$5:$I$16</c:f>
              <c:numCache>
                <c:formatCode>0.0</c:formatCode>
                <c:ptCount val="12"/>
                <c:pt idx="0">
                  <c:v>7.6153700189753319</c:v>
                </c:pt>
                <c:pt idx="1">
                  <c:v>7.806072106261861</c:v>
                </c:pt>
                <c:pt idx="2">
                  <c:v>7.4585705249841885</c:v>
                </c:pt>
                <c:pt idx="3">
                  <c:v>6.3736875395319421</c:v>
                </c:pt>
                <c:pt idx="4">
                  <c:v>6.1872232764073374</c:v>
                </c:pt>
                <c:pt idx="5">
                  <c:v>5.9541429475015821</c:v>
                </c:pt>
                <c:pt idx="6">
                  <c:v>6.6618595825426947</c:v>
                </c:pt>
                <c:pt idx="7">
                  <c:v>5.7422517394054404</c:v>
                </c:pt>
                <c:pt idx="8">
                  <c:v>6.1194180898165733</c:v>
                </c:pt>
                <c:pt idx="9">
                  <c:v>6.4669196710942449</c:v>
                </c:pt>
                <c:pt idx="10">
                  <c:v>6.8652751423149905</c:v>
                </c:pt>
                <c:pt idx="11">
                  <c:v>6.8652751423149905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97632"/>
        <c:axId val="39407616"/>
      </c:lineChart>
      <c:catAx>
        <c:axId val="393976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39407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407616"/>
        <c:scaling>
          <c:orientation val="minMax"/>
          <c:min val="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393976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dash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094395175672773E-2"/>
          <c:y val="7.1856427489605731E-2"/>
          <c:w val="0.86479167174370097"/>
          <c:h val="0.57853903172551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Tjenestelinjen!$BE$35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rgbClr val="CCFFFF"/>
            </a:solidFill>
          </c:spPr>
          <c:invertIfNegative val="0"/>
          <c:cat>
            <c:strRef>
              <c:f>Tjenestelinjen!$A$36:$A$58</c:f>
              <c:strCache>
                <c:ptCount val="23"/>
                <c:pt idx="0">
                  <c:v>Østfold</c:v>
                </c:pt>
                <c:pt idx="1">
                  <c:v>Akershus</c:v>
                </c:pt>
                <c:pt idx="2">
                  <c:v>Oslo</c:v>
                </c:pt>
                <c:pt idx="3">
                  <c:v>Hedmark</c:v>
                </c:pt>
                <c:pt idx="4">
                  <c:v>Oppland</c:v>
                </c:pt>
                <c:pt idx="5">
                  <c:v>Buskerud</c:v>
                </c:pt>
                <c:pt idx="6">
                  <c:v>Vestfold</c:v>
                </c:pt>
                <c:pt idx="7">
                  <c:v>Telemark</c:v>
                </c:pt>
                <c:pt idx="8">
                  <c:v>Aust-Agder</c:v>
                </c:pt>
                <c:pt idx="9">
                  <c:v>Vest-Agder</c:v>
                </c:pt>
                <c:pt idx="10">
                  <c:v>Rogaland</c:v>
                </c:pt>
                <c:pt idx="11">
                  <c:v>Hordaland</c:v>
                </c:pt>
                <c:pt idx="12">
                  <c:v>Sogn og Fjordane</c:v>
                </c:pt>
                <c:pt idx="13">
                  <c:v>Møre og Romsdal</c:v>
                </c:pt>
                <c:pt idx="14">
                  <c:v>Sør-Trøndelag</c:v>
                </c:pt>
                <c:pt idx="15">
                  <c:v>Nord-Trøndelag</c:v>
                </c:pt>
                <c:pt idx="16">
                  <c:v>Nordland</c:v>
                </c:pt>
                <c:pt idx="17">
                  <c:v>Troms</c:v>
                </c:pt>
                <c:pt idx="18">
                  <c:v>Finnmark</c:v>
                </c:pt>
                <c:pt idx="19">
                  <c:v>Hjelpemidler</c:v>
                </c:pt>
                <c:pt idx="20">
                  <c:v>Kontaktsenter</c:v>
                </c:pt>
                <c:pt idx="21">
                  <c:v>Total Tjenestelinjen</c:v>
                </c:pt>
                <c:pt idx="22">
                  <c:v>Total NAV</c:v>
                </c:pt>
              </c:strCache>
            </c:strRef>
          </c:cat>
          <c:val>
            <c:numRef>
              <c:f>Tjenestelinjen!$BE$36:$BE$58</c:f>
              <c:numCache>
                <c:formatCode>0.0</c:formatCode>
                <c:ptCount val="23"/>
                <c:pt idx="0">
                  <c:v>5.77</c:v>
                </c:pt>
                <c:pt idx="1">
                  <c:v>5.57</c:v>
                </c:pt>
                <c:pt idx="2">
                  <c:v>6.07</c:v>
                </c:pt>
                <c:pt idx="3">
                  <c:v>6.49</c:v>
                </c:pt>
                <c:pt idx="4">
                  <c:v>5.74</c:v>
                </c:pt>
                <c:pt idx="5">
                  <c:v>5.4</c:v>
                </c:pt>
                <c:pt idx="6">
                  <c:v>6.13</c:v>
                </c:pt>
                <c:pt idx="7">
                  <c:v>4.57</c:v>
                </c:pt>
                <c:pt idx="8">
                  <c:v>9</c:v>
                </c:pt>
                <c:pt idx="9">
                  <c:v>5.57</c:v>
                </c:pt>
                <c:pt idx="10">
                  <c:v>5.9</c:v>
                </c:pt>
                <c:pt idx="11">
                  <c:v>6.01</c:v>
                </c:pt>
                <c:pt idx="12">
                  <c:v>6.3</c:v>
                </c:pt>
                <c:pt idx="13">
                  <c:v>5.76</c:v>
                </c:pt>
                <c:pt idx="14">
                  <c:v>6.19</c:v>
                </c:pt>
                <c:pt idx="15">
                  <c:v>5.45</c:v>
                </c:pt>
                <c:pt idx="16">
                  <c:v>7.89</c:v>
                </c:pt>
                <c:pt idx="17">
                  <c:v>6.95</c:v>
                </c:pt>
                <c:pt idx="18">
                  <c:v>9.98</c:v>
                </c:pt>
                <c:pt idx="19">
                  <c:v>6.2</c:v>
                </c:pt>
                <c:pt idx="20">
                  <c:v>8.68</c:v>
                </c:pt>
                <c:pt idx="21">
                  <c:v>6.43937992333049</c:v>
                </c:pt>
                <c:pt idx="22">
                  <c:v>6.24</c:v>
                </c:pt>
              </c:numCache>
            </c:numRef>
          </c:val>
        </c:ser>
        <c:ser>
          <c:idx val="1"/>
          <c:order val="1"/>
          <c:tx>
            <c:strRef>
              <c:f>Tjenestelinjen!$BF$35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cat>
            <c:strRef>
              <c:f>Tjenestelinjen!$A$36:$A$58</c:f>
              <c:strCache>
                <c:ptCount val="23"/>
                <c:pt idx="0">
                  <c:v>Østfold</c:v>
                </c:pt>
                <c:pt idx="1">
                  <c:v>Akershus</c:v>
                </c:pt>
                <c:pt idx="2">
                  <c:v>Oslo</c:v>
                </c:pt>
                <c:pt idx="3">
                  <c:v>Hedmark</c:v>
                </c:pt>
                <c:pt idx="4">
                  <c:v>Oppland</c:v>
                </c:pt>
                <c:pt idx="5">
                  <c:v>Buskerud</c:v>
                </c:pt>
                <c:pt idx="6">
                  <c:v>Vestfold</c:v>
                </c:pt>
                <c:pt idx="7">
                  <c:v>Telemark</c:v>
                </c:pt>
                <c:pt idx="8">
                  <c:v>Aust-Agder</c:v>
                </c:pt>
                <c:pt idx="9">
                  <c:v>Vest-Agder</c:v>
                </c:pt>
                <c:pt idx="10">
                  <c:v>Rogaland</c:v>
                </c:pt>
                <c:pt idx="11">
                  <c:v>Hordaland</c:v>
                </c:pt>
                <c:pt idx="12">
                  <c:v>Sogn og Fjordane</c:v>
                </c:pt>
                <c:pt idx="13">
                  <c:v>Møre og Romsdal</c:v>
                </c:pt>
                <c:pt idx="14">
                  <c:v>Sør-Trøndelag</c:v>
                </c:pt>
                <c:pt idx="15">
                  <c:v>Nord-Trøndelag</c:v>
                </c:pt>
                <c:pt idx="16">
                  <c:v>Nordland</c:v>
                </c:pt>
                <c:pt idx="17">
                  <c:v>Troms</c:v>
                </c:pt>
                <c:pt idx="18">
                  <c:v>Finnmark</c:v>
                </c:pt>
                <c:pt idx="19">
                  <c:v>Hjelpemidler</c:v>
                </c:pt>
                <c:pt idx="20">
                  <c:v>Kontaktsenter</c:v>
                </c:pt>
                <c:pt idx="21">
                  <c:v>Total Tjenestelinjen</c:v>
                </c:pt>
                <c:pt idx="22">
                  <c:v>Total NAV</c:v>
                </c:pt>
              </c:strCache>
            </c:strRef>
          </c:cat>
          <c:val>
            <c:numRef>
              <c:f>Tjenestelinjen!$BF$36:$BF$58</c:f>
              <c:numCache>
                <c:formatCode>0.0</c:formatCode>
                <c:ptCount val="23"/>
                <c:pt idx="0">
                  <c:v>6.62</c:v>
                </c:pt>
                <c:pt idx="1">
                  <c:v>5.37</c:v>
                </c:pt>
                <c:pt idx="2">
                  <c:v>6.77</c:v>
                </c:pt>
                <c:pt idx="3">
                  <c:v>6.27</c:v>
                </c:pt>
                <c:pt idx="4">
                  <c:v>6.45</c:v>
                </c:pt>
                <c:pt idx="5">
                  <c:v>7.78</c:v>
                </c:pt>
                <c:pt idx="6">
                  <c:v>6.54</c:v>
                </c:pt>
                <c:pt idx="7">
                  <c:v>4.63</c:v>
                </c:pt>
                <c:pt idx="8">
                  <c:v>8</c:v>
                </c:pt>
                <c:pt idx="9">
                  <c:v>5.63</c:v>
                </c:pt>
                <c:pt idx="10">
                  <c:v>5.42</c:v>
                </c:pt>
                <c:pt idx="11">
                  <c:v>7.06</c:v>
                </c:pt>
                <c:pt idx="12">
                  <c:v>5.18</c:v>
                </c:pt>
                <c:pt idx="13">
                  <c:v>6.79</c:v>
                </c:pt>
                <c:pt idx="14">
                  <c:v>6.41</c:v>
                </c:pt>
                <c:pt idx="15">
                  <c:v>6.34</c:v>
                </c:pt>
                <c:pt idx="16">
                  <c:v>7.35</c:v>
                </c:pt>
                <c:pt idx="17">
                  <c:v>8.16</c:v>
                </c:pt>
                <c:pt idx="18">
                  <c:v>8.39</c:v>
                </c:pt>
                <c:pt idx="19">
                  <c:v>6.45</c:v>
                </c:pt>
                <c:pt idx="20">
                  <c:v>8.9</c:v>
                </c:pt>
                <c:pt idx="21">
                  <c:v>6.761007434622301</c:v>
                </c:pt>
                <c:pt idx="2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39846272"/>
        <c:axId val="39847808"/>
      </c:barChart>
      <c:catAx>
        <c:axId val="398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3984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478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3984627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3146159372122483"/>
          <c:y val="0.15568883230913499"/>
          <c:w val="6.329946390137442E-2"/>
          <c:h val="0.1728894439079418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2010</c:v>
                </c:pt>
              </c:strCache>
            </c:strRef>
          </c:tx>
          <c:spPr>
            <a:ln w="381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 w="38100"/>
            </c:spPr>
          </c:marker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33</c:v>
                </c:pt>
                <c:pt idx="1">
                  <c:v>43</c:v>
                </c:pt>
                <c:pt idx="2">
                  <c:v>37</c:v>
                </c:pt>
                <c:pt idx="3">
                  <c:v>36</c:v>
                </c:pt>
                <c:pt idx="4">
                  <c:v>35</c:v>
                </c:pt>
                <c:pt idx="5">
                  <c:v>40</c:v>
                </c:pt>
                <c:pt idx="6">
                  <c:v>41</c:v>
                </c:pt>
                <c:pt idx="7">
                  <c:v>40</c:v>
                </c:pt>
                <c:pt idx="8">
                  <c:v>47</c:v>
                </c:pt>
                <c:pt idx="9">
                  <c:v>41</c:v>
                </c:pt>
                <c:pt idx="10">
                  <c:v>46</c:v>
                </c:pt>
                <c:pt idx="11">
                  <c:v>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2011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'Ark1'!$C$2:$C$13</c:f>
              <c:numCache>
                <c:formatCode>General</c:formatCode>
                <c:ptCount val="12"/>
                <c:pt idx="0">
                  <c:v>61</c:v>
                </c:pt>
                <c:pt idx="1">
                  <c:v>71</c:v>
                </c:pt>
                <c:pt idx="2">
                  <c:v>84</c:v>
                </c:pt>
                <c:pt idx="3">
                  <c:v>59</c:v>
                </c:pt>
                <c:pt idx="4">
                  <c:v>60</c:v>
                </c:pt>
                <c:pt idx="5">
                  <c:v>63</c:v>
                </c:pt>
                <c:pt idx="6">
                  <c:v>59</c:v>
                </c:pt>
                <c:pt idx="7">
                  <c:v>65</c:v>
                </c:pt>
                <c:pt idx="8">
                  <c:v>84</c:v>
                </c:pt>
                <c:pt idx="9">
                  <c:v>73</c:v>
                </c:pt>
                <c:pt idx="10">
                  <c:v>97</c:v>
                </c:pt>
                <c:pt idx="11">
                  <c:v>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2012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ln w="38100">
                <a:solidFill>
                  <a:srgbClr val="00B050"/>
                </a:solidFill>
              </a:ln>
            </c:spPr>
          </c:marker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'Ark1'!$D$2:$D$13</c:f>
              <c:numCache>
                <c:formatCode>General</c:formatCode>
                <c:ptCount val="12"/>
                <c:pt idx="0">
                  <c:v>103</c:v>
                </c:pt>
                <c:pt idx="1">
                  <c:v>106</c:v>
                </c:pt>
                <c:pt idx="2">
                  <c:v>100</c:v>
                </c:pt>
                <c:pt idx="3">
                  <c:v>78</c:v>
                </c:pt>
                <c:pt idx="4">
                  <c:v>112</c:v>
                </c:pt>
                <c:pt idx="5">
                  <c:v>127</c:v>
                </c:pt>
                <c:pt idx="6">
                  <c:v>107</c:v>
                </c:pt>
                <c:pt idx="7">
                  <c:v>106</c:v>
                </c:pt>
                <c:pt idx="8">
                  <c:v>103</c:v>
                </c:pt>
                <c:pt idx="9">
                  <c:v>116</c:v>
                </c:pt>
                <c:pt idx="10">
                  <c:v>109</c:v>
                </c:pt>
                <c:pt idx="11">
                  <c:v>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2013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ln w="38100">
                <a:solidFill>
                  <a:srgbClr val="7030A0"/>
                </a:solidFill>
              </a:ln>
            </c:spPr>
          </c:marker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'Ark1'!$E$2:$E$13</c:f>
              <c:numCache>
                <c:formatCode>General</c:formatCode>
                <c:ptCount val="12"/>
                <c:pt idx="0">
                  <c:v>114</c:v>
                </c:pt>
                <c:pt idx="1">
                  <c:v>95</c:v>
                </c:pt>
                <c:pt idx="2">
                  <c:v>124</c:v>
                </c:pt>
                <c:pt idx="3">
                  <c:v>125</c:v>
                </c:pt>
                <c:pt idx="4">
                  <c:v>132</c:v>
                </c:pt>
                <c:pt idx="5">
                  <c:v>132</c:v>
                </c:pt>
                <c:pt idx="6">
                  <c:v>114</c:v>
                </c:pt>
                <c:pt idx="7">
                  <c:v>213</c:v>
                </c:pt>
                <c:pt idx="8">
                  <c:v>213</c:v>
                </c:pt>
                <c:pt idx="9">
                  <c:v>278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16448"/>
        <c:axId val="142630912"/>
      </c:lineChart>
      <c:catAx>
        <c:axId val="14261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2630912"/>
        <c:crosses val="autoZero"/>
        <c:auto val="1"/>
        <c:lblAlgn val="ctr"/>
        <c:lblOffset val="100"/>
        <c:noMultiLvlLbl val="0"/>
      </c:catAx>
      <c:valAx>
        <c:axId val="14263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61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65680697762605"/>
          <c:y val="0.24645635950410927"/>
          <c:w val="0.10624194160030337"/>
          <c:h val="0.39981818080785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</cdr:x>
      <cdr:y>0.08744</cdr:y>
    </cdr:from>
    <cdr:to>
      <cdr:x>0.23786</cdr:x>
      <cdr:y>0.26478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1263650" y="450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/>
        </a:p>
      </cdr:txBody>
    </cdr:sp>
  </cdr:relSizeAnchor>
  <cdr:relSizeAnchor xmlns:cdr="http://schemas.openxmlformats.org/drawingml/2006/chartDrawing">
    <cdr:from>
      <cdr:x>0.138</cdr:x>
      <cdr:y>0.08744</cdr:y>
    </cdr:from>
    <cdr:to>
      <cdr:x>0.23786</cdr:x>
      <cdr:y>0.26478</cdr:y>
    </cdr:to>
    <cdr:sp macro="" textlink="">
      <cdr:nvSpPr>
        <cdr:cNvPr id="3" name="TekstSylinder 1"/>
        <cdr:cNvSpPr txBox="1"/>
      </cdr:nvSpPr>
      <cdr:spPr>
        <a:xfrm xmlns:a="http://schemas.openxmlformats.org/drawingml/2006/main">
          <a:off x="1263650" y="450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51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8888" y="0"/>
            <a:ext cx="29051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29051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8888" y="9553575"/>
            <a:ext cx="29051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7C93D4-4E24-4632-A11F-CDA203F933C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66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98888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DA202-E45F-42AE-91CE-9E5FE80F387D}" type="datetimeFigureOut">
              <a:rPr lang="nb-NO" smtClean="0"/>
              <a:t>20.11.2013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9925" y="4778375"/>
            <a:ext cx="53657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98888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ED368-4E80-491E-84C1-DC2AA65DDD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961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488" indent="-288265" defTabSz="9128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058" indent="-230612" defTabSz="9128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282" indent="-230612" defTabSz="9128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505" indent="-230612" defTabSz="9128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6728" indent="-230612" defTabSz="912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7952" indent="-230612" defTabSz="912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175" indent="-230612" defTabSz="912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399" indent="-230612" defTabSz="912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07D986-B95C-485F-BAF8-ED8044624DFF}" type="slidenum">
              <a:rPr lang="nb-NO" smtClean="0">
                <a:solidFill>
                  <a:srgbClr val="000000"/>
                </a:solidFill>
              </a:rPr>
              <a:pPr eaLnBrk="1" hangingPunct="1"/>
              <a:t>1</a:t>
            </a:fld>
            <a:endParaRPr lang="nb-NO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charset="0"/>
            </a:endParaRPr>
          </a:p>
          <a:p>
            <a:pPr eaLnBrk="1" hangingPunct="1"/>
            <a:r>
              <a:rPr lang="de-DE" smtClean="0">
                <a:latin typeface="Arial" charset="0"/>
              </a:rPr>
              <a:t>Takk for fin introduksjon:  Det er veldig hyggelig  å få lov til og snakke til alle dere om mitt favoritt-tema – nemlig Arbeid først. </a:t>
            </a:r>
          </a:p>
          <a:p>
            <a:pPr eaLnBrk="1" hangingPunct="1"/>
            <a:r>
              <a:rPr lang="de-DE" smtClean="0">
                <a:latin typeface="Arial" charset="0"/>
              </a:rPr>
              <a:t>Mye av det jeg skal si har dere hørt meg si før – men vi har fortsatt et stykke igjen til at Arbeid først virkelig sitter som en gjennomgangsmelodi i vår organisasjon. Derfor vil jeg bruke mine minutter på å snakke om strategien – så vil de andre innlederne sørge for at dere får flere detaljer om hvordan vi skal få det til.</a:t>
            </a:r>
          </a:p>
          <a:p>
            <a:pPr eaLnBrk="1" hangingPunct="1"/>
            <a:endParaRPr lang="de-DE" smtClean="0">
              <a:latin typeface="Arial" charset="0"/>
            </a:endParaRPr>
          </a:p>
          <a:p>
            <a:pPr eaLnBrk="1" hangingPunct="1"/>
            <a:r>
              <a:rPr lang="de-DE" smtClean="0">
                <a:latin typeface="Arial" charset="0"/>
              </a:rPr>
              <a:t>ARBEID: Vårt syn på selve arbeidet har endret seg i takt med veldfersstatens utvikling. Mens vi tidligere levde under den protestantiske/kalvenistiske forestiling om at arbeid var et nødvendig slit – oppfater vi arbeid i dag som nøkkelen til mening, deltagelse og selvrealisering.</a:t>
            </a:r>
          </a:p>
          <a:p>
            <a:pPr eaLnBrk="1" hangingPunct="1"/>
            <a:endParaRPr lang="de-DE" smtClean="0">
              <a:latin typeface="Arial" charset="0"/>
            </a:endParaRPr>
          </a:p>
          <a:p>
            <a:pPr eaLnBrk="1" hangingPunct="1"/>
            <a:r>
              <a:rPr lang="de-DE" smtClean="0">
                <a:latin typeface="Arial" charset="0"/>
              </a:rPr>
              <a:t>Som arbeidminister Hanne Bjurstrøm sier det:</a:t>
            </a:r>
          </a:p>
          <a:p>
            <a:pPr eaLnBrk="1" hangingPunct="1"/>
            <a:r>
              <a:rPr lang="de-DE" smtClean="0">
                <a:latin typeface="Arial" charset="0"/>
              </a:rPr>
              <a:t>Den gamle parolen om hele folket i arbeid er derfor ikke bare et mål for full ressurutnyttelse av arbeidskraften - men er blitt utvidet til også bli et sosialpolitisk velferdsmål.</a:t>
            </a:r>
          </a:p>
          <a:p>
            <a:pPr eaLnBrk="1" hangingPunct="1"/>
            <a:endParaRPr lang="de-DE" smtClean="0">
              <a:latin typeface="Arial" charset="0"/>
            </a:endParaRPr>
          </a:p>
          <a:p>
            <a:pPr eaLnBrk="1" hangingPunct="1"/>
            <a:r>
              <a:rPr lang="de-DE" smtClean="0">
                <a:latin typeface="Arial" charset="0"/>
              </a:rPr>
              <a:t>Vi snakker ikke lengre om å utføre arbeid, men om å delta i arbeid!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986" indent="-290379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517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123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730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337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943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550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156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E04F9D-49E4-4A79-9667-2A9455A43FBA}" type="slidenum">
              <a:rPr lang="nb-NO" smtClean="0">
                <a:solidFill>
                  <a:prstClr val="black"/>
                </a:solidFill>
              </a:rPr>
              <a:pPr eaLnBrk="1" hangingPunct="1"/>
              <a:t>26</a:t>
            </a:fld>
            <a:endParaRPr lang="nb-NO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986" indent="-290379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517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123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730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337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943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550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156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2D8103-CF22-4E9D-AF3B-42189D92A869}" type="slidenum">
              <a:rPr lang="nb-NO" smtClean="0">
                <a:solidFill>
                  <a:prstClr val="black"/>
                </a:solidFill>
              </a:rPr>
              <a:pPr eaLnBrk="1" hangingPunct="1"/>
              <a:t>27</a:t>
            </a:fld>
            <a:endParaRPr lang="nb-NO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har samlet sett en god utvikling i bruken av TG i Nordland. Trenden</a:t>
            </a:r>
            <a:r>
              <a:rPr lang="nb-NO" baseline="0" dirty="0" smtClean="0"/>
              <a:t> er god og retningen er riktig. Sammenligner vi med 2010/2011 er vi i nå i elitedivisjon og vi har faktisk levert en ny TG mer i år enn på samme tidspunkt i fjor. Det er bra!! I fjor leverte vi på måltallet + 3 – i år er vi spent på om vi når i mål.  Rana, Alstahaug, Indre Salten, Ofoten og Vesterålen ligger dårlig an og vi forventer at de kommer ut på banen og tar i bruk TG i alle de saker de skal.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CD3D-3546-4CA8-8670-6CC79049D2FB}" type="slidenum">
              <a:rPr lang="nb-NO" smtClean="0">
                <a:solidFill>
                  <a:prstClr val="black"/>
                </a:solidFill>
              </a:rPr>
              <a:pPr/>
              <a:t>32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Alstahaug, Rana,</a:t>
            </a:r>
            <a:r>
              <a:rPr lang="nb-NO" baseline="0" dirty="0" smtClean="0"/>
              <a:t> Indre Salten, Ofoten og Vesterålen er langt unna måltallet og har en jobb å gjøre. Når det gjelder andel brukere som er rekruttert fra målgruppen i Jobbstrategien ligger vi godt an. Vefsn, Rana  og Vesterålen leverer for lite – Rana ingen fra målgruppen </a:t>
            </a:r>
            <a:r>
              <a:rPr lang="nb-NO" baseline="0" smtClean="0"/>
              <a:t>i Jobbstrategien.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3CD3D-3546-4CA8-8670-6CC79049D2FB}" type="slidenum">
              <a:rPr lang="nb-NO" smtClean="0">
                <a:solidFill>
                  <a:prstClr val="black"/>
                </a:solidFill>
              </a:rPr>
              <a:pPr/>
              <a:t>33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0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4811-A584-40A4-A4F1-1D80F6E1CAD9}" type="slidenum">
              <a:rPr lang="nb-NO" smtClean="0">
                <a:solidFill>
                  <a:prstClr val="black"/>
                </a:solidFill>
              </a:rPr>
              <a:pPr/>
              <a:t>34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27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38">
              <a:spcBef>
                <a:spcPct val="0"/>
              </a:spcBef>
            </a:pPr>
            <a:endParaRPr lang="nb-NO" dirty="0" smtClean="0"/>
          </a:p>
        </p:txBody>
      </p:sp>
      <p:sp>
        <p:nvSpPr>
          <p:cNvPr id="38915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78F0F1-4DAC-4EAE-BE44-8F6833EF8D53}" type="slidenum">
              <a:rPr lang="nb-NO">
                <a:solidFill>
                  <a:srgbClr val="000000"/>
                </a:solidFill>
                <a:cs typeface="Arial" charset="0"/>
              </a:rPr>
              <a:pPr/>
              <a:t>36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/>
          </a:p>
        </p:txBody>
      </p:sp>
      <p:sp>
        <p:nvSpPr>
          <p:cNvPr id="4096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E28E44-AF01-4BCF-9D9D-456FE81ACE8F}" type="slidenum">
              <a:rPr lang="nb-NO">
                <a:solidFill>
                  <a:prstClr val="black"/>
                </a:solidFill>
                <a:cs typeface="Arial" charset="0"/>
              </a:rPr>
              <a:pPr/>
              <a:t>37</a:t>
            </a:fld>
            <a:endParaRPr lang="nb-NO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</a:rPr>
              <a:t>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72BD7-7480-4E0B-8A2B-EFEF0444A4CC}" type="slidenum">
              <a:rPr lang="nb-NO" smtClean="0">
                <a:solidFill>
                  <a:prstClr val="black"/>
                </a:solidFill>
              </a:rPr>
              <a:pPr/>
              <a:t>39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0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3517-1FC2-41DC-A807-9B2D6CAA9C36}" type="slidenum">
              <a:rPr lang="nb-NO" smtClean="0">
                <a:solidFill>
                  <a:prstClr val="black"/>
                </a:solidFill>
              </a:rPr>
              <a:pPr/>
              <a:t>40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9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01E7D3-68D8-41B7-899C-0479FD269E6E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1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mtClean="0"/>
          </a:p>
          <a:p>
            <a:r>
              <a:rPr lang="nb-NO" smtClean="0"/>
              <a:t>For mange underordnede til å vise navneliste. 300 er maks.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C7BA-FD1E-4844-A331-55C658CC2B74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49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n-NO" dirty="0" smtClean="0"/>
          </a:p>
        </p:txBody>
      </p:sp>
      <p:sp>
        <p:nvSpPr>
          <p:cNvPr id="14340" name="Plassholder for lysbildenummer 3"/>
          <p:cNvSpPr txBox="1">
            <a:spLocks noGrp="1"/>
          </p:cNvSpPr>
          <p:nvPr/>
        </p:nvSpPr>
        <p:spPr bwMode="auto">
          <a:xfrm>
            <a:off x="3798936" y="9554173"/>
            <a:ext cx="2905068" cy="50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5" tIns="45377" rIns="90755" bIns="45377" anchor="b"/>
          <a:lstStyle>
            <a:lvl1pPr defTabSz="895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AF30650-D45B-44BB-8036-8BC755DA179F}" type="slidenum">
              <a:rPr lang="nb-NO" sz="1200">
                <a:solidFill>
                  <a:prstClr val="black"/>
                </a:solidFill>
              </a:rPr>
              <a:pPr algn="r" eaLnBrk="1" hangingPunct="1"/>
              <a:t>43</a:t>
            </a:fld>
            <a:endParaRPr lang="nb-NO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35F2-A2FA-4B2F-BE83-7CCEB3A9253F}" type="slidenum">
              <a:rPr lang="nb-NO" smtClean="0">
                <a:solidFill>
                  <a:prstClr val="black"/>
                </a:solidFill>
              </a:rPr>
              <a:pPr/>
              <a:t>44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31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35F2-A2FA-4B2F-BE83-7CCEB3A9253F}" type="slidenum">
              <a:rPr lang="nb-NO" smtClean="0">
                <a:solidFill>
                  <a:prstClr val="black"/>
                </a:solidFill>
              </a:rPr>
              <a:pPr/>
              <a:t>45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26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01E7D3-68D8-41B7-899C-0479FD269E6E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39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7E05-7F6F-4D43-87BC-6646F233B053}" type="slidenum">
              <a:rPr lang="nb-NO" smtClean="0"/>
              <a:pPr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2072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8742" y="753487"/>
            <a:ext cx="4948117" cy="377230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9488" indent="-2882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058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4282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5505" indent="-2306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728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7952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175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0399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1BF5E5A-18C3-4BA7-B3B7-EFFF92425BB6}" type="slidenum">
              <a:rPr lang="nb-NO" altLang="nb-NO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48</a:t>
            </a:fld>
            <a:endParaRPr lang="nb-NO" altLang="nb-NO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77A6B-B16B-4659-82A6-E158333A1FDE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6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mtClean="0"/>
          </a:p>
          <a:p>
            <a:r>
              <a:rPr lang="nb-NO" smtClean="0"/>
              <a:t>For mange underordnede til å vise navneliste. 300 er maks.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C7BA-FD1E-4844-A331-55C658CC2B74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Marie Martinsen;  Helfrid Lund;  Jørun Drevland;  Audhild Lunde Joakimsen;  Sigmund Nilssen;  Tine Tennvassås Bjugg;  Linda Hegge;  Gunn Varberg Blandford;  Ivar Karlsen;  Svallaug Berg Enoksen;  Elisabeth Pleym Olsen;  Vigdis C S Ellingsen;  Sverre Ellingsen;  Ottar Flaten;  May-Brith Pedersen;  Knut Haugmo;  Jomar Hesimark;  Henny Hagerup Nilssen;  Eirin Fjellvang;  Elisabeth Laksosnes;  Odd-Willy Mikkelsen;  Lise Karin Skarstad;  Ann-Karin Doyle Lillehaug;  Marit Myrvik;  Ben Stenvold;  Solveig Holm;  May Britt Pedersen;  Gøril Johnsen;  Tove Aag;  Eli Tyldum;  Morten Pedersen;  Berit Woie-Berg;  Cato Rødsand;  Alf Helge Andreassen;  Inger Johanne Amundsen;  Janne-Britt Nilsskog;  Andrew Butt Amundsen;  Werner Pedersen; 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C7BA-FD1E-4844-A331-55C658CC2B74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34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Marie Martinsen;  Helfrid Lund;  Jørun Drevland;  Audhild Lunde Joakimsen;  Sigmund Nilssen;  Tine Tennvassås Bjugg;  Linda Hegge;  Gunn Varberg Blandford;  Ivar Karlsen;  Svallaug Berg Enoksen;  Elisabeth Pleym Olsen;  Vigdis C S Ellingsen;  Sverre Ellingsen;  Ottar Flaten;  May-Brith Pedersen;  Knut Haugmo;  Jomar Hesimark;  Henny Hagerup Nilssen;  Eirin Fjellvang;  Elisabeth Laksosnes;  Odd-Willy Mikkelsen;  Lise Karin Skarstad;  Ann-Karin Doyle Lillehaug;  Marit Myrvik;  Ben Stenvold;  Solveig Holm;  May Britt Pedersen;  Gøril Johnsen;  Tove Aag;  Eli Tyldum;  Morten Pedersen;  Berit Woie-Berg;  Cato Rødsand;  Alf Helge Andreassen;  Inger Johanne Amundsen;  Janne-Britt Nilsskog;  Andrew Butt Amundsen;  Werner Pedersen; 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BC7BA-FD1E-4844-A331-55C658CC2B74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2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986" indent="-290379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517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123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730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337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943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550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156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618938-8D67-4AF2-BAB2-F752F4F1B78B}" type="slidenum">
              <a:rPr lang="nb-NO" smtClean="0">
                <a:solidFill>
                  <a:prstClr val="black"/>
                </a:solidFill>
              </a:rPr>
              <a:pPr eaLnBrk="1" hangingPunct="1"/>
              <a:t>18</a:t>
            </a:fld>
            <a:endParaRPr lang="nb-NO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986" indent="-290379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517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123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730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337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943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550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156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3987B2-5DD5-4B54-80DA-F677E8A8A8ED}" type="slidenum">
              <a:rPr lang="nb-NO" smtClean="0">
                <a:solidFill>
                  <a:prstClr val="black"/>
                </a:solidFill>
              </a:rPr>
              <a:pPr eaLnBrk="1" hangingPunct="1"/>
              <a:t>22</a:t>
            </a:fld>
            <a:endParaRPr lang="nb-NO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986" indent="-290379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517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123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730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337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943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550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156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EAAA88-CCF6-4C4F-BEEB-35B7BEE0CC6E}" type="slidenum">
              <a:rPr lang="nb-NO" smtClean="0">
                <a:solidFill>
                  <a:prstClr val="black"/>
                </a:solidFill>
              </a:rPr>
              <a:pPr eaLnBrk="1" hangingPunct="1"/>
              <a:t>23</a:t>
            </a:fld>
            <a:endParaRPr lang="nb-NO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smtClean="0"/>
              <a:t>Andelen er beregnet på følgende måte (ikke offisielle tall):</a:t>
            </a:r>
          </a:p>
          <a:p>
            <a:pPr eaLnBrk="1" hangingPunct="1"/>
            <a:endParaRPr lang="nb-NO" smtClean="0"/>
          </a:p>
          <a:p>
            <a:pPr eaLnBrk="1" hangingPunct="1">
              <a:buFontTx/>
              <a:buChar char="-"/>
            </a:pPr>
            <a:r>
              <a:rPr lang="nb-NO" smtClean="0"/>
              <a:t>Teller: Antall med gyldig unntak innen 26 ukers sykemelding (SYFO 212)</a:t>
            </a:r>
          </a:p>
          <a:p>
            <a:pPr eaLnBrk="1" hangingPunct="1">
              <a:buFontTx/>
              <a:buChar char="-"/>
            </a:pPr>
            <a:r>
              <a:rPr lang="nb-NO" smtClean="0"/>
              <a:t>Nevner: Antall sykemeldte som er aktuelle for dialogmøte innen 26 uker + antall med gyldig unntak innen 26 ukers sykemelding (SYFO 212), Se SYFO 212 for nærmere definisjoner.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986" indent="-290379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517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123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730" indent="-232303" defTabSz="909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337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9943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550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156" indent="-232303" algn="ctr" defTabSz="909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3835F-8C12-4E94-8ACC-3FAF8D8CB9C9}" type="slidenum">
              <a:rPr lang="nb-NO" smtClean="0">
                <a:solidFill>
                  <a:prstClr val="black"/>
                </a:solidFill>
              </a:rPr>
              <a:pPr eaLnBrk="1" hangingPunct="1"/>
              <a:t>25</a:t>
            </a:fld>
            <a:endParaRPr lang="nb-NO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0825" y="2781300"/>
            <a:ext cx="8893175" cy="374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3097" name="Picture 25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2863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225" y="1014413"/>
            <a:ext cx="6400800" cy="3698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3098" name="Picture 26" descr="nav_pos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92325"/>
            <a:ext cx="1439862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286125"/>
            <a:ext cx="8362950" cy="6477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n-NO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n-NO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443E6-545C-42B6-A899-701B24435A2A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0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4175" y="257175"/>
            <a:ext cx="2095500" cy="6015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7675" y="257175"/>
            <a:ext cx="6134100" cy="6015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70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0825" y="2781300"/>
            <a:ext cx="8893175" cy="374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>
              <a:solidFill>
                <a:srgbClr val="675C53"/>
              </a:solidFill>
            </a:endParaRPr>
          </a:p>
        </p:txBody>
      </p:sp>
      <p:pic>
        <p:nvPicPr>
          <p:cNvPr id="3097" name="Picture 25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2863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225" y="1014413"/>
            <a:ext cx="6400800" cy="3698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3098" name="Picture 26" descr="nav_pos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92325"/>
            <a:ext cx="1439862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286125"/>
            <a:ext cx="8362950" cy="6477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n-NO">
              <a:solidFill>
                <a:srgbClr val="675C53"/>
              </a:solidFill>
            </a:endParaRP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n-NO">
              <a:solidFill>
                <a:srgbClr val="675C53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443E6-545C-42B6-A899-701B24435A2A}" type="slidenum">
              <a:rPr lang="nn-NO">
                <a:solidFill>
                  <a:srgbClr val="675C53"/>
                </a:solidFill>
              </a:rPr>
              <a:pPr/>
              <a:t>‹#›</a:t>
            </a:fld>
            <a:endParaRPr lang="nn-NO">
              <a:solidFill>
                <a:srgbClr val="675C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4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692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7984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100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1100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02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49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91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980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1904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484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8362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561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4175" y="257175"/>
            <a:ext cx="2095500" cy="6015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7675" y="257175"/>
            <a:ext cx="6134100" cy="6015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076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0825" y="2781300"/>
            <a:ext cx="8893175" cy="374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>
              <a:solidFill>
                <a:srgbClr val="675C53"/>
              </a:solidFill>
            </a:endParaRPr>
          </a:p>
        </p:txBody>
      </p:sp>
      <p:pic>
        <p:nvPicPr>
          <p:cNvPr id="3097" name="Picture 25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2863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225" y="1014413"/>
            <a:ext cx="6400800" cy="3603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3098" name="Picture 26" descr="nav_pos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92325"/>
            <a:ext cx="1439862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286125"/>
            <a:ext cx="8362950" cy="6477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62234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4781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20035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100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1100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666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62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692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9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90541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2631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5368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674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4175" y="257175"/>
            <a:ext cx="2095500" cy="6015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7675" y="257175"/>
            <a:ext cx="6134100" cy="6015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220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75" y="257175"/>
            <a:ext cx="7256463" cy="11366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372475" cy="449897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959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75" y="257175"/>
            <a:ext cx="7256463" cy="11366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372475" cy="449897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475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0825" y="2781300"/>
            <a:ext cx="8893175" cy="374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>
              <a:solidFill>
                <a:srgbClr val="675C53"/>
              </a:solidFill>
            </a:endParaRPr>
          </a:p>
        </p:txBody>
      </p:sp>
      <p:pic>
        <p:nvPicPr>
          <p:cNvPr id="3097" name="Picture 25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2863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225" y="1014413"/>
            <a:ext cx="6400800" cy="3603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pic>
        <p:nvPicPr>
          <p:cNvPr id="3098" name="Picture 26" descr="nav_pos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92325"/>
            <a:ext cx="1439862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286125"/>
            <a:ext cx="8362950" cy="6477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00324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595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07000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100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1100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47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100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1100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502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76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843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697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9215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9876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899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4175" y="257175"/>
            <a:ext cx="2095500" cy="6015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7675" y="257175"/>
            <a:ext cx="6134100" cy="6015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271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75" y="257175"/>
            <a:ext cx="7256463" cy="11366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372475" cy="449897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606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75" y="257175"/>
            <a:ext cx="7256463" cy="11366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372475" cy="449897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32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2781300"/>
            <a:ext cx="8893175" cy="374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>
              <a:solidFill>
                <a:srgbClr val="675C53"/>
              </a:solidFill>
            </a:endParaRPr>
          </a:p>
        </p:txBody>
      </p:sp>
      <p:pic>
        <p:nvPicPr>
          <p:cNvPr id="5" name="Picture 3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2863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av_pos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92325"/>
            <a:ext cx="143986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0225" y="1014413"/>
            <a:ext cx="6400800" cy="3603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3286125"/>
            <a:ext cx="8362950" cy="6477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582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494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46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64714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100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1100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001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474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874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89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88054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2371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5379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4175" y="257175"/>
            <a:ext cx="2095500" cy="6015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7675" y="257175"/>
            <a:ext cx="6134100" cy="6015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22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916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2781300"/>
            <a:ext cx="8893175" cy="374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>
              <a:solidFill>
                <a:srgbClr val="675C53"/>
              </a:solidFill>
            </a:endParaRPr>
          </a:p>
        </p:txBody>
      </p:sp>
      <p:pic>
        <p:nvPicPr>
          <p:cNvPr id="5" name="Picture 3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2863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av_pos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92325"/>
            <a:ext cx="143986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0225" y="1014413"/>
            <a:ext cx="6400800" cy="3603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3286125"/>
            <a:ext cx="8362950" cy="6477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85490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269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30244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100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1100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035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550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791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155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00011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941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63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827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4175" y="257175"/>
            <a:ext cx="2095500" cy="6015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7675" y="257175"/>
            <a:ext cx="6134100" cy="6015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7454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2781300"/>
            <a:ext cx="8893175" cy="374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>
              <a:solidFill>
                <a:srgbClr val="675C53"/>
              </a:solidFill>
            </a:endParaRPr>
          </a:p>
        </p:txBody>
      </p:sp>
      <p:pic>
        <p:nvPicPr>
          <p:cNvPr id="5" name="Picture 3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2863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av_pos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92325"/>
            <a:ext cx="143986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tiplet_linje_mork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0225" y="1014413"/>
            <a:ext cx="6400800" cy="3603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3286125"/>
            <a:ext cx="8362950" cy="6477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21878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760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54155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10038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1100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973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107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247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088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8890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159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37862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517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4175" y="257175"/>
            <a:ext cx="2095500" cy="6015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7675" y="257175"/>
            <a:ext cx="6134100" cy="6015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18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969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325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av_pos_logo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39713"/>
            <a:ext cx="701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724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7175"/>
            <a:ext cx="72564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81013" y="6524625"/>
            <a:ext cx="911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800">
                <a:solidFill>
                  <a:schemeClr val="tx2"/>
                </a:solidFill>
                <a:latin typeface="Times New Roman" pitchFamily="18" charset="0"/>
              </a:rPr>
              <a:t>NAV, </a:t>
            </a:r>
            <a:fld id="{BB605C14-D501-4CE4-885F-E3749420A937}" type="datetime1">
              <a:rPr lang="nb-NO" sz="800">
                <a:solidFill>
                  <a:schemeClr val="tx2"/>
                </a:solidFill>
                <a:latin typeface="Times New Roman" pitchFamily="18" charset="0"/>
              </a:rPr>
              <a:pPr/>
              <a:t>20.11.2013</a:t>
            </a:fld>
            <a:endParaRPr lang="nb-NO" sz="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228013" y="6524625"/>
            <a:ext cx="508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nb-NO" sz="800">
                <a:solidFill>
                  <a:schemeClr val="tx2"/>
                </a:solidFill>
                <a:latin typeface="Times New Roman" pitchFamily="18" charset="0"/>
              </a:rPr>
              <a:t>Side </a:t>
            </a:r>
            <a:fld id="{A3C9ADDA-A286-4EC2-988D-7E9BA8132C77}" type="slidenum">
              <a:rPr lang="nb-NO" sz="800">
                <a:solidFill>
                  <a:schemeClr val="tx2"/>
                </a:solidFill>
                <a:latin typeface="Times New Roman" pitchFamily="18" charset="0"/>
              </a:rPr>
              <a:pPr algn="r"/>
              <a:t>‹#›</a:t>
            </a:fld>
            <a:endParaRPr lang="nb-NO" sz="8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41" name="Picture 17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4450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505575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fontAlgn="base">
        <a:spcBef>
          <a:spcPct val="50000"/>
        </a:spcBef>
        <a:spcAft>
          <a:spcPct val="0"/>
        </a:spcAft>
        <a:buSzPct val="85000"/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6213" algn="l" rtl="0" fontAlgn="base">
        <a:spcBef>
          <a:spcPct val="0"/>
        </a:spcBef>
        <a:spcAft>
          <a:spcPct val="0"/>
        </a:spcAft>
        <a:buSzPct val="85000"/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989013" indent="-184150" algn="l" rtl="0" fontAlgn="base">
        <a:spcBef>
          <a:spcPct val="0"/>
        </a:spcBef>
        <a:spcAft>
          <a:spcPct val="0"/>
        </a:spcAft>
        <a:buSzPct val="85000"/>
        <a:buFont typeface="Arial" charset="0"/>
        <a:buChar char="–"/>
        <a:defRPr sz="16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325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av_pos_logo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39713"/>
            <a:ext cx="701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724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7175"/>
            <a:ext cx="72564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81013" y="6524625"/>
            <a:ext cx="911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800">
                <a:solidFill>
                  <a:srgbClr val="C30000"/>
                </a:solidFill>
                <a:latin typeface="Times New Roman" pitchFamily="18" charset="0"/>
              </a:rPr>
              <a:t>NAV, </a:t>
            </a:r>
            <a:fld id="{BB605C14-D501-4CE4-885F-E3749420A937}" type="datetime1">
              <a:rPr lang="nb-NO" sz="800">
                <a:solidFill>
                  <a:srgbClr val="C30000"/>
                </a:solidFill>
                <a:latin typeface="Times New Roman" pitchFamily="18" charset="0"/>
              </a:rPr>
              <a:pPr/>
              <a:t>20.11.2013</a:t>
            </a:fld>
            <a:endParaRPr lang="nb-NO" sz="800">
              <a:solidFill>
                <a:srgbClr val="C30000"/>
              </a:solidFill>
              <a:latin typeface="Times New Roman" pitchFamily="18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228013" y="6524625"/>
            <a:ext cx="508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nb-NO" sz="800">
                <a:solidFill>
                  <a:srgbClr val="C30000"/>
                </a:solidFill>
                <a:latin typeface="Times New Roman" pitchFamily="18" charset="0"/>
              </a:rPr>
              <a:t>Side </a:t>
            </a:r>
            <a:fld id="{A3C9ADDA-A286-4EC2-988D-7E9BA8132C77}" type="slidenum">
              <a:rPr lang="nb-NO" sz="800">
                <a:solidFill>
                  <a:srgbClr val="C30000"/>
                </a:solidFill>
                <a:latin typeface="Times New Roman" pitchFamily="18" charset="0"/>
              </a:rPr>
              <a:pPr algn="r"/>
              <a:t>‹#›</a:t>
            </a:fld>
            <a:endParaRPr lang="nb-NO" sz="800">
              <a:solidFill>
                <a:srgbClr val="C30000"/>
              </a:solidFill>
              <a:latin typeface="Times New Roman" pitchFamily="18" charset="0"/>
            </a:endParaRPr>
          </a:p>
        </p:txBody>
      </p:sp>
      <p:pic>
        <p:nvPicPr>
          <p:cNvPr id="1041" name="Picture 17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4450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505575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8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SzPct val="85000"/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6213" algn="l" rtl="0" eaLnBrk="1" fontAlgn="base" hangingPunct="1">
        <a:spcBef>
          <a:spcPct val="0"/>
        </a:spcBef>
        <a:spcAft>
          <a:spcPct val="0"/>
        </a:spcAft>
        <a:buSzPct val="85000"/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989013" indent="-184150" algn="l" rtl="0" eaLnBrk="1" fontAlgn="base" hangingPunct="1">
        <a:spcBef>
          <a:spcPct val="0"/>
        </a:spcBef>
        <a:spcAft>
          <a:spcPct val="0"/>
        </a:spcAft>
        <a:buSzPct val="85000"/>
        <a:buFont typeface="Arial" charset="0"/>
        <a:buChar char="–"/>
        <a:defRPr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Stiplet_linje_mork_gr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325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av_pos_logo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39713"/>
            <a:ext cx="701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724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7175"/>
            <a:ext cx="72564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81013" y="6524625"/>
            <a:ext cx="911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800">
                <a:solidFill>
                  <a:srgbClr val="C30000"/>
                </a:solidFill>
                <a:latin typeface="Times New Roman" pitchFamily="18" charset="0"/>
              </a:rPr>
              <a:t>NAV, </a:t>
            </a:r>
            <a:fld id="{27E56808-6612-4D19-A267-70929458F892}" type="datetime1">
              <a:rPr lang="nb-NO" sz="800">
                <a:solidFill>
                  <a:srgbClr val="C30000"/>
                </a:solidFill>
                <a:latin typeface="Times New Roman" pitchFamily="18" charset="0"/>
              </a:rPr>
              <a:pPr/>
              <a:t>20.11.2013</a:t>
            </a:fld>
            <a:endParaRPr lang="nb-NO" sz="800">
              <a:solidFill>
                <a:srgbClr val="C30000"/>
              </a:solidFill>
              <a:latin typeface="Times New Roman" pitchFamily="18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228013" y="6524625"/>
            <a:ext cx="508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nb-NO" sz="800">
                <a:solidFill>
                  <a:srgbClr val="C30000"/>
                </a:solidFill>
                <a:latin typeface="Times New Roman" pitchFamily="18" charset="0"/>
              </a:rPr>
              <a:t>Side </a:t>
            </a:r>
            <a:fld id="{CDD81DD1-78DC-4AAB-B4A4-67F5E97C035C}" type="slidenum">
              <a:rPr lang="nb-NO" sz="800">
                <a:solidFill>
                  <a:srgbClr val="C30000"/>
                </a:solidFill>
                <a:latin typeface="Times New Roman" pitchFamily="18" charset="0"/>
              </a:rPr>
              <a:pPr algn="r"/>
              <a:t>‹#›</a:t>
            </a:fld>
            <a:endParaRPr lang="nb-NO" sz="800">
              <a:solidFill>
                <a:srgbClr val="C30000"/>
              </a:solidFill>
              <a:latin typeface="Times New Roman" pitchFamily="18" charset="0"/>
            </a:endParaRPr>
          </a:p>
        </p:txBody>
      </p:sp>
      <p:pic>
        <p:nvPicPr>
          <p:cNvPr id="1041" name="Picture 17" descr="Stiplet_linje_mork_gr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4450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plet_linje_mork_gr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505575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9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fontAlgn="base">
        <a:spcBef>
          <a:spcPct val="50000"/>
        </a:spcBef>
        <a:spcAft>
          <a:spcPct val="0"/>
        </a:spcAft>
        <a:buSzPct val="85000"/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6213" algn="l" rtl="0" fontAlgn="base">
        <a:spcBef>
          <a:spcPct val="0"/>
        </a:spcBef>
        <a:spcAft>
          <a:spcPct val="0"/>
        </a:spcAft>
        <a:buSzPct val="85000"/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989013" indent="-184150" algn="l" rtl="0" fontAlgn="base">
        <a:spcBef>
          <a:spcPct val="0"/>
        </a:spcBef>
        <a:spcAft>
          <a:spcPct val="0"/>
        </a:spcAft>
        <a:buSzPct val="85000"/>
        <a:buFont typeface="Arial" charset="0"/>
        <a:buChar char="–"/>
        <a:defRPr sz="16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Stiplet_linje_mork_gr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325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av_pos_logo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39713"/>
            <a:ext cx="701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724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7175"/>
            <a:ext cx="72564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81013" y="6524625"/>
            <a:ext cx="911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800">
                <a:solidFill>
                  <a:srgbClr val="C30000"/>
                </a:solidFill>
                <a:latin typeface="Times New Roman" pitchFamily="18" charset="0"/>
              </a:rPr>
              <a:t>NAV, </a:t>
            </a:r>
            <a:fld id="{27E56808-6612-4D19-A267-70929458F892}" type="datetime1">
              <a:rPr lang="nb-NO" sz="800">
                <a:solidFill>
                  <a:srgbClr val="C30000"/>
                </a:solidFill>
                <a:latin typeface="Times New Roman" pitchFamily="18" charset="0"/>
              </a:rPr>
              <a:pPr/>
              <a:t>20.11.2013</a:t>
            </a:fld>
            <a:endParaRPr lang="nb-NO" sz="800">
              <a:solidFill>
                <a:srgbClr val="C30000"/>
              </a:solidFill>
              <a:latin typeface="Times New Roman" pitchFamily="18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228013" y="6524625"/>
            <a:ext cx="508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nb-NO" sz="800">
                <a:solidFill>
                  <a:srgbClr val="C30000"/>
                </a:solidFill>
                <a:latin typeface="Times New Roman" pitchFamily="18" charset="0"/>
              </a:rPr>
              <a:t>Side </a:t>
            </a:r>
            <a:fld id="{CDD81DD1-78DC-4AAB-B4A4-67F5E97C035C}" type="slidenum">
              <a:rPr lang="nb-NO" sz="800">
                <a:solidFill>
                  <a:srgbClr val="C30000"/>
                </a:solidFill>
                <a:latin typeface="Times New Roman" pitchFamily="18" charset="0"/>
              </a:rPr>
              <a:pPr algn="r"/>
              <a:t>‹#›</a:t>
            </a:fld>
            <a:endParaRPr lang="nb-NO" sz="800">
              <a:solidFill>
                <a:srgbClr val="C30000"/>
              </a:solidFill>
              <a:latin typeface="Times New Roman" pitchFamily="18" charset="0"/>
            </a:endParaRPr>
          </a:p>
        </p:txBody>
      </p:sp>
      <p:pic>
        <p:nvPicPr>
          <p:cNvPr id="1041" name="Picture 17" descr="Stiplet_linje_mork_gr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4450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plet_linje_mork_gr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505575"/>
            <a:ext cx="889317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fontAlgn="base">
        <a:spcBef>
          <a:spcPct val="50000"/>
        </a:spcBef>
        <a:spcAft>
          <a:spcPct val="0"/>
        </a:spcAft>
        <a:buSzPct val="85000"/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6213" algn="l" rtl="0" fontAlgn="base">
        <a:spcBef>
          <a:spcPct val="0"/>
        </a:spcBef>
        <a:spcAft>
          <a:spcPct val="0"/>
        </a:spcAft>
        <a:buSzPct val="85000"/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989013" indent="-184150" algn="l" rtl="0" fontAlgn="base">
        <a:spcBef>
          <a:spcPct val="0"/>
        </a:spcBef>
        <a:spcAft>
          <a:spcPct val="0"/>
        </a:spcAft>
        <a:buSzPct val="85000"/>
        <a:buFont typeface="Arial" charset="0"/>
        <a:buChar char="–"/>
        <a:defRPr sz="16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325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v_pos_logo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39713"/>
            <a:ext cx="701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724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7175"/>
            <a:ext cx="72564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81013" y="6524625"/>
            <a:ext cx="911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t>NAV, </a:t>
            </a:r>
            <a:fld id="{A674BF41-EC12-4669-91F9-8E6A3D34EF2B}" type="datetime1"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pPr eaLnBrk="1" hangingPunct="1">
                <a:defRPr/>
              </a:pPr>
              <a:t>20.11.2013</a:t>
            </a:fld>
            <a:endParaRPr lang="nb-NO" sz="800" smtClean="0">
              <a:solidFill>
                <a:srgbClr val="C30000"/>
              </a:solidFill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228013" y="6524625"/>
            <a:ext cx="508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t>Side </a:t>
            </a:r>
            <a:fld id="{99A00EB0-DD41-4C07-B88E-A88AC4FB77D9}" type="slidenum"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pPr algn="r" eaLnBrk="1" hangingPunct="1">
                <a:defRPr/>
              </a:pPr>
              <a:t>‹#›</a:t>
            </a:fld>
            <a:endParaRPr lang="nb-NO" sz="800" smtClean="0">
              <a:solidFill>
                <a:srgbClr val="C30000"/>
              </a:solidFill>
              <a:latin typeface="Times New Roman" pitchFamily="18" charset="0"/>
            </a:endParaRPr>
          </a:p>
        </p:txBody>
      </p:sp>
      <p:pic>
        <p:nvPicPr>
          <p:cNvPr id="1032" name="Picture 8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4450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505575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50000"/>
        </a:spcBef>
        <a:spcAft>
          <a:spcPct val="0"/>
        </a:spcAft>
        <a:buSzPct val="85000"/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6213" algn="l" rtl="0" eaLnBrk="0" fontAlgn="base" hangingPunct="0">
        <a:spcBef>
          <a:spcPct val="0"/>
        </a:spcBef>
        <a:spcAft>
          <a:spcPct val="0"/>
        </a:spcAft>
        <a:buSzPct val="85000"/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989013" indent="-184150" algn="l" rtl="0" eaLnBrk="0" fontAlgn="base" hangingPunct="0">
        <a:spcBef>
          <a:spcPct val="0"/>
        </a:spcBef>
        <a:spcAft>
          <a:spcPct val="0"/>
        </a:spcAft>
        <a:buSzPct val="85000"/>
        <a:buFont typeface="Arial" charset="0"/>
        <a:buChar char="–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325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v_pos_logo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39713"/>
            <a:ext cx="701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724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7175"/>
            <a:ext cx="72564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81013" y="6524625"/>
            <a:ext cx="911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t>NAV, </a:t>
            </a:r>
            <a:fld id="{A674BF41-EC12-4669-91F9-8E6A3D34EF2B}" type="datetime1"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pPr eaLnBrk="1" hangingPunct="1">
                <a:defRPr/>
              </a:pPr>
              <a:t>20.11.2013</a:t>
            </a:fld>
            <a:endParaRPr lang="nb-NO" sz="800" smtClean="0">
              <a:solidFill>
                <a:srgbClr val="C30000"/>
              </a:solidFill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228013" y="6524625"/>
            <a:ext cx="508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t>Side </a:t>
            </a:r>
            <a:fld id="{99A00EB0-DD41-4C07-B88E-A88AC4FB77D9}" type="slidenum"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pPr algn="r" eaLnBrk="1" hangingPunct="1">
                <a:defRPr/>
              </a:pPr>
              <a:t>‹#›</a:t>
            </a:fld>
            <a:endParaRPr lang="nb-NO" sz="800" smtClean="0">
              <a:solidFill>
                <a:srgbClr val="C30000"/>
              </a:solidFill>
              <a:latin typeface="Times New Roman" pitchFamily="18" charset="0"/>
            </a:endParaRPr>
          </a:p>
        </p:txBody>
      </p:sp>
      <p:pic>
        <p:nvPicPr>
          <p:cNvPr id="1032" name="Picture 8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4450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505575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50000"/>
        </a:spcBef>
        <a:spcAft>
          <a:spcPct val="0"/>
        </a:spcAft>
        <a:buSzPct val="85000"/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6213" algn="l" rtl="0" eaLnBrk="0" fontAlgn="base" hangingPunct="0">
        <a:spcBef>
          <a:spcPct val="0"/>
        </a:spcBef>
        <a:spcAft>
          <a:spcPct val="0"/>
        </a:spcAft>
        <a:buSzPct val="85000"/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989013" indent="-184150" algn="l" rtl="0" eaLnBrk="0" fontAlgn="base" hangingPunct="0">
        <a:spcBef>
          <a:spcPct val="0"/>
        </a:spcBef>
        <a:spcAft>
          <a:spcPct val="0"/>
        </a:spcAft>
        <a:buSzPct val="85000"/>
        <a:buFont typeface="Arial" charset="0"/>
        <a:buChar char="–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325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v_pos_logo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39713"/>
            <a:ext cx="701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7247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7175"/>
            <a:ext cx="72564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81013" y="6524625"/>
            <a:ext cx="9112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t>NAV, </a:t>
            </a:r>
            <a:fld id="{A674BF41-EC12-4669-91F9-8E6A3D34EF2B}" type="datetime1"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pPr eaLnBrk="1" hangingPunct="1">
                <a:defRPr/>
              </a:pPr>
              <a:t>20.11.2013</a:t>
            </a:fld>
            <a:endParaRPr lang="nb-NO" sz="800" smtClean="0">
              <a:solidFill>
                <a:srgbClr val="C30000"/>
              </a:solidFill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228013" y="6524625"/>
            <a:ext cx="508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t>Side </a:t>
            </a:r>
            <a:fld id="{99A00EB0-DD41-4C07-B88E-A88AC4FB77D9}" type="slidenum">
              <a:rPr lang="nb-NO" sz="800" smtClean="0">
                <a:solidFill>
                  <a:srgbClr val="C30000"/>
                </a:solidFill>
                <a:latin typeface="Times New Roman" pitchFamily="18" charset="0"/>
              </a:rPr>
              <a:pPr algn="r" eaLnBrk="1" hangingPunct="1">
                <a:defRPr/>
              </a:pPr>
              <a:t>‹#›</a:t>
            </a:fld>
            <a:endParaRPr lang="nb-NO" sz="800" smtClean="0">
              <a:solidFill>
                <a:srgbClr val="C30000"/>
              </a:solidFill>
              <a:latin typeface="Times New Roman" pitchFamily="18" charset="0"/>
            </a:endParaRPr>
          </a:p>
        </p:txBody>
      </p:sp>
      <p:pic>
        <p:nvPicPr>
          <p:cNvPr id="1032" name="Picture 8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4450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tiplet_linje_mork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505575"/>
            <a:ext cx="889317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8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50000"/>
        </a:spcBef>
        <a:spcAft>
          <a:spcPct val="0"/>
        </a:spcAft>
        <a:buSzPct val="85000"/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6213" algn="l" rtl="0" eaLnBrk="0" fontAlgn="base" hangingPunct="0">
        <a:spcBef>
          <a:spcPct val="0"/>
        </a:spcBef>
        <a:spcAft>
          <a:spcPct val="0"/>
        </a:spcAft>
        <a:buSzPct val="85000"/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989013" indent="-184150" algn="l" rtl="0" eaLnBrk="0" fontAlgn="base" hangingPunct="0">
        <a:spcBef>
          <a:spcPct val="0"/>
        </a:spcBef>
        <a:spcAft>
          <a:spcPct val="0"/>
        </a:spcAft>
        <a:buSzPct val="85000"/>
        <a:buFont typeface="Arial" charset="0"/>
        <a:buChar char="–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3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8.e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2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0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385"/>
            <a:ext cx="9144000" cy="691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9588" y="5841207"/>
            <a:ext cx="836295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nb-NO" sz="4000" dirty="0" smtClean="0">
                <a:solidFill>
                  <a:schemeClr val="bg1"/>
                </a:solidFill>
              </a:rPr>
              <a:t>Status og forventninger</a:t>
            </a:r>
            <a:endParaRPr lang="nb-NO" sz="3200" dirty="0" smtClean="0">
              <a:solidFill>
                <a:schemeClr val="bg1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9588" y="4508500"/>
            <a:ext cx="83629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endParaRPr lang="de-DE" b="1">
              <a:solidFill>
                <a:srgbClr val="675C53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4813"/>
            <a:ext cx="5700713" cy="5381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nb-NO" b="1" dirty="0" smtClean="0">
                <a:solidFill>
                  <a:schemeClr val="bg1"/>
                </a:solidFill>
              </a:rPr>
              <a:t>Lederforum november 2013</a:t>
            </a:r>
          </a:p>
          <a:p>
            <a:pPr eaLnBrk="1" hangingPunct="1">
              <a:lnSpc>
                <a:spcPct val="80000"/>
              </a:lnSpc>
            </a:pPr>
            <a:endParaRPr lang="nb-NO" sz="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25" y="468973"/>
            <a:ext cx="13477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6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b-NO" dirty="0" smtClean="0"/>
              <a:t>onverterte AAP mottakere – hva gjøres?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Utviklingen følges nøye med i månedlige rapporter fra AV-dir. og ukentlige registreringer i NAV-kontorene.</a:t>
            </a:r>
          </a:p>
          <a:p>
            <a:r>
              <a:rPr lang="nb-NO" dirty="0" smtClean="0"/>
              <a:t>NAV-kontorene er tildelt ressurser til overtidsarbeid og kontorene jobber intenst med avklaring av brukernes situasjon.</a:t>
            </a:r>
          </a:p>
          <a:p>
            <a:r>
              <a:rPr lang="nb-NO" dirty="0" smtClean="0"/>
              <a:t>Avklaringen av brukernes situasjon beror på et samarbeid- med bruker, helsetjeneste og tiltaksarrangør.</a:t>
            </a:r>
          </a:p>
          <a:p>
            <a:r>
              <a:rPr lang="nb-NO" dirty="0" smtClean="0"/>
              <a:t>Noen kommuner sliter med kapasitet i legetjenesten, noe som medfører lang ventetid på nødvendige legeerklæringer.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52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434567" y="257174"/>
            <a:ext cx="7269572" cy="1236647"/>
          </a:xfrm>
        </p:spPr>
        <p:txBody>
          <a:bodyPr/>
          <a:lstStyle/>
          <a:p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Konverterte AAP saker – status i fylket pr. 6.11.13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Nordland hadde pr. 6.11.13 til sammen 2.314 personer som mottar konverterte arbeidsavklaringspenger. Av disse er 525 personer ferdig avklart, det vil si ca 23 %. </a:t>
            </a:r>
          </a:p>
          <a:p>
            <a:r>
              <a:rPr lang="nb-NO" dirty="0" smtClean="0"/>
              <a:t>Ny «rapportering» (oversendelse av status til direktoratet) i uke 48 – </a:t>
            </a:r>
            <a:r>
              <a:rPr lang="nb-NO" dirty="0" smtClean="0">
                <a:solidFill>
                  <a:srgbClr val="FF0000"/>
                </a:solidFill>
              </a:rPr>
              <a:t>kontorene har neste frist 22.nov </a:t>
            </a:r>
            <a:r>
              <a:rPr lang="nb-NO" dirty="0" smtClean="0"/>
              <a:t>for oppdatering av listene.</a:t>
            </a:r>
          </a:p>
          <a:p>
            <a:r>
              <a:rPr lang="nb-NO" dirty="0" smtClean="0"/>
              <a:t>Fortsatt saker uten status lagt inn!</a:t>
            </a:r>
          </a:p>
          <a:p>
            <a:r>
              <a:rPr lang="nb-NO" dirty="0" smtClean="0"/>
              <a:t>Kommer vi i mål? Viktig at leder er i forkant og raskt kan agere dersom produksjonsplanene ikke holder!</a:t>
            </a:r>
          </a:p>
        </p:txBody>
      </p:sp>
    </p:spTree>
    <p:extLst>
      <p:ext uri="{BB962C8B-B14F-4D97-AF65-F5344CB8AC3E}">
        <p14:creationId xmlns:p14="http://schemas.microsoft.com/office/powerpoint/2010/main" val="4887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Totalt 2.314 mottakere konverterte AAP i Nordland pr. 6.11.13 etter status</a:t>
            </a:r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400" dirty="0" smtClean="0"/>
              <a:t>Avklares mot arbeid			378</a:t>
            </a:r>
          </a:p>
          <a:p>
            <a:r>
              <a:rPr lang="nb-NO" sz="1400" dirty="0" smtClean="0"/>
              <a:t>Ferdig avklart mot arbeid			</a:t>
            </a:r>
            <a:r>
              <a:rPr lang="nb-NO" sz="1400" u="sng" dirty="0" smtClean="0"/>
              <a:t>35</a:t>
            </a:r>
            <a:r>
              <a:rPr lang="nb-NO" sz="1400" dirty="0" smtClean="0"/>
              <a:t>	</a:t>
            </a:r>
            <a:endParaRPr lang="nb-NO" sz="1400" u="sng" dirty="0" smtClean="0"/>
          </a:p>
          <a:p>
            <a:r>
              <a:rPr lang="nb-NO" sz="1400" dirty="0" smtClean="0"/>
              <a:t>Avklares mot unntak			451</a:t>
            </a:r>
          </a:p>
          <a:p>
            <a:r>
              <a:rPr lang="nb-NO" sz="1400" dirty="0" smtClean="0"/>
              <a:t>Ferdig avklart mot unntak			217 </a:t>
            </a:r>
          </a:p>
          <a:p>
            <a:r>
              <a:rPr lang="nb-NO" sz="1400" dirty="0" smtClean="0"/>
              <a:t>Avklares mot uførepensjon			505</a:t>
            </a:r>
          </a:p>
          <a:p>
            <a:r>
              <a:rPr lang="nb-NO" sz="1400" dirty="0" smtClean="0"/>
              <a:t>Innvilget uførepensjon			234</a:t>
            </a:r>
          </a:p>
          <a:p>
            <a:r>
              <a:rPr lang="nb-NO" sz="1400" dirty="0" smtClean="0"/>
              <a:t>Avklares mot arbeid og uførepensjon 		61</a:t>
            </a:r>
          </a:p>
          <a:p>
            <a:r>
              <a:rPr lang="nb-NO" sz="1400" dirty="0" smtClean="0"/>
              <a:t>Avklart mot annet				</a:t>
            </a:r>
            <a:r>
              <a:rPr lang="nb-NO" sz="1400" u="sng" dirty="0" smtClean="0"/>
              <a:t>25</a:t>
            </a:r>
          </a:p>
          <a:p>
            <a:r>
              <a:rPr lang="nb-NO" sz="1400" dirty="0" smtClean="0"/>
              <a:t>Avklaring påbegynt			177</a:t>
            </a:r>
          </a:p>
          <a:p>
            <a:r>
              <a:rPr lang="nb-NO" sz="1400" dirty="0" smtClean="0"/>
              <a:t>Vil ikke nå makstid 1.mars 2014 		138</a:t>
            </a:r>
          </a:p>
          <a:p>
            <a:r>
              <a:rPr lang="nb-NO" sz="1400" dirty="0" smtClean="0"/>
              <a:t>Ferdig avklart mot arbeid og uførepensjon 	</a:t>
            </a:r>
            <a:r>
              <a:rPr lang="nb-NO" sz="1400" u="sng" dirty="0" smtClean="0"/>
              <a:t>14</a:t>
            </a:r>
          </a:p>
          <a:p>
            <a:endParaRPr lang="nb-NO" sz="1400" dirty="0" smtClean="0"/>
          </a:p>
          <a:p>
            <a:r>
              <a:rPr lang="nb-NO" sz="1400" dirty="0" smtClean="0"/>
              <a:t>Totalt er 1.789 personer under avklaring og 525 ferdig avklart. 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430213" y="7442200"/>
          <a:ext cx="8372475" cy="74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2475"/>
              </a:tblGrid>
              <a:tr h="741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</a:rPr>
                        <a:t>Totalt 2314 mottakere </a:t>
                      </a:r>
                      <a:r>
                        <a:rPr lang="nb-NO" sz="700" dirty="0" err="1">
                          <a:effectLst/>
                        </a:rPr>
                        <a:t>konventerte</a:t>
                      </a:r>
                      <a:r>
                        <a:rPr lang="nb-NO" sz="700" dirty="0">
                          <a:effectLst/>
                        </a:rPr>
                        <a:t> AAP i Nordland pr. 6.11.13</a:t>
                      </a:r>
                      <a:endParaRPr lang="nb-NO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8" marR="2597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45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Målekort for oktober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63713"/>
            <a:ext cx="901065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05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u="sng" dirty="0" smtClean="0"/>
              <a:t>Overgang til arbeid:</a:t>
            </a:r>
            <a:br>
              <a:rPr lang="nb-NO" sz="2400" u="sng" dirty="0" smtClean="0"/>
            </a:br>
            <a:r>
              <a:rPr lang="nb-NO" sz="2400" dirty="0" smtClean="0"/>
              <a:t>Andel arbeidssøkere med overgang til arbeid </a:t>
            </a:r>
            <a:r>
              <a:rPr lang="nb-NO" sz="2000" dirty="0" smtClean="0"/>
              <a:t>(Krav 65</a:t>
            </a:r>
            <a:r>
              <a:rPr lang="nb-NO" sz="2000" dirty="0"/>
              <a:t>%)</a:t>
            </a:r>
            <a:br>
              <a:rPr lang="nb-NO" sz="2000" dirty="0"/>
            </a:br>
            <a:r>
              <a:rPr lang="nb-NO" sz="2000" b="0" dirty="0"/>
              <a:t>Resultater for </a:t>
            </a:r>
            <a:r>
              <a:rPr lang="nb-NO" sz="2000" b="0" dirty="0" smtClean="0"/>
              <a:t>august 2012 </a:t>
            </a:r>
            <a:r>
              <a:rPr lang="nb-NO" sz="2000" b="0" dirty="0"/>
              <a:t>og </a:t>
            </a:r>
            <a:r>
              <a:rPr lang="nb-NO" sz="2000" b="0" dirty="0" smtClean="0"/>
              <a:t>august 2013</a:t>
            </a:r>
            <a:endParaRPr lang="nb-NO" sz="1800" b="0" dirty="0" smtClean="0"/>
          </a:p>
        </p:txBody>
      </p:sp>
      <p:pic>
        <p:nvPicPr>
          <p:cNvPr id="5" name="Bilde 4"/>
          <p:cNvPicPr/>
          <p:nvPr>
            <p:extLst>
              <p:ext uri="{D42A27DB-BD31-4B8C-83A1-F6EECF244321}">
                <p14:modId xmlns:p14="http://schemas.microsoft.com/office/powerpoint/2010/main" val="27937335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565" y="1482679"/>
            <a:ext cx="8175279" cy="49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Overgang til arbeid (ordinære)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08" y="2073857"/>
            <a:ext cx="61626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9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400" dirty="0" smtClean="0"/>
              <a:t>Andel personer med nedsatt arbeidsevne med overgang til arbeid (</a:t>
            </a:r>
            <a:r>
              <a:rPr lang="nb-NO" sz="2000" dirty="0" smtClean="0"/>
              <a:t>Krav 45%)</a:t>
            </a:r>
            <a:br>
              <a:rPr lang="nb-NO" sz="2000" dirty="0" smtClean="0"/>
            </a:br>
            <a:r>
              <a:rPr lang="nb-NO" sz="2000" b="0" dirty="0" smtClean="0"/>
              <a:t>Resultater for august 2012 og august 2013</a:t>
            </a:r>
            <a:endParaRPr lang="nb-NO" sz="1800" b="0" dirty="0" smtClean="0"/>
          </a:p>
        </p:txBody>
      </p:sp>
      <p:pic>
        <p:nvPicPr>
          <p:cNvPr id="4" name="Bilde 3"/>
          <p:cNvPicPr/>
          <p:nvPr>
            <p:extLst>
              <p:ext uri="{D42A27DB-BD31-4B8C-83A1-F6EECF244321}">
                <p14:modId xmlns:p14="http://schemas.microsoft.com/office/powerpoint/2010/main" val="36200244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38377" y="1448554"/>
            <a:ext cx="8144720" cy="49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Overgang til arbeid (nedsatt </a:t>
            </a:r>
            <a:r>
              <a:rPr lang="nb-NO" dirty="0" err="1" smtClean="0"/>
              <a:t>arb.evne</a:t>
            </a:r>
            <a:r>
              <a:rPr lang="nb-NO" dirty="0" smtClean="0"/>
              <a:t>)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31" y="2095783"/>
            <a:ext cx="61722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57175"/>
            <a:ext cx="8655050" cy="1136650"/>
          </a:xfrm>
        </p:spPr>
        <p:txBody>
          <a:bodyPr/>
          <a:lstStyle/>
          <a:p>
            <a:pPr eaLnBrk="1" hangingPunct="1"/>
            <a:r>
              <a:rPr lang="nb-NO" sz="2400" u="sng" dirty="0" smtClean="0"/>
              <a:t>Brukeroppfølging:</a:t>
            </a:r>
            <a:br>
              <a:rPr lang="nb-NO" sz="2400" u="sng" dirty="0" smtClean="0"/>
            </a:br>
            <a:r>
              <a:rPr lang="nb-NO" sz="2400" dirty="0" smtClean="0"/>
              <a:t>Oppfølging av ordinære arbeidssøkere siste tre måneder.</a:t>
            </a:r>
            <a:r>
              <a:rPr lang="nb-NO" sz="2400" b="0" dirty="0" smtClean="0"/>
              <a:t/>
            </a:r>
            <a:br>
              <a:rPr lang="nb-NO" sz="2400" b="0" dirty="0" smtClean="0"/>
            </a:br>
            <a:r>
              <a:rPr lang="nb-NO" sz="2000" b="0" dirty="0" smtClean="0"/>
              <a:t>Andel med oppfølging hittil i år, tilsvarende periode i fjor og siste måned</a:t>
            </a:r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205296926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5450" y="1524000"/>
            <a:ext cx="8139113" cy="49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57175"/>
            <a:ext cx="7763818" cy="1136650"/>
          </a:xfrm>
        </p:spPr>
        <p:txBody>
          <a:bodyPr/>
          <a:lstStyle/>
          <a:p>
            <a:r>
              <a:rPr lang="nb-NO" sz="2400" dirty="0" smtClean="0"/>
              <a:t>Andel ordinære arbeidssøkere i aldersgruppen 20 - 24 år med oppfølging siste 3 mnd. </a:t>
            </a:r>
            <a:br>
              <a:rPr lang="nb-NO" sz="2400" dirty="0" smtClean="0"/>
            </a:br>
            <a:r>
              <a:rPr lang="nb-NO" sz="2000" b="0" dirty="0"/>
              <a:t>Andel med oppfølging </a:t>
            </a:r>
            <a:r>
              <a:rPr lang="nb-NO" sz="2000" b="0" dirty="0" smtClean="0"/>
              <a:t>hittil </a:t>
            </a:r>
            <a:r>
              <a:rPr lang="nb-NO" sz="2000" b="0" dirty="0"/>
              <a:t>i år, tilsvarende periode i fjor og siste </a:t>
            </a:r>
            <a:r>
              <a:rPr lang="nb-NO" sz="2000" b="0" dirty="0" smtClean="0"/>
              <a:t>måned (oktober)</a:t>
            </a:r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2981004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76250" y="1524000"/>
            <a:ext cx="8097838" cy="49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9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Brukerundersøkelsen høst 2013</a:t>
            </a:r>
            <a:endParaRPr lang="nb-NO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9329"/>
            <a:ext cx="8388036" cy="4699990"/>
          </a:xfrm>
        </p:spPr>
        <p:txBody>
          <a:bodyPr/>
          <a:lstStyle/>
          <a:p>
            <a:r>
              <a:rPr lang="nb-NO" dirty="0" smtClean="0"/>
              <a:t>Gjennomført i alle fylkets NAV-kontorer i høst for første gang i Nordland. Mange kontorer fikk meget gode svartall.</a:t>
            </a:r>
          </a:p>
          <a:p>
            <a:r>
              <a:rPr lang="nb-NO" dirty="0" smtClean="0"/>
              <a:t>Totalt fikk vi inn over 2.000 svar. Nordland er bedre enn landsgjennomsnittet på 13 av 14 områder. Kjempebra!</a:t>
            </a:r>
          </a:p>
          <a:p>
            <a:r>
              <a:rPr lang="nb-NO" dirty="0" smtClean="0"/>
              <a:t>Alle kontorer/tjenesteområder får egne resultater ila 2-3 uker. </a:t>
            </a:r>
          </a:p>
          <a:p>
            <a:r>
              <a:rPr lang="nb-NO" u="sng" dirty="0" smtClean="0"/>
              <a:t>Kontorleder</a:t>
            </a:r>
            <a:r>
              <a:rPr lang="nb-NO" u="sng" dirty="0"/>
              <a:t>: </a:t>
            </a:r>
          </a:p>
          <a:p>
            <a:pPr lvl="1"/>
            <a:r>
              <a:rPr lang="nb-NO" sz="1600" dirty="0"/>
              <a:t>Orientere og drøfte resultatene fra undersøkelsen med kontorets ansatte.</a:t>
            </a:r>
          </a:p>
          <a:p>
            <a:pPr lvl="2"/>
            <a:r>
              <a:rPr lang="nb-NO" sz="1400" dirty="0"/>
              <a:t>Undersøkelsen gir som regel et godt grunnlag for å rose medarbeiderne!</a:t>
            </a:r>
          </a:p>
          <a:p>
            <a:pPr lvl="2"/>
            <a:r>
              <a:rPr lang="nb-NO" sz="1400" dirty="0"/>
              <a:t>Identifisere et fåtall forbedringsområder.</a:t>
            </a:r>
          </a:p>
          <a:p>
            <a:pPr lvl="2"/>
            <a:r>
              <a:rPr lang="nb-NO" sz="1400" dirty="0"/>
              <a:t>Trengs det justeringer av roller/organisering ved kontoret?</a:t>
            </a:r>
          </a:p>
          <a:p>
            <a:pPr lvl="2"/>
            <a:endParaRPr lang="nb-NO" sz="1400" dirty="0"/>
          </a:p>
          <a:p>
            <a:pPr lvl="1"/>
            <a:r>
              <a:rPr lang="nb-NO" sz="1600" dirty="0"/>
              <a:t>Orientere om undersøkelsen til brukere/brukerutvalg og partnerskapet</a:t>
            </a:r>
            <a:r>
              <a:rPr lang="nb-NO" sz="1600" dirty="0" smtClean="0"/>
              <a:t>.</a:t>
            </a:r>
          </a:p>
          <a:p>
            <a:pPr marL="449262" lvl="1" indent="0">
              <a:buNone/>
            </a:pPr>
            <a:endParaRPr lang="nb-NO" sz="1600" dirty="0"/>
          </a:p>
          <a:p>
            <a:pPr lvl="1"/>
            <a:r>
              <a:rPr lang="nb-NO" sz="1600" dirty="0"/>
              <a:t>Presentasjon av resultater i media – i dialog med fylkesledelsen.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400" dirty="0" smtClean="0"/>
              <a:t>Andel arbeidssøkere med jobbmatch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sz="1800" b="0" dirty="0" smtClean="0"/>
              <a:t>Resultater for august, september og oktober  2013</a:t>
            </a:r>
            <a:endParaRPr lang="nb-NO" sz="1800" dirty="0" smtClean="0"/>
          </a:p>
        </p:txBody>
      </p:sp>
      <p:pic>
        <p:nvPicPr>
          <p:cNvPr id="2" name="Bilde 1"/>
          <p:cNvPicPr/>
          <p:nvPr>
            <p:extLst>
              <p:ext uri="{D42A27DB-BD31-4B8C-83A1-F6EECF244321}">
                <p14:modId xmlns:p14="http://schemas.microsoft.com/office/powerpoint/2010/main" val="15449860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23865" y="1444326"/>
            <a:ext cx="7778967" cy="51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57175"/>
            <a:ext cx="7528428" cy="1136650"/>
          </a:xfrm>
        </p:spPr>
        <p:txBody>
          <a:bodyPr/>
          <a:lstStyle/>
          <a:p>
            <a:r>
              <a:rPr lang="nb-NO" sz="2400" dirty="0" smtClean="0"/>
              <a:t>Andel personer med nedsatt arbeidsevne med oppfølging siste 6 måneder</a:t>
            </a:r>
            <a:br>
              <a:rPr lang="nb-NO" sz="2400" dirty="0" smtClean="0"/>
            </a:br>
            <a:r>
              <a:rPr lang="nb-NO" sz="1800" b="0" dirty="0"/>
              <a:t>Andel med oppfølging hittil i år, tilsvarende periode i fjor og siste måned</a:t>
            </a:r>
            <a:endParaRPr lang="nb-NO" sz="1800" b="0" dirty="0" smtClean="0"/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13865758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90563" y="1525588"/>
            <a:ext cx="8029575" cy="49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Andel dialogmøter innen 26 uker</a:t>
            </a:r>
            <a:br>
              <a:rPr lang="nb-NO" sz="2400" dirty="0" smtClean="0"/>
            </a:br>
            <a:r>
              <a:rPr lang="nb-NO" sz="2000" b="0" dirty="0"/>
              <a:t>Resultater for </a:t>
            </a:r>
            <a:r>
              <a:rPr lang="nb-NO" sz="2000" b="0" dirty="0" smtClean="0"/>
              <a:t>august, september og oktober 2013</a:t>
            </a:r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335484905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1788" y="1341438"/>
            <a:ext cx="8308975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8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400" dirty="0" smtClean="0"/>
              <a:t>Andel med unntak ved passering 26 ukers sykmelding</a:t>
            </a:r>
            <a:br>
              <a:rPr lang="nb-NO" sz="2400" dirty="0" smtClean="0"/>
            </a:br>
            <a:r>
              <a:rPr lang="nb-NO" sz="1800" b="0" dirty="0" smtClean="0"/>
              <a:t>Siste tre måneder, august, september og oktober 2013</a:t>
            </a:r>
            <a:br>
              <a:rPr lang="nb-NO" sz="1800" b="0" dirty="0" smtClean="0"/>
            </a:br>
            <a:r>
              <a:rPr lang="nb-NO" sz="1600" b="0" dirty="0" smtClean="0"/>
              <a:t>(se forklaring på notatsiden)</a:t>
            </a:r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123829034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3200" y="1336675"/>
            <a:ext cx="8335963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Andel sykmeldte uten arbeidsgiver som har fått oppfølging fra NAV innen 12 uker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b="0" dirty="0"/>
              <a:t>Resultater for </a:t>
            </a:r>
            <a:r>
              <a:rPr lang="nb-NO" sz="2000" b="0" dirty="0" smtClean="0"/>
              <a:t>august, september og oktober 2013</a:t>
            </a:r>
            <a:endParaRPr lang="nb-NO" sz="2000" b="0" dirty="0"/>
          </a:p>
        </p:txBody>
      </p:sp>
      <p:pic>
        <p:nvPicPr>
          <p:cNvPr id="4" name="Bilde 3"/>
          <p:cNvPicPr/>
          <p:nvPr>
            <p:extLst>
              <p:ext uri="{D42A27DB-BD31-4B8C-83A1-F6EECF244321}">
                <p14:modId xmlns:p14="http://schemas.microsoft.com/office/powerpoint/2010/main" val="33632889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3713" y="1341438"/>
            <a:ext cx="7978775" cy="52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3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57175"/>
            <a:ext cx="7926780" cy="1136650"/>
          </a:xfrm>
        </p:spPr>
        <p:txBody>
          <a:bodyPr/>
          <a:lstStyle/>
          <a:p>
            <a:pPr eaLnBrk="1" hangingPunct="1"/>
            <a:r>
              <a:rPr lang="nb-NO" u="sng" dirty="0" smtClean="0"/>
              <a:t>Markedsarbeid:</a:t>
            </a:r>
            <a:br>
              <a:rPr lang="nb-NO" u="sng" dirty="0" smtClean="0"/>
            </a:br>
            <a:r>
              <a:rPr lang="nb-NO" sz="2400" dirty="0" smtClean="0"/>
              <a:t>Stillinger meldt til NAV med tilvisning </a:t>
            </a:r>
            <a:r>
              <a:rPr lang="nb-NO" sz="1800" dirty="0" smtClean="0"/>
              <a:t>(krav 90%)</a:t>
            </a:r>
            <a:br>
              <a:rPr lang="nb-NO" sz="1800" dirty="0" smtClean="0"/>
            </a:br>
            <a:r>
              <a:rPr lang="nb-NO" sz="1800" b="0" dirty="0"/>
              <a:t>Andel hittil i </a:t>
            </a:r>
            <a:r>
              <a:rPr lang="nb-NO" sz="1800" b="0" dirty="0" smtClean="0"/>
              <a:t>år, tilsvarende periode i fjor og siste måned (oktober)</a:t>
            </a:r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278073105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5450" y="1406525"/>
            <a:ext cx="8121650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99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242888"/>
            <a:ext cx="7256462" cy="1136650"/>
          </a:xfrm>
        </p:spPr>
        <p:txBody>
          <a:bodyPr/>
          <a:lstStyle/>
          <a:p>
            <a:r>
              <a:rPr lang="nb-NO" sz="2400" dirty="0" smtClean="0"/>
              <a:t>Andel stillinger meldt til NAV </a:t>
            </a:r>
            <a:r>
              <a:rPr lang="nb-NO" sz="2000" dirty="0" smtClean="0"/>
              <a:t>(lokal eller nav.no)</a:t>
            </a:r>
            <a:r>
              <a:rPr lang="nb-NO" sz="2400" dirty="0" smtClean="0"/>
              <a:t> av alle stillinger </a:t>
            </a:r>
            <a:r>
              <a:rPr lang="nb-NO" sz="1800" dirty="0" smtClean="0"/>
              <a:t>(Krav 40%).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000" b="0" dirty="0"/>
              <a:t>Andel hittil i år, tilsvarende periode i fjor og siste </a:t>
            </a:r>
            <a:r>
              <a:rPr lang="nb-NO" sz="2000" b="0" dirty="0" smtClean="0"/>
              <a:t>måned (oktober)</a:t>
            </a:r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290264983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5925" y="1377950"/>
            <a:ext cx="8223250" cy="50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Andel virksomheter som har fått arbeidsmarkedsbistand fra NAV</a:t>
            </a:r>
            <a:r>
              <a:rPr lang="nb-NO" sz="2400" b="0" dirty="0" smtClean="0"/>
              <a:t/>
            </a:r>
            <a:br>
              <a:rPr lang="nb-NO" sz="2400" b="0" dirty="0" smtClean="0"/>
            </a:br>
            <a:r>
              <a:rPr lang="nb-NO" sz="2000" b="0" dirty="0"/>
              <a:t>Resultater </a:t>
            </a:r>
            <a:r>
              <a:rPr lang="nb-NO" sz="2000" b="0" dirty="0" smtClean="0"/>
              <a:t>for august, september og oktober 2013</a:t>
            </a:r>
            <a:endParaRPr lang="nb-NO" sz="2000" dirty="0" smtClean="0"/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16773584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0875" y="1390650"/>
            <a:ext cx="78359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u="sng" dirty="0" smtClean="0"/>
              <a:t>IA-arbeid: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>Andel </a:t>
            </a:r>
            <a:r>
              <a:rPr lang="nb-NO" sz="2400" dirty="0" smtClean="0"/>
              <a:t>nytilsatt i IA-virksomheter </a:t>
            </a:r>
            <a:r>
              <a:rPr lang="nb-NO" sz="2400" dirty="0"/>
              <a:t>med </a:t>
            </a:r>
            <a:r>
              <a:rPr lang="nb-NO" sz="2400" dirty="0" smtClean="0"/>
              <a:t>nedsatt arbeidsevne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1800" b="0" dirty="0" smtClean="0"/>
              <a:t>Siste tall er for juni 2013 (statistikken har ca. 3 – 4 måneders produksjonstid)</a:t>
            </a:r>
            <a:endParaRPr lang="nb-NO" sz="1800" b="0" dirty="0"/>
          </a:p>
        </p:txBody>
      </p:sp>
      <p:pic>
        <p:nvPicPr>
          <p:cNvPr id="4" name="Bilde 3"/>
          <p:cNvPicPr/>
          <p:nvPr>
            <p:extLst>
              <p:ext uri="{D42A27DB-BD31-4B8C-83A1-F6EECF244321}">
                <p14:modId xmlns:p14="http://schemas.microsoft.com/office/powerpoint/2010/main" val="1410039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36588" y="1352550"/>
            <a:ext cx="7869237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u="sng" dirty="0" smtClean="0"/>
              <a:t>Bruk av elektroniske løsninger:</a:t>
            </a:r>
            <a:br>
              <a:rPr lang="nb-NO" sz="2400" u="sng" dirty="0" smtClean="0"/>
            </a:br>
            <a:r>
              <a:rPr lang="nb-NO" sz="2400" dirty="0" smtClean="0"/>
              <a:t>GOSYS: Andel kontakt-bruker innen 48 timer.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sz="2000" b="0" dirty="0"/>
              <a:t>Resultater i </a:t>
            </a:r>
            <a:r>
              <a:rPr lang="nb-NO" sz="2000" b="0" dirty="0" smtClean="0"/>
              <a:t>august og september 2013</a:t>
            </a:r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32011089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98450" y="1435100"/>
            <a:ext cx="8255000" cy="50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6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3889" y="456352"/>
            <a:ext cx="7256463" cy="1136650"/>
          </a:xfrm>
        </p:spPr>
        <p:txBody>
          <a:bodyPr/>
          <a:lstStyle/>
          <a:p>
            <a:r>
              <a:rPr lang="nb-NO" dirty="0" smtClean="0">
                <a:solidFill>
                  <a:srgbClr val="000000"/>
                </a:solidFill>
                <a:latin typeface="Calibri"/>
              </a:rPr>
              <a:t>«Måten </a:t>
            </a:r>
            <a:r>
              <a:rPr lang="nb-NO" dirty="0">
                <a:solidFill>
                  <a:srgbClr val="000000"/>
                </a:solidFill>
                <a:latin typeface="Calibri"/>
              </a:rPr>
              <a:t>du ble tatt i mot på NAV-kontoret?», gjennomsnittscore</a:t>
            </a:r>
            <a:r>
              <a:rPr lang="nb-NO" dirty="0" smtClean="0"/>
              <a:t> </a:t>
            </a:r>
            <a:br>
              <a:rPr lang="nb-NO" dirty="0" smtClean="0"/>
            </a:br>
            <a:endParaRPr lang="nb-NO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0" y="1801639"/>
            <a:ext cx="6339361" cy="42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7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GOSYS: Andel journalført innen 24 timer.</a:t>
            </a:r>
            <a:r>
              <a:rPr lang="nb-NO" sz="3200" dirty="0" smtClean="0"/>
              <a:t> </a:t>
            </a:r>
            <a:br>
              <a:rPr lang="nb-NO" sz="3200" dirty="0" smtClean="0"/>
            </a:br>
            <a:r>
              <a:rPr lang="nb-NO" sz="2000" b="0" dirty="0"/>
              <a:t>Resultater i </a:t>
            </a:r>
            <a:r>
              <a:rPr lang="nb-NO" sz="2000" b="0" dirty="0" smtClean="0"/>
              <a:t>august og september 2013</a:t>
            </a:r>
          </a:p>
        </p:txBody>
      </p:sp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13128293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84175" y="1397000"/>
            <a:ext cx="8301038" cy="50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392113"/>
            <a:ext cx="7256462" cy="968375"/>
          </a:xfrm>
        </p:spPr>
        <p:txBody>
          <a:bodyPr/>
          <a:lstStyle/>
          <a:p>
            <a:pPr eaLnBrk="1" hangingPunct="1"/>
            <a:r>
              <a:rPr lang="nb-NO" sz="2000" dirty="0" smtClean="0"/>
              <a:t>Andel personer som sender elektronisk meldekort og andel arbeidssøkere som registrerer seg selv på nav.no. </a:t>
            </a:r>
            <a:br>
              <a:rPr lang="nb-NO" sz="2000" dirty="0" smtClean="0"/>
            </a:br>
            <a:r>
              <a:rPr lang="nb-NO" sz="1800" b="0" dirty="0" smtClean="0"/>
              <a:t>Oktober 2013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e 2"/>
          <p:cNvPicPr/>
          <p:nvPr>
            <p:extLst>
              <p:ext uri="{D42A27DB-BD31-4B8C-83A1-F6EECF244321}">
                <p14:modId xmlns:p14="http://schemas.microsoft.com/office/powerpoint/2010/main" val="122037645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4500" y="1414463"/>
            <a:ext cx="8245475" cy="50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085" y="579422"/>
            <a:ext cx="7822194" cy="751438"/>
          </a:xfrm>
          <a:solidFill>
            <a:srgbClr val="00B0F0"/>
          </a:solidFill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Nye TG samlet for NAV Nordland pr 31/10 2013</a:t>
            </a:r>
            <a:endParaRPr lang="nb-NO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337728"/>
              </p:ext>
            </p:extLst>
          </p:nvPr>
        </p:nvGraphicFramePr>
        <p:xfrm>
          <a:off x="380247" y="1738264"/>
          <a:ext cx="8419722" cy="452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3133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74" y="642795"/>
            <a:ext cx="7754765" cy="62468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 TO:   Mål og resultatoversikt pr 31/10 2013</a:t>
            </a:r>
            <a:endParaRPr lang="nb-NO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755269"/>
              </p:ext>
            </p:extLst>
          </p:nvPr>
        </p:nvGraphicFramePr>
        <p:xfrm>
          <a:off x="457200" y="1493823"/>
          <a:ext cx="8324661" cy="42265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69952"/>
                <a:gridCol w="1176951"/>
                <a:gridCol w="1239336"/>
                <a:gridCol w="1395413"/>
                <a:gridCol w="1395413"/>
                <a:gridCol w="1347596"/>
              </a:tblGrid>
              <a:tr h="488887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TO/Region</a:t>
                      </a:r>
                      <a:endParaRPr lang="nb-NO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Nytt</a:t>
                      </a:r>
                    </a:p>
                    <a:p>
                      <a:pPr algn="ctr"/>
                      <a:r>
                        <a:rPr lang="nb-NO" sz="1400" baseline="0" dirty="0" smtClean="0"/>
                        <a:t>måltall</a:t>
                      </a:r>
                      <a:endParaRPr lang="nb-NO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Nye TG</a:t>
                      </a:r>
                      <a:r>
                        <a:rPr lang="nb-NO" sz="1400" baseline="0" dirty="0" smtClean="0"/>
                        <a:t> </a:t>
                      </a:r>
                    </a:p>
                    <a:p>
                      <a:pPr algn="ctr"/>
                      <a:r>
                        <a:rPr lang="nb-NO" sz="1400" baseline="0" dirty="0" smtClean="0"/>
                        <a:t>pr 24/10</a:t>
                      </a:r>
                      <a:endParaRPr lang="nb-NO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Under</a:t>
                      </a:r>
                    </a:p>
                    <a:p>
                      <a:pPr algn="ctr"/>
                      <a:r>
                        <a:rPr lang="nb-NO" sz="1400" dirty="0" smtClean="0"/>
                        <a:t> 30</a:t>
                      </a:r>
                      <a:r>
                        <a:rPr lang="nb-NO" sz="1400" baseline="0" dirty="0" smtClean="0"/>
                        <a:t> år</a:t>
                      </a:r>
                      <a:endParaRPr lang="nb-NO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Mellom </a:t>
                      </a:r>
                    </a:p>
                    <a:p>
                      <a:pPr algn="ctr"/>
                      <a:r>
                        <a:rPr lang="nb-NO" sz="1400" dirty="0" smtClean="0"/>
                        <a:t>30 – 66 år</a:t>
                      </a:r>
                      <a:endParaRPr lang="nb-NO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 smtClean="0"/>
                        <a:t>Andel </a:t>
                      </a:r>
                    </a:p>
                    <a:p>
                      <a:pPr algn="ctr"/>
                      <a:r>
                        <a:rPr lang="nb-NO" sz="1400" dirty="0" smtClean="0"/>
                        <a:t>Jobbstrategi</a:t>
                      </a:r>
                      <a:endParaRPr lang="nb-NO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Ytre Salten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53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74</a:t>
                      </a:r>
                      <a:endParaRPr lang="nb-NO" sz="1400" b="1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52 % </a:t>
                      </a:r>
                      <a:endParaRPr lang="nb-NO" sz="1400" b="1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Brønnøy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nb-NO" sz="1400" b="1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  <a:r>
                        <a:rPr lang="nb-NO" sz="1400" b="1" baseline="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nb-NO" sz="1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Alstahaug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nb-NO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100 %</a:t>
                      </a:r>
                      <a:endParaRPr lang="nb-NO" sz="1400" b="1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Vefsn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nb-NO" sz="1400" b="1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38 </a:t>
                      </a:r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nb-NO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Rana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nb-NO" sz="14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58%</a:t>
                      </a:r>
                      <a:endParaRPr lang="nb-NO" sz="1400" b="1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Indre Salten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nb-NO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50 %</a:t>
                      </a:r>
                      <a:endParaRPr lang="nb-NO" sz="1400" b="1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Ofoten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nb-NO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  <a:r>
                        <a:rPr lang="nb-NO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nb-NO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Lofoten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 </a:t>
                      </a:r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nb-NO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Vesterålen</a:t>
                      </a:r>
                      <a:endParaRPr lang="nb-NO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nb-NO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r>
                        <a:rPr lang="nb-NO" sz="1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nb-NO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SUM fylket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194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167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83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84</a:t>
                      </a:r>
                      <a:endParaRPr lang="nb-NO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Calibri" pitchFamily="34" charset="0"/>
                        </a:rPr>
                        <a:t>51%</a:t>
                      </a:r>
                      <a:endParaRPr lang="nb-NO" sz="1400" b="1" dirty="0">
                        <a:solidFill>
                          <a:srgbClr val="00B05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740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HR: </a:t>
            </a:r>
            <a:r>
              <a:rPr lang="nb-NO" sz="2400" dirty="0" smtClean="0"/>
              <a:t>Sykefraværsutvikling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5157192"/>
            <a:ext cx="8856984" cy="12241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900" dirty="0"/>
              <a:t>Sykefraværet i etaten er fortsatt høyt, selv om det gjennomsnittlige sykefraværet første halvår er noe lavere enn i fjor (7,8 % mot 8,0 % i 2012). I 1. kvartal var sykefraværet 0,5 % lavere enn i fjor, mens 2. kvartal er det samme som i fjor (7,0 %). Sykefraværet for august er 6,2 %, som er litt lavere enn i august 2012 (6,5). Foreløpige estimat for september (7 %) er tilsvarende sykefravær i september 2012. (For enheter som var </a:t>
            </a:r>
            <a:r>
              <a:rPr lang="nb-NO" sz="900" dirty="0" err="1"/>
              <a:t>ajour</a:t>
            </a:r>
            <a:r>
              <a:rPr lang="nb-NO" sz="900" dirty="0"/>
              <a:t> med innsending av sykmeldinger og godkjenning i Dashboard ved fristen i oktober blir endelige tall lik foreløpige tall.)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900" dirty="0"/>
              <a:t>Kurven for IA-målene er sesongjustert med utgangspunkt i fraværsprofilen for de månedlige variasjonene basert på gjennomsnittet av de to foregående år (2011 og 2012). Det innebærer at kurven for IA-målet på 6,7 prosent på årsbasis vil  bevege seg opp og ned i takt med svingningene for hva som er " naturlige" månedlige svingninger for fraværsmønsteret i NAV. Kurven er oppdatert for 2013.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77903"/>
              </p:ext>
            </p:extLst>
          </p:nvPr>
        </p:nvGraphicFramePr>
        <p:xfrm>
          <a:off x="7596336" y="1700808"/>
          <a:ext cx="936104" cy="1033460"/>
        </p:xfrm>
        <a:graphic>
          <a:graphicData uri="http://schemas.openxmlformats.org/drawingml/2006/table">
            <a:tbl>
              <a:tblPr/>
              <a:tblGrid>
                <a:gridCol w="936104"/>
              </a:tblGrid>
              <a:tr h="18002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 dirty="0">
                          <a:effectLst/>
                          <a:latin typeface="Arial"/>
                        </a:rPr>
                        <a:t>Års </a:t>
                      </a:r>
                      <a:r>
                        <a:rPr lang="nb-NO" sz="1000" b="1" i="0" u="none" strike="noStrike" dirty="0" err="1">
                          <a:effectLst/>
                          <a:latin typeface="Arial"/>
                        </a:rPr>
                        <a:t>gj.snitt</a:t>
                      </a:r>
                      <a:r>
                        <a:rPr lang="nb-NO" sz="1000" b="1" i="0" u="none" strike="noStrike" dirty="0">
                          <a:effectLst/>
                          <a:latin typeface="Arial"/>
                        </a:rPr>
                        <a:t>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4E67C8"/>
                          </a:solidFill>
                          <a:effectLst/>
                          <a:latin typeface="Arial"/>
                        </a:rPr>
                        <a:t>7,9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Arial"/>
                        </a:rPr>
                        <a:t>7,5 </a:t>
                      </a:r>
                    </a:p>
                    <a:p>
                      <a:pPr algn="ctr" fontAlgn="b"/>
                      <a:r>
                        <a:rPr lang="nb-NO" sz="8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(hittil i 2013)</a:t>
                      </a:r>
                      <a:endParaRPr lang="nb-NO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456157"/>
              </p:ext>
            </p:extLst>
          </p:nvPr>
        </p:nvGraphicFramePr>
        <p:xfrm>
          <a:off x="611560" y="1484784"/>
          <a:ext cx="69127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7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>
                <a:solidFill>
                  <a:srgbClr val="C00000"/>
                </a:solidFill>
              </a:rPr>
              <a:t>Sykefravær fordelt på driftsenhet. Endelige tall for august, foreløpige for september 2013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49101" y="5949280"/>
            <a:ext cx="828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rgbClr val="675C53"/>
                </a:solidFill>
              </a:rPr>
              <a:t>Fra 1. jan. 2013 ble Hjelpemidler og Kontaktsenter overført til Tjenestelinjen og Forvaltning trukket ut. Dette er tatt hensyn til i utarbeidelsen av sykefraværstallene.</a:t>
            </a:r>
            <a:endParaRPr lang="nb-NO" sz="1400" dirty="0">
              <a:solidFill>
                <a:srgbClr val="675C53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175041"/>
              </p:ext>
            </p:extLst>
          </p:nvPr>
        </p:nvGraphicFramePr>
        <p:xfrm>
          <a:off x="467544" y="1700808"/>
          <a:ext cx="84969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5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tel 1"/>
          <p:cNvSpPr>
            <a:spLocks noGrp="1"/>
          </p:cNvSpPr>
          <p:nvPr>
            <p:ph type="title"/>
          </p:nvPr>
        </p:nvSpPr>
        <p:spPr>
          <a:xfrm>
            <a:off x="447675" y="257175"/>
            <a:ext cx="7745413" cy="1136650"/>
          </a:xfrm>
        </p:spPr>
        <p:txBody>
          <a:bodyPr/>
          <a:lstStyle/>
          <a:p>
            <a:pPr eaLnBrk="1" hangingPunct="1"/>
            <a:r>
              <a:rPr lang="nb-NO" smtClean="0"/>
              <a:t>2. Det IKT-baserte utviklingsarbeidet </a:t>
            </a:r>
            <a:r>
              <a:rPr lang="nb-NO" sz="2400" smtClean="0"/>
              <a:t/>
            </a:r>
            <a:br>
              <a:rPr lang="nb-NO" sz="2400" smtClean="0"/>
            </a:br>
            <a:r>
              <a:rPr lang="nb-NO" sz="2400" smtClean="0"/>
              <a:t>(Leveranse 1 av moderniseringsprogrammet)</a:t>
            </a:r>
          </a:p>
        </p:txBody>
      </p:sp>
      <p:sp>
        <p:nvSpPr>
          <p:cNvPr id="4" name="Plassholder for innhold 11"/>
          <p:cNvSpPr txBox="1">
            <a:spLocks/>
          </p:cNvSpPr>
          <p:nvPr/>
        </p:nvSpPr>
        <p:spPr bwMode="auto">
          <a:xfrm>
            <a:off x="752475" y="2074863"/>
            <a:ext cx="3311525" cy="395128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extLst/>
        </p:spPr>
        <p:txBody>
          <a:bodyPr>
            <a:normAutofit/>
          </a:bodyPr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SzPct val="95000"/>
              <a:buFont typeface="Arial" pitchFamily="34" charset="0"/>
              <a:buChar char="•"/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5475" indent="-176213" algn="l" rtl="0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Arial" charset="0"/>
              <a:buChar char="–"/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89013" indent="-184150" algn="l" rtl="0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Arial" charset="0"/>
              <a:buChar char="–"/>
              <a:defRPr sz="1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nb-NO" sz="2800" kern="0" dirty="0" smtClean="0">
                <a:solidFill>
                  <a:sysClr val="window" lastClr="FFFFFF"/>
                </a:solidFill>
              </a:rPr>
              <a:t>Selvbetjening på Ditt NAV</a:t>
            </a:r>
          </a:p>
          <a:p>
            <a:pPr>
              <a:defRPr/>
            </a:pPr>
            <a:r>
              <a:rPr lang="nb-NO" sz="1600" kern="0" dirty="0" smtClean="0">
                <a:solidFill>
                  <a:sysClr val="window" lastClr="FFFFFF"/>
                </a:solidFill>
              </a:rPr>
              <a:t>Ny inngangsport</a:t>
            </a:r>
          </a:p>
          <a:p>
            <a:pPr>
              <a:defRPr/>
            </a:pPr>
            <a:r>
              <a:rPr lang="nb-NO" sz="1600" kern="0" dirty="0" smtClean="0">
                <a:solidFill>
                  <a:sysClr val="window" lastClr="FFFFFF"/>
                </a:solidFill>
              </a:rPr>
              <a:t>Elektronisk innsending av skjemaer</a:t>
            </a:r>
          </a:p>
          <a:p>
            <a:pPr>
              <a:defRPr/>
            </a:pPr>
            <a:r>
              <a:rPr lang="nb-NO" sz="1600" kern="0" dirty="0" smtClean="0">
                <a:solidFill>
                  <a:sysClr val="window" lastClr="FFFFFF"/>
                </a:solidFill>
              </a:rPr>
              <a:t>Oversikt over elektronisk innsendte skjemaer og vedlegg</a:t>
            </a:r>
          </a:p>
          <a:p>
            <a:pPr>
              <a:defRPr/>
            </a:pPr>
            <a:r>
              <a:rPr lang="nb-NO" sz="1600" kern="0" dirty="0" smtClean="0">
                <a:solidFill>
                  <a:sysClr val="window" lastClr="FFFFFF"/>
                </a:solidFill>
              </a:rPr>
              <a:t>Se og endre egen kontaktinformasjon </a:t>
            </a:r>
          </a:p>
        </p:txBody>
      </p:sp>
      <p:sp>
        <p:nvSpPr>
          <p:cNvPr id="5" name="Plassholder for innhold 5"/>
          <p:cNvSpPr>
            <a:spLocks noGrp="1"/>
          </p:cNvSpPr>
          <p:nvPr>
            <p:ph idx="1"/>
          </p:nvPr>
        </p:nvSpPr>
        <p:spPr>
          <a:xfrm>
            <a:off x="5049838" y="2060575"/>
            <a:ext cx="3465512" cy="3951288"/>
          </a:xfrm>
          <a:solidFill>
            <a:srgbClr val="4F81BD"/>
          </a:solidFill>
          <a:ln w="25400" cap="flat" algn="ctr">
            <a:solidFill>
              <a:srgbClr val="4F81BD">
                <a:shade val="50000"/>
              </a:srgbClr>
            </a:solidFill>
          </a:ln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nb-NO" sz="2800" dirty="0" smtClean="0">
                <a:solidFill>
                  <a:sysClr val="window" lastClr="FFFFFF"/>
                </a:solidFill>
              </a:rPr>
              <a:t>MODIA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nb-NO" sz="1600" dirty="0" smtClean="0">
                <a:solidFill>
                  <a:sysClr val="window" lastClr="FFFFFF"/>
                </a:solidFill>
              </a:rPr>
              <a:t>Avansert </a:t>
            </a:r>
            <a:r>
              <a:rPr lang="nb-NO" sz="1600" dirty="0">
                <a:solidFill>
                  <a:sysClr val="window" lastClr="FFFFFF"/>
                </a:solidFill>
              </a:rPr>
              <a:t>personsøk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nb-NO" sz="1600" dirty="0" smtClean="0">
                <a:solidFill>
                  <a:sysClr val="window" lastClr="FFFFFF"/>
                </a:solidFill>
              </a:rPr>
              <a:t>Vise informasjon hentet fra ulike saksbehandlerverktøy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Char char="-"/>
              <a:defRPr/>
            </a:pPr>
            <a:r>
              <a:rPr lang="nb-NO" sz="1600" dirty="0" smtClean="0">
                <a:solidFill>
                  <a:sysClr val="window" lastClr="FFFFFF"/>
                </a:solidFill>
                <a:ea typeface="+mn-ea"/>
                <a:cs typeface="+mn-cs"/>
              </a:rPr>
              <a:t>Infotrygd</a:t>
            </a:r>
          </a:p>
          <a:p>
            <a:pPr marL="1106488" lvl="2" indent="-28575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Char char="-"/>
              <a:defRPr/>
            </a:pPr>
            <a:r>
              <a:rPr lang="nb-NO" sz="1400" dirty="0" smtClean="0">
                <a:solidFill>
                  <a:sysClr val="window" lastClr="FFFFFF"/>
                </a:solidFill>
                <a:ea typeface="+mn-ea"/>
                <a:cs typeface="+mn-cs"/>
              </a:rPr>
              <a:t>Sykepenger og foreldrepenger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Char char="-"/>
              <a:defRPr/>
            </a:pPr>
            <a:r>
              <a:rPr lang="nb-NO" sz="1600" dirty="0" smtClean="0">
                <a:solidFill>
                  <a:sysClr val="window" lastClr="FFFFFF"/>
                </a:solidFill>
                <a:ea typeface="+mn-ea"/>
                <a:cs typeface="+mn-cs"/>
              </a:rPr>
              <a:t>Arena</a:t>
            </a:r>
          </a:p>
          <a:p>
            <a:pPr marL="1106488" lvl="2" indent="-28575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Char char="-"/>
              <a:defRPr/>
            </a:pPr>
            <a:r>
              <a:rPr lang="nb-NO" sz="1400" dirty="0" smtClean="0">
                <a:solidFill>
                  <a:sysClr val="window" lastClr="FFFFFF"/>
                </a:solidFill>
                <a:ea typeface="+mn-ea"/>
                <a:cs typeface="+mn-cs"/>
              </a:rPr>
              <a:t>Oppfølging, sykefraværsoppfølging </a:t>
            </a:r>
            <a:r>
              <a:rPr lang="nb-NO" sz="1400" dirty="0">
                <a:solidFill>
                  <a:sysClr val="window" lastClr="FFFFFF"/>
                </a:solidFill>
                <a:ea typeface="+mn-ea"/>
                <a:cs typeface="+mn-cs"/>
              </a:rPr>
              <a:t>og ytelser </a:t>
            </a:r>
            <a:endParaRPr lang="nb-NO" sz="1400" dirty="0" smtClean="0">
              <a:solidFill>
                <a:sysClr val="window" lastClr="FFFFFF"/>
              </a:solidFill>
              <a:ea typeface="+mn-ea"/>
              <a:cs typeface="+mn-cs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Char char="-"/>
              <a:defRPr/>
            </a:pPr>
            <a:r>
              <a:rPr lang="nb-NO" sz="1600" dirty="0" smtClean="0">
                <a:solidFill>
                  <a:sysClr val="window" lastClr="FFFFFF"/>
                </a:solidFill>
                <a:ea typeface="+mn-ea"/>
                <a:cs typeface="+mn-cs"/>
              </a:rPr>
              <a:t>TPS</a:t>
            </a:r>
            <a:endParaRPr lang="nb-NO" sz="1600" dirty="0">
              <a:solidFill>
                <a:sysClr val="window" lastClr="FFFFFF"/>
              </a:solidFill>
              <a:ea typeface="+mn-ea"/>
              <a:cs typeface="+mn-cs"/>
            </a:endParaRPr>
          </a:p>
          <a:p>
            <a:pPr marL="1106488" lvl="2" indent="-28575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Char char="-"/>
              <a:defRPr/>
            </a:pPr>
            <a:r>
              <a:rPr lang="nb-NO" sz="1400" dirty="0" smtClean="0">
                <a:solidFill>
                  <a:sysClr val="window" lastClr="FFFFFF"/>
                </a:solidFill>
                <a:ea typeface="+mn-ea"/>
                <a:cs typeface="+mn-cs"/>
              </a:rPr>
              <a:t>Vise </a:t>
            </a:r>
            <a:r>
              <a:rPr lang="nb-NO" sz="1400" dirty="0">
                <a:solidFill>
                  <a:sysClr val="window" lastClr="FFFFFF"/>
                </a:solidFill>
                <a:ea typeface="+mn-ea"/>
                <a:cs typeface="+mn-cs"/>
              </a:rPr>
              <a:t>b</a:t>
            </a:r>
            <a:r>
              <a:rPr lang="nb-NO" sz="1400" dirty="0" smtClean="0">
                <a:solidFill>
                  <a:sysClr val="window" lastClr="FFFFFF"/>
                </a:solidFill>
                <a:ea typeface="+mn-ea"/>
                <a:cs typeface="+mn-cs"/>
              </a:rPr>
              <a:t>rukers kontaktinformasjon og oppdatering av denne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endParaRPr lang="nb-NO" sz="1800" dirty="0" smtClean="0">
              <a:solidFill>
                <a:sysClr val="window" lastClr="FFFFFF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endParaRPr lang="nb-NO" sz="2800" dirty="0">
              <a:solidFill>
                <a:sysClr val="window" lastClr="FFFFFF"/>
              </a:solidFill>
            </a:endParaRPr>
          </a:p>
        </p:txBody>
      </p:sp>
      <p:sp>
        <p:nvSpPr>
          <p:cNvPr id="6" name="Plassholder for tekst 1"/>
          <p:cNvSpPr txBox="1">
            <a:spLocks/>
          </p:cNvSpPr>
          <p:nvPr/>
        </p:nvSpPr>
        <p:spPr bwMode="auto">
          <a:xfrm>
            <a:off x="752475" y="1533525"/>
            <a:ext cx="3311525" cy="531813"/>
          </a:xfrm>
          <a:prstGeom prst="rect">
            <a:avLst/>
          </a:prstGeom>
          <a:noFill/>
          <a:ln w="28575">
            <a:solidFill>
              <a:srgbClr val="005B8A"/>
            </a:solidFill>
            <a:miter lim="800000"/>
            <a:headEnd/>
            <a:tailEnd/>
          </a:ln>
          <a:effectLst/>
          <a:extLst/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SzPct val="95000"/>
              <a:buFont typeface="Arial" pitchFamily="34" charset="0"/>
              <a:buNone/>
              <a:defRPr sz="2400" b="1">
                <a:solidFill>
                  <a:srgbClr val="564C44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Arial" charset="0"/>
              <a:buNone/>
              <a:defRPr sz="2000" b="1">
                <a:solidFill>
                  <a:srgbClr val="564C44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Arial" charset="0"/>
              <a:buNone/>
              <a:defRPr sz="1800" b="1">
                <a:solidFill>
                  <a:srgbClr val="564C44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nb-NO" kern="0" dirty="0" smtClean="0"/>
              <a:t>For brukere</a:t>
            </a:r>
            <a:endParaRPr lang="nb-NO" kern="0" dirty="0"/>
          </a:p>
        </p:txBody>
      </p:sp>
      <p:sp>
        <p:nvSpPr>
          <p:cNvPr id="7" name="Plassholder for tekst 3"/>
          <p:cNvSpPr txBox="1">
            <a:spLocks/>
          </p:cNvSpPr>
          <p:nvPr/>
        </p:nvSpPr>
        <p:spPr bwMode="auto">
          <a:xfrm>
            <a:off x="5049838" y="1533525"/>
            <a:ext cx="3475037" cy="541338"/>
          </a:xfrm>
          <a:prstGeom prst="rect">
            <a:avLst/>
          </a:prstGeom>
          <a:noFill/>
          <a:ln w="28575">
            <a:solidFill>
              <a:srgbClr val="005B8A"/>
            </a:solidFill>
            <a:miter lim="800000"/>
            <a:headEnd/>
            <a:tailEnd/>
          </a:ln>
          <a:effectLst/>
          <a:extLst/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SzPct val="95000"/>
              <a:buFont typeface="Arial" pitchFamily="34" charset="0"/>
              <a:buNone/>
              <a:defRPr sz="2400" b="1">
                <a:solidFill>
                  <a:srgbClr val="564C44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Arial" charset="0"/>
              <a:buNone/>
              <a:defRPr sz="2000" b="1">
                <a:solidFill>
                  <a:srgbClr val="564C44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85000"/>
              <a:buFont typeface="Arial" charset="0"/>
              <a:buNone/>
              <a:defRPr sz="1800" b="1">
                <a:solidFill>
                  <a:srgbClr val="564C44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nb-NO" kern="0" dirty="0" smtClean="0"/>
              <a:t>For medarbeidere</a:t>
            </a:r>
            <a:endParaRPr lang="nb-NO" kern="0" dirty="0"/>
          </a:p>
        </p:txBody>
      </p:sp>
    </p:spTree>
    <p:extLst>
      <p:ext uri="{BB962C8B-B14F-4D97-AF65-F5344CB8AC3E}">
        <p14:creationId xmlns:p14="http://schemas.microsoft.com/office/powerpoint/2010/main" val="3668280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2. Det IKT-baserte utviklingsarbeidet (2)</a:t>
            </a:r>
            <a:r>
              <a:rPr lang="nb-NO" sz="2400" smtClean="0"/>
              <a:t/>
            </a:r>
            <a:br>
              <a:rPr lang="nb-NO" sz="2400" smtClean="0"/>
            </a:br>
            <a:endParaRPr lang="nb-NO" smtClean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08100"/>
            <a:ext cx="8372475" cy="5410200"/>
          </a:xfrm>
        </p:spPr>
        <p:txBody>
          <a:bodyPr/>
          <a:lstStyle/>
          <a:p>
            <a:pPr eaLnBrk="1" hangingPunct="1"/>
            <a:r>
              <a:rPr lang="nb-NO" sz="2400" smtClean="0"/>
              <a:t>Planleggingen av uførereformen basert på PESYS fortsetter for fullt. </a:t>
            </a:r>
          </a:p>
          <a:p>
            <a:pPr eaLnBrk="1" hangingPunct="1"/>
            <a:r>
              <a:rPr lang="nb-NO" sz="2400" smtClean="0"/>
              <a:t>Uførereformprosjektet er i rute med viktige leveranser.</a:t>
            </a:r>
          </a:p>
          <a:p>
            <a:pPr eaLnBrk="1" hangingPunct="1"/>
            <a:r>
              <a:rPr lang="nb-NO" sz="2400" smtClean="0"/>
              <a:t>For å sikre at uførereformen kan gjennomføres godt nok, </a:t>
            </a:r>
            <a:r>
              <a:rPr lang="nb-NO" sz="2400" i="1" smtClean="0"/>
              <a:t>men heller ikke mer</a:t>
            </a:r>
            <a:r>
              <a:rPr lang="nb-NO" sz="2400" smtClean="0"/>
              <a:t>, må vi replanlegge moderniseringen og prioritere løsninger som gir mindre «forretningsverdi» enn opprinnelig planlagt.</a:t>
            </a:r>
          </a:p>
          <a:p>
            <a:pPr eaLnBrk="1" hangingPunct="1"/>
            <a:r>
              <a:rPr lang="nb-NO" sz="2400" smtClean="0"/>
              <a:t>Selvbetjeningsløsningen for uføre skal baseres på samme plattform som vi har for alderspensjon (PSELV).</a:t>
            </a:r>
          </a:p>
          <a:p>
            <a:pPr eaLnBrk="1" hangingPunct="1"/>
            <a:r>
              <a:rPr lang="nb-NO" sz="2400" smtClean="0"/>
              <a:t>Elektronisk søknad for dagpenger skal realiseres på vår nye moderniserte plattform.</a:t>
            </a:r>
          </a:p>
          <a:p>
            <a:pPr eaLnBrk="1" hangingPunct="1"/>
            <a:endParaRPr lang="nb-NO" sz="2400" smtClean="0"/>
          </a:p>
          <a:p>
            <a:pPr eaLnBrk="1" hangingPunct="1"/>
            <a:endParaRPr lang="nb-NO" sz="2400" smtClean="0"/>
          </a:p>
        </p:txBody>
      </p:sp>
    </p:spTree>
    <p:extLst>
      <p:ext uri="{BB962C8B-B14F-4D97-AF65-F5344CB8AC3E}">
        <p14:creationId xmlns:p14="http://schemas.microsoft.com/office/powerpoint/2010/main" val="40072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 2. Det IKT-baserte utviklingsarbeidet (3)</a:t>
            </a:r>
            <a:r>
              <a:rPr lang="nb-NO" sz="2400" smtClean="0"/>
              <a:t/>
            </a:r>
            <a:br>
              <a:rPr lang="nb-NO" sz="2400" smtClean="0"/>
            </a:br>
            <a:endParaRPr lang="nb-NO" smtClean="0"/>
          </a:p>
        </p:txBody>
      </p:sp>
      <p:sp>
        <p:nvSpPr>
          <p:cNvPr id="41986" name="Plassholder for innhold 2"/>
          <p:cNvSpPr>
            <a:spLocks noGrp="1"/>
          </p:cNvSpPr>
          <p:nvPr>
            <p:ph idx="1"/>
          </p:nvPr>
        </p:nvSpPr>
        <p:spPr>
          <a:xfrm>
            <a:off x="457200" y="1485900"/>
            <a:ext cx="8372475" cy="4786313"/>
          </a:xfrm>
        </p:spPr>
        <p:txBody>
          <a:bodyPr/>
          <a:lstStyle/>
          <a:p>
            <a:pPr eaLnBrk="1" hangingPunct="1"/>
            <a:endParaRPr lang="nb-NO" sz="2400" smtClean="0"/>
          </a:p>
          <a:p>
            <a:pPr eaLnBrk="1" hangingPunct="1"/>
            <a:r>
              <a:rPr lang="nb-NO" sz="2400" smtClean="0"/>
              <a:t>Vi reorganiserer og senker tempo i moderniserings-arbeidet, men målbildet ligger fast. </a:t>
            </a:r>
          </a:p>
          <a:p>
            <a:pPr eaLnBrk="1" hangingPunct="1"/>
            <a:r>
              <a:rPr lang="nb-NO" sz="2400" smtClean="0"/>
              <a:t>Utviklingsarbeid flyttes til IKT-avd, fagavd og utviklingssekretariat. Prosjektorganisasjonen MOD legges ned. </a:t>
            </a:r>
          </a:p>
          <a:p>
            <a:pPr eaLnBrk="1" hangingPunct="1"/>
            <a:r>
              <a:rPr lang="nb-NO" sz="2400" smtClean="0"/>
              <a:t>Moderniseringsarbeidet er nå inne i det vi kaller for fase 0. AD har gitt oss i oppdrag å vurdere grundig hvordan vi går videre med moderniseringsarbeidet. </a:t>
            </a:r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15082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75" y="367537"/>
            <a:ext cx="7624270" cy="1136650"/>
          </a:xfrm>
        </p:spPr>
        <p:txBody>
          <a:bodyPr/>
          <a:lstStyle/>
          <a:p>
            <a:pPr lvl="0" eaLnBrk="0" hangingPunct="0"/>
            <a:r>
              <a:rPr lang="nb-NO" kern="1200" dirty="0" smtClean="0">
                <a:solidFill>
                  <a:srgbClr val="C00000"/>
                </a:solidFill>
              </a:rPr>
              <a:t/>
            </a:r>
            <a:br>
              <a:rPr lang="nb-NO" kern="1200" dirty="0" smtClean="0">
                <a:solidFill>
                  <a:srgbClr val="C00000"/>
                </a:solidFill>
              </a:rPr>
            </a:br>
            <a:r>
              <a:rPr lang="nb-NO" kern="1200" dirty="0" smtClean="0">
                <a:solidFill>
                  <a:srgbClr val="C00000"/>
                </a:solidFill>
              </a:rPr>
              <a:t>Vold </a:t>
            </a:r>
            <a:r>
              <a:rPr lang="nb-NO" kern="1200" dirty="0">
                <a:solidFill>
                  <a:srgbClr val="C00000"/>
                </a:solidFill>
              </a:rPr>
              <a:t>og trussel-utvikling per </a:t>
            </a:r>
            <a:r>
              <a:rPr lang="nb-NO" kern="1200" dirty="0" smtClean="0">
                <a:solidFill>
                  <a:srgbClr val="C00000"/>
                </a:solidFill>
              </a:rPr>
              <a:t>måned 2010-13 </a:t>
            </a:r>
            <a:r>
              <a:rPr lang="nb-NO" kern="1200" dirty="0">
                <a:solidFill>
                  <a:srgbClr val="C00000"/>
                </a:solidFill>
              </a:rPr>
              <a:t/>
            </a:r>
            <a:br>
              <a:rPr lang="nb-NO" kern="1200" dirty="0">
                <a:solidFill>
                  <a:srgbClr val="C00000"/>
                </a:solidFill>
              </a:rPr>
            </a:br>
            <a:endParaRPr lang="nb-NO" kern="1200" dirty="0">
              <a:solidFill>
                <a:srgbClr val="C00000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787709"/>
              </p:ext>
            </p:extLst>
          </p:nvPr>
        </p:nvGraphicFramePr>
        <p:xfrm>
          <a:off x="457200" y="1773238"/>
          <a:ext cx="8372475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51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9568" y="420546"/>
            <a:ext cx="7256463" cy="1136650"/>
          </a:xfrm>
        </p:spPr>
        <p:txBody>
          <a:bodyPr/>
          <a:lstStyle/>
          <a:p>
            <a:r>
              <a:rPr lang="nb-NO" dirty="0" smtClean="0">
                <a:solidFill>
                  <a:srgbClr val="000000"/>
                </a:solidFill>
                <a:latin typeface="Calibri"/>
              </a:rPr>
              <a:t>«Jeg </a:t>
            </a:r>
            <a:r>
              <a:rPr lang="nb-NO" dirty="0">
                <a:solidFill>
                  <a:srgbClr val="000000"/>
                </a:solidFill>
                <a:latin typeface="Calibri"/>
              </a:rPr>
              <a:t>får den service jeg trenger fra </a:t>
            </a:r>
            <a:r>
              <a:rPr lang="nb-NO" dirty="0" smtClean="0">
                <a:solidFill>
                  <a:srgbClr val="000000"/>
                </a:solidFill>
                <a:latin typeface="Calibri"/>
              </a:rPr>
              <a:t>NAV-kontoret», gjennomsnittsscore </a:t>
            </a:r>
            <a:r>
              <a:rPr lang="nb-NO" dirty="0">
                <a:solidFill>
                  <a:srgbClr val="000000"/>
                </a:solidFill>
                <a:latin typeface="Calibri"/>
              </a:rPr>
              <a:t/>
            </a:r>
            <a:br>
              <a:rPr lang="nb-NO" dirty="0">
                <a:solidFill>
                  <a:srgbClr val="000000"/>
                </a:solidFill>
                <a:latin typeface="Calibri"/>
              </a:rPr>
            </a:br>
            <a:endParaRPr lang="nb-NO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21" y="1557196"/>
            <a:ext cx="6929485" cy="4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2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Arbeidsgruppen skal gjennomføre en bred kartlegging av nå - situasjonen</a:t>
            </a:r>
            <a:endParaRPr lang="nb-NO" sz="2400" dirty="0"/>
          </a:p>
        </p:txBody>
      </p:sp>
      <p:sp>
        <p:nvSpPr>
          <p:cNvPr id="4" name="Avrundet rektangel 3"/>
          <p:cNvSpPr/>
          <p:nvPr/>
        </p:nvSpPr>
        <p:spPr>
          <a:xfrm>
            <a:off x="3277354" y="2632054"/>
            <a:ext cx="1783533" cy="76083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FFFFFF"/>
                </a:solidFill>
              </a:rPr>
              <a:t>Sikkerhet i NAV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606584" y="1629654"/>
            <a:ext cx="2824679" cy="10759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>
                <a:solidFill>
                  <a:srgbClr val="675C53"/>
                </a:solidFill>
              </a:rPr>
              <a:t>Regelverk</a:t>
            </a:r>
            <a:r>
              <a:rPr lang="nb-NO" sz="1400" b="1" dirty="0">
                <a:solidFill>
                  <a:srgbClr val="675C53"/>
                </a:solidFill>
              </a:rPr>
              <a:t>, policyer og rutiner for å forebygge og hindre hendelser knyttet til trusler og </a:t>
            </a:r>
            <a:r>
              <a:rPr lang="nb-NO" sz="1400" b="1" dirty="0" smtClean="0">
                <a:solidFill>
                  <a:srgbClr val="675C53"/>
                </a:solidFill>
              </a:rPr>
              <a:t>vold</a:t>
            </a:r>
            <a:endParaRPr lang="nb-NO" sz="1400" b="1" dirty="0">
              <a:solidFill>
                <a:srgbClr val="675C53"/>
              </a:solidFill>
            </a:endParaRPr>
          </a:p>
        </p:txBody>
      </p:sp>
      <p:sp>
        <p:nvSpPr>
          <p:cNvPr id="7" name="Avrundet rektangel 6"/>
          <p:cNvSpPr/>
          <p:nvPr/>
        </p:nvSpPr>
        <p:spPr>
          <a:xfrm>
            <a:off x="4922976" y="3392891"/>
            <a:ext cx="2872058" cy="966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rgbClr val="675C53"/>
                </a:solidFill>
              </a:rPr>
              <a:t>Kartlegge sikkerhetssituasjonen i arbeids- og velferdsforvaltningen, og særlig i NAV-kontorene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4790826" y="1539124"/>
            <a:ext cx="2814070" cy="1043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 smtClean="0">
                <a:solidFill>
                  <a:srgbClr val="675C53"/>
                </a:solidFill>
              </a:rPr>
              <a:t>Rutiner </a:t>
            </a:r>
            <a:r>
              <a:rPr lang="nb-NO" sz="1400" b="1" dirty="0">
                <a:solidFill>
                  <a:srgbClr val="675C53"/>
                </a:solidFill>
              </a:rPr>
              <a:t>og retningslinjer mm for håndtering av enkelthendelser knyttet til trusler og vold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452675" y="3280482"/>
            <a:ext cx="2824679" cy="10846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rgbClr val="675C53"/>
                </a:solidFill>
              </a:rPr>
              <a:t>Beskrive utfordringer i lys av gjeldende bemanning, kompetanse, regelverk, policyer, rutiner og den faktiske </a:t>
            </a:r>
            <a:r>
              <a:rPr lang="nb-NO" sz="1400" b="1" dirty="0" smtClean="0">
                <a:solidFill>
                  <a:srgbClr val="675C53"/>
                </a:solidFill>
              </a:rPr>
              <a:t>sikkerhetssituasjonen</a:t>
            </a:r>
            <a:endParaRPr lang="nb-NO" sz="1400" b="1" dirty="0">
              <a:solidFill>
                <a:srgbClr val="675C53"/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715225" y="5589375"/>
            <a:ext cx="7441948" cy="7751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FFFF"/>
                </a:solidFill>
              </a:rPr>
              <a:t>Arbeidsgruppen leverer sluttrapport 18. desember til KS, Oslo Kommune, NAV Arbeids- og velferdsdirektoratet samt deltakere i referansegruppen</a:t>
            </a:r>
            <a:endParaRPr lang="nb-NO" sz="1600" dirty="0">
              <a:solidFill>
                <a:srgbClr val="FFFFFF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2843808" y="4365104"/>
            <a:ext cx="2872058" cy="966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>
              <a:solidFill>
                <a:srgbClr val="675C53"/>
              </a:solidFill>
            </a:endParaRPr>
          </a:p>
        </p:txBody>
      </p:sp>
      <p:sp>
        <p:nvSpPr>
          <p:cNvPr id="14" name="Avrundet rektangel 13"/>
          <p:cNvSpPr/>
          <p:nvPr/>
        </p:nvSpPr>
        <p:spPr>
          <a:xfrm>
            <a:off x="2733091" y="4518589"/>
            <a:ext cx="2872058" cy="966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rgbClr val="FFFFFF"/>
                </a:solidFill>
              </a:rPr>
              <a:t> </a:t>
            </a:r>
            <a:r>
              <a:rPr lang="nb-NO" sz="1400" b="1" dirty="0" smtClean="0">
                <a:solidFill>
                  <a:srgbClr val="675C53"/>
                </a:solidFill>
              </a:rPr>
              <a:t>Foreslå </a:t>
            </a:r>
            <a:r>
              <a:rPr lang="nb-NO" sz="1400" b="1" dirty="0">
                <a:solidFill>
                  <a:srgbClr val="675C53"/>
                </a:solidFill>
              </a:rPr>
              <a:t>konkrete tiltak som vil styrke sikkerhetssituasjonen, herunder konflikthåndtering</a:t>
            </a:r>
            <a:r>
              <a:rPr lang="nb-NO" sz="1400" b="1" dirty="0">
                <a:solidFill>
                  <a:srgbClr val="FFFFFF"/>
                </a:solidFill>
              </a:rPr>
              <a:t>, </a:t>
            </a:r>
            <a:r>
              <a:rPr lang="nb-NO" sz="1400" b="1" dirty="0" smtClean="0">
                <a:solidFill>
                  <a:srgbClr val="FFFFFF"/>
                </a:solidFill>
              </a:rPr>
              <a:t>i</a:t>
            </a:r>
            <a:endParaRPr lang="nb-NO" sz="1400" b="1" dirty="0">
              <a:solidFill>
                <a:srgbClr val="675C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Optimal ressursfordeling og styring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C:\Users\DEMO\Pictures\1062549923220-600x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4481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08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Politiske føringer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Regjeringen </a:t>
            </a:r>
            <a:r>
              <a:rPr lang="nb-NO" dirty="0"/>
              <a:t>forventer at </a:t>
            </a:r>
            <a:r>
              <a:rPr lang="nb-NO" dirty="0" smtClean="0"/>
              <a:t>etaten: </a:t>
            </a:r>
          </a:p>
          <a:p>
            <a:r>
              <a:rPr lang="nb-NO" dirty="0" smtClean="0"/>
              <a:t>Forsterker </a:t>
            </a:r>
            <a:r>
              <a:rPr lang="nb-NO" dirty="0"/>
              <a:t>den planmessige forbedringen av oppfølgingsarbeidet for å øke overgangen til arbeid. </a:t>
            </a:r>
            <a:endParaRPr lang="nb-NO" dirty="0" smtClean="0"/>
          </a:p>
          <a:p>
            <a:r>
              <a:rPr lang="nb-NO" dirty="0" smtClean="0"/>
              <a:t>Fortsetter </a:t>
            </a:r>
            <a:r>
              <a:rPr lang="nb-NO" dirty="0"/>
              <a:t>arbeidet med å bedre kapasitet og kvalitet i ytelsesforvaltningen, bl.a. gjennom ny organisering av forvaltningsenhetene.  </a:t>
            </a:r>
          </a:p>
          <a:p>
            <a:r>
              <a:rPr lang="nb-NO" dirty="0" smtClean="0"/>
              <a:t>Viderefører moderniseringsarbeidet.</a:t>
            </a:r>
            <a:endParaRPr lang="nb-NO" dirty="0"/>
          </a:p>
          <a:p>
            <a:r>
              <a:rPr lang="nb-NO" dirty="0" smtClean="0"/>
              <a:t>Sikrer de </a:t>
            </a:r>
            <a:r>
              <a:rPr lang="nb-NO" dirty="0"/>
              <a:t>ansatte i arbeids- og velferdsforvaltningen </a:t>
            </a:r>
            <a:r>
              <a:rPr lang="nb-NO" dirty="0" smtClean="0"/>
              <a:t>en  </a:t>
            </a:r>
            <a:r>
              <a:rPr lang="nb-NO" dirty="0"/>
              <a:t>trygg arbeidsplass. Det vises til en pågående gjennomgang for ytterligere å styrke sikkerheten til de ansatte</a:t>
            </a:r>
            <a:r>
              <a:rPr lang="nb-NO" dirty="0" smtClean="0"/>
              <a:t>.</a:t>
            </a:r>
          </a:p>
          <a:p>
            <a:r>
              <a:rPr lang="nb-NO" dirty="0" smtClean="0"/>
              <a:t>I tillegg kommer selvsagt </a:t>
            </a:r>
            <a:r>
              <a:rPr lang="nb-NO" smtClean="0"/>
              <a:t>arbeidet med de konverterte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87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Statsbudsjett 2014 (oppdatert etter </a:t>
            </a:r>
            <a:r>
              <a:rPr lang="nb-NO" dirty="0" err="1" smtClean="0"/>
              <a:t>Prop</a:t>
            </a:r>
            <a:r>
              <a:rPr lang="nb-NO" dirty="0" smtClean="0"/>
              <a:t>. 1 S Tillegg 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9222"/>
            <a:ext cx="8372475" cy="4680098"/>
          </a:xfrm>
        </p:spPr>
        <p:txBody>
          <a:bodyPr/>
          <a:lstStyle/>
          <a:p>
            <a:r>
              <a:rPr lang="nb-NO" dirty="0" smtClean="0"/>
              <a:t>I forslaget til statsbudsjett for 2014 er etaten foreslått tildelt 396,373 mrd. kroner (inkl. tildelinger fra (BLD)</a:t>
            </a:r>
          </a:p>
          <a:p>
            <a:r>
              <a:rPr lang="nb-NO" dirty="0" smtClean="0"/>
              <a:t>Herav utgjør overslagsbevilgningene 369,417 mrd. kroner (inkl. BLD). Dette er en økning på 14,204 mrd. kroner i forhold til saldert budsjett for 2013</a:t>
            </a:r>
          </a:p>
          <a:p>
            <a:r>
              <a:rPr lang="nb-NO" dirty="0" smtClean="0"/>
              <a:t>De rammestyrte bevilgningene utgjør 26,956 mrd. kroner. Dette er en økning på 0,536 mrd. kroner sett i forhold til saldert budsjett for 2013 </a:t>
            </a:r>
          </a:p>
          <a:p>
            <a:pPr lvl="1"/>
            <a:r>
              <a:rPr lang="nb-NO" sz="2000" dirty="0" smtClean="0"/>
              <a:t>Etatens administrasjonsbudsjettet (kapittel 605, post 01 og 45) er foreslått styrket med </a:t>
            </a:r>
            <a:r>
              <a:rPr lang="nb-NO" sz="2000" dirty="0"/>
              <a:t>373,82 </a:t>
            </a:r>
            <a:r>
              <a:rPr lang="nb-NO" sz="2000" dirty="0" smtClean="0"/>
              <a:t>mill. kroner.</a:t>
            </a:r>
          </a:p>
          <a:p>
            <a:pPr lvl="1"/>
            <a:r>
              <a:rPr lang="nb-NO" sz="2000" dirty="0"/>
              <a:t>Etatens budsjettramme på kapittel 604 er på 576,64 mill. kroner i 2014. I tillegg er det avsatt en usikkerhetsavsetning på 124,8 mill. kroner i departementet. 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3441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44" y="175698"/>
            <a:ext cx="7836246" cy="1136650"/>
          </a:xfrm>
        </p:spPr>
        <p:txBody>
          <a:bodyPr/>
          <a:lstStyle/>
          <a:p>
            <a:r>
              <a:rPr lang="nb-NO" dirty="0" smtClean="0"/>
              <a:t>Beslutningspunkter</a:t>
            </a:r>
            <a:endParaRPr lang="nb-NO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503" y="1665824"/>
            <a:ext cx="8591739" cy="4590121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Etter at Plan og budsjettnotat nr. 1 er diskutert i direktørgruppen den 29. oktober, drøftet i sentralt MBA den 4. november, </a:t>
            </a:r>
            <a:r>
              <a:rPr lang="nb-NO" sz="1800" dirty="0" smtClean="0"/>
              <a:t>besluttet </a:t>
            </a:r>
            <a:r>
              <a:rPr lang="nb-NO" sz="1800" dirty="0"/>
              <a:t>Arbeids- og velferdsdirektøren følgende:</a:t>
            </a:r>
          </a:p>
          <a:p>
            <a:r>
              <a:rPr lang="nb-NO" sz="1800" b="0" dirty="0" smtClean="0"/>
              <a:t>Linjene </a:t>
            </a:r>
            <a:r>
              <a:rPr lang="nb-NO" sz="1800" b="0" dirty="0"/>
              <a:t>og direktoratet inkl. IKT-avdelingen tildeles 100 prosent grunnramme for </a:t>
            </a:r>
            <a:r>
              <a:rPr lang="nb-NO" sz="1800" b="0" dirty="0" smtClean="0"/>
              <a:t>2014 </a:t>
            </a:r>
          </a:p>
          <a:p>
            <a:pPr lvl="1"/>
            <a:r>
              <a:rPr lang="nb-NO" sz="1400" b="0" dirty="0" smtClean="0"/>
              <a:t>Styringsstaben </a:t>
            </a:r>
            <a:r>
              <a:rPr lang="nb-NO" sz="1400" b="0" dirty="0"/>
              <a:t>kommer tilbake med fordeling internt i direktoratet i egen sak 19. </a:t>
            </a:r>
            <a:r>
              <a:rPr lang="nb-NO" sz="1400" b="0" dirty="0" smtClean="0"/>
              <a:t>november</a:t>
            </a:r>
            <a:endParaRPr lang="nb-NO" sz="1400" b="0" dirty="0"/>
          </a:p>
          <a:p>
            <a:pPr lvl="0"/>
            <a:r>
              <a:rPr lang="nb-NO" sz="1800" b="0" dirty="0"/>
              <a:t>NAV-kontorene styrkes med 15 mill. kroner i 2014. Tjenestedirektøren viderefordeler midlene i egen linje, men det er en forutsetning at midlene fordeles til de NAV-kontor som har størst behov for </a:t>
            </a:r>
            <a:r>
              <a:rPr lang="nb-NO" sz="1800" b="0" dirty="0" smtClean="0"/>
              <a:t>styrking</a:t>
            </a:r>
          </a:p>
          <a:p>
            <a:r>
              <a:rPr lang="nb-NO" sz="1800" b="0" dirty="0"/>
              <a:t>Lønns- og priskompensasjonen fordeles fullt ut til </a:t>
            </a:r>
            <a:r>
              <a:rPr lang="nb-NO" sz="1800" b="0" dirty="0" smtClean="0"/>
              <a:t>enhetene</a:t>
            </a:r>
          </a:p>
          <a:p>
            <a:pPr lvl="1"/>
            <a:r>
              <a:rPr lang="nb-NO" sz="1400" b="0" dirty="0" smtClean="0"/>
              <a:t>Priskompensasjonen </a:t>
            </a:r>
            <a:r>
              <a:rPr lang="nb-NO" sz="1400" b="0" dirty="0"/>
              <a:t>til IKT-avdelingen legges til handlefriheten, da deres budsjettinnspill er beregnet i </a:t>
            </a:r>
            <a:r>
              <a:rPr lang="nb-NO" sz="1400" b="0" dirty="0" smtClean="0"/>
              <a:t>2014-kroner</a:t>
            </a:r>
            <a:endParaRPr lang="nb-NO" sz="1400" b="0" dirty="0"/>
          </a:p>
          <a:p>
            <a:pPr lvl="0"/>
            <a:endParaRPr lang="nb-NO" sz="1800" b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>
              <a:solidFill>
                <a:srgbClr val="675C53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mtClean="0">
              <a:solidFill>
                <a:srgbClr val="675C5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44" y="175698"/>
            <a:ext cx="7836246" cy="1136650"/>
          </a:xfrm>
        </p:spPr>
        <p:txBody>
          <a:bodyPr/>
          <a:lstStyle/>
          <a:p>
            <a:r>
              <a:rPr lang="nb-NO" dirty="0" smtClean="0"/>
              <a:t>Rammetildeling 2014</a:t>
            </a:r>
            <a:endParaRPr lang="nb-NO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85085" cy="4934545"/>
          </a:xfrm>
        </p:spPr>
        <p:txBody>
          <a:bodyPr/>
          <a:lstStyle/>
          <a:p>
            <a:r>
              <a:rPr lang="nb-NO" dirty="0" smtClean="0"/>
              <a:t>Ønsker å </a:t>
            </a:r>
            <a:r>
              <a:rPr lang="nb-NO" dirty="0"/>
              <a:t>fordele noe mer enn tildelt ramme i begynnelsen av </a:t>
            </a:r>
            <a:r>
              <a:rPr lang="nb-NO" dirty="0" smtClean="0"/>
              <a:t>2014</a:t>
            </a:r>
          </a:p>
          <a:p>
            <a:pPr lvl="1"/>
            <a:r>
              <a:rPr lang="nb-NO" dirty="0" smtClean="0"/>
              <a:t>Dette med </a:t>
            </a:r>
            <a:r>
              <a:rPr lang="nb-NO" dirty="0"/>
              <a:t>bakgrunn i etatens store mindreforbruk de seneste </a:t>
            </a:r>
            <a:r>
              <a:rPr lang="nb-NO" dirty="0" smtClean="0"/>
              <a:t>årene og for å få kapitalen i arbeid så tidlig som mulig</a:t>
            </a:r>
          </a:p>
          <a:p>
            <a:r>
              <a:rPr lang="nb-NO" dirty="0" smtClean="0"/>
              <a:t>Må leve med en høyere risikoprofil på driftsbudsjettet enn tidligere år</a:t>
            </a:r>
          </a:p>
          <a:p>
            <a:r>
              <a:rPr lang="nb-NO" dirty="0"/>
              <a:t>Kan bety at det </a:t>
            </a:r>
            <a:r>
              <a:rPr lang="nb-NO" dirty="0" smtClean="0"/>
              <a:t>blir behov </a:t>
            </a:r>
            <a:r>
              <a:rPr lang="nb-NO" dirty="0"/>
              <a:t>for justeringer i forbindelse med RNB eller en </a:t>
            </a:r>
            <a:r>
              <a:rPr lang="nb-NO" dirty="0" smtClean="0"/>
              <a:t>evt. </a:t>
            </a:r>
            <a:r>
              <a:rPr lang="nb-NO" dirty="0"/>
              <a:t>budsjettrevisjon høsten </a:t>
            </a:r>
            <a:r>
              <a:rPr lang="nb-NO" dirty="0" smtClean="0"/>
              <a:t>2014</a:t>
            </a:r>
            <a:endParaRPr lang="nb-NO" dirty="0"/>
          </a:p>
          <a:p>
            <a:r>
              <a:rPr lang="nb-NO" dirty="0" smtClean="0"/>
              <a:t>Krever god økonomistyring på alle nivåer</a:t>
            </a:r>
            <a:endParaRPr lang="nb-NO" dirty="0"/>
          </a:p>
          <a:p>
            <a:endParaRPr lang="nb-NO" sz="1800" b="0" dirty="0"/>
          </a:p>
          <a:p>
            <a:pPr lvl="0"/>
            <a:endParaRPr lang="nb-NO" sz="1800" b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>
              <a:solidFill>
                <a:srgbClr val="675C53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smtClean="0">
              <a:solidFill>
                <a:srgbClr val="675C5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9263" y="269367"/>
            <a:ext cx="7254875" cy="1136650"/>
          </a:xfrm>
        </p:spPr>
        <p:txBody>
          <a:bodyPr/>
          <a:lstStyle/>
          <a:p>
            <a:r>
              <a:rPr lang="nb-NO" dirty="0" smtClean="0"/>
              <a:t>Etatens hovedprioriteringer for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b-NO" sz="2400" dirty="0" smtClean="0"/>
              <a:t>I 2014 er hovedprioriteringene for etaten:</a:t>
            </a:r>
          </a:p>
          <a:p>
            <a:pPr lvl="1"/>
            <a:r>
              <a:rPr lang="nb-NO" dirty="0" smtClean="0"/>
              <a:t>Å </a:t>
            </a:r>
            <a:r>
              <a:rPr lang="nb-NO" dirty="0"/>
              <a:t>forbedre nivået og kvaliteten i det løpende arbeidet, spesielt å styrke oppfølgingsarbeidet og brukeropplevelsen.</a:t>
            </a:r>
          </a:p>
          <a:p>
            <a:pPr lvl="1"/>
            <a:r>
              <a:rPr lang="nb-NO" dirty="0"/>
              <a:t>Å forbedre styringen av de strategiske utviklingstiltakene for å sikre gjennomføring av modernisering og </a:t>
            </a:r>
            <a:r>
              <a:rPr lang="nb-NO" dirty="0" smtClean="0"/>
              <a:t>Uførereformen </a:t>
            </a:r>
            <a:endParaRPr lang="nb-NO" dirty="0"/>
          </a:p>
          <a:p>
            <a:pPr lvl="1"/>
            <a:r>
              <a:rPr lang="nb-NO" dirty="0"/>
              <a:t>Å gjennomføre spesialisering av stønadsforvaltningen i tråd med de planer som er lagt.  </a:t>
            </a:r>
          </a:p>
          <a:p>
            <a:r>
              <a:rPr lang="nb-NO" dirty="0" smtClean="0"/>
              <a:t>Dette gjør vi ved å:</a:t>
            </a:r>
          </a:p>
          <a:p>
            <a:pPr lvl="1"/>
            <a:r>
              <a:rPr lang="nb-NO" dirty="0" smtClean="0"/>
              <a:t>Styrke </a:t>
            </a:r>
            <a:r>
              <a:rPr lang="nb-NO" dirty="0"/>
              <a:t>arbeidsmarkedskompetansen</a:t>
            </a:r>
          </a:p>
          <a:p>
            <a:pPr lvl="1"/>
            <a:r>
              <a:rPr lang="nb-NO" dirty="0"/>
              <a:t>Styrke den arbeidsrettede brukeroppfølgingen</a:t>
            </a:r>
          </a:p>
          <a:p>
            <a:pPr lvl="1"/>
            <a:r>
              <a:rPr lang="nb-NO" dirty="0"/>
              <a:t>Styrke ferdighetene i veiledning og samhandling med brukeren </a:t>
            </a:r>
          </a:p>
          <a:p>
            <a:pPr lvl="1"/>
            <a:r>
              <a:rPr lang="nb-NO" dirty="0"/>
              <a:t>Følge felles og tydelige krav til kvalitet og like arbeidsprosesser </a:t>
            </a:r>
          </a:p>
          <a:p>
            <a:pPr lvl="1"/>
            <a:r>
              <a:rPr lang="nb-NO" dirty="0"/>
              <a:t>Utøve tydelig ledelse og helhetlig styring</a:t>
            </a:r>
          </a:p>
          <a:p>
            <a:pPr lvl="1"/>
            <a:r>
              <a:rPr lang="nb-NO" dirty="0"/>
              <a:t>Videreutvikle partnerskapet</a:t>
            </a:r>
            <a:r>
              <a:rPr lang="nb-NO" i="1" dirty="0"/>
              <a:t> </a:t>
            </a:r>
            <a:endParaRPr lang="nb-NO" dirty="0"/>
          </a:p>
          <a:p>
            <a:pPr lvl="1"/>
            <a:r>
              <a:rPr lang="nb-NO" dirty="0"/>
              <a:t>Øke kunnskapen om hva som virker (ny)</a:t>
            </a:r>
          </a:p>
          <a:p>
            <a:r>
              <a:rPr lang="nb-NO" sz="2400" dirty="0"/>
              <a:t>Arbeidet med å redusere det interne sykefraværet skal videreføres.   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11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000" b="0" dirty="0" smtClean="0"/>
              <a:t/>
            </a:r>
            <a:br>
              <a:rPr lang="nb-NO" sz="2000" b="0" dirty="0" smtClean="0"/>
            </a:br>
            <a:r>
              <a:rPr lang="nb-NO" sz="2000" b="0" dirty="0" smtClean="0"/>
              <a:t/>
            </a:r>
            <a:br>
              <a:rPr lang="nb-NO" sz="2000" b="0" dirty="0" smtClean="0"/>
            </a:br>
            <a:r>
              <a:rPr lang="nb-NO" dirty="0" smtClean="0"/>
              <a:t>Mål og hovedgrep </a:t>
            </a:r>
            <a:br>
              <a:rPr lang="nb-NO" dirty="0" smtClean="0"/>
            </a:br>
            <a:r>
              <a:rPr lang="nb-NO" dirty="0" smtClean="0"/>
              <a:t>for NAV i Nordland 2013-2016</a:t>
            </a:r>
            <a:r>
              <a:rPr lang="nb-NO" sz="2400" dirty="0" smtClean="0"/>
              <a:t>	</a:t>
            </a:r>
            <a:endParaRPr lang="nb-NO" sz="2000" b="0" dirty="0" smtClean="0"/>
          </a:p>
        </p:txBody>
      </p:sp>
      <p:sp>
        <p:nvSpPr>
          <p:cNvPr id="5123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1954761"/>
            <a:ext cx="4110404" cy="352797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b-NO" sz="3200" b="1" dirty="0" smtClean="0"/>
              <a:t>Mål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b-NO" sz="1800" b="1" dirty="0" smtClean="0"/>
              <a:t>Være virksomhetens foretrukne samarbeidspart i utvikling av arbeidslivet i Nordland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b-NO" sz="1800" b="1" dirty="0" smtClean="0"/>
              <a:t>Skaffe arbeidsgivere i Nordland flere kompetente arbeidstakere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b-NO" sz="1800" b="1" dirty="0" smtClean="0"/>
              <a:t>Kultur for arbeid først i organisasjonen  samtidig som man sikrer en verdig velferdsforvaltning</a:t>
            </a:r>
            <a:endParaRPr lang="nb-NO" sz="1200" b="1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nb-NO" sz="1800" b="1" dirty="0" smtClean="0"/>
              <a:t>NAV i Nordland: ledende HEIA-bedrift (helsefremmende og inkluderende arbeidsliv) </a:t>
            </a:r>
            <a:endParaRPr lang="nb-NO" sz="1400" b="1" dirty="0" smtClean="0"/>
          </a:p>
          <a:p>
            <a:pPr eaLnBrk="1" hangingPunct="1"/>
            <a:endParaRPr lang="nb-NO" sz="1400" b="1" dirty="0"/>
          </a:p>
        </p:txBody>
      </p:sp>
      <p:sp>
        <p:nvSpPr>
          <p:cNvPr id="5124" name="Plassholder for innhold 4"/>
          <p:cNvSpPr>
            <a:spLocks noGrp="1"/>
          </p:cNvSpPr>
          <p:nvPr>
            <p:ph sz="half" idx="2"/>
          </p:nvPr>
        </p:nvSpPr>
        <p:spPr>
          <a:xfrm>
            <a:off x="4720008" y="1943429"/>
            <a:ext cx="4110403" cy="331194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b-NO" sz="3200" b="1" dirty="0" smtClean="0"/>
              <a:t>Hovedgrep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b-NO" sz="1800" b="1" dirty="0" smtClean="0"/>
              <a:t>Styrket markedskompetanse og aktiviteten lokalt og regionalt.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b-NO" sz="1800" b="1" dirty="0" smtClean="0"/>
              <a:t>Arbeidsrettet brukeroppfølging, formidling og økt import av arbeidskraft.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b-NO" sz="1800" b="1" dirty="0" smtClean="0"/>
              <a:t>Utvikling av eierskap, lederskap og medarbeiderskap.</a:t>
            </a:r>
          </a:p>
        </p:txBody>
      </p:sp>
    </p:spTree>
    <p:extLst>
      <p:ext uri="{BB962C8B-B14F-4D97-AF65-F5344CB8AC3E}">
        <p14:creationId xmlns:p14="http://schemas.microsoft.com/office/powerpoint/2010/main" val="28263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127000" y="33338"/>
            <a:ext cx="8921750" cy="66214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675C53"/>
              </a:solidFill>
            </a:endParaRPr>
          </a:p>
        </p:txBody>
      </p:sp>
      <p:pic>
        <p:nvPicPr>
          <p:cNvPr id="14339" name="Picture 2" descr="F:\F2830_FY\Felles Filer\3 - FIMP\05 - Arbeidsdokumenter per medarbeider\Anniken\Grafikk\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0"/>
            <a:ext cx="124301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uppe 17"/>
          <p:cNvGrpSpPr>
            <a:grpSpLocks/>
          </p:cNvGrpSpPr>
          <p:nvPr/>
        </p:nvGrpSpPr>
        <p:grpSpPr bwMode="auto">
          <a:xfrm>
            <a:off x="63500" y="288925"/>
            <a:ext cx="9163050" cy="6396038"/>
            <a:chOff x="18753" y="245361"/>
            <a:chExt cx="9163145" cy="6395282"/>
          </a:xfrm>
        </p:grpSpPr>
        <p:sp>
          <p:nvSpPr>
            <p:cNvPr id="5" name="Rektangel 4"/>
            <p:cNvSpPr/>
            <p:nvPr/>
          </p:nvSpPr>
          <p:spPr>
            <a:xfrm rot="19892303">
              <a:off x="18753" y="1910452"/>
              <a:ext cx="2876580" cy="526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dirty="0">
                  <a:solidFill>
                    <a:srgbClr val="675C53"/>
                  </a:solidFill>
                </a:rPr>
                <a:t>Veiledningskompetanse</a:t>
              </a:r>
            </a:p>
          </p:txBody>
        </p:sp>
        <p:sp>
          <p:nvSpPr>
            <p:cNvPr id="14346" name="TekstSylinder 7"/>
            <p:cNvSpPr txBox="1">
              <a:spLocks noChangeArrowheads="1"/>
            </p:cNvSpPr>
            <p:nvPr/>
          </p:nvSpPr>
          <p:spPr bwMode="auto">
            <a:xfrm>
              <a:off x="2873246" y="245361"/>
              <a:ext cx="354254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SzPct val="85000"/>
                <a:buFont typeface="Wingdings" pitchFamily="2" charset="2"/>
                <a:buChar char="§"/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SzPct val="85000"/>
                <a:buFont typeface="Arial" charset="0"/>
                <a:buChar char="–"/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SzPct val="85000"/>
                <a:buFont typeface="Arial" charset="0"/>
                <a:buChar char="–"/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nb-NO" altLang="nb-NO" sz="2800" smtClean="0">
                  <a:solidFill>
                    <a:srgbClr val="C00000"/>
                  </a:solidFill>
                  <a:ea typeface="MS PGothic" pitchFamily="34" charset="-128"/>
                  <a:cs typeface="Arial" charset="0"/>
                </a:rPr>
                <a:t>Arbeidsrettet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nb-NO" altLang="nb-NO" sz="2800" smtClean="0">
                  <a:solidFill>
                    <a:srgbClr val="C00000"/>
                  </a:solidFill>
                  <a:ea typeface="MS PGothic" pitchFamily="34" charset="-128"/>
                  <a:cs typeface="Arial" charset="0"/>
                </a:rPr>
                <a:t>brukeroppfølging</a:t>
              </a:r>
            </a:p>
          </p:txBody>
        </p:sp>
        <p:pic>
          <p:nvPicPr>
            <p:cNvPr id="143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31" t="18484" r="16983" b="18271"/>
            <a:stretch>
              <a:fillRect/>
            </a:stretch>
          </p:blipFill>
          <p:spPr bwMode="auto">
            <a:xfrm>
              <a:off x="2833142" y="1349533"/>
              <a:ext cx="3612628" cy="3882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ktangel 15"/>
            <p:cNvSpPr/>
            <p:nvPr/>
          </p:nvSpPr>
          <p:spPr>
            <a:xfrm rot="1672896">
              <a:off x="6405332" y="1905690"/>
              <a:ext cx="2776566" cy="526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dirty="0">
                  <a:solidFill>
                    <a:srgbClr val="675C53"/>
                  </a:solidFill>
                </a:rPr>
                <a:t>Arbeidsmarkedsarbeid </a:t>
              </a: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539458" y="5980321"/>
              <a:ext cx="8259849" cy="660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dirty="0">
                  <a:solidFill>
                    <a:srgbClr val="C00000"/>
                  </a:solidFill>
                </a:rPr>
                <a:t>Hvordan henger dette sammen?</a:t>
              </a:r>
            </a:p>
            <a:p>
              <a:pPr algn="ctr">
                <a:defRPr/>
              </a:pPr>
              <a:r>
                <a:rPr lang="nb-NO" dirty="0">
                  <a:solidFill>
                    <a:srgbClr val="C00000"/>
                  </a:solidFill>
                </a:rPr>
                <a:t>Hvordan skal vi jobbe med utvikling framover?</a:t>
              </a:r>
            </a:p>
          </p:txBody>
        </p:sp>
      </p:grpSp>
      <p:sp>
        <p:nvSpPr>
          <p:cNvPr id="12" name="Rektangel 11"/>
          <p:cNvSpPr/>
          <p:nvPr/>
        </p:nvSpPr>
        <p:spPr>
          <a:xfrm>
            <a:off x="2878138" y="5260975"/>
            <a:ext cx="3582987" cy="4857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dirty="0">
                <a:solidFill>
                  <a:srgbClr val="FFFFFF"/>
                </a:solidFill>
              </a:rPr>
              <a:t>Ledelsesplattform</a:t>
            </a:r>
          </a:p>
        </p:txBody>
      </p:sp>
      <p:pic>
        <p:nvPicPr>
          <p:cNvPr id="14342" name="Bild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051175"/>
            <a:ext cx="24542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SzPct val="85000"/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SzPct val="85000"/>
              <a:buFont typeface="Arial" charset="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SzPct val="85000"/>
              <a:buFont typeface="Arial" charset="0"/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nb-NO" altLang="nb-NO" sz="1800" b="0" smtClean="0">
              <a:solidFill>
                <a:srgbClr val="675C53"/>
              </a:solidFill>
              <a:cs typeface="Arial" charset="0"/>
            </a:endParaRPr>
          </a:p>
        </p:txBody>
      </p:sp>
      <p:pic>
        <p:nvPicPr>
          <p:cNvPr id="1434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3090863"/>
            <a:ext cx="246697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2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ecxBilde_x005f_x005f_x005f_x005f_x005f_x005f_x005f_x0020_1" descr="cid:453180508@16012011-05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1626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447675" y="257175"/>
            <a:ext cx="79724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nb-NO" sz="2800" b="1" dirty="0">
                <a:solidFill>
                  <a:srgbClr val="C30000"/>
                </a:solidFill>
              </a:rPr>
              <a:t>Vi må lete etter </a:t>
            </a:r>
            <a:r>
              <a:rPr lang="nb-NO" sz="2800" b="1" dirty="0" smtClean="0">
                <a:solidFill>
                  <a:srgbClr val="C30000"/>
                </a:solidFill>
              </a:rPr>
              <a:t>mestringsgleden og restarbeidsevnen!</a:t>
            </a:r>
            <a:endParaRPr lang="nb-NO" sz="2400" b="1" dirty="0">
              <a:solidFill>
                <a:srgbClr val="C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75" y="257175"/>
            <a:ext cx="7256463" cy="1517304"/>
          </a:xfrm>
        </p:spPr>
        <p:txBody>
          <a:bodyPr/>
          <a:lstStyle/>
          <a:p>
            <a:r>
              <a:rPr lang="nb-NO" dirty="0" smtClean="0">
                <a:solidFill>
                  <a:srgbClr val="000000"/>
                </a:solidFill>
                <a:latin typeface="Calibri"/>
              </a:rPr>
              <a:t>«Jeg </a:t>
            </a:r>
            <a:r>
              <a:rPr lang="nb-NO" dirty="0">
                <a:solidFill>
                  <a:srgbClr val="000000"/>
                </a:solidFill>
                <a:latin typeface="Calibri"/>
              </a:rPr>
              <a:t>har mulighet til å legge frem min sak uforstyrret ved NAV-kontoret dersom jeg har behov for </a:t>
            </a:r>
            <a:r>
              <a:rPr lang="nb-NO" dirty="0" smtClean="0">
                <a:solidFill>
                  <a:srgbClr val="000000"/>
                </a:solidFill>
                <a:latin typeface="Calibri"/>
              </a:rPr>
              <a:t>det», gjennomsnittscore</a:t>
            </a:r>
            <a:br>
              <a:rPr lang="nb-NO" dirty="0" smtClean="0">
                <a:solidFill>
                  <a:srgbClr val="000000"/>
                </a:solidFill>
                <a:latin typeface="Calibri"/>
              </a:rPr>
            </a:br>
            <a:endParaRPr lang="nb-NO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18" y="1901227"/>
            <a:ext cx="6498738" cy="440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0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tel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smtClean="0"/>
              <a:t>Kjell Hugvik - NAV i Nordland</a:t>
            </a:r>
            <a:br>
              <a:rPr lang="nb-NO" sz="1600" smtClean="0"/>
            </a:br>
            <a:r>
              <a:rPr lang="nb-NO" sz="1600" smtClean="0"/>
              <a:t>Energi - Alle ansatte</a:t>
            </a:r>
            <a:endParaRPr lang="nb-NO" sz="1600"/>
          </a:p>
        </p:txBody>
      </p:sp>
      <p:graphicFrame>
        <p:nvGraphicFramePr>
          <p:cNvPr id="138243" name="Group 3"/>
          <p:cNvGraphicFramePr>
            <a:graphicFrameLocks noGrp="1"/>
          </p:cNvGraphicFramePr>
          <p:nvPr/>
        </p:nvGraphicFramePr>
        <p:xfrm>
          <a:off x="107950" y="1600200"/>
          <a:ext cx="4411663" cy="2867662"/>
        </p:xfrm>
        <a:graphic>
          <a:graphicData uri="http://schemas.openxmlformats.org/drawingml/2006/table">
            <a:tbl>
              <a:tblPr/>
              <a:tblGrid>
                <a:gridCol w="3465513"/>
                <a:gridCol w="94615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vet hva som forventes av meg i jobben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interesserer meg sterkt for det jeg gjør på jobben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har ressurser og handlingsrom for å mestre jobben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(-0,1) 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gjør hver dag noe av det som inspirerer meg mest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 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får hyppig anerkjennelse for min innsats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(-0,1) 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får ofte positiv oppmerksomhet og støtte fra noen på  jobben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 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lærer og utvikler meg kontinuerlig i mitt arbeid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 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Energiscore (Sum 6 spm ovenfor markert med rødt)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(-0,3) 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274" name="ScoreGraf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1658"/>
              </p:ext>
            </p:extLst>
          </p:nvPr>
        </p:nvGraphicFramePr>
        <p:xfrm>
          <a:off x="4305300" y="1543050"/>
          <a:ext cx="48006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Diagram" r:id="rId4" imgW="8229600" imgH="5124355" progId="MSGraph.Chart.8">
                  <p:embed followColorScheme="full"/>
                </p:oleObj>
              </mc:Choice>
              <mc:Fallback>
                <p:oleObj name="Diagram" r:id="rId4" imgW="8229600" imgH="51243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305300" y="1543050"/>
                        <a:ext cx="4800600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C85B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5" name="Spm1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20841"/>
              </p:ext>
            </p:extLst>
          </p:nvPr>
        </p:nvGraphicFramePr>
        <p:xfrm>
          <a:off x="0" y="4799013"/>
          <a:ext cx="1331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Diagram" r:id="rId6" imgW="3286125" imgH="1743075" progId="MSGraph.Chart.8">
                  <p:embed followColorScheme="full"/>
                </p:oleObj>
              </mc:Choice>
              <mc:Fallback>
                <p:oleObj name="Diagram" r:id="rId6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99013"/>
                        <a:ext cx="1331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6" name="Spm2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18670"/>
              </p:ext>
            </p:extLst>
          </p:nvPr>
        </p:nvGraphicFramePr>
        <p:xfrm>
          <a:off x="1303338" y="4799013"/>
          <a:ext cx="1331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Diagram" r:id="rId8" imgW="3286125" imgH="1743075" progId="MSGraph.Chart.8">
                  <p:embed followColorScheme="full"/>
                </p:oleObj>
              </mc:Choice>
              <mc:Fallback>
                <p:oleObj name="Diagram" r:id="rId8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799013"/>
                        <a:ext cx="13319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7" name="Spm3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26474"/>
              </p:ext>
            </p:extLst>
          </p:nvPr>
        </p:nvGraphicFramePr>
        <p:xfrm>
          <a:off x="2606675" y="4799013"/>
          <a:ext cx="1331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Diagram" r:id="rId10" imgW="3286125" imgH="1743075" progId="MSGraph.Chart.8">
                  <p:embed followColorScheme="full"/>
                </p:oleObj>
              </mc:Choice>
              <mc:Fallback>
                <p:oleObj name="Diagram" r:id="rId10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4799013"/>
                        <a:ext cx="1331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8" name="Spm4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37354"/>
              </p:ext>
            </p:extLst>
          </p:nvPr>
        </p:nvGraphicFramePr>
        <p:xfrm>
          <a:off x="3910013" y="4799013"/>
          <a:ext cx="1331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Diagram" r:id="rId12" imgW="3286125" imgH="1743075" progId="MSGraph.Chart.8">
                  <p:embed followColorScheme="full"/>
                </p:oleObj>
              </mc:Choice>
              <mc:Fallback>
                <p:oleObj name="Diagram" r:id="rId12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799013"/>
                        <a:ext cx="13319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9" name="Spm5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23559"/>
              </p:ext>
            </p:extLst>
          </p:nvPr>
        </p:nvGraphicFramePr>
        <p:xfrm>
          <a:off x="5213350" y="4799013"/>
          <a:ext cx="1331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Diagram" r:id="rId14" imgW="3286125" imgH="1743075" progId="MSGraph.Chart.8">
                  <p:embed followColorScheme="full"/>
                </p:oleObj>
              </mc:Choice>
              <mc:Fallback>
                <p:oleObj name="Diagram" r:id="rId14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4799013"/>
                        <a:ext cx="1331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80" name="Spm6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01847"/>
              </p:ext>
            </p:extLst>
          </p:nvPr>
        </p:nvGraphicFramePr>
        <p:xfrm>
          <a:off x="6516688" y="4799013"/>
          <a:ext cx="1331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Diagram" r:id="rId16" imgW="3286125" imgH="1743075" progId="MSGraph.Chart.8">
                  <p:embed followColorScheme="full"/>
                </p:oleObj>
              </mc:Choice>
              <mc:Fallback>
                <p:oleObj name="Diagram" r:id="rId16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799013"/>
                        <a:ext cx="13319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1" name="Spm1Tekst"/>
          <p:cNvSpPr txBox="1">
            <a:spLocks noChangeArrowheads="1"/>
          </p:cNvSpPr>
          <p:nvPr/>
        </p:nvSpPr>
        <p:spPr bwMode="auto">
          <a:xfrm>
            <a:off x="103188" y="5775325"/>
            <a:ext cx="13319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vet hva som forventes av meg i jobben</a:t>
            </a:r>
            <a:endParaRPr lang="nb-NO" sz="100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38282" name="Spm2Tekst"/>
          <p:cNvSpPr txBox="1">
            <a:spLocks noChangeArrowheads="1"/>
          </p:cNvSpPr>
          <p:nvPr/>
        </p:nvSpPr>
        <p:spPr bwMode="auto">
          <a:xfrm>
            <a:off x="1371600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interesserer meg sterkt for det jeg gjør på jobben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8283" name="Spm3Tekst"/>
          <p:cNvSpPr txBox="1">
            <a:spLocks noChangeArrowheads="1"/>
          </p:cNvSpPr>
          <p:nvPr/>
        </p:nvSpPr>
        <p:spPr bwMode="auto">
          <a:xfrm>
            <a:off x="2695575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har ressurser og handlingsrom for å mestre jobben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8284" name="Spm4Tekst"/>
          <p:cNvSpPr txBox="1">
            <a:spLocks noChangeArrowheads="1"/>
          </p:cNvSpPr>
          <p:nvPr/>
        </p:nvSpPr>
        <p:spPr bwMode="auto">
          <a:xfrm>
            <a:off x="3975100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gjør hver dag noe av det som inspirerer meg mest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8285" name="Spm5Tekst"/>
          <p:cNvSpPr txBox="1">
            <a:spLocks noChangeArrowheads="1"/>
          </p:cNvSpPr>
          <p:nvPr/>
        </p:nvSpPr>
        <p:spPr bwMode="auto">
          <a:xfrm>
            <a:off x="5254625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får hyppig anerkjennelse for min innsats</a:t>
            </a:r>
            <a:endParaRPr lang="nb-NO" sz="100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38286" name="Spm6Tekst"/>
          <p:cNvSpPr txBox="1">
            <a:spLocks noChangeArrowheads="1"/>
          </p:cNvSpPr>
          <p:nvPr/>
        </p:nvSpPr>
        <p:spPr bwMode="auto">
          <a:xfrm>
            <a:off x="6534150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får ofte positiv oppmerksomhet og støtte fra noen på  jobben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8287" name="AntallRespondenter"/>
          <p:cNvSpPr txBox="1">
            <a:spLocks noChangeArrowheads="1"/>
          </p:cNvSpPr>
          <p:nvPr/>
        </p:nvSpPr>
        <p:spPr bwMode="auto">
          <a:xfrm>
            <a:off x="381000" y="4419600"/>
            <a:ext cx="2757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sz="1400" smtClean="0">
                <a:solidFill>
                  <a:srgbClr val="FF6600"/>
                </a:solidFill>
                <a:latin typeface="Verdana" pitchFamily="34" charset="0"/>
              </a:rPr>
              <a:t>R=584 (650) 90%</a:t>
            </a:r>
            <a:endParaRPr lang="nb-NO" sz="1400">
              <a:solidFill>
                <a:srgbClr val="FF6600"/>
              </a:solidFill>
              <a:latin typeface="Verdana" pitchFamily="34" charset="0"/>
            </a:endParaRPr>
          </a:p>
        </p:txBody>
      </p:sp>
      <p:graphicFrame>
        <p:nvGraphicFramePr>
          <p:cNvPr id="138288" name="Spm7Histo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920717"/>
              </p:ext>
            </p:extLst>
          </p:nvPr>
        </p:nvGraphicFramePr>
        <p:xfrm>
          <a:off x="7820025" y="4799013"/>
          <a:ext cx="13319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Diagram" r:id="rId18" imgW="3286125" imgH="1743075" progId="MSGraph.Chart.8">
                  <p:embed followColorScheme="full"/>
                </p:oleObj>
              </mc:Choice>
              <mc:Fallback>
                <p:oleObj name="Diagram" r:id="rId18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025" y="4799013"/>
                        <a:ext cx="13319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9" name="Spm7Tekst"/>
          <p:cNvSpPr txBox="1">
            <a:spLocks noChangeArrowheads="1"/>
          </p:cNvSpPr>
          <p:nvPr/>
        </p:nvSpPr>
        <p:spPr bwMode="auto">
          <a:xfrm>
            <a:off x="7812088" y="5775325"/>
            <a:ext cx="13319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lærer og utvikler meg kontinuerlig i mitt arbeid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tel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smtClean="0"/>
              <a:t>Kjell Hugvik - NAV i Nordland</a:t>
            </a:r>
            <a:br>
              <a:rPr lang="nb-NO" sz="1600" smtClean="0"/>
            </a:br>
            <a:r>
              <a:rPr lang="nb-NO" sz="1600" smtClean="0"/>
              <a:t>Kunnskap og identitet - Alle ansatte</a:t>
            </a:r>
            <a:endParaRPr lang="nb-NO" sz="1600"/>
          </a:p>
        </p:txBody>
      </p:sp>
      <p:graphicFrame>
        <p:nvGraphicFramePr>
          <p:cNvPr id="139318" name="Group 54"/>
          <p:cNvGraphicFramePr>
            <a:graphicFrameLocks noGrp="1"/>
          </p:cNvGraphicFramePr>
          <p:nvPr/>
        </p:nvGraphicFramePr>
        <p:xfrm>
          <a:off x="107950" y="1466850"/>
          <a:ext cx="4411663" cy="2787969"/>
        </p:xfrm>
        <a:graphic>
          <a:graphicData uri="http://schemas.openxmlformats.org/drawingml/2006/table">
            <a:tbl>
              <a:tblPr/>
              <a:tblGrid>
                <a:gridCol w="3465513"/>
                <a:gridCol w="94615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 kompetanse blir sett og brukt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 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er det aksept for å si ifra om kritikkverdige forhold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 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gir folk åpen og ærlig tilbakemelding til hverandre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legger vi stor vekt på å lære av hverandre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 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jobber vi etter visjonen om å gi mennesker muligheter.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jobber vi for at NAVs verdier, tydelig, tilstede og løsningsdyktig skal prege alt arbeid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 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mener at min enhet leverer stadig bedre tjenester til brukerne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 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er stolt av å jobbe i NAV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9298" name="ScoreGraf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73115"/>
              </p:ext>
            </p:extLst>
          </p:nvPr>
        </p:nvGraphicFramePr>
        <p:xfrm>
          <a:off x="4305300" y="1357313"/>
          <a:ext cx="48006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" name="Diagram" r:id="rId4" imgW="8229600" imgH="5124355" progId="MSGraph.Chart.8">
                  <p:embed followColorScheme="full"/>
                </p:oleObj>
              </mc:Choice>
              <mc:Fallback>
                <p:oleObj name="Diagram" r:id="rId4" imgW="8229600" imgH="51243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305300" y="1357313"/>
                        <a:ext cx="48006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C85B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9" name="Spm1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124806"/>
              </p:ext>
            </p:extLst>
          </p:nvPr>
        </p:nvGraphicFramePr>
        <p:xfrm>
          <a:off x="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Diagram" r:id="rId6" imgW="3286125" imgH="1743075" progId="MSGraph.Chart.8">
                  <p:embed followColorScheme="full"/>
                </p:oleObj>
              </mc:Choice>
              <mc:Fallback>
                <p:oleObj name="Diagram" r:id="rId6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0" name="Spm2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70700"/>
              </p:ext>
            </p:extLst>
          </p:nvPr>
        </p:nvGraphicFramePr>
        <p:xfrm>
          <a:off x="108585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Diagram" r:id="rId8" imgW="3286125" imgH="1743075" progId="MSGraph.Chart.8">
                  <p:embed followColorScheme="full"/>
                </p:oleObj>
              </mc:Choice>
              <mc:Fallback>
                <p:oleObj name="Diagram" r:id="rId8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1" name="Spm3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47402"/>
              </p:ext>
            </p:extLst>
          </p:nvPr>
        </p:nvGraphicFramePr>
        <p:xfrm>
          <a:off x="217170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Diagram" r:id="rId10" imgW="3286125" imgH="1743075" progId="MSGraph.Chart.8">
                  <p:embed followColorScheme="full"/>
                </p:oleObj>
              </mc:Choice>
              <mc:Fallback>
                <p:oleObj name="Diagram" r:id="rId10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2" name="Spm4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57545"/>
              </p:ext>
            </p:extLst>
          </p:nvPr>
        </p:nvGraphicFramePr>
        <p:xfrm>
          <a:off x="325755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Diagram" r:id="rId12" imgW="3286125" imgH="1743075" progId="MSGraph.Chart.8">
                  <p:embed followColorScheme="full"/>
                </p:oleObj>
              </mc:Choice>
              <mc:Fallback>
                <p:oleObj name="Diagram" r:id="rId12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3" name="Spm5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2533"/>
              </p:ext>
            </p:extLst>
          </p:nvPr>
        </p:nvGraphicFramePr>
        <p:xfrm>
          <a:off x="434340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" name="Diagram" r:id="rId14" imgW="3286125" imgH="1743075" progId="MSGraph.Chart.8">
                  <p:embed followColorScheme="full"/>
                </p:oleObj>
              </mc:Choice>
              <mc:Fallback>
                <p:oleObj name="Diagram" r:id="rId14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4" name="Spm6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510181"/>
              </p:ext>
            </p:extLst>
          </p:nvPr>
        </p:nvGraphicFramePr>
        <p:xfrm>
          <a:off x="542925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" name="Diagram" r:id="rId16" imgW="3286125" imgH="1743075" progId="MSGraph.Chart.8">
                  <p:embed followColorScheme="full"/>
                </p:oleObj>
              </mc:Choice>
              <mc:Fallback>
                <p:oleObj name="Diagram" r:id="rId16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05" name="Spm1Tekst"/>
          <p:cNvSpPr txBox="1">
            <a:spLocks noChangeArrowheads="1"/>
          </p:cNvSpPr>
          <p:nvPr/>
        </p:nvSpPr>
        <p:spPr bwMode="auto">
          <a:xfrm>
            <a:off x="103188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Min kompetanse blir sett og brukt</a:t>
            </a:r>
            <a:endParaRPr lang="nb-NO" sz="100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39306" name="Spm2Tekst"/>
          <p:cNvSpPr txBox="1">
            <a:spLocks noChangeArrowheads="1"/>
          </p:cNvSpPr>
          <p:nvPr/>
        </p:nvSpPr>
        <p:spPr bwMode="auto">
          <a:xfrm>
            <a:off x="1179513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er det aksept for å si ifra om kritikkverdige forhold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9307" name="Spm3Tekst"/>
          <p:cNvSpPr txBox="1">
            <a:spLocks noChangeArrowheads="1"/>
          </p:cNvSpPr>
          <p:nvPr/>
        </p:nvSpPr>
        <p:spPr bwMode="auto">
          <a:xfrm>
            <a:off x="2255838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gir folk åpen og ærlig tilbakemelding til hverandre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9308" name="Spm4Tekst"/>
          <p:cNvSpPr txBox="1">
            <a:spLocks noChangeArrowheads="1"/>
          </p:cNvSpPr>
          <p:nvPr/>
        </p:nvSpPr>
        <p:spPr bwMode="auto">
          <a:xfrm>
            <a:off x="3332163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legger vi stor vekt på å lære av hverandre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9309" name="Spm5Tekst"/>
          <p:cNvSpPr txBox="1">
            <a:spLocks noChangeArrowheads="1"/>
          </p:cNvSpPr>
          <p:nvPr/>
        </p:nvSpPr>
        <p:spPr bwMode="auto">
          <a:xfrm>
            <a:off x="4408488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jobber vi etter visjonen om å gi mennesker muligheter.</a:t>
            </a:r>
            <a:endParaRPr lang="nb-NO" sz="100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39310" name="Spm6Tekst"/>
          <p:cNvSpPr txBox="1">
            <a:spLocks noChangeArrowheads="1"/>
          </p:cNvSpPr>
          <p:nvPr/>
        </p:nvSpPr>
        <p:spPr bwMode="auto">
          <a:xfrm>
            <a:off x="5484813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jobber vi for at NAVs verdier, tydelig, tilstede og løsningsdyktig skal prege alt arbeid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9311" name="AntallRespondenter"/>
          <p:cNvSpPr txBox="1">
            <a:spLocks noChangeArrowheads="1"/>
          </p:cNvSpPr>
          <p:nvPr/>
        </p:nvSpPr>
        <p:spPr bwMode="auto">
          <a:xfrm>
            <a:off x="211138" y="4425950"/>
            <a:ext cx="2757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sz="1400" smtClean="0">
                <a:solidFill>
                  <a:srgbClr val="FF6600"/>
                </a:solidFill>
                <a:latin typeface="Verdana" pitchFamily="34" charset="0"/>
              </a:rPr>
              <a:t>R=584 (650) 90%</a:t>
            </a:r>
            <a:endParaRPr lang="nb-NO" sz="1400">
              <a:solidFill>
                <a:srgbClr val="FF6600"/>
              </a:solidFill>
              <a:latin typeface="Verdana" pitchFamily="34" charset="0"/>
            </a:endParaRPr>
          </a:p>
        </p:txBody>
      </p:sp>
      <p:graphicFrame>
        <p:nvGraphicFramePr>
          <p:cNvPr id="139312" name="Spm7Histo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159440"/>
              </p:ext>
            </p:extLst>
          </p:nvPr>
        </p:nvGraphicFramePr>
        <p:xfrm>
          <a:off x="6515100" y="4921250"/>
          <a:ext cx="1066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" name="Diagram" r:id="rId18" imgW="3286125" imgH="1743075" progId="MSGraph.Chart.8">
                  <p:embed followColorScheme="full"/>
                </p:oleObj>
              </mc:Choice>
              <mc:Fallback>
                <p:oleObj name="Diagram" r:id="rId18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4921250"/>
                        <a:ext cx="1066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13" name="Spm7Tekst"/>
          <p:cNvSpPr txBox="1">
            <a:spLocks noChangeArrowheads="1"/>
          </p:cNvSpPr>
          <p:nvPr/>
        </p:nvSpPr>
        <p:spPr bwMode="auto">
          <a:xfrm>
            <a:off x="6561138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mener at min enhet leverer stadig bedre tjenester til brukerne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graphicFrame>
        <p:nvGraphicFramePr>
          <p:cNvPr id="139316" name="Spm8Histo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790847"/>
              </p:ext>
            </p:extLst>
          </p:nvPr>
        </p:nvGraphicFramePr>
        <p:xfrm>
          <a:off x="7602538" y="4926013"/>
          <a:ext cx="1066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" name="Diagram" r:id="rId20" imgW="3286125" imgH="1743075" progId="MSGraph.Chart.8">
                  <p:embed followColorScheme="full"/>
                </p:oleObj>
              </mc:Choice>
              <mc:Fallback>
                <p:oleObj name="Diagram" r:id="rId20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4926013"/>
                        <a:ext cx="1066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17" name="Spm8Tekst"/>
          <p:cNvSpPr txBox="1">
            <a:spLocks noChangeArrowheads="1"/>
          </p:cNvSpPr>
          <p:nvPr/>
        </p:nvSpPr>
        <p:spPr bwMode="auto">
          <a:xfrm>
            <a:off x="7639050" y="5902325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er stolt av å jobbe i NAV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tel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smtClean="0"/>
              <a:t>Kjell Hugvik - NAV i Nordland</a:t>
            </a:r>
            <a:br>
              <a:rPr lang="nb-NO" sz="1600" smtClean="0"/>
            </a:br>
            <a:r>
              <a:rPr lang="nb-NO" sz="1600" smtClean="0"/>
              <a:t>Energi - NAV-ledere (alle)</a:t>
            </a:r>
            <a:endParaRPr lang="nb-NO" sz="1600"/>
          </a:p>
        </p:txBody>
      </p:sp>
      <p:graphicFrame>
        <p:nvGraphicFramePr>
          <p:cNvPr id="138243" name="Group 3"/>
          <p:cNvGraphicFramePr>
            <a:graphicFrameLocks noGrp="1"/>
          </p:cNvGraphicFramePr>
          <p:nvPr/>
        </p:nvGraphicFramePr>
        <p:xfrm>
          <a:off x="107950" y="1600200"/>
          <a:ext cx="4411663" cy="2867662"/>
        </p:xfrm>
        <a:graphic>
          <a:graphicData uri="http://schemas.openxmlformats.org/drawingml/2006/table">
            <a:tbl>
              <a:tblPr/>
              <a:tblGrid>
                <a:gridCol w="3465513"/>
                <a:gridCol w="94615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vet hva som forventes av meg i jobben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(-0,1) 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interesserer meg sterkt for det jeg gjør på jobben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(-0,1) 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har ressurser og handlingsrom for å mestre jobben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gjør hver dag noe av det som inspirerer meg mest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får hyppig anerkjennelse for min innsats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(-0,4) 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får ofte positiv oppmerksomhet og støtte fra noen på  jobben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(-0,2) 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lærer og utvikler meg kontinuerlig i mitt arbeid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(-0,2) 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Energiscore (Sum 6 spm ovenfor markert med rødt)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(-0,9) 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274" name="ScoreGraf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33291"/>
              </p:ext>
            </p:extLst>
          </p:nvPr>
        </p:nvGraphicFramePr>
        <p:xfrm>
          <a:off x="4305300" y="1543050"/>
          <a:ext cx="48006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Diagram" r:id="rId4" imgW="8229600" imgH="5124355" progId="MSGraph.Chart.8">
                  <p:embed followColorScheme="full"/>
                </p:oleObj>
              </mc:Choice>
              <mc:Fallback>
                <p:oleObj name="Diagram" r:id="rId4" imgW="8229600" imgH="51243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305300" y="1543050"/>
                        <a:ext cx="4800600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C85B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5" name="Spm1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31779"/>
              </p:ext>
            </p:extLst>
          </p:nvPr>
        </p:nvGraphicFramePr>
        <p:xfrm>
          <a:off x="0" y="4799013"/>
          <a:ext cx="1331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Diagram" r:id="rId6" imgW="3286125" imgH="1743075" progId="MSGraph.Chart.8">
                  <p:embed followColorScheme="full"/>
                </p:oleObj>
              </mc:Choice>
              <mc:Fallback>
                <p:oleObj name="Diagram" r:id="rId6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99013"/>
                        <a:ext cx="1331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6" name="Spm2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00979"/>
              </p:ext>
            </p:extLst>
          </p:nvPr>
        </p:nvGraphicFramePr>
        <p:xfrm>
          <a:off x="1303338" y="4799013"/>
          <a:ext cx="1331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Diagram" r:id="rId8" imgW="3286125" imgH="1743075" progId="MSGraph.Chart.8">
                  <p:embed followColorScheme="full"/>
                </p:oleObj>
              </mc:Choice>
              <mc:Fallback>
                <p:oleObj name="Diagram" r:id="rId8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799013"/>
                        <a:ext cx="13319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7" name="Spm3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89096"/>
              </p:ext>
            </p:extLst>
          </p:nvPr>
        </p:nvGraphicFramePr>
        <p:xfrm>
          <a:off x="2606675" y="4799013"/>
          <a:ext cx="1331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Diagram" r:id="rId10" imgW="3286125" imgH="1743075" progId="MSGraph.Chart.8">
                  <p:embed followColorScheme="full"/>
                </p:oleObj>
              </mc:Choice>
              <mc:Fallback>
                <p:oleObj name="Diagram" r:id="rId10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4799013"/>
                        <a:ext cx="1331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8" name="Spm4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32113"/>
              </p:ext>
            </p:extLst>
          </p:nvPr>
        </p:nvGraphicFramePr>
        <p:xfrm>
          <a:off x="3910013" y="4799013"/>
          <a:ext cx="1331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Diagram" r:id="rId12" imgW="3286125" imgH="1743075" progId="MSGraph.Chart.8">
                  <p:embed followColorScheme="full"/>
                </p:oleObj>
              </mc:Choice>
              <mc:Fallback>
                <p:oleObj name="Diagram" r:id="rId12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799013"/>
                        <a:ext cx="13319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9" name="Spm5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11259"/>
              </p:ext>
            </p:extLst>
          </p:nvPr>
        </p:nvGraphicFramePr>
        <p:xfrm>
          <a:off x="5213350" y="4799013"/>
          <a:ext cx="1331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Diagram" r:id="rId14" imgW="3286125" imgH="1743075" progId="MSGraph.Chart.8">
                  <p:embed followColorScheme="full"/>
                </p:oleObj>
              </mc:Choice>
              <mc:Fallback>
                <p:oleObj name="Diagram" r:id="rId14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4799013"/>
                        <a:ext cx="1331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80" name="Spm6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50651"/>
              </p:ext>
            </p:extLst>
          </p:nvPr>
        </p:nvGraphicFramePr>
        <p:xfrm>
          <a:off x="6516688" y="4799013"/>
          <a:ext cx="1331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Diagram" r:id="rId16" imgW="3286125" imgH="1743075" progId="MSGraph.Chart.8">
                  <p:embed followColorScheme="full"/>
                </p:oleObj>
              </mc:Choice>
              <mc:Fallback>
                <p:oleObj name="Diagram" r:id="rId16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799013"/>
                        <a:ext cx="13319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1" name="Spm1Tekst"/>
          <p:cNvSpPr txBox="1">
            <a:spLocks noChangeArrowheads="1"/>
          </p:cNvSpPr>
          <p:nvPr/>
        </p:nvSpPr>
        <p:spPr bwMode="auto">
          <a:xfrm>
            <a:off x="103188" y="5775325"/>
            <a:ext cx="13319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vet hva som forventes av meg i jobben</a:t>
            </a:r>
            <a:endParaRPr lang="nb-NO" sz="100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38282" name="Spm2Tekst"/>
          <p:cNvSpPr txBox="1">
            <a:spLocks noChangeArrowheads="1"/>
          </p:cNvSpPr>
          <p:nvPr/>
        </p:nvSpPr>
        <p:spPr bwMode="auto">
          <a:xfrm>
            <a:off x="1371600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interesserer meg sterkt for det jeg gjør på jobben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8283" name="Spm3Tekst"/>
          <p:cNvSpPr txBox="1">
            <a:spLocks noChangeArrowheads="1"/>
          </p:cNvSpPr>
          <p:nvPr/>
        </p:nvSpPr>
        <p:spPr bwMode="auto">
          <a:xfrm>
            <a:off x="2695575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har ressurser og handlingsrom for å mestre jobben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8284" name="Spm4Tekst"/>
          <p:cNvSpPr txBox="1">
            <a:spLocks noChangeArrowheads="1"/>
          </p:cNvSpPr>
          <p:nvPr/>
        </p:nvSpPr>
        <p:spPr bwMode="auto">
          <a:xfrm>
            <a:off x="3975100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gjør hver dag noe av det som inspirerer meg mest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8285" name="Spm5Tekst"/>
          <p:cNvSpPr txBox="1">
            <a:spLocks noChangeArrowheads="1"/>
          </p:cNvSpPr>
          <p:nvPr/>
        </p:nvSpPr>
        <p:spPr bwMode="auto">
          <a:xfrm>
            <a:off x="5254625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får hyppig anerkjennelse for min innsats</a:t>
            </a:r>
            <a:endParaRPr lang="nb-NO" sz="100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38286" name="Spm6Tekst"/>
          <p:cNvSpPr txBox="1">
            <a:spLocks noChangeArrowheads="1"/>
          </p:cNvSpPr>
          <p:nvPr/>
        </p:nvSpPr>
        <p:spPr bwMode="auto">
          <a:xfrm>
            <a:off x="6534150" y="5775325"/>
            <a:ext cx="1331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får ofte positiv oppmerksomhet og støtte fra noen på  jobben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8287" name="AntallRespondenter"/>
          <p:cNvSpPr txBox="1">
            <a:spLocks noChangeArrowheads="1"/>
          </p:cNvSpPr>
          <p:nvPr/>
        </p:nvSpPr>
        <p:spPr bwMode="auto">
          <a:xfrm>
            <a:off x="381000" y="4419600"/>
            <a:ext cx="2757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sz="1400" smtClean="0">
                <a:solidFill>
                  <a:srgbClr val="FF6600"/>
                </a:solidFill>
                <a:latin typeface="Verdana" pitchFamily="34" charset="0"/>
              </a:rPr>
              <a:t>R=37 (38) 97%</a:t>
            </a:r>
            <a:endParaRPr lang="nb-NO" sz="1400">
              <a:solidFill>
                <a:srgbClr val="FF6600"/>
              </a:solidFill>
              <a:latin typeface="Verdana" pitchFamily="34" charset="0"/>
            </a:endParaRPr>
          </a:p>
        </p:txBody>
      </p:sp>
      <p:graphicFrame>
        <p:nvGraphicFramePr>
          <p:cNvPr id="138288" name="Spm7Histo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615098"/>
              </p:ext>
            </p:extLst>
          </p:nvPr>
        </p:nvGraphicFramePr>
        <p:xfrm>
          <a:off x="7820025" y="4799013"/>
          <a:ext cx="13319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Diagram" r:id="rId18" imgW="3286125" imgH="1743075" progId="MSGraph.Chart.8">
                  <p:embed followColorScheme="full"/>
                </p:oleObj>
              </mc:Choice>
              <mc:Fallback>
                <p:oleObj name="Diagram" r:id="rId18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025" y="4799013"/>
                        <a:ext cx="13319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89" name="Spm7Tekst"/>
          <p:cNvSpPr txBox="1">
            <a:spLocks noChangeArrowheads="1"/>
          </p:cNvSpPr>
          <p:nvPr/>
        </p:nvSpPr>
        <p:spPr bwMode="auto">
          <a:xfrm>
            <a:off x="7812088" y="5775325"/>
            <a:ext cx="13319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lærer og utvikler meg kontinuerlig i mitt arbeid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tel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smtClean="0"/>
              <a:t>Kjell Hugvik - NAV i Nordland</a:t>
            </a:r>
            <a:br>
              <a:rPr lang="nb-NO" sz="1600" smtClean="0"/>
            </a:br>
            <a:r>
              <a:rPr lang="nb-NO" sz="1600" smtClean="0"/>
              <a:t>Kunnskap og identitet - NAV-ledere (alle)</a:t>
            </a:r>
            <a:endParaRPr lang="nb-NO" sz="1600"/>
          </a:p>
        </p:txBody>
      </p:sp>
      <p:graphicFrame>
        <p:nvGraphicFramePr>
          <p:cNvPr id="139318" name="Group 54"/>
          <p:cNvGraphicFramePr>
            <a:graphicFrameLocks noGrp="1"/>
          </p:cNvGraphicFramePr>
          <p:nvPr/>
        </p:nvGraphicFramePr>
        <p:xfrm>
          <a:off x="107950" y="1466850"/>
          <a:ext cx="4411663" cy="2787969"/>
        </p:xfrm>
        <a:graphic>
          <a:graphicData uri="http://schemas.openxmlformats.org/drawingml/2006/table">
            <a:tbl>
              <a:tblPr/>
              <a:tblGrid>
                <a:gridCol w="3465513"/>
                <a:gridCol w="94615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 kompetanse blir sett og brukt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(-0,2) 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er det aksept for å si ifra om kritikkverdige forhold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(-0,2) 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gir folk åpen og ærlig tilbakemelding til hverandre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(-0,3) 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legger vi stor vekt på å lære av hverandre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(-0,1) 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jobber vi etter visjonen om å gi mennesker muligheter.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min enhet jobber vi for at NAVs verdier, tydelig, tilstede og løsningsdyktig skal prege alt arbeid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(+0,0) 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mener at min enhet leverer stadig bedre tjenester til brukerne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(-0,1) 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Jeg er stolt av å jobbe i NAV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(-0,1) 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9298" name="ScoreGraf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28579"/>
              </p:ext>
            </p:extLst>
          </p:nvPr>
        </p:nvGraphicFramePr>
        <p:xfrm>
          <a:off x="4305300" y="1357313"/>
          <a:ext cx="48006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Diagram" r:id="rId4" imgW="8229600" imgH="5124355" progId="MSGraph.Chart.8">
                  <p:embed followColorScheme="full"/>
                </p:oleObj>
              </mc:Choice>
              <mc:Fallback>
                <p:oleObj name="Diagram" r:id="rId4" imgW="8229600" imgH="51243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305300" y="1357313"/>
                        <a:ext cx="48006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C85B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9" name="Spm1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722743"/>
              </p:ext>
            </p:extLst>
          </p:nvPr>
        </p:nvGraphicFramePr>
        <p:xfrm>
          <a:off x="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" name="Diagram" r:id="rId6" imgW="3286125" imgH="1743075" progId="MSGraph.Chart.8">
                  <p:embed followColorScheme="full"/>
                </p:oleObj>
              </mc:Choice>
              <mc:Fallback>
                <p:oleObj name="Diagram" r:id="rId6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0" name="Spm2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03047"/>
              </p:ext>
            </p:extLst>
          </p:nvPr>
        </p:nvGraphicFramePr>
        <p:xfrm>
          <a:off x="108585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Diagram" r:id="rId8" imgW="3286125" imgH="1743075" progId="MSGraph.Chart.8">
                  <p:embed followColorScheme="full"/>
                </p:oleObj>
              </mc:Choice>
              <mc:Fallback>
                <p:oleObj name="Diagram" r:id="rId8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1" name="Spm3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58268"/>
              </p:ext>
            </p:extLst>
          </p:nvPr>
        </p:nvGraphicFramePr>
        <p:xfrm>
          <a:off x="217170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Diagram" r:id="rId10" imgW="3286125" imgH="1743075" progId="MSGraph.Chart.8">
                  <p:embed followColorScheme="full"/>
                </p:oleObj>
              </mc:Choice>
              <mc:Fallback>
                <p:oleObj name="Diagram" r:id="rId10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2" name="Spm4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17846"/>
              </p:ext>
            </p:extLst>
          </p:nvPr>
        </p:nvGraphicFramePr>
        <p:xfrm>
          <a:off x="325755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Diagram" r:id="rId12" imgW="3286125" imgH="1743075" progId="MSGraph.Chart.8">
                  <p:embed followColorScheme="full"/>
                </p:oleObj>
              </mc:Choice>
              <mc:Fallback>
                <p:oleObj name="Diagram" r:id="rId12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3" name="Spm5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34167"/>
              </p:ext>
            </p:extLst>
          </p:nvPr>
        </p:nvGraphicFramePr>
        <p:xfrm>
          <a:off x="434340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Diagram" r:id="rId14" imgW="3286125" imgH="1743075" progId="MSGraph.Chart.8">
                  <p:embed followColorScheme="full"/>
                </p:oleObj>
              </mc:Choice>
              <mc:Fallback>
                <p:oleObj name="Diagram" r:id="rId14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04" name="Spm6Histo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85462"/>
              </p:ext>
            </p:extLst>
          </p:nvPr>
        </p:nvGraphicFramePr>
        <p:xfrm>
          <a:off x="5429250" y="492125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Diagram" r:id="rId16" imgW="3286125" imgH="1743075" progId="MSGraph.Chart.8">
                  <p:embed followColorScheme="full"/>
                </p:oleObj>
              </mc:Choice>
              <mc:Fallback>
                <p:oleObj name="Diagram" r:id="rId16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92125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05" name="Spm1Tekst"/>
          <p:cNvSpPr txBox="1">
            <a:spLocks noChangeArrowheads="1"/>
          </p:cNvSpPr>
          <p:nvPr/>
        </p:nvSpPr>
        <p:spPr bwMode="auto">
          <a:xfrm>
            <a:off x="103188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Min kompetanse blir sett og brukt</a:t>
            </a:r>
            <a:endParaRPr lang="nb-NO" sz="100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39306" name="Spm2Tekst"/>
          <p:cNvSpPr txBox="1">
            <a:spLocks noChangeArrowheads="1"/>
          </p:cNvSpPr>
          <p:nvPr/>
        </p:nvSpPr>
        <p:spPr bwMode="auto">
          <a:xfrm>
            <a:off x="1179513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er det aksept for å si ifra om kritikkverdige forhold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9307" name="Spm3Tekst"/>
          <p:cNvSpPr txBox="1">
            <a:spLocks noChangeArrowheads="1"/>
          </p:cNvSpPr>
          <p:nvPr/>
        </p:nvSpPr>
        <p:spPr bwMode="auto">
          <a:xfrm>
            <a:off x="2255838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gir folk åpen og ærlig tilbakemelding til hverandre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9308" name="Spm4Tekst"/>
          <p:cNvSpPr txBox="1">
            <a:spLocks noChangeArrowheads="1"/>
          </p:cNvSpPr>
          <p:nvPr/>
        </p:nvSpPr>
        <p:spPr bwMode="auto">
          <a:xfrm>
            <a:off x="3332163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legger vi stor vekt på å lære av hverandre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9309" name="Spm5Tekst"/>
          <p:cNvSpPr txBox="1">
            <a:spLocks noChangeArrowheads="1"/>
          </p:cNvSpPr>
          <p:nvPr/>
        </p:nvSpPr>
        <p:spPr bwMode="auto">
          <a:xfrm>
            <a:off x="4408488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jobber vi etter visjonen om å gi mennesker muligheter.</a:t>
            </a:r>
            <a:endParaRPr lang="nb-NO" sz="100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39310" name="Spm6Tekst"/>
          <p:cNvSpPr txBox="1">
            <a:spLocks noChangeArrowheads="1"/>
          </p:cNvSpPr>
          <p:nvPr/>
        </p:nvSpPr>
        <p:spPr bwMode="auto">
          <a:xfrm>
            <a:off x="5484813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I min enhet jobber vi for at NAVs verdier, tydelig, tilstede og løsningsdyktig skal prege alt arbeid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sp>
        <p:nvSpPr>
          <p:cNvPr id="139311" name="AntallRespondenter"/>
          <p:cNvSpPr txBox="1">
            <a:spLocks noChangeArrowheads="1"/>
          </p:cNvSpPr>
          <p:nvPr/>
        </p:nvSpPr>
        <p:spPr bwMode="auto">
          <a:xfrm>
            <a:off x="211138" y="4425950"/>
            <a:ext cx="2757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sz="1400" smtClean="0">
                <a:solidFill>
                  <a:srgbClr val="FF6600"/>
                </a:solidFill>
                <a:latin typeface="Verdana" pitchFamily="34" charset="0"/>
              </a:rPr>
              <a:t>R=37 (38) 97%</a:t>
            </a:r>
            <a:endParaRPr lang="nb-NO" sz="1400">
              <a:solidFill>
                <a:srgbClr val="FF6600"/>
              </a:solidFill>
              <a:latin typeface="Verdana" pitchFamily="34" charset="0"/>
            </a:endParaRPr>
          </a:p>
        </p:txBody>
      </p:sp>
      <p:graphicFrame>
        <p:nvGraphicFramePr>
          <p:cNvPr id="139312" name="Spm7Histo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798092"/>
              </p:ext>
            </p:extLst>
          </p:nvPr>
        </p:nvGraphicFramePr>
        <p:xfrm>
          <a:off x="6515100" y="4921250"/>
          <a:ext cx="1066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Diagram" r:id="rId18" imgW="3286125" imgH="1743075" progId="MSGraph.Chart.8">
                  <p:embed followColorScheme="full"/>
                </p:oleObj>
              </mc:Choice>
              <mc:Fallback>
                <p:oleObj name="Diagram" r:id="rId18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4921250"/>
                        <a:ext cx="1066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13" name="Spm7Tekst"/>
          <p:cNvSpPr txBox="1">
            <a:spLocks noChangeArrowheads="1"/>
          </p:cNvSpPr>
          <p:nvPr/>
        </p:nvSpPr>
        <p:spPr bwMode="auto">
          <a:xfrm>
            <a:off x="6561138" y="5897563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mener at min enhet leverer stadig bedre tjenester til brukerne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  <p:graphicFrame>
        <p:nvGraphicFramePr>
          <p:cNvPr id="139316" name="Spm8Histo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410862"/>
              </p:ext>
            </p:extLst>
          </p:nvPr>
        </p:nvGraphicFramePr>
        <p:xfrm>
          <a:off x="7602538" y="4926013"/>
          <a:ext cx="1066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Diagram" r:id="rId20" imgW="3286125" imgH="1743075" progId="MSGraph.Chart.8">
                  <p:embed followColorScheme="full"/>
                </p:oleObj>
              </mc:Choice>
              <mc:Fallback>
                <p:oleObj name="Diagram" r:id="rId20" imgW="3286125" imgH="174307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4926013"/>
                        <a:ext cx="1066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17" name="Spm8Tekst"/>
          <p:cNvSpPr txBox="1">
            <a:spLocks noChangeArrowheads="1"/>
          </p:cNvSpPr>
          <p:nvPr/>
        </p:nvSpPr>
        <p:spPr bwMode="auto">
          <a:xfrm>
            <a:off x="7639050" y="5902325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6600"/>
              </a:buClr>
            </a:pPr>
            <a:r>
              <a:rPr lang="nb-NO" sz="700" smtClean="0">
                <a:solidFill>
                  <a:srgbClr val="675C53"/>
                </a:solidFill>
                <a:latin typeface="Verdana" pitchFamily="34" charset="0"/>
              </a:rPr>
              <a:t>Jeg er stolt av å jobbe i NAV</a:t>
            </a:r>
            <a:endParaRPr lang="nb-NO" sz="700">
              <a:solidFill>
                <a:srgbClr val="675C5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 presentasjonsmal">
  <a:themeElements>
    <a:clrScheme name="">
      <a:dk1>
        <a:srgbClr val="675C53"/>
      </a:dk1>
      <a:lt1>
        <a:srgbClr val="FFFFFF"/>
      </a:lt1>
      <a:dk2>
        <a:srgbClr val="C30000"/>
      </a:dk2>
      <a:lt2>
        <a:srgbClr val="A59D95"/>
      </a:lt2>
      <a:accent1>
        <a:srgbClr val="E0DED8"/>
      </a:accent1>
      <a:accent2>
        <a:srgbClr val="005B82"/>
      </a:accent2>
      <a:accent3>
        <a:srgbClr val="FFFFFF"/>
      </a:accent3>
      <a:accent4>
        <a:srgbClr val="574D46"/>
      </a:accent4>
      <a:accent5>
        <a:srgbClr val="EDECE9"/>
      </a:accent5>
      <a:accent6>
        <a:srgbClr val="005275"/>
      </a:accent6>
      <a:hlink>
        <a:srgbClr val="E98300"/>
      </a:hlink>
      <a:folHlink>
        <a:srgbClr val="A2AD00"/>
      </a:folHlink>
    </a:clrScheme>
    <a:fontScheme name="NAV presentasjons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 presentasjons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3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4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5">
        <a:dk1>
          <a:srgbClr val="675C53"/>
        </a:dk1>
        <a:lt1>
          <a:srgbClr val="FFFFFF"/>
        </a:lt1>
        <a:dk2>
          <a:srgbClr val="CD202C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6">
        <a:dk1>
          <a:srgbClr val="675C53"/>
        </a:dk1>
        <a:lt1>
          <a:srgbClr val="FFFFFF"/>
        </a:lt1>
        <a:dk2>
          <a:srgbClr val="C30000"/>
        </a:dk2>
        <a:lt2>
          <a:srgbClr val="988F86"/>
        </a:lt2>
        <a:accent1>
          <a:srgbClr val="B7B1A9"/>
        </a:accent1>
        <a:accent2>
          <a:srgbClr val="00A9E0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0099CB"/>
        </a:accent6>
        <a:hlink>
          <a:srgbClr val="E98300"/>
        </a:hlink>
        <a:folHlink>
          <a:srgbClr val="A2A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V-mal bokmål">
  <a:themeElements>
    <a:clrScheme name="">
      <a:dk1>
        <a:srgbClr val="675C53"/>
      </a:dk1>
      <a:lt1>
        <a:srgbClr val="FFFFFF"/>
      </a:lt1>
      <a:dk2>
        <a:srgbClr val="C30000"/>
      </a:dk2>
      <a:lt2>
        <a:srgbClr val="A59D95"/>
      </a:lt2>
      <a:accent1>
        <a:srgbClr val="E0DED8"/>
      </a:accent1>
      <a:accent2>
        <a:srgbClr val="005B82"/>
      </a:accent2>
      <a:accent3>
        <a:srgbClr val="FFFFFF"/>
      </a:accent3>
      <a:accent4>
        <a:srgbClr val="574D46"/>
      </a:accent4>
      <a:accent5>
        <a:srgbClr val="EDECE9"/>
      </a:accent5>
      <a:accent6>
        <a:srgbClr val="005275"/>
      </a:accent6>
      <a:hlink>
        <a:srgbClr val="E98300"/>
      </a:hlink>
      <a:folHlink>
        <a:srgbClr val="A2AD00"/>
      </a:folHlink>
    </a:clrScheme>
    <a:fontScheme name="NAV presentasjons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 presentasjons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3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4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5">
        <a:dk1>
          <a:srgbClr val="675C53"/>
        </a:dk1>
        <a:lt1>
          <a:srgbClr val="FFFFFF"/>
        </a:lt1>
        <a:dk2>
          <a:srgbClr val="CD202C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6">
        <a:dk1>
          <a:srgbClr val="675C53"/>
        </a:dk1>
        <a:lt1>
          <a:srgbClr val="FFFFFF"/>
        </a:lt1>
        <a:dk2>
          <a:srgbClr val="C30000"/>
        </a:dk2>
        <a:lt2>
          <a:srgbClr val="988F86"/>
        </a:lt2>
        <a:accent1>
          <a:srgbClr val="B7B1A9"/>
        </a:accent1>
        <a:accent2>
          <a:srgbClr val="00A9E0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0099CB"/>
        </a:accent6>
        <a:hlink>
          <a:srgbClr val="E98300"/>
        </a:hlink>
        <a:folHlink>
          <a:srgbClr val="A2A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AV presentasjonsmal">
  <a:themeElements>
    <a:clrScheme name="">
      <a:dk1>
        <a:srgbClr val="675C53"/>
      </a:dk1>
      <a:lt1>
        <a:srgbClr val="FFFFFF"/>
      </a:lt1>
      <a:dk2>
        <a:srgbClr val="C30000"/>
      </a:dk2>
      <a:lt2>
        <a:srgbClr val="A59D95"/>
      </a:lt2>
      <a:accent1>
        <a:srgbClr val="E0DED8"/>
      </a:accent1>
      <a:accent2>
        <a:srgbClr val="005B82"/>
      </a:accent2>
      <a:accent3>
        <a:srgbClr val="FFFFFF"/>
      </a:accent3>
      <a:accent4>
        <a:srgbClr val="574D46"/>
      </a:accent4>
      <a:accent5>
        <a:srgbClr val="EDECE9"/>
      </a:accent5>
      <a:accent6>
        <a:srgbClr val="005275"/>
      </a:accent6>
      <a:hlink>
        <a:srgbClr val="E98300"/>
      </a:hlink>
      <a:folHlink>
        <a:srgbClr val="A2AD00"/>
      </a:folHlink>
    </a:clrScheme>
    <a:fontScheme name="NAV presentasjons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 presentasjons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3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4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5">
        <a:dk1>
          <a:srgbClr val="675C53"/>
        </a:dk1>
        <a:lt1>
          <a:srgbClr val="FFFFFF"/>
        </a:lt1>
        <a:dk2>
          <a:srgbClr val="CD202C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6">
        <a:dk1>
          <a:srgbClr val="675C53"/>
        </a:dk1>
        <a:lt1>
          <a:srgbClr val="FFFFFF"/>
        </a:lt1>
        <a:dk2>
          <a:srgbClr val="C30000"/>
        </a:dk2>
        <a:lt2>
          <a:srgbClr val="988F86"/>
        </a:lt2>
        <a:accent1>
          <a:srgbClr val="B7B1A9"/>
        </a:accent1>
        <a:accent2>
          <a:srgbClr val="00A9E0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0099CB"/>
        </a:accent6>
        <a:hlink>
          <a:srgbClr val="E98300"/>
        </a:hlink>
        <a:folHlink>
          <a:srgbClr val="A2A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AV presentasjonsmal">
  <a:themeElements>
    <a:clrScheme name="">
      <a:dk1>
        <a:srgbClr val="675C53"/>
      </a:dk1>
      <a:lt1>
        <a:srgbClr val="FFFFFF"/>
      </a:lt1>
      <a:dk2>
        <a:srgbClr val="C30000"/>
      </a:dk2>
      <a:lt2>
        <a:srgbClr val="A59D95"/>
      </a:lt2>
      <a:accent1>
        <a:srgbClr val="E0DED8"/>
      </a:accent1>
      <a:accent2>
        <a:srgbClr val="005B82"/>
      </a:accent2>
      <a:accent3>
        <a:srgbClr val="FFFFFF"/>
      </a:accent3>
      <a:accent4>
        <a:srgbClr val="574D46"/>
      </a:accent4>
      <a:accent5>
        <a:srgbClr val="EDECE9"/>
      </a:accent5>
      <a:accent6>
        <a:srgbClr val="005275"/>
      </a:accent6>
      <a:hlink>
        <a:srgbClr val="E98300"/>
      </a:hlink>
      <a:folHlink>
        <a:srgbClr val="A2AD00"/>
      </a:folHlink>
    </a:clrScheme>
    <a:fontScheme name="NAV presentasjons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 presentasjons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 presentasjonsmal 13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4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5">
        <a:dk1>
          <a:srgbClr val="675C53"/>
        </a:dk1>
        <a:lt1>
          <a:srgbClr val="FFFFFF"/>
        </a:lt1>
        <a:dk2>
          <a:srgbClr val="CD202C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 presentasjonsmal 16">
        <a:dk1>
          <a:srgbClr val="675C53"/>
        </a:dk1>
        <a:lt1>
          <a:srgbClr val="FFFFFF"/>
        </a:lt1>
        <a:dk2>
          <a:srgbClr val="C30000"/>
        </a:dk2>
        <a:lt2>
          <a:srgbClr val="988F86"/>
        </a:lt2>
        <a:accent1>
          <a:srgbClr val="B7B1A9"/>
        </a:accent1>
        <a:accent2>
          <a:srgbClr val="00A9E0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0099CB"/>
        </a:accent6>
        <a:hlink>
          <a:srgbClr val="E98300"/>
        </a:hlink>
        <a:folHlink>
          <a:srgbClr val="A2A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AV-mal[1]">
  <a:themeElements>
    <a:clrScheme name="">
      <a:dk1>
        <a:srgbClr val="675C53"/>
      </a:dk1>
      <a:lt1>
        <a:srgbClr val="FFFFFF"/>
      </a:lt1>
      <a:dk2>
        <a:srgbClr val="C30000"/>
      </a:dk2>
      <a:lt2>
        <a:srgbClr val="A59D95"/>
      </a:lt2>
      <a:accent1>
        <a:srgbClr val="E0DED8"/>
      </a:accent1>
      <a:accent2>
        <a:srgbClr val="005B82"/>
      </a:accent2>
      <a:accent3>
        <a:srgbClr val="FFFFFF"/>
      </a:accent3>
      <a:accent4>
        <a:srgbClr val="574D46"/>
      </a:accent4>
      <a:accent5>
        <a:srgbClr val="EDECE9"/>
      </a:accent5>
      <a:accent6>
        <a:srgbClr val="005275"/>
      </a:accent6>
      <a:hlink>
        <a:srgbClr val="E98300"/>
      </a:hlink>
      <a:folHlink>
        <a:srgbClr val="A2AD00"/>
      </a:folHlink>
    </a:clrScheme>
    <a:fontScheme name="NAV-mal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-mal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3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4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5">
        <a:dk1>
          <a:srgbClr val="675C53"/>
        </a:dk1>
        <a:lt1>
          <a:srgbClr val="FFFFFF"/>
        </a:lt1>
        <a:dk2>
          <a:srgbClr val="CD202C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6">
        <a:dk1>
          <a:srgbClr val="675C53"/>
        </a:dk1>
        <a:lt1>
          <a:srgbClr val="FFFFFF"/>
        </a:lt1>
        <a:dk2>
          <a:srgbClr val="C30000"/>
        </a:dk2>
        <a:lt2>
          <a:srgbClr val="988F86"/>
        </a:lt2>
        <a:accent1>
          <a:srgbClr val="B7B1A9"/>
        </a:accent1>
        <a:accent2>
          <a:srgbClr val="00A9E0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0099CB"/>
        </a:accent6>
        <a:hlink>
          <a:srgbClr val="E98300"/>
        </a:hlink>
        <a:folHlink>
          <a:srgbClr val="A2A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AV-mal[1]">
  <a:themeElements>
    <a:clrScheme name="">
      <a:dk1>
        <a:srgbClr val="675C53"/>
      </a:dk1>
      <a:lt1>
        <a:srgbClr val="FFFFFF"/>
      </a:lt1>
      <a:dk2>
        <a:srgbClr val="C30000"/>
      </a:dk2>
      <a:lt2>
        <a:srgbClr val="A59D95"/>
      </a:lt2>
      <a:accent1>
        <a:srgbClr val="E0DED8"/>
      </a:accent1>
      <a:accent2>
        <a:srgbClr val="005B82"/>
      </a:accent2>
      <a:accent3>
        <a:srgbClr val="FFFFFF"/>
      </a:accent3>
      <a:accent4>
        <a:srgbClr val="574D46"/>
      </a:accent4>
      <a:accent5>
        <a:srgbClr val="EDECE9"/>
      </a:accent5>
      <a:accent6>
        <a:srgbClr val="005275"/>
      </a:accent6>
      <a:hlink>
        <a:srgbClr val="E98300"/>
      </a:hlink>
      <a:folHlink>
        <a:srgbClr val="A2AD00"/>
      </a:folHlink>
    </a:clrScheme>
    <a:fontScheme name="NAV-mal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-mal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3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4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5">
        <a:dk1>
          <a:srgbClr val="675C53"/>
        </a:dk1>
        <a:lt1>
          <a:srgbClr val="FFFFFF"/>
        </a:lt1>
        <a:dk2>
          <a:srgbClr val="CD202C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6">
        <a:dk1>
          <a:srgbClr val="675C53"/>
        </a:dk1>
        <a:lt1>
          <a:srgbClr val="FFFFFF"/>
        </a:lt1>
        <a:dk2>
          <a:srgbClr val="C30000"/>
        </a:dk2>
        <a:lt2>
          <a:srgbClr val="988F86"/>
        </a:lt2>
        <a:accent1>
          <a:srgbClr val="B7B1A9"/>
        </a:accent1>
        <a:accent2>
          <a:srgbClr val="00A9E0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0099CB"/>
        </a:accent6>
        <a:hlink>
          <a:srgbClr val="E98300"/>
        </a:hlink>
        <a:folHlink>
          <a:srgbClr val="A2A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AV-mal[1]">
  <a:themeElements>
    <a:clrScheme name="">
      <a:dk1>
        <a:srgbClr val="675C53"/>
      </a:dk1>
      <a:lt1>
        <a:srgbClr val="FFFFFF"/>
      </a:lt1>
      <a:dk2>
        <a:srgbClr val="C30000"/>
      </a:dk2>
      <a:lt2>
        <a:srgbClr val="A59D95"/>
      </a:lt2>
      <a:accent1>
        <a:srgbClr val="E0DED8"/>
      </a:accent1>
      <a:accent2>
        <a:srgbClr val="005B82"/>
      </a:accent2>
      <a:accent3>
        <a:srgbClr val="FFFFFF"/>
      </a:accent3>
      <a:accent4>
        <a:srgbClr val="574D46"/>
      </a:accent4>
      <a:accent5>
        <a:srgbClr val="EDECE9"/>
      </a:accent5>
      <a:accent6>
        <a:srgbClr val="005275"/>
      </a:accent6>
      <a:hlink>
        <a:srgbClr val="E98300"/>
      </a:hlink>
      <a:folHlink>
        <a:srgbClr val="A2AD00"/>
      </a:folHlink>
    </a:clrScheme>
    <a:fontScheme name="NAV-mal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-mal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-mal[1] 13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4">
        <a:dk1>
          <a:srgbClr val="675C53"/>
        </a:dk1>
        <a:lt1>
          <a:srgbClr val="FFFFFF"/>
        </a:lt1>
        <a:dk2>
          <a:srgbClr val="BD3632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5">
        <a:dk1>
          <a:srgbClr val="675C53"/>
        </a:dk1>
        <a:lt1>
          <a:srgbClr val="FFFFFF"/>
        </a:lt1>
        <a:dk2>
          <a:srgbClr val="CD202C"/>
        </a:dk2>
        <a:lt2>
          <a:srgbClr val="988F86"/>
        </a:lt2>
        <a:accent1>
          <a:srgbClr val="B7B1A9"/>
        </a:accent1>
        <a:accent2>
          <a:srgbClr val="65CFE9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5BBBD3"/>
        </a:accent6>
        <a:hlink>
          <a:srgbClr val="C7E9F2"/>
        </a:hlink>
        <a:folHlink>
          <a:srgbClr val="E0DE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-mal[1] 16">
        <a:dk1>
          <a:srgbClr val="675C53"/>
        </a:dk1>
        <a:lt1>
          <a:srgbClr val="FFFFFF"/>
        </a:lt1>
        <a:dk2>
          <a:srgbClr val="C30000"/>
        </a:dk2>
        <a:lt2>
          <a:srgbClr val="988F86"/>
        </a:lt2>
        <a:accent1>
          <a:srgbClr val="B7B1A9"/>
        </a:accent1>
        <a:accent2>
          <a:srgbClr val="00A9E0"/>
        </a:accent2>
        <a:accent3>
          <a:srgbClr val="FFFFFF"/>
        </a:accent3>
        <a:accent4>
          <a:srgbClr val="574D46"/>
        </a:accent4>
        <a:accent5>
          <a:srgbClr val="D8D5D1"/>
        </a:accent5>
        <a:accent6>
          <a:srgbClr val="0099CB"/>
        </a:accent6>
        <a:hlink>
          <a:srgbClr val="E98300"/>
        </a:hlink>
        <a:folHlink>
          <a:srgbClr val="A2A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3309</Words>
  <Application>Microsoft Office PowerPoint</Application>
  <PresentationFormat>Skjermfremvisning (4:3)</PresentationFormat>
  <Paragraphs>395</Paragraphs>
  <Slides>49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7" baseType="lpstr">
      <vt:lpstr>NAV presentasjonsmal</vt:lpstr>
      <vt:lpstr>NAV-mal bokmål</vt:lpstr>
      <vt:lpstr>1_NAV presentasjonsmal</vt:lpstr>
      <vt:lpstr>2_NAV presentasjonsmal</vt:lpstr>
      <vt:lpstr>NAV-mal[1]</vt:lpstr>
      <vt:lpstr>1_NAV-mal[1]</vt:lpstr>
      <vt:lpstr>2_NAV-mal[1]</vt:lpstr>
      <vt:lpstr>Diagram</vt:lpstr>
      <vt:lpstr>Status og forventninger</vt:lpstr>
      <vt:lpstr>Brukerundersøkelsen høst 2013</vt:lpstr>
      <vt:lpstr>«Måten du ble tatt i mot på NAV-kontoret?», gjennomsnittscore  </vt:lpstr>
      <vt:lpstr>«Jeg får den service jeg trenger fra NAV-kontoret», gjennomsnittsscore  </vt:lpstr>
      <vt:lpstr>«Jeg har mulighet til å legge frem min sak uforstyrret ved NAV-kontoret dersom jeg har behov for det», gjennomsnittscore </vt:lpstr>
      <vt:lpstr>Kjell Hugvik - NAV i Nordland Energi - Alle ansatte</vt:lpstr>
      <vt:lpstr>Kjell Hugvik - NAV i Nordland Kunnskap og identitet - Alle ansatte</vt:lpstr>
      <vt:lpstr>Kjell Hugvik - NAV i Nordland Energi - NAV-ledere (alle)</vt:lpstr>
      <vt:lpstr>Kjell Hugvik - NAV i Nordland Kunnskap og identitet - NAV-ledere (alle)</vt:lpstr>
      <vt:lpstr>Konverterte AAP mottakere – hva gjøres?</vt:lpstr>
      <vt:lpstr>  Konverterte AAP saker – status i fylket pr. 6.11.13 </vt:lpstr>
      <vt:lpstr>Totalt 2.314 mottakere konverterte AAP i Nordland pr. 6.11.13 etter status</vt:lpstr>
      <vt:lpstr>Målekort for oktober</vt:lpstr>
      <vt:lpstr>Overgang til arbeid: Andel arbeidssøkere med overgang til arbeid (Krav 65%) Resultater for august 2012 og august 2013</vt:lpstr>
      <vt:lpstr>Overgang til arbeid (ordinære)</vt:lpstr>
      <vt:lpstr>Andel personer med nedsatt arbeidsevne med overgang til arbeid (Krav 45%) Resultater for august 2012 og august 2013</vt:lpstr>
      <vt:lpstr>Overgang til arbeid (nedsatt arb.evne) </vt:lpstr>
      <vt:lpstr>Brukeroppfølging: Oppfølging av ordinære arbeidssøkere siste tre måneder. Andel med oppfølging hittil i år, tilsvarende periode i fjor og siste måned</vt:lpstr>
      <vt:lpstr>Andel ordinære arbeidssøkere i aldersgruppen 20 - 24 år med oppfølging siste 3 mnd.  Andel med oppfølging hittil i år, tilsvarende periode i fjor og siste måned (oktober)</vt:lpstr>
      <vt:lpstr>Andel arbeidssøkere med jobbmatch  Resultater for august, september og oktober  2013</vt:lpstr>
      <vt:lpstr>Andel personer med nedsatt arbeidsevne med oppfølging siste 6 måneder Andel med oppfølging hittil i år, tilsvarende periode i fjor og siste måned</vt:lpstr>
      <vt:lpstr>Andel dialogmøter innen 26 uker Resultater for august, september og oktober 2013</vt:lpstr>
      <vt:lpstr>Andel med unntak ved passering 26 ukers sykmelding Siste tre måneder, august, september og oktober 2013 (se forklaring på notatsiden)</vt:lpstr>
      <vt:lpstr>Andel sykmeldte uten arbeidsgiver som har fått oppfølging fra NAV innen 12 uker Resultater for august, september og oktober 2013</vt:lpstr>
      <vt:lpstr>Markedsarbeid: Stillinger meldt til NAV med tilvisning (krav 90%) Andel hittil i år, tilsvarende periode i fjor og siste måned (oktober)</vt:lpstr>
      <vt:lpstr>Andel stillinger meldt til NAV (lokal eller nav.no) av alle stillinger (Krav 40%). Andel hittil i år, tilsvarende periode i fjor og siste måned (oktober)</vt:lpstr>
      <vt:lpstr>Andel virksomheter som har fått arbeidsmarkedsbistand fra NAV Resultater for august, september og oktober 2013</vt:lpstr>
      <vt:lpstr>IA-arbeid: Andel nytilsatt i IA-virksomheter med nedsatt arbeidsevne Siste tall er for juni 2013 (statistikken har ca. 3 – 4 måneders produksjonstid)</vt:lpstr>
      <vt:lpstr>Bruk av elektroniske løsninger: GOSYS: Andel kontakt-bruker innen 48 timer.  Resultater i august og september 2013</vt:lpstr>
      <vt:lpstr>GOSYS: Andel journalført innen 24 timer.  Resultater i august og september 2013</vt:lpstr>
      <vt:lpstr>Andel personer som sender elektronisk meldekort og andel arbeidssøkere som registrerer seg selv på nav.no.  Oktober 2013</vt:lpstr>
      <vt:lpstr>Nye TG samlet for NAV Nordland pr 31/10 2013</vt:lpstr>
      <vt:lpstr>Pr TO:   Mål og resultatoversikt pr 31/10 2013</vt:lpstr>
      <vt:lpstr>HR: Sykefraværsutvikling</vt:lpstr>
      <vt:lpstr>Sykefravær fordelt på driftsenhet. Endelige tall for august, foreløpige for september 2013</vt:lpstr>
      <vt:lpstr>2. Det IKT-baserte utviklingsarbeidet  (Leveranse 1 av moderniseringsprogrammet)</vt:lpstr>
      <vt:lpstr>2. Det IKT-baserte utviklingsarbeidet (2) </vt:lpstr>
      <vt:lpstr> 2. Det IKT-baserte utviklingsarbeidet (3) </vt:lpstr>
      <vt:lpstr> Vold og trussel-utvikling per måned 2010-13  </vt:lpstr>
      <vt:lpstr>Arbeidsgruppen skal gjennomføre en bred kartlegging av nå - situasjonen</vt:lpstr>
      <vt:lpstr>Optimal ressursfordeling og styring</vt:lpstr>
      <vt:lpstr>Politiske føringer 2014</vt:lpstr>
      <vt:lpstr>Statsbudsjett 2014 (oppdatert etter Prop. 1 S Tillegg 1)</vt:lpstr>
      <vt:lpstr>Beslutningspunkter</vt:lpstr>
      <vt:lpstr>Rammetildeling 2014</vt:lpstr>
      <vt:lpstr>Etatens hovedprioriteringer for 2014</vt:lpstr>
      <vt:lpstr>  Mål og hovedgrep  for NAV i Nordland 2013-2016 </vt:lpstr>
      <vt:lpstr>PowerPoint-presentasjon</vt:lpstr>
      <vt:lpstr>PowerPoint-presentasjon</vt:lpstr>
    </vt:vector>
  </TitlesOfParts>
  <Company>NAV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NAV</dc:creator>
  <cp:lastModifiedBy>Gundersen Randi</cp:lastModifiedBy>
  <cp:revision>40</cp:revision>
  <dcterms:created xsi:type="dcterms:W3CDTF">2006-06-21T06:55:19Z</dcterms:created>
  <dcterms:modified xsi:type="dcterms:W3CDTF">2013-11-20T08:45:58Z</dcterms:modified>
</cp:coreProperties>
</file>