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9" r:id="rId9"/>
    <p:sldId id="270" r:id="rId10"/>
    <p:sldId id="271" r:id="rId11"/>
    <p:sldId id="261" r:id="rId12"/>
    <p:sldId id="263" r:id="rId13"/>
    <p:sldId id="265" r:id="rId14"/>
    <p:sldId id="266" r:id="rId15"/>
    <p:sldId id="267" r:id="rId16"/>
    <p:sldId id="276" r:id="rId17"/>
    <p:sldId id="272" r:id="rId18"/>
    <p:sldId id="273" r:id="rId19"/>
    <p:sldId id="274" r:id="rId20"/>
    <p:sldId id="275" r:id="rId21"/>
    <p:sldId id="277" r:id="rId22"/>
    <p:sldId id="278" r:id="rId23"/>
  </p:sldIdLst>
  <p:sldSz cx="9144000" cy="6858000" type="screen4x3"/>
  <p:notesSz cx="6784975" cy="98567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6BA5-1F69-4FB5-825B-78BE2CA05230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8498" y="4681974"/>
            <a:ext cx="542798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3249" y="9362238"/>
            <a:ext cx="2940156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13FC4-825A-44FE-B1C9-43055EFA23D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92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329" indent="-2916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660" indent="-23333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324" indent="-23333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9988" indent="-23333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6652" indent="-2333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3316" indent="-2333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9980" indent="-2333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6644" indent="-2333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EBB1CC-DE9F-46F9-A12C-A85CDC8D9BA4}" type="slidenum">
              <a:rPr lang="nb-NO" smtClean="0"/>
              <a:pPr eaLnBrk="1" hangingPunct="1"/>
              <a:t>2</a:t>
            </a:fld>
            <a:endParaRPr lang="nb-NO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1C10A40-9AF1-4607-9877-D87EEFF6EF1A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13E6C4C-D129-4DCF-9561-6CBA2974FB8B}" type="slidenum">
              <a:rPr lang="nb-NO" smtClean="0"/>
              <a:t>‹#›</a:t>
            </a:fld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152128"/>
          </a:xfrm>
        </p:spPr>
        <p:txBody>
          <a:bodyPr>
            <a:normAutofit/>
          </a:bodyPr>
          <a:lstStyle/>
          <a:p>
            <a:r>
              <a:rPr lang="nb-NO" sz="3200" dirty="0" smtClean="0"/>
              <a:t>Ledermøte Nav Nordland Nov -13</a:t>
            </a:r>
            <a:endParaRPr lang="nb-NO" sz="3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r>
              <a:rPr lang="nb-NO" sz="2400" dirty="0" smtClean="0">
                <a:solidFill>
                  <a:schemeClr val="tx1"/>
                </a:solidFill>
              </a:rPr>
              <a:t>Samhandling mellom Nav Kontor-Forvaltning </a:t>
            </a:r>
            <a:endParaRPr lang="nb-NO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ktangel 57"/>
          <p:cNvSpPr/>
          <p:nvPr/>
        </p:nvSpPr>
        <p:spPr bwMode="auto">
          <a:xfrm>
            <a:off x="4673019" y="5083409"/>
            <a:ext cx="3940906" cy="13332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ktangel 55"/>
          <p:cNvSpPr/>
          <p:nvPr/>
        </p:nvSpPr>
        <p:spPr bwMode="auto">
          <a:xfrm>
            <a:off x="4671409" y="4361195"/>
            <a:ext cx="3935896" cy="7044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ktangel 52"/>
          <p:cNvSpPr/>
          <p:nvPr/>
        </p:nvSpPr>
        <p:spPr bwMode="auto">
          <a:xfrm>
            <a:off x="4676698" y="2855794"/>
            <a:ext cx="3935896" cy="7044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ktangel 51"/>
          <p:cNvSpPr/>
          <p:nvPr/>
        </p:nvSpPr>
        <p:spPr bwMode="auto">
          <a:xfrm>
            <a:off x="4678029" y="3564764"/>
            <a:ext cx="3935896" cy="70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Rektangel 49"/>
          <p:cNvSpPr/>
          <p:nvPr/>
        </p:nvSpPr>
        <p:spPr bwMode="auto">
          <a:xfrm>
            <a:off x="4676698" y="2100449"/>
            <a:ext cx="3935896" cy="70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ktangel 47"/>
          <p:cNvSpPr/>
          <p:nvPr/>
        </p:nvSpPr>
        <p:spPr bwMode="auto">
          <a:xfrm>
            <a:off x="4675367" y="1399430"/>
            <a:ext cx="3935896" cy="7044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Styringssignaler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4294967295"/>
          </p:nvPr>
        </p:nvSpPr>
        <p:spPr>
          <a:xfrm>
            <a:off x="457200" y="1773238"/>
            <a:ext cx="4110038" cy="44989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nb-NO" sz="1600" dirty="0"/>
              <a:t>Produksjonsplanlegger har tre metoder for å styre produksjonen :</a:t>
            </a:r>
          </a:p>
          <a:p>
            <a:pPr lvl="1"/>
            <a:r>
              <a:rPr lang="nb-NO" sz="1600" dirty="0"/>
              <a:t>Redusere løsningsgraden i inngangen. Altså at klare saker ikke ferdigbehandles men legges i mapper som klar for behandling</a:t>
            </a:r>
          </a:p>
          <a:p>
            <a:pPr lvl="1"/>
            <a:r>
              <a:rPr lang="nb-NO" sz="1600" dirty="0"/>
              <a:t>Flytte bemanning fra en rolle til en annen rolle</a:t>
            </a:r>
          </a:p>
          <a:p>
            <a:pPr lvl="1"/>
            <a:r>
              <a:rPr lang="nb-NO" sz="1600" dirty="0"/>
              <a:t>Be noen saksbehandlere jobbe utelukkende i én kø</a:t>
            </a:r>
          </a:p>
          <a:p>
            <a:r>
              <a:rPr lang="nb-NO" sz="1600" dirty="0"/>
              <a:t>I tillegg finnes det andre typer tiltak, som f.eks. overtid og helgejobbing</a:t>
            </a:r>
          </a:p>
          <a:p>
            <a:r>
              <a:rPr lang="nb-NO" sz="1600" dirty="0"/>
              <a:t>Lavere bemanning vil gi behov for hyppigere behov for styring</a:t>
            </a:r>
          </a:p>
          <a:p>
            <a:r>
              <a:rPr lang="nb-NO" sz="1600" dirty="0"/>
              <a:t>Det vil trolig ikke være behov for å gjøre bemanningskorrigeringer mer enn én gang om dagen</a:t>
            </a:r>
          </a:p>
          <a:p>
            <a:endParaRPr lang="nb-NO" dirty="0"/>
          </a:p>
        </p:txBody>
      </p:sp>
      <p:grpSp>
        <p:nvGrpSpPr>
          <p:cNvPr id="4" name="Gruppe 3"/>
          <p:cNvGrpSpPr/>
          <p:nvPr/>
        </p:nvGrpSpPr>
        <p:grpSpPr>
          <a:xfrm>
            <a:off x="4753008" y="2148122"/>
            <a:ext cx="1171744" cy="585872"/>
            <a:chOff x="2195281" y="1684949"/>
            <a:chExt cx="1171744" cy="58587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" name="Avrundet rektangel 4"/>
            <p:cNvSpPr/>
            <p:nvPr/>
          </p:nvSpPr>
          <p:spPr>
            <a:xfrm>
              <a:off x="2195281" y="1684949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Avrundet rektangel 4"/>
            <p:cNvSpPr/>
            <p:nvPr/>
          </p:nvSpPr>
          <p:spPr>
            <a:xfrm>
              <a:off x="2212441" y="1702109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300" b="1" kern="1200" dirty="0" smtClean="0"/>
                <a:t>4450 Dagpenger inn</a:t>
              </a:r>
              <a:endParaRPr lang="nb-NO" sz="1300" b="1" kern="1200" dirty="0"/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4753008" y="3593902"/>
            <a:ext cx="1171744" cy="585872"/>
            <a:chOff x="2195281" y="4379963"/>
            <a:chExt cx="1171744" cy="585872"/>
          </a:xfrm>
          <a:solidFill>
            <a:srgbClr val="00B050"/>
          </a:solidFill>
        </p:grpSpPr>
        <p:sp>
          <p:nvSpPr>
            <p:cNvPr id="8" name="Avrundet rektangel 7"/>
            <p:cNvSpPr/>
            <p:nvPr/>
          </p:nvSpPr>
          <p:spPr>
            <a:xfrm>
              <a:off x="2195281" y="437996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Avrundet rektangel 4"/>
            <p:cNvSpPr/>
            <p:nvPr/>
          </p:nvSpPr>
          <p:spPr>
            <a:xfrm>
              <a:off x="2212441" y="439712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4455 DP Permittering inn</a:t>
              </a:r>
              <a:endParaRPr lang="nb-NO" sz="1100" b="1" kern="1200" dirty="0"/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7326906" y="1791864"/>
            <a:ext cx="1171744" cy="587762"/>
            <a:chOff x="3845249" y="655269"/>
            <a:chExt cx="1171744" cy="58776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1" name="Avrundet rektangel 10"/>
            <p:cNvSpPr/>
            <p:nvPr/>
          </p:nvSpPr>
          <p:spPr>
            <a:xfrm>
              <a:off x="3845249" y="655269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Avrundet rektangel 4"/>
            <p:cNvSpPr/>
            <p:nvPr/>
          </p:nvSpPr>
          <p:spPr>
            <a:xfrm>
              <a:off x="3852884" y="691479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4452 Dagpenger Klar</a:t>
              </a:r>
              <a:endParaRPr lang="nb-NO" sz="1100" b="1" kern="1200" dirty="0"/>
            </a:p>
          </p:txBody>
        </p:sp>
      </p:grpSp>
      <p:grpSp>
        <p:nvGrpSpPr>
          <p:cNvPr id="13" name="Gruppe 12"/>
          <p:cNvGrpSpPr/>
          <p:nvPr/>
        </p:nvGrpSpPr>
        <p:grpSpPr>
          <a:xfrm>
            <a:off x="6078102" y="1791864"/>
            <a:ext cx="1171744" cy="585872"/>
            <a:chOff x="3835724" y="566"/>
            <a:chExt cx="1171744" cy="58587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4" name="Avrundet rektangel 13"/>
            <p:cNvSpPr/>
            <p:nvPr/>
          </p:nvSpPr>
          <p:spPr>
            <a:xfrm>
              <a:off x="3835724" y="566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Avrundet rektangel 4"/>
            <p:cNvSpPr/>
            <p:nvPr/>
          </p:nvSpPr>
          <p:spPr>
            <a:xfrm>
              <a:off x="3852884" y="17726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4451 Dagpenger Vent</a:t>
              </a:r>
              <a:endParaRPr lang="nb-NO" sz="1100" b="1" kern="1200" dirty="0"/>
            </a:p>
          </p:txBody>
        </p:sp>
      </p:grpSp>
      <p:grpSp>
        <p:nvGrpSpPr>
          <p:cNvPr id="16" name="Gruppe 15"/>
          <p:cNvGrpSpPr/>
          <p:nvPr/>
        </p:nvGrpSpPr>
        <p:grpSpPr>
          <a:xfrm>
            <a:off x="6078102" y="3244525"/>
            <a:ext cx="1171744" cy="585872"/>
            <a:chOff x="3835724" y="4043086"/>
            <a:chExt cx="1171744" cy="585872"/>
          </a:xfrm>
          <a:solidFill>
            <a:srgbClr val="00B050"/>
          </a:solidFill>
        </p:grpSpPr>
        <p:sp>
          <p:nvSpPr>
            <p:cNvPr id="17" name="Avrundet rektangel 16"/>
            <p:cNvSpPr/>
            <p:nvPr/>
          </p:nvSpPr>
          <p:spPr>
            <a:xfrm>
              <a:off x="3835724" y="4043086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Avrundet rektangel 4"/>
            <p:cNvSpPr/>
            <p:nvPr/>
          </p:nvSpPr>
          <p:spPr>
            <a:xfrm>
              <a:off x="3852884" y="4060246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4456 DP u perm Vent</a:t>
              </a:r>
              <a:endParaRPr lang="nb-NO" sz="1100" b="1" kern="1200" dirty="0"/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7326906" y="3244525"/>
            <a:ext cx="1171744" cy="585872"/>
            <a:chOff x="3835724" y="4716840"/>
            <a:chExt cx="1171744" cy="585872"/>
          </a:xfrm>
          <a:solidFill>
            <a:srgbClr val="00B050"/>
          </a:solidFill>
        </p:grpSpPr>
        <p:sp>
          <p:nvSpPr>
            <p:cNvPr id="20" name="Avrundet rektangel 19"/>
            <p:cNvSpPr/>
            <p:nvPr/>
          </p:nvSpPr>
          <p:spPr>
            <a:xfrm>
              <a:off x="3835724" y="4716840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Avrundet rektangel 4"/>
            <p:cNvSpPr/>
            <p:nvPr/>
          </p:nvSpPr>
          <p:spPr>
            <a:xfrm>
              <a:off x="3852884" y="4734000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4457 DP u perm Klar</a:t>
              </a:r>
              <a:endParaRPr lang="nb-NO" sz="1100" b="1" kern="12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5990702" y="4415994"/>
            <a:ext cx="1171744" cy="585872"/>
            <a:chOff x="3835724" y="1348073"/>
            <a:chExt cx="1171744" cy="585872"/>
          </a:xfrm>
          <a:solidFill>
            <a:schemeClr val="tx1">
              <a:lumMod val="75000"/>
            </a:schemeClr>
          </a:solidFill>
        </p:grpSpPr>
        <p:sp>
          <p:nvSpPr>
            <p:cNvPr id="23" name="Avrundet rektangel 22"/>
            <p:cNvSpPr/>
            <p:nvPr/>
          </p:nvSpPr>
          <p:spPr>
            <a:xfrm>
              <a:off x="3835724" y="134807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Avrundet rektangel 4"/>
            <p:cNvSpPr/>
            <p:nvPr/>
          </p:nvSpPr>
          <p:spPr>
            <a:xfrm>
              <a:off x="3852884" y="136523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4453 Klage dagpenger Vent</a:t>
              </a:r>
              <a:endParaRPr lang="nb-NO" sz="1100" b="1" kern="1200" dirty="0"/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7326906" y="4418563"/>
            <a:ext cx="1171744" cy="585872"/>
            <a:chOff x="3835724" y="1348073"/>
            <a:chExt cx="1171744" cy="585872"/>
          </a:xfrm>
          <a:solidFill>
            <a:schemeClr val="tx1">
              <a:lumMod val="75000"/>
            </a:schemeClr>
          </a:solidFill>
        </p:grpSpPr>
        <p:sp>
          <p:nvSpPr>
            <p:cNvPr id="26" name="Avrundet rektangel 25"/>
            <p:cNvSpPr/>
            <p:nvPr/>
          </p:nvSpPr>
          <p:spPr>
            <a:xfrm>
              <a:off x="3835724" y="134807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Avrundet rektangel 4"/>
            <p:cNvSpPr/>
            <p:nvPr/>
          </p:nvSpPr>
          <p:spPr>
            <a:xfrm>
              <a:off x="3852884" y="136523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4454 Klage dagpenger Klar</a:t>
              </a:r>
              <a:endParaRPr lang="nb-NO" sz="1100" b="1" kern="1200" dirty="0"/>
            </a:p>
          </p:txBody>
        </p:sp>
      </p:grpSp>
      <p:grpSp>
        <p:nvGrpSpPr>
          <p:cNvPr id="28" name="Gruppe 27"/>
          <p:cNvGrpSpPr/>
          <p:nvPr/>
        </p:nvGrpSpPr>
        <p:grpSpPr>
          <a:xfrm>
            <a:off x="6007862" y="5468615"/>
            <a:ext cx="1171744" cy="585872"/>
            <a:chOff x="3835724" y="2695579"/>
            <a:chExt cx="1171744" cy="58587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9" name="Avrundet rektangel 28"/>
            <p:cNvSpPr/>
            <p:nvPr/>
          </p:nvSpPr>
          <p:spPr>
            <a:xfrm>
              <a:off x="3835724" y="2695579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Avrundet rektangel 4"/>
            <p:cNvSpPr/>
            <p:nvPr/>
          </p:nvSpPr>
          <p:spPr>
            <a:xfrm>
              <a:off x="3852884" y="2712739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4458 Feilutbetaling DP Vent</a:t>
              </a:r>
              <a:endParaRPr lang="nb-NO" sz="1100" b="1" kern="1200" dirty="0"/>
            </a:p>
          </p:txBody>
        </p:sp>
      </p:grpSp>
      <p:grpSp>
        <p:nvGrpSpPr>
          <p:cNvPr id="31" name="Gruppe 30"/>
          <p:cNvGrpSpPr/>
          <p:nvPr/>
        </p:nvGrpSpPr>
        <p:grpSpPr>
          <a:xfrm>
            <a:off x="7344066" y="5468615"/>
            <a:ext cx="1171744" cy="585872"/>
            <a:chOff x="3835724" y="3369333"/>
            <a:chExt cx="1171744" cy="58587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2" name="Avrundet rektangel 31"/>
            <p:cNvSpPr/>
            <p:nvPr/>
          </p:nvSpPr>
          <p:spPr>
            <a:xfrm>
              <a:off x="3835724" y="336933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Avrundet rektangel 4"/>
            <p:cNvSpPr/>
            <p:nvPr/>
          </p:nvSpPr>
          <p:spPr>
            <a:xfrm>
              <a:off x="3852884" y="338649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4459 Feilutbetaling DP Klar</a:t>
              </a:r>
              <a:endParaRPr lang="nb-NO" sz="1100" b="1" kern="1200" dirty="0"/>
            </a:p>
          </p:txBody>
        </p:sp>
      </p:grpSp>
      <p:grpSp>
        <p:nvGrpSpPr>
          <p:cNvPr id="34" name="Gruppe 33"/>
          <p:cNvGrpSpPr/>
          <p:nvPr/>
        </p:nvGrpSpPr>
        <p:grpSpPr>
          <a:xfrm>
            <a:off x="4753008" y="1459587"/>
            <a:ext cx="1171744" cy="585872"/>
            <a:chOff x="2195281" y="1684949"/>
            <a:chExt cx="1171744" cy="58587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5" name="Avrundet rektangel 34"/>
            <p:cNvSpPr/>
            <p:nvPr/>
          </p:nvSpPr>
          <p:spPr>
            <a:xfrm>
              <a:off x="2195281" y="1684949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Avrundet rektangel 4"/>
            <p:cNvSpPr/>
            <p:nvPr/>
          </p:nvSpPr>
          <p:spPr>
            <a:xfrm>
              <a:off x="2212441" y="1702109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300" b="1" kern="1200" dirty="0" err="1" smtClean="0"/>
                <a:t>Gosys</a:t>
              </a:r>
              <a:r>
                <a:rPr lang="nb-NO" sz="1300" b="1" kern="1200" dirty="0" smtClean="0"/>
                <a:t> Dagpenger inn</a:t>
              </a:r>
              <a:endParaRPr lang="nb-NO" sz="1300" b="1" kern="1200" dirty="0"/>
            </a:p>
          </p:txBody>
        </p:sp>
      </p:grpSp>
      <p:grpSp>
        <p:nvGrpSpPr>
          <p:cNvPr id="37" name="Gruppe 36"/>
          <p:cNvGrpSpPr/>
          <p:nvPr/>
        </p:nvGrpSpPr>
        <p:grpSpPr>
          <a:xfrm>
            <a:off x="4753008" y="2932539"/>
            <a:ext cx="1171744" cy="585872"/>
            <a:chOff x="2195281" y="4379963"/>
            <a:chExt cx="1171744" cy="585872"/>
          </a:xfrm>
          <a:solidFill>
            <a:srgbClr val="00B050"/>
          </a:solidFill>
        </p:grpSpPr>
        <p:sp>
          <p:nvSpPr>
            <p:cNvPr id="38" name="Avrundet rektangel 37"/>
            <p:cNvSpPr/>
            <p:nvPr/>
          </p:nvSpPr>
          <p:spPr>
            <a:xfrm>
              <a:off x="2195281" y="437996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Avrundet rektangel 4"/>
            <p:cNvSpPr/>
            <p:nvPr/>
          </p:nvSpPr>
          <p:spPr>
            <a:xfrm>
              <a:off x="2212441" y="439712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err="1" smtClean="0"/>
                <a:t>Gosys</a:t>
              </a:r>
              <a:r>
                <a:rPr lang="nb-NO" sz="1100" b="1" kern="1200" dirty="0" smtClean="0"/>
                <a:t> DP Permittering inn</a:t>
              </a:r>
              <a:endParaRPr lang="nb-NO" sz="1100" b="1" kern="1200" dirty="0"/>
            </a:p>
          </p:txBody>
        </p:sp>
      </p:grpSp>
      <p:grpSp>
        <p:nvGrpSpPr>
          <p:cNvPr id="40" name="Gruppe 39"/>
          <p:cNvGrpSpPr/>
          <p:nvPr/>
        </p:nvGrpSpPr>
        <p:grpSpPr>
          <a:xfrm>
            <a:off x="4743799" y="5098678"/>
            <a:ext cx="1171744" cy="585872"/>
            <a:chOff x="2195281" y="4379963"/>
            <a:chExt cx="1171744" cy="58587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1" name="Avrundet rektangel 40"/>
            <p:cNvSpPr/>
            <p:nvPr/>
          </p:nvSpPr>
          <p:spPr>
            <a:xfrm>
              <a:off x="2195281" y="437996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Avrundet rektangel 4"/>
            <p:cNvSpPr/>
            <p:nvPr/>
          </p:nvSpPr>
          <p:spPr>
            <a:xfrm>
              <a:off x="2212441" y="439712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Kontroll-oppgaver</a:t>
              </a:r>
              <a:endParaRPr lang="nb-NO" sz="1100" b="1" kern="1200" dirty="0"/>
            </a:p>
          </p:txBody>
        </p:sp>
      </p:grpSp>
      <p:grpSp>
        <p:nvGrpSpPr>
          <p:cNvPr id="43" name="Gruppe 42"/>
          <p:cNvGrpSpPr/>
          <p:nvPr/>
        </p:nvGrpSpPr>
        <p:grpSpPr>
          <a:xfrm>
            <a:off x="4753008" y="5730998"/>
            <a:ext cx="1171744" cy="585872"/>
            <a:chOff x="2195281" y="4379963"/>
            <a:chExt cx="1171744" cy="58587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4" name="Avrundet rektangel 43"/>
            <p:cNvSpPr/>
            <p:nvPr/>
          </p:nvSpPr>
          <p:spPr>
            <a:xfrm>
              <a:off x="2195281" y="4379963"/>
              <a:ext cx="1171744" cy="5858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6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Avrundet rektangel 4"/>
            <p:cNvSpPr/>
            <p:nvPr/>
          </p:nvSpPr>
          <p:spPr>
            <a:xfrm>
              <a:off x="2203388" y="4397123"/>
              <a:ext cx="1137424" cy="5515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100" b="1" kern="1200" dirty="0" smtClean="0"/>
                <a:t>Feilutbetaling (Arenaytelse)</a:t>
              </a:r>
              <a:endParaRPr lang="nb-NO" sz="1100" b="1" kern="1200" dirty="0"/>
            </a:p>
          </p:txBody>
        </p:sp>
      </p:grpSp>
      <p:sp>
        <p:nvSpPr>
          <p:cNvPr id="49" name="TekstSylinder 48"/>
          <p:cNvSpPr txBox="1"/>
          <p:nvPr/>
        </p:nvSpPr>
        <p:spPr>
          <a:xfrm>
            <a:off x="6131424" y="1453310"/>
            <a:ext cx="2316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err="1" smtClean="0"/>
              <a:t>Saksbehander</a:t>
            </a:r>
            <a:r>
              <a:rPr lang="nb-NO" sz="1200" dirty="0" smtClean="0"/>
              <a:t> </a:t>
            </a:r>
            <a:r>
              <a:rPr lang="nb-NO" sz="1200" dirty="0"/>
              <a:t>ordinær - </a:t>
            </a:r>
            <a:r>
              <a:rPr lang="nb-NO" sz="1200" dirty="0" err="1" smtClean="0"/>
              <a:t>Gosys</a:t>
            </a:r>
            <a:endParaRPr lang="nb-NO" sz="1200" dirty="0"/>
          </a:p>
        </p:txBody>
      </p:sp>
      <p:sp>
        <p:nvSpPr>
          <p:cNvPr id="51" name="TekstSylinder 50"/>
          <p:cNvSpPr txBox="1"/>
          <p:nvPr/>
        </p:nvSpPr>
        <p:spPr>
          <a:xfrm>
            <a:off x="6148657" y="2400810"/>
            <a:ext cx="2314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Saksbehandler </a:t>
            </a:r>
            <a:r>
              <a:rPr lang="nb-NO" sz="1200" dirty="0"/>
              <a:t>ordinær - </a:t>
            </a:r>
            <a:r>
              <a:rPr lang="nb-NO" sz="1200" dirty="0" smtClean="0"/>
              <a:t>Arena</a:t>
            </a:r>
            <a:endParaRPr lang="nb-NO" sz="1200" dirty="0"/>
          </a:p>
        </p:txBody>
      </p:sp>
      <p:sp>
        <p:nvSpPr>
          <p:cNvPr id="54" name="TekstSylinder 53"/>
          <p:cNvSpPr txBox="1"/>
          <p:nvPr/>
        </p:nvSpPr>
        <p:spPr>
          <a:xfrm>
            <a:off x="5983017" y="3888978"/>
            <a:ext cx="2596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Saksbehandler permittering </a:t>
            </a:r>
            <a:r>
              <a:rPr lang="nb-NO" sz="1200" dirty="0"/>
              <a:t>- </a:t>
            </a:r>
            <a:r>
              <a:rPr lang="nb-NO" sz="1200" dirty="0" smtClean="0"/>
              <a:t>Arena</a:t>
            </a:r>
            <a:endParaRPr lang="nb-NO" sz="1200" dirty="0"/>
          </a:p>
        </p:txBody>
      </p:sp>
      <p:sp>
        <p:nvSpPr>
          <p:cNvPr id="55" name="TekstSylinder 54"/>
          <p:cNvSpPr txBox="1"/>
          <p:nvPr/>
        </p:nvSpPr>
        <p:spPr>
          <a:xfrm>
            <a:off x="6016152" y="2960042"/>
            <a:ext cx="2596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Saksbehandler permittering </a:t>
            </a:r>
            <a:r>
              <a:rPr lang="nb-NO" sz="1200" dirty="0"/>
              <a:t>- </a:t>
            </a:r>
            <a:r>
              <a:rPr lang="nb-NO" sz="1200" dirty="0" smtClean="0"/>
              <a:t>Arena</a:t>
            </a:r>
            <a:endParaRPr lang="nb-NO" sz="1200" dirty="0"/>
          </a:p>
        </p:txBody>
      </p:sp>
      <p:sp>
        <p:nvSpPr>
          <p:cNvPr id="57" name="TekstSylinder 56"/>
          <p:cNvSpPr txBox="1"/>
          <p:nvPr/>
        </p:nvSpPr>
        <p:spPr>
          <a:xfrm>
            <a:off x="4701882" y="4478683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Saksbehandler</a:t>
            </a:r>
          </a:p>
          <a:p>
            <a:r>
              <a:rPr lang="nb-NO" sz="1200" dirty="0" smtClean="0"/>
              <a:t>klager</a:t>
            </a:r>
            <a:endParaRPr lang="nb-NO" sz="1200" dirty="0"/>
          </a:p>
        </p:txBody>
      </p:sp>
      <p:sp>
        <p:nvSpPr>
          <p:cNvPr id="59" name="TekstSylinder 58"/>
          <p:cNvSpPr txBox="1"/>
          <p:nvPr/>
        </p:nvSpPr>
        <p:spPr>
          <a:xfrm>
            <a:off x="5943569" y="5052486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Saksbehandler feilutbetaling inklusive</a:t>
            </a:r>
          </a:p>
          <a:p>
            <a:r>
              <a:rPr lang="nb-NO" sz="1200" dirty="0"/>
              <a:t>k</a:t>
            </a:r>
            <a:r>
              <a:rPr lang="nb-NO" sz="1200" dirty="0" smtClean="0"/>
              <a:t>lager feilutbetaling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1906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Barns Sykdom                    av             Aust-Agder</a:t>
            </a:r>
          </a:p>
          <a:p>
            <a:r>
              <a:rPr lang="nb-NO" dirty="0" smtClean="0"/>
              <a:t>Bidrag                                   av             Finnmark</a:t>
            </a:r>
          </a:p>
          <a:p>
            <a:r>
              <a:rPr lang="nb-NO" dirty="0" smtClean="0"/>
              <a:t>Farskap                                 av             Hordaland /Bergen</a:t>
            </a:r>
          </a:p>
          <a:p>
            <a:r>
              <a:rPr lang="nb-NO" dirty="0" smtClean="0"/>
              <a:t>Uføre                                     av             Rogaland</a:t>
            </a:r>
          </a:p>
          <a:p>
            <a:r>
              <a:rPr lang="nb-NO" dirty="0" smtClean="0"/>
              <a:t>Supplerende                        av             Rogaland</a:t>
            </a:r>
          </a:p>
          <a:p>
            <a:r>
              <a:rPr lang="nb-NO" dirty="0" smtClean="0"/>
              <a:t>Gravferdsstønad                av             Hordaland     </a:t>
            </a:r>
          </a:p>
          <a:p>
            <a:endParaRPr lang="nb-NO" dirty="0"/>
          </a:p>
          <a:p>
            <a:r>
              <a:rPr lang="nb-NO" smtClean="0"/>
              <a:t>DAGPENGER BEHANDLES I EN KØ……………………             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Hvilke fylker gjør hva, samhandler dere med..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8820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Egne Holdninger</a:t>
            </a:r>
          </a:p>
          <a:p>
            <a:r>
              <a:rPr lang="nb-NO" dirty="0" smtClean="0"/>
              <a:t>Vår Adferd</a:t>
            </a:r>
          </a:p>
          <a:p>
            <a:r>
              <a:rPr lang="nb-NO" dirty="0" smtClean="0"/>
              <a:t>Vår Bedriftskultur                            20% Kvalitetssystem</a:t>
            </a:r>
          </a:p>
          <a:p>
            <a:r>
              <a:rPr lang="nb-NO" dirty="0" smtClean="0"/>
              <a:t>Vår Samarbeidsevne</a:t>
            </a:r>
          </a:p>
          <a:p>
            <a:r>
              <a:rPr lang="nb-NO" dirty="0" smtClean="0"/>
              <a:t>Utgjør 80%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      Maksimal måloppnåelse </a:t>
            </a:r>
            <a:r>
              <a:rPr lang="nb-NO" dirty="0"/>
              <a:t> </a:t>
            </a:r>
            <a:r>
              <a:rPr lang="nb-NO" dirty="0" smtClean="0"/>
              <a:t>får vi ved: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    Samarbeid gjennom hele organisasjonen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Kvalitet i Leveransene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54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Inngang sist uke  3.483 saker, ukas produksjon 4417</a:t>
            </a:r>
          </a:p>
          <a:p>
            <a:endParaRPr lang="nb-NO" dirty="0"/>
          </a:p>
          <a:p>
            <a:r>
              <a:rPr lang="nb-NO" dirty="0" smtClean="0"/>
              <a:t>Antall saker klar til behandling mandag  18/11        411</a:t>
            </a:r>
          </a:p>
          <a:p>
            <a:endParaRPr lang="nb-NO" dirty="0"/>
          </a:p>
          <a:p>
            <a:r>
              <a:rPr lang="nb-NO" dirty="0" smtClean="0"/>
              <a:t>Ytre grense saker  46, av disse er 32 på Nav-kontor, som er 8-9 og 8-20 saker.  Må sjekkes ut!!</a:t>
            </a:r>
          </a:p>
          <a:p>
            <a:r>
              <a:rPr lang="nb-NO" dirty="0" smtClean="0"/>
              <a:t>Kun 29 klagesaker, eldste sak uansett type er nå 15/5-13</a:t>
            </a:r>
          </a:p>
          <a:p>
            <a:endParaRPr lang="nb-NO" dirty="0"/>
          </a:p>
          <a:p>
            <a:r>
              <a:rPr lang="nb-NO" dirty="0" smtClean="0"/>
              <a:t>Meget god flyt i saksgang og prosess. </a:t>
            </a:r>
            <a:r>
              <a:rPr lang="nb-NO" dirty="0"/>
              <a:t> </a:t>
            </a:r>
            <a:r>
              <a:rPr lang="nb-NO" dirty="0" smtClean="0"/>
              <a:t>Ei solskinnshistorie!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Status sykepenger, Nordland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3216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Ingen store endringer, avgitt gravferdsstønader.</a:t>
            </a:r>
          </a:p>
          <a:p>
            <a:endParaRPr lang="nb-NO" dirty="0"/>
          </a:p>
          <a:p>
            <a:r>
              <a:rPr lang="nb-NO" dirty="0" smtClean="0"/>
              <a:t>Pågående prosess for </a:t>
            </a:r>
            <a:r>
              <a:rPr lang="nb-NO" dirty="0"/>
              <a:t> </a:t>
            </a:r>
            <a:r>
              <a:rPr lang="nb-NO" dirty="0" smtClean="0"/>
              <a:t>flytting av ytelse(r) ved reduksjon i fjernarbeidsplasser tilknyttet enheten.</a:t>
            </a:r>
          </a:p>
          <a:p>
            <a:endParaRPr lang="nb-NO" dirty="0"/>
          </a:p>
          <a:p>
            <a:r>
              <a:rPr lang="nb-NO" dirty="0" smtClean="0"/>
              <a:t>Forbedringspotensialet !!</a:t>
            </a:r>
            <a:endParaRPr lang="nb-NO" dirty="0"/>
          </a:p>
          <a:p>
            <a:r>
              <a:rPr lang="nb-NO" dirty="0" smtClean="0"/>
              <a:t>Enslig forsørgere: Brukes for lang tid til å vurdere om    bruker er reell arbeidssøker, og gi dem eneforsørgerkode i arena, samt vurdere om utdanning er nødvendig og hensiktsmessig.</a:t>
            </a:r>
          </a:p>
          <a:p>
            <a:r>
              <a:rPr lang="nb-NO" dirty="0" smtClean="0"/>
              <a:t>Reduserer vår mulighet til </a:t>
            </a:r>
            <a:r>
              <a:rPr lang="nb-NO" dirty="0" err="1" smtClean="0"/>
              <a:t>normtid</a:t>
            </a:r>
            <a:r>
              <a:rPr lang="nb-NO" dirty="0" smtClean="0"/>
              <a:t>/bruker må vente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MOSJØEN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3904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Avgitt barns sykdom og uføre.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Beholder foreldrepenger</a:t>
            </a:r>
          </a:p>
          <a:p>
            <a:endParaRPr lang="nb-NO" dirty="0"/>
          </a:p>
          <a:p>
            <a:r>
              <a:rPr lang="nb-NO" dirty="0" smtClean="0"/>
              <a:t>Tilført AAP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SORTLAND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40229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 mange mangelfulle og ufullstendige søknader</a:t>
            </a:r>
          </a:p>
          <a:p>
            <a:r>
              <a:rPr lang="nb-NO" dirty="0" smtClean="0"/>
              <a:t>Veileder ved Nav-kontor, i tvilstilfeller søk råd på kompetansetelefonen for foreldrepenger</a:t>
            </a:r>
          </a:p>
          <a:p>
            <a:r>
              <a:rPr lang="nb-NO" dirty="0" smtClean="0"/>
              <a:t>Alt for mange fedre søker «for tidlig», ja noen før barnet er født.</a:t>
            </a:r>
          </a:p>
          <a:p>
            <a:r>
              <a:rPr lang="nb-NO" dirty="0" smtClean="0"/>
              <a:t>Sak kan ikke behandles da maksdato ikke er fastsatt.</a:t>
            </a:r>
          </a:p>
          <a:p>
            <a:r>
              <a:rPr lang="nb-NO" dirty="0" smtClean="0"/>
              <a:t>Komplett søknad skal også inneholde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terminbekreftelse og inntektsopplysninger!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Foreldrepenger, felles utfordringer</a:t>
            </a:r>
            <a:br>
              <a:rPr lang="nb-NO" sz="3200" dirty="0" smtClean="0"/>
            </a:br>
            <a:r>
              <a:rPr lang="nb-NO" sz="3200" dirty="0" smtClean="0"/>
              <a:t>460 saker avventer dokumentasjon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124799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AAP</a:t>
            </a:r>
            <a:endParaRPr lang="nb-NO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nb-NO" dirty="0" smtClean="0"/>
              <a:t>Nye saker</a:t>
            </a:r>
          </a:p>
          <a:p>
            <a:pPr lvl="1"/>
            <a:r>
              <a:rPr lang="nb-NO" dirty="0" smtClean="0"/>
              <a:t>Notat i arena om beregningstidspunkt (notatet skal hete </a:t>
            </a:r>
            <a:r>
              <a:rPr lang="nb-NO" u="sng" dirty="0" smtClean="0"/>
              <a:t>beregningstidspunkt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Notat om vurdering av eventuell yrkesskade (årsakssammenheng og grad)</a:t>
            </a:r>
          </a:p>
          <a:p>
            <a:pPr lvl="1"/>
            <a:r>
              <a:rPr lang="nb-NO" dirty="0" smtClean="0"/>
              <a:t>§ 11-5. Husk teksten dokkers vises i vedtaket vi sender ut til bruker. Etter mye fokus på dette i fjor ble det bedre, men nå kan det se ut til at gamle synder er i ferd med å dukke opp.</a:t>
            </a:r>
          </a:p>
          <a:p>
            <a:pPr lvl="1"/>
            <a:r>
              <a:rPr lang="nb-NO" dirty="0" smtClean="0"/>
              <a:t>Husk kvalitetssjekk av søknaden ved journalføring (fylt ut alle punkter, </a:t>
            </a:r>
            <a:r>
              <a:rPr lang="nb-NO" dirty="0" err="1" smtClean="0"/>
              <a:t>kontonr</a:t>
            </a:r>
            <a:r>
              <a:rPr lang="nb-NO" dirty="0" smtClean="0"/>
              <a:t>, underskrift, </a:t>
            </a:r>
            <a:r>
              <a:rPr lang="nb-NO" dirty="0" err="1" smtClean="0"/>
              <a:t>osv</a:t>
            </a:r>
            <a:r>
              <a:rPr lang="nb-NO" dirty="0" smtClean="0"/>
              <a:t>). Se krav i grensesnitt for mottak av søknad.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570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AAP</a:t>
            </a:r>
            <a:endParaRPr lang="nb-NO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Kvalitet på saker som vurderes for unntak utover fire år: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Viktig Fagmelding på Navet av 15.11.2013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Fagmeldingen presiserer krav til kvaliteten i 	vurderingene som skal gjøres.</a:t>
            </a:r>
          </a:p>
        </p:txBody>
      </p:sp>
    </p:spTree>
    <p:extLst>
      <p:ext uri="{BB962C8B-B14F-4D97-AF65-F5344CB8AC3E}">
        <p14:creationId xmlns:p14="http://schemas.microsoft.com/office/powerpoint/2010/main" val="3959794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AAP</a:t>
            </a:r>
            <a:endParaRPr lang="nb-NO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                 SPESIELT OM KONVERTERTE SAKER                       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NB </a:t>
            </a:r>
            <a:r>
              <a:rPr lang="nb-NO" dirty="0"/>
              <a:t>Midlertid rutine gjeldende fra 21.10.2013 </a:t>
            </a:r>
            <a:r>
              <a:rPr lang="nb-NO" dirty="0" smtClean="0"/>
              <a:t>    beskriver           bl.a</a:t>
            </a:r>
            <a:r>
              <a:rPr lang="nb-NO" dirty="0"/>
              <a:t>. hvordan melding skal sendes i Gosys når saken </a:t>
            </a:r>
            <a:r>
              <a:rPr lang="nb-NO" dirty="0" smtClean="0"/>
              <a:t>er </a:t>
            </a:r>
            <a:r>
              <a:rPr lang="nb-NO" dirty="0"/>
              <a:t>ferdig vurdert på </a:t>
            </a:r>
            <a:r>
              <a:rPr lang="nb-NO" dirty="0" smtClean="0"/>
              <a:t>Nav kontoret.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Pr </a:t>
            </a:r>
            <a:r>
              <a:rPr lang="nb-NO" dirty="0"/>
              <a:t>19.11.13 har vi 44 slike meldinger til behandling i </a:t>
            </a:r>
            <a:r>
              <a:rPr lang="nb-NO" dirty="0" smtClean="0"/>
              <a:t>forvaltning</a:t>
            </a:r>
            <a:r>
              <a:rPr lang="nb-NO" dirty="0"/>
              <a:t>.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Vi har 916 løpende vedtak med sluttdato 28.02.14</a:t>
            </a:r>
            <a:r>
              <a:rPr lang="nb-NO" dirty="0"/>
              <a:t>	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Vi følges opp på meldinger i </a:t>
            </a:r>
            <a:r>
              <a:rPr lang="nb-NO" dirty="0" err="1" smtClean="0"/>
              <a:t>Gosys</a:t>
            </a:r>
            <a:r>
              <a:rPr lang="nb-NO" dirty="0" smtClean="0"/>
              <a:t> fra egen enhet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435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Per fylke september 2013</a:t>
            </a:r>
          </a:p>
        </p:txBody>
      </p:sp>
      <p:pic>
        <p:nvPicPr>
          <p:cNvPr id="4" name="Bilde 3"/>
          <p:cNvPicPr/>
          <p:nvPr>
            <p:extLst>
              <p:ext uri="{D42A27DB-BD31-4B8C-83A1-F6EECF244321}">
                <p14:modId xmlns:p14="http://schemas.microsoft.com/office/powerpoint/2010/main" val="344058651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49599" y="1468974"/>
            <a:ext cx="8614397" cy="4298225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530927" y="5763491"/>
            <a:ext cx="5874328" cy="574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chemeClr val="tx1">
                    <a:lumMod val="50000"/>
                  </a:schemeClr>
                </a:solidFill>
              </a:rPr>
              <a:t>H I S T O R I S K</a:t>
            </a:r>
            <a:r>
              <a:rPr lang="nb-NO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nb-NO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Generelt</a:t>
            </a:r>
            <a:endParaRPr lang="nb-NO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Når dere sender oppgaver til forvaltning i arena: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Velg hvilket fagområde oppgaven tilhører.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Gjelder det AAP, så velg AAP.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Våre løsningsteam bruker mye tid på  etterforskning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på hva de umerkede oppgavene gjelder.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     </a:t>
            </a:r>
            <a:r>
              <a:rPr lang="nb-NO" sz="3200" dirty="0" smtClean="0"/>
              <a:t>OBS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 Tema oppfølging tilhører navkontorene og  skal   ikke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brukes mot Forvaltning.   </a:t>
            </a:r>
            <a:r>
              <a:rPr lang="nb-NO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03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JEG SNART FERDIG</a:t>
            </a:r>
          </a:p>
          <a:p>
            <a:endParaRPr lang="nb-NO" dirty="0" smtClean="0"/>
          </a:p>
          <a:p>
            <a:r>
              <a:rPr lang="nb-NO" dirty="0" smtClean="0"/>
              <a:t>ER JEG GLAD FOR Å  HA FÅTT MØTT DOKK</a:t>
            </a:r>
          </a:p>
          <a:p>
            <a:endParaRPr lang="nb-NO" dirty="0" smtClean="0"/>
          </a:p>
          <a:p>
            <a:r>
              <a:rPr lang="nb-NO" dirty="0" smtClean="0"/>
              <a:t>ER JEG STOLT OVER DET VI HAR FÅTT TIL I LAG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             OG TROR PÅ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6793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752527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ET FORTSATT GODT SAMARBEID MED FYLKET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                                      OG FÅ TIL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EN SPESIALISERING MED BRUKEREN ENDA MER I  FOKUS   </a:t>
            </a:r>
          </a:p>
          <a:p>
            <a:pPr marL="0" indent="0">
              <a:buNone/>
            </a:pPr>
            <a:r>
              <a:rPr lang="nb-NO" dirty="0" smtClean="0"/>
              <a:t>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nb-NO" dirty="0" smtClean="0"/>
              <a:t>                                           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VI ER TIL FOR BRUKEREN, IKKE  FOR OSS SELV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TAKK FOR OPPMERKSOMHETEN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 AT VI SKAL HA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73015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Vi leverte som avtalt på supplerende</a:t>
            </a:r>
          </a:p>
          <a:p>
            <a:r>
              <a:rPr lang="nb-NO" dirty="0" smtClean="0"/>
              <a:t>Vi leverte som avtalt på gravferdsstønad</a:t>
            </a:r>
          </a:p>
          <a:p>
            <a:r>
              <a:rPr lang="nb-NO" dirty="0" smtClean="0"/>
              <a:t>Vi leverte som avtalt på Barns Sykdom</a:t>
            </a:r>
          </a:p>
          <a:p>
            <a:r>
              <a:rPr lang="nb-NO" dirty="0" smtClean="0"/>
              <a:t>Vi leverte bedre enn avtalt på Uføre, -80 saker</a:t>
            </a:r>
          </a:p>
          <a:p>
            <a:r>
              <a:rPr lang="nb-NO" dirty="0" smtClean="0"/>
              <a:t>Vi leverte som avtalt på dagpenger</a:t>
            </a:r>
          </a:p>
          <a:p>
            <a:r>
              <a:rPr lang="nb-NO" dirty="0" smtClean="0"/>
              <a:t>Vi leverte svakere på bidrag enn avtalt, men en ekstra ressurs resten av året sørger for at det blir som avtalt.</a:t>
            </a:r>
          </a:p>
          <a:p>
            <a:endParaRPr lang="nb-NO" dirty="0"/>
          </a:p>
          <a:p>
            <a:r>
              <a:rPr lang="nb-NO" dirty="0" smtClean="0"/>
              <a:t>DET SKYLDES GODT SAMARBEID I NORDLAND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 smtClean="0"/>
              <a:t>4. Juni 2012</a:t>
            </a:r>
            <a:br>
              <a:rPr lang="nb-NO" sz="3200" dirty="0" smtClean="0"/>
            </a:br>
            <a:r>
              <a:rPr lang="nb-NO" sz="3200" dirty="0" smtClean="0"/>
              <a:t>VI SKAL VÆRE STOLT OVER DET VI LEVERER FRA OSS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40298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Nav Forvaltning Nordland-Landsdekkende ytelse.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          PÅ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D A G P E N G E 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Nav Forvaltning Nordland-Fylkesvise ytelser, Nordland</a:t>
            </a:r>
          </a:p>
          <a:p>
            <a:pPr marL="0" indent="0">
              <a:buNone/>
            </a:pPr>
            <a:r>
              <a:rPr lang="nb-NO" dirty="0" smtClean="0"/>
              <a:t>                                  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   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 historisk veiskille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18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Østfold             -     konkurssaker</a:t>
            </a:r>
          </a:p>
          <a:p>
            <a:endParaRPr lang="nb-NO" dirty="0" smtClean="0"/>
          </a:p>
          <a:p>
            <a:r>
              <a:rPr lang="nb-NO" dirty="0" smtClean="0"/>
              <a:t>Telemark          -     permitteringer</a:t>
            </a:r>
          </a:p>
          <a:p>
            <a:endParaRPr lang="nb-NO" dirty="0" smtClean="0"/>
          </a:p>
          <a:p>
            <a:r>
              <a:rPr lang="nb-NO" dirty="0" smtClean="0"/>
              <a:t>Oslo</a:t>
            </a:r>
          </a:p>
          <a:p>
            <a:endParaRPr lang="nb-NO" dirty="0" smtClean="0"/>
          </a:p>
          <a:p>
            <a:r>
              <a:rPr lang="nb-NO" dirty="0" smtClean="0"/>
              <a:t>Hedmark          -     utenlands saker</a:t>
            </a:r>
          </a:p>
          <a:p>
            <a:pPr marL="0" indent="0">
              <a:buNone/>
            </a:pPr>
            <a:r>
              <a:rPr lang="nb-NO" dirty="0" smtClean="0"/>
              <a:t> </a:t>
            </a:r>
          </a:p>
          <a:p>
            <a:endParaRPr lang="nb-NO" dirty="0" smtClean="0"/>
          </a:p>
          <a:p>
            <a:r>
              <a:rPr lang="nb-NO" dirty="0" smtClean="0"/>
              <a:t>Sør-Trøndelag -    permitteringer   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Dagpenger sammen med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1974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nb-NO" dirty="0" smtClean="0"/>
              <a:t>Antall  medarbeidere i Nordland                 36</a:t>
            </a:r>
          </a:p>
          <a:p>
            <a:r>
              <a:rPr lang="nb-NO" dirty="0" smtClean="0"/>
              <a:t>Antall fylker                                                          6</a:t>
            </a:r>
          </a:p>
          <a:p>
            <a:r>
              <a:rPr lang="nb-NO" dirty="0" smtClean="0"/>
              <a:t>Antall medarbeidere på landsbasis           165</a:t>
            </a:r>
          </a:p>
          <a:p>
            <a:endParaRPr lang="nb-NO" dirty="0"/>
          </a:p>
          <a:p>
            <a:r>
              <a:rPr lang="nb-NO" dirty="0" smtClean="0"/>
              <a:t>VI SKAL JOBBE I EN KØ, DET SETTER KRAV TIL OSS.</a:t>
            </a:r>
          </a:p>
          <a:p>
            <a:endParaRPr lang="nb-NO" dirty="0" smtClean="0"/>
          </a:p>
          <a:p>
            <a:r>
              <a:rPr lang="nb-NO" dirty="0" smtClean="0"/>
              <a:t> Vi skal stå for minimum  produksjon på     22% </a:t>
            </a:r>
          </a:p>
          <a:p>
            <a:endParaRPr lang="nb-NO" dirty="0"/>
          </a:p>
          <a:p>
            <a:r>
              <a:rPr lang="nb-NO" dirty="0" smtClean="0"/>
              <a:t>Vi skal og må vise oss tilliten verdig.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Dagpenger , nasjonalt team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59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Flytte uføre</a:t>
            </a:r>
            <a:r>
              <a:rPr lang="nb-NO" dirty="0"/>
              <a:t> -</a:t>
            </a:r>
            <a:r>
              <a:rPr lang="nb-NO" dirty="0" smtClean="0"/>
              <a:t>flytte av </a:t>
            </a:r>
            <a:r>
              <a:rPr lang="nb-NO" dirty="0" err="1" smtClean="0"/>
              <a:t>aap</a:t>
            </a:r>
            <a:r>
              <a:rPr lang="nb-NO" dirty="0"/>
              <a:t> </a:t>
            </a:r>
            <a:r>
              <a:rPr lang="nb-NO" dirty="0" smtClean="0"/>
              <a:t>påvirker </a:t>
            </a:r>
            <a:r>
              <a:rPr lang="nb-NO" dirty="0"/>
              <a:t>(</a:t>
            </a:r>
            <a:r>
              <a:rPr lang="nb-NO" dirty="0" smtClean="0"/>
              <a:t>10+12)    22 </a:t>
            </a:r>
          </a:p>
          <a:p>
            <a:r>
              <a:rPr lang="nb-NO" dirty="0" smtClean="0"/>
              <a:t>Pleiepenger                                                               2</a:t>
            </a:r>
          </a:p>
          <a:p>
            <a:r>
              <a:rPr lang="nb-NO" dirty="0" smtClean="0"/>
              <a:t>Bidrag                                                                         8</a:t>
            </a:r>
          </a:p>
          <a:p>
            <a:r>
              <a:rPr lang="nb-NO" dirty="0" smtClean="0"/>
              <a:t>Feilutbetaling /sykepenger                                   5</a:t>
            </a:r>
          </a:p>
          <a:p>
            <a:r>
              <a:rPr lang="nb-NO" dirty="0" smtClean="0"/>
              <a:t>Foreldrepenger, to fjernarbeidsplasser            3</a:t>
            </a:r>
          </a:p>
          <a:p>
            <a:r>
              <a:rPr lang="nb-NO" dirty="0" smtClean="0"/>
              <a:t>Narvik fra 4 til 1, yrkesskade                                 1                 </a:t>
            </a:r>
          </a:p>
          <a:p>
            <a:r>
              <a:rPr lang="nb-NO" dirty="0" smtClean="0"/>
              <a:t>Ny stilling Fauske, avvikle fjernarbeidsplass    1    </a:t>
            </a:r>
          </a:p>
          <a:p>
            <a:r>
              <a:rPr lang="nb-NO" dirty="0" smtClean="0"/>
              <a:t>Total opplæring                                                      42                        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nasjonalt team oppbygging…………….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8802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Klagesaksbehandling i NAV Forvaltning, hittil i år, september 2013 </a:t>
            </a:r>
            <a:endParaRPr lang="nb-NO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85" y="1830132"/>
            <a:ext cx="6876884" cy="413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12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Bemanningsprognose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Vi har tatt ut statistikk på inngang de siste årene på følgende: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Inngang dagpengesaker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Inngangs </a:t>
            </a:r>
            <a:r>
              <a:rPr lang="nb-NO" dirty="0" smtClean="0"/>
              <a:t>permitteringssaker</a:t>
            </a:r>
            <a:endParaRPr lang="nb-NO" dirty="0"/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Vedtak fattet på feilutbetalinger på dagpenger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Inngang på klager på dagpenger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Oppgaver med Tema Dagpenger i </a:t>
            </a:r>
            <a:r>
              <a:rPr lang="nb-NO" dirty="0" err="1"/>
              <a:t>Gosys</a:t>
            </a:r>
            <a:endParaRPr lang="nb-NO" dirty="0"/>
          </a:p>
          <a:p>
            <a:pPr marL="685800" lvl="1" indent="-228600">
              <a:buFont typeface="Arial" pitchFamily="34" charset="0"/>
              <a:buChar char="•"/>
            </a:pPr>
            <a:r>
              <a:rPr lang="nb-NO" dirty="0"/>
              <a:t>Oppgaver med tema Permitteringer i </a:t>
            </a:r>
            <a:r>
              <a:rPr lang="nb-NO" dirty="0" err="1"/>
              <a:t>Gosys</a:t>
            </a:r>
            <a:endParaRPr lang="nb-NO" dirty="0"/>
          </a:p>
          <a:p>
            <a:r>
              <a:rPr lang="nb-NO" dirty="0"/>
              <a:t>Disse tallene har vi vektet for å prøve å gjenspeile </a:t>
            </a:r>
            <a:r>
              <a:rPr lang="nb-NO" dirty="0">
                <a:solidFill>
                  <a:srgbClr val="FF0000"/>
                </a:solidFill>
              </a:rPr>
              <a:t>arbeidsmengden</a:t>
            </a:r>
            <a:r>
              <a:rPr lang="nb-NO" dirty="0"/>
              <a:t> som ligger i hver </a:t>
            </a:r>
            <a:r>
              <a:rPr lang="nb-NO" dirty="0" smtClean="0"/>
              <a:t>kategori</a:t>
            </a:r>
            <a:endParaRPr lang="nb-NO" dirty="0"/>
          </a:p>
          <a:p>
            <a:r>
              <a:rPr lang="nb-NO" dirty="0" smtClean="0"/>
              <a:t>Kakediagrammet viser en </a:t>
            </a:r>
            <a:r>
              <a:rPr lang="nb-NO" dirty="0" smtClean="0">
                <a:solidFill>
                  <a:srgbClr val="FF0000"/>
                </a:solidFill>
              </a:rPr>
              <a:t>forventning </a:t>
            </a:r>
            <a:r>
              <a:rPr lang="nb-NO" dirty="0" smtClean="0"/>
              <a:t>av hvilken mengde ressurser de ulike rollene vil kreve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14350"/>
            <a:ext cx="5572125" cy="583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9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198</TotalTime>
  <Words>1023</Words>
  <Application>Microsoft Office PowerPoint</Application>
  <PresentationFormat>Skjermfremvisning (4:3)</PresentationFormat>
  <Paragraphs>203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3" baseType="lpstr">
      <vt:lpstr>Bølgeform</vt:lpstr>
      <vt:lpstr>Ledermøte Nav Nordland Nov -13</vt:lpstr>
      <vt:lpstr>Per fylke september 2013</vt:lpstr>
      <vt:lpstr>4. Juni 2012 VI SKAL VÆRE STOLT OVER DET VI LEVERER FRA OSS</vt:lpstr>
      <vt:lpstr>Et historisk veiskille</vt:lpstr>
      <vt:lpstr>Dagpenger sammen med</vt:lpstr>
      <vt:lpstr>Dagpenger , nasjonalt team  </vt:lpstr>
      <vt:lpstr>nasjonalt team oppbygging…………….</vt:lpstr>
      <vt:lpstr>Klagesaksbehandling i NAV Forvaltning, hittil i år, september 2013 </vt:lpstr>
      <vt:lpstr>Bemanningsprognose</vt:lpstr>
      <vt:lpstr>Styringssignaler</vt:lpstr>
      <vt:lpstr>Hvilke fylker gjør hva, samhandler dere med..</vt:lpstr>
      <vt:lpstr> Kvalitet i Leveransene</vt:lpstr>
      <vt:lpstr>Status sykepenger, Nordland</vt:lpstr>
      <vt:lpstr>MOSJØEN</vt:lpstr>
      <vt:lpstr>SORTLAND</vt:lpstr>
      <vt:lpstr>Foreldrepenger, felles utfordringer 460 saker avventer dokumentasjon</vt:lpstr>
      <vt:lpstr>AAP</vt:lpstr>
      <vt:lpstr>AAP</vt:lpstr>
      <vt:lpstr>AAP</vt:lpstr>
      <vt:lpstr>Generelt</vt:lpstr>
      <vt:lpstr>DA</vt:lpstr>
      <vt:lpstr> AT VI SKAL HA</vt:lpstr>
    </vt:vector>
  </TitlesOfParts>
  <Company>NAV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Ledermøte Nav Nordland Nov -13</dc:title>
  <dc:creator>Olsen, Asbjørn</dc:creator>
  <cp:lastModifiedBy>Gundersen Randi</cp:lastModifiedBy>
  <cp:revision>26</cp:revision>
  <cp:lastPrinted>2013-11-19T15:04:48Z</cp:lastPrinted>
  <dcterms:created xsi:type="dcterms:W3CDTF">2013-10-28T13:14:16Z</dcterms:created>
  <dcterms:modified xsi:type="dcterms:W3CDTF">2013-11-20T10:13:21Z</dcterms:modified>
</cp:coreProperties>
</file>