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8" r:id="rId3"/>
  </p:sldMasterIdLst>
  <p:notesMasterIdLst>
    <p:notesMasterId r:id="rId35"/>
  </p:notesMasterIdLst>
  <p:sldIdLst>
    <p:sldId id="257" r:id="rId4"/>
    <p:sldId id="268" r:id="rId5"/>
    <p:sldId id="269" r:id="rId6"/>
    <p:sldId id="271" r:id="rId7"/>
    <p:sldId id="291" r:id="rId8"/>
    <p:sldId id="292" r:id="rId9"/>
    <p:sldId id="294" r:id="rId10"/>
    <p:sldId id="295" r:id="rId11"/>
    <p:sldId id="296" r:id="rId12"/>
    <p:sldId id="308" r:id="rId13"/>
    <p:sldId id="302" r:id="rId14"/>
    <p:sldId id="304" r:id="rId15"/>
    <p:sldId id="313" r:id="rId16"/>
    <p:sldId id="297" r:id="rId17"/>
    <p:sldId id="298" r:id="rId18"/>
    <p:sldId id="299" r:id="rId19"/>
    <p:sldId id="300" r:id="rId20"/>
    <p:sldId id="301" r:id="rId21"/>
    <p:sldId id="306" r:id="rId22"/>
    <p:sldId id="270" r:id="rId23"/>
    <p:sldId id="259" r:id="rId24"/>
    <p:sldId id="261" r:id="rId25"/>
    <p:sldId id="262" r:id="rId26"/>
    <p:sldId id="272" r:id="rId27"/>
    <p:sldId id="273" r:id="rId28"/>
    <p:sldId id="263" r:id="rId29"/>
    <p:sldId id="312" r:id="rId30"/>
    <p:sldId id="315" r:id="rId31"/>
    <p:sldId id="317" r:id="rId32"/>
    <p:sldId id="258" r:id="rId33"/>
    <p:sldId id="311" r:id="rId3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6" autoAdjust="0"/>
    <p:restoredTop sz="94660"/>
  </p:normalViewPr>
  <p:slideViewPr>
    <p:cSldViewPr>
      <p:cViewPr varScale="1">
        <p:scale>
          <a:sx n="126" d="100"/>
          <a:sy n="126" d="100"/>
        </p:scale>
        <p:origin x="-6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18EA0-5C85-4DA2-9009-6B81A2C98564}" type="datetimeFigureOut">
              <a:rPr lang="nb-NO" smtClean="0"/>
              <a:t>05.12.2013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0F9B3-EC8D-47C5-A011-A74D678CB53C}" type="slidenum">
              <a:rPr lang="nb-NO" smtClean="0"/>
              <a:t>‹#›</a:t>
            </a:fld>
            <a:endParaRPr lang="nb-NO"/>
          </a:p>
        </p:txBody>
      </p:sp>
    </p:spTree>
    <p:extLst>
      <p:ext uri="{BB962C8B-B14F-4D97-AF65-F5344CB8AC3E}">
        <p14:creationId xmlns:p14="http://schemas.microsoft.com/office/powerpoint/2010/main" val="102944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E27BCC2-21AE-486A-927A-28301C6DFFF8}" type="slidenum">
              <a:rPr lang="nb-NO" smtClean="0">
                <a:solidFill>
                  <a:prstClr val="black"/>
                </a:solidFill>
              </a:rPr>
              <a:pPr>
                <a:defRPr/>
              </a:pPr>
              <a:t>2</a:t>
            </a:fld>
            <a:endParaRPr lang="nb-NO">
              <a:solidFill>
                <a:prstClr val="black"/>
              </a:solidFill>
            </a:endParaRPr>
          </a:p>
        </p:txBody>
      </p:sp>
    </p:spTree>
    <p:extLst>
      <p:ext uri="{BB962C8B-B14F-4D97-AF65-F5344CB8AC3E}">
        <p14:creationId xmlns:p14="http://schemas.microsoft.com/office/powerpoint/2010/main" val="399391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315D75-4AD1-4725-9D19-0145651F8287}" type="slidenum">
              <a:rPr lang="nb-NO"/>
              <a:pPr/>
              <a:t>11</a:t>
            </a:fld>
            <a:endParaRPr lang="nb-NO"/>
          </a:p>
        </p:txBody>
      </p:sp>
      <p:sp>
        <p:nvSpPr>
          <p:cNvPr id="15362" name="Rectangle 7"/>
          <p:cNvSpPr txBox="1">
            <a:spLocks noGrp="1" noChangeArrowheads="1"/>
          </p:cNvSpPr>
          <p:nvPr/>
        </p:nvSpPr>
        <p:spPr bwMode="auto">
          <a:xfrm>
            <a:off x="3885275" y="8685610"/>
            <a:ext cx="2971092"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0" tIns="43635" rIns="87270" bIns="43635" anchor="b"/>
          <a:lstStyle>
            <a:lvl1pPr defTabSz="873125">
              <a:defRPr>
                <a:solidFill>
                  <a:schemeClr val="tx1"/>
                </a:solidFill>
                <a:latin typeface="Arial" charset="0"/>
              </a:defRPr>
            </a:lvl1pPr>
            <a:lvl2pPr marL="709613" indent="-273050" defTabSz="873125">
              <a:defRPr>
                <a:solidFill>
                  <a:schemeClr val="tx1"/>
                </a:solidFill>
                <a:latin typeface="Arial" charset="0"/>
              </a:defRPr>
            </a:lvl2pPr>
            <a:lvl3pPr marL="1090613" indent="-217488" defTabSz="873125">
              <a:defRPr>
                <a:solidFill>
                  <a:schemeClr val="tx1"/>
                </a:solidFill>
                <a:latin typeface="Arial" charset="0"/>
              </a:defRPr>
            </a:lvl3pPr>
            <a:lvl4pPr marL="1527175" indent="-219075" defTabSz="873125">
              <a:defRPr>
                <a:solidFill>
                  <a:schemeClr val="tx1"/>
                </a:solidFill>
                <a:latin typeface="Arial" charset="0"/>
              </a:defRPr>
            </a:lvl4pPr>
            <a:lvl5pPr marL="1963738" indent="-219075" defTabSz="873125">
              <a:defRPr>
                <a:solidFill>
                  <a:schemeClr val="tx1"/>
                </a:solidFill>
                <a:latin typeface="Arial" charset="0"/>
              </a:defRPr>
            </a:lvl5pPr>
            <a:lvl6pPr marL="2420938" indent="-219075" defTabSz="873125" fontAlgn="base">
              <a:spcBef>
                <a:spcPct val="0"/>
              </a:spcBef>
              <a:spcAft>
                <a:spcPct val="0"/>
              </a:spcAft>
              <a:defRPr>
                <a:solidFill>
                  <a:schemeClr val="tx1"/>
                </a:solidFill>
                <a:latin typeface="Arial" charset="0"/>
              </a:defRPr>
            </a:lvl6pPr>
            <a:lvl7pPr marL="2878138" indent="-219075" defTabSz="873125" fontAlgn="base">
              <a:spcBef>
                <a:spcPct val="0"/>
              </a:spcBef>
              <a:spcAft>
                <a:spcPct val="0"/>
              </a:spcAft>
              <a:defRPr>
                <a:solidFill>
                  <a:schemeClr val="tx1"/>
                </a:solidFill>
                <a:latin typeface="Arial" charset="0"/>
              </a:defRPr>
            </a:lvl7pPr>
            <a:lvl8pPr marL="3335338" indent="-219075" defTabSz="873125" fontAlgn="base">
              <a:spcBef>
                <a:spcPct val="0"/>
              </a:spcBef>
              <a:spcAft>
                <a:spcPct val="0"/>
              </a:spcAft>
              <a:defRPr>
                <a:solidFill>
                  <a:schemeClr val="tx1"/>
                </a:solidFill>
                <a:latin typeface="Arial" charset="0"/>
              </a:defRPr>
            </a:lvl8pPr>
            <a:lvl9pPr marL="3792538" indent="-219075" defTabSz="873125" fontAlgn="base">
              <a:spcBef>
                <a:spcPct val="0"/>
              </a:spcBef>
              <a:spcAft>
                <a:spcPct val="0"/>
              </a:spcAft>
              <a:defRPr>
                <a:solidFill>
                  <a:schemeClr val="tx1"/>
                </a:solidFill>
                <a:latin typeface="Arial" charset="0"/>
              </a:defRPr>
            </a:lvl9pPr>
          </a:lstStyle>
          <a:p>
            <a:pPr algn="r"/>
            <a:fld id="{46DB80B3-60D5-46F7-AE51-89CE42C497DF}" type="slidenum">
              <a:rPr lang="nb-NO" sz="1100"/>
              <a:pPr algn="r"/>
              <a:t>11</a:t>
            </a:fld>
            <a:endParaRPr lang="nb-NO" sz="1100"/>
          </a:p>
        </p:txBody>
      </p:sp>
      <p:sp>
        <p:nvSpPr>
          <p:cNvPr id="15363" name="Rectangle 2"/>
          <p:cNvSpPr>
            <a:spLocks noGrp="1" noRot="1" noChangeAspect="1" noChangeArrowheads="1" noTextEdit="1"/>
          </p:cNvSpPr>
          <p:nvPr>
            <p:ph type="sldImg"/>
          </p:nvPr>
        </p:nvSpPr>
        <p:spPr>
          <a:xfrm>
            <a:off x="1144588" y="685800"/>
            <a:ext cx="4573587" cy="3429000"/>
          </a:xfrm>
          <a:ln/>
        </p:spPr>
      </p:sp>
      <p:sp>
        <p:nvSpPr>
          <p:cNvPr id="15364" name="Rectangle 3"/>
          <p:cNvSpPr>
            <a:spLocks noGrp="1" noChangeArrowheads="1"/>
          </p:cNvSpPr>
          <p:nvPr>
            <p:ph type="body" idx="1"/>
          </p:nvPr>
        </p:nvSpPr>
        <p:spPr>
          <a:xfrm>
            <a:off x="685637" y="4344294"/>
            <a:ext cx="5486727" cy="4113609"/>
          </a:xfrm>
        </p:spPr>
        <p:txBody>
          <a:bodyPr lIns="87270" tIns="43635" rIns="87270" bIns="43635"/>
          <a:lstStyle/>
          <a:p>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27100" eaLnBrk="0" hangingPunct="0">
              <a:defRPr>
                <a:solidFill>
                  <a:schemeClr val="tx1"/>
                </a:solidFill>
                <a:latin typeface="Arial" charset="0"/>
              </a:defRPr>
            </a:lvl1pPr>
            <a:lvl2pPr marL="742950" indent="-285750" defTabSz="927100" eaLnBrk="0" hangingPunct="0">
              <a:defRPr>
                <a:solidFill>
                  <a:schemeClr val="tx1"/>
                </a:solidFill>
                <a:latin typeface="Arial" charset="0"/>
              </a:defRPr>
            </a:lvl2pPr>
            <a:lvl3pPr marL="1143000" indent="-228600" defTabSz="927100" eaLnBrk="0" hangingPunct="0">
              <a:defRPr>
                <a:solidFill>
                  <a:schemeClr val="tx1"/>
                </a:solidFill>
                <a:latin typeface="Arial" charset="0"/>
              </a:defRPr>
            </a:lvl3pPr>
            <a:lvl4pPr marL="1600200" indent="-228600" defTabSz="927100" eaLnBrk="0" hangingPunct="0">
              <a:defRPr>
                <a:solidFill>
                  <a:schemeClr val="tx1"/>
                </a:solidFill>
                <a:latin typeface="Arial" charset="0"/>
              </a:defRPr>
            </a:lvl4pPr>
            <a:lvl5pPr marL="2057400" indent="-228600" defTabSz="927100" eaLnBrk="0" hangingPunct="0">
              <a:defRPr>
                <a:solidFill>
                  <a:schemeClr val="tx1"/>
                </a:solidFill>
                <a:latin typeface="Arial" charset="0"/>
              </a:defRPr>
            </a:lvl5pPr>
            <a:lvl6pPr marL="2514600" indent="-228600" defTabSz="927100" eaLnBrk="0" fontAlgn="base" hangingPunct="0">
              <a:spcBef>
                <a:spcPct val="0"/>
              </a:spcBef>
              <a:spcAft>
                <a:spcPct val="0"/>
              </a:spcAft>
              <a:defRPr>
                <a:solidFill>
                  <a:schemeClr val="tx1"/>
                </a:solidFill>
                <a:latin typeface="Arial" charset="0"/>
              </a:defRPr>
            </a:lvl6pPr>
            <a:lvl7pPr marL="2971800" indent="-228600" defTabSz="927100" eaLnBrk="0" fontAlgn="base" hangingPunct="0">
              <a:spcBef>
                <a:spcPct val="0"/>
              </a:spcBef>
              <a:spcAft>
                <a:spcPct val="0"/>
              </a:spcAft>
              <a:defRPr>
                <a:solidFill>
                  <a:schemeClr val="tx1"/>
                </a:solidFill>
                <a:latin typeface="Arial" charset="0"/>
              </a:defRPr>
            </a:lvl7pPr>
            <a:lvl8pPr marL="3429000" indent="-228600" defTabSz="927100" eaLnBrk="0" fontAlgn="base" hangingPunct="0">
              <a:spcBef>
                <a:spcPct val="0"/>
              </a:spcBef>
              <a:spcAft>
                <a:spcPct val="0"/>
              </a:spcAft>
              <a:defRPr>
                <a:solidFill>
                  <a:schemeClr val="tx1"/>
                </a:solidFill>
                <a:latin typeface="Arial" charset="0"/>
              </a:defRPr>
            </a:lvl8pPr>
            <a:lvl9pPr marL="3886200" indent="-228600" defTabSz="927100" eaLnBrk="0" fontAlgn="base" hangingPunct="0">
              <a:spcBef>
                <a:spcPct val="0"/>
              </a:spcBef>
              <a:spcAft>
                <a:spcPct val="0"/>
              </a:spcAft>
              <a:defRPr>
                <a:solidFill>
                  <a:schemeClr val="tx1"/>
                </a:solidFill>
                <a:latin typeface="Arial" charset="0"/>
              </a:defRPr>
            </a:lvl9pPr>
          </a:lstStyle>
          <a:p>
            <a:pPr eaLnBrk="1" hangingPunct="1"/>
            <a:fld id="{000EA98A-9853-4B4E-B9F0-16D70255712A}" type="slidenum">
              <a:rPr lang="nb-NO" smtClean="0"/>
              <a:pPr eaLnBrk="1" hangingPunct="1"/>
              <a:t>14</a:t>
            </a:fld>
            <a:endParaRPr lang="nb-NO" smtClean="0"/>
          </a:p>
        </p:txBody>
      </p:sp>
      <p:sp>
        <p:nvSpPr>
          <p:cNvPr id="10243" name="Rectangle 7"/>
          <p:cNvSpPr txBox="1">
            <a:spLocks noGrp="1" noChangeArrowheads="1"/>
          </p:cNvSpPr>
          <p:nvPr/>
        </p:nvSpPr>
        <p:spPr bwMode="auto">
          <a:xfrm>
            <a:off x="3884703" y="8685990"/>
            <a:ext cx="2971693" cy="45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3" rIns="88425" bIns="44213" anchor="b"/>
          <a:lstStyle>
            <a:lvl1pPr defTabSz="876300" eaLnBrk="0" hangingPunct="0">
              <a:defRPr>
                <a:solidFill>
                  <a:schemeClr val="tx1"/>
                </a:solidFill>
                <a:latin typeface="Arial" charset="0"/>
              </a:defRPr>
            </a:lvl1pPr>
            <a:lvl2pPr marL="742950" indent="-285750" defTabSz="876300" eaLnBrk="0" hangingPunct="0">
              <a:defRPr>
                <a:solidFill>
                  <a:schemeClr val="tx1"/>
                </a:solidFill>
                <a:latin typeface="Arial" charset="0"/>
              </a:defRPr>
            </a:lvl2pPr>
            <a:lvl3pPr marL="1143000" indent="-228600" defTabSz="876300" eaLnBrk="0" hangingPunct="0">
              <a:defRPr>
                <a:solidFill>
                  <a:schemeClr val="tx1"/>
                </a:solidFill>
                <a:latin typeface="Arial" charset="0"/>
              </a:defRPr>
            </a:lvl3pPr>
            <a:lvl4pPr marL="1600200" indent="-228600" defTabSz="876300" eaLnBrk="0" hangingPunct="0">
              <a:defRPr>
                <a:solidFill>
                  <a:schemeClr val="tx1"/>
                </a:solidFill>
                <a:latin typeface="Arial" charset="0"/>
              </a:defRPr>
            </a:lvl4pPr>
            <a:lvl5pPr marL="2057400" indent="-228600" defTabSz="876300" eaLnBrk="0" hangingPunct="0">
              <a:defRPr>
                <a:solidFill>
                  <a:schemeClr val="tx1"/>
                </a:solidFill>
                <a:latin typeface="Arial" charset="0"/>
              </a:defRPr>
            </a:lvl5pPr>
            <a:lvl6pPr marL="2514600" indent="-228600" defTabSz="876300" eaLnBrk="0" fontAlgn="base" hangingPunct="0">
              <a:spcBef>
                <a:spcPct val="0"/>
              </a:spcBef>
              <a:spcAft>
                <a:spcPct val="0"/>
              </a:spcAft>
              <a:defRPr>
                <a:solidFill>
                  <a:schemeClr val="tx1"/>
                </a:solidFill>
                <a:latin typeface="Arial" charset="0"/>
              </a:defRPr>
            </a:lvl6pPr>
            <a:lvl7pPr marL="2971800" indent="-228600" defTabSz="876300" eaLnBrk="0" fontAlgn="base" hangingPunct="0">
              <a:spcBef>
                <a:spcPct val="0"/>
              </a:spcBef>
              <a:spcAft>
                <a:spcPct val="0"/>
              </a:spcAft>
              <a:defRPr>
                <a:solidFill>
                  <a:schemeClr val="tx1"/>
                </a:solidFill>
                <a:latin typeface="Arial" charset="0"/>
              </a:defRPr>
            </a:lvl7pPr>
            <a:lvl8pPr marL="3429000" indent="-228600" defTabSz="876300" eaLnBrk="0" fontAlgn="base" hangingPunct="0">
              <a:spcBef>
                <a:spcPct val="0"/>
              </a:spcBef>
              <a:spcAft>
                <a:spcPct val="0"/>
              </a:spcAft>
              <a:defRPr>
                <a:solidFill>
                  <a:schemeClr val="tx1"/>
                </a:solidFill>
                <a:latin typeface="Arial" charset="0"/>
              </a:defRPr>
            </a:lvl8pPr>
            <a:lvl9pPr marL="3886200" indent="-228600" defTabSz="876300" eaLnBrk="0" fontAlgn="base" hangingPunct="0">
              <a:spcBef>
                <a:spcPct val="0"/>
              </a:spcBef>
              <a:spcAft>
                <a:spcPct val="0"/>
              </a:spcAft>
              <a:defRPr>
                <a:solidFill>
                  <a:schemeClr val="tx1"/>
                </a:solidFill>
                <a:latin typeface="Arial" charset="0"/>
              </a:defRPr>
            </a:lvl9pPr>
          </a:lstStyle>
          <a:p>
            <a:pPr algn="r" eaLnBrk="1" hangingPunct="1"/>
            <a:fld id="{110DE70F-0F27-4D33-85AA-284D215A26BF}" type="slidenum">
              <a:rPr lang="nb-NO" sz="1100"/>
              <a:pPr algn="r" eaLnBrk="1" hangingPunct="1"/>
              <a:t>14</a:t>
            </a:fld>
            <a:endParaRPr lang="nb-NO" sz="1100"/>
          </a:p>
        </p:txBody>
      </p:sp>
      <p:sp>
        <p:nvSpPr>
          <p:cNvPr id="10244" name="Rectangle 2"/>
          <p:cNvSpPr>
            <a:spLocks noGrp="1" noRot="1" noChangeAspect="1" noChangeArrowheads="1" noTextEdit="1"/>
          </p:cNvSpPr>
          <p:nvPr>
            <p:ph type="sldImg"/>
          </p:nvPr>
        </p:nvSpPr>
        <p:spPr>
          <a:xfrm>
            <a:off x="1146175" y="685800"/>
            <a:ext cx="4573588" cy="3430588"/>
          </a:xfrm>
          <a:ln/>
        </p:spPr>
      </p:sp>
      <p:sp>
        <p:nvSpPr>
          <p:cNvPr id="10245" name="Rectangle 3"/>
          <p:cNvSpPr>
            <a:spLocks noGrp="1" noChangeArrowheads="1"/>
          </p:cNvSpPr>
          <p:nvPr>
            <p:ph type="body" idx="1"/>
          </p:nvPr>
        </p:nvSpPr>
        <p:spPr>
          <a:xfrm>
            <a:off x="686764" y="4344467"/>
            <a:ext cx="5484474" cy="4113254"/>
          </a:xfrm>
          <a:noFill/>
        </p:spPr>
        <p:txBody>
          <a:bodyPr lIns="88425" tIns="44213" rIns="88425" bIns="44213"/>
          <a:lstStyle/>
          <a:p>
            <a:pPr eaLnBrk="1" hangingPunct="1"/>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Herdis Bjørkli</a:t>
            </a:r>
          </a:p>
          <a:p>
            <a:r>
              <a:rPr lang="nb-NO" smtClean="0"/>
              <a:t>Marit Grindheim</a:t>
            </a:r>
          </a:p>
          <a:p>
            <a:r>
              <a:rPr lang="nb-NO" smtClean="0"/>
              <a:t>Randi Evenshaug</a:t>
            </a:r>
          </a:p>
          <a:p>
            <a:r>
              <a:rPr lang="nb-NO" smtClean="0"/>
              <a:t>Tove Sørvik</a:t>
            </a:r>
          </a:p>
          <a:p>
            <a:r>
              <a:rPr lang="nb-NO" smtClean="0"/>
              <a:t>Paal Skjei</a:t>
            </a:r>
          </a:p>
          <a:p>
            <a:r>
              <a:rPr lang="nb-NO" smtClean="0"/>
              <a:t>Anne Grenne Juberg</a:t>
            </a:r>
          </a:p>
          <a:p>
            <a:r>
              <a:rPr lang="nb-NO" smtClean="0"/>
              <a:t>Anne Lise Flataker</a:t>
            </a:r>
          </a:p>
          <a:p>
            <a:r>
              <a:rPr lang="nb-NO" smtClean="0"/>
              <a:t>Bodil Kulseth</a:t>
            </a:r>
          </a:p>
          <a:p>
            <a:r>
              <a:rPr lang="nb-NO" smtClean="0"/>
              <a:t>Eline Myrmo</a:t>
            </a:r>
          </a:p>
          <a:p>
            <a:r>
              <a:rPr lang="nb-NO" smtClean="0"/>
              <a:t>Signhild Grøttjord</a:t>
            </a:r>
          </a:p>
          <a:p>
            <a:r>
              <a:rPr lang="nb-NO" smtClean="0"/>
              <a:t>Hege Ostad Johansen</a:t>
            </a:r>
          </a:p>
          <a:p>
            <a:r>
              <a:rPr lang="nb-NO" smtClean="0"/>
              <a:t>Evy Byberg</a:t>
            </a:r>
          </a:p>
          <a:p>
            <a:r>
              <a:rPr lang="nb-NO" smtClean="0"/>
              <a:t>Francis Chagula</a:t>
            </a:r>
          </a:p>
          <a:p>
            <a:r>
              <a:rPr lang="nb-NO" smtClean="0"/>
              <a:t>Anne Signy Buggeland</a:t>
            </a:r>
          </a:p>
          <a:p>
            <a:r>
              <a:rPr lang="nb-NO" smtClean="0"/>
              <a:t>Gulbeddin Akdemir</a:t>
            </a:r>
          </a:p>
          <a:p>
            <a:r>
              <a:rPr lang="nb-NO" smtClean="0"/>
              <a:t>Lise Elvedal Grendal</a:t>
            </a:r>
          </a:p>
          <a:p>
            <a:r>
              <a:rPr lang="nb-NO" smtClean="0"/>
              <a:t>Anne Marie Wingan</a:t>
            </a:r>
          </a:p>
          <a:p>
            <a:r>
              <a:rPr lang="nb-NO" smtClean="0"/>
              <a:t>Monica Bjørsvik Aune</a:t>
            </a:r>
          </a:p>
          <a:p>
            <a:endParaRPr lang="nb-NO" smtClean="0"/>
          </a:p>
          <a:p>
            <a:r>
              <a:rPr lang="nb-NO" smtClean="0"/>
              <a:t>Ikke med i grunnlaget</a:t>
            </a:r>
          </a:p>
          <a:p>
            <a:r>
              <a:rPr lang="nb-NO" smtClean="0"/>
              <a:t>Klara Skånøy - AAP</a:t>
            </a:r>
          </a:p>
          <a:p>
            <a:endParaRPr lang="nb-NO"/>
          </a:p>
        </p:txBody>
      </p:sp>
      <p:sp>
        <p:nvSpPr>
          <p:cNvPr id="4" name="Plassholder for lysbildenummer 3"/>
          <p:cNvSpPr>
            <a:spLocks noGrp="1"/>
          </p:cNvSpPr>
          <p:nvPr>
            <p:ph type="sldNum" sz="quarter" idx="10"/>
          </p:nvPr>
        </p:nvSpPr>
        <p:spPr/>
        <p:txBody>
          <a:bodyPr/>
          <a:lstStyle/>
          <a:p>
            <a:fld id="{4BBBC7BA-FD1E-4844-A331-55C658CC2B74}" type="slidenum">
              <a:rPr lang="nb-NO" smtClean="0"/>
              <a:pPr/>
              <a:t>29</a:t>
            </a:fld>
            <a:endParaRPr lang="nb-NO"/>
          </a:p>
        </p:txBody>
      </p:sp>
    </p:spTree>
    <p:extLst>
      <p:ext uri="{BB962C8B-B14F-4D97-AF65-F5344CB8AC3E}">
        <p14:creationId xmlns:p14="http://schemas.microsoft.com/office/powerpoint/2010/main" val="131093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Grp="1" noChangeArrowheads="1"/>
          </p:cNvSpPr>
          <p:nvPr>
            <p:ph type="sldNum" sz="quarter" idx="5"/>
          </p:nvPr>
        </p:nvSpPr>
        <p:spPr>
          <a:ln/>
        </p:spPr>
        <p:txBody>
          <a:bodyPr/>
          <a:lstStyle/>
          <a:p>
            <a:fld id="{842E720E-C45B-4F8E-B2F1-47D4DE9B20EE}" type="slidenum">
              <a:rPr lang="nb-NO">
                <a:solidFill>
                  <a:prstClr val="black"/>
                </a:solidFill>
              </a:rPr>
              <a:pPr/>
              <a:t>30</a:t>
            </a:fld>
            <a:endParaRPr lang="nb-NO">
              <a:solidFill>
                <a:prstClr val="black"/>
              </a:solidFill>
            </a:endParaRPr>
          </a:p>
        </p:txBody>
      </p:sp>
      <p:sp>
        <p:nvSpPr>
          <p:cNvPr id="107522" name="Rectangle 2"/>
          <p:cNvSpPr>
            <a:spLocks noChangeArrowheads="1"/>
          </p:cNvSpPr>
          <p:nvPr/>
        </p:nvSpPr>
        <p:spPr bwMode="auto">
          <a:xfrm>
            <a:off x="3885226" y="0"/>
            <a:ext cx="2972774" cy="45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23" name="Rectangle 3"/>
          <p:cNvSpPr>
            <a:spLocks noChangeArrowheads="1"/>
          </p:cNvSpPr>
          <p:nvPr/>
        </p:nvSpPr>
        <p:spPr bwMode="auto">
          <a:xfrm>
            <a:off x="3885226" y="8687955"/>
            <a:ext cx="2972774" cy="45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2813" eaLnBrk="0" fontAlgn="base" hangingPunct="0">
              <a:spcBef>
                <a:spcPct val="0"/>
              </a:spcBef>
              <a:spcAft>
                <a:spcPct val="0"/>
              </a:spcAft>
            </a:pPr>
            <a:r>
              <a:rPr lang="en-GB" sz="1000" i="1">
                <a:solidFill>
                  <a:prstClr val="black"/>
                </a:solidFill>
                <a:latin typeface="Arial" charset="0"/>
              </a:rPr>
              <a:t>17</a:t>
            </a:r>
          </a:p>
        </p:txBody>
      </p:sp>
      <p:sp>
        <p:nvSpPr>
          <p:cNvPr id="107524" name="Rectangle 4"/>
          <p:cNvSpPr>
            <a:spLocks noChangeArrowheads="1"/>
          </p:cNvSpPr>
          <p:nvPr/>
        </p:nvSpPr>
        <p:spPr bwMode="auto">
          <a:xfrm>
            <a:off x="0" y="8687955"/>
            <a:ext cx="2972775" cy="45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25" name="Rectangle 5"/>
          <p:cNvSpPr>
            <a:spLocks noChangeArrowheads="1"/>
          </p:cNvSpPr>
          <p:nvPr/>
        </p:nvSpPr>
        <p:spPr bwMode="auto">
          <a:xfrm>
            <a:off x="0" y="0"/>
            <a:ext cx="2972775" cy="45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26" name="Rectangle 6"/>
          <p:cNvSpPr>
            <a:spLocks noChangeArrowheads="1"/>
          </p:cNvSpPr>
          <p:nvPr/>
        </p:nvSpPr>
        <p:spPr bwMode="auto">
          <a:xfrm>
            <a:off x="3862497" y="11546"/>
            <a:ext cx="2956538" cy="46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27" name="Rectangle 7"/>
          <p:cNvSpPr>
            <a:spLocks noChangeArrowheads="1"/>
          </p:cNvSpPr>
          <p:nvPr/>
        </p:nvSpPr>
        <p:spPr bwMode="auto">
          <a:xfrm>
            <a:off x="3862497" y="9432637"/>
            <a:ext cx="29565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2813" eaLnBrk="0" fontAlgn="base" hangingPunct="0">
              <a:spcBef>
                <a:spcPct val="0"/>
              </a:spcBef>
              <a:spcAft>
                <a:spcPct val="0"/>
              </a:spcAft>
            </a:pPr>
            <a:r>
              <a:rPr lang="en-GB" sz="1000" i="1">
                <a:solidFill>
                  <a:prstClr val="black"/>
                </a:solidFill>
                <a:latin typeface="Arial" charset="0"/>
              </a:rPr>
              <a:t>17</a:t>
            </a:r>
          </a:p>
        </p:txBody>
      </p:sp>
      <p:sp>
        <p:nvSpPr>
          <p:cNvPr id="107528" name="Rectangle 8"/>
          <p:cNvSpPr>
            <a:spLocks noChangeArrowheads="1"/>
          </p:cNvSpPr>
          <p:nvPr/>
        </p:nvSpPr>
        <p:spPr bwMode="auto">
          <a:xfrm>
            <a:off x="-1624" y="9432637"/>
            <a:ext cx="295491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29" name="Rectangle 9"/>
          <p:cNvSpPr>
            <a:spLocks noChangeArrowheads="1"/>
          </p:cNvSpPr>
          <p:nvPr/>
        </p:nvSpPr>
        <p:spPr bwMode="auto">
          <a:xfrm>
            <a:off x="-1624" y="11546"/>
            <a:ext cx="2954916" cy="46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prstClr val="black"/>
              </a:solidFill>
              <a:latin typeface="Arial" charset="0"/>
            </a:endParaRPr>
          </a:p>
        </p:txBody>
      </p:sp>
      <p:sp>
        <p:nvSpPr>
          <p:cNvPr id="107530" name="Rectangle 10"/>
          <p:cNvSpPr>
            <a:spLocks noGrp="1" noRot="1" noChangeAspect="1" noChangeArrowheads="1" noTextEdit="1"/>
          </p:cNvSpPr>
          <p:nvPr>
            <p:ph type="sldImg"/>
          </p:nvPr>
        </p:nvSpPr>
        <p:spPr>
          <a:xfrm>
            <a:off x="866992" y="691284"/>
            <a:ext cx="5127264" cy="3417455"/>
          </a:xfrm>
          <a:ln w="12700" cap="flat">
            <a:solidFill>
              <a:schemeClr val="tx1"/>
            </a:solidFill>
          </a:ln>
          <a:effectLst>
            <a:outerShdw dist="107763" dir="2700000" algn="ctr" rotWithShape="0">
              <a:srgbClr val="474747"/>
            </a:outerShdw>
          </a:effectLst>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0362"/>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8BEA43-F174-4E1F-9F20-6FD4264CEC4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99523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2139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0127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447675" y="257175"/>
            <a:ext cx="8382000" cy="60150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4707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320469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200"/>
            </a:lvl1p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4058463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66349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7944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3653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97410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16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6273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335905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239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00618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682724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47675" y="257175"/>
            <a:ext cx="7256463" cy="113665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773238"/>
            <a:ext cx="8372475" cy="4498975"/>
          </a:xfrm>
        </p:spPr>
        <p:txBody>
          <a:bodyPr/>
          <a:lstStyle/>
          <a:p>
            <a:pPr lvl="0"/>
            <a:endParaRPr lang="nb-NO" noProof="0"/>
          </a:p>
        </p:txBody>
      </p:sp>
    </p:spTree>
    <p:extLst>
      <p:ext uri="{BB962C8B-B14F-4D97-AF65-F5344CB8AC3E}">
        <p14:creationId xmlns:p14="http://schemas.microsoft.com/office/powerpoint/2010/main" val="327196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447675" y="257175"/>
            <a:ext cx="7256463" cy="113665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457200" y="1773238"/>
            <a:ext cx="8372475" cy="4498975"/>
          </a:xfrm>
        </p:spPr>
        <p:txBody>
          <a:bodyPr/>
          <a:lstStyle/>
          <a:p>
            <a:endParaRPr lang="nb-NO"/>
          </a:p>
        </p:txBody>
      </p:sp>
    </p:spTree>
    <p:extLst>
      <p:ext uri="{BB962C8B-B14F-4D97-AF65-F5344CB8AC3E}">
        <p14:creationId xmlns:p14="http://schemas.microsoft.com/office/powerpoint/2010/main" val="86456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smtClean="0">
              <a:solidFill>
                <a:srgbClr val="675C53"/>
              </a:solidFill>
            </a:endParaRPr>
          </a:p>
        </p:txBody>
      </p:sp>
      <p:pic>
        <p:nvPicPr>
          <p:cNvPr id="5" name="Picture 3"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sp>
        <p:nvSpPr>
          <p:cNvPr id="6151" name="Rectangle 7"/>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8" name="Rectangle 8"/>
          <p:cNvSpPr>
            <a:spLocks noGrp="1" noChangeArrowheads="1"/>
          </p:cNvSpPr>
          <p:nvPr>
            <p:ph type="dt" sz="quarter"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nn-NO">
              <a:solidFill>
                <a:srgbClr val="675C53"/>
              </a:solidFill>
            </a:endParaRPr>
          </a:p>
        </p:txBody>
      </p:sp>
      <p:sp>
        <p:nvSpPr>
          <p:cNvPr id="9" name="Rectangle 9"/>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nn-NO">
              <a:solidFill>
                <a:srgbClr val="675C53"/>
              </a:solidFill>
            </a:endParaRPr>
          </a:p>
        </p:txBody>
      </p:sp>
      <p:sp>
        <p:nvSpPr>
          <p:cNvPr id="10" name="Rectangle 10"/>
          <p:cNvSpPr>
            <a:spLocks noGrp="1" noChangeArrowheads="1"/>
          </p:cNvSpPr>
          <p:nvPr>
            <p:ph type="sldNum" sz="quarter" idx="12"/>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F98AF84-4DE6-4D1E-BE41-59BE1388F07E}" type="slidenum">
              <a:rPr lang="nn-NO">
                <a:solidFill>
                  <a:srgbClr val="675C53"/>
                </a:solidFill>
              </a:rPr>
              <a:pPr fontAlgn="base">
                <a:spcBef>
                  <a:spcPct val="0"/>
                </a:spcBef>
                <a:spcAft>
                  <a:spcPct val="0"/>
                </a:spcAft>
                <a:defRPr/>
              </a:pPr>
              <a:t>‹#›</a:t>
            </a:fld>
            <a:endParaRPr lang="nn-NO">
              <a:solidFill>
                <a:srgbClr val="675C53"/>
              </a:solidFill>
            </a:endParaRPr>
          </a:p>
        </p:txBody>
      </p:sp>
    </p:spTree>
    <p:extLst>
      <p:ext uri="{BB962C8B-B14F-4D97-AF65-F5344CB8AC3E}">
        <p14:creationId xmlns:p14="http://schemas.microsoft.com/office/powerpoint/2010/main" val="322050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86162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093595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161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27052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71296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28969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19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4031785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4081458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47319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389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62700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110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58202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08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69162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38167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7E92D456-C915-4FC5-A850-06B015824240}" type="datetime1">
              <a:rPr lang="nb-NO" sz="800">
                <a:solidFill>
                  <a:srgbClr val="C30000"/>
                </a:solidFill>
                <a:latin typeface="Times New Roman" pitchFamily="18" charset="0"/>
              </a:rPr>
              <a:pPr fontAlgn="base">
                <a:spcBef>
                  <a:spcPct val="0"/>
                </a:spcBef>
                <a:spcAft>
                  <a:spcPct val="0"/>
                </a:spcAft>
              </a:pPr>
              <a:t>05.12.2013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13177338-0673-4EE0-AACC-52195DF7AD1A}"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72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05.12.2013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06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0" r:id="rId12"/>
    <p:sldLayoutId id="2147483711" r:id="rId13"/>
  </p:sldLayoutIdLst>
  <p:txStyles>
    <p:titleStyle>
      <a:lvl1pPr algn="l" rtl="0" fontAlgn="base">
        <a:lnSpc>
          <a:spcPct val="80000"/>
        </a:lnSpc>
        <a:spcBef>
          <a:spcPct val="0"/>
        </a:spcBef>
        <a:spcAft>
          <a:spcPct val="0"/>
        </a:spcAft>
        <a:defRPr sz="24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18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sz="1600" b="1">
          <a:solidFill>
            <a:schemeClr val="tx1"/>
          </a:solidFill>
          <a:latin typeface="+mn-lt"/>
        </a:defRPr>
      </a:lvl2pPr>
      <a:lvl3pPr marL="989013" indent="-184150" algn="l" rtl="0" fontAlgn="base">
        <a:spcBef>
          <a:spcPct val="0"/>
        </a:spcBef>
        <a:spcAft>
          <a:spcPct val="0"/>
        </a:spcAft>
        <a:buSzPct val="85000"/>
        <a:buFont typeface="Arial" charset="0"/>
        <a:buChar char="–"/>
        <a:defRPr sz="14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nav_pos_logo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9" name="Rectangle 5"/>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0" name="Text Box 6"/>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nb-NO" sz="800" smtClean="0">
                <a:solidFill>
                  <a:srgbClr val="C30000"/>
                </a:solidFill>
                <a:latin typeface="Times New Roman" pitchFamily="18" charset="0"/>
              </a:rPr>
              <a:t>NAV, </a:t>
            </a:r>
            <a:fld id="{BB3D1A86-76D8-451B-82DA-C63922D1C7AD}" type="datetime1">
              <a:rPr lang="nb-NO" sz="800" smtClean="0">
                <a:solidFill>
                  <a:srgbClr val="C30000"/>
                </a:solidFill>
                <a:latin typeface="Times New Roman" pitchFamily="18" charset="0"/>
              </a:rPr>
              <a:pPr eaLnBrk="1" fontAlgn="base" hangingPunct="1">
                <a:spcBef>
                  <a:spcPct val="0"/>
                </a:spcBef>
                <a:spcAft>
                  <a:spcPct val="0"/>
                </a:spcAft>
                <a:defRPr/>
              </a:pPr>
              <a:t>05.12.2013</a:t>
            </a:fld>
            <a:endParaRPr lang="nb-NO" sz="800" smtClean="0">
              <a:solidFill>
                <a:srgbClr val="C30000"/>
              </a:solidFill>
              <a:latin typeface="Times New Roman" pitchFamily="18" charset="0"/>
            </a:endParaRPr>
          </a:p>
        </p:txBody>
      </p:sp>
      <p:sp>
        <p:nvSpPr>
          <p:cNvPr id="1031" name="Text Box 7"/>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r>
              <a:rPr lang="nb-NO" sz="800" smtClean="0">
                <a:solidFill>
                  <a:srgbClr val="C30000"/>
                </a:solidFill>
                <a:latin typeface="Times New Roman" pitchFamily="18" charset="0"/>
              </a:rPr>
              <a:t>Side </a:t>
            </a:r>
            <a:fld id="{2A32B08C-AB2B-44E3-BAFC-ADFB1FCB067F}" type="slidenum">
              <a:rPr lang="nb-NO" sz="800" smtClean="0">
                <a:solidFill>
                  <a:srgbClr val="C30000"/>
                </a:solidFill>
                <a:latin typeface="Times New Roman" pitchFamily="18" charset="0"/>
              </a:rPr>
              <a:pPr algn="r" eaLnBrk="1" fontAlgn="base" hangingPunct="1">
                <a:spcBef>
                  <a:spcPct val="0"/>
                </a:spcBef>
                <a:spcAft>
                  <a:spcPct val="0"/>
                </a:spcAft>
                <a:defRPr/>
              </a:pPr>
              <a:t>‹#›</a:t>
            </a:fld>
            <a:endParaRPr lang="nb-NO" sz="800" smtClean="0">
              <a:solidFill>
                <a:srgbClr val="C30000"/>
              </a:solidFill>
              <a:latin typeface="Times New Roman" pitchFamily="18" charset="0"/>
            </a:endParaRPr>
          </a:p>
        </p:txBody>
      </p:sp>
      <p:pic>
        <p:nvPicPr>
          <p:cNvPr id="1032" name="Picture 8"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1265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lnSpc>
          <a:spcPct val="80000"/>
        </a:lnSpc>
        <a:spcBef>
          <a:spcPct val="0"/>
        </a:spcBef>
        <a:spcAft>
          <a:spcPct val="0"/>
        </a:spcAft>
        <a:defRPr sz="2800" b="1">
          <a:solidFill>
            <a:schemeClr val="tx2"/>
          </a:solidFill>
          <a:latin typeface="+mj-lt"/>
          <a:ea typeface="+mj-ea"/>
          <a:cs typeface="+mj-cs"/>
        </a:defRPr>
      </a:lvl1pPr>
      <a:lvl2pPr algn="l" rtl="0" eaLnBrk="0" fontAlgn="base" hangingPunct="0">
        <a:lnSpc>
          <a:spcPct val="80000"/>
        </a:lnSpc>
        <a:spcBef>
          <a:spcPct val="0"/>
        </a:spcBef>
        <a:spcAft>
          <a:spcPct val="0"/>
        </a:spcAft>
        <a:defRPr sz="2800" b="1">
          <a:solidFill>
            <a:schemeClr val="tx2"/>
          </a:solidFill>
          <a:latin typeface="Arial" charset="0"/>
        </a:defRPr>
      </a:lvl2pPr>
      <a:lvl3pPr algn="l" rtl="0" eaLnBrk="0" fontAlgn="base" hangingPunct="0">
        <a:lnSpc>
          <a:spcPct val="80000"/>
        </a:lnSpc>
        <a:spcBef>
          <a:spcPct val="0"/>
        </a:spcBef>
        <a:spcAft>
          <a:spcPct val="0"/>
        </a:spcAft>
        <a:defRPr sz="2800" b="1">
          <a:solidFill>
            <a:schemeClr val="tx2"/>
          </a:solidFill>
          <a:latin typeface="Arial" charset="0"/>
        </a:defRPr>
      </a:lvl3pPr>
      <a:lvl4pPr algn="l" rtl="0" eaLnBrk="0" fontAlgn="base" hangingPunct="0">
        <a:lnSpc>
          <a:spcPct val="80000"/>
        </a:lnSpc>
        <a:spcBef>
          <a:spcPct val="0"/>
        </a:spcBef>
        <a:spcAft>
          <a:spcPct val="0"/>
        </a:spcAft>
        <a:defRPr sz="2800" b="1">
          <a:solidFill>
            <a:schemeClr val="tx2"/>
          </a:solidFill>
          <a:latin typeface="Arial" charset="0"/>
        </a:defRPr>
      </a:lvl4pPr>
      <a:lvl5pPr algn="l" rtl="0" eaLnBrk="0" fontAlgn="base" hangingPunct="0">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eaLnBrk="0" fontAlgn="base" hangingPunct="0">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eaLnBrk="0" fontAlgn="base" hangingPunct="0">
        <a:spcBef>
          <a:spcPct val="0"/>
        </a:spcBef>
        <a:spcAft>
          <a:spcPct val="0"/>
        </a:spcAft>
        <a:buSzPct val="85000"/>
        <a:buFont typeface="Arial" charset="0"/>
        <a:buChar char="–"/>
        <a:defRPr b="1">
          <a:solidFill>
            <a:schemeClr val="tx1"/>
          </a:solidFill>
          <a:latin typeface="+mn-lt"/>
        </a:defRPr>
      </a:lvl2pPr>
      <a:lvl3pPr marL="989013" indent="-184150" algn="l" rtl="0" eaLnBrk="0" fontAlgn="base" hangingPunct="0">
        <a:spcBef>
          <a:spcPct val="0"/>
        </a:spcBef>
        <a:spcAft>
          <a:spcPct val="0"/>
        </a:spcAft>
        <a:buSzPct val="85000"/>
        <a:buFont typeface="Arial" charset="0"/>
        <a:buChar char="–"/>
        <a:defRPr sz="16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oleObject" Target="../embeddings/oleObject1.bin"/><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notesSlide" Target="../notesSlides/notesSlide2.xml"/><Relationship Id="rId2" Type="http://schemas.openxmlformats.org/officeDocument/2006/relationships/tags" Target="../tags/tag11.xml"/><Relationship Id="rId16"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vmlDrawing" Target="../drawings/vmlDrawing2.v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oleObject" Target="../embeddings/oleObject2.bin"/><Relationship Id="rId4" Type="http://schemas.openxmlformats.org/officeDocument/2006/relationships/tags" Target="../tags/tag27.xml"/><Relationship Id="rId9"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hyperlink" Target="#Styringsparameterskjema!A1"/><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2.emf"/><Relationship Id="rId1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9.emf"/><Relationship Id="rId12" Type="http://schemas.openxmlformats.org/officeDocument/2006/relationships/oleObject" Target="../embeddings/oleObject7.bin"/><Relationship Id="rId17" Type="http://schemas.openxmlformats.org/officeDocument/2006/relationships/image" Target="../media/image24.emf"/><Relationship Id="rId2" Type="http://schemas.openxmlformats.org/officeDocument/2006/relationships/slideLayout" Target="../slideLayouts/slideLayout25.xml"/><Relationship Id="rId16"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oleObject" Target="../embeddings/oleObject6.bin"/><Relationship Id="rId19" Type="http://schemas.openxmlformats.org/officeDocument/2006/relationships/image" Target="../media/image25.emf"/><Relationship Id="rId4" Type="http://schemas.openxmlformats.org/officeDocument/2006/relationships/oleObject" Target="../embeddings/oleObject3.bin"/><Relationship Id="rId9" Type="http://schemas.openxmlformats.org/officeDocument/2006/relationships/image" Target="../media/image20.emf"/><Relationship Id="rId1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lUHYDyLTm9I"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9.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2579886"/>
          </a:xfrm>
        </p:spPr>
        <p:txBody>
          <a:bodyPr/>
          <a:lstStyle/>
          <a:p>
            <a:r>
              <a:rPr lang="nb-NO" dirty="0" smtClean="0"/>
              <a:t>NAV Malvik 2013</a:t>
            </a:r>
            <a:br>
              <a:rPr lang="nb-NO" dirty="0" smtClean="0"/>
            </a:br>
            <a:r>
              <a:rPr lang="nb-NO" dirty="0"/>
              <a:t/>
            </a:r>
            <a:br>
              <a:rPr lang="nb-NO" dirty="0"/>
            </a:br>
            <a:r>
              <a:rPr lang="nb-NO" dirty="0" smtClean="0"/>
              <a:t>Innovasjon og utvikling</a:t>
            </a:r>
            <a:br>
              <a:rPr lang="nb-NO" dirty="0" smtClean="0"/>
            </a:br>
            <a:r>
              <a:rPr lang="nb-NO" dirty="0"/>
              <a:t/>
            </a:r>
            <a:br>
              <a:rPr lang="nb-NO" dirty="0"/>
            </a:br>
            <a:endParaRPr lang="nb-NO" dirty="0"/>
          </a:p>
        </p:txBody>
      </p:sp>
      <p:sp>
        <p:nvSpPr>
          <p:cNvPr id="4" name="Plassholder for tekst 3"/>
          <p:cNvSpPr>
            <a:spLocks noGrp="1"/>
          </p:cNvSpPr>
          <p:nvPr>
            <p:ph type="body" sz="half" idx="2"/>
          </p:nvPr>
        </p:nvSpPr>
        <p:spPr>
          <a:xfrm>
            <a:off x="395536" y="2996952"/>
            <a:ext cx="3008313" cy="4691063"/>
          </a:xfrm>
        </p:spPr>
        <p:txBody>
          <a:bodyPr/>
          <a:lstStyle/>
          <a:p>
            <a:r>
              <a:rPr lang="nb-NO" sz="1800" dirty="0" smtClean="0"/>
              <a:t>Visjon: </a:t>
            </a:r>
          </a:p>
          <a:p>
            <a:r>
              <a:rPr lang="nb-NO" sz="1800" dirty="0" smtClean="0"/>
              <a:t>Vi </a:t>
            </a:r>
            <a:r>
              <a:rPr lang="nb-NO" sz="1800" dirty="0"/>
              <a:t>gir mennesker muligheter! </a:t>
            </a:r>
            <a:endParaRPr lang="nb-NO" sz="1800" dirty="0" smtClean="0"/>
          </a:p>
          <a:p>
            <a:endParaRPr lang="nb-NO" sz="1800" dirty="0"/>
          </a:p>
          <a:p>
            <a:r>
              <a:rPr lang="nb-NO" sz="1800" dirty="0" smtClean="0"/>
              <a:t>Verdier:</a:t>
            </a:r>
          </a:p>
          <a:p>
            <a:r>
              <a:rPr lang="nb-NO" sz="1800" dirty="0" smtClean="0"/>
              <a:t>Åpen</a:t>
            </a:r>
            <a:r>
              <a:rPr lang="nb-NO" sz="1800" dirty="0"/>
              <a:t>, nyskapende og samhandlende</a:t>
            </a:r>
            <a:r>
              <a:rPr lang="nb-NO" dirty="0"/>
              <a:t>.</a:t>
            </a:r>
          </a:p>
          <a:p>
            <a:endParaRPr lang="nb-NO" dirty="0"/>
          </a:p>
        </p:txBody>
      </p:sp>
      <p:pic>
        <p:nvPicPr>
          <p:cNvPr id="5" name="Plassholder for innhold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125000"/>
                    </a14:imgEffect>
                  </a14:imgLayer>
                </a14:imgProps>
              </a:ext>
              <a:ext uri="{28A0092B-C50C-407E-A947-70E740481C1C}">
                <a14:useLocalDpi xmlns:a14="http://schemas.microsoft.com/office/drawing/2010/main" val="0"/>
              </a:ext>
            </a:extLst>
          </a:blip>
          <a:srcRect l="-9410" r="-10751"/>
          <a:stretch/>
        </p:blipFill>
        <p:spPr>
          <a:xfrm>
            <a:off x="3059832" y="1700808"/>
            <a:ext cx="5111750" cy="3190563"/>
          </a:xfrm>
          <a:effectLst>
            <a:glow rad="228600">
              <a:schemeClr val="accent1">
                <a:alpha val="40000"/>
              </a:schemeClr>
            </a:glow>
          </a:effectLst>
          <a:scene3d>
            <a:camera prst="orthographicFront">
              <a:rot lat="0" lon="0" rev="16200000"/>
            </a:camera>
            <a:lightRig rig="threePt" dir="t"/>
          </a:scene3d>
        </p:spPr>
      </p:pic>
    </p:spTree>
    <p:extLst>
      <p:ext uri="{BB962C8B-B14F-4D97-AF65-F5344CB8AC3E}">
        <p14:creationId xmlns:p14="http://schemas.microsoft.com/office/powerpoint/2010/main" val="90351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95250" y="1778000"/>
            <a:ext cx="43243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77800" indent="-1778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Char char="•"/>
            </a:pPr>
            <a:r>
              <a:rPr lang="nb-NO" sz="1200">
                <a:solidFill>
                  <a:srgbClr val="675C53"/>
                </a:solidFill>
              </a:rPr>
              <a:t>Ulik praksis mellom saksbehandlerne gjør at brukerne ikke får lik behandling</a:t>
            </a:r>
          </a:p>
          <a:p>
            <a:pPr>
              <a:spcBef>
                <a:spcPct val="20000"/>
              </a:spcBef>
              <a:buFontTx/>
              <a:buChar char="•"/>
            </a:pPr>
            <a:r>
              <a:rPr lang="nb-NO" sz="1200">
                <a:solidFill>
                  <a:srgbClr val="675C53"/>
                </a:solidFill>
              </a:rPr>
              <a:t>Saksbehandlingsløpet for bruker påvirkes av hvilken veileder man har</a:t>
            </a:r>
          </a:p>
          <a:p>
            <a:pPr>
              <a:spcBef>
                <a:spcPct val="20000"/>
              </a:spcBef>
              <a:buFontTx/>
              <a:buChar char="•"/>
            </a:pPr>
            <a:r>
              <a:rPr lang="nb-NO" sz="1200">
                <a:solidFill>
                  <a:srgbClr val="675C53"/>
                </a:solidFill>
              </a:rPr>
              <a:t>Bruker må forholde seg til flere saksbehandlere</a:t>
            </a:r>
          </a:p>
          <a:p>
            <a:pPr>
              <a:spcBef>
                <a:spcPct val="20000"/>
              </a:spcBef>
              <a:buFontTx/>
              <a:buChar char="•"/>
            </a:pPr>
            <a:endParaRPr lang="nb-NO" sz="1200">
              <a:solidFill>
                <a:srgbClr val="675C53"/>
              </a:solidFill>
            </a:endParaRPr>
          </a:p>
        </p:txBody>
      </p:sp>
      <p:sp>
        <p:nvSpPr>
          <p:cNvPr id="130051" name="AutoShape 4"/>
          <p:cNvSpPr>
            <a:spLocks noChangeArrowheads="1"/>
          </p:cNvSpPr>
          <p:nvPr/>
        </p:nvSpPr>
        <p:spPr bwMode="auto">
          <a:xfrm>
            <a:off x="171450" y="1422400"/>
            <a:ext cx="4159250" cy="285750"/>
          </a:xfrm>
          <a:prstGeom prst="roundRect">
            <a:avLst>
              <a:gd name="adj" fmla="val 16667"/>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r>
              <a:rPr lang="nb-NO" sz="1200" b="1">
                <a:solidFill>
                  <a:srgbClr val="675C53"/>
                </a:solidFill>
              </a:rPr>
              <a:t>Bruker</a:t>
            </a:r>
          </a:p>
        </p:txBody>
      </p:sp>
      <p:sp>
        <p:nvSpPr>
          <p:cNvPr id="130052" name="Text Box 7"/>
          <p:cNvSpPr txBox="1">
            <a:spLocks noChangeArrowheads="1"/>
          </p:cNvSpPr>
          <p:nvPr/>
        </p:nvSpPr>
        <p:spPr bwMode="auto">
          <a:xfrm>
            <a:off x="171450" y="4381500"/>
            <a:ext cx="4273550" cy="19510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7800" indent="-1778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Char char="•"/>
            </a:pPr>
            <a:r>
              <a:rPr lang="nb-NO" sz="1200">
                <a:solidFill>
                  <a:srgbClr val="675C53"/>
                </a:solidFill>
              </a:rPr>
              <a:t>Ulik  praksis og rutiner</a:t>
            </a:r>
          </a:p>
          <a:p>
            <a:pPr>
              <a:spcBef>
                <a:spcPct val="20000"/>
              </a:spcBef>
              <a:buFontTx/>
              <a:buChar char="•"/>
            </a:pPr>
            <a:r>
              <a:rPr lang="nb-NO" sz="1200">
                <a:solidFill>
                  <a:srgbClr val="675C53"/>
                </a:solidFill>
              </a:rPr>
              <a:t>Manglende avvikshåndtering</a:t>
            </a:r>
          </a:p>
          <a:p>
            <a:pPr>
              <a:spcBef>
                <a:spcPct val="20000"/>
              </a:spcBef>
              <a:buFontTx/>
              <a:buChar char="•"/>
            </a:pPr>
            <a:r>
              <a:rPr lang="nb-NO" sz="1200">
                <a:solidFill>
                  <a:srgbClr val="675C53"/>
                </a:solidFill>
              </a:rPr>
              <a:t>Manglende oversikt over Må-oppgaver</a:t>
            </a:r>
          </a:p>
          <a:p>
            <a:pPr>
              <a:spcBef>
                <a:spcPct val="20000"/>
              </a:spcBef>
              <a:buFontTx/>
              <a:buChar char="•"/>
            </a:pPr>
            <a:r>
              <a:rPr lang="nb-NO" sz="1200">
                <a:solidFill>
                  <a:srgbClr val="675C53"/>
                </a:solidFill>
              </a:rPr>
              <a:t>Manglende oversikt i Arena benken</a:t>
            </a:r>
          </a:p>
          <a:p>
            <a:pPr>
              <a:spcBef>
                <a:spcPct val="20000"/>
              </a:spcBef>
              <a:buFontTx/>
              <a:buChar char="•"/>
            </a:pPr>
            <a:r>
              <a:rPr lang="nb-NO" sz="1200">
                <a:solidFill>
                  <a:srgbClr val="675C53"/>
                </a:solidFill>
              </a:rPr>
              <a:t>Tidkrevende å få tak i samarbeidspartnere, samt få nødvendige avklaringer/informasjon fra disse</a:t>
            </a:r>
          </a:p>
          <a:p>
            <a:pPr>
              <a:spcBef>
                <a:spcPct val="20000"/>
              </a:spcBef>
              <a:buFontTx/>
              <a:buChar char="•"/>
            </a:pPr>
            <a:r>
              <a:rPr lang="nb-NO" sz="1200">
                <a:solidFill>
                  <a:srgbClr val="675C53"/>
                </a:solidFill>
              </a:rPr>
              <a:t>”Åpne” oppgaver i Arena medfører stopp i opprettelse av automatisk oppgave ”forbered DM2”</a:t>
            </a:r>
          </a:p>
        </p:txBody>
      </p:sp>
      <p:sp>
        <p:nvSpPr>
          <p:cNvPr id="130053" name="AutoShape 8"/>
          <p:cNvSpPr>
            <a:spLocks noChangeArrowheads="1"/>
          </p:cNvSpPr>
          <p:nvPr/>
        </p:nvSpPr>
        <p:spPr bwMode="auto">
          <a:xfrm>
            <a:off x="171450" y="4092575"/>
            <a:ext cx="4159250" cy="285750"/>
          </a:xfrm>
          <a:prstGeom prst="roundRect">
            <a:avLst>
              <a:gd name="adj" fmla="val 16667"/>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r>
              <a:rPr lang="nb-NO" sz="1200" b="1">
                <a:solidFill>
                  <a:srgbClr val="675C53"/>
                </a:solidFill>
              </a:rPr>
              <a:t>Prosess</a:t>
            </a:r>
          </a:p>
        </p:txBody>
      </p:sp>
      <p:sp>
        <p:nvSpPr>
          <p:cNvPr id="130054" name="AutoShape 10"/>
          <p:cNvSpPr>
            <a:spLocks noChangeArrowheads="1"/>
          </p:cNvSpPr>
          <p:nvPr/>
        </p:nvSpPr>
        <p:spPr bwMode="auto">
          <a:xfrm>
            <a:off x="4572000" y="4092575"/>
            <a:ext cx="4159250" cy="285750"/>
          </a:xfrm>
          <a:prstGeom prst="roundRect">
            <a:avLst>
              <a:gd name="adj" fmla="val 16667"/>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r>
              <a:rPr lang="nb-NO" sz="1200" b="1">
                <a:solidFill>
                  <a:srgbClr val="675C53"/>
                </a:solidFill>
              </a:rPr>
              <a:t>Organisering og ledelse</a:t>
            </a:r>
          </a:p>
        </p:txBody>
      </p:sp>
      <p:sp>
        <p:nvSpPr>
          <p:cNvPr id="130055" name="Text Box 5"/>
          <p:cNvSpPr txBox="1">
            <a:spLocks noChangeArrowheads="1"/>
          </p:cNvSpPr>
          <p:nvPr/>
        </p:nvSpPr>
        <p:spPr bwMode="auto">
          <a:xfrm>
            <a:off x="4572000" y="1795463"/>
            <a:ext cx="4572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77800" indent="-1778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Char char="•"/>
            </a:pPr>
            <a:r>
              <a:rPr lang="nb-NO" sz="1200"/>
              <a:t> Ikke tid og rom til samhandling – internt og eksternt</a:t>
            </a:r>
          </a:p>
          <a:p>
            <a:pPr>
              <a:buFontTx/>
              <a:buChar char="•"/>
            </a:pPr>
            <a:r>
              <a:rPr lang="nb-NO" sz="1200"/>
              <a:t>Varierende lojalitet til beslutninger som er tatt. Rutiner følges ikke</a:t>
            </a:r>
          </a:p>
          <a:p>
            <a:pPr>
              <a:buFontTx/>
              <a:buChar char="•"/>
            </a:pPr>
            <a:r>
              <a:rPr lang="nb-NO" sz="1200"/>
              <a:t>Varierende kompetanse ift fagsystem ved registrering av AEV og aktivitetsplan</a:t>
            </a:r>
          </a:p>
          <a:p>
            <a:pPr>
              <a:buFontTx/>
              <a:buChar char="•"/>
            </a:pPr>
            <a:r>
              <a:rPr lang="nb-NO" sz="1200"/>
              <a:t>Registrering av AEV og aktivitetsplan er tidkrevende</a:t>
            </a:r>
          </a:p>
          <a:p>
            <a:pPr>
              <a:buFontTx/>
              <a:buChar char="•"/>
            </a:pPr>
            <a:r>
              <a:rPr lang="nb-NO" sz="1200"/>
              <a:t>Varierende arenakompetanse</a:t>
            </a:r>
          </a:p>
          <a:p>
            <a:pPr>
              <a:buFontTx/>
              <a:buChar char="•"/>
            </a:pPr>
            <a:r>
              <a:rPr lang="nb-NO" sz="1200"/>
              <a:t>Veilederne kan oppleves som  lite/ikke tilgjengelig for samarbeidsaktører</a:t>
            </a:r>
          </a:p>
          <a:p>
            <a:pPr>
              <a:buFontTx/>
              <a:buChar char="•"/>
            </a:pPr>
            <a:endParaRPr lang="nb-NO" sz="1200"/>
          </a:p>
          <a:p>
            <a:pPr>
              <a:buFontTx/>
              <a:buChar char="•"/>
            </a:pPr>
            <a:endParaRPr lang="nb-NO" sz="1200"/>
          </a:p>
          <a:p>
            <a:pPr>
              <a:spcBef>
                <a:spcPct val="20000"/>
              </a:spcBef>
              <a:buFontTx/>
              <a:buChar char="•"/>
            </a:pPr>
            <a:endParaRPr lang="nb-NO" sz="1200">
              <a:solidFill>
                <a:schemeClr val="tx2"/>
              </a:solidFill>
            </a:endParaRPr>
          </a:p>
        </p:txBody>
      </p:sp>
      <p:sp>
        <p:nvSpPr>
          <p:cNvPr id="130056" name="AutoShape 6"/>
          <p:cNvSpPr>
            <a:spLocks noChangeArrowheads="1"/>
          </p:cNvSpPr>
          <p:nvPr/>
        </p:nvSpPr>
        <p:spPr bwMode="auto">
          <a:xfrm>
            <a:off x="4638675" y="1422400"/>
            <a:ext cx="4159250" cy="285750"/>
          </a:xfrm>
          <a:prstGeom prst="roundRect">
            <a:avLst>
              <a:gd name="adj" fmla="val 16667"/>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r>
              <a:rPr lang="nb-NO" sz="1200" b="1">
                <a:solidFill>
                  <a:srgbClr val="675C53"/>
                </a:solidFill>
              </a:rPr>
              <a:t>Medarbeider</a:t>
            </a:r>
          </a:p>
        </p:txBody>
      </p:sp>
      <p:sp>
        <p:nvSpPr>
          <p:cNvPr id="130057" name="Text Box 5"/>
          <p:cNvSpPr txBox="1">
            <a:spLocks noChangeArrowheads="1"/>
          </p:cNvSpPr>
          <p:nvPr/>
        </p:nvSpPr>
        <p:spPr bwMode="auto">
          <a:xfrm>
            <a:off x="4572000" y="4381500"/>
            <a:ext cx="43878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77800" indent="-1778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FontTx/>
              <a:buChar char="•"/>
            </a:pPr>
            <a:r>
              <a:rPr lang="nb-NO" sz="1200">
                <a:solidFill>
                  <a:srgbClr val="675C53"/>
                </a:solidFill>
              </a:rPr>
              <a:t>Enkelte oppgaver og tilhørende kompetanse er personavhengig – medfører sårbarhet</a:t>
            </a:r>
          </a:p>
          <a:p>
            <a:pPr>
              <a:spcBef>
                <a:spcPct val="20000"/>
              </a:spcBef>
              <a:buFontTx/>
              <a:buChar char="•"/>
            </a:pPr>
            <a:r>
              <a:rPr lang="nb-NO" sz="1200">
                <a:solidFill>
                  <a:srgbClr val="675C53"/>
                </a:solidFill>
              </a:rPr>
              <a:t>Prioritering og spesialisering ifm DM2 oppleves som en utfordring</a:t>
            </a:r>
          </a:p>
          <a:p>
            <a:pPr>
              <a:spcBef>
                <a:spcPct val="20000"/>
              </a:spcBef>
              <a:buFontTx/>
              <a:buChar char="•"/>
            </a:pPr>
            <a:r>
              <a:rPr lang="nb-NO" sz="1200">
                <a:solidFill>
                  <a:srgbClr val="675C53"/>
                </a:solidFill>
              </a:rPr>
              <a:t>Manglende videreformidling av nødvendig informasjon fra møter</a:t>
            </a:r>
          </a:p>
          <a:p>
            <a:pPr>
              <a:spcBef>
                <a:spcPct val="20000"/>
              </a:spcBef>
              <a:buFontTx/>
              <a:buChar char="•"/>
            </a:pPr>
            <a:r>
              <a:rPr lang="nb-NO" sz="1200">
                <a:solidFill>
                  <a:srgbClr val="675C53"/>
                </a:solidFill>
              </a:rPr>
              <a:t>Uklart hvor beslutninger ift saksgang fattes – hvem gjør hva og når?</a:t>
            </a:r>
          </a:p>
          <a:p>
            <a:pPr>
              <a:spcBef>
                <a:spcPct val="20000"/>
              </a:spcBef>
              <a:buFontTx/>
              <a:buChar char="•"/>
            </a:pPr>
            <a:r>
              <a:rPr lang="nb-NO" sz="1200">
                <a:solidFill>
                  <a:srgbClr val="675C53"/>
                </a:solidFill>
              </a:rPr>
              <a:t>Uklart hvilke oppgaver som skal prioriteres</a:t>
            </a:r>
          </a:p>
        </p:txBody>
      </p:sp>
      <p:sp>
        <p:nvSpPr>
          <p:cNvPr id="130058" name="Rectangle 10"/>
          <p:cNvSpPr>
            <a:spLocks noChangeArrowheads="1"/>
          </p:cNvSpPr>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80000"/>
              </a:lnSpc>
            </a:pPr>
            <a:r>
              <a:rPr lang="nb-NO" sz="2000" b="1">
                <a:solidFill>
                  <a:schemeClr val="tx2"/>
                </a:solidFill>
              </a:rPr>
              <a:t>Prioriterte utfordringer</a:t>
            </a:r>
          </a:p>
        </p:txBody>
      </p:sp>
    </p:spTree>
    <p:extLst>
      <p:ext uri="{BB962C8B-B14F-4D97-AF65-F5344CB8AC3E}">
        <p14:creationId xmlns:p14="http://schemas.microsoft.com/office/powerpoint/2010/main" val="28098130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3" name="think-cell Slide" r:id="rId18" imgW="0" imgH="0" progId="TCLayout.ActiveDocument.1">
                  <p:embed/>
                </p:oleObj>
              </mc:Choice>
              <mc:Fallback>
                <p:oleObj name="think-cell Slide" r:id="rId18"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Grp="1" noChangeArrowheads="1"/>
          </p:cNvSpPr>
          <p:nvPr>
            <p:ph type="title" idx="4294967295"/>
            <p:custDataLst>
              <p:tags r:id="rId3"/>
            </p:custDataLst>
          </p:nvPr>
        </p:nvSpPr>
        <p:spPr>
          <a:xfrm>
            <a:off x="447675" y="257175"/>
            <a:ext cx="8123238" cy="1136650"/>
          </a:xfrm>
          <a:noFill/>
        </p:spPr>
        <p:txBody>
          <a:bodyPr/>
          <a:lstStyle/>
          <a:p>
            <a:r>
              <a:rPr lang="nb-NO" sz="2400"/>
              <a:t>Roller og organisering av SYFO i NAV Malvik</a:t>
            </a:r>
          </a:p>
        </p:txBody>
      </p:sp>
      <p:sp>
        <p:nvSpPr>
          <p:cNvPr id="14357" name="Rectangle 6"/>
          <p:cNvSpPr>
            <a:spLocks noChangeArrowheads="1"/>
          </p:cNvSpPr>
          <p:nvPr>
            <p:custDataLst>
              <p:tags r:id="rId4"/>
            </p:custDataLst>
          </p:nvPr>
        </p:nvSpPr>
        <p:spPr bwMode="auto">
          <a:xfrm>
            <a:off x="3994150" y="2778125"/>
            <a:ext cx="1873250" cy="2090738"/>
          </a:xfrm>
          <a:prstGeom prst="rect">
            <a:avLst/>
          </a:prstGeom>
          <a:solidFill>
            <a:schemeClr val="accent1"/>
          </a:solidFill>
          <a:ln w="9525">
            <a:solidFill>
              <a:schemeClr val="tx1"/>
            </a:solidFill>
            <a:miter lim="800000"/>
            <a:headEnd/>
            <a:tailEnd/>
          </a:ln>
        </p:spPr>
        <p:txBody>
          <a:bodyPr wrap="none"/>
          <a:lstStyle/>
          <a:p>
            <a:pPr algn="ctr"/>
            <a:r>
              <a:rPr lang="nb-NO" sz="900" b="1" i="1"/>
              <a:t>Rolle 2</a:t>
            </a:r>
          </a:p>
        </p:txBody>
      </p:sp>
      <p:sp>
        <p:nvSpPr>
          <p:cNvPr id="14358" name="Rectangle 18"/>
          <p:cNvSpPr>
            <a:spLocks noChangeArrowheads="1"/>
          </p:cNvSpPr>
          <p:nvPr>
            <p:custDataLst>
              <p:tags r:id="rId5"/>
            </p:custDataLst>
          </p:nvPr>
        </p:nvSpPr>
        <p:spPr bwMode="auto">
          <a:xfrm>
            <a:off x="4284663" y="3644900"/>
            <a:ext cx="1336675" cy="433388"/>
          </a:xfrm>
          <a:prstGeom prst="rect">
            <a:avLst/>
          </a:prstGeom>
          <a:solidFill>
            <a:schemeClr val="accent1"/>
          </a:solidFill>
          <a:ln w="9525" algn="ctr">
            <a:solidFill>
              <a:schemeClr val="tx1"/>
            </a:solidFill>
            <a:miter lim="800000"/>
            <a:headEnd/>
            <a:tailEnd/>
          </a:ln>
        </p:spPr>
        <p:txBody>
          <a:bodyPr lIns="18000" tIns="54000" rIns="18000" bIns="54000" anchor="ctr"/>
          <a:lstStyle/>
          <a:p>
            <a:pPr algn="ctr"/>
            <a:r>
              <a:rPr lang="nb-NO" sz="900"/>
              <a:t>Oppfølging</a:t>
            </a:r>
            <a:br>
              <a:rPr lang="nb-NO" sz="900"/>
            </a:br>
            <a:r>
              <a:rPr lang="nb-NO" sz="900"/>
              <a:t>Rolle 2</a:t>
            </a:r>
          </a:p>
        </p:txBody>
      </p:sp>
      <p:sp>
        <p:nvSpPr>
          <p:cNvPr id="14359" name="Text Box 113"/>
          <p:cNvSpPr txBox="1">
            <a:spLocks noChangeArrowheads="1"/>
          </p:cNvSpPr>
          <p:nvPr>
            <p:custDataLst>
              <p:tags r:id="rId6"/>
            </p:custDataLst>
          </p:nvPr>
        </p:nvSpPr>
        <p:spPr bwMode="auto">
          <a:xfrm>
            <a:off x="4572000" y="3343275"/>
            <a:ext cx="742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nb-NO" sz="900">
                <a:solidFill>
                  <a:schemeClr val="tx2"/>
                </a:solidFill>
              </a:rPr>
              <a:t>Oppfølging</a:t>
            </a:r>
          </a:p>
        </p:txBody>
      </p:sp>
      <p:sp>
        <p:nvSpPr>
          <p:cNvPr id="14360" name="AutoShape 710"/>
          <p:cNvSpPr>
            <a:spLocks noChangeArrowheads="1"/>
          </p:cNvSpPr>
          <p:nvPr/>
        </p:nvSpPr>
        <p:spPr bwMode="auto">
          <a:xfrm flipV="1">
            <a:off x="4714875" y="3282950"/>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1" name="AutoShape 711"/>
          <p:cNvSpPr>
            <a:spLocks noChangeArrowheads="1"/>
          </p:cNvSpPr>
          <p:nvPr/>
        </p:nvSpPr>
        <p:spPr bwMode="auto">
          <a:xfrm flipV="1">
            <a:off x="4714875" y="3254375"/>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2" name="AutoShape 712"/>
          <p:cNvSpPr>
            <a:spLocks noChangeArrowheads="1"/>
          </p:cNvSpPr>
          <p:nvPr/>
        </p:nvSpPr>
        <p:spPr bwMode="auto">
          <a:xfrm flipV="1">
            <a:off x="4714875" y="3225800"/>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3" name="AutoShape 713"/>
          <p:cNvSpPr>
            <a:spLocks noChangeArrowheads="1"/>
          </p:cNvSpPr>
          <p:nvPr/>
        </p:nvSpPr>
        <p:spPr bwMode="auto">
          <a:xfrm flipV="1">
            <a:off x="4714875" y="3197225"/>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4" name="AutoShape 714"/>
          <p:cNvSpPr>
            <a:spLocks noChangeArrowheads="1"/>
          </p:cNvSpPr>
          <p:nvPr/>
        </p:nvSpPr>
        <p:spPr bwMode="auto">
          <a:xfrm flipV="1">
            <a:off x="4714875" y="3168650"/>
            <a:ext cx="358775" cy="71438"/>
          </a:xfrm>
          <a:prstGeom prst="parallelogram">
            <a:avLst>
              <a:gd name="adj" fmla="val 165848"/>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5" name="AutoShape 715"/>
          <p:cNvSpPr>
            <a:spLocks noChangeArrowheads="1"/>
          </p:cNvSpPr>
          <p:nvPr/>
        </p:nvSpPr>
        <p:spPr bwMode="auto">
          <a:xfrm flipV="1">
            <a:off x="4714875" y="3140075"/>
            <a:ext cx="358775" cy="71438"/>
          </a:xfrm>
          <a:prstGeom prst="parallelogram">
            <a:avLst>
              <a:gd name="adj" fmla="val 165848"/>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6" name="AutoShape 716"/>
          <p:cNvSpPr>
            <a:spLocks noChangeArrowheads="1"/>
          </p:cNvSpPr>
          <p:nvPr/>
        </p:nvSpPr>
        <p:spPr bwMode="auto">
          <a:xfrm flipV="1">
            <a:off x="4714875" y="3111500"/>
            <a:ext cx="358775" cy="71438"/>
          </a:xfrm>
          <a:prstGeom prst="parallelogram">
            <a:avLst>
              <a:gd name="adj" fmla="val 165848"/>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7" name="AutoShape 717"/>
          <p:cNvSpPr>
            <a:spLocks noChangeArrowheads="1"/>
          </p:cNvSpPr>
          <p:nvPr/>
        </p:nvSpPr>
        <p:spPr bwMode="auto">
          <a:xfrm flipV="1">
            <a:off x="4714875" y="3081338"/>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8" name="AutoShape 718"/>
          <p:cNvSpPr>
            <a:spLocks noChangeArrowheads="1"/>
          </p:cNvSpPr>
          <p:nvPr/>
        </p:nvSpPr>
        <p:spPr bwMode="auto">
          <a:xfrm flipV="1">
            <a:off x="4714875" y="3052763"/>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69" name="AutoShape 719"/>
          <p:cNvSpPr>
            <a:spLocks noChangeArrowheads="1"/>
          </p:cNvSpPr>
          <p:nvPr/>
        </p:nvSpPr>
        <p:spPr bwMode="auto">
          <a:xfrm flipV="1">
            <a:off x="4714875" y="3024188"/>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70" name="AutoShape 720"/>
          <p:cNvSpPr>
            <a:spLocks noChangeArrowheads="1"/>
          </p:cNvSpPr>
          <p:nvPr/>
        </p:nvSpPr>
        <p:spPr bwMode="auto">
          <a:xfrm flipV="1">
            <a:off x="4714875" y="2995613"/>
            <a:ext cx="358775" cy="73025"/>
          </a:xfrm>
          <a:prstGeom prst="parallelogram">
            <a:avLst>
              <a:gd name="adj" fmla="val 162244"/>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71" name="Rectangle 14"/>
          <p:cNvSpPr>
            <a:spLocks noChangeArrowheads="1"/>
          </p:cNvSpPr>
          <p:nvPr>
            <p:custDataLst>
              <p:tags r:id="rId7"/>
            </p:custDataLst>
          </p:nvPr>
        </p:nvSpPr>
        <p:spPr bwMode="auto">
          <a:xfrm>
            <a:off x="4284663" y="4076700"/>
            <a:ext cx="1336675" cy="647700"/>
          </a:xfrm>
          <a:prstGeom prst="rect">
            <a:avLst/>
          </a:prstGeom>
          <a:solidFill>
            <a:schemeClr val="bg1"/>
          </a:solidFill>
          <a:ln w="9525" algn="ctr">
            <a:solidFill>
              <a:schemeClr val="tx1"/>
            </a:solidFill>
            <a:miter lim="800000"/>
            <a:headEnd/>
            <a:tailEnd/>
          </a:ln>
        </p:spPr>
        <p:txBody>
          <a:bodyPr lIns="18000" tIns="18000" rIns="18000" bIns="18000"/>
          <a:lstStyle/>
          <a:p>
            <a:pPr marL="84138" indent="-84138">
              <a:buFontTx/>
              <a:buChar char="•"/>
            </a:pPr>
            <a:r>
              <a:rPr lang="nb-NO" sz="900"/>
              <a:t>Pri 1: DM2</a:t>
            </a:r>
          </a:p>
          <a:p>
            <a:pPr marL="84138" indent="-84138">
              <a:buFontTx/>
              <a:buChar char="•"/>
            </a:pPr>
            <a:r>
              <a:rPr lang="nb-NO" sz="900"/>
              <a:t>Pri 2: Øvrige oppfølgingsoppgaver</a:t>
            </a:r>
          </a:p>
        </p:txBody>
      </p:sp>
      <p:grpSp>
        <p:nvGrpSpPr>
          <p:cNvPr id="14415" name="Group 79"/>
          <p:cNvGrpSpPr>
            <a:grpSpLocks/>
          </p:cNvGrpSpPr>
          <p:nvPr/>
        </p:nvGrpSpPr>
        <p:grpSpPr bwMode="auto">
          <a:xfrm>
            <a:off x="6804025" y="3067050"/>
            <a:ext cx="1584325" cy="1441450"/>
            <a:chOff x="4286" y="1660"/>
            <a:chExt cx="998" cy="908"/>
          </a:xfrm>
        </p:grpSpPr>
        <p:sp>
          <p:nvSpPr>
            <p:cNvPr id="14372" name="Rectangle 62"/>
            <p:cNvSpPr>
              <a:spLocks noChangeArrowheads="1"/>
            </p:cNvSpPr>
            <p:nvPr>
              <p:custDataLst>
                <p:tags r:id="rId13"/>
              </p:custDataLst>
            </p:nvPr>
          </p:nvSpPr>
          <p:spPr bwMode="auto">
            <a:xfrm>
              <a:off x="4286" y="1660"/>
              <a:ext cx="998" cy="908"/>
            </a:xfrm>
            <a:prstGeom prst="rect">
              <a:avLst/>
            </a:prstGeom>
            <a:solidFill>
              <a:schemeClr val="accent1">
                <a:alpha val="76077"/>
              </a:schemeClr>
            </a:solidFill>
            <a:ln w="9525">
              <a:solidFill>
                <a:schemeClr val="tx1"/>
              </a:solidFill>
              <a:miter lim="800000"/>
              <a:headEnd/>
              <a:tailEnd/>
            </a:ln>
          </p:spPr>
          <p:txBody>
            <a:bodyPr wrap="none"/>
            <a:lstStyle/>
            <a:p>
              <a:pPr algn="ctr"/>
              <a:r>
                <a:rPr lang="nb-NO" sz="900" b="1" i="1" dirty="0"/>
                <a:t>Avdelingsleder </a:t>
              </a:r>
              <a:r>
                <a:rPr lang="nb-NO" sz="900" b="1" i="1" dirty="0" smtClean="0"/>
                <a:t>(tirsdager</a:t>
              </a:r>
              <a:r>
                <a:rPr lang="nb-NO" sz="900" b="1" i="1" dirty="0"/>
                <a:t>) </a:t>
              </a:r>
            </a:p>
          </p:txBody>
        </p:sp>
        <p:sp>
          <p:nvSpPr>
            <p:cNvPr id="14373" name="Rectangle 5"/>
            <p:cNvSpPr>
              <a:spLocks noChangeArrowheads="1"/>
            </p:cNvSpPr>
            <p:nvPr>
              <p:custDataLst>
                <p:tags r:id="rId14"/>
              </p:custDataLst>
            </p:nvPr>
          </p:nvSpPr>
          <p:spPr bwMode="auto">
            <a:xfrm>
              <a:off x="4423" y="1843"/>
              <a:ext cx="725" cy="273"/>
            </a:xfrm>
            <a:prstGeom prst="rect">
              <a:avLst/>
            </a:prstGeom>
            <a:solidFill>
              <a:schemeClr val="accent1"/>
            </a:solidFill>
            <a:ln w="9525" algn="ctr">
              <a:solidFill>
                <a:schemeClr val="tx1"/>
              </a:solidFill>
              <a:miter lim="800000"/>
              <a:headEnd/>
              <a:tailEnd/>
            </a:ln>
          </p:spPr>
          <p:txBody>
            <a:bodyPr lIns="18000" tIns="54000" rIns="18000" bIns="54000" anchor="ctr"/>
            <a:lstStyle/>
            <a:p>
              <a:pPr algn="ctr"/>
              <a:r>
                <a:rPr lang="nb-NO" sz="900"/>
                <a:t>SYFO-møte</a:t>
              </a:r>
            </a:p>
            <a:p>
              <a:pPr algn="ctr"/>
              <a:r>
                <a:rPr lang="nb-NO" sz="900"/>
                <a:t>Avdelingsleder</a:t>
              </a:r>
            </a:p>
          </p:txBody>
        </p:sp>
        <p:sp>
          <p:nvSpPr>
            <p:cNvPr id="14374" name="Rectangle 4"/>
            <p:cNvSpPr>
              <a:spLocks noChangeArrowheads="1"/>
            </p:cNvSpPr>
            <p:nvPr>
              <p:custDataLst>
                <p:tags r:id="rId15"/>
              </p:custDataLst>
            </p:nvPr>
          </p:nvSpPr>
          <p:spPr bwMode="auto">
            <a:xfrm>
              <a:off x="4423" y="2116"/>
              <a:ext cx="725" cy="316"/>
            </a:xfrm>
            <a:prstGeom prst="rect">
              <a:avLst/>
            </a:prstGeom>
            <a:solidFill>
              <a:schemeClr val="bg1"/>
            </a:solidFill>
            <a:ln w="9525" algn="ctr">
              <a:solidFill>
                <a:schemeClr val="tx1"/>
              </a:solidFill>
              <a:miter lim="800000"/>
              <a:headEnd/>
              <a:tailEnd/>
            </a:ln>
          </p:spPr>
          <p:txBody>
            <a:bodyPr lIns="18000" tIns="18000" rIns="18000" bIns="18000"/>
            <a:lstStyle/>
            <a:p>
              <a:pPr marL="84138" indent="-84138">
                <a:buFontTx/>
                <a:buChar char="•"/>
              </a:pPr>
              <a:r>
                <a:rPr lang="nb-NO" sz="900"/>
                <a:t>Forberede og lede ukentlig SYFO-møte</a:t>
              </a:r>
            </a:p>
            <a:p>
              <a:pPr marL="84138" indent="-84138"/>
              <a:endParaRPr lang="nb-NO" sz="900"/>
            </a:p>
          </p:txBody>
        </p:sp>
      </p:grpSp>
      <p:sp>
        <p:nvSpPr>
          <p:cNvPr id="14375" name="Rectangle 4"/>
          <p:cNvSpPr>
            <a:spLocks noChangeArrowheads="1"/>
          </p:cNvSpPr>
          <p:nvPr>
            <p:custDataLst>
              <p:tags r:id="rId8"/>
            </p:custDataLst>
          </p:nvPr>
        </p:nvSpPr>
        <p:spPr bwMode="auto">
          <a:xfrm>
            <a:off x="971550" y="2231635"/>
            <a:ext cx="2376488" cy="2065337"/>
          </a:xfrm>
          <a:prstGeom prst="rect">
            <a:avLst/>
          </a:prstGeom>
          <a:solidFill>
            <a:schemeClr val="accent1">
              <a:alpha val="76077"/>
            </a:schemeClr>
          </a:solidFill>
          <a:ln w="9525">
            <a:solidFill>
              <a:schemeClr val="tx1"/>
            </a:solidFill>
            <a:miter lim="800000"/>
            <a:headEnd/>
            <a:tailEnd/>
          </a:ln>
        </p:spPr>
        <p:txBody>
          <a:bodyPr wrap="none"/>
          <a:lstStyle/>
          <a:p>
            <a:pPr algn="ctr"/>
            <a:r>
              <a:rPr lang="nb-NO" sz="900" b="1" i="1"/>
              <a:t>Rolle 1 </a:t>
            </a:r>
          </a:p>
        </p:txBody>
      </p:sp>
      <p:sp>
        <p:nvSpPr>
          <p:cNvPr id="14376" name="Rectangle 4"/>
          <p:cNvSpPr>
            <a:spLocks noChangeArrowheads="1"/>
          </p:cNvSpPr>
          <p:nvPr>
            <p:custDataLst>
              <p:tags r:id="rId9"/>
            </p:custDataLst>
          </p:nvPr>
        </p:nvSpPr>
        <p:spPr bwMode="auto">
          <a:xfrm>
            <a:off x="2159794" y="3074392"/>
            <a:ext cx="1149350" cy="1152525"/>
          </a:xfrm>
          <a:prstGeom prst="rect">
            <a:avLst/>
          </a:prstGeom>
          <a:solidFill>
            <a:schemeClr val="bg1"/>
          </a:solidFill>
          <a:ln w="9525" algn="ctr">
            <a:solidFill>
              <a:schemeClr val="tx1"/>
            </a:solidFill>
            <a:miter lim="800000"/>
            <a:headEnd/>
            <a:tailEnd/>
          </a:ln>
        </p:spPr>
        <p:txBody>
          <a:bodyPr lIns="18000" tIns="18000" rIns="18000" bIns="18000"/>
          <a:lstStyle/>
          <a:p>
            <a:pPr marL="84138" indent="-84138">
              <a:buFontTx/>
              <a:buChar char="•"/>
            </a:pPr>
            <a:r>
              <a:rPr lang="nb-NO" sz="900" dirty="0"/>
              <a:t>Daglig à jour på dagens inngang knyttet til oppfølging</a:t>
            </a:r>
          </a:p>
          <a:p>
            <a:pPr marL="84138" indent="-84138">
              <a:buFontTx/>
              <a:buChar char="•"/>
            </a:pPr>
            <a:r>
              <a:rPr lang="nb-NO" sz="900" dirty="0"/>
              <a:t>Forberedelse av informasjon til SYFO-møtet </a:t>
            </a:r>
            <a:r>
              <a:rPr lang="nb-NO" sz="900" dirty="0" smtClean="0"/>
              <a:t>(tirsdager</a:t>
            </a:r>
            <a:r>
              <a:rPr lang="nb-NO" sz="900" dirty="0"/>
              <a:t>)</a:t>
            </a:r>
          </a:p>
        </p:txBody>
      </p:sp>
      <p:sp>
        <p:nvSpPr>
          <p:cNvPr id="14377" name="Rectangle 5"/>
          <p:cNvSpPr>
            <a:spLocks noChangeArrowheads="1"/>
          </p:cNvSpPr>
          <p:nvPr>
            <p:custDataLst>
              <p:tags r:id="rId10"/>
            </p:custDataLst>
          </p:nvPr>
        </p:nvSpPr>
        <p:spPr bwMode="auto">
          <a:xfrm>
            <a:off x="2128569" y="2626398"/>
            <a:ext cx="1149350" cy="433387"/>
          </a:xfrm>
          <a:prstGeom prst="rect">
            <a:avLst/>
          </a:prstGeom>
          <a:solidFill>
            <a:schemeClr val="accent1"/>
          </a:solidFill>
          <a:ln w="9525" algn="ctr">
            <a:solidFill>
              <a:schemeClr val="tx1"/>
            </a:solidFill>
            <a:miter lim="800000"/>
            <a:headEnd/>
            <a:tailEnd/>
          </a:ln>
        </p:spPr>
        <p:txBody>
          <a:bodyPr lIns="18000" tIns="54000" rIns="18000" bIns="54000" anchor="ctr"/>
          <a:lstStyle/>
          <a:p>
            <a:pPr algn="ctr"/>
            <a:r>
              <a:rPr lang="nb-NO" sz="900" dirty="0"/>
              <a:t>Behandle dagens inngang (alle </a:t>
            </a:r>
            <a:r>
              <a:rPr lang="nb-NO" sz="900" dirty="0" err="1"/>
              <a:t>fnr</a:t>
            </a:r>
            <a:r>
              <a:rPr lang="nb-NO" sz="900" dirty="0"/>
              <a:t>) </a:t>
            </a:r>
            <a:br>
              <a:rPr lang="nb-NO" sz="900" dirty="0"/>
            </a:br>
            <a:r>
              <a:rPr lang="nb-NO" sz="900" dirty="0"/>
              <a:t>Rolle 1</a:t>
            </a:r>
          </a:p>
        </p:txBody>
      </p:sp>
      <p:sp>
        <p:nvSpPr>
          <p:cNvPr id="14378" name="Text Box 19"/>
          <p:cNvSpPr txBox="1">
            <a:spLocks noChangeArrowheads="1"/>
          </p:cNvSpPr>
          <p:nvPr>
            <p:custDataLst>
              <p:tags r:id="rId11"/>
            </p:custDataLst>
          </p:nvPr>
        </p:nvSpPr>
        <p:spPr bwMode="auto">
          <a:xfrm>
            <a:off x="1008061" y="3538538"/>
            <a:ext cx="10461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nb-NO" sz="900" dirty="0">
                <a:solidFill>
                  <a:schemeClr val="tx2"/>
                </a:solidFill>
              </a:rPr>
              <a:t>Dagens inngang SYFO</a:t>
            </a:r>
          </a:p>
          <a:p>
            <a:pPr algn="ctr">
              <a:spcBef>
                <a:spcPct val="50000"/>
              </a:spcBef>
            </a:pPr>
            <a:r>
              <a:rPr lang="nb-NO" sz="900" dirty="0">
                <a:solidFill>
                  <a:schemeClr val="tx2"/>
                </a:solidFill>
              </a:rPr>
              <a:t> 2 pers</a:t>
            </a:r>
          </a:p>
        </p:txBody>
      </p:sp>
      <p:grpSp>
        <p:nvGrpSpPr>
          <p:cNvPr id="14379" name="Group 709"/>
          <p:cNvGrpSpPr>
            <a:grpSpLocks/>
          </p:cNvGrpSpPr>
          <p:nvPr>
            <p:custDataLst>
              <p:tags r:id="rId12"/>
            </p:custDataLst>
          </p:nvPr>
        </p:nvGrpSpPr>
        <p:grpSpPr bwMode="auto">
          <a:xfrm>
            <a:off x="1351756" y="3045618"/>
            <a:ext cx="358775" cy="360363"/>
            <a:chOff x="487" y="1071"/>
            <a:chExt cx="170" cy="263"/>
          </a:xfrm>
        </p:grpSpPr>
        <p:sp>
          <p:nvSpPr>
            <p:cNvPr id="14380" name="AutoShape 710"/>
            <p:cNvSpPr>
              <a:spLocks noChangeArrowheads="1"/>
            </p:cNvSpPr>
            <p:nvPr/>
          </p:nvSpPr>
          <p:spPr bwMode="auto">
            <a:xfrm flipV="1">
              <a:off x="487" y="1281"/>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1" name="AutoShape 711"/>
            <p:cNvSpPr>
              <a:spLocks noChangeArrowheads="1"/>
            </p:cNvSpPr>
            <p:nvPr/>
          </p:nvSpPr>
          <p:spPr bwMode="auto">
            <a:xfrm flipV="1">
              <a:off x="487" y="1260"/>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2" name="AutoShape 712"/>
            <p:cNvSpPr>
              <a:spLocks noChangeArrowheads="1"/>
            </p:cNvSpPr>
            <p:nvPr/>
          </p:nvSpPr>
          <p:spPr bwMode="auto">
            <a:xfrm flipV="1">
              <a:off x="487" y="1239"/>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3" name="AutoShape 713"/>
            <p:cNvSpPr>
              <a:spLocks noChangeArrowheads="1"/>
            </p:cNvSpPr>
            <p:nvPr/>
          </p:nvSpPr>
          <p:spPr bwMode="auto">
            <a:xfrm flipV="1">
              <a:off x="487" y="1218"/>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4" name="AutoShape 714"/>
            <p:cNvSpPr>
              <a:spLocks noChangeArrowheads="1"/>
            </p:cNvSpPr>
            <p:nvPr/>
          </p:nvSpPr>
          <p:spPr bwMode="auto">
            <a:xfrm flipV="1">
              <a:off x="487" y="1197"/>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5" name="AutoShape 715"/>
            <p:cNvSpPr>
              <a:spLocks noChangeArrowheads="1"/>
            </p:cNvSpPr>
            <p:nvPr/>
          </p:nvSpPr>
          <p:spPr bwMode="auto">
            <a:xfrm flipV="1">
              <a:off x="487" y="1176"/>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6" name="AutoShape 716"/>
            <p:cNvSpPr>
              <a:spLocks noChangeArrowheads="1"/>
            </p:cNvSpPr>
            <p:nvPr/>
          </p:nvSpPr>
          <p:spPr bwMode="auto">
            <a:xfrm flipV="1">
              <a:off x="487" y="1155"/>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7" name="AutoShape 717"/>
            <p:cNvSpPr>
              <a:spLocks noChangeArrowheads="1"/>
            </p:cNvSpPr>
            <p:nvPr/>
          </p:nvSpPr>
          <p:spPr bwMode="auto">
            <a:xfrm flipV="1">
              <a:off x="487" y="1134"/>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8" name="AutoShape 718"/>
            <p:cNvSpPr>
              <a:spLocks noChangeArrowheads="1"/>
            </p:cNvSpPr>
            <p:nvPr/>
          </p:nvSpPr>
          <p:spPr bwMode="auto">
            <a:xfrm flipV="1">
              <a:off x="487" y="1113"/>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89" name="AutoShape 719"/>
            <p:cNvSpPr>
              <a:spLocks noChangeArrowheads="1"/>
            </p:cNvSpPr>
            <p:nvPr/>
          </p:nvSpPr>
          <p:spPr bwMode="auto">
            <a:xfrm flipV="1">
              <a:off x="487" y="1092"/>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sp>
          <p:nvSpPr>
            <p:cNvPr id="14390" name="AutoShape 720"/>
            <p:cNvSpPr>
              <a:spLocks noChangeArrowheads="1"/>
            </p:cNvSpPr>
            <p:nvPr/>
          </p:nvSpPr>
          <p:spPr bwMode="auto">
            <a:xfrm flipV="1">
              <a:off x="487" y="1071"/>
              <a:ext cx="170" cy="53"/>
            </a:xfrm>
            <a:prstGeom prst="parallelogram">
              <a:avLst>
                <a:gd name="adj" fmla="val 105923"/>
              </a:avLst>
            </a:prstGeom>
            <a:solidFill>
              <a:schemeClr val="bg1"/>
            </a:solidFill>
            <a:ln w="12700">
              <a:solidFill>
                <a:schemeClr val="tx1"/>
              </a:solidFill>
              <a:miter lim="800000"/>
              <a:headEnd/>
              <a:tailEnd/>
            </a:ln>
          </p:spPr>
          <p:txBody>
            <a:bodyPr rot="10800000" wrap="none" anchor="ctr"/>
            <a:lstStyle/>
            <a:p>
              <a:endParaRPr lang="nb-NO" sz="1200" i="1"/>
            </a:p>
          </p:txBody>
        </p:sp>
      </p:grpSp>
      <p:sp>
        <p:nvSpPr>
          <p:cNvPr id="14391" name="Line 71"/>
          <p:cNvSpPr>
            <a:spLocks noChangeShapeType="1"/>
          </p:cNvSpPr>
          <p:nvPr/>
        </p:nvSpPr>
        <p:spPr bwMode="auto">
          <a:xfrm>
            <a:off x="3348038" y="54451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nb-NO"/>
          </a:p>
        </p:txBody>
      </p:sp>
      <p:cxnSp>
        <p:nvCxnSpPr>
          <p:cNvPr id="14395" name="AutoShape 59"/>
          <p:cNvCxnSpPr>
            <a:cxnSpLocks noChangeShapeType="1"/>
          </p:cNvCxnSpPr>
          <p:nvPr/>
        </p:nvCxnSpPr>
        <p:spPr bwMode="auto">
          <a:xfrm rot="16200000" flipH="1">
            <a:off x="3062092" y="3296639"/>
            <a:ext cx="571891" cy="2770981"/>
          </a:xfrm>
          <a:prstGeom prst="bentConnector3">
            <a:avLst>
              <a:gd name="adj1" fmla="val 13997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2449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b-NO" dirty="0"/>
              <a:t>Rolle 1 </a:t>
            </a:r>
            <a:r>
              <a:rPr lang="nb-NO" dirty="0" smtClean="0"/>
              <a:t>oppfølging– </a:t>
            </a:r>
            <a:r>
              <a:rPr lang="nb-NO" dirty="0"/>
              <a:t>Behandle dagens inngang (1)</a:t>
            </a:r>
          </a:p>
        </p:txBody>
      </p:sp>
      <p:sp>
        <p:nvSpPr>
          <p:cNvPr id="17411" name="Rectangle 3"/>
          <p:cNvSpPr>
            <a:spLocks noGrp="1" noChangeArrowheads="1"/>
          </p:cNvSpPr>
          <p:nvPr>
            <p:ph type="body" sz="half" idx="1"/>
          </p:nvPr>
        </p:nvSpPr>
        <p:spPr/>
        <p:txBody>
          <a:bodyPr/>
          <a:lstStyle/>
          <a:p>
            <a:pPr>
              <a:lnSpc>
                <a:spcPct val="80000"/>
              </a:lnSpc>
            </a:pPr>
            <a:r>
              <a:rPr lang="nb-NO" sz="1500" b="0"/>
              <a:t>Rollen utføres av 2 medarbeidere hver dag og har 1.prioritet</a:t>
            </a:r>
          </a:p>
          <a:p>
            <a:pPr>
              <a:lnSpc>
                <a:spcPct val="80000"/>
              </a:lnSpc>
            </a:pPr>
            <a:r>
              <a:rPr lang="nb-NO" sz="1500" b="0"/>
              <a:t>Rollen innehas i 2 uker av gangen med rullering på hvem som jobber sammen i par for å sikre kompetanseoverføring og felles praksis</a:t>
            </a:r>
          </a:p>
          <a:p>
            <a:pPr>
              <a:lnSpc>
                <a:spcPct val="80000"/>
              </a:lnSpc>
            </a:pPr>
            <a:r>
              <a:rPr lang="nb-NO" sz="1500" b="0"/>
              <a:t>Daglig à jour på Arena kontorbenk 1663 (oppgaver tilhørende oppfølging)</a:t>
            </a:r>
          </a:p>
          <a:p>
            <a:pPr>
              <a:lnSpc>
                <a:spcPct val="80000"/>
              </a:lnSpc>
            </a:pPr>
            <a:r>
              <a:rPr lang="nb-NO" sz="1500" b="0"/>
              <a:t>Også daglig à jour på aktuelle SYFO-oppgaver (alle fnr)</a:t>
            </a:r>
          </a:p>
          <a:p>
            <a:pPr lvl="1">
              <a:lnSpc>
                <a:spcPct val="80000"/>
              </a:lnSpc>
            </a:pPr>
            <a:r>
              <a:rPr lang="nb-NO" sz="1000" b="0"/>
              <a:t>Vurdere aktivitetskrav ved 8 uker m/AG</a:t>
            </a:r>
          </a:p>
          <a:p>
            <a:pPr lvl="1">
              <a:lnSpc>
                <a:spcPct val="80000"/>
              </a:lnSpc>
            </a:pPr>
            <a:r>
              <a:rPr lang="nb-NO" sz="1000" b="0">
                <a:solidFill>
                  <a:schemeClr val="tx2"/>
                </a:solidFill>
              </a:rPr>
              <a:t>Sende ut brev om varsel opphør SP ved 39 uker ( ved behov: info til VO/fnr-ansvarlig – eller opprett oppgave her?</a:t>
            </a:r>
          </a:p>
          <a:p>
            <a:pPr lvl="1">
              <a:lnSpc>
                <a:spcPct val="80000"/>
              </a:lnSpc>
            </a:pPr>
            <a:r>
              <a:rPr lang="nb-NO" sz="1000" b="0"/>
              <a:t>Kronisk syke (også svangerskapsrelatrert)</a:t>
            </a:r>
          </a:p>
          <a:p>
            <a:pPr lvl="1">
              <a:lnSpc>
                <a:spcPct val="80000"/>
              </a:lnSpc>
            </a:pPr>
            <a:r>
              <a:rPr lang="nb-NO" sz="1000" b="0"/>
              <a:t>Utenlandsopphold</a:t>
            </a:r>
          </a:p>
          <a:p>
            <a:pPr lvl="1">
              <a:lnSpc>
                <a:spcPct val="80000"/>
              </a:lnSpc>
              <a:buFont typeface="Arial" charset="0"/>
              <a:buNone/>
            </a:pPr>
            <a:endParaRPr lang="nb-NO" sz="1000" b="0"/>
          </a:p>
          <a:p>
            <a:pPr>
              <a:lnSpc>
                <a:spcPct val="80000"/>
              </a:lnSpc>
            </a:pPr>
            <a:r>
              <a:rPr lang="nb-NO" sz="1500" b="0"/>
              <a:t>Oppgaver hentes fra felles kø på kontorets SYFO-benk (ikke overføre til veileders egen benk)</a:t>
            </a:r>
          </a:p>
          <a:p>
            <a:pPr>
              <a:lnSpc>
                <a:spcPct val="80000"/>
              </a:lnSpc>
            </a:pPr>
            <a:r>
              <a:rPr lang="nb-NO" sz="1500" b="0"/>
              <a:t>Uke 1 starter med fødselsdato 1, uke 2 starter på fødselsdato 31. Avklare kronisk/utenlandsopphold.</a:t>
            </a:r>
          </a:p>
          <a:p>
            <a:pPr>
              <a:lnSpc>
                <a:spcPct val="80000"/>
              </a:lnSpc>
              <a:buFont typeface="Wingdings" pitchFamily="2" charset="2"/>
              <a:buNone/>
            </a:pPr>
            <a:endParaRPr lang="nb-NO" sz="1500" b="0"/>
          </a:p>
        </p:txBody>
      </p:sp>
      <p:graphicFrame>
        <p:nvGraphicFramePr>
          <p:cNvPr id="17786" name="Group 378"/>
          <p:cNvGraphicFramePr>
            <a:graphicFrameLocks noGrp="1"/>
          </p:cNvGraphicFramePr>
          <p:nvPr/>
        </p:nvGraphicFramePr>
        <p:xfrm>
          <a:off x="5867400" y="2276475"/>
          <a:ext cx="1943100" cy="2682240"/>
        </p:xfrm>
        <a:graphic>
          <a:graphicData uri="http://schemas.openxmlformats.org/drawingml/2006/table">
            <a:tbl>
              <a:tblPr/>
              <a:tblGrid>
                <a:gridCol w="647700"/>
                <a:gridCol w="647700"/>
                <a:gridCol w="647700"/>
              </a:tblGrid>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Testuke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Elin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Bodil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Testuke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Marit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Tove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Klara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Klara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Bodil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Bodil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Marit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Marit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Elin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Tove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Klara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Klara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Bodil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Bodil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Marit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Uke 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Elin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000" b="0" i="0" u="none" strike="noStrike" cap="none" normalizeH="0" baseline="0" smtClean="0">
                          <a:ln>
                            <a:noFill/>
                          </a:ln>
                          <a:solidFill>
                            <a:schemeClr val="tx1"/>
                          </a:solidFill>
                          <a:effectLst/>
                          <a:latin typeface="Arial" charset="0"/>
                        </a:rPr>
                        <a:t>Marit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37" name="Text Box 129"/>
          <p:cNvSpPr txBox="1">
            <a:spLocks noChangeArrowheads="1"/>
          </p:cNvSpPr>
          <p:nvPr/>
        </p:nvSpPr>
        <p:spPr bwMode="auto">
          <a:xfrm>
            <a:off x="5795963" y="17208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u="sng"/>
              <a:t>Forslag til rullering</a:t>
            </a:r>
          </a:p>
        </p:txBody>
      </p:sp>
    </p:spTree>
    <p:extLst>
      <p:ext uri="{BB962C8B-B14F-4D97-AF65-F5344CB8AC3E}">
        <p14:creationId xmlns:p14="http://schemas.microsoft.com/office/powerpoint/2010/main" val="21922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731838" y="1546225"/>
            <a:ext cx="7567612" cy="4695825"/>
          </a:xfrm>
          <a:prstGeom prst="rect">
            <a:avLst/>
          </a:prstGeom>
          <a:solidFill>
            <a:schemeClr val="bg1"/>
          </a:solidFill>
          <a:ln w="9525">
            <a:solidFill>
              <a:schemeClr val="tx1"/>
            </a:solidFill>
            <a:miter lim="800000"/>
            <a:headEnd/>
            <a:tailEnd/>
          </a:ln>
        </p:spPr>
        <p:txBody>
          <a:bodyPr wrap="none" lIns="93296" tIns="46648" rIns="93296" bIns="46648" anchor="ctr"/>
          <a:lstStyle/>
          <a:p>
            <a:pPr algn="ctr" defTabSz="933450" eaLnBrk="0" fontAlgn="base" hangingPunct="0">
              <a:spcBef>
                <a:spcPct val="0"/>
              </a:spcBef>
              <a:spcAft>
                <a:spcPct val="0"/>
              </a:spcAft>
            </a:pPr>
            <a:endParaRPr lang="nb-NO" sz="1600" smtClean="0">
              <a:solidFill>
                <a:srgbClr val="675C53"/>
              </a:solidFill>
            </a:endParaRPr>
          </a:p>
        </p:txBody>
      </p:sp>
      <p:sp>
        <p:nvSpPr>
          <p:cNvPr id="3075" name="Rectangle 4"/>
          <p:cNvSpPr>
            <a:spLocks noChangeArrowheads="1"/>
          </p:cNvSpPr>
          <p:nvPr/>
        </p:nvSpPr>
        <p:spPr bwMode="auto">
          <a:xfrm>
            <a:off x="5435600" y="1638300"/>
            <a:ext cx="27590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7338" indent="-287338" eaLnBrk="0" fontAlgn="base" hangingPunct="0">
              <a:spcBef>
                <a:spcPct val="50000"/>
              </a:spcBef>
              <a:spcAft>
                <a:spcPct val="0"/>
              </a:spcAft>
              <a:buClr>
                <a:srgbClr val="C30000"/>
              </a:buClr>
              <a:buFont typeface="Wingdings" pitchFamily="2" charset="2"/>
              <a:buNone/>
            </a:pPr>
            <a:r>
              <a:rPr lang="nb-NO" sz="1000" b="1" smtClean="0">
                <a:solidFill>
                  <a:srgbClr val="675C53"/>
                </a:solidFill>
              </a:rPr>
              <a:t>Tid: 10.00 – 11.00 (max 1 time) </a:t>
            </a:r>
          </a:p>
          <a:p>
            <a:pPr marL="287338" indent="-287338" eaLnBrk="0" fontAlgn="base" hangingPunct="0">
              <a:spcBef>
                <a:spcPct val="50000"/>
              </a:spcBef>
              <a:spcAft>
                <a:spcPct val="0"/>
              </a:spcAft>
              <a:buClr>
                <a:srgbClr val="C30000"/>
              </a:buClr>
              <a:buFont typeface="Wingdings" pitchFamily="2" charset="2"/>
              <a:buNone/>
            </a:pPr>
            <a:r>
              <a:rPr lang="nb-NO" sz="1000" b="1" smtClean="0">
                <a:solidFill>
                  <a:srgbClr val="675C53"/>
                </a:solidFill>
              </a:rPr>
              <a:t>Frekvens: Hver tirsdag</a:t>
            </a:r>
          </a:p>
        </p:txBody>
      </p:sp>
      <p:sp>
        <p:nvSpPr>
          <p:cNvPr id="3076" name="Rectangle 5"/>
          <p:cNvSpPr>
            <a:spLocks noChangeArrowheads="1"/>
          </p:cNvSpPr>
          <p:nvPr/>
        </p:nvSpPr>
        <p:spPr bwMode="auto">
          <a:xfrm>
            <a:off x="838200" y="2095500"/>
            <a:ext cx="7392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50000"/>
              </a:spcBef>
              <a:spcAft>
                <a:spcPct val="0"/>
              </a:spcAft>
              <a:buClr>
                <a:srgbClr val="C30000"/>
              </a:buClr>
              <a:buFont typeface="Wingdings" pitchFamily="2" charset="2"/>
              <a:buNone/>
            </a:pPr>
            <a:r>
              <a:rPr lang="nb-NO" sz="1000" b="1" dirty="0" smtClean="0">
                <a:solidFill>
                  <a:srgbClr val="000000"/>
                </a:solidFill>
              </a:rPr>
              <a:t>Hensikt: O</a:t>
            </a:r>
            <a:r>
              <a:rPr lang="nb-NO" sz="1000" dirty="0" smtClean="0">
                <a:solidFill>
                  <a:srgbClr val="000000"/>
                </a:solidFill>
              </a:rPr>
              <a:t>versikt på: Status på SYFO-området, DM 2, stoppunkter, restanser. Løse utfordringer og administrere drift  </a:t>
            </a:r>
          </a:p>
        </p:txBody>
      </p:sp>
      <p:sp>
        <p:nvSpPr>
          <p:cNvPr id="3077" name="Rectangle 6"/>
          <p:cNvSpPr>
            <a:spLocks noChangeArrowheads="1"/>
          </p:cNvSpPr>
          <p:nvPr/>
        </p:nvSpPr>
        <p:spPr bwMode="auto">
          <a:xfrm>
            <a:off x="6061075" y="2395538"/>
            <a:ext cx="2071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7338" indent="-287338" algn="ctr" eaLnBrk="0" fontAlgn="base" hangingPunct="0">
              <a:spcBef>
                <a:spcPct val="50000"/>
              </a:spcBef>
              <a:spcAft>
                <a:spcPct val="0"/>
              </a:spcAft>
              <a:buClr>
                <a:srgbClr val="C30000"/>
              </a:buClr>
              <a:buFont typeface="Wingdings" pitchFamily="2" charset="2"/>
              <a:buNone/>
            </a:pPr>
            <a:r>
              <a:rPr lang="nb-NO" sz="1400" b="1" smtClean="0">
                <a:solidFill>
                  <a:srgbClr val="675C53"/>
                </a:solidFill>
              </a:rPr>
              <a:t>Ansvarlig:</a:t>
            </a:r>
          </a:p>
        </p:txBody>
      </p:sp>
      <p:sp>
        <p:nvSpPr>
          <p:cNvPr id="3078" name="Rectangle 7"/>
          <p:cNvSpPr>
            <a:spLocks noChangeArrowheads="1"/>
          </p:cNvSpPr>
          <p:nvPr/>
        </p:nvSpPr>
        <p:spPr bwMode="auto">
          <a:xfrm>
            <a:off x="838200" y="5670550"/>
            <a:ext cx="6456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50000"/>
              </a:spcBef>
              <a:spcAft>
                <a:spcPct val="0"/>
              </a:spcAft>
              <a:buClr>
                <a:srgbClr val="C30000"/>
              </a:buClr>
              <a:buFont typeface="Wingdings" pitchFamily="2" charset="2"/>
              <a:buNone/>
            </a:pPr>
            <a:r>
              <a:rPr lang="nb-NO" sz="1000" b="1" smtClean="0">
                <a:solidFill>
                  <a:srgbClr val="675C53"/>
                </a:solidFill>
              </a:rPr>
              <a:t>Sammenheng med andre møter</a:t>
            </a:r>
          </a:p>
          <a:p>
            <a:pPr eaLnBrk="0" fontAlgn="base" hangingPunct="0">
              <a:spcBef>
                <a:spcPct val="50000"/>
              </a:spcBef>
              <a:spcAft>
                <a:spcPct val="0"/>
              </a:spcAft>
              <a:buClr>
                <a:srgbClr val="C30000"/>
              </a:buClr>
              <a:buFont typeface="Wingdings" pitchFamily="2" charset="2"/>
              <a:buNone/>
            </a:pPr>
            <a:r>
              <a:rPr lang="nb-NO" sz="1000" smtClean="0">
                <a:solidFill>
                  <a:srgbClr val="675C53"/>
                </a:solidFill>
              </a:rPr>
              <a:t>Kontormøtet: Aktuell informasjon ifm gjennomført DM2 (markedsinformasjon)</a:t>
            </a:r>
            <a:br>
              <a:rPr lang="nb-NO" sz="1000" smtClean="0">
                <a:solidFill>
                  <a:srgbClr val="675C53"/>
                </a:solidFill>
              </a:rPr>
            </a:br>
            <a:r>
              <a:rPr lang="nb-NO" sz="1000" smtClean="0">
                <a:solidFill>
                  <a:srgbClr val="675C53"/>
                </a:solidFill>
              </a:rPr>
              <a:t>Oppfølgingsmøtet: Aktuelle utfordringer/løsninger knyttet til praksis/saker</a:t>
            </a:r>
          </a:p>
        </p:txBody>
      </p:sp>
      <p:sp>
        <p:nvSpPr>
          <p:cNvPr id="3079" name="Line 8"/>
          <p:cNvSpPr>
            <a:spLocks noChangeShapeType="1"/>
          </p:cNvSpPr>
          <p:nvPr/>
        </p:nvSpPr>
        <p:spPr bwMode="auto">
          <a:xfrm>
            <a:off x="755650" y="5661025"/>
            <a:ext cx="7572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mtClean="0">
              <a:solidFill>
                <a:srgbClr val="675C53"/>
              </a:solidFill>
            </a:endParaRPr>
          </a:p>
        </p:txBody>
      </p:sp>
      <p:sp>
        <p:nvSpPr>
          <p:cNvPr id="3080" name="Line 9"/>
          <p:cNvSpPr>
            <a:spLocks noChangeShapeType="1"/>
          </p:cNvSpPr>
          <p:nvPr/>
        </p:nvSpPr>
        <p:spPr bwMode="auto">
          <a:xfrm>
            <a:off x="731838" y="2311400"/>
            <a:ext cx="756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mtClean="0">
              <a:solidFill>
                <a:srgbClr val="675C53"/>
              </a:solidFill>
            </a:endParaRPr>
          </a:p>
        </p:txBody>
      </p:sp>
      <p:sp>
        <p:nvSpPr>
          <p:cNvPr id="3081" name="Line 10"/>
          <p:cNvSpPr>
            <a:spLocks noChangeShapeType="1"/>
          </p:cNvSpPr>
          <p:nvPr/>
        </p:nvSpPr>
        <p:spPr bwMode="auto">
          <a:xfrm>
            <a:off x="731838" y="2022475"/>
            <a:ext cx="7567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mtClean="0">
              <a:solidFill>
                <a:srgbClr val="675C53"/>
              </a:solidFill>
            </a:endParaRPr>
          </a:p>
        </p:txBody>
      </p:sp>
      <p:sp>
        <p:nvSpPr>
          <p:cNvPr id="23562" name="Rectangle 12"/>
          <p:cNvSpPr>
            <a:spLocks noChangeArrowheads="1"/>
          </p:cNvSpPr>
          <p:nvPr/>
        </p:nvSpPr>
        <p:spPr bwMode="auto">
          <a:xfrm>
            <a:off x="838200" y="2454275"/>
            <a:ext cx="47418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eaLnBrk="0" fontAlgn="base" hangingPunct="0">
              <a:spcBef>
                <a:spcPct val="50000"/>
              </a:spcBef>
              <a:spcAft>
                <a:spcPct val="0"/>
              </a:spcAft>
              <a:buClr>
                <a:srgbClr val="C30000"/>
              </a:buClr>
              <a:buFont typeface="Wingdings" pitchFamily="2" charset="2"/>
              <a:buNone/>
              <a:defRPr/>
            </a:pPr>
            <a:r>
              <a:rPr lang="nb-NO" sz="1000" b="1" dirty="0">
                <a:solidFill>
                  <a:srgbClr val="040404"/>
                </a:solidFill>
              </a:rPr>
              <a:t>Agenda:</a:t>
            </a:r>
          </a:p>
          <a:p>
            <a:pPr marL="342900" indent="-342900" eaLnBrk="0" fontAlgn="base" hangingPunct="0">
              <a:spcBef>
                <a:spcPct val="50000"/>
              </a:spcBef>
              <a:spcAft>
                <a:spcPct val="0"/>
              </a:spcAft>
              <a:buClr>
                <a:srgbClr val="675C53"/>
              </a:buClr>
              <a:buFont typeface="Wingdings" pitchFamily="2" charset="2"/>
              <a:buChar char="q"/>
              <a:defRPr/>
            </a:pPr>
            <a:r>
              <a:rPr lang="nb-NO" sz="1000" dirty="0">
                <a:solidFill>
                  <a:srgbClr val="040404"/>
                </a:solidFill>
              </a:rPr>
              <a:t>Gjennomgang av status (4 stoppunkter):</a:t>
            </a:r>
          </a:p>
          <a:p>
            <a:pPr marL="800100" lvl="1" indent="-342900" eaLnBrk="0" fontAlgn="base" hangingPunct="0">
              <a:lnSpc>
                <a:spcPct val="60000"/>
              </a:lnSpc>
              <a:spcBef>
                <a:spcPct val="50000"/>
              </a:spcBef>
              <a:spcAft>
                <a:spcPct val="0"/>
              </a:spcAft>
              <a:buClr>
                <a:srgbClr val="675C53"/>
              </a:buClr>
              <a:buFontTx/>
              <a:buChar char="•"/>
              <a:defRPr/>
            </a:pPr>
            <a:r>
              <a:rPr lang="nb-NO" sz="1000" b="1" dirty="0">
                <a:solidFill>
                  <a:srgbClr val="040404"/>
                </a:solidFill>
              </a:rPr>
              <a:t>8u </a:t>
            </a:r>
            <a:r>
              <a:rPr lang="nb-NO" sz="1000" dirty="0">
                <a:solidFill>
                  <a:srgbClr val="040404"/>
                </a:solidFill>
              </a:rPr>
              <a:t>Aktivitetskrav (input fra Rolle 1)</a:t>
            </a:r>
          </a:p>
          <a:p>
            <a:pPr marL="800100" lvl="1" indent="-342900" eaLnBrk="0" fontAlgn="base" hangingPunct="0">
              <a:lnSpc>
                <a:spcPct val="60000"/>
              </a:lnSpc>
              <a:spcBef>
                <a:spcPct val="50000"/>
              </a:spcBef>
              <a:spcAft>
                <a:spcPct val="0"/>
              </a:spcAft>
              <a:buClr>
                <a:srgbClr val="675C53"/>
              </a:buClr>
              <a:buFontTx/>
              <a:buChar char="•"/>
              <a:defRPr/>
            </a:pPr>
            <a:r>
              <a:rPr lang="nb-NO" sz="1000" b="1" dirty="0">
                <a:solidFill>
                  <a:srgbClr val="040404"/>
                </a:solidFill>
              </a:rPr>
              <a:t>12u </a:t>
            </a:r>
            <a:r>
              <a:rPr lang="nb-NO" sz="1000" dirty="0" err="1">
                <a:solidFill>
                  <a:srgbClr val="040404"/>
                </a:solidFill>
              </a:rPr>
              <a:t>Symtomdiagnoser</a:t>
            </a:r>
            <a:r>
              <a:rPr lang="nb-NO" sz="1000" dirty="0">
                <a:solidFill>
                  <a:srgbClr val="040404"/>
                </a:solidFill>
              </a:rPr>
              <a:t> (vurdering av standardbrev til lege)</a:t>
            </a:r>
          </a:p>
          <a:p>
            <a:pPr marL="800100" lvl="1" indent="-342900" eaLnBrk="0" fontAlgn="base" hangingPunct="0">
              <a:lnSpc>
                <a:spcPct val="60000"/>
              </a:lnSpc>
              <a:spcBef>
                <a:spcPct val="50000"/>
              </a:spcBef>
              <a:spcAft>
                <a:spcPct val="0"/>
              </a:spcAft>
              <a:buClr>
                <a:srgbClr val="675C53"/>
              </a:buClr>
              <a:buFontTx/>
              <a:buChar char="•"/>
              <a:defRPr/>
            </a:pPr>
            <a:r>
              <a:rPr lang="nb-NO" sz="1000" b="1" dirty="0">
                <a:solidFill>
                  <a:srgbClr val="040404"/>
                </a:solidFill>
              </a:rPr>
              <a:t>17u (26u) </a:t>
            </a:r>
            <a:r>
              <a:rPr lang="nb-NO" sz="1000" dirty="0">
                <a:solidFill>
                  <a:srgbClr val="040404"/>
                </a:solidFill>
              </a:rPr>
              <a:t>Kandidat DM 2, </a:t>
            </a:r>
            <a:r>
              <a:rPr lang="nb-NO" sz="1000" dirty="0" err="1">
                <a:solidFill>
                  <a:srgbClr val="040404"/>
                </a:solidFill>
              </a:rPr>
              <a:t>Forb</a:t>
            </a:r>
            <a:r>
              <a:rPr lang="nb-NO" sz="1000" dirty="0">
                <a:solidFill>
                  <a:srgbClr val="040404"/>
                </a:solidFill>
              </a:rPr>
              <a:t> DM 2 (som før)</a:t>
            </a:r>
          </a:p>
          <a:p>
            <a:pPr marL="800100" lvl="1" indent="-342900" eaLnBrk="0" fontAlgn="base" hangingPunct="0">
              <a:lnSpc>
                <a:spcPct val="60000"/>
              </a:lnSpc>
              <a:spcBef>
                <a:spcPct val="50000"/>
              </a:spcBef>
              <a:spcAft>
                <a:spcPct val="0"/>
              </a:spcAft>
              <a:buClr>
                <a:srgbClr val="675C53"/>
              </a:buClr>
              <a:buFontTx/>
              <a:buChar char="•"/>
              <a:defRPr/>
            </a:pPr>
            <a:r>
              <a:rPr lang="nb-NO" sz="1000" b="1" dirty="0">
                <a:solidFill>
                  <a:srgbClr val="040404"/>
                </a:solidFill>
              </a:rPr>
              <a:t>39u</a:t>
            </a:r>
            <a:r>
              <a:rPr lang="nb-NO" sz="1000" dirty="0">
                <a:solidFill>
                  <a:srgbClr val="040404"/>
                </a:solidFill>
              </a:rPr>
              <a:t> Gjennomgang av liste for å sikre at vi har vurdert/har kontroll</a:t>
            </a:r>
          </a:p>
          <a:p>
            <a:pPr marL="800100" lvl="1" indent="-342900" eaLnBrk="0" fontAlgn="base" hangingPunct="0">
              <a:lnSpc>
                <a:spcPct val="60000"/>
              </a:lnSpc>
              <a:spcBef>
                <a:spcPct val="50000"/>
              </a:spcBef>
              <a:spcAft>
                <a:spcPct val="0"/>
              </a:spcAft>
              <a:buClr>
                <a:srgbClr val="675C53"/>
              </a:buClr>
              <a:buFontTx/>
              <a:buChar char="•"/>
              <a:defRPr/>
            </a:pPr>
            <a:endParaRPr lang="nb-NO" sz="1000" dirty="0">
              <a:solidFill>
                <a:srgbClr val="040404"/>
              </a:solidFill>
            </a:endParaRPr>
          </a:p>
          <a:p>
            <a:pPr marL="342900" indent="-342900" eaLnBrk="0" fontAlgn="base" hangingPunct="0">
              <a:spcBef>
                <a:spcPct val="50000"/>
              </a:spcBef>
              <a:spcAft>
                <a:spcPct val="0"/>
              </a:spcAft>
              <a:buClr>
                <a:srgbClr val="675C53"/>
              </a:buClr>
              <a:buFont typeface="Wingdings" pitchFamily="2" charset="2"/>
              <a:buChar char="q"/>
              <a:defRPr/>
            </a:pPr>
            <a:r>
              <a:rPr lang="nb-NO" sz="1000" dirty="0">
                <a:solidFill>
                  <a:srgbClr val="040404"/>
                </a:solidFill>
              </a:rPr>
              <a:t>Restanseliste Kronisk sykdom / Graviditet/Unntak utenlandsopphold</a:t>
            </a:r>
          </a:p>
          <a:p>
            <a:pPr marL="800100" lvl="1" indent="-342900" eaLnBrk="0" fontAlgn="base" hangingPunct="0">
              <a:lnSpc>
                <a:spcPct val="60000"/>
              </a:lnSpc>
              <a:spcBef>
                <a:spcPct val="50000"/>
              </a:spcBef>
              <a:spcAft>
                <a:spcPct val="0"/>
              </a:spcAft>
              <a:buClr>
                <a:srgbClr val="675C53"/>
              </a:buClr>
              <a:buFontTx/>
              <a:buChar char="•"/>
              <a:defRPr/>
            </a:pPr>
            <a:r>
              <a:rPr lang="nb-NO" sz="1000" dirty="0">
                <a:solidFill>
                  <a:srgbClr val="040404"/>
                </a:solidFill>
              </a:rPr>
              <a:t>Gjennomgang av lister og søknader</a:t>
            </a:r>
          </a:p>
          <a:p>
            <a:pPr lvl="1" eaLnBrk="0" fontAlgn="base" hangingPunct="0">
              <a:lnSpc>
                <a:spcPct val="60000"/>
              </a:lnSpc>
              <a:spcBef>
                <a:spcPct val="50000"/>
              </a:spcBef>
              <a:spcAft>
                <a:spcPct val="0"/>
              </a:spcAft>
              <a:buClr>
                <a:srgbClr val="675C53"/>
              </a:buClr>
              <a:defRPr/>
            </a:pPr>
            <a:endParaRPr lang="nb-NO" sz="1000" dirty="0">
              <a:solidFill>
                <a:srgbClr val="040404"/>
              </a:solidFill>
            </a:endParaRPr>
          </a:p>
          <a:p>
            <a:pPr marL="342900" indent="-342900" eaLnBrk="0" fontAlgn="base" hangingPunct="0">
              <a:spcBef>
                <a:spcPct val="50000"/>
              </a:spcBef>
              <a:spcAft>
                <a:spcPct val="0"/>
              </a:spcAft>
              <a:buClr>
                <a:srgbClr val="675C53"/>
              </a:buClr>
              <a:buFont typeface="Wingdings" pitchFamily="2" charset="2"/>
              <a:buChar char="q"/>
              <a:defRPr/>
            </a:pPr>
            <a:r>
              <a:rPr lang="nb-NO" sz="1000" dirty="0" err="1">
                <a:solidFill>
                  <a:srgbClr val="040404"/>
                </a:solidFill>
              </a:rPr>
              <a:t>Evt</a:t>
            </a:r>
            <a:r>
              <a:rPr lang="nb-NO" sz="1000" dirty="0">
                <a:solidFill>
                  <a:srgbClr val="040404"/>
                </a:solidFill>
              </a:rPr>
              <a:t> faglig info/Gjensidig oppdateringer</a:t>
            </a:r>
          </a:p>
          <a:p>
            <a:pPr marL="800100" lvl="1" indent="-342900" eaLnBrk="0" fontAlgn="base" hangingPunct="0">
              <a:lnSpc>
                <a:spcPct val="60000"/>
              </a:lnSpc>
              <a:spcBef>
                <a:spcPct val="50000"/>
              </a:spcBef>
              <a:spcAft>
                <a:spcPct val="0"/>
              </a:spcAft>
              <a:buClr>
                <a:srgbClr val="675C53"/>
              </a:buClr>
              <a:buFontTx/>
              <a:buChar char="•"/>
              <a:defRPr/>
            </a:pPr>
            <a:r>
              <a:rPr lang="nb-NO" sz="1000" dirty="0">
                <a:solidFill>
                  <a:srgbClr val="040404"/>
                </a:solidFill>
              </a:rPr>
              <a:t>Info fra Rolle 1 og 2</a:t>
            </a:r>
          </a:p>
          <a:p>
            <a:pPr marL="800100" lvl="1" indent="-342900" eaLnBrk="0" fontAlgn="base" hangingPunct="0">
              <a:lnSpc>
                <a:spcPct val="60000"/>
              </a:lnSpc>
              <a:spcBef>
                <a:spcPct val="50000"/>
              </a:spcBef>
              <a:spcAft>
                <a:spcPct val="0"/>
              </a:spcAft>
              <a:buClr>
                <a:srgbClr val="675C53"/>
              </a:buClr>
              <a:buFontTx/>
              <a:buChar char="•"/>
              <a:defRPr/>
            </a:pPr>
            <a:r>
              <a:rPr lang="nb-NO" sz="1000" dirty="0">
                <a:solidFill>
                  <a:srgbClr val="040404"/>
                </a:solidFill>
              </a:rPr>
              <a:t>Bedriftsinfo fra DM 2</a:t>
            </a:r>
          </a:p>
          <a:p>
            <a:pPr marL="800100" lvl="1" indent="-342900" eaLnBrk="0" fontAlgn="base" hangingPunct="0">
              <a:lnSpc>
                <a:spcPct val="60000"/>
              </a:lnSpc>
              <a:spcBef>
                <a:spcPct val="50000"/>
              </a:spcBef>
              <a:spcAft>
                <a:spcPct val="0"/>
              </a:spcAft>
              <a:buClr>
                <a:srgbClr val="675C53"/>
              </a:buClr>
              <a:buFontTx/>
              <a:buChar char="•"/>
              <a:defRPr/>
            </a:pPr>
            <a:r>
              <a:rPr lang="nb-NO" sz="1000" dirty="0">
                <a:solidFill>
                  <a:srgbClr val="040404"/>
                </a:solidFill>
              </a:rPr>
              <a:t>Info / Oppdateringer fra fagansvarlig</a:t>
            </a:r>
          </a:p>
          <a:p>
            <a:pPr lvl="1" eaLnBrk="0" fontAlgn="base" hangingPunct="0">
              <a:lnSpc>
                <a:spcPct val="60000"/>
              </a:lnSpc>
              <a:spcBef>
                <a:spcPct val="50000"/>
              </a:spcBef>
              <a:spcAft>
                <a:spcPct val="0"/>
              </a:spcAft>
              <a:buClr>
                <a:srgbClr val="675C53"/>
              </a:buClr>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Tx/>
              <a:buChar char="•"/>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 typeface="+mj-lt"/>
              <a:buAutoNum type="arabicPeriod"/>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 typeface="+mj-lt"/>
              <a:buAutoNum type="arabicPeriod"/>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Tx/>
              <a:buChar char="•"/>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 typeface="+mj-lt"/>
              <a:buAutoNum type="arabicPeriod"/>
              <a:defRPr/>
            </a:pPr>
            <a:endParaRPr lang="nb-NO" sz="1000" dirty="0">
              <a:solidFill>
                <a:srgbClr val="675C53"/>
              </a:solidFill>
            </a:endParaRPr>
          </a:p>
          <a:p>
            <a:pPr marL="800100" lvl="1" indent="-342900" eaLnBrk="0" fontAlgn="base" hangingPunct="0">
              <a:lnSpc>
                <a:spcPct val="60000"/>
              </a:lnSpc>
              <a:spcBef>
                <a:spcPct val="50000"/>
              </a:spcBef>
              <a:spcAft>
                <a:spcPct val="0"/>
              </a:spcAft>
              <a:buClr>
                <a:srgbClr val="675C53"/>
              </a:buClr>
              <a:buFont typeface="+mj-lt"/>
              <a:buAutoNum type="arabicPeriod"/>
              <a:defRPr/>
            </a:pPr>
            <a:endParaRPr lang="nb-NO" sz="1000" dirty="0">
              <a:solidFill>
                <a:srgbClr val="675C53"/>
              </a:solidFill>
            </a:endParaRPr>
          </a:p>
        </p:txBody>
      </p:sp>
      <p:sp>
        <p:nvSpPr>
          <p:cNvPr id="3083" name="Rectangle 18"/>
          <p:cNvSpPr>
            <a:spLocks noChangeArrowheads="1"/>
          </p:cNvSpPr>
          <p:nvPr/>
        </p:nvSpPr>
        <p:spPr bwMode="auto">
          <a:xfrm>
            <a:off x="6061075" y="2565400"/>
            <a:ext cx="22383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marL="179388" indent="-179388" eaLnBrk="0" fontAlgn="base" hangingPunct="0">
              <a:spcBef>
                <a:spcPct val="50000"/>
              </a:spcBef>
              <a:spcAft>
                <a:spcPct val="0"/>
              </a:spcAft>
              <a:buClr>
                <a:srgbClr val="C30000"/>
              </a:buClr>
              <a:buFont typeface="Wingdings" pitchFamily="2" charset="2"/>
              <a:buNone/>
            </a:pPr>
            <a:r>
              <a:rPr lang="nb-NO" sz="1000" smtClean="0">
                <a:solidFill>
                  <a:srgbClr val="675C53"/>
                </a:solidFill>
              </a:rPr>
              <a:t>     Avdelingsleder. Vara: leder</a:t>
            </a:r>
            <a:br>
              <a:rPr lang="nb-NO" sz="1000" smtClean="0">
                <a:solidFill>
                  <a:srgbClr val="675C53"/>
                </a:solidFill>
              </a:rPr>
            </a:br>
            <a:r>
              <a:rPr lang="nb-NO" sz="1000" smtClean="0">
                <a:solidFill>
                  <a:srgbClr val="675C53"/>
                </a:solidFill>
              </a:rPr>
              <a:t>eller annen person når behov</a:t>
            </a:r>
          </a:p>
          <a:p>
            <a:pPr marL="179388" indent="-179388" eaLnBrk="0" fontAlgn="base" hangingPunct="0">
              <a:spcBef>
                <a:spcPct val="50000"/>
              </a:spcBef>
              <a:spcAft>
                <a:spcPct val="0"/>
              </a:spcAft>
              <a:buClr>
                <a:srgbClr val="C30000"/>
              </a:buClr>
              <a:buFont typeface="Wingdings" pitchFamily="2" charset="2"/>
              <a:buNone/>
            </a:pPr>
            <a:endParaRPr lang="nb-NO" sz="1000" smtClean="0">
              <a:solidFill>
                <a:srgbClr val="675C53"/>
              </a:solidFill>
            </a:endParaRPr>
          </a:p>
        </p:txBody>
      </p:sp>
      <p:sp>
        <p:nvSpPr>
          <p:cNvPr id="3084" name="Rectangle 19"/>
          <p:cNvSpPr>
            <a:spLocks noChangeArrowheads="1"/>
          </p:cNvSpPr>
          <p:nvPr/>
        </p:nvSpPr>
        <p:spPr bwMode="auto">
          <a:xfrm>
            <a:off x="6061075" y="3500438"/>
            <a:ext cx="2071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7338" indent="-287338" algn="ctr" eaLnBrk="0" fontAlgn="base" hangingPunct="0">
              <a:spcBef>
                <a:spcPct val="50000"/>
              </a:spcBef>
              <a:spcAft>
                <a:spcPct val="0"/>
              </a:spcAft>
              <a:buClr>
                <a:srgbClr val="C30000"/>
              </a:buClr>
              <a:buFont typeface="Wingdings" pitchFamily="2" charset="2"/>
              <a:buNone/>
            </a:pPr>
            <a:r>
              <a:rPr lang="nb-NO" sz="1400" b="1" smtClean="0">
                <a:solidFill>
                  <a:srgbClr val="675C53"/>
                </a:solidFill>
              </a:rPr>
              <a:t>Informasjon inn:</a:t>
            </a:r>
          </a:p>
        </p:txBody>
      </p:sp>
      <p:sp>
        <p:nvSpPr>
          <p:cNvPr id="3085" name="Rectangle 20"/>
          <p:cNvSpPr>
            <a:spLocks noChangeArrowheads="1"/>
          </p:cNvSpPr>
          <p:nvPr/>
        </p:nvSpPr>
        <p:spPr bwMode="auto">
          <a:xfrm>
            <a:off x="6061075" y="3786188"/>
            <a:ext cx="2071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Status ift inngang og produksjon </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Status Rolle 1</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oversikt 8u, 12u og 39u </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Oppdatert oversikt over nye DM2-</a:t>
            </a:r>
            <a:br>
              <a:rPr lang="nb-NO" sz="1000" smtClean="0">
                <a:solidFill>
                  <a:srgbClr val="675C53"/>
                </a:solidFill>
              </a:rPr>
            </a:br>
            <a:r>
              <a:rPr lang="nb-NO" sz="1000" smtClean="0">
                <a:solidFill>
                  <a:srgbClr val="675C53"/>
                </a:solidFill>
              </a:rPr>
              <a:t>   kandidater (egen skisse)</a:t>
            </a:r>
          </a:p>
        </p:txBody>
      </p:sp>
      <p:sp>
        <p:nvSpPr>
          <p:cNvPr id="3086" name="Line 21"/>
          <p:cNvSpPr>
            <a:spLocks noChangeShapeType="1"/>
          </p:cNvSpPr>
          <p:nvPr/>
        </p:nvSpPr>
        <p:spPr bwMode="auto">
          <a:xfrm flipH="1">
            <a:off x="5915025" y="2328863"/>
            <a:ext cx="4763" cy="326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mtClean="0">
              <a:solidFill>
                <a:srgbClr val="675C53"/>
              </a:solidFill>
            </a:endParaRPr>
          </a:p>
        </p:txBody>
      </p:sp>
      <p:sp>
        <p:nvSpPr>
          <p:cNvPr id="3087" name="Line 22"/>
          <p:cNvSpPr>
            <a:spLocks noChangeShapeType="1"/>
          </p:cNvSpPr>
          <p:nvPr/>
        </p:nvSpPr>
        <p:spPr bwMode="auto">
          <a:xfrm>
            <a:off x="5926138" y="3500438"/>
            <a:ext cx="2373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smtClean="0">
              <a:solidFill>
                <a:srgbClr val="675C53"/>
              </a:solidFill>
            </a:endParaRPr>
          </a:p>
        </p:txBody>
      </p:sp>
      <p:sp>
        <p:nvSpPr>
          <p:cNvPr id="3088" name="Rectangle 24"/>
          <p:cNvSpPr>
            <a:spLocks noChangeArrowheads="1"/>
          </p:cNvSpPr>
          <p:nvPr/>
        </p:nvSpPr>
        <p:spPr bwMode="auto">
          <a:xfrm>
            <a:off x="838200" y="1638300"/>
            <a:ext cx="4100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50000"/>
              </a:spcBef>
              <a:spcAft>
                <a:spcPct val="0"/>
              </a:spcAft>
              <a:buClr>
                <a:srgbClr val="C30000"/>
              </a:buClr>
              <a:buFont typeface="Wingdings" pitchFamily="2" charset="2"/>
              <a:buNone/>
            </a:pPr>
            <a:r>
              <a:rPr lang="nb-NO" sz="1400" b="1" smtClean="0">
                <a:solidFill>
                  <a:srgbClr val="675C53"/>
                </a:solidFill>
              </a:rPr>
              <a:t>SYFO-møte</a:t>
            </a:r>
          </a:p>
        </p:txBody>
      </p:sp>
      <p:sp>
        <p:nvSpPr>
          <p:cNvPr id="3089" name="Title 1"/>
          <p:cNvSpPr>
            <a:spLocks/>
          </p:cNvSpPr>
          <p:nvPr/>
        </p:nvSpPr>
        <p:spPr bwMode="auto">
          <a:xfrm>
            <a:off x="447675" y="257175"/>
            <a:ext cx="72564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lnSpc>
                <a:spcPct val="80000"/>
              </a:lnSpc>
              <a:spcBef>
                <a:spcPct val="0"/>
              </a:spcBef>
              <a:spcAft>
                <a:spcPct val="0"/>
              </a:spcAft>
            </a:pPr>
            <a:r>
              <a:rPr lang="nb-NO" sz="2000" b="1" smtClean="0">
                <a:solidFill>
                  <a:srgbClr val="C30000"/>
                </a:solidFill>
              </a:rPr>
              <a:t> </a:t>
            </a:r>
          </a:p>
        </p:txBody>
      </p:sp>
      <p:sp>
        <p:nvSpPr>
          <p:cNvPr id="3090" name="Rectangle 19"/>
          <p:cNvSpPr>
            <a:spLocks noChangeArrowheads="1"/>
          </p:cNvSpPr>
          <p:nvPr/>
        </p:nvSpPr>
        <p:spPr bwMode="auto">
          <a:xfrm>
            <a:off x="6056313" y="4652963"/>
            <a:ext cx="2071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7338" indent="-287338" algn="ctr" eaLnBrk="0" fontAlgn="base" hangingPunct="0">
              <a:spcBef>
                <a:spcPct val="50000"/>
              </a:spcBef>
              <a:spcAft>
                <a:spcPct val="0"/>
              </a:spcAft>
              <a:buClr>
                <a:srgbClr val="C30000"/>
              </a:buClr>
              <a:buFont typeface="Wingdings" pitchFamily="2" charset="2"/>
              <a:buNone/>
            </a:pPr>
            <a:r>
              <a:rPr lang="nb-NO" sz="1400" b="1" smtClean="0">
                <a:solidFill>
                  <a:srgbClr val="675C53"/>
                </a:solidFill>
              </a:rPr>
              <a:t>Resultat:</a:t>
            </a:r>
          </a:p>
        </p:txBody>
      </p:sp>
      <p:sp>
        <p:nvSpPr>
          <p:cNvPr id="3091" name="Rectangle 20"/>
          <p:cNvSpPr>
            <a:spLocks noChangeArrowheads="1"/>
          </p:cNvSpPr>
          <p:nvPr/>
        </p:nvSpPr>
        <p:spPr bwMode="auto">
          <a:xfrm>
            <a:off x="6061075" y="4941888"/>
            <a:ext cx="2071688"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Tidlig inngripen i SP-løpet</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Redusere tilgang DM 2</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Måloppnåelse DM 2</a:t>
            </a:r>
          </a:p>
          <a:p>
            <a:pPr eaLnBrk="0" fontAlgn="base" hangingPunct="0">
              <a:lnSpc>
                <a:spcPct val="70000"/>
              </a:lnSpc>
              <a:spcBef>
                <a:spcPct val="50000"/>
              </a:spcBef>
              <a:spcAft>
                <a:spcPct val="0"/>
              </a:spcAft>
              <a:buClr>
                <a:srgbClr val="675C53"/>
              </a:buClr>
              <a:buFontTx/>
              <a:buChar char="•"/>
            </a:pPr>
            <a:r>
              <a:rPr lang="nb-NO" sz="1000" smtClean="0">
                <a:solidFill>
                  <a:srgbClr val="675C53"/>
                </a:solidFill>
              </a:rPr>
              <a:t> Redusere tilgang AAP</a:t>
            </a:r>
          </a:p>
        </p:txBody>
      </p:sp>
      <p:sp>
        <p:nvSpPr>
          <p:cNvPr id="3092" name="Rectangle 6"/>
          <p:cNvSpPr>
            <a:spLocks noChangeArrowheads="1"/>
          </p:cNvSpPr>
          <p:nvPr/>
        </p:nvSpPr>
        <p:spPr bwMode="auto">
          <a:xfrm>
            <a:off x="6054725" y="2870200"/>
            <a:ext cx="2071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7338" indent="-287338" algn="ctr" eaLnBrk="0" fontAlgn="base" hangingPunct="0">
              <a:spcBef>
                <a:spcPct val="50000"/>
              </a:spcBef>
              <a:spcAft>
                <a:spcPct val="0"/>
              </a:spcAft>
              <a:buClr>
                <a:srgbClr val="C30000"/>
              </a:buClr>
              <a:buFont typeface="Wingdings" pitchFamily="2" charset="2"/>
              <a:buNone/>
            </a:pPr>
            <a:r>
              <a:rPr lang="nb-NO" sz="1400" b="1" smtClean="0">
                <a:solidFill>
                  <a:srgbClr val="675C53"/>
                </a:solidFill>
              </a:rPr>
              <a:t>Deltagere:</a:t>
            </a:r>
          </a:p>
        </p:txBody>
      </p:sp>
      <p:sp>
        <p:nvSpPr>
          <p:cNvPr id="3093" name="Rectangle 18"/>
          <p:cNvSpPr>
            <a:spLocks noChangeArrowheads="1"/>
          </p:cNvSpPr>
          <p:nvPr/>
        </p:nvSpPr>
        <p:spPr bwMode="auto">
          <a:xfrm>
            <a:off x="6084888" y="3119438"/>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marL="179388" indent="-179388" eaLnBrk="0" fontAlgn="base" hangingPunct="0">
              <a:spcBef>
                <a:spcPct val="50000"/>
              </a:spcBef>
              <a:spcAft>
                <a:spcPct val="0"/>
              </a:spcAft>
              <a:buClr>
                <a:srgbClr val="C30000"/>
              </a:buClr>
              <a:buFont typeface="Wingdings" pitchFamily="2" charset="2"/>
              <a:buNone/>
            </a:pPr>
            <a:r>
              <a:rPr lang="nb-NO" sz="1000" smtClean="0">
                <a:solidFill>
                  <a:srgbClr val="675C53"/>
                </a:solidFill>
              </a:rPr>
              <a:t>     Rolle 1 og 2 Oppfølging</a:t>
            </a:r>
            <a:br>
              <a:rPr lang="nb-NO" sz="1000" smtClean="0">
                <a:solidFill>
                  <a:srgbClr val="675C53"/>
                </a:solidFill>
              </a:rPr>
            </a:br>
            <a:r>
              <a:rPr lang="nb-NO" sz="1000" smtClean="0">
                <a:solidFill>
                  <a:srgbClr val="675C53"/>
                </a:solidFill>
              </a:rPr>
              <a:t>Rolle 2 Mottak ved behov</a:t>
            </a:r>
          </a:p>
        </p:txBody>
      </p:sp>
      <p:sp>
        <p:nvSpPr>
          <p:cNvPr id="3094" name="Rectangle 22"/>
          <p:cNvSpPr>
            <a:spLocks noGrp="1" noChangeArrowheads="1"/>
          </p:cNvSpPr>
          <p:nvPr>
            <p:ph type="title"/>
          </p:nvPr>
        </p:nvSpPr>
        <p:spPr>
          <a:xfrm>
            <a:off x="179388" y="257175"/>
            <a:ext cx="8785225" cy="1136650"/>
          </a:xfrm>
        </p:spPr>
        <p:txBody>
          <a:bodyPr/>
          <a:lstStyle/>
          <a:p>
            <a:pPr eaLnBrk="1" hangingPunct="1"/>
            <a:r>
              <a:rPr lang="nb-NO" dirty="0" smtClean="0"/>
              <a:t>Gjennomføring av SYFO-møte fra </a:t>
            </a:r>
            <a:r>
              <a:rPr lang="nb-NO" dirty="0" err="1" smtClean="0"/>
              <a:t>feb</a:t>
            </a:r>
            <a:r>
              <a:rPr lang="nb-NO" dirty="0" smtClean="0"/>
              <a:t> 13</a:t>
            </a:r>
          </a:p>
        </p:txBody>
      </p:sp>
    </p:spTree>
    <p:extLst>
      <p:ext uri="{BB962C8B-B14F-4D97-AF65-F5344CB8AC3E}">
        <p14:creationId xmlns:p14="http://schemas.microsoft.com/office/powerpoint/2010/main" val="264225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27" name="think-cell Slide" r:id="rId10" imgW="0" imgH="0" progId="TCLayout.ActiveDocument.1">
                  <p:embed/>
                </p:oleObj>
              </mc:Choice>
              <mc:Fallback>
                <p:oleObj name="think-cell Slide" r:id="rId10"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Rectangle 3"/>
          <p:cNvSpPr>
            <a:spLocks noGrp="1" noChangeArrowheads="1"/>
          </p:cNvSpPr>
          <p:nvPr>
            <p:ph type="title" idx="4294967295"/>
            <p:custDataLst>
              <p:tags r:id="rId3"/>
            </p:custDataLst>
          </p:nvPr>
        </p:nvSpPr>
        <p:spPr>
          <a:xfrm>
            <a:off x="447675" y="257175"/>
            <a:ext cx="8123238" cy="1136650"/>
          </a:xfrm>
          <a:noFill/>
        </p:spPr>
        <p:txBody>
          <a:bodyPr/>
          <a:lstStyle/>
          <a:p>
            <a:pPr eaLnBrk="1" hangingPunct="1"/>
            <a:r>
              <a:rPr lang="nb-NO" sz="2400" smtClean="0"/>
              <a:t>Roller og organisering av mottak NAV Malvik</a:t>
            </a:r>
          </a:p>
        </p:txBody>
      </p:sp>
      <p:sp>
        <p:nvSpPr>
          <p:cNvPr id="4100" name="Rectangle 4"/>
          <p:cNvSpPr>
            <a:spLocks noChangeArrowheads="1"/>
          </p:cNvSpPr>
          <p:nvPr>
            <p:custDataLst>
              <p:tags r:id="rId4"/>
            </p:custDataLst>
          </p:nvPr>
        </p:nvSpPr>
        <p:spPr bwMode="auto">
          <a:xfrm>
            <a:off x="1243013" y="3903663"/>
            <a:ext cx="2322512" cy="1652587"/>
          </a:xfrm>
          <a:prstGeom prst="rect">
            <a:avLst/>
          </a:prstGeom>
          <a:solidFill>
            <a:schemeClr val="accent1">
              <a:alpha val="76077"/>
            </a:schemeClr>
          </a:solidFill>
          <a:ln w="9525">
            <a:solidFill>
              <a:schemeClr val="tx1"/>
            </a:solidFill>
            <a:miter lim="800000"/>
            <a:headEnd/>
            <a:tailEnd/>
          </a:ln>
        </p:spPr>
        <p:txBody>
          <a:bodyPr wrap="none"/>
          <a:lstStyle/>
          <a:p>
            <a:pPr algn="ctr"/>
            <a:r>
              <a:rPr lang="nb-NO" sz="1200" b="1">
                <a:solidFill>
                  <a:schemeClr val="tx2"/>
                </a:solidFill>
              </a:rPr>
              <a:t>Rolle 2 og 3 - mottaksteamet</a:t>
            </a:r>
          </a:p>
          <a:p>
            <a:pPr algn="ctr"/>
            <a:endParaRPr lang="nb-NO" sz="1200" b="1">
              <a:solidFill>
                <a:schemeClr val="tx2"/>
              </a:solidFill>
            </a:endParaRPr>
          </a:p>
          <a:p>
            <a:pPr algn="ctr"/>
            <a:r>
              <a:rPr lang="nb-NO" sz="1200">
                <a:solidFill>
                  <a:schemeClr val="tx2"/>
                </a:solidFill>
              </a:rPr>
              <a:t>Daglige MÅ-oppgaver (2) </a:t>
            </a:r>
          </a:p>
          <a:p>
            <a:pPr algn="ctr"/>
            <a:endParaRPr lang="nb-NO" sz="1200">
              <a:solidFill>
                <a:schemeClr val="tx2"/>
              </a:solidFill>
            </a:endParaRPr>
          </a:p>
          <a:p>
            <a:pPr algn="ctr"/>
            <a:r>
              <a:rPr lang="nb-NO" sz="1200">
                <a:solidFill>
                  <a:schemeClr val="tx2"/>
                </a:solidFill>
              </a:rPr>
              <a:t>og</a:t>
            </a:r>
          </a:p>
          <a:p>
            <a:pPr algn="ctr"/>
            <a:endParaRPr lang="nb-NO" sz="1200">
              <a:solidFill>
                <a:schemeClr val="tx2"/>
              </a:solidFill>
            </a:endParaRPr>
          </a:p>
          <a:p>
            <a:pPr algn="ctr"/>
            <a:r>
              <a:rPr lang="nb-NO" sz="1200">
                <a:solidFill>
                  <a:schemeClr val="tx2"/>
                </a:solidFill>
              </a:rPr>
              <a:t>Følge opp brukere med fokus</a:t>
            </a:r>
          </a:p>
          <a:p>
            <a:pPr algn="ctr"/>
            <a:r>
              <a:rPr lang="nb-NO" sz="1200">
                <a:solidFill>
                  <a:schemeClr val="tx2"/>
                </a:solidFill>
              </a:rPr>
              <a:t>på muligheter for arbeid  (3)</a:t>
            </a:r>
          </a:p>
          <a:p>
            <a:pPr algn="ctr"/>
            <a:endParaRPr lang="nb-NO" sz="1200">
              <a:solidFill>
                <a:schemeClr val="tx2"/>
              </a:solidFill>
            </a:endParaRPr>
          </a:p>
          <a:p>
            <a:pPr algn="ctr"/>
            <a:endParaRPr lang="nb-NO" sz="1200">
              <a:solidFill>
                <a:schemeClr val="tx2"/>
              </a:solidFill>
            </a:endParaRPr>
          </a:p>
          <a:p>
            <a:pPr algn="ctr"/>
            <a:endParaRPr lang="nb-NO" sz="1200">
              <a:solidFill>
                <a:schemeClr val="tx2"/>
              </a:solidFill>
            </a:endParaRPr>
          </a:p>
          <a:p>
            <a:pPr algn="ctr"/>
            <a:r>
              <a:rPr lang="nb-NO" sz="900"/>
              <a:t> </a:t>
            </a:r>
          </a:p>
        </p:txBody>
      </p:sp>
      <p:sp>
        <p:nvSpPr>
          <p:cNvPr id="4101" name="Line 71"/>
          <p:cNvSpPr>
            <a:spLocks noChangeShapeType="1"/>
          </p:cNvSpPr>
          <p:nvPr/>
        </p:nvSpPr>
        <p:spPr bwMode="auto">
          <a:xfrm>
            <a:off x="3348038" y="54451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nb-NO"/>
          </a:p>
        </p:txBody>
      </p:sp>
      <p:sp>
        <p:nvSpPr>
          <p:cNvPr id="4102" name="Rectangle 3"/>
          <p:cNvSpPr>
            <a:spLocks noChangeArrowheads="1"/>
          </p:cNvSpPr>
          <p:nvPr>
            <p:custDataLst>
              <p:tags r:id="rId5"/>
            </p:custDataLst>
          </p:nvPr>
        </p:nvSpPr>
        <p:spPr bwMode="auto">
          <a:xfrm>
            <a:off x="1235075" y="1703388"/>
            <a:ext cx="2376488" cy="1700212"/>
          </a:xfrm>
          <a:prstGeom prst="rect">
            <a:avLst/>
          </a:prstGeom>
          <a:solidFill>
            <a:schemeClr val="accent1">
              <a:alpha val="76077"/>
            </a:schemeClr>
          </a:solidFill>
          <a:ln w="9525" algn="ctr">
            <a:solidFill>
              <a:schemeClr val="tx1"/>
            </a:solidFill>
            <a:miter lim="800000"/>
            <a:headEnd/>
            <a:tailEnd/>
          </a:ln>
        </p:spPr>
        <p:txBody>
          <a:bodyPr wrap="none"/>
          <a:lstStyle/>
          <a:p>
            <a:pPr algn="ctr"/>
            <a:r>
              <a:rPr lang="nb-NO" sz="900" b="1" i="1"/>
              <a:t> </a:t>
            </a:r>
          </a:p>
        </p:txBody>
      </p:sp>
      <p:sp>
        <p:nvSpPr>
          <p:cNvPr id="4103" name="Text Box 19"/>
          <p:cNvSpPr txBox="1">
            <a:spLocks noChangeArrowheads="1"/>
          </p:cNvSpPr>
          <p:nvPr>
            <p:custDataLst>
              <p:tags r:id="rId6"/>
            </p:custDataLst>
          </p:nvPr>
        </p:nvSpPr>
        <p:spPr bwMode="auto">
          <a:xfrm>
            <a:off x="1168400" y="1660525"/>
            <a:ext cx="2278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nb-NO" sz="1200" b="1">
                <a:solidFill>
                  <a:schemeClr val="tx2"/>
                </a:solidFill>
              </a:rPr>
              <a:t>Rolle 1 - servicevert i mottak</a:t>
            </a:r>
          </a:p>
          <a:p>
            <a:pPr algn="ctr" eaLnBrk="1" hangingPunct="1">
              <a:spcBef>
                <a:spcPct val="50000"/>
              </a:spcBef>
            </a:pPr>
            <a:r>
              <a:rPr lang="nb-NO" sz="1200">
                <a:solidFill>
                  <a:schemeClr val="tx2"/>
                </a:solidFill>
              </a:rPr>
              <a:t>Avklare bestilling og behov for informasjon og veiledning (med fokus på muligheter for arbeid)</a:t>
            </a:r>
          </a:p>
          <a:p>
            <a:pPr algn="ctr" eaLnBrk="1" hangingPunct="1">
              <a:spcBef>
                <a:spcPct val="50000"/>
              </a:spcBef>
            </a:pPr>
            <a:r>
              <a:rPr lang="nb-NO" sz="1200">
                <a:solidFill>
                  <a:schemeClr val="tx2"/>
                </a:solidFill>
              </a:rPr>
              <a:t>Og daglige MÅ-oppgaver</a:t>
            </a:r>
          </a:p>
        </p:txBody>
      </p:sp>
      <p:sp>
        <p:nvSpPr>
          <p:cNvPr id="4104" name="Rectangle 4"/>
          <p:cNvSpPr>
            <a:spLocks noChangeArrowheads="1"/>
          </p:cNvSpPr>
          <p:nvPr>
            <p:custDataLst>
              <p:tags r:id="rId7"/>
            </p:custDataLst>
          </p:nvPr>
        </p:nvSpPr>
        <p:spPr bwMode="auto">
          <a:xfrm>
            <a:off x="4933950" y="2782888"/>
            <a:ext cx="2376488" cy="2065337"/>
          </a:xfrm>
          <a:prstGeom prst="rect">
            <a:avLst/>
          </a:prstGeom>
          <a:solidFill>
            <a:schemeClr val="accent1">
              <a:alpha val="76077"/>
            </a:schemeClr>
          </a:solidFill>
          <a:ln w="9525">
            <a:solidFill>
              <a:schemeClr val="tx1"/>
            </a:solidFill>
            <a:miter lim="800000"/>
            <a:headEnd/>
            <a:tailEnd/>
          </a:ln>
        </p:spPr>
        <p:txBody>
          <a:bodyPr wrap="none"/>
          <a:lstStyle/>
          <a:p>
            <a:r>
              <a:rPr lang="nb-NO" sz="1200" dirty="0">
                <a:solidFill>
                  <a:schemeClr val="tx2"/>
                </a:solidFill>
              </a:rPr>
              <a:t>           </a:t>
            </a:r>
            <a:r>
              <a:rPr lang="nb-NO" sz="1200" b="1" dirty="0">
                <a:solidFill>
                  <a:schemeClr val="tx2"/>
                </a:solidFill>
              </a:rPr>
              <a:t>Rolle 4- Avdelingsleder</a:t>
            </a:r>
          </a:p>
          <a:p>
            <a:endParaRPr lang="nb-NO" sz="1200" dirty="0">
              <a:solidFill>
                <a:schemeClr val="tx2"/>
              </a:solidFill>
            </a:endParaRPr>
          </a:p>
          <a:p>
            <a:r>
              <a:rPr lang="nb-NO" sz="1200" dirty="0">
                <a:solidFill>
                  <a:schemeClr val="tx2"/>
                </a:solidFill>
              </a:rPr>
              <a:t>Skaffe oversikt over oppgaver</a:t>
            </a:r>
          </a:p>
          <a:p>
            <a:r>
              <a:rPr lang="nb-NO" sz="1200" dirty="0">
                <a:solidFill>
                  <a:schemeClr val="tx2"/>
                </a:solidFill>
              </a:rPr>
              <a:t>Fordele og prioritere oppgaver</a:t>
            </a:r>
          </a:p>
          <a:p>
            <a:r>
              <a:rPr lang="nb-NO" sz="1200" dirty="0">
                <a:solidFill>
                  <a:schemeClr val="tx2"/>
                </a:solidFill>
              </a:rPr>
              <a:t>Planlegge neste uke</a:t>
            </a:r>
          </a:p>
          <a:p>
            <a:endParaRPr lang="nb-NO" sz="1200" dirty="0"/>
          </a:p>
          <a:p>
            <a:r>
              <a:rPr lang="nb-NO" sz="1200" dirty="0">
                <a:solidFill>
                  <a:schemeClr val="tx2"/>
                </a:solidFill>
              </a:rPr>
              <a:t>(Gjennom </a:t>
            </a:r>
            <a:r>
              <a:rPr lang="nb-NO" sz="1200" dirty="0" smtClean="0">
                <a:solidFill>
                  <a:schemeClr val="tx2"/>
                </a:solidFill>
              </a:rPr>
              <a:t> </a:t>
            </a:r>
            <a:r>
              <a:rPr lang="nb-NO" sz="1200" dirty="0">
                <a:solidFill>
                  <a:schemeClr val="tx2"/>
                </a:solidFill>
              </a:rPr>
              <a:t>ukentlig </a:t>
            </a:r>
          </a:p>
          <a:p>
            <a:r>
              <a:rPr lang="nb-NO" sz="1200" dirty="0">
                <a:solidFill>
                  <a:schemeClr val="tx2"/>
                </a:solidFill>
              </a:rPr>
              <a:t>tavlemøte)</a:t>
            </a:r>
          </a:p>
          <a:p>
            <a:endParaRPr lang="nb-NO" sz="1200" dirty="0">
              <a:solidFill>
                <a:schemeClr val="tx2"/>
              </a:solidFill>
            </a:endParaRPr>
          </a:p>
          <a:p>
            <a:endParaRPr lang="nb-NO" sz="1200" dirty="0">
              <a:solidFill>
                <a:schemeClr val="tx2"/>
              </a:solidFill>
            </a:endParaRPr>
          </a:p>
          <a:p>
            <a:r>
              <a:rPr lang="nb-NO" sz="900" dirty="0"/>
              <a:t> </a:t>
            </a:r>
          </a:p>
        </p:txBody>
      </p:sp>
    </p:spTree>
    <p:extLst>
      <p:ext uri="{BB962C8B-B14F-4D97-AF65-F5344CB8AC3E}">
        <p14:creationId xmlns:p14="http://schemas.microsoft.com/office/powerpoint/2010/main" val="369381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7675" y="257175"/>
            <a:ext cx="7256463" cy="773113"/>
          </a:xfrm>
        </p:spPr>
        <p:txBody>
          <a:bodyPr/>
          <a:lstStyle/>
          <a:p>
            <a:pPr eaLnBrk="1" hangingPunct="1"/>
            <a:r>
              <a:rPr lang="nb-NO" smtClean="0"/>
              <a:t>Rolle 1 – servicevert i mottak</a:t>
            </a:r>
          </a:p>
        </p:txBody>
      </p:sp>
      <p:sp>
        <p:nvSpPr>
          <p:cNvPr id="5123" name="Rectangle 3"/>
          <p:cNvSpPr>
            <a:spLocks noGrp="1" noChangeArrowheads="1"/>
          </p:cNvSpPr>
          <p:nvPr>
            <p:ph type="body" idx="1"/>
          </p:nvPr>
        </p:nvSpPr>
        <p:spPr>
          <a:xfrm>
            <a:off x="457200" y="1277938"/>
            <a:ext cx="8372475" cy="4994275"/>
          </a:xfrm>
        </p:spPr>
        <p:txBody>
          <a:bodyPr/>
          <a:lstStyle/>
          <a:p>
            <a:pPr marL="0" indent="0" eaLnBrk="1" hangingPunct="1">
              <a:lnSpc>
                <a:spcPct val="90000"/>
              </a:lnSpc>
              <a:buFont typeface="Wingdings" pitchFamily="2" charset="2"/>
              <a:buNone/>
            </a:pPr>
            <a:r>
              <a:rPr lang="nb-NO" sz="1900" dirty="0" smtClean="0"/>
              <a:t>Rolle 1 utføres av alle etter egen bemanningsplan</a:t>
            </a:r>
          </a:p>
          <a:p>
            <a:pPr marL="0" indent="0" eaLnBrk="1" hangingPunct="1">
              <a:lnSpc>
                <a:spcPct val="90000"/>
              </a:lnSpc>
              <a:buFont typeface="Wingdings" pitchFamily="2" charset="2"/>
              <a:buNone/>
            </a:pPr>
            <a:r>
              <a:rPr lang="nb-NO" sz="1900" dirty="0" smtClean="0"/>
              <a:t>Hovedoppgave: Avklare henvendelser (bestilling) og behov for informasjon og veiledning med fokus på muligheter for arbeid</a:t>
            </a:r>
          </a:p>
          <a:p>
            <a:pPr marL="0" indent="0" eaLnBrk="1" hangingPunct="1">
              <a:lnSpc>
                <a:spcPct val="90000"/>
              </a:lnSpc>
              <a:buFont typeface="Wingdings" pitchFamily="2" charset="2"/>
              <a:buNone/>
            </a:pPr>
            <a:r>
              <a:rPr lang="nb-NO" sz="1900" b="0" u="sng" dirty="0" smtClean="0"/>
              <a:t>Daglige MÅ-oppgaver:</a:t>
            </a:r>
          </a:p>
          <a:p>
            <a:pPr lvl="1" eaLnBrk="1" hangingPunct="1">
              <a:lnSpc>
                <a:spcPct val="90000"/>
              </a:lnSpc>
              <a:buFontTx/>
              <a:buChar char="-"/>
            </a:pPr>
            <a:r>
              <a:rPr lang="nb-NO" sz="1600" b="0" dirty="0" smtClean="0"/>
              <a:t>Slå på publikums-pc før kl. 9 og av kl. 15</a:t>
            </a:r>
          </a:p>
          <a:p>
            <a:pPr lvl="1" eaLnBrk="1" hangingPunct="1">
              <a:lnSpc>
                <a:spcPct val="90000"/>
              </a:lnSpc>
              <a:buFontTx/>
              <a:buChar char="-"/>
            </a:pPr>
            <a:r>
              <a:rPr lang="nb-NO" sz="1600" b="0" dirty="0" smtClean="0"/>
              <a:t>Slå på informasjons-pc før kl. 9 og av kl. 15</a:t>
            </a:r>
          </a:p>
          <a:p>
            <a:pPr lvl="1" eaLnBrk="1" hangingPunct="1">
              <a:lnSpc>
                <a:spcPct val="90000"/>
              </a:lnSpc>
              <a:buFontTx/>
              <a:buChar char="-"/>
            </a:pPr>
            <a:r>
              <a:rPr lang="nb-NO" sz="1600" b="0" dirty="0" smtClean="0"/>
              <a:t>Sjekk kundetoalett etter stengetid</a:t>
            </a:r>
          </a:p>
          <a:p>
            <a:pPr lvl="1" eaLnBrk="1" hangingPunct="1">
              <a:lnSpc>
                <a:spcPct val="90000"/>
              </a:lnSpc>
              <a:buFontTx/>
              <a:buChar char="-"/>
            </a:pPr>
            <a:r>
              <a:rPr lang="nb-NO" sz="1600" b="0" dirty="0" smtClean="0"/>
              <a:t>Slå på radio før kl. 9 og av kl. 15</a:t>
            </a:r>
          </a:p>
          <a:p>
            <a:pPr lvl="1" eaLnBrk="1" hangingPunct="1">
              <a:lnSpc>
                <a:spcPct val="90000"/>
              </a:lnSpc>
              <a:buFontTx/>
              <a:buChar char="-"/>
            </a:pPr>
            <a:r>
              <a:rPr lang="nb-NO" sz="1600" b="0" dirty="0" smtClean="0"/>
              <a:t>Sjekke at det er papir i alle 3 skrivere og kopimaskinen i mottak</a:t>
            </a:r>
          </a:p>
          <a:p>
            <a:pPr lvl="1" eaLnBrk="1" hangingPunct="1">
              <a:lnSpc>
                <a:spcPct val="90000"/>
              </a:lnSpc>
              <a:buFontTx/>
              <a:buChar char="-"/>
            </a:pPr>
            <a:r>
              <a:rPr lang="nb-NO" sz="1600" b="0" dirty="0" smtClean="0"/>
              <a:t>Hold god orden i mottaket</a:t>
            </a:r>
          </a:p>
          <a:p>
            <a:pPr lvl="1" eaLnBrk="1" hangingPunct="1">
              <a:lnSpc>
                <a:spcPct val="90000"/>
              </a:lnSpc>
              <a:buFontTx/>
              <a:buChar char="-"/>
            </a:pPr>
            <a:r>
              <a:rPr lang="nb-NO" sz="1600" b="0" dirty="0" smtClean="0"/>
              <a:t>Sjekk møterom og samtalerom</a:t>
            </a:r>
          </a:p>
          <a:p>
            <a:pPr lvl="1" eaLnBrk="1" hangingPunct="1">
              <a:lnSpc>
                <a:spcPct val="90000"/>
              </a:lnSpc>
              <a:buFontTx/>
              <a:buChar char="-"/>
            </a:pPr>
            <a:r>
              <a:rPr lang="nb-NO" sz="1600" b="0" dirty="0" smtClean="0"/>
              <a:t>Oppdatere infoskjerm – bruk veggen (infotavle) i mottaket kreativt og aktivt</a:t>
            </a:r>
          </a:p>
          <a:p>
            <a:pPr lvl="1" eaLnBrk="1" hangingPunct="1">
              <a:lnSpc>
                <a:spcPct val="90000"/>
              </a:lnSpc>
              <a:buFontTx/>
              <a:buChar char="-"/>
            </a:pPr>
            <a:endParaRPr lang="nb-NO" sz="1600" b="0" dirty="0" smtClean="0"/>
          </a:p>
          <a:p>
            <a:pPr lvl="1" eaLnBrk="1" hangingPunct="1">
              <a:lnSpc>
                <a:spcPct val="90000"/>
              </a:lnSpc>
              <a:buFontTx/>
              <a:buChar char="-"/>
            </a:pPr>
            <a:r>
              <a:rPr lang="nb-NO" sz="1600" b="0" dirty="0" smtClean="0"/>
              <a:t>Standard for </a:t>
            </a:r>
            <a:r>
              <a:rPr lang="nb-NO" sz="1600" b="0" dirty="0" err="1" smtClean="0"/>
              <a:t>arbeidsretta</a:t>
            </a:r>
            <a:r>
              <a:rPr lang="nb-NO" sz="1600" b="0" dirty="0" smtClean="0"/>
              <a:t> brukeroppfølging skal brukes:</a:t>
            </a:r>
          </a:p>
          <a:p>
            <a:pPr lvl="1" eaLnBrk="1" hangingPunct="1">
              <a:lnSpc>
                <a:spcPct val="90000"/>
              </a:lnSpc>
              <a:buFontTx/>
              <a:buNone/>
            </a:pPr>
            <a:r>
              <a:rPr lang="nb-NO" sz="1600" b="0" dirty="0" smtClean="0"/>
              <a:t>	- sjekkliste: Avklare bestilling</a:t>
            </a:r>
          </a:p>
          <a:p>
            <a:pPr lvl="1" eaLnBrk="1" hangingPunct="1">
              <a:lnSpc>
                <a:spcPct val="90000"/>
              </a:lnSpc>
              <a:buFontTx/>
              <a:buNone/>
            </a:pPr>
            <a:r>
              <a:rPr lang="nb-NO" sz="1600" b="0" dirty="0" smtClean="0"/>
              <a:t>	- </a:t>
            </a:r>
            <a:r>
              <a:rPr lang="nb-NO" sz="1600" b="0" dirty="0" err="1" smtClean="0"/>
              <a:t>sjekkliste:Arbeidsrettet</a:t>
            </a:r>
            <a:r>
              <a:rPr lang="nb-NO" sz="1600" b="0" dirty="0" smtClean="0"/>
              <a:t> veiledning</a:t>
            </a:r>
          </a:p>
          <a:p>
            <a:pPr lvl="1" eaLnBrk="1" hangingPunct="1">
              <a:lnSpc>
                <a:spcPct val="90000"/>
              </a:lnSpc>
              <a:buFontTx/>
              <a:buNone/>
            </a:pPr>
            <a:endParaRPr lang="nb-NO" sz="1600" b="0" dirty="0" smtClean="0"/>
          </a:p>
          <a:p>
            <a:pPr lvl="1" eaLnBrk="1" hangingPunct="1">
              <a:lnSpc>
                <a:spcPct val="90000"/>
              </a:lnSpc>
              <a:buFontTx/>
              <a:buChar char="-"/>
            </a:pPr>
            <a:r>
              <a:rPr lang="nb-NO" sz="1600" b="0" dirty="0" smtClean="0"/>
              <a:t>Bruk GOSYS ”vurder henvendelse” og ”kontakt bruker” internt til veilederne i kontoret  (ikke gul-lapper og heller ikke e-post!!)</a:t>
            </a:r>
          </a:p>
          <a:p>
            <a:pPr lvl="1" eaLnBrk="1" hangingPunct="1">
              <a:lnSpc>
                <a:spcPct val="90000"/>
              </a:lnSpc>
              <a:buFontTx/>
              <a:buChar char="-"/>
            </a:pPr>
            <a:r>
              <a:rPr lang="nb-NO" sz="1600" b="0" dirty="0" smtClean="0"/>
              <a:t>Signere på logg-skjema ved dagens slutt</a:t>
            </a:r>
            <a:endParaRPr lang="nb-NO" sz="1600" dirty="0" smtClean="0"/>
          </a:p>
          <a:p>
            <a:pPr lvl="1" eaLnBrk="1" hangingPunct="1">
              <a:lnSpc>
                <a:spcPct val="90000"/>
              </a:lnSpc>
              <a:buFontTx/>
              <a:buChar char="-"/>
            </a:pPr>
            <a:endParaRPr lang="nb-NO" sz="1600" b="0" dirty="0" smtClean="0"/>
          </a:p>
          <a:p>
            <a:pPr lvl="1" eaLnBrk="1" hangingPunct="1">
              <a:lnSpc>
                <a:spcPct val="90000"/>
              </a:lnSpc>
              <a:buFontTx/>
              <a:buChar char="-"/>
            </a:pPr>
            <a:endParaRPr lang="nb-NO" sz="1600" b="0" dirty="0" smtClean="0"/>
          </a:p>
          <a:p>
            <a:pPr lvl="1" eaLnBrk="1" hangingPunct="1">
              <a:lnSpc>
                <a:spcPct val="90000"/>
              </a:lnSpc>
              <a:buFontTx/>
              <a:buNone/>
            </a:pPr>
            <a:endParaRPr lang="nb-NO" sz="1600" b="0" dirty="0" smtClean="0"/>
          </a:p>
        </p:txBody>
      </p:sp>
    </p:spTree>
    <p:extLst>
      <p:ext uri="{BB962C8B-B14F-4D97-AF65-F5344CB8AC3E}">
        <p14:creationId xmlns:p14="http://schemas.microsoft.com/office/powerpoint/2010/main" val="59511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b-NO" smtClean="0"/>
              <a:t>Rolle 2 – Postbehandling innkl GOSYS</a:t>
            </a:r>
          </a:p>
        </p:txBody>
      </p:sp>
      <p:sp>
        <p:nvSpPr>
          <p:cNvPr id="6147" name="Rectangle 3"/>
          <p:cNvSpPr>
            <a:spLocks noGrp="1" noChangeArrowheads="1"/>
          </p:cNvSpPr>
          <p:nvPr>
            <p:ph type="body" idx="1"/>
          </p:nvPr>
        </p:nvSpPr>
        <p:spPr>
          <a:xfrm>
            <a:off x="457200" y="1519238"/>
            <a:ext cx="8372475" cy="4710112"/>
          </a:xfrm>
        </p:spPr>
        <p:txBody>
          <a:bodyPr/>
          <a:lstStyle/>
          <a:p>
            <a:pPr marL="381000" indent="-381000" eaLnBrk="1" hangingPunct="1">
              <a:lnSpc>
                <a:spcPct val="80000"/>
              </a:lnSpc>
              <a:buFont typeface="Wingdings" pitchFamily="2" charset="2"/>
              <a:buNone/>
            </a:pPr>
            <a:r>
              <a:rPr lang="nb-NO" sz="1600" dirty="0" smtClean="0"/>
              <a:t>Rolle 2 utføres av alle etter egen bemanningsplan</a:t>
            </a:r>
          </a:p>
          <a:p>
            <a:pPr marL="381000" indent="-381000" eaLnBrk="1" hangingPunct="1">
              <a:lnSpc>
                <a:spcPct val="80000"/>
              </a:lnSpc>
              <a:buFont typeface="Wingdings" pitchFamily="2" charset="2"/>
              <a:buNone/>
            </a:pPr>
            <a:r>
              <a:rPr lang="nb-NO" sz="1600" dirty="0" smtClean="0"/>
              <a:t>Hovedoppgave: Postbehandling og GOSYS</a:t>
            </a:r>
          </a:p>
          <a:p>
            <a:pPr marL="381000" indent="-381000" eaLnBrk="1" hangingPunct="1">
              <a:lnSpc>
                <a:spcPct val="80000"/>
              </a:lnSpc>
              <a:buFont typeface="Wingdings" pitchFamily="2" charset="2"/>
              <a:buNone/>
            </a:pPr>
            <a:r>
              <a:rPr lang="nb-NO" sz="1600" b="0" u="sng" dirty="0" smtClean="0"/>
              <a:t>Daglige MÅ-oppgaver:</a:t>
            </a:r>
          </a:p>
          <a:p>
            <a:pPr marL="754063" lvl="1" indent="-304800" eaLnBrk="1" hangingPunct="1">
              <a:lnSpc>
                <a:spcPct val="80000"/>
              </a:lnSpc>
              <a:buFontTx/>
              <a:buChar char="-"/>
            </a:pPr>
            <a:r>
              <a:rPr lang="nb-NO" sz="1400" b="0" dirty="0" smtClean="0"/>
              <a:t>Ved uforutsett fravær ringe opp de som har avtaler og utsette avtalen </a:t>
            </a:r>
            <a:r>
              <a:rPr lang="nb-NO" sz="1400" b="0" dirty="0" err="1" smtClean="0"/>
              <a:t>evt</a:t>
            </a:r>
            <a:r>
              <a:rPr lang="nb-NO" sz="1400" b="0" dirty="0" smtClean="0"/>
              <a:t> finne ny dato</a:t>
            </a:r>
          </a:p>
          <a:p>
            <a:pPr marL="754063" lvl="1" indent="-304800" eaLnBrk="1" hangingPunct="1">
              <a:lnSpc>
                <a:spcPct val="80000"/>
              </a:lnSpc>
              <a:buFontTx/>
              <a:buChar char="-"/>
            </a:pPr>
            <a:r>
              <a:rPr lang="nb-NO" sz="1400" b="0" dirty="0" smtClean="0"/>
              <a:t>Nødhjelp 48 t</a:t>
            </a:r>
          </a:p>
          <a:p>
            <a:pPr marL="754063" lvl="1" indent="-304800" eaLnBrk="1" hangingPunct="1">
              <a:lnSpc>
                <a:spcPct val="80000"/>
              </a:lnSpc>
              <a:buFontTx/>
              <a:buChar char="-"/>
            </a:pPr>
            <a:r>
              <a:rPr lang="nb-NO" sz="1400" b="0" u="sng" dirty="0" smtClean="0"/>
              <a:t>Løsningsrollen i </a:t>
            </a:r>
            <a:r>
              <a:rPr lang="nb-NO" sz="1400" b="0" u="sng" dirty="0" err="1" smtClean="0"/>
              <a:t>Gosys</a:t>
            </a:r>
            <a:r>
              <a:rPr lang="nb-NO" sz="1400" b="0" dirty="0" smtClean="0"/>
              <a:t>: </a:t>
            </a:r>
          </a:p>
          <a:p>
            <a:pPr marL="754063" lvl="1" indent="-304800" eaLnBrk="1" hangingPunct="1">
              <a:lnSpc>
                <a:spcPct val="80000"/>
              </a:lnSpc>
              <a:buFontTx/>
              <a:buNone/>
            </a:pPr>
            <a:r>
              <a:rPr lang="nb-NO" sz="1400" b="0" dirty="0" smtClean="0"/>
              <a:t>	Håndterer </a:t>
            </a:r>
            <a:r>
              <a:rPr lang="nb-NO" sz="1400" b="0" u="sng" dirty="0" smtClean="0"/>
              <a:t>alle</a:t>
            </a:r>
            <a:r>
              <a:rPr lang="nb-NO" sz="1400" b="0" dirty="0" smtClean="0"/>
              <a:t> daglige journalføringsoppgaver. Der det er aktuelt lages oppgave i Arena ”vurder </a:t>
            </a:r>
            <a:r>
              <a:rPr lang="nb-NO" sz="1400" b="0" dirty="0" err="1" smtClean="0"/>
              <a:t>dokumnet</a:t>
            </a:r>
            <a:r>
              <a:rPr lang="nb-NO" sz="1400" b="0" dirty="0" smtClean="0"/>
              <a:t>” til saksbehandler. Hver ettermiddag sendes det ut e-post over "røde oppgaver", gjelder journalføringsoppgaver og kontakt bruker. </a:t>
            </a:r>
            <a:br>
              <a:rPr lang="nb-NO" sz="1400" b="0" dirty="0" smtClean="0"/>
            </a:br>
            <a:r>
              <a:rPr lang="nb-NO" sz="1400" b="0" dirty="0" smtClean="0"/>
              <a:t>På e-posten vil det stå hvem som har "røde oppgaver". Dette er oppgaver som må løses omgående.</a:t>
            </a:r>
          </a:p>
          <a:p>
            <a:pPr marL="754063" lvl="1" indent="-304800" eaLnBrk="1" hangingPunct="1">
              <a:lnSpc>
                <a:spcPct val="80000"/>
              </a:lnSpc>
              <a:buFontTx/>
              <a:buChar char="-"/>
            </a:pPr>
            <a:r>
              <a:rPr lang="nb-NO" sz="1400" b="0" dirty="0" smtClean="0"/>
              <a:t>”Kontakt bruker”- oppgaver overføres til veileder</a:t>
            </a:r>
          </a:p>
          <a:p>
            <a:pPr marL="754063" lvl="1" indent="-304800" eaLnBrk="1" hangingPunct="1">
              <a:lnSpc>
                <a:spcPct val="80000"/>
              </a:lnSpc>
              <a:buFontTx/>
              <a:buChar char="-"/>
            </a:pPr>
            <a:r>
              <a:rPr lang="nb-NO" sz="1400" b="0" dirty="0" smtClean="0">
                <a:solidFill>
                  <a:srgbClr val="FF0000"/>
                </a:solidFill>
              </a:rPr>
              <a:t>Sjekk GOSYS-benken til de som er fraværende i mottak daglig</a:t>
            </a:r>
          </a:p>
          <a:p>
            <a:pPr marL="754063" lvl="1" indent="-304800" eaLnBrk="1" hangingPunct="1">
              <a:lnSpc>
                <a:spcPct val="80000"/>
              </a:lnSpc>
              <a:buFontTx/>
              <a:buChar char="-"/>
            </a:pPr>
            <a:r>
              <a:rPr lang="nb-NO" sz="1400" b="0" dirty="0" smtClean="0"/>
              <a:t>Håndtering og fordeling av post.</a:t>
            </a:r>
          </a:p>
          <a:p>
            <a:pPr marL="754063" lvl="1" indent="-304800" eaLnBrk="1" hangingPunct="1">
              <a:lnSpc>
                <a:spcPct val="80000"/>
              </a:lnSpc>
              <a:buFontTx/>
              <a:buChar char="-"/>
            </a:pPr>
            <a:r>
              <a:rPr lang="nb-NO" sz="1400" b="0" dirty="0" smtClean="0"/>
              <a:t>Sjekke postkasse i mottak før </a:t>
            </a:r>
            <a:r>
              <a:rPr lang="nb-NO" sz="1400" b="0" dirty="0" err="1" smtClean="0"/>
              <a:t>kl</a:t>
            </a:r>
            <a:r>
              <a:rPr lang="nb-NO" sz="1400" b="0" dirty="0" smtClean="0"/>
              <a:t> 1400</a:t>
            </a:r>
          </a:p>
          <a:p>
            <a:pPr marL="754063" lvl="1" indent="-304800" eaLnBrk="1" hangingPunct="1">
              <a:lnSpc>
                <a:spcPct val="80000"/>
              </a:lnSpc>
              <a:buFontTx/>
              <a:buChar char="-"/>
            </a:pPr>
            <a:r>
              <a:rPr lang="nb-NO" sz="1400" b="0" dirty="0" smtClean="0"/>
              <a:t>Kontorets PK – kasse. Videresende innkomne mailer </a:t>
            </a:r>
          </a:p>
          <a:p>
            <a:pPr marL="754063" lvl="1" indent="-304800" eaLnBrk="1" hangingPunct="1">
              <a:lnSpc>
                <a:spcPct val="80000"/>
              </a:lnSpc>
              <a:buFontTx/>
              <a:buChar char="-"/>
            </a:pPr>
            <a:r>
              <a:rPr lang="nb-NO" sz="1400" b="0" dirty="0" smtClean="0"/>
              <a:t>Hente og levere internpost </a:t>
            </a:r>
          </a:p>
          <a:p>
            <a:pPr marL="754063" lvl="1" indent="-304800" eaLnBrk="1" hangingPunct="1">
              <a:lnSpc>
                <a:spcPct val="80000"/>
              </a:lnSpc>
              <a:buFontTx/>
              <a:buChar char="-"/>
            </a:pPr>
            <a:r>
              <a:rPr lang="nb-NO" sz="1400" b="0" dirty="0" smtClean="0"/>
              <a:t>Levere post </a:t>
            </a:r>
            <a:r>
              <a:rPr lang="nb-NO" sz="1400" b="0" dirty="0" err="1" smtClean="0"/>
              <a:t>kl</a:t>
            </a:r>
            <a:r>
              <a:rPr lang="nb-NO" sz="1400" b="0" dirty="0" smtClean="0"/>
              <a:t> 1430</a:t>
            </a:r>
          </a:p>
          <a:p>
            <a:pPr marL="754063" lvl="1" indent="-304800" eaLnBrk="1" hangingPunct="1">
              <a:lnSpc>
                <a:spcPct val="80000"/>
              </a:lnSpc>
              <a:buFontTx/>
              <a:buChar char="-"/>
            </a:pPr>
            <a:r>
              <a:rPr lang="nb-NO" sz="1400" b="0" dirty="0" smtClean="0"/>
              <a:t>Arkivering</a:t>
            </a:r>
          </a:p>
          <a:p>
            <a:pPr marL="754063" lvl="1" indent="-304800" eaLnBrk="1" hangingPunct="1">
              <a:lnSpc>
                <a:spcPct val="80000"/>
              </a:lnSpc>
              <a:buFontTx/>
              <a:buChar char="-"/>
            </a:pPr>
            <a:r>
              <a:rPr lang="nb-NO" sz="1400" b="0" dirty="0" smtClean="0"/>
              <a:t>Lister infotrygd</a:t>
            </a:r>
          </a:p>
          <a:p>
            <a:pPr marL="754063" lvl="1" indent="-304800" eaLnBrk="1" hangingPunct="1">
              <a:lnSpc>
                <a:spcPct val="80000"/>
              </a:lnSpc>
              <a:buFontTx/>
              <a:buChar char="-"/>
            </a:pPr>
            <a:r>
              <a:rPr lang="nb-NO" sz="1400" b="0" dirty="0" smtClean="0"/>
              <a:t>Registrering Sykmelding 1A</a:t>
            </a:r>
          </a:p>
          <a:p>
            <a:pPr marL="754063" lvl="1" indent="-304800" eaLnBrk="1" hangingPunct="1">
              <a:lnSpc>
                <a:spcPct val="80000"/>
              </a:lnSpc>
              <a:buFontTx/>
              <a:buChar char="-"/>
            </a:pPr>
            <a:r>
              <a:rPr lang="nb-NO" sz="1400" b="0" dirty="0" smtClean="0"/>
              <a:t>Forespørsler fra forsikringsselskap</a:t>
            </a:r>
          </a:p>
          <a:p>
            <a:pPr marL="754063" lvl="1" indent="-304800" eaLnBrk="1" hangingPunct="1">
              <a:lnSpc>
                <a:spcPct val="80000"/>
              </a:lnSpc>
              <a:buFontTx/>
              <a:buChar char="-"/>
            </a:pPr>
            <a:r>
              <a:rPr lang="nb-NO" sz="1400" b="0" dirty="0" smtClean="0"/>
              <a:t>Signere på logg-skjema ved dagens slutt</a:t>
            </a:r>
            <a:endParaRPr lang="nb-NO" sz="1400" dirty="0" smtClean="0"/>
          </a:p>
          <a:p>
            <a:pPr marL="754063" lvl="1" indent="-304800" eaLnBrk="1" hangingPunct="1">
              <a:lnSpc>
                <a:spcPct val="80000"/>
              </a:lnSpc>
              <a:buFontTx/>
              <a:buNone/>
            </a:pPr>
            <a:endParaRPr lang="nb-NO" sz="1400" dirty="0" smtClean="0"/>
          </a:p>
        </p:txBody>
      </p:sp>
    </p:spTree>
    <p:extLst>
      <p:ext uri="{BB962C8B-B14F-4D97-AF65-F5344CB8AC3E}">
        <p14:creationId xmlns:p14="http://schemas.microsoft.com/office/powerpoint/2010/main" val="23932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smtClean="0"/>
              <a:t>Rolle 3 – Oppfølging</a:t>
            </a:r>
          </a:p>
        </p:txBody>
      </p:sp>
      <p:sp>
        <p:nvSpPr>
          <p:cNvPr id="7171" name="Rectangle 3"/>
          <p:cNvSpPr>
            <a:spLocks noGrp="1" noChangeArrowheads="1"/>
          </p:cNvSpPr>
          <p:nvPr>
            <p:ph type="body" idx="1"/>
          </p:nvPr>
        </p:nvSpPr>
        <p:spPr>
          <a:xfrm>
            <a:off x="457200" y="1519238"/>
            <a:ext cx="8372475" cy="4710112"/>
          </a:xfrm>
        </p:spPr>
        <p:txBody>
          <a:bodyPr/>
          <a:lstStyle/>
          <a:p>
            <a:pPr marL="381000" indent="-381000" eaLnBrk="1" hangingPunct="1">
              <a:buFont typeface="Wingdings" pitchFamily="2" charset="2"/>
              <a:buNone/>
            </a:pPr>
            <a:r>
              <a:rPr lang="nb-NO" sz="1800" smtClean="0"/>
              <a:t>Rolle 3 utføres av alle etter egen bemanningsplan</a:t>
            </a:r>
          </a:p>
          <a:p>
            <a:pPr marL="381000" indent="-381000" eaLnBrk="1" hangingPunct="1">
              <a:buFont typeface="Wingdings" pitchFamily="2" charset="2"/>
              <a:buNone/>
            </a:pPr>
            <a:r>
              <a:rPr lang="nb-NO" sz="1800" smtClean="0"/>
              <a:t>Hovedoppgave: Oppfølging av brukere</a:t>
            </a:r>
          </a:p>
          <a:p>
            <a:pPr marL="381000" indent="-381000" eaLnBrk="1" hangingPunct="1">
              <a:buFont typeface="Wingdings" pitchFamily="2" charset="2"/>
              <a:buNone/>
            </a:pPr>
            <a:r>
              <a:rPr lang="nb-NO" sz="1800" b="0" smtClean="0"/>
              <a:t>Daglige oppgaver:</a:t>
            </a:r>
          </a:p>
          <a:p>
            <a:pPr marL="754063" lvl="1" indent="-304800" eaLnBrk="1" hangingPunct="1">
              <a:buFontTx/>
              <a:buChar char="-"/>
            </a:pPr>
            <a:r>
              <a:rPr lang="nb-NO" sz="1600" b="0" smtClean="0"/>
              <a:t>Registrering av tilmeldte stillinger (tiltakskoordinator ansvarlig)</a:t>
            </a:r>
          </a:p>
          <a:p>
            <a:pPr marL="754063" lvl="1" indent="-304800" eaLnBrk="1" hangingPunct="1">
              <a:buFontTx/>
              <a:buChar char="-"/>
            </a:pPr>
            <a:r>
              <a:rPr lang="nb-NO" sz="1600" b="0" smtClean="0"/>
              <a:t>Tilvisning</a:t>
            </a:r>
          </a:p>
          <a:p>
            <a:pPr marL="754063" lvl="1" indent="-304800" eaLnBrk="1" hangingPunct="1">
              <a:buFontTx/>
              <a:buChar char="-"/>
            </a:pPr>
            <a:r>
              <a:rPr lang="nb-NO" sz="1600" b="0" smtClean="0"/>
              <a:t>Formidling</a:t>
            </a:r>
          </a:p>
          <a:p>
            <a:pPr marL="754063" lvl="1" indent="-304800" eaLnBrk="1" hangingPunct="1">
              <a:buFontTx/>
              <a:buChar char="-"/>
            </a:pPr>
            <a:r>
              <a:rPr lang="nb-NO" sz="1600" b="0" smtClean="0"/>
              <a:t>Gjennomføre oppgaver med fristdato</a:t>
            </a:r>
          </a:p>
          <a:p>
            <a:pPr marL="754063" lvl="1" indent="-304800" eaLnBrk="1" hangingPunct="1">
              <a:buFontTx/>
              <a:buChar char="-"/>
            </a:pPr>
            <a:r>
              <a:rPr lang="nb-NO" sz="1600" b="0" smtClean="0"/>
              <a:t>Prioritering oppfølging: </a:t>
            </a:r>
          </a:p>
          <a:p>
            <a:pPr marL="754063" lvl="1" indent="-304800" eaLnBrk="1" hangingPunct="1">
              <a:buFontTx/>
              <a:buAutoNum type="arabicPeriod"/>
            </a:pPr>
            <a:r>
              <a:rPr lang="nb-NO" sz="1600" b="0" smtClean="0"/>
              <a:t>Ungdom</a:t>
            </a:r>
          </a:p>
          <a:p>
            <a:pPr marL="754063" lvl="1" indent="-304800" eaLnBrk="1" hangingPunct="1">
              <a:buFontTx/>
              <a:buAutoNum type="arabicPeriod"/>
            </a:pPr>
            <a:r>
              <a:rPr lang="nb-NO" sz="1600" b="0" smtClean="0"/>
              <a:t>Langtidsledige</a:t>
            </a:r>
          </a:p>
          <a:p>
            <a:pPr marL="754063" lvl="1" indent="-304800" eaLnBrk="1" hangingPunct="1">
              <a:buFontTx/>
              <a:buAutoNum type="arabicPeriod"/>
            </a:pPr>
            <a:r>
              <a:rPr lang="nb-NO" sz="1600" b="0" smtClean="0"/>
              <a:t>Innvandrere</a:t>
            </a:r>
          </a:p>
          <a:p>
            <a:pPr marL="754063" lvl="1" indent="-304800" eaLnBrk="1" hangingPunct="1">
              <a:buFontTx/>
              <a:buAutoNum type="arabicPeriod"/>
            </a:pPr>
            <a:r>
              <a:rPr lang="nb-NO" sz="1600" b="0" smtClean="0"/>
              <a:t>Andre</a:t>
            </a:r>
          </a:p>
          <a:p>
            <a:pPr marL="754063" lvl="1" indent="-304800" eaLnBrk="1" hangingPunct="1">
              <a:buFontTx/>
              <a:buChar char="-"/>
            </a:pPr>
            <a:r>
              <a:rPr lang="nb-NO" sz="1600" b="0" smtClean="0"/>
              <a:t>Finne kandidater til gruppeinnkalling – arbeidssøkere, enslige forsørgere, sykmeldte (tiltakskoordinator ansvarlig for gjennomføring)</a:t>
            </a:r>
          </a:p>
          <a:p>
            <a:pPr marL="754063" lvl="1" indent="-304800" eaLnBrk="1" hangingPunct="1">
              <a:buFontTx/>
              <a:buChar char="-"/>
            </a:pPr>
            <a:r>
              <a:rPr lang="nb-NO" sz="1600" b="0" smtClean="0"/>
              <a:t>Gruppeinnkalling – observatør (rullering) – individuell oppfølging etter møte</a:t>
            </a:r>
          </a:p>
          <a:p>
            <a:pPr marL="754063" lvl="1" indent="-304800" eaLnBrk="1" hangingPunct="1">
              <a:buFontTx/>
              <a:buChar char="-"/>
            </a:pPr>
            <a:r>
              <a:rPr lang="nb-NO" sz="1600" b="0" smtClean="0"/>
              <a:t>”Motta selvregistrert person” i Arena; Standard for arbeidsrettet brukeroppfølging delprosess gjennomføre behovsvurdering skal følges.</a:t>
            </a:r>
          </a:p>
          <a:p>
            <a:pPr marL="754063" lvl="1" indent="-304800" eaLnBrk="1" hangingPunct="1">
              <a:buFontTx/>
              <a:buChar char="-"/>
            </a:pPr>
            <a:endParaRPr lang="nb-NO" sz="1600" b="0" smtClean="0"/>
          </a:p>
          <a:p>
            <a:pPr marL="754063" lvl="1" indent="-304800" eaLnBrk="1" hangingPunct="1">
              <a:buFontTx/>
              <a:buNone/>
            </a:pPr>
            <a:endParaRPr lang="nb-NO" sz="1600" smtClean="0"/>
          </a:p>
          <a:p>
            <a:pPr marL="754063" lvl="1" indent="-304800" eaLnBrk="1" hangingPunct="1">
              <a:buFontTx/>
              <a:buNone/>
            </a:pPr>
            <a:endParaRPr lang="nb-NO" sz="1600" smtClean="0"/>
          </a:p>
        </p:txBody>
      </p:sp>
    </p:spTree>
    <p:extLst>
      <p:ext uri="{BB962C8B-B14F-4D97-AF65-F5344CB8AC3E}">
        <p14:creationId xmlns:p14="http://schemas.microsoft.com/office/powerpoint/2010/main" val="3532878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b-NO" smtClean="0"/>
              <a:t>Rolle 4 – Avdelingsleder</a:t>
            </a:r>
          </a:p>
        </p:txBody>
      </p:sp>
      <p:sp>
        <p:nvSpPr>
          <p:cNvPr id="8195" name="Rectangle 3"/>
          <p:cNvSpPr>
            <a:spLocks noGrp="1" noChangeArrowheads="1"/>
          </p:cNvSpPr>
          <p:nvPr>
            <p:ph type="body" idx="1"/>
          </p:nvPr>
        </p:nvSpPr>
        <p:spPr>
          <a:xfrm>
            <a:off x="404813" y="1455738"/>
            <a:ext cx="8640762" cy="4498975"/>
          </a:xfrm>
        </p:spPr>
        <p:txBody>
          <a:bodyPr/>
          <a:lstStyle/>
          <a:p>
            <a:pPr marL="0" indent="0" eaLnBrk="1" hangingPunct="1">
              <a:lnSpc>
                <a:spcPct val="80000"/>
              </a:lnSpc>
              <a:buFont typeface="Wingdings" pitchFamily="2" charset="2"/>
              <a:buNone/>
            </a:pPr>
            <a:r>
              <a:rPr lang="nb-NO" sz="1800" dirty="0" smtClean="0"/>
              <a:t>Rolle 4 utføres av avdelingsleder</a:t>
            </a:r>
          </a:p>
          <a:p>
            <a:pPr marL="0" indent="0" eaLnBrk="1" hangingPunct="1">
              <a:lnSpc>
                <a:spcPct val="80000"/>
              </a:lnSpc>
              <a:buFont typeface="Wingdings" pitchFamily="2" charset="2"/>
              <a:buNone/>
            </a:pPr>
            <a:r>
              <a:rPr lang="nb-NO" sz="1800" dirty="0" smtClean="0"/>
              <a:t>Hovedoppgave: Tavlemøte mandager kl. 0800-0900 </a:t>
            </a:r>
          </a:p>
          <a:p>
            <a:pPr marL="450850" lvl="1" indent="-1588" eaLnBrk="1" hangingPunct="1">
              <a:lnSpc>
                <a:spcPct val="80000"/>
              </a:lnSpc>
              <a:buFont typeface="Arial" charset="0"/>
              <a:buNone/>
            </a:pPr>
            <a:endParaRPr lang="nb-NO" b="0" dirty="0" smtClean="0"/>
          </a:p>
          <a:p>
            <a:pPr marL="450850" lvl="1" indent="-1588" eaLnBrk="1" hangingPunct="1">
              <a:lnSpc>
                <a:spcPct val="80000"/>
              </a:lnSpc>
              <a:buFontTx/>
              <a:buChar char="-"/>
            </a:pPr>
            <a:r>
              <a:rPr lang="nb-NO" sz="1600" b="0" dirty="0" smtClean="0"/>
              <a:t> </a:t>
            </a:r>
            <a:r>
              <a:rPr lang="nb-NO" sz="1600" dirty="0" smtClean="0"/>
              <a:t>Hvilke oppgaver ligger denne uka?</a:t>
            </a:r>
          </a:p>
          <a:p>
            <a:pPr marL="450850" lvl="1" indent="-1588" eaLnBrk="1" hangingPunct="1">
              <a:lnSpc>
                <a:spcPct val="80000"/>
              </a:lnSpc>
              <a:buFontTx/>
              <a:buChar char="-"/>
            </a:pPr>
            <a:endParaRPr lang="nb-NO" sz="1600" b="0" dirty="0" smtClean="0"/>
          </a:p>
          <a:p>
            <a:pPr marL="450850" lvl="1" indent="-1588" eaLnBrk="1" hangingPunct="1">
              <a:lnSpc>
                <a:spcPct val="80000"/>
              </a:lnSpc>
              <a:buFontTx/>
              <a:buChar char="-"/>
            </a:pPr>
            <a:r>
              <a:rPr lang="nb-NO" sz="1600" b="0" dirty="0" smtClean="0"/>
              <a:t> Gjennomgang på Arenabenken;</a:t>
            </a:r>
          </a:p>
          <a:p>
            <a:pPr marL="450850" lvl="1" indent="-1588" eaLnBrk="1" hangingPunct="1">
              <a:lnSpc>
                <a:spcPct val="80000"/>
              </a:lnSpc>
            </a:pPr>
            <a:r>
              <a:rPr lang="nb-NO" sz="1600" b="0" dirty="0" smtClean="0"/>
              <a:t>alle tar med utskrift av sine oppgaver på Arenabenken for kommende uke </a:t>
            </a:r>
          </a:p>
          <a:p>
            <a:pPr marL="450850" lvl="1" indent="-1588" eaLnBrk="1" hangingPunct="1">
              <a:lnSpc>
                <a:spcPct val="80000"/>
              </a:lnSpc>
              <a:buFont typeface="Arial" charset="0"/>
              <a:buNone/>
            </a:pPr>
            <a:endParaRPr lang="nb-NO" sz="1600" b="0" dirty="0" smtClean="0"/>
          </a:p>
          <a:p>
            <a:pPr marL="450850" lvl="1" indent="-1588" eaLnBrk="1" hangingPunct="1">
              <a:lnSpc>
                <a:spcPct val="80000"/>
              </a:lnSpc>
              <a:buFontTx/>
              <a:buNone/>
            </a:pPr>
            <a:r>
              <a:rPr lang="nb-NO" sz="1600" b="0" dirty="0" smtClean="0"/>
              <a:t>	- Overføring av saker mellom mottak og oppfølging </a:t>
            </a:r>
          </a:p>
          <a:p>
            <a:pPr marL="450850" lvl="1" indent="-1588" eaLnBrk="1" hangingPunct="1">
              <a:lnSpc>
                <a:spcPct val="80000"/>
              </a:lnSpc>
              <a:buFontTx/>
              <a:buNone/>
            </a:pPr>
            <a:endParaRPr lang="nb-NO" sz="1600" b="0" dirty="0" smtClean="0"/>
          </a:p>
          <a:p>
            <a:pPr marL="450850" lvl="1" indent="-1588" eaLnBrk="1" hangingPunct="1">
              <a:lnSpc>
                <a:spcPct val="80000"/>
              </a:lnSpc>
              <a:buFontTx/>
              <a:buChar char="-"/>
            </a:pPr>
            <a:r>
              <a:rPr lang="nb-NO" sz="1600" b="0" dirty="0" smtClean="0"/>
              <a:t> Fordeling av saker, og prioritering </a:t>
            </a:r>
          </a:p>
          <a:p>
            <a:pPr marL="450850" lvl="1" indent="-1588" eaLnBrk="1" hangingPunct="1">
              <a:lnSpc>
                <a:spcPct val="80000"/>
              </a:lnSpc>
              <a:buFontTx/>
              <a:buChar char="-"/>
            </a:pPr>
            <a:r>
              <a:rPr lang="nb-NO" sz="1600" b="0" dirty="0" smtClean="0"/>
              <a:t> Gjennomgang lister; langtidsledige og innvandringsbakgrunn</a:t>
            </a:r>
          </a:p>
          <a:p>
            <a:pPr marL="450850" lvl="1" indent="-1588" eaLnBrk="1" hangingPunct="1">
              <a:lnSpc>
                <a:spcPct val="80000"/>
              </a:lnSpc>
              <a:buFontTx/>
              <a:buChar char="-"/>
            </a:pPr>
            <a:r>
              <a:rPr lang="nb-NO" sz="1600" b="0" dirty="0" smtClean="0"/>
              <a:t> Ventende aktiviteter – prioritere bemanning</a:t>
            </a:r>
          </a:p>
          <a:p>
            <a:pPr marL="450850" lvl="1" indent="-1588" eaLnBrk="1" hangingPunct="1">
              <a:lnSpc>
                <a:spcPct val="80000"/>
              </a:lnSpc>
              <a:buFontTx/>
              <a:buChar char="-"/>
            </a:pPr>
            <a:r>
              <a:rPr lang="nb-NO" sz="1600" b="0" dirty="0" smtClean="0"/>
              <a:t> Oversikt over kurs/tiltak og markedsmail </a:t>
            </a:r>
          </a:p>
          <a:p>
            <a:pPr marL="450850" lvl="1" indent="-1588" eaLnBrk="1" hangingPunct="1">
              <a:lnSpc>
                <a:spcPct val="80000"/>
              </a:lnSpc>
              <a:buFontTx/>
              <a:buChar char="-"/>
            </a:pPr>
            <a:r>
              <a:rPr lang="nb-NO" sz="1600" b="0" dirty="0" smtClean="0"/>
              <a:t>Bemanningsplan </a:t>
            </a:r>
          </a:p>
          <a:p>
            <a:pPr marL="0" indent="0" eaLnBrk="1" hangingPunct="1">
              <a:lnSpc>
                <a:spcPct val="80000"/>
              </a:lnSpc>
              <a:buFontTx/>
              <a:buNone/>
            </a:pPr>
            <a:endParaRPr lang="nb-NO" sz="2400" b="0" dirty="0" smtClean="0"/>
          </a:p>
          <a:p>
            <a:pPr marL="0" indent="0" eaLnBrk="1" hangingPunct="1">
              <a:lnSpc>
                <a:spcPct val="80000"/>
              </a:lnSpc>
              <a:buFont typeface="Wingdings" pitchFamily="2" charset="2"/>
              <a:buNone/>
            </a:pPr>
            <a:endParaRPr lang="nb-NO" sz="1800" b="0" dirty="0" smtClean="0"/>
          </a:p>
        </p:txBody>
      </p:sp>
    </p:spTree>
    <p:extLst>
      <p:ext uri="{BB962C8B-B14F-4D97-AF65-F5344CB8AC3E}">
        <p14:creationId xmlns:p14="http://schemas.microsoft.com/office/powerpoint/2010/main" val="2798697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nb-NO"/>
              <a:t>Hva har KF gitt oss (effekter)</a:t>
            </a:r>
          </a:p>
        </p:txBody>
      </p:sp>
      <p:sp>
        <p:nvSpPr>
          <p:cNvPr id="117763" name="Rectangle 3"/>
          <p:cNvSpPr>
            <a:spLocks noGrp="1" noChangeArrowheads="1"/>
          </p:cNvSpPr>
          <p:nvPr>
            <p:ph type="body" idx="1"/>
          </p:nvPr>
        </p:nvSpPr>
        <p:spPr>
          <a:xfrm>
            <a:off x="457200" y="1493838"/>
            <a:ext cx="8686800" cy="4721225"/>
          </a:xfrm>
        </p:spPr>
        <p:txBody>
          <a:bodyPr/>
          <a:lstStyle/>
          <a:p>
            <a:pPr>
              <a:lnSpc>
                <a:spcPct val="90000"/>
              </a:lnSpc>
            </a:pPr>
            <a:r>
              <a:rPr lang="nb-NO" dirty="0"/>
              <a:t>Vi har kontroll på ”inngangen” og det som treffer oss</a:t>
            </a:r>
          </a:p>
          <a:p>
            <a:pPr>
              <a:lnSpc>
                <a:spcPct val="90000"/>
              </a:lnSpc>
            </a:pPr>
            <a:r>
              <a:rPr lang="nb-NO" dirty="0"/>
              <a:t>Sikrer dagens inngang, og vi er daglig </a:t>
            </a:r>
            <a:r>
              <a:rPr lang="nb-NO" dirty="0" err="1"/>
              <a:t>ajour</a:t>
            </a:r>
            <a:r>
              <a:rPr lang="nb-NO" dirty="0"/>
              <a:t> (”kun ferskvare”)</a:t>
            </a:r>
          </a:p>
          <a:p>
            <a:pPr>
              <a:lnSpc>
                <a:spcPct val="90000"/>
              </a:lnSpc>
            </a:pPr>
            <a:r>
              <a:rPr lang="nb-NO" dirty="0"/>
              <a:t>Bedre prosessflyt, og rollefordeling</a:t>
            </a:r>
            <a:br>
              <a:rPr lang="nb-NO" dirty="0"/>
            </a:br>
            <a:r>
              <a:rPr lang="nb-NO" dirty="0"/>
              <a:t>(modellen tåler fravær)</a:t>
            </a:r>
          </a:p>
          <a:p>
            <a:pPr>
              <a:lnSpc>
                <a:spcPct val="90000"/>
              </a:lnSpc>
            </a:pPr>
            <a:r>
              <a:rPr lang="nb-NO" dirty="0"/>
              <a:t>Bedre resultatoppnåelse</a:t>
            </a:r>
          </a:p>
          <a:p>
            <a:pPr>
              <a:lnSpc>
                <a:spcPct val="90000"/>
              </a:lnSpc>
            </a:pPr>
            <a:r>
              <a:rPr lang="nb-NO" dirty="0"/>
              <a:t>Mindre henvendelser (telefon og mottak)</a:t>
            </a:r>
          </a:p>
          <a:p>
            <a:pPr>
              <a:lnSpc>
                <a:spcPct val="90000"/>
              </a:lnSpc>
            </a:pPr>
            <a:r>
              <a:rPr lang="nb-NO" dirty="0"/>
              <a:t>Synergier: Den enkelte blir bevisst KF, i andre arbeidsoppgaver/ prosesser, og utvikler dermed kosteffektive og rasjonelle løsninger på andre områder</a:t>
            </a:r>
            <a:br>
              <a:rPr lang="nb-NO" dirty="0"/>
            </a:br>
            <a:r>
              <a:rPr lang="nb-NO" dirty="0"/>
              <a:t>ved hjelp av verktøy/prinsipper fra </a:t>
            </a:r>
            <a:r>
              <a:rPr lang="nb-NO" dirty="0" smtClean="0"/>
              <a:t>KF</a:t>
            </a:r>
          </a:p>
          <a:p>
            <a:pPr>
              <a:lnSpc>
                <a:spcPct val="90000"/>
              </a:lnSpc>
            </a:pPr>
            <a:r>
              <a:rPr lang="nb-NO" dirty="0" smtClean="0">
                <a:solidFill>
                  <a:srgbClr val="FF0000"/>
                </a:solidFill>
              </a:rPr>
              <a:t>TAVLEMØTER!!!!</a:t>
            </a:r>
            <a:r>
              <a:rPr lang="nb-NO" dirty="0">
                <a:solidFill>
                  <a:srgbClr val="FF0000"/>
                </a:solidFill>
              </a:rPr>
              <a:t/>
            </a:r>
            <a:br>
              <a:rPr lang="nb-NO" dirty="0">
                <a:solidFill>
                  <a:srgbClr val="FF0000"/>
                </a:solidFill>
              </a:rPr>
            </a:br>
            <a:r>
              <a:rPr lang="nb-NO" dirty="0"/>
              <a:t/>
            </a:r>
            <a:br>
              <a:rPr lang="nb-NO" dirty="0"/>
            </a:br>
            <a:r>
              <a:rPr lang="nb-NO" sz="2400" dirty="0">
                <a:solidFill>
                  <a:schemeClr val="tx2"/>
                </a:solidFill>
              </a:rPr>
              <a:t>……..Vi kunne ikke vært dette foruten!!!!!</a:t>
            </a:r>
          </a:p>
        </p:txBody>
      </p:sp>
    </p:spTree>
    <p:extLst>
      <p:ext uri="{BB962C8B-B14F-4D97-AF65-F5344CB8AC3E}">
        <p14:creationId xmlns:p14="http://schemas.microsoft.com/office/powerpoint/2010/main" val="233600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47675" y="257175"/>
            <a:ext cx="7928878" cy="1136650"/>
          </a:xfrm>
        </p:spPr>
        <p:txBody>
          <a:bodyPr/>
          <a:lstStyle/>
          <a:p>
            <a:r>
              <a:rPr lang="nb-NO" sz="3600" dirty="0" smtClean="0"/>
              <a:t>Virksomhetsstrategien 2012 - 2020</a:t>
            </a:r>
            <a:endParaRPr lang="nb-NO" sz="3600" dirty="0"/>
          </a:p>
        </p:txBody>
      </p:sp>
      <p:sp>
        <p:nvSpPr>
          <p:cNvPr id="7" name="Rectangle 91"/>
          <p:cNvSpPr>
            <a:spLocks noChangeArrowheads="1"/>
          </p:cNvSpPr>
          <p:nvPr/>
        </p:nvSpPr>
        <p:spPr bwMode="gray">
          <a:xfrm>
            <a:off x="5483760" y="3089526"/>
            <a:ext cx="1314134" cy="785012"/>
          </a:xfrm>
          <a:prstGeom prst="rect">
            <a:avLst/>
          </a:prstGeom>
          <a:solidFill>
            <a:srgbClr val="E78724"/>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dirty="0">
                <a:solidFill>
                  <a:srgbClr val="FFFFFF"/>
                </a:solidFill>
              </a:rPr>
              <a:t>Videreutvikle og formidle vår </a:t>
            </a:r>
            <a:r>
              <a:rPr lang="nb-NO" sz="1100" dirty="0" err="1">
                <a:solidFill>
                  <a:srgbClr val="FFFFFF"/>
                </a:solidFill>
              </a:rPr>
              <a:t>kunn</a:t>
            </a:r>
            <a:r>
              <a:rPr lang="nb-NO" sz="1100" dirty="0">
                <a:solidFill>
                  <a:srgbClr val="FFFFFF"/>
                </a:solidFill>
              </a:rPr>
              <a:t>-skap om tilstanden på arbeids- og velferdsområdet</a:t>
            </a:r>
          </a:p>
        </p:txBody>
      </p:sp>
      <p:sp>
        <p:nvSpPr>
          <p:cNvPr id="8" name="Rectangle 91"/>
          <p:cNvSpPr>
            <a:spLocks noChangeArrowheads="1"/>
          </p:cNvSpPr>
          <p:nvPr/>
        </p:nvSpPr>
        <p:spPr bwMode="gray">
          <a:xfrm>
            <a:off x="5483760" y="3958308"/>
            <a:ext cx="1314134" cy="785013"/>
          </a:xfrm>
          <a:prstGeom prst="rect">
            <a:avLst/>
          </a:prstGeom>
          <a:solidFill>
            <a:srgbClr val="E78724"/>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a:solidFill>
                  <a:srgbClr val="FFFFFF"/>
                </a:solidFill>
              </a:rPr>
              <a:t>Bidra aktivt til politikkutvikling og forenkling av regelverk </a:t>
            </a:r>
          </a:p>
        </p:txBody>
      </p:sp>
      <p:sp>
        <p:nvSpPr>
          <p:cNvPr id="9" name="Rectangle 91"/>
          <p:cNvSpPr>
            <a:spLocks noChangeArrowheads="1"/>
          </p:cNvSpPr>
          <p:nvPr/>
        </p:nvSpPr>
        <p:spPr bwMode="gray">
          <a:xfrm>
            <a:off x="5483760" y="2234253"/>
            <a:ext cx="1314134" cy="785013"/>
          </a:xfrm>
          <a:prstGeom prst="rect">
            <a:avLst/>
          </a:prstGeom>
          <a:solidFill>
            <a:srgbClr val="E78724"/>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a:solidFill>
                  <a:srgbClr val="FFFFFF"/>
                </a:solidFill>
              </a:rPr>
              <a:t>Øke kunnskap om hva som virker</a:t>
            </a:r>
          </a:p>
        </p:txBody>
      </p:sp>
      <p:sp>
        <p:nvSpPr>
          <p:cNvPr id="10" name="Rectangle 91"/>
          <p:cNvSpPr>
            <a:spLocks noChangeArrowheads="1"/>
          </p:cNvSpPr>
          <p:nvPr/>
        </p:nvSpPr>
        <p:spPr bwMode="gray">
          <a:xfrm>
            <a:off x="3910760" y="3101685"/>
            <a:ext cx="1314134" cy="785013"/>
          </a:xfrm>
          <a:prstGeom prst="rect">
            <a:avLst/>
          </a:prstGeom>
          <a:solidFill>
            <a:srgbClr val="B9122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0"/>
              </a:spcBef>
              <a:spcAft>
                <a:spcPct val="0"/>
              </a:spcAft>
              <a:buFont typeface="Arial" charset="0"/>
              <a:buNone/>
            </a:pPr>
            <a:r>
              <a:rPr lang="nb-NO" sz="1100">
                <a:solidFill>
                  <a:srgbClr val="FFFFFF"/>
                </a:solidFill>
              </a:rPr>
              <a:t>Legge til rette for medvirkning og tydeliggjøre brukers eget ansvar</a:t>
            </a:r>
            <a:endParaRPr lang="nb-NO" sz="1100" i="1">
              <a:solidFill>
                <a:srgbClr val="FFFFFF"/>
              </a:solidFill>
            </a:endParaRPr>
          </a:p>
        </p:txBody>
      </p:sp>
      <p:sp>
        <p:nvSpPr>
          <p:cNvPr id="11" name="Rectangle 91"/>
          <p:cNvSpPr>
            <a:spLocks noChangeArrowheads="1"/>
          </p:cNvSpPr>
          <p:nvPr/>
        </p:nvSpPr>
        <p:spPr bwMode="gray">
          <a:xfrm>
            <a:off x="3910760" y="4829794"/>
            <a:ext cx="1314134" cy="785012"/>
          </a:xfrm>
          <a:prstGeom prst="rect">
            <a:avLst/>
          </a:prstGeom>
          <a:solidFill>
            <a:srgbClr val="B9122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0"/>
              </a:spcBef>
              <a:spcAft>
                <a:spcPct val="0"/>
              </a:spcAft>
            </a:pPr>
            <a:r>
              <a:rPr lang="nb-NO" sz="1100">
                <a:solidFill>
                  <a:srgbClr val="FFFFFF"/>
                </a:solidFill>
              </a:rPr>
              <a:t>Tilby flere tjenester via telefoni og nett</a:t>
            </a:r>
          </a:p>
        </p:txBody>
      </p:sp>
      <p:sp>
        <p:nvSpPr>
          <p:cNvPr id="12" name="Rectangle 91"/>
          <p:cNvSpPr>
            <a:spLocks noChangeArrowheads="1"/>
          </p:cNvSpPr>
          <p:nvPr/>
        </p:nvSpPr>
        <p:spPr bwMode="gray">
          <a:xfrm>
            <a:off x="3910760" y="3966415"/>
            <a:ext cx="1314134" cy="785013"/>
          </a:xfrm>
          <a:prstGeom prst="rect">
            <a:avLst/>
          </a:prstGeom>
          <a:solidFill>
            <a:srgbClr val="B9122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dirty="0">
                <a:solidFill>
                  <a:srgbClr val="FFFFFF"/>
                </a:solidFill>
              </a:rPr>
              <a:t>Forsterke den </a:t>
            </a:r>
            <a:r>
              <a:rPr lang="nb-NO" sz="1100" dirty="0" err="1">
                <a:solidFill>
                  <a:srgbClr val="FFFFFF"/>
                </a:solidFill>
              </a:rPr>
              <a:t>systemrettede</a:t>
            </a:r>
            <a:r>
              <a:rPr lang="nb-NO" sz="1100" dirty="0">
                <a:solidFill>
                  <a:srgbClr val="FFFFFF"/>
                </a:solidFill>
              </a:rPr>
              <a:t> brukermedvirkning</a:t>
            </a:r>
          </a:p>
        </p:txBody>
      </p:sp>
      <p:sp>
        <p:nvSpPr>
          <p:cNvPr id="13" name="Rectangle 91"/>
          <p:cNvSpPr>
            <a:spLocks noChangeArrowheads="1"/>
          </p:cNvSpPr>
          <p:nvPr/>
        </p:nvSpPr>
        <p:spPr bwMode="gray">
          <a:xfrm>
            <a:off x="3910760" y="2231551"/>
            <a:ext cx="1314134" cy="785013"/>
          </a:xfrm>
          <a:prstGeom prst="rect">
            <a:avLst/>
          </a:prstGeom>
          <a:solidFill>
            <a:srgbClr val="B9122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0"/>
              </a:spcBef>
              <a:spcAft>
                <a:spcPct val="0"/>
              </a:spcAft>
              <a:buSzPct val="85000"/>
            </a:pPr>
            <a:r>
              <a:rPr lang="nb-NO" sz="1100" dirty="0">
                <a:solidFill>
                  <a:srgbClr val="FFFFFF"/>
                </a:solidFill>
              </a:rPr>
              <a:t>Styrke ferdighetene i veiledning og samhandling med bruker</a:t>
            </a:r>
          </a:p>
        </p:txBody>
      </p:sp>
      <p:sp>
        <p:nvSpPr>
          <p:cNvPr id="14" name="Rectangle 91"/>
          <p:cNvSpPr>
            <a:spLocks noChangeArrowheads="1"/>
          </p:cNvSpPr>
          <p:nvPr/>
        </p:nvSpPr>
        <p:spPr bwMode="gray">
          <a:xfrm>
            <a:off x="2380196" y="3098983"/>
            <a:ext cx="1314134" cy="785013"/>
          </a:xfrm>
          <a:prstGeom prst="rect">
            <a:avLst/>
          </a:prstGeom>
          <a:solidFill>
            <a:srgbClr val="00577A"/>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a:solidFill>
                  <a:srgbClr val="FFFFFF"/>
                </a:solidFill>
              </a:rPr>
              <a:t>Målrette kompetanse-utvikling</a:t>
            </a:r>
          </a:p>
        </p:txBody>
      </p:sp>
      <p:sp>
        <p:nvSpPr>
          <p:cNvPr id="15" name="Rectangle 91"/>
          <p:cNvSpPr>
            <a:spLocks noChangeArrowheads="1"/>
          </p:cNvSpPr>
          <p:nvPr/>
        </p:nvSpPr>
        <p:spPr bwMode="gray">
          <a:xfrm>
            <a:off x="2380196" y="3966415"/>
            <a:ext cx="1314134" cy="785013"/>
          </a:xfrm>
          <a:prstGeom prst="rect">
            <a:avLst/>
          </a:prstGeom>
          <a:solidFill>
            <a:srgbClr val="00577A"/>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dirty="0">
                <a:solidFill>
                  <a:srgbClr val="FFFFFF"/>
                </a:solidFill>
              </a:rPr>
              <a:t>Løse forvaltnings-oppgaver i robuste miljøer</a:t>
            </a:r>
          </a:p>
        </p:txBody>
      </p:sp>
      <p:sp>
        <p:nvSpPr>
          <p:cNvPr id="16" name="Rectangle 91"/>
          <p:cNvSpPr>
            <a:spLocks noChangeArrowheads="1"/>
          </p:cNvSpPr>
          <p:nvPr/>
        </p:nvSpPr>
        <p:spPr bwMode="gray">
          <a:xfrm>
            <a:off x="2380196" y="2231551"/>
            <a:ext cx="1314134" cy="785013"/>
          </a:xfrm>
          <a:prstGeom prst="rect">
            <a:avLst/>
          </a:prstGeom>
          <a:solidFill>
            <a:srgbClr val="00577A"/>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100">
                <a:solidFill>
                  <a:srgbClr val="FFFFFF"/>
                </a:solidFill>
              </a:rPr>
              <a:t>Følge felles og tydelige krav til  kvalitet og like arbeidsprosesser</a:t>
            </a:r>
          </a:p>
        </p:txBody>
      </p:sp>
      <p:sp>
        <p:nvSpPr>
          <p:cNvPr id="17" name="Rectangle 91"/>
          <p:cNvSpPr>
            <a:spLocks noChangeArrowheads="1"/>
          </p:cNvSpPr>
          <p:nvPr/>
        </p:nvSpPr>
        <p:spPr bwMode="gray">
          <a:xfrm>
            <a:off x="805781" y="3096281"/>
            <a:ext cx="1314135" cy="785013"/>
          </a:xfrm>
          <a:prstGeom prst="rect">
            <a:avLst/>
          </a:prstGeom>
          <a:solidFill>
            <a:srgbClr val="52124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0"/>
              </a:spcBef>
              <a:spcAft>
                <a:spcPct val="0"/>
              </a:spcAft>
            </a:pPr>
            <a:r>
              <a:rPr lang="nb-NO" sz="1100">
                <a:solidFill>
                  <a:srgbClr val="FFFFFF"/>
                </a:solidFill>
              </a:rPr>
              <a:t>Styrke den arbeidsrettede brukeroppfølgingen</a:t>
            </a:r>
          </a:p>
        </p:txBody>
      </p:sp>
      <p:sp>
        <p:nvSpPr>
          <p:cNvPr id="18" name="Rectangle 91"/>
          <p:cNvSpPr>
            <a:spLocks noChangeArrowheads="1"/>
          </p:cNvSpPr>
          <p:nvPr/>
        </p:nvSpPr>
        <p:spPr bwMode="gray">
          <a:xfrm>
            <a:off x="805781" y="4828442"/>
            <a:ext cx="1315549" cy="785013"/>
          </a:xfrm>
          <a:prstGeom prst="rect">
            <a:avLst/>
          </a:prstGeom>
          <a:solidFill>
            <a:srgbClr val="52124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0"/>
              </a:spcBef>
              <a:spcAft>
                <a:spcPct val="0"/>
              </a:spcAft>
              <a:buFont typeface="Arial" charset="0"/>
              <a:buNone/>
            </a:pPr>
            <a:r>
              <a:rPr lang="nb-NO" sz="1100">
                <a:solidFill>
                  <a:srgbClr val="FFFFFF"/>
                </a:solidFill>
              </a:rPr>
              <a:t>Ha fleksibel tiltaksportefølje og treffsikker bruk</a:t>
            </a:r>
            <a:endParaRPr lang="nb-NO" sz="1100" i="1">
              <a:solidFill>
                <a:srgbClr val="FFFFFF"/>
              </a:solidFill>
            </a:endParaRPr>
          </a:p>
        </p:txBody>
      </p:sp>
      <p:sp>
        <p:nvSpPr>
          <p:cNvPr id="19" name="Rectangle 91"/>
          <p:cNvSpPr>
            <a:spLocks noChangeArrowheads="1"/>
          </p:cNvSpPr>
          <p:nvPr/>
        </p:nvSpPr>
        <p:spPr bwMode="gray">
          <a:xfrm>
            <a:off x="805781" y="3965064"/>
            <a:ext cx="1315549" cy="785012"/>
          </a:xfrm>
          <a:prstGeom prst="rect">
            <a:avLst/>
          </a:prstGeom>
          <a:solidFill>
            <a:srgbClr val="52124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0"/>
              </a:spcBef>
              <a:spcAft>
                <a:spcPct val="0"/>
              </a:spcAft>
            </a:pPr>
            <a:r>
              <a:rPr lang="nb-NO" sz="1100">
                <a:solidFill>
                  <a:srgbClr val="FFFFFF"/>
                </a:solidFill>
              </a:rPr>
              <a:t>Tydeliggjøre roller og styrke samarbeidet med arbeidslivet, legene og skoleverket</a:t>
            </a:r>
            <a:endParaRPr lang="nb-NO" sz="1100">
              <a:solidFill>
                <a:srgbClr val="675C53"/>
              </a:solidFill>
            </a:endParaRPr>
          </a:p>
        </p:txBody>
      </p:sp>
      <p:sp>
        <p:nvSpPr>
          <p:cNvPr id="20" name="Rectangle 91"/>
          <p:cNvSpPr>
            <a:spLocks noChangeArrowheads="1"/>
          </p:cNvSpPr>
          <p:nvPr/>
        </p:nvSpPr>
        <p:spPr bwMode="gray">
          <a:xfrm>
            <a:off x="805781" y="2231551"/>
            <a:ext cx="1315549" cy="785013"/>
          </a:xfrm>
          <a:prstGeom prst="rect">
            <a:avLst/>
          </a:prstGeom>
          <a:solidFill>
            <a:srgbClr val="521245"/>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100">
                <a:solidFill>
                  <a:srgbClr val="FFFFFF"/>
                </a:solidFill>
              </a:rPr>
              <a:t>Styrke arbeidsmarkeds-kompetanse</a:t>
            </a:r>
          </a:p>
        </p:txBody>
      </p:sp>
      <p:sp>
        <p:nvSpPr>
          <p:cNvPr id="21" name="Rectangle 91"/>
          <p:cNvSpPr>
            <a:spLocks noChangeArrowheads="1"/>
          </p:cNvSpPr>
          <p:nvPr/>
        </p:nvSpPr>
        <p:spPr bwMode="gray">
          <a:xfrm>
            <a:off x="7055346" y="2239658"/>
            <a:ext cx="1314135" cy="785013"/>
          </a:xfrm>
          <a:prstGeom prst="rect">
            <a:avLst/>
          </a:prstGeom>
          <a:solidFill>
            <a:srgbClr val="8BAB3B"/>
          </a:solidFill>
          <a:ln>
            <a:noFill/>
          </a:ln>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200" dirty="0">
                <a:solidFill>
                  <a:srgbClr val="FFFFFF"/>
                </a:solidFill>
              </a:rPr>
              <a:t>Utøve</a:t>
            </a:r>
            <a:r>
              <a:rPr lang="nb-NO" sz="1100" dirty="0">
                <a:solidFill>
                  <a:srgbClr val="FFFFFF"/>
                </a:solidFill>
              </a:rPr>
              <a:t> tydelig ledelse og </a:t>
            </a:r>
            <a:r>
              <a:rPr lang="nb-NO" sz="1200" dirty="0">
                <a:solidFill>
                  <a:srgbClr val="FFFFFF"/>
                </a:solidFill>
              </a:rPr>
              <a:t>helhetlig styring</a:t>
            </a:r>
          </a:p>
        </p:txBody>
      </p:sp>
      <p:sp>
        <p:nvSpPr>
          <p:cNvPr id="22" name="Rectangle 91"/>
          <p:cNvSpPr>
            <a:spLocks noChangeArrowheads="1"/>
          </p:cNvSpPr>
          <p:nvPr/>
        </p:nvSpPr>
        <p:spPr bwMode="gray">
          <a:xfrm>
            <a:off x="7061004" y="3954255"/>
            <a:ext cx="1314135" cy="785012"/>
          </a:xfrm>
          <a:prstGeom prst="rect">
            <a:avLst/>
          </a:prstGeom>
          <a:solidFill>
            <a:srgbClr val="8BAB3B"/>
          </a:solidFill>
          <a:ln>
            <a:noFill/>
          </a:ln>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100">
                <a:solidFill>
                  <a:srgbClr val="FFFFFF"/>
                </a:solidFill>
              </a:rPr>
              <a:t>Sammen styrke NAV som lærende organisasjon</a:t>
            </a:r>
          </a:p>
        </p:txBody>
      </p:sp>
      <p:sp>
        <p:nvSpPr>
          <p:cNvPr id="23" name="Rectangle 91"/>
          <p:cNvSpPr>
            <a:spLocks noChangeArrowheads="1"/>
          </p:cNvSpPr>
          <p:nvPr/>
        </p:nvSpPr>
        <p:spPr bwMode="gray">
          <a:xfrm>
            <a:off x="7061004" y="5697226"/>
            <a:ext cx="1315549" cy="785012"/>
          </a:xfrm>
          <a:prstGeom prst="rect">
            <a:avLst/>
          </a:prstGeom>
          <a:solidFill>
            <a:srgbClr val="8BAB3B"/>
          </a:solidFill>
          <a:ln>
            <a:noFill/>
          </a:ln>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100">
                <a:solidFill>
                  <a:srgbClr val="FFFFFF"/>
                </a:solidFill>
              </a:rPr>
              <a:t>Utvikle nye IKT-løsninger og sikre implementering</a:t>
            </a:r>
          </a:p>
        </p:txBody>
      </p:sp>
      <p:sp>
        <p:nvSpPr>
          <p:cNvPr id="24" name="Rectangle 91"/>
          <p:cNvSpPr>
            <a:spLocks noChangeArrowheads="1"/>
          </p:cNvSpPr>
          <p:nvPr/>
        </p:nvSpPr>
        <p:spPr bwMode="gray">
          <a:xfrm>
            <a:off x="7061004" y="4823038"/>
            <a:ext cx="1315549" cy="785013"/>
          </a:xfrm>
          <a:prstGeom prst="rect">
            <a:avLst/>
          </a:prstGeom>
          <a:solidFill>
            <a:srgbClr val="8BAB3B"/>
          </a:solidFill>
          <a:ln>
            <a:noFill/>
          </a:ln>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100">
                <a:solidFill>
                  <a:srgbClr val="FFFFFF"/>
                </a:solidFill>
              </a:rPr>
              <a:t>Fortsette å øke effektivitet og utvikle evnen til endring</a:t>
            </a:r>
          </a:p>
        </p:txBody>
      </p:sp>
      <p:sp>
        <p:nvSpPr>
          <p:cNvPr id="25" name="Rectangle 91"/>
          <p:cNvSpPr>
            <a:spLocks noChangeArrowheads="1"/>
          </p:cNvSpPr>
          <p:nvPr/>
        </p:nvSpPr>
        <p:spPr bwMode="gray">
          <a:xfrm>
            <a:off x="7061004" y="3089526"/>
            <a:ext cx="1315549" cy="785012"/>
          </a:xfrm>
          <a:prstGeom prst="rect">
            <a:avLst/>
          </a:prstGeom>
          <a:solidFill>
            <a:srgbClr val="8BAB3B"/>
          </a:solidFill>
          <a:ln>
            <a:noFill/>
          </a:ln>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100">
                <a:solidFill>
                  <a:srgbClr val="FFFFFF"/>
                </a:solidFill>
              </a:rPr>
              <a:t>Videreutvikle partnerskapet</a:t>
            </a:r>
          </a:p>
        </p:txBody>
      </p:sp>
      <p:sp>
        <p:nvSpPr>
          <p:cNvPr id="26" name="Rectangle 91"/>
          <p:cNvSpPr>
            <a:spLocks noChangeArrowheads="1"/>
          </p:cNvSpPr>
          <p:nvPr/>
        </p:nvSpPr>
        <p:spPr bwMode="gray">
          <a:xfrm>
            <a:off x="5483760" y="1480317"/>
            <a:ext cx="1314134" cy="785013"/>
          </a:xfrm>
          <a:prstGeom prst="rect">
            <a:avLst/>
          </a:prstGeom>
          <a:noFill/>
          <a:ln>
            <a:noFill/>
          </a:ln>
          <a:extLst>
            <a:ext uri="{909E8E84-426E-40DD-AFC4-6F175D3DCCD1}">
              <a14:hiddenFill xmlns:a14="http://schemas.microsoft.com/office/drawing/2010/main">
                <a:solidFill>
                  <a:srgbClr val="34292E"/>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400">
                <a:solidFill>
                  <a:srgbClr val="C30000"/>
                </a:solidFill>
              </a:rPr>
              <a:t>Kunnskapsrik samfunnsaktør</a:t>
            </a:r>
          </a:p>
        </p:txBody>
      </p:sp>
      <p:sp>
        <p:nvSpPr>
          <p:cNvPr id="27" name="Rectangle 91"/>
          <p:cNvSpPr>
            <a:spLocks noChangeArrowheads="1"/>
          </p:cNvSpPr>
          <p:nvPr/>
        </p:nvSpPr>
        <p:spPr bwMode="gray">
          <a:xfrm>
            <a:off x="3910760" y="1477615"/>
            <a:ext cx="1314134" cy="785013"/>
          </a:xfrm>
          <a:prstGeom prst="rect">
            <a:avLst/>
          </a:prstGeom>
          <a:noFill/>
          <a:ln>
            <a:noFill/>
          </a:ln>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0"/>
              </a:spcBef>
              <a:spcAft>
                <a:spcPct val="0"/>
              </a:spcAft>
              <a:buSzPct val="85000"/>
            </a:pPr>
            <a:r>
              <a:rPr lang="nb-NO" sz="1400">
                <a:solidFill>
                  <a:srgbClr val="C30000"/>
                </a:solidFill>
              </a:rPr>
              <a:t>Aktive brukere</a:t>
            </a:r>
          </a:p>
        </p:txBody>
      </p:sp>
      <p:sp>
        <p:nvSpPr>
          <p:cNvPr id="28" name="Rectangle 91"/>
          <p:cNvSpPr>
            <a:spLocks noChangeArrowheads="1"/>
          </p:cNvSpPr>
          <p:nvPr/>
        </p:nvSpPr>
        <p:spPr bwMode="gray">
          <a:xfrm>
            <a:off x="2380196" y="1477615"/>
            <a:ext cx="1314134" cy="785013"/>
          </a:xfrm>
          <a:prstGeom prst="rect">
            <a:avLst/>
          </a:prstGeom>
          <a:noFill/>
          <a:ln>
            <a:noFill/>
          </a:ln>
          <a:extLst>
            <a:ext uri="{909E8E84-426E-40DD-AFC4-6F175D3DCCD1}">
              <a14:hiddenFill xmlns:a14="http://schemas.microsoft.com/office/drawing/2010/main">
                <a:solidFill>
                  <a:srgbClr val="005B82"/>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400">
                <a:solidFill>
                  <a:srgbClr val="C30000"/>
                </a:solidFill>
              </a:rPr>
              <a:t>Pålitelig forvaltning</a:t>
            </a:r>
          </a:p>
        </p:txBody>
      </p:sp>
      <p:sp>
        <p:nvSpPr>
          <p:cNvPr id="29" name="Rectangle 91"/>
          <p:cNvSpPr>
            <a:spLocks noChangeArrowheads="1"/>
          </p:cNvSpPr>
          <p:nvPr/>
        </p:nvSpPr>
        <p:spPr bwMode="gray">
          <a:xfrm>
            <a:off x="805781" y="1477615"/>
            <a:ext cx="1315549" cy="78501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18000" tIns="36000" rIns="18000" bIns="36000" anchor="ctr" anchorCtr="1"/>
          <a:lstStyle/>
          <a:p>
            <a:pPr algn="ctr" fontAlgn="base">
              <a:spcBef>
                <a:spcPct val="50000"/>
              </a:spcBef>
              <a:spcAft>
                <a:spcPct val="0"/>
              </a:spcAft>
              <a:buSzPct val="85000"/>
            </a:pPr>
            <a:r>
              <a:rPr lang="nb-NO" sz="1400">
                <a:solidFill>
                  <a:srgbClr val="C30000"/>
                </a:solidFill>
              </a:rPr>
              <a:t>Arbeid først</a:t>
            </a:r>
          </a:p>
        </p:txBody>
      </p:sp>
      <p:sp>
        <p:nvSpPr>
          <p:cNvPr id="30" name="Rectangle 91"/>
          <p:cNvSpPr>
            <a:spLocks noChangeArrowheads="1"/>
          </p:cNvSpPr>
          <p:nvPr/>
        </p:nvSpPr>
        <p:spPr bwMode="gray">
          <a:xfrm>
            <a:off x="7055346" y="1485722"/>
            <a:ext cx="1314135" cy="785013"/>
          </a:xfrm>
          <a:prstGeom prst="rect">
            <a:avLst/>
          </a:prstGeom>
          <a:noFill/>
          <a:ln>
            <a:noFill/>
          </a:ln>
          <a:effectLst/>
          <a:extLst>
            <a:ext uri="{909E8E84-426E-40DD-AFC4-6F175D3DCCD1}">
              <a14:hiddenFill xmlns:a14="http://schemas.microsoft.com/office/drawing/2010/main">
                <a:solidFill>
                  <a:srgbClr val="008E00"/>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36000" rIns="18000" bIns="36000" anchor="ctr" anchorCtr="1"/>
          <a:lstStyle/>
          <a:p>
            <a:pPr marL="85725" algn="ctr" fontAlgn="base">
              <a:spcBef>
                <a:spcPct val="50000"/>
              </a:spcBef>
              <a:spcAft>
                <a:spcPct val="0"/>
              </a:spcAft>
              <a:buSzPct val="85000"/>
              <a:buFont typeface="Arial" charset="0"/>
              <a:buNone/>
            </a:pPr>
            <a:r>
              <a:rPr lang="nb-NO" sz="1400">
                <a:solidFill>
                  <a:srgbClr val="C30000"/>
                </a:solidFill>
              </a:rPr>
              <a:t>Løsningsdyktig organisasjon</a:t>
            </a:r>
          </a:p>
        </p:txBody>
      </p:sp>
      <p:sp>
        <p:nvSpPr>
          <p:cNvPr id="31" name="Line 34"/>
          <p:cNvSpPr>
            <a:spLocks noChangeShapeType="1"/>
          </p:cNvSpPr>
          <p:nvPr/>
        </p:nvSpPr>
        <p:spPr bwMode="auto">
          <a:xfrm>
            <a:off x="2281177" y="1557333"/>
            <a:ext cx="0" cy="471953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32" name="Line 35"/>
          <p:cNvSpPr>
            <a:spLocks noChangeShapeType="1"/>
          </p:cNvSpPr>
          <p:nvPr/>
        </p:nvSpPr>
        <p:spPr bwMode="auto">
          <a:xfrm>
            <a:off x="6935108" y="1550577"/>
            <a:ext cx="0" cy="4719533"/>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33" name="Line 36"/>
          <p:cNvSpPr>
            <a:spLocks noChangeShapeType="1"/>
          </p:cNvSpPr>
          <p:nvPr/>
        </p:nvSpPr>
        <p:spPr bwMode="auto">
          <a:xfrm>
            <a:off x="5372009" y="1550577"/>
            <a:ext cx="0" cy="4719533"/>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34" name="Line 37"/>
          <p:cNvSpPr>
            <a:spLocks noChangeShapeType="1"/>
          </p:cNvSpPr>
          <p:nvPr/>
        </p:nvSpPr>
        <p:spPr bwMode="auto">
          <a:xfrm>
            <a:off x="3821642" y="1557333"/>
            <a:ext cx="0" cy="471953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Tree>
    <p:extLst>
      <p:ext uri="{BB962C8B-B14F-4D97-AF65-F5344CB8AC3E}">
        <p14:creationId xmlns:p14="http://schemas.microsoft.com/office/powerpoint/2010/main" val="397766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Våre tanker om fremtiden</a:t>
            </a:r>
            <a:endParaRPr lang="nb-NO" dirty="0"/>
          </a:p>
        </p:txBody>
      </p:sp>
      <p:sp>
        <p:nvSpPr>
          <p:cNvPr id="3" name="Plassholder for innhold 2"/>
          <p:cNvSpPr>
            <a:spLocks noGrp="1"/>
          </p:cNvSpPr>
          <p:nvPr>
            <p:ph idx="1"/>
          </p:nvPr>
        </p:nvSpPr>
        <p:spPr/>
        <p:txBody>
          <a:bodyPr/>
          <a:lstStyle/>
          <a:p>
            <a:r>
              <a:rPr lang="nb-NO" dirty="0" smtClean="0"/>
              <a:t>Vi har oppnådd gode resultater som følge av engasjement, dyktighet, lojalitet, respekt for hverandre og intens jobbing! </a:t>
            </a:r>
          </a:p>
          <a:p>
            <a:r>
              <a:rPr lang="nb-NO" dirty="0" smtClean="0"/>
              <a:t>Planleggingsdagen ga innspill til ting som kan gjøre hverdagen enda bedre, og mange av de foreslåtte tiltakene vil vi bruke aktivt framover for å bidra til bedre:</a:t>
            </a:r>
          </a:p>
          <a:p>
            <a:r>
              <a:rPr lang="nb-NO" dirty="0" smtClean="0">
                <a:solidFill>
                  <a:srgbClr val="FF0000"/>
                </a:solidFill>
              </a:rPr>
              <a:t>arbeidsmiljø</a:t>
            </a:r>
          </a:p>
          <a:p>
            <a:r>
              <a:rPr lang="nb-NO" dirty="0" smtClean="0">
                <a:solidFill>
                  <a:srgbClr val="FF0000"/>
                </a:solidFill>
              </a:rPr>
              <a:t>service overfor brukere</a:t>
            </a:r>
          </a:p>
          <a:p>
            <a:r>
              <a:rPr lang="nb-NO" dirty="0" smtClean="0">
                <a:solidFill>
                  <a:srgbClr val="FF0000"/>
                </a:solidFill>
              </a:rPr>
              <a:t>bidrag til resultater i kontoret</a:t>
            </a:r>
          </a:p>
          <a:p>
            <a:r>
              <a:rPr lang="nb-NO" dirty="0" smtClean="0">
                <a:solidFill>
                  <a:srgbClr val="FF0000"/>
                </a:solidFill>
              </a:rPr>
              <a:t>utvikling! </a:t>
            </a:r>
          </a:p>
        </p:txBody>
      </p:sp>
    </p:spTree>
    <p:extLst>
      <p:ext uri="{BB962C8B-B14F-4D97-AF65-F5344CB8AC3E}">
        <p14:creationId xmlns:p14="http://schemas.microsoft.com/office/powerpoint/2010/main" val="334192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Visjon: Lederskap og medarbeiderskap</a:t>
            </a:r>
            <a:endParaRPr lang="nb-NO" dirty="0"/>
          </a:p>
        </p:txBody>
      </p:sp>
      <p:sp>
        <p:nvSpPr>
          <p:cNvPr id="3" name="Plassholder for innhold 2"/>
          <p:cNvSpPr>
            <a:spLocks noGrp="1"/>
          </p:cNvSpPr>
          <p:nvPr>
            <p:ph idx="1"/>
          </p:nvPr>
        </p:nvSpPr>
        <p:spPr/>
        <p:txBody>
          <a:bodyPr/>
          <a:lstStyle/>
          <a:p>
            <a:r>
              <a:rPr lang="nb-NO" sz="2000" dirty="0" smtClean="0"/>
              <a:t>Vi vet at autonomi, involvering og fleksibilitet betyr noe for medarbeidernes engasjement og bidrag til verdiskapingen. Vi vet at dette er avgjørende. </a:t>
            </a:r>
          </a:p>
          <a:p>
            <a:r>
              <a:rPr lang="nb-NO" sz="2000" dirty="0" smtClean="0"/>
              <a:t>Vi vet at den kollektive intelligensen sitter i hele organisasjonen og ikke bare i toppen og at bedre utnyttelse av den gir utvikling og bærekraft. </a:t>
            </a:r>
          </a:p>
          <a:p>
            <a:r>
              <a:rPr lang="nb-NO" sz="2000" dirty="0" smtClean="0"/>
              <a:t>De beste organisasjonene etterlever sine verdier gjennom menneskenes atferd – mangfold, medarbeiderskap og kunnskapsdeling. De har tillit til enkeltmennesket og kommuniserer åpent med egne ansatte og samfunnet rundt seg. </a:t>
            </a:r>
            <a:endParaRPr lang="nb-NO" sz="2000" dirty="0"/>
          </a:p>
        </p:txBody>
      </p:sp>
    </p:spTree>
    <p:extLst>
      <p:ext uri="{BB962C8B-B14F-4D97-AF65-F5344CB8AC3E}">
        <p14:creationId xmlns:p14="http://schemas.microsoft.com/office/powerpoint/2010/main" val="3382737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85627" y="1484784"/>
            <a:ext cx="7344816" cy="3693319"/>
          </a:xfrm>
          <a:prstGeom prst="rect">
            <a:avLst/>
          </a:prstGeom>
        </p:spPr>
        <p:txBody>
          <a:bodyPr wrap="square">
            <a:spAutoFit/>
          </a:bodyPr>
          <a:lstStyle/>
          <a:p>
            <a:r>
              <a:rPr lang="nb-NO" b="1" dirty="0" smtClean="0"/>
              <a:t>Fordi mange fortsatt er redde for det som ligger foran dem. De bruker mye tid på å se i bakspeilet, tilbake til det de kom fra. Når kollektivet ikke fungerer, er vi opptatt med å lete med stor lupe etter feil hos hverandre. Da snakker vi om team som nærmest ikke lar seg lede, som er preget av fastlåste handlingsmønstre og manglende tillit til hverandre. </a:t>
            </a:r>
          </a:p>
          <a:p>
            <a:endParaRPr lang="nb-NO" b="1" dirty="0"/>
          </a:p>
          <a:p>
            <a:r>
              <a:rPr lang="nb-NO" b="1" dirty="0" smtClean="0"/>
              <a:t>Det de egentlig burde diskutere – er handlingsrommet som ligger mellom der de er nå og der de ønsker å være. Og da må de stille seg spørsmål som: Hva må jeg gjøre annerledes, hva må jeg begynne å gjøre og hva må jeg slutte å gjøre. Hvordan skal jeg med min egen atferd vise vei i endring. </a:t>
            </a:r>
          </a:p>
          <a:p>
            <a:endParaRPr lang="nb-NO" b="1" dirty="0"/>
          </a:p>
        </p:txBody>
      </p:sp>
      <p:sp>
        <p:nvSpPr>
          <p:cNvPr id="5" name="Rektangel 4"/>
          <p:cNvSpPr/>
          <p:nvPr/>
        </p:nvSpPr>
        <p:spPr>
          <a:xfrm>
            <a:off x="920388" y="551020"/>
            <a:ext cx="7272808" cy="830997"/>
          </a:xfrm>
          <a:prstGeom prst="rect">
            <a:avLst/>
          </a:prstGeom>
        </p:spPr>
        <p:txBody>
          <a:bodyPr wrap="square">
            <a:spAutoFit/>
          </a:bodyPr>
          <a:lstStyle/>
          <a:p>
            <a:r>
              <a:rPr lang="nb-NO" sz="2400" b="1" dirty="0" smtClean="0">
                <a:solidFill>
                  <a:srgbClr val="C00000"/>
                </a:solidFill>
              </a:rPr>
              <a:t>Dette er jo ikke nytt, så hvorfor er det da ikke flere slike organisasjoner? </a:t>
            </a:r>
            <a:endParaRPr lang="nb-NO" sz="2400" b="1" dirty="0">
              <a:solidFill>
                <a:srgbClr val="C00000"/>
              </a:solidFill>
            </a:endParaRPr>
          </a:p>
        </p:txBody>
      </p:sp>
    </p:spTree>
    <p:extLst>
      <p:ext uri="{BB962C8B-B14F-4D97-AF65-F5344CB8AC3E}">
        <p14:creationId xmlns:p14="http://schemas.microsoft.com/office/powerpoint/2010/main" val="330423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Veien</a:t>
            </a:r>
            <a:r>
              <a:rPr lang="en-US" dirty="0" smtClean="0"/>
              <a:t> </a:t>
            </a:r>
            <a:r>
              <a:rPr lang="en-US" dirty="0" err="1" smtClean="0"/>
              <a:t>til</a:t>
            </a:r>
            <a:r>
              <a:rPr lang="en-US" dirty="0" smtClean="0"/>
              <a:t> </a:t>
            </a:r>
            <a:r>
              <a:rPr lang="en-US" dirty="0" err="1" smtClean="0"/>
              <a:t>erkjennelse</a:t>
            </a:r>
            <a:r>
              <a:rPr lang="en-US" dirty="0" smtClean="0"/>
              <a:t>: </a:t>
            </a:r>
            <a:br>
              <a:rPr lang="en-US" dirty="0" smtClean="0"/>
            </a:br>
            <a:r>
              <a:rPr lang="en-US" dirty="0" smtClean="0"/>
              <a:t>"None of us is as smart as all of us" </a:t>
            </a:r>
            <a:endParaRPr lang="nb-NO" dirty="0"/>
          </a:p>
        </p:txBody>
      </p:sp>
      <p:sp>
        <p:nvSpPr>
          <p:cNvPr id="3" name="Plassholder for innhold 2"/>
          <p:cNvSpPr>
            <a:spLocks noGrp="1"/>
          </p:cNvSpPr>
          <p:nvPr>
            <p:ph idx="1"/>
          </p:nvPr>
        </p:nvSpPr>
        <p:spPr/>
        <p:txBody>
          <a:bodyPr/>
          <a:lstStyle/>
          <a:p>
            <a:r>
              <a:rPr lang="nb-NO" dirty="0" smtClean="0"/>
              <a:t>Kollektivt lederskap og medarbeiderskap øker intelligensen i organisasjoner. Det vi har gjort før er ikke er en evigvarende oppskrift som trigger den kollektive intelligensen, den verdibaserte atferden, innovasjonskraften og bærekraften. </a:t>
            </a:r>
          </a:p>
          <a:p>
            <a:r>
              <a:rPr lang="nb-NO" dirty="0" smtClean="0"/>
              <a:t>Samfunnet er globalt, kommunikasjonen er sosial, endret for alltid og preget av dialog og åpenhet. Omtanke er kjernen i lederskap. : "My personal </a:t>
            </a:r>
            <a:r>
              <a:rPr lang="nb-NO" dirty="0" err="1" smtClean="0"/>
              <a:t>leadership</a:t>
            </a:r>
            <a:r>
              <a:rPr lang="nb-NO" dirty="0" smtClean="0"/>
              <a:t> </a:t>
            </a:r>
            <a:r>
              <a:rPr lang="nb-NO" dirty="0" err="1" smtClean="0"/>
              <a:t>depends</a:t>
            </a:r>
            <a:r>
              <a:rPr lang="nb-NO" dirty="0" smtClean="0"/>
              <a:t> </a:t>
            </a:r>
            <a:r>
              <a:rPr lang="nb-NO" dirty="0" err="1" smtClean="0"/>
              <a:t>on</a:t>
            </a:r>
            <a:r>
              <a:rPr lang="nb-NO" dirty="0" smtClean="0"/>
              <a:t> </a:t>
            </a:r>
            <a:r>
              <a:rPr lang="nb-NO" dirty="0" err="1" smtClean="0"/>
              <a:t>the</a:t>
            </a:r>
            <a:r>
              <a:rPr lang="nb-NO" dirty="0" smtClean="0"/>
              <a:t> </a:t>
            </a:r>
            <a:r>
              <a:rPr lang="nb-NO" dirty="0" err="1" smtClean="0"/>
              <a:t>collective</a:t>
            </a:r>
            <a:r>
              <a:rPr lang="nb-NO" dirty="0" smtClean="0"/>
              <a:t> </a:t>
            </a:r>
            <a:r>
              <a:rPr lang="nb-NO" dirty="0" err="1" smtClean="0"/>
              <a:t>intelligence</a:t>
            </a:r>
            <a:r>
              <a:rPr lang="nb-NO" dirty="0" smtClean="0"/>
              <a:t> in </a:t>
            </a:r>
            <a:r>
              <a:rPr lang="nb-NO" dirty="0" err="1" smtClean="0"/>
              <a:t>the</a:t>
            </a:r>
            <a:r>
              <a:rPr lang="nb-NO" dirty="0" smtClean="0"/>
              <a:t> </a:t>
            </a:r>
            <a:r>
              <a:rPr lang="nb-NO" dirty="0" err="1" smtClean="0"/>
              <a:t>organisation</a:t>
            </a:r>
            <a:r>
              <a:rPr lang="nb-NO" dirty="0" smtClean="0"/>
              <a:t>. </a:t>
            </a:r>
            <a:r>
              <a:rPr lang="nb-NO" dirty="0" err="1" smtClean="0"/>
              <a:t>Fellowship</a:t>
            </a:r>
            <a:r>
              <a:rPr lang="nb-NO" dirty="0" smtClean="0"/>
              <a:t> is </a:t>
            </a:r>
            <a:r>
              <a:rPr lang="nb-NO" dirty="0" err="1" smtClean="0"/>
              <a:t>the</a:t>
            </a:r>
            <a:r>
              <a:rPr lang="nb-NO" dirty="0" smtClean="0"/>
              <a:t> </a:t>
            </a:r>
            <a:r>
              <a:rPr lang="nb-NO" dirty="0" err="1" smtClean="0"/>
              <a:t>new</a:t>
            </a:r>
            <a:r>
              <a:rPr lang="nb-NO" dirty="0" smtClean="0"/>
              <a:t> </a:t>
            </a:r>
            <a:r>
              <a:rPr lang="nb-NO" dirty="0" err="1" smtClean="0"/>
              <a:t>leadership</a:t>
            </a:r>
            <a:r>
              <a:rPr lang="nb-NO" dirty="0" smtClean="0"/>
              <a:t>. </a:t>
            </a:r>
            <a:r>
              <a:rPr lang="nb-NO" dirty="0" err="1" smtClean="0"/>
              <a:t>Because</a:t>
            </a:r>
            <a:r>
              <a:rPr lang="nb-NO" dirty="0" smtClean="0"/>
              <a:t> none </a:t>
            </a:r>
            <a:r>
              <a:rPr lang="nb-NO" dirty="0" err="1" smtClean="0"/>
              <a:t>of</a:t>
            </a:r>
            <a:r>
              <a:rPr lang="nb-NO" dirty="0" smtClean="0"/>
              <a:t> </a:t>
            </a:r>
            <a:r>
              <a:rPr lang="nb-NO" dirty="0" err="1" smtClean="0"/>
              <a:t>us</a:t>
            </a:r>
            <a:r>
              <a:rPr lang="nb-NO" dirty="0" smtClean="0"/>
              <a:t> is as smart as all </a:t>
            </a:r>
            <a:r>
              <a:rPr lang="nb-NO" dirty="0" err="1" smtClean="0"/>
              <a:t>of</a:t>
            </a:r>
            <a:r>
              <a:rPr lang="nb-NO" dirty="0" smtClean="0"/>
              <a:t> </a:t>
            </a:r>
            <a:r>
              <a:rPr lang="nb-NO" dirty="0" err="1" smtClean="0"/>
              <a:t>us</a:t>
            </a:r>
            <a:r>
              <a:rPr lang="nb-NO" dirty="0" smtClean="0"/>
              <a:t>".</a:t>
            </a:r>
            <a:endParaRPr lang="nb-NO" dirty="0"/>
          </a:p>
        </p:txBody>
      </p:sp>
    </p:spTree>
    <p:extLst>
      <p:ext uri="{BB962C8B-B14F-4D97-AF65-F5344CB8AC3E}">
        <p14:creationId xmlns:p14="http://schemas.microsoft.com/office/powerpoint/2010/main" val="828023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Bry deg om arbeidsplassen din</a:t>
            </a:r>
            <a:endParaRPr lang="nb-NO" dirty="0"/>
          </a:p>
        </p:txBody>
      </p:sp>
      <p:sp>
        <p:nvSpPr>
          <p:cNvPr id="3" name="Plassholder for innhold 2"/>
          <p:cNvSpPr>
            <a:spLocks noGrp="1"/>
          </p:cNvSpPr>
          <p:nvPr>
            <p:ph idx="1"/>
          </p:nvPr>
        </p:nvSpPr>
        <p:spPr/>
        <p:txBody>
          <a:bodyPr/>
          <a:lstStyle/>
          <a:p>
            <a:r>
              <a:rPr lang="nb-NO" dirty="0" smtClean="0"/>
              <a:t>Medarbeideres ansvar for egen arbeidsplass, profesjonell identitet og bidrag til arbeidsfellesskapet er suksessfaktorer i alle virksomheter.</a:t>
            </a:r>
          </a:p>
          <a:p>
            <a:r>
              <a:rPr lang="nb-NO" dirty="0" smtClean="0"/>
              <a:t>Godt lederskap er å fremelske dette hos medarbeiderne; </a:t>
            </a:r>
            <a:r>
              <a:rPr lang="nb-NO" dirty="0" err="1" smtClean="0"/>
              <a:t>kulturbygging</a:t>
            </a:r>
            <a:r>
              <a:rPr lang="nb-NO" dirty="0" smtClean="0"/>
              <a:t> og effektivisering gjennom MEDARBEIDERSKAP</a:t>
            </a:r>
          </a:p>
          <a:p>
            <a:endParaRPr lang="nb-NO" dirty="0"/>
          </a:p>
        </p:txBody>
      </p:sp>
    </p:spTree>
    <p:extLst>
      <p:ext uri="{BB962C8B-B14F-4D97-AF65-F5344CB8AC3E}">
        <p14:creationId xmlns:p14="http://schemas.microsoft.com/office/powerpoint/2010/main" val="988749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7675" y="1049263"/>
            <a:ext cx="7256463" cy="795561"/>
          </a:xfrm>
        </p:spPr>
        <p:txBody>
          <a:bodyPr/>
          <a:lstStyle/>
          <a:p>
            <a:r>
              <a:rPr lang="nb-NO" sz="2400" dirty="0" smtClean="0"/>
              <a:t>Det handler om å få hver enkelt medarbeider til </a:t>
            </a:r>
            <a:r>
              <a:rPr lang="nb-NO" sz="2400" dirty="0"/>
              <a:t>å se sitt ansvar for virksomhetens utvikling på tre </a:t>
            </a:r>
            <a:r>
              <a:rPr lang="nb-NO" sz="2400" dirty="0" smtClean="0"/>
              <a:t>dimensjoner:</a:t>
            </a:r>
            <a:r>
              <a:rPr lang="nb-NO" dirty="0"/>
              <a:t/>
            </a:r>
            <a:br>
              <a:rPr lang="nb-NO" dirty="0"/>
            </a:br>
            <a:endParaRPr lang="nb-NO" dirty="0"/>
          </a:p>
        </p:txBody>
      </p:sp>
      <p:sp>
        <p:nvSpPr>
          <p:cNvPr id="3" name="Plassholder for innhold 2"/>
          <p:cNvSpPr>
            <a:spLocks noGrp="1"/>
          </p:cNvSpPr>
          <p:nvPr>
            <p:ph idx="1"/>
          </p:nvPr>
        </p:nvSpPr>
        <p:spPr/>
        <p:txBody>
          <a:bodyPr/>
          <a:lstStyle/>
          <a:p>
            <a:r>
              <a:rPr lang="nb-NO" dirty="0"/>
              <a:t>Hvordan gjør jeg jobben min – profesjonalitet, engasjement, innsatsvilje?</a:t>
            </a:r>
          </a:p>
          <a:p>
            <a:r>
              <a:rPr lang="nb-NO" dirty="0"/>
              <a:t>Hvordan er jeg som </a:t>
            </a:r>
            <a:r>
              <a:rPr lang="nb-NO" dirty="0" err="1"/>
              <a:t>kulturbygger</a:t>
            </a:r>
            <a:r>
              <a:rPr lang="nb-NO" dirty="0"/>
              <a:t> i egen avdeling – mitt forhold til kollegene?</a:t>
            </a:r>
          </a:p>
          <a:p>
            <a:r>
              <a:rPr lang="nb-NO" dirty="0" smtClean="0"/>
              <a:t>Hvordan er jeg som omdømmebygger for virksomheten – mitt forhold til ledelsen og den strategi og de planer som skal gjennomføres?</a:t>
            </a:r>
            <a:endParaRPr lang="nb-NO" dirty="0"/>
          </a:p>
        </p:txBody>
      </p:sp>
    </p:spTree>
    <p:extLst>
      <p:ext uri="{BB962C8B-B14F-4D97-AF65-F5344CB8AC3E}">
        <p14:creationId xmlns:p14="http://schemas.microsoft.com/office/powerpoint/2010/main" val="1942789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skal vi få til dette?</a:t>
            </a:r>
            <a:endParaRPr lang="nb-NO" dirty="0"/>
          </a:p>
        </p:txBody>
      </p:sp>
      <p:sp>
        <p:nvSpPr>
          <p:cNvPr id="3" name="Plassholder for innhold 2"/>
          <p:cNvSpPr>
            <a:spLocks noGrp="1"/>
          </p:cNvSpPr>
          <p:nvPr>
            <p:ph idx="1"/>
          </p:nvPr>
        </p:nvSpPr>
        <p:spPr/>
        <p:txBody>
          <a:bodyPr/>
          <a:lstStyle/>
          <a:p>
            <a:r>
              <a:rPr lang="nb-NO" dirty="0" smtClean="0"/>
              <a:t>Både ledere og medarbeidere må undersøke sin egen påvirkning på andre, lære og dele kunnskap, ta ansvar for relasjonene og hvordan vi snakker til hverandre. </a:t>
            </a:r>
          </a:p>
          <a:p>
            <a:r>
              <a:rPr lang="nb-NO" dirty="0" smtClean="0"/>
              <a:t>Det moderne leder- og medarbeiderskapet med fokus på autonomi og egenutvikling må i langt større grad innebære større fokus på og krav til den enkeltes evne til selvledelse og ansvarlig relasjonsbygging. </a:t>
            </a:r>
          </a:p>
          <a:p>
            <a:r>
              <a:rPr lang="nb-NO" dirty="0" smtClean="0"/>
              <a:t>Slik bygger vi sammen et miljø hvor medlemmene i kollektivet vet hvor de skal. </a:t>
            </a:r>
            <a:endParaRPr lang="nb-NO" dirty="0"/>
          </a:p>
        </p:txBody>
      </p:sp>
    </p:spTree>
    <p:extLst>
      <p:ext uri="{BB962C8B-B14F-4D97-AF65-F5344CB8AC3E}">
        <p14:creationId xmlns:p14="http://schemas.microsoft.com/office/powerpoint/2010/main" val="372868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57175"/>
            <a:ext cx="7724725" cy="1136650"/>
          </a:xfrm>
        </p:spPr>
        <p:txBody>
          <a:bodyPr/>
          <a:lstStyle/>
          <a:p>
            <a:r>
              <a:rPr lang="nb-NO" sz="2400" dirty="0" smtClean="0"/>
              <a:t>Nytteverdi-</a:t>
            </a:r>
            <a:br>
              <a:rPr lang="nb-NO" sz="2400" dirty="0" smtClean="0"/>
            </a:br>
            <a:r>
              <a:rPr lang="nb-NO" sz="2400" dirty="0" smtClean="0"/>
              <a:t>hva har KF- prosjektene gjort for oss?</a:t>
            </a:r>
            <a:endParaRPr lang="nb-NO" sz="2400" dirty="0"/>
          </a:p>
        </p:txBody>
      </p:sp>
      <p:sp>
        <p:nvSpPr>
          <p:cNvPr id="6" name="Avrundet rektangel 5"/>
          <p:cNvSpPr/>
          <p:nvPr/>
        </p:nvSpPr>
        <p:spPr>
          <a:xfrm>
            <a:off x="395536" y="1506488"/>
            <a:ext cx="189728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smtClean="0">
                <a:solidFill>
                  <a:srgbClr val="675C53"/>
                </a:solidFill>
              </a:rPr>
              <a:t>Medarbeidere</a:t>
            </a:r>
            <a:endParaRPr lang="nb-NO" sz="1400" b="1" dirty="0">
              <a:solidFill>
                <a:srgbClr val="675C53"/>
              </a:solidFill>
            </a:endParaRPr>
          </a:p>
        </p:txBody>
      </p:sp>
      <p:sp>
        <p:nvSpPr>
          <p:cNvPr id="7" name="Avrundet rektangel 6"/>
          <p:cNvSpPr/>
          <p:nvPr/>
        </p:nvSpPr>
        <p:spPr>
          <a:xfrm>
            <a:off x="395535" y="2636914"/>
            <a:ext cx="1897289" cy="3763886"/>
          </a:xfrm>
          <a:prstGeom prst="roundRect">
            <a:avLst/>
          </a:prstGeom>
          <a:solidFill>
            <a:srgbClr val="C9E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smtClean="0">
                <a:solidFill>
                  <a:srgbClr val="675C53"/>
                </a:solidFill>
                <a:cs typeface="Arial" pitchFamily="34" charset="0"/>
              </a:rPr>
              <a:t>EN BEDRE HVERDAG!</a:t>
            </a:r>
          </a:p>
          <a:p>
            <a:endParaRPr lang="nb-NO" sz="1400" dirty="0">
              <a:solidFill>
                <a:srgbClr val="675C53"/>
              </a:solidFill>
              <a:cs typeface="Arial" pitchFamily="34" charset="0"/>
            </a:endParaRPr>
          </a:p>
          <a:p>
            <a:r>
              <a:rPr lang="nb-NO" sz="1400" dirty="0" smtClean="0">
                <a:solidFill>
                  <a:srgbClr val="675C53"/>
                </a:solidFill>
                <a:cs typeface="Arial" pitchFamily="34" charset="0"/>
              </a:rPr>
              <a:t>Mer </a:t>
            </a:r>
            <a:r>
              <a:rPr lang="nb-NO" sz="1400" dirty="0">
                <a:solidFill>
                  <a:srgbClr val="675C53"/>
                </a:solidFill>
                <a:cs typeface="Arial" pitchFamily="34" charset="0"/>
              </a:rPr>
              <a:t>tilfredse </a:t>
            </a:r>
            <a:r>
              <a:rPr lang="nb-NO" sz="1400" dirty="0" smtClean="0">
                <a:solidFill>
                  <a:srgbClr val="675C53"/>
                </a:solidFill>
                <a:cs typeface="Arial" pitchFamily="34" charset="0"/>
              </a:rPr>
              <a:t>ansatte</a:t>
            </a:r>
          </a:p>
          <a:p>
            <a:endParaRPr lang="nb-NO" sz="1400" dirty="0" smtClean="0">
              <a:solidFill>
                <a:srgbClr val="675C53"/>
              </a:solidFill>
              <a:cs typeface="Arial" pitchFamily="34" charset="0"/>
            </a:endParaRPr>
          </a:p>
          <a:p>
            <a:r>
              <a:rPr lang="nb-NO" sz="1400" dirty="0" smtClean="0">
                <a:solidFill>
                  <a:srgbClr val="675C53"/>
                </a:solidFill>
                <a:cs typeface="Arial" pitchFamily="34" charset="0"/>
              </a:rPr>
              <a:t>Mer forutsigbar arbeidshverdag</a:t>
            </a:r>
            <a:endParaRPr lang="nb-NO" sz="1600" dirty="0">
              <a:solidFill>
                <a:srgbClr val="675C53"/>
              </a:solidFill>
            </a:endParaRPr>
          </a:p>
          <a:p>
            <a:endParaRPr lang="nb-NO" sz="1400" dirty="0" smtClean="0">
              <a:solidFill>
                <a:srgbClr val="675C53"/>
              </a:solidFill>
              <a:cs typeface="Arial" pitchFamily="34" charset="0"/>
            </a:endParaRPr>
          </a:p>
          <a:p>
            <a:r>
              <a:rPr lang="nb-NO" sz="1400" dirty="0" smtClean="0">
                <a:solidFill>
                  <a:srgbClr val="675C53"/>
                </a:solidFill>
                <a:cs typeface="Arial" pitchFamily="34" charset="0"/>
              </a:rPr>
              <a:t>Høyere HKI-score </a:t>
            </a:r>
          </a:p>
          <a:p>
            <a:endParaRPr lang="nb-NO" sz="1400" dirty="0">
              <a:solidFill>
                <a:srgbClr val="675C53"/>
              </a:solidFill>
              <a:cs typeface="Arial" pitchFamily="34" charset="0"/>
            </a:endParaRPr>
          </a:p>
          <a:p>
            <a:r>
              <a:rPr lang="nb-NO" sz="1400" dirty="0" smtClean="0">
                <a:solidFill>
                  <a:srgbClr val="675C53"/>
                </a:solidFill>
                <a:cs typeface="Arial" pitchFamily="34" charset="0"/>
              </a:rPr>
              <a:t>Økt nærvær</a:t>
            </a:r>
          </a:p>
          <a:p>
            <a:endParaRPr lang="nb-NO" sz="1400" dirty="0" smtClean="0">
              <a:solidFill>
                <a:srgbClr val="675C53"/>
              </a:solidFill>
              <a:cs typeface="Arial" pitchFamily="34" charset="0"/>
            </a:endParaRPr>
          </a:p>
          <a:p>
            <a:r>
              <a:rPr lang="nb-NO" sz="1400" dirty="0" smtClean="0">
                <a:solidFill>
                  <a:srgbClr val="675C53"/>
                </a:solidFill>
                <a:cs typeface="Arial" pitchFamily="34" charset="0"/>
              </a:rPr>
              <a:t>Større spredning av kompetanse</a:t>
            </a:r>
          </a:p>
        </p:txBody>
      </p:sp>
      <p:sp>
        <p:nvSpPr>
          <p:cNvPr id="11" name="Avrundet rektangel 10"/>
          <p:cNvSpPr/>
          <p:nvPr/>
        </p:nvSpPr>
        <p:spPr>
          <a:xfrm>
            <a:off x="7088927" y="1506488"/>
            <a:ext cx="1754821"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smtClean="0">
                <a:solidFill>
                  <a:srgbClr val="675C53"/>
                </a:solidFill>
              </a:rPr>
              <a:t>Ledelse </a:t>
            </a:r>
          </a:p>
          <a:p>
            <a:pPr algn="ctr"/>
            <a:r>
              <a:rPr lang="nb-NO" sz="1400" b="1" dirty="0" smtClean="0">
                <a:solidFill>
                  <a:srgbClr val="675C53"/>
                </a:solidFill>
              </a:rPr>
              <a:t>og styring</a:t>
            </a:r>
          </a:p>
        </p:txBody>
      </p:sp>
      <p:sp>
        <p:nvSpPr>
          <p:cNvPr id="12" name="Avrundet rektangel 11"/>
          <p:cNvSpPr/>
          <p:nvPr/>
        </p:nvSpPr>
        <p:spPr>
          <a:xfrm>
            <a:off x="4752688" y="1499407"/>
            <a:ext cx="1989305" cy="993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smtClean="0">
                <a:solidFill>
                  <a:srgbClr val="675C53"/>
                </a:solidFill>
              </a:rPr>
              <a:t>Prosesser</a:t>
            </a:r>
            <a:endParaRPr lang="nb-NO" sz="1400" b="1" dirty="0">
              <a:solidFill>
                <a:srgbClr val="675C53"/>
              </a:solidFill>
            </a:endParaRPr>
          </a:p>
        </p:txBody>
      </p:sp>
      <p:sp>
        <p:nvSpPr>
          <p:cNvPr id="13" name="Avrundet rektangel 12"/>
          <p:cNvSpPr/>
          <p:nvPr/>
        </p:nvSpPr>
        <p:spPr>
          <a:xfrm>
            <a:off x="2524836" y="1520136"/>
            <a:ext cx="1869750"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smtClean="0">
                <a:solidFill>
                  <a:srgbClr val="675C53"/>
                </a:solidFill>
              </a:rPr>
              <a:t>Brukere</a:t>
            </a:r>
            <a:endParaRPr lang="nb-NO" sz="1400" b="1" dirty="0">
              <a:solidFill>
                <a:srgbClr val="675C53"/>
              </a:solidFill>
            </a:endParaRPr>
          </a:p>
        </p:txBody>
      </p:sp>
      <p:sp>
        <p:nvSpPr>
          <p:cNvPr id="15" name="Avrundet rektangel 14"/>
          <p:cNvSpPr/>
          <p:nvPr/>
        </p:nvSpPr>
        <p:spPr>
          <a:xfrm>
            <a:off x="2474808" y="2636913"/>
            <a:ext cx="1974370" cy="3763885"/>
          </a:xfrm>
          <a:prstGeom prst="roundRect">
            <a:avLst/>
          </a:prstGeom>
          <a:solidFill>
            <a:srgbClr val="C9E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smtClean="0">
              <a:solidFill>
                <a:srgbClr val="675C53"/>
              </a:solidFill>
            </a:endParaRPr>
          </a:p>
          <a:p>
            <a:endParaRPr lang="nb-NO" sz="1400" dirty="0">
              <a:solidFill>
                <a:srgbClr val="675C53"/>
              </a:solidFill>
            </a:endParaRPr>
          </a:p>
          <a:p>
            <a:r>
              <a:rPr lang="nb-NO" sz="1400" dirty="0" smtClean="0">
                <a:solidFill>
                  <a:srgbClr val="675C53"/>
                </a:solidFill>
              </a:rPr>
              <a:t>Bedre brukerservice</a:t>
            </a:r>
          </a:p>
          <a:p>
            <a:endParaRPr lang="nb-NO" sz="1400" dirty="0" smtClean="0">
              <a:solidFill>
                <a:srgbClr val="675C53"/>
              </a:solidFill>
            </a:endParaRPr>
          </a:p>
          <a:p>
            <a:r>
              <a:rPr lang="nb-NO" sz="1400" dirty="0" smtClean="0">
                <a:solidFill>
                  <a:srgbClr val="675C53"/>
                </a:solidFill>
              </a:rPr>
              <a:t>Kortere </a:t>
            </a:r>
            <a:r>
              <a:rPr lang="nb-NO" sz="1400" dirty="0">
                <a:solidFill>
                  <a:srgbClr val="675C53"/>
                </a:solidFill>
              </a:rPr>
              <a:t>saks-behandlingstider</a:t>
            </a:r>
          </a:p>
          <a:p>
            <a:r>
              <a:rPr lang="nb-NO" sz="1400" dirty="0" smtClean="0">
                <a:solidFill>
                  <a:srgbClr val="675C53"/>
                </a:solidFill>
              </a:rPr>
              <a:t> </a:t>
            </a:r>
          </a:p>
          <a:p>
            <a:r>
              <a:rPr lang="nb-NO" sz="1400" dirty="0" smtClean="0">
                <a:solidFill>
                  <a:srgbClr val="675C53"/>
                </a:solidFill>
              </a:rPr>
              <a:t>Antall telefon-henvendelser har sunket</a:t>
            </a:r>
          </a:p>
          <a:p>
            <a:endParaRPr lang="nb-NO" sz="1400" dirty="0">
              <a:solidFill>
                <a:srgbClr val="675C53"/>
              </a:solidFill>
            </a:endParaRPr>
          </a:p>
          <a:p>
            <a:r>
              <a:rPr lang="nb-NO" sz="1400" dirty="0" smtClean="0">
                <a:solidFill>
                  <a:srgbClr val="675C53"/>
                </a:solidFill>
              </a:rPr>
              <a:t>Antall henvendelser i publikumsmottaket er vesentlig redusert</a:t>
            </a:r>
          </a:p>
          <a:p>
            <a:endParaRPr lang="nb-NO" sz="1400" dirty="0" smtClean="0">
              <a:solidFill>
                <a:srgbClr val="675C53"/>
              </a:solidFill>
            </a:endParaRPr>
          </a:p>
          <a:p>
            <a:endParaRPr lang="nb-NO" sz="1400" dirty="0">
              <a:solidFill>
                <a:srgbClr val="675C53"/>
              </a:solidFill>
            </a:endParaRPr>
          </a:p>
          <a:p>
            <a:endParaRPr lang="nb-NO" sz="1400" dirty="0" smtClean="0">
              <a:solidFill>
                <a:srgbClr val="675C53"/>
              </a:solidFill>
            </a:endParaRPr>
          </a:p>
          <a:p>
            <a:endParaRPr lang="nb-NO" sz="1400" dirty="0">
              <a:solidFill>
                <a:srgbClr val="675C53"/>
              </a:solidFill>
            </a:endParaRPr>
          </a:p>
        </p:txBody>
      </p:sp>
      <p:sp>
        <p:nvSpPr>
          <p:cNvPr id="16" name="Avrundet rektangel 15"/>
          <p:cNvSpPr/>
          <p:nvPr/>
        </p:nvSpPr>
        <p:spPr>
          <a:xfrm>
            <a:off x="4739040" y="2636913"/>
            <a:ext cx="2043897" cy="3763886"/>
          </a:xfrm>
          <a:prstGeom prst="roundRect">
            <a:avLst/>
          </a:prstGeom>
          <a:solidFill>
            <a:srgbClr val="C9E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solidFill>
                  <a:srgbClr val="675C53"/>
                </a:solidFill>
                <a:cs typeface="Arial" pitchFamily="34" charset="0"/>
              </a:rPr>
              <a:t>Skriftlige oppdaterte rutiner i begge team</a:t>
            </a:r>
          </a:p>
          <a:p>
            <a:endParaRPr lang="nb-NO" sz="1400" dirty="0" smtClean="0">
              <a:solidFill>
                <a:srgbClr val="675C53"/>
              </a:solidFill>
              <a:cs typeface="Arial" pitchFamily="34" charset="0"/>
            </a:endParaRPr>
          </a:p>
          <a:p>
            <a:r>
              <a:rPr lang="nb-NO" sz="1400" dirty="0" smtClean="0">
                <a:solidFill>
                  <a:srgbClr val="675C53"/>
                </a:solidFill>
                <a:cs typeface="Arial" pitchFamily="34" charset="0"/>
              </a:rPr>
              <a:t>Økt kvalitet i saks-behandlingen</a:t>
            </a:r>
          </a:p>
          <a:p>
            <a:endParaRPr lang="nb-NO" sz="1400" dirty="0" smtClean="0">
              <a:solidFill>
                <a:srgbClr val="675C53"/>
              </a:solidFill>
              <a:cs typeface="Arial" pitchFamily="34" charset="0"/>
            </a:endParaRPr>
          </a:p>
          <a:p>
            <a:r>
              <a:rPr lang="nb-NO" sz="1400" dirty="0" smtClean="0">
                <a:solidFill>
                  <a:srgbClr val="675C53"/>
                </a:solidFill>
                <a:cs typeface="Arial" pitchFamily="34" charset="0"/>
              </a:rPr>
              <a:t>Mer verdiskapende aktiviteter tidligere i prosessen </a:t>
            </a:r>
          </a:p>
          <a:p>
            <a:endParaRPr lang="nb-NO" sz="1400" dirty="0">
              <a:solidFill>
                <a:srgbClr val="675C53"/>
              </a:solidFill>
              <a:cs typeface="Arial" pitchFamily="34" charset="0"/>
            </a:endParaRPr>
          </a:p>
          <a:p>
            <a:r>
              <a:rPr lang="nb-NO" sz="1400" dirty="0" smtClean="0">
                <a:solidFill>
                  <a:srgbClr val="675C53"/>
                </a:solidFill>
                <a:cs typeface="Arial" pitchFamily="34" charset="0"/>
              </a:rPr>
              <a:t>Kontroll på portefølje og restansene</a:t>
            </a:r>
            <a:endParaRPr lang="nb-NO" sz="1600" dirty="0">
              <a:solidFill>
                <a:srgbClr val="675C53"/>
              </a:solidFill>
            </a:endParaRPr>
          </a:p>
        </p:txBody>
      </p:sp>
      <p:sp>
        <p:nvSpPr>
          <p:cNvPr id="18" name="Avrundet rektangel 17"/>
          <p:cNvSpPr/>
          <p:nvPr/>
        </p:nvSpPr>
        <p:spPr>
          <a:xfrm>
            <a:off x="7075280" y="2636912"/>
            <a:ext cx="1768468" cy="3763886"/>
          </a:xfrm>
          <a:prstGeom prst="roundRect">
            <a:avLst/>
          </a:prstGeom>
          <a:solidFill>
            <a:srgbClr val="C9E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smtClean="0">
              <a:solidFill>
                <a:srgbClr val="675C53"/>
              </a:solidFill>
              <a:cs typeface="Arial" pitchFamily="34" charset="0"/>
            </a:endParaRPr>
          </a:p>
          <a:p>
            <a:endParaRPr lang="nb-NO" sz="1400" dirty="0">
              <a:solidFill>
                <a:srgbClr val="675C53"/>
              </a:solidFill>
              <a:cs typeface="Arial" pitchFamily="34" charset="0"/>
            </a:endParaRPr>
          </a:p>
          <a:p>
            <a:r>
              <a:rPr lang="nb-NO" sz="1400" dirty="0" smtClean="0">
                <a:solidFill>
                  <a:srgbClr val="675C53"/>
                </a:solidFill>
                <a:cs typeface="Arial" pitchFamily="34" charset="0"/>
              </a:rPr>
              <a:t>Tett på driften ved jevnlig tavlebruk</a:t>
            </a:r>
          </a:p>
          <a:p>
            <a:endParaRPr lang="nb-NO" sz="1400" dirty="0" smtClean="0">
              <a:solidFill>
                <a:srgbClr val="675C53"/>
              </a:solidFill>
              <a:cs typeface="Arial" pitchFamily="34" charset="0"/>
            </a:endParaRPr>
          </a:p>
          <a:p>
            <a:r>
              <a:rPr lang="nb-NO" sz="1400" dirty="0">
                <a:solidFill>
                  <a:srgbClr val="675C53"/>
                </a:solidFill>
                <a:cs typeface="Arial" pitchFamily="34" charset="0"/>
              </a:rPr>
              <a:t>Økt fokus på </a:t>
            </a:r>
            <a:r>
              <a:rPr lang="nb-NO" sz="1400" dirty="0" smtClean="0">
                <a:solidFill>
                  <a:srgbClr val="675C53"/>
                </a:solidFill>
                <a:cs typeface="Arial" pitchFamily="34" charset="0"/>
              </a:rPr>
              <a:t>medarbeider-involvering</a:t>
            </a:r>
          </a:p>
          <a:p>
            <a:endParaRPr lang="nb-NO" sz="1400" dirty="0">
              <a:solidFill>
                <a:srgbClr val="675C53"/>
              </a:solidFill>
              <a:cs typeface="Arial" pitchFamily="34" charset="0"/>
            </a:endParaRPr>
          </a:p>
          <a:p>
            <a:r>
              <a:rPr lang="nb-NO" sz="1400" dirty="0" smtClean="0">
                <a:solidFill>
                  <a:srgbClr val="675C53"/>
                </a:solidFill>
                <a:cs typeface="Arial" pitchFamily="34" charset="0"/>
              </a:rPr>
              <a:t>Bedre kommunikasjon internt</a:t>
            </a:r>
          </a:p>
          <a:p>
            <a:endParaRPr lang="nb-NO" sz="1400" dirty="0">
              <a:solidFill>
                <a:srgbClr val="675C53"/>
              </a:solidFill>
              <a:cs typeface="Arial" pitchFamily="34" charset="0"/>
            </a:endParaRPr>
          </a:p>
          <a:p>
            <a:r>
              <a:rPr lang="nb-NO" sz="1400" dirty="0" smtClean="0">
                <a:solidFill>
                  <a:srgbClr val="675C53"/>
                </a:solidFill>
                <a:cs typeface="Arial" pitchFamily="34" charset="0"/>
              </a:rPr>
              <a:t>Bedre styring og beslutningsstøtte</a:t>
            </a:r>
          </a:p>
          <a:p>
            <a:endParaRPr lang="nb-NO" sz="1400" dirty="0">
              <a:solidFill>
                <a:srgbClr val="675C53"/>
              </a:solidFill>
              <a:cs typeface="Arial" pitchFamily="34" charset="0"/>
            </a:endParaRPr>
          </a:p>
          <a:p>
            <a:r>
              <a:rPr lang="nb-NO" sz="1400" dirty="0" smtClean="0">
                <a:solidFill>
                  <a:srgbClr val="675C53"/>
                </a:solidFill>
                <a:cs typeface="Arial" pitchFamily="34" charset="0"/>
              </a:rPr>
              <a:t>Høyere grad av måloppnåelse på alle områder</a:t>
            </a:r>
            <a:endParaRPr lang="nb-NO" sz="1200" dirty="0" smtClean="0">
              <a:solidFill>
                <a:srgbClr val="675C53"/>
              </a:solidFill>
              <a:cs typeface="Arial" pitchFamily="34" charset="0"/>
            </a:endParaRPr>
          </a:p>
          <a:p>
            <a:endParaRPr lang="nb-NO" sz="1200" dirty="0" smtClean="0">
              <a:solidFill>
                <a:srgbClr val="675C53"/>
              </a:solidFill>
              <a:cs typeface="Arial" pitchFamily="34" charset="0"/>
            </a:endParaRPr>
          </a:p>
          <a:p>
            <a:endParaRPr lang="nb-NO" sz="1200" dirty="0">
              <a:solidFill>
                <a:srgbClr val="675C53"/>
              </a:solidFill>
              <a:cs typeface="Arial" pitchFamily="34" charset="0"/>
            </a:endParaRPr>
          </a:p>
          <a:p>
            <a:endParaRPr lang="nb-NO" sz="1200" dirty="0">
              <a:solidFill>
                <a:srgbClr val="675C53"/>
              </a:solidFill>
              <a:cs typeface="Arial" pitchFamily="34" charset="0"/>
            </a:endParaRPr>
          </a:p>
        </p:txBody>
      </p:sp>
    </p:spTree>
    <p:extLst>
      <p:ext uri="{BB962C8B-B14F-4D97-AF65-F5344CB8AC3E}">
        <p14:creationId xmlns:p14="http://schemas.microsoft.com/office/powerpoint/2010/main" val="37168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 oktober 2013</a:t>
            </a:r>
            <a:endParaRPr lang="nb-NO" dirty="0"/>
          </a:p>
        </p:txBody>
      </p:sp>
      <p:graphicFrame>
        <p:nvGraphicFramePr>
          <p:cNvPr id="4" name="Plassholder for tabell 3"/>
          <p:cNvGraphicFramePr>
            <a:graphicFrameLocks noGrp="1"/>
          </p:cNvGraphicFramePr>
          <p:nvPr>
            <p:ph type="tbl" idx="1"/>
          </p:nvPr>
        </p:nvGraphicFramePr>
        <p:xfrm>
          <a:off x="932049" y="1773237"/>
          <a:ext cx="7422777" cy="4498977"/>
        </p:xfrm>
        <a:graphic>
          <a:graphicData uri="http://schemas.openxmlformats.org/drawingml/2006/table">
            <a:tbl>
              <a:tblPr/>
              <a:tblGrid>
                <a:gridCol w="441269"/>
                <a:gridCol w="2805211"/>
                <a:gridCol w="535827"/>
                <a:gridCol w="567346"/>
                <a:gridCol w="449149"/>
                <a:gridCol w="654024"/>
                <a:gridCol w="425509"/>
                <a:gridCol w="646144"/>
                <a:gridCol w="449149"/>
                <a:gridCol w="449149"/>
              </a:tblGrid>
              <a:tr h="141836">
                <a:tc>
                  <a:txBody>
                    <a:bodyPr/>
                    <a:lstStyle/>
                    <a:p>
                      <a:pPr algn="l" fontAlgn="ctr"/>
                      <a:r>
                        <a:rPr lang="nb-NO" sz="900" b="1" i="0" u="none" strike="noStrike" dirty="0">
                          <a:solidFill>
                            <a:srgbClr val="FFFF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30000"/>
                    </a:solidFill>
                  </a:tcPr>
                </a:tc>
                <a:tc rowSpan="2">
                  <a:txBody>
                    <a:bodyPr/>
                    <a:lstStyle/>
                    <a:p>
                      <a:pPr algn="l" fontAlgn="ctr"/>
                      <a:r>
                        <a:rPr lang="nb-NO" sz="1100" b="1" i="0" u="none" strike="noStrike">
                          <a:solidFill>
                            <a:srgbClr val="FFFFFF"/>
                          </a:solidFill>
                          <a:effectLst/>
                          <a:latin typeface="Arial"/>
                        </a:rPr>
                        <a:t>Brukerperspektivet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0000"/>
                    </a:solidFill>
                  </a:tcPr>
                </a:tc>
                <a:tc>
                  <a:txBody>
                    <a:bodyPr/>
                    <a:lstStyle/>
                    <a:p>
                      <a:pPr algn="ctr" fontAlgn="ctr"/>
                      <a:r>
                        <a:rPr lang="nb-NO" sz="900" b="0" i="0" u="none" strike="noStrike">
                          <a:solidFill>
                            <a:srgbClr val="FFFFFF"/>
                          </a:solidFill>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30000"/>
                    </a:solidFill>
                  </a:tcPr>
                </a:tc>
                <a:tc gridSpan="7">
                  <a:txBody>
                    <a:bodyPr/>
                    <a:lstStyle/>
                    <a:p>
                      <a:pPr algn="ctr" fontAlgn="ctr"/>
                      <a:r>
                        <a:rPr lang="nb-NO" sz="900" b="1"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0000"/>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r>
              <a:tr h="291159">
                <a:tc>
                  <a:txBody>
                    <a:bodyPr/>
                    <a:lstStyle/>
                    <a:p>
                      <a:pPr algn="l" fontAlgn="ctr"/>
                      <a:r>
                        <a:rPr lang="nb-NO" sz="900" b="1" i="0" u="none" strike="noStrike">
                          <a:solidFill>
                            <a:srgbClr val="FFFF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30000"/>
                    </a:solidFill>
                  </a:tcPr>
                </a:tc>
                <a:tc vMerge="1">
                  <a:txBody>
                    <a:bodyPr/>
                    <a:lstStyle/>
                    <a:p>
                      <a:endParaRPr lang="nb-NO"/>
                    </a:p>
                  </a:txBody>
                  <a:tcPr/>
                </a:tc>
                <a:tc>
                  <a:txBody>
                    <a:bodyPr/>
                    <a:lstStyle/>
                    <a:p>
                      <a:pPr algn="ctr" fontAlgn="ctr"/>
                      <a:r>
                        <a:rPr lang="nb-NO" sz="900" b="0" i="0" u="none" strike="noStrike">
                          <a:solidFill>
                            <a:srgbClr val="FFFFFF"/>
                          </a:solidFill>
                          <a:effectLst/>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30000"/>
                    </a:solidFill>
                  </a:tcPr>
                </a:tc>
                <a:tc gridSpan="4">
                  <a:txBody>
                    <a:bodyPr/>
                    <a:lstStyle/>
                    <a:p>
                      <a:pPr algn="ctr" fontAlgn="ctr"/>
                      <a:r>
                        <a:rPr lang="nb-NO" sz="900" b="1" i="0" u="none" strike="noStrike">
                          <a:effectLst/>
                          <a:latin typeface="Arial"/>
                        </a:rPr>
                        <a:t>Siste periode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algn="ctr" fontAlgn="ctr"/>
                      <a:r>
                        <a:rPr lang="nb-NO" sz="900" b="1" i="0" u="none" strike="noStrike">
                          <a:effectLst/>
                          <a:latin typeface="Arial"/>
                        </a:rPr>
                        <a:t>Hittil i år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hMerge="1">
                  <a:txBody>
                    <a:bodyPr/>
                    <a:lstStyle/>
                    <a:p>
                      <a:endParaRPr lang="nb-NO"/>
                    </a:p>
                  </a:txBody>
                  <a:tcPr/>
                </a:tc>
                <a:tc hMerge="1">
                  <a:txBody>
                    <a:bodyPr/>
                    <a:lstStyle/>
                    <a:p>
                      <a:endParaRPr lang="nb-NO"/>
                    </a:p>
                  </a:txBody>
                  <a:tcPr/>
                </a:tc>
              </a:tr>
              <a:tr h="301403">
                <a:tc>
                  <a:txBody>
                    <a:bodyPr/>
                    <a:lstStyle/>
                    <a:p>
                      <a:pPr algn="ctr" fontAlgn="ctr"/>
                      <a:r>
                        <a:rPr lang="nb-NO" sz="900" b="1" i="0" u="none" strike="noStrike">
                          <a:effectLst/>
                          <a:latin typeface="Arial"/>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fontAlgn="ctr"/>
                      <a:r>
                        <a:rPr lang="nb-NO" sz="900" b="1" i="0" u="none" strike="noStrike">
                          <a:effectLst/>
                          <a:latin typeface="Arial"/>
                        </a:rPr>
                        <a:t>Navn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fontAlgn="ctr"/>
                      <a:r>
                        <a:rPr lang="nb-NO" sz="900" b="1" i="0" u="none" strike="noStrike">
                          <a:effectLst/>
                          <a:latin typeface="Arial"/>
                        </a:rPr>
                        <a:t>Prioritet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Virkelig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Mål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Forrige måling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Trend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Snitt/Sum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Mål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1" i="0" u="none" strike="noStrike">
                          <a:effectLst/>
                          <a:latin typeface="Arial"/>
                        </a:rPr>
                        <a:t>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r>
              <a:tr h="289583">
                <a:tc>
                  <a:txBody>
                    <a:bodyPr/>
                    <a:lstStyle/>
                    <a:p>
                      <a:pPr algn="ctr" fontAlgn="ctr"/>
                      <a:r>
                        <a:rPr lang="nb-NO" sz="900" b="0" i="0" u="sng" strike="noStrike">
                          <a:solidFill>
                            <a:srgbClr val="0000FF"/>
                          </a:solidFill>
                          <a:effectLst/>
                          <a:latin typeface="Arial"/>
                          <a:hlinkClick r:id="rId2" action="ppaction://hlinkfile"/>
                        </a:rPr>
                        <a:t>B.10</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ordinære arbeidssøkere med oppfølging siste tre mnd (SP)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B.11</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personer med nedsatt arbeidsevne med oppfølging siste 6 mnd(SP)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B.12</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Gjennomsnittlig varighet av avsluttede sykefraværstilfeller (kvartalstall)(SP)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3"/>
                        </a:rPr>
                        <a:t>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nb-NO" sz="900" b="0" i="0" u="none" strike="noStrike">
                          <a:solidFill>
                            <a:srgbClr val="0099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r>
              <a:tr h="289583">
                <a:tc>
                  <a:txBody>
                    <a:bodyPr/>
                    <a:lstStyle/>
                    <a:p>
                      <a:pPr algn="ctr" fontAlgn="ctr"/>
                      <a:r>
                        <a:rPr lang="nb-NO" sz="900" b="0" i="0" u="sng" strike="noStrike">
                          <a:solidFill>
                            <a:srgbClr val="0000FF"/>
                          </a:solidFill>
                          <a:effectLst/>
                          <a:latin typeface="Arial"/>
                          <a:hlinkClick r:id="rId2" action="ppaction://hlinkfile"/>
                        </a:rPr>
                        <a:t>B.15</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arbeidssøkere med overgang til arbeid(SP) (Månedstall)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B.16</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personer med nedsatt arbeidsevne med overgang til arbeid(SP)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B.20</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stillinger meldt til NAV med tilvisning (SP)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F00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F00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B.21</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stillinger meldt til NAV av den totale stillingstilgangen (markedsandel) (SP)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F0000"/>
                          </a:solidFill>
                          <a:effectLst/>
                          <a:latin typeface="Wingdings 3"/>
                        </a:rPr>
                        <a:t>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B.22</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virksomheter som har fått arbeidsmarkedsbistand fra NAV(SP)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F00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B.40</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"Kontakt bruker" behandlet innen fristen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B.50</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gjennomførte dialogmøte 2 innen 26 uker (kun sykmeldte uten fritak)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B.52</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dirty="0">
                          <a:effectLst/>
                          <a:latin typeface="Arial"/>
                        </a:rPr>
                        <a:t>Andel ordinære arbeidssøkere med innvandringsbakgrunn med oppfølging siste 3 mnd.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B.53</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arbeidssøkere med jobbmatch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3"/>
                        </a:rPr>
                        <a:t>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F4EE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83">
                <a:tc>
                  <a:txBody>
                    <a:bodyPr/>
                    <a:lstStyle/>
                    <a:p>
                      <a:pPr algn="ctr" fontAlgn="ctr"/>
                      <a:r>
                        <a:rPr lang="nb-NO" sz="900" b="0" i="0" u="sng" strike="noStrike">
                          <a:solidFill>
                            <a:srgbClr val="0000FF"/>
                          </a:solidFill>
                          <a:effectLst/>
                          <a:latin typeface="Arial"/>
                          <a:hlinkClick r:id="rId2" action="ppaction://hlinkfile"/>
                        </a:rPr>
                        <a:t>B.54</a:t>
                      </a:r>
                      <a:endParaRPr lang="nb-NO" sz="900" b="0" i="0" u="sng"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900" b="0" i="0" u="none" strike="noStrike">
                          <a:effectLst/>
                          <a:latin typeface="Arial"/>
                        </a:rPr>
                        <a:t>Andel ordinære arbeidssøkere mellom 20-24 år med oppfølging siste 3 mnd.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Middels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a:solidFill>
                            <a:srgbClr val="009900"/>
                          </a:solidFill>
                          <a:effectLst/>
                          <a:latin typeface="Wingdings 3"/>
                        </a:rPr>
                        <a:t>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Arial"/>
                        </a:rPr>
                        <a:t>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900" b="0" i="0" u="none" strike="noStrike">
                          <a:effectLst/>
                          <a:latin typeface="Arial"/>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900" b="0" i="0" u="none" strike="noStrike" dirty="0">
                          <a:solidFill>
                            <a:srgbClr val="009900"/>
                          </a:solidFill>
                          <a:effectLst/>
                          <a:latin typeface="Wingdings"/>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14277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tel"/>
          <p:cNvSpPr>
            <a:spLocks noGrp="1" noChangeArrowheads="1"/>
          </p:cNvSpPr>
          <p:nvPr>
            <p:ph type="title"/>
          </p:nvPr>
        </p:nvSpPr>
        <p:spPr/>
        <p:txBody>
          <a:bodyPr/>
          <a:lstStyle/>
          <a:p>
            <a:r>
              <a:rPr lang="nb-NO" sz="1600" smtClean="0"/>
              <a:t>Ann Kristin Larsen - NAV i Sør-Trøndelag-&gt;Malvik</a:t>
            </a:r>
            <a:br>
              <a:rPr lang="nb-NO" sz="1600" smtClean="0"/>
            </a:br>
            <a:r>
              <a:rPr lang="nb-NO" sz="1600" smtClean="0"/>
              <a:t>Energi - Alle ansatte</a:t>
            </a:r>
            <a:endParaRPr lang="nb-NO" sz="1600"/>
          </a:p>
        </p:txBody>
      </p:sp>
      <p:graphicFrame>
        <p:nvGraphicFramePr>
          <p:cNvPr id="138243" name="Group 3"/>
          <p:cNvGraphicFramePr>
            <a:graphicFrameLocks noGrp="1"/>
          </p:cNvGraphicFramePr>
          <p:nvPr/>
        </p:nvGraphicFramePr>
        <p:xfrm>
          <a:off x="107950" y="1600200"/>
          <a:ext cx="4411663" cy="2867662"/>
        </p:xfrm>
        <a:graphic>
          <a:graphicData uri="http://schemas.openxmlformats.org/drawingml/2006/table">
            <a:tbl>
              <a:tblPr/>
              <a:tblGrid>
                <a:gridCol w="3465513"/>
                <a:gridCol w="946150"/>
              </a:tblGrid>
              <a:tr h="339725">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vet hva som forventes av meg i jobben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(+0,4) 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interesserer meg sterkt for det jeg gjør på jobben</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(-0,1) 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har ressurser og handlingsrom for å mestre jobben</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(+0,1) 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gjør hver dag noe av det som inspirerer meg mest</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(+0,1) 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får hyppig anerkjennelse for min innsats</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(+0,5) 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får ofte positiv oppmerksomhet og støtte fra noen på  jobben</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(+0,1) 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Jeg lærer og utvikler meg kontinuerlig i mitt arbeid</a:t>
                      </a:r>
                    </a:p>
                  </a:txBody>
                  <a:tcPr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(+0,1) 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900" b="1" i="0" u="none" strike="noStrike" cap="none" normalizeH="0" baseline="0" smtClean="0">
                          <a:ln>
                            <a:noFill/>
                          </a:ln>
                          <a:solidFill>
                            <a:schemeClr val="tx1"/>
                          </a:solidFill>
                          <a:effectLst/>
                          <a:latin typeface="Arial" charset="0"/>
                        </a:rPr>
                        <a:t>Energiscore (Sum 6 spm ovenfor markert med rødt)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nb-NO" sz="1200" b="1" i="0" u="none" strike="noStrike" cap="none" normalizeH="0" baseline="0" smtClean="0">
                          <a:ln>
                            <a:noFill/>
                          </a:ln>
                          <a:solidFill>
                            <a:schemeClr val="tx1"/>
                          </a:solidFill>
                          <a:effectLst/>
                          <a:latin typeface="Arial" charset="0"/>
                        </a:rPr>
                        <a:t>(+0,8) 26,0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8274" name="ScoreGraf"/>
          <p:cNvGraphicFramePr>
            <a:graphicFrameLocks noChangeAspect="1"/>
          </p:cNvGraphicFramePr>
          <p:nvPr>
            <p:extLst>
              <p:ext uri="{D42A27DB-BD31-4B8C-83A1-F6EECF244321}">
                <p14:modId xmlns:p14="http://schemas.microsoft.com/office/powerpoint/2010/main" val="284590283"/>
              </p:ext>
            </p:extLst>
          </p:nvPr>
        </p:nvGraphicFramePr>
        <p:xfrm>
          <a:off x="4305300" y="1543050"/>
          <a:ext cx="4800600" cy="3232150"/>
        </p:xfrm>
        <a:graphic>
          <a:graphicData uri="http://schemas.openxmlformats.org/presentationml/2006/ole">
            <mc:AlternateContent xmlns:mc="http://schemas.openxmlformats.org/markup-compatibility/2006">
              <mc:Choice xmlns:v="urn:schemas-microsoft-com:vml" Requires="v">
                <p:oleObj spid="_x0000_s6178" name="Diagram" r:id="rId4" imgW="8229600" imgH="5124355" progId="MSGraph.Chart.8">
                  <p:embed followColorScheme="full"/>
                </p:oleObj>
              </mc:Choice>
              <mc:Fallback>
                <p:oleObj name="Diagram" r:id="rId4" imgW="8229600" imgH="5124355" progId="MSGraph.Chart.8">
                  <p:embed followColorScheme="full"/>
                  <p:pic>
                    <p:nvPicPr>
                      <p:cNvPr id="0" name=""/>
                      <p:cNvPicPr>
                        <a:picLocks noChangeAspect="1" noChangeArrowheads="1"/>
                      </p:cNvPicPr>
                      <p:nvPr/>
                    </p:nvPicPr>
                    <p:blipFill>
                      <a:blip r:embed="rId5"/>
                      <a:srcRect/>
                      <a:stretch>
                        <a:fillRect/>
                      </a:stretch>
                    </p:blipFill>
                    <p:spPr bwMode="gray">
                      <a:xfrm>
                        <a:off x="4305300" y="1543050"/>
                        <a:ext cx="48006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C85B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75" name="Spm1Histogram"/>
          <p:cNvGraphicFramePr>
            <a:graphicFrameLocks noChangeAspect="1"/>
          </p:cNvGraphicFramePr>
          <p:nvPr>
            <p:extLst>
              <p:ext uri="{D42A27DB-BD31-4B8C-83A1-F6EECF244321}">
                <p14:modId xmlns:p14="http://schemas.microsoft.com/office/powerpoint/2010/main" val="308941372"/>
              </p:ext>
            </p:extLst>
          </p:nvPr>
        </p:nvGraphicFramePr>
        <p:xfrm>
          <a:off x="0" y="4799013"/>
          <a:ext cx="1331913" cy="1063625"/>
        </p:xfrm>
        <a:graphic>
          <a:graphicData uri="http://schemas.openxmlformats.org/presentationml/2006/ole">
            <mc:AlternateContent xmlns:mc="http://schemas.openxmlformats.org/markup-compatibility/2006">
              <mc:Choice xmlns:v="urn:schemas-microsoft-com:vml" Requires="v">
                <p:oleObj spid="_x0000_s6179" name="Diagram" r:id="rId6" imgW="3286116" imgH="1743075" progId="MSGraph.Chart.8">
                  <p:embed followColorScheme="full"/>
                </p:oleObj>
              </mc:Choice>
              <mc:Fallback>
                <p:oleObj name="Diagram" r:id="rId6" imgW="3286116" imgH="1743075" progId="MSGraph.Chart.8">
                  <p:embed followColorScheme="full"/>
                  <p:pic>
                    <p:nvPicPr>
                      <p:cNvPr id="0" name=""/>
                      <p:cNvPicPr>
                        <a:picLocks noChangeAspect="1" noChangeArrowheads="1"/>
                      </p:cNvPicPr>
                      <p:nvPr/>
                    </p:nvPicPr>
                    <p:blipFill>
                      <a:blip r:embed="rId7"/>
                      <a:srcRect/>
                      <a:stretch>
                        <a:fillRect/>
                      </a:stretch>
                    </p:blipFill>
                    <p:spPr bwMode="auto">
                      <a:xfrm>
                        <a:off x="0" y="4799013"/>
                        <a:ext cx="13319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76" name="Spm2Histogram"/>
          <p:cNvGraphicFramePr>
            <a:graphicFrameLocks noChangeAspect="1"/>
          </p:cNvGraphicFramePr>
          <p:nvPr>
            <p:extLst>
              <p:ext uri="{D42A27DB-BD31-4B8C-83A1-F6EECF244321}">
                <p14:modId xmlns:p14="http://schemas.microsoft.com/office/powerpoint/2010/main" val="3113545914"/>
              </p:ext>
            </p:extLst>
          </p:nvPr>
        </p:nvGraphicFramePr>
        <p:xfrm>
          <a:off x="1303338" y="4799013"/>
          <a:ext cx="1331912" cy="1063625"/>
        </p:xfrm>
        <a:graphic>
          <a:graphicData uri="http://schemas.openxmlformats.org/presentationml/2006/ole">
            <mc:AlternateContent xmlns:mc="http://schemas.openxmlformats.org/markup-compatibility/2006">
              <mc:Choice xmlns:v="urn:schemas-microsoft-com:vml" Requires="v">
                <p:oleObj spid="_x0000_s6180" name="Diagram" r:id="rId8" imgW="3286116" imgH="1743075" progId="MSGraph.Chart.8">
                  <p:embed followColorScheme="full"/>
                </p:oleObj>
              </mc:Choice>
              <mc:Fallback>
                <p:oleObj name="Diagram" r:id="rId8" imgW="3286116" imgH="1743075" progId="MSGraph.Chart.8">
                  <p:embed followColorScheme="full"/>
                  <p:pic>
                    <p:nvPicPr>
                      <p:cNvPr id="0" name=""/>
                      <p:cNvPicPr>
                        <a:picLocks noChangeAspect="1" noChangeArrowheads="1"/>
                      </p:cNvPicPr>
                      <p:nvPr/>
                    </p:nvPicPr>
                    <p:blipFill>
                      <a:blip r:embed="rId9"/>
                      <a:srcRect/>
                      <a:stretch>
                        <a:fillRect/>
                      </a:stretch>
                    </p:blipFill>
                    <p:spPr bwMode="auto">
                      <a:xfrm>
                        <a:off x="1303338" y="4799013"/>
                        <a:ext cx="1331912"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77" name="Spm3Histogram"/>
          <p:cNvGraphicFramePr>
            <a:graphicFrameLocks noChangeAspect="1"/>
          </p:cNvGraphicFramePr>
          <p:nvPr>
            <p:extLst>
              <p:ext uri="{D42A27DB-BD31-4B8C-83A1-F6EECF244321}">
                <p14:modId xmlns:p14="http://schemas.microsoft.com/office/powerpoint/2010/main" val="1319304485"/>
              </p:ext>
            </p:extLst>
          </p:nvPr>
        </p:nvGraphicFramePr>
        <p:xfrm>
          <a:off x="2606675" y="4799013"/>
          <a:ext cx="1331913" cy="1063625"/>
        </p:xfrm>
        <a:graphic>
          <a:graphicData uri="http://schemas.openxmlformats.org/presentationml/2006/ole">
            <mc:AlternateContent xmlns:mc="http://schemas.openxmlformats.org/markup-compatibility/2006">
              <mc:Choice xmlns:v="urn:schemas-microsoft-com:vml" Requires="v">
                <p:oleObj spid="_x0000_s6181" name="Diagram" r:id="rId10" imgW="3286116" imgH="1743075" progId="MSGraph.Chart.8">
                  <p:embed followColorScheme="full"/>
                </p:oleObj>
              </mc:Choice>
              <mc:Fallback>
                <p:oleObj name="Diagram" r:id="rId10" imgW="3286116" imgH="1743075" progId="MSGraph.Chart.8">
                  <p:embed followColorScheme="full"/>
                  <p:pic>
                    <p:nvPicPr>
                      <p:cNvPr id="0" name=""/>
                      <p:cNvPicPr>
                        <a:picLocks noChangeAspect="1" noChangeArrowheads="1"/>
                      </p:cNvPicPr>
                      <p:nvPr/>
                    </p:nvPicPr>
                    <p:blipFill>
                      <a:blip r:embed="rId11"/>
                      <a:srcRect/>
                      <a:stretch>
                        <a:fillRect/>
                      </a:stretch>
                    </p:blipFill>
                    <p:spPr bwMode="auto">
                      <a:xfrm>
                        <a:off x="2606675" y="4799013"/>
                        <a:ext cx="13319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78" name="Spm4Histogram"/>
          <p:cNvGraphicFramePr>
            <a:graphicFrameLocks noChangeAspect="1"/>
          </p:cNvGraphicFramePr>
          <p:nvPr>
            <p:extLst>
              <p:ext uri="{D42A27DB-BD31-4B8C-83A1-F6EECF244321}">
                <p14:modId xmlns:p14="http://schemas.microsoft.com/office/powerpoint/2010/main" val="2651235238"/>
              </p:ext>
            </p:extLst>
          </p:nvPr>
        </p:nvGraphicFramePr>
        <p:xfrm>
          <a:off x="3910013" y="4799013"/>
          <a:ext cx="1331912" cy="1063625"/>
        </p:xfrm>
        <a:graphic>
          <a:graphicData uri="http://schemas.openxmlformats.org/presentationml/2006/ole">
            <mc:AlternateContent xmlns:mc="http://schemas.openxmlformats.org/markup-compatibility/2006">
              <mc:Choice xmlns:v="urn:schemas-microsoft-com:vml" Requires="v">
                <p:oleObj spid="_x0000_s6182" name="Diagram" r:id="rId12" imgW="3286116" imgH="1743075" progId="MSGraph.Chart.8">
                  <p:embed followColorScheme="full"/>
                </p:oleObj>
              </mc:Choice>
              <mc:Fallback>
                <p:oleObj name="Diagram" r:id="rId12" imgW="3286116" imgH="1743075" progId="MSGraph.Chart.8">
                  <p:embed followColorScheme="full"/>
                  <p:pic>
                    <p:nvPicPr>
                      <p:cNvPr id="0" name=""/>
                      <p:cNvPicPr>
                        <a:picLocks noChangeAspect="1" noChangeArrowheads="1"/>
                      </p:cNvPicPr>
                      <p:nvPr/>
                    </p:nvPicPr>
                    <p:blipFill>
                      <a:blip r:embed="rId13"/>
                      <a:srcRect/>
                      <a:stretch>
                        <a:fillRect/>
                      </a:stretch>
                    </p:blipFill>
                    <p:spPr bwMode="auto">
                      <a:xfrm>
                        <a:off x="3910013" y="4799013"/>
                        <a:ext cx="1331912"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79" name="Spm5Histogram"/>
          <p:cNvGraphicFramePr>
            <a:graphicFrameLocks noChangeAspect="1"/>
          </p:cNvGraphicFramePr>
          <p:nvPr>
            <p:extLst>
              <p:ext uri="{D42A27DB-BD31-4B8C-83A1-F6EECF244321}">
                <p14:modId xmlns:p14="http://schemas.microsoft.com/office/powerpoint/2010/main" val="2397891056"/>
              </p:ext>
            </p:extLst>
          </p:nvPr>
        </p:nvGraphicFramePr>
        <p:xfrm>
          <a:off x="5213350" y="4799013"/>
          <a:ext cx="1331913" cy="1063625"/>
        </p:xfrm>
        <a:graphic>
          <a:graphicData uri="http://schemas.openxmlformats.org/presentationml/2006/ole">
            <mc:AlternateContent xmlns:mc="http://schemas.openxmlformats.org/markup-compatibility/2006">
              <mc:Choice xmlns:v="urn:schemas-microsoft-com:vml" Requires="v">
                <p:oleObj spid="_x0000_s6183" name="Diagram" r:id="rId14" imgW="3286116" imgH="1743075" progId="MSGraph.Chart.8">
                  <p:embed followColorScheme="full"/>
                </p:oleObj>
              </mc:Choice>
              <mc:Fallback>
                <p:oleObj name="Diagram" r:id="rId14" imgW="3286116" imgH="1743075" progId="MSGraph.Chart.8">
                  <p:embed followColorScheme="full"/>
                  <p:pic>
                    <p:nvPicPr>
                      <p:cNvPr id="0" name=""/>
                      <p:cNvPicPr>
                        <a:picLocks noChangeAspect="1" noChangeArrowheads="1"/>
                      </p:cNvPicPr>
                      <p:nvPr/>
                    </p:nvPicPr>
                    <p:blipFill>
                      <a:blip r:embed="rId15"/>
                      <a:srcRect/>
                      <a:stretch>
                        <a:fillRect/>
                      </a:stretch>
                    </p:blipFill>
                    <p:spPr bwMode="auto">
                      <a:xfrm>
                        <a:off x="5213350" y="4799013"/>
                        <a:ext cx="13319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80" name="Spm6Histogram"/>
          <p:cNvGraphicFramePr>
            <a:graphicFrameLocks noChangeAspect="1"/>
          </p:cNvGraphicFramePr>
          <p:nvPr>
            <p:extLst>
              <p:ext uri="{D42A27DB-BD31-4B8C-83A1-F6EECF244321}">
                <p14:modId xmlns:p14="http://schemas.microsoft.com/office/powerpoint/2010/main" val="3253484754"/>
              </p:ext>
            </p:extLst>
          </p:nvPr>
        </p:nvGraphicFramePr>
        <p:xfrm>
          <a:off x="6516688" y="4799013"/>
          <a:ext cx="1331912" cy="1063625"/>
        </p:xfrm>
        <a:graphic>
          <a:graphicData uri="http://schemas.openxmlformats.org/presentationml/2006/ole">
            <mc:AlternateContent xmlns:mc="http://schemas.openxmlformats.org/markup-compatibility/2006">
              <mc:Choice xmlns:v="urn:schemas-microsoft-com:vml" Requires="v">
                <p:oleObj spid="_x0000_s6184" name="Diagram" r:id="rId16" imgW="3286116" imgH="1743075" progId="MSGraph.Chart.8">
                  <p:embed followColorScheme="full"/>
                </p:oleObj>
              </mc:Choice>
              <mc:Fallback>
                <p:oleObj name="Diagram" r:id="rId16" imgW="3286116" imgH="1743075" progId="MSGraph.Chart.8">
                  <p:embed followColorScheme="full"/>
                  <p:pic>
                    <p:nvPicPr>
                      <p:cNvPr id="0" name=""/>
                      <p:cNvPicPr>
                        <a:picLocks noChangeAspect="1" noChangeArrowheads="1"/>
                      </p:cNvPicPr>
                      <p:nvPr/>
                    </p:nvPicPr>
                    <p:blipFill>
                      <a:blip r:embed="rId17"/>
                      <a:srcRect/>
                      <a:stretch>
                        <a:fillRect/>
                      </a:stretch>
                    </p:blipFill>
                    <p:spPr bwMode="auto">
                      <a:xfrm>
                        <a:off x="6516688" y="4799013"/>
                        <a:ext cx="1331912"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81" name="Spm1Tekst"/>
          <p:cNvSpPr txBox="1">
            <a:spLocks noChangeArrowheads="1"/>
          </p:cNvSpPr>
          <p:nvPr/>
        </p:nvSpPr>
        <p:spPr bwMode="auto">
          <a:xfrm>
            <a:off x="103188" y="5775325"/>
            <a:ext cx="13319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vet hva som forventes av meg i jobben</a:t>
            </a:r>
            <a:endParaRPr lang="nb-NO" sz="1000">
              <a:solidFill>
                <a:srgbClr val="FF6600"/>
              </a:solidFill>
              <a:latin typeface="Verdana" pitchFamily="34" charset="0"/>
            </a:endParaRPr>
          </a:p>
        </p:txBody>
      </p:sp>
      <p:sp>
        <p:nvSpPr>
          <p:cNvPr id="138282" name="Spm2Tekst"/>
          <p:cNvSpPr txBox="1">
            <a:spLocks noChangeArrowheads="1"/>
          </p:cNvSpPr>
          <p:nvPr/>
        </p:nvSpPr>
        <p:spPr bwMode="auto">
          <a:xfrm>
            <a:off x="1371600" y="5775325"/>
            <a:ext cx="13319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nb-NO" sz="700" smtClean="0">
                <a:latin typeface="Verdana" pitchFamily="34" charset="0"/>
              </a:rPr>
              <a:t>Jeg interesserer meg sterkt for det jeg gjør på jobben</a:t>
            </a:r>
            <a:endParaRPr lang="nb-NO" sz="700">
              <a:latin typeface="Verdana" pitchFamily="34" charset="0"/>
            </a:endParaRPr>
          </a:p>
        </p:txBody>
      </p:sp>
      <p:sp>
        <p:nvSpPr>
          <p:cNvPr id="138283" name="Spm3Tekst"/>
          <p:cNvSpPr txBox="1">
            <a:spLocks noChangeArrowheads="1"/>
          </p:cNvSpPr>
          <p:nvPr/>
        </p:nvSpPr>
        <p:spPr bwMode="auto">
          <a:xfrm>
            <a:off x="2695575" y="5775325"/>
            <a:ext cx="13319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har ressurser og handlingsrom for å mestre jobben</a:t>
            </a:r>
            <a:endParaRPr lang="nb-NO" sz="700">
              <a:latin typeface="Verdana" pitchFamily="34" charset="0"/>
            </a:endParaRPr>
          </a:p>
        </p:txBody>
      </p:sp>
      <p:sp>
        <p:nvSpPr>
          <p:cNvPr id="138284" name="Spm4Tekst"/>
          <p:cNvSpPr txBox="1">
            <a:spLocks noChangeArrowheads="1"/>
          </p:cNvSpPr>
          <p:nvPr/>
        </p:nvSpPr>
        <p:spPr bwMode="auto">
          <a:xfrm>
            <a:off x="3975100" y="5775325"/>
            <a:ext cx="13319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gjør hver dag noe av det som inspirerer meg mest</a:t>
            </a:r>
            <a:endParaRPr lang="nb-NO" sz="700">
              <a:latin typeface="Verdana" pitchFamily="34" charset="0"/>
            </a:endParaRPr>
          </a:p>
        </p:txBody>
      </p:sp>
      <p:sp>
        <p:nvSpPr>
          <p:cNvPr id="138285" name="Spm5Tekst"/>
          <p:cNvSpPr txBox="1">
            <a:spLocks noChangeArrowheads="1"/>
          </p:cNvSpPr>
          <p:nvPr/>
        </p:nvSpPr>
        <p:spPr bwMode="auto">
          <a:xfrm>
            <a:off x="5254625" y="5775325"/>
            <a:ext cx="13319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får hyppig anerkjennelse for min innsats</a:t>
            </a:r>
            <a:endParaRPr lang="nb-NO" sz="1000">
              <a:solidFill>
                <a:srgbClr val="FF6600"/>
              </a:solidFill>
              <a:latin typeface="Verdana" pitchFamily="34" charset="0"/>
            </a:endParaRPr>
          </a:p>
        </p:txBody>
      </p:sp>
      <p:sp>
        <p:nvSpPr>
          <p:cNvPr id="138286" name="Spm6Tekst"/>
          <p:cNvSpPr txBox="1">
            <a:spLocks noChangeArrowheads="1"/>
          </p:cNvSpPr>
          <p:nvPr/>
        </p:nvSpPr>
        <p:spPr bwMode="auto">
          <a:xfrm>
            <a:off x="6534150" y="5775325"/>
            <a:ext cx="13319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får ofte positiv oppmerksomhet og støtte fra noen på  jobben</a:t>
            </a:r>
            <a:endParaRPr lang="nb-NO" sz="700">
              <a:latin typeface="Verdana" pitchFamily="34" charset="0"/>
            </a:endParaRPr>
          </a:p>
        </p:txBody>
      </p:sp>
      <p:sp>
        <p:nvSpPr>
          <p:cNvPr id="138287" name="AntallRespondenter"/>
          <p:cNvSpPr txBox="1">
            <a:spLocks noChangeArrowheads="1"/>
          </p:cNvSpPr>
          <p:nvPr/>
        </p:nvSpPr>
        <p:spPr bwMode="auto">
          <a:xfrm>
            <a:off x="381000" y="4419600"/>
            <a:ext cx="2757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1400" smtClean="0">
                <a:solidFill>
                  <a:srgbClr val="FF6600"/>
                </a:solidFill>
                <a:latin typeface="Verdana" pitchFamily="34" charset="0"/>
              </a:rPr>
              <a:t>R=15 (18) 83%</a:t>
            </a:r>
            <a:endParaRPr lang="nb-NO" sz="1400">
              <a:solidFill>
                <a:srgbClr val="FF6600"/>
              </a:solidFill>
              <a:latin typeface="Verdana" pitchFamily="34" charset="0"/>
            </a:endParaRPr>
          </a:p>
        </p:txBody>
      </p:sp>
      <p:graphicFrame>
        <p:nvGraphicFramePr>
          <p:cNvPr id="138288" name="Spm7Histogram"/>
          <p:cNvGraphicFramePr>
            <a:graphicFrameLocks noGrp="1"/>
          </p:cNvGraphicFramePr>
          <p:nvPr>
            <p:ph idx="1"/>
            <p:extLst>
              <p:ext uri="{D42A27DB-BD31-4B8C-83A1-F6EECF244321}">
                <p14:modId xmlns:p14="http://schemas.microsoft.com/office/powerpoint/2010/main" val="2268597344"/>
              </p:ext>
            </p:extLst>
          </p:nvPr>
        </p:nvGraphicFramePr>
        <p:xfrm>
          <a:off x="7820025" y="4799013"/>
          <a:ext cx="1331913" cy="1079500"/>
        </p:xfrm>
        <a:graphic>
          <a:graphicData uri="http://schemas.openxmlformats.org/presentationml/2006/ole">
            <mc:AlternateContent xmlns:mc="http://schemas.openxmlformats.org/markup-compatibility/2006">
              <mc:Choice xmlns:v="urn:schemas-microsoft-com:vml" Requires="v">
                <p:oleObj spid="_x0000_s6185" name="Diagram" r:id="rId18" imgW="3286116" imgH="1743075" progId="MSGraph.Chart.8">
                  <p:embed followColorScheme="full"/>
                </p:oleObj>
              </mc:Choice>
              <mc:Fallback>
                <p:oleObj name="Diagram" r:id="rId18" imgW="3286116" imgH="1743075" progId="MSGraph.Chart.8">
                  <p:embed followColorScheme="full"/>
                  <p:pic>
                    <p:nvPicPr>
                      <p:cNvPr id="0" name=""/>
                      <p:cNvPicPr>
                        <a:picLocks noChangeArrowheads="1"/>
                      </p:cNvPicPr>
                      <p:nvPr/>
                    </p:nvPicPr>
                    <p:blipFill>
                      <a:blip r:embed="rId19"/>
                      <a:srcRect/>
                      <a:stretch>
                        <a:fillRect/>
                      </a:stretch>
                    </p:blipFill>
                    <p:spPr bwMode="auto">
                      <a:xfrm>
                        <a:off x="7820025" y="4799013"/>
                        <a:ext cx="133191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89" name="Spm7Tekst"/>
          <p:cNvSpPr txBox="1">
            <a:spLocks noChangeArrowheads="1"/>
          </p:cNvSpPr>
          <p:nvPr/>
        </p:nvSpPr>
        <p:spPr bwMode="auto">
          <a:xfrm>
            <a:off x="7812088" y="5775325"/>
            <a:ext cx="13319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6600"/>
              </a:buClr>
            </a:pPr>
            <a:r>
              <a:rPr lang="nb-NO" sz="700" smtClean="0">
                <a:latin typeface="Verdana" pitchFamily="34" charset="0"/>
              </a:rPr>
              <a:t>Jeg lærer og utvikler meg kontinuerlig i mitt arbeid</a:t>
            </a:r>
            <a:endParaRPr lang="nb-NO" sz="700">
              <a:latin typeface="Verdana" pitchFamily="34" charset="0"/>
            </a:endParaRPr>
          </a:p>
        </p:txBody>
      </p:sp>
    </p:spTree>
    <p:extLst>
      <p:ext uri="{BB962C8B-B14F-4D97-AF65-F5344CB8AC3E}">
        <p14:creationId xmlns:p14="http://schemas.microsoft.com/office/powerpoint/2010/main" val="3618414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124744"/>
            <a:ext cx="7256463" cy="864096"/>
          </a:xfrm>
        </p:spPr>
        <p:txBody>
          <a:bodyPr/>
          <a:lstStyle/>
          <a:p>
            <a:r>
              <a:rPr lang="nb-NO" dirty="0" smtClean="0"/>
              <a:t>Overordnede </a:t>
            </a:r>
            <a:r>
              <a:rPr lang="nb-NO" dirty="0"/>
              <a:t>mål for perioden 2010 – </a:t>
            </a:r>
            <a:r>
              <a:rPr lang="nb-NO" dirty="0" smtClean="0"/>
              <a:t>2021 for </a:t>
            </a:r>
            <a:r>
              <a:rPr lang="nb-NO" dirty="0"/>
              <a:t>Malvik kommune</a:t>
            </a:r>
            <a:br>
              <a:rPr lang="nb-NO" dirty="0"/>
            </a:br>
            <a:r>
              <a:rPr lang="nb-NO" dirty="0" smtClean="0"/>
              <a:t/>
            </a:r>
            <a:br>
              <a:rPr lang="nb-NO" dirty="0" smtClean="0"/>
            </a:br>
            <a:r>
              <a:rPr lang="nb-NO" sz="2000" dirty="0" smtClean="0"/>
              <a:t>Dette </a:t>
            </a:r>
            <a:r>
              <a:rPr lang="nb-NO" sz="2000" dirty="0"/>
              <a:t>skal vi oppnå:</a:t>
            </a:r>
            <a:br>
              <a:rPr lang="nb-NO" sz="2000" dirty="0"/>
            </a:br>
            <a:r>
              <a:rPr lang="nb-NO" dirty="0"/>
              <a:t/>
            </a:r>
            <a:br>
              <a:rPr lang="nb-NO" dirty="0"/>
            </a:br>
            <a:endParaRPr lang="nb-NO" dirty="0"/>
          </a:p>
        </p:txBody>
      </p:sp>
      <p:sp>
        <p:nvSpPr>
          <p:cNvPr id="3" name="Plassholder for innhold 2"/>
          <p:cNvSpPr>
            <a:spLocks noGrp="1"/>
          </p:cNvSpPr>
          <p:nvPr>
            <p:ph idx="1"/>
          </p:nvPr>
        </p:nvSpPr>
        <p:spPr>
          <a:xfrm>
            <a:off x="251520" y="1772816"/>
            <a:ext cx="8280919" cy="4248472"/>
          </a:xfrm>
        </p:spPr>
        <p:txBody>
          <a:bodyPr/>
          <a:lstStyle/>
          <a:p>
            <a:pPr marL="0" indent="0">
              <a:buNone/>
            </a:pPr>
            <a:r>
              <a:rPr lang="nb-NO" sz="1400" dirty="0" smtClean="0"/>
              <a:t>1</a:t>
            </a:r>
            <a:r>
              <a:rPr lang="nb-NO" sz="1400" dirty="0"/>
              <a:t>) Vi er en pådriver i helhetlig og framtidsrettet samfunnsplanlegging</a:t>
            </a:r>
          </a:p>
          <a:p>
            <a:pPr marL="0" indent="0">
              <a:buNone/>
            </a:pPr>
            <a:r>
              <a:rPr lang="nb-NO" sz="1400" dirty="0"/>
              <a:t>2) Vi opplever muligheter for samhandling og utvikling</a:t>
            </a:r>
          </a:p>
          <a:p>
            <a:pPr marL="0" indent="0">
              <a:buNone/>
            </a:pPr>
            <a:r>
              <a:rPr lang="nb-NO" sz="1400" dirty="0"/>
              <a:t>3) Vi skal kunne velge å leve sunt</a:t>
            </a:r>
          </a:p>
          <a:p>
            <a:pPr marL="0" indent="0">
              <a:buNone/>
            </a:pPr>
            <a:r>
              <a:rPr lang="nb-NO" sz="1400" dirty="0"/>
              <a:t>4) Vi har boliger, boformer og bomiljø som bidrar til mangfold og god livskvalitet</a:t>
            </a:r>
          </a:p>
          <a:p>
            <a:pPr marL="0" indent="0">
              <a:buNone/>
            </a:pPr>
            <a:r>
              <a:rPr lang="nb-NO" sz="1400" dirty="0"/>
              <a:t>5) De gode kvalitetene i Hommelvik, på Sveberg og på Vikhammer </a:t>
            </a:r>
            <a:r>
              <a:rPr lang="nb-NO" sz="1400" dirty="0" smtClean="0"/>
              <a:t>er videreutviklet </a:t>
            </a:r>
            <a:r>
              <a:rPr lang="nb-NO" sz="1400" dirty="0"/>
              <a:t>og tatt i bruk både i nærmiljøet og av øvrige innbyggere</a:t>
            </a:r>
          </a:p>
          <a:p>
            <a:pPr marL="0" indent="0">
              <a:buNone/>
            </a:pPr>
            <a:r>
              <a:rPr lang="nb-NO" sz="1400" dirty="0"/>
              <a:t>6) Vi har gode betingelser for livslang læring</a:t>
            </a:r>
          </a:p>
          <a:p>
            <a:pPr marL="0" indent="0">
              <a:buNone/>
            </a:pPr>
            <a:r>
              <a:rPr lang="nb-NO" sz="1400" dirty="0"/>
              <a:t>7) Vi har et variert og aktivt kulturliv</a:t>
            </a:r>
          </a:p>
          <a:p>
            <a:pPr marL="0" indent="0">
              <a:buNone/>
            </a:pPr>
            <a:r>
              <a:rPr lang="nb-NO" sz="1400" dirty="0"/>
              <a:t>8) Vi er kjent for god miljøkvalitet</a:t>
            </a:r>
          </a:p>
          <a:p>
            <a:pPr marL="0" indent="0">
              <a:buNone/>
            </a:pPr>
            <a:r>
              <a:rPr lang="nb-NO" sz="1400" dirty="0"/>
              <a:t>9) Vi ivaretar naturens mangfold</a:t>
            </a:r>
          </a:p>
          <a:p>
            <a:pPr marL="0" indent="0">
              <a:buNone/>
            </a:pPr>
            <a:r>
              <a:rPr lang="nb-NO" sz="1400" dirty="0"/>
              <a:t>10) Vi er en attraktiv kommune for etablering av arbeidsplasser</a:t>
            </a:r>
          </a:p>
          <a:p>
            <a:pPr marL="0" indent="0">
              <a:buNone/>
            </a:pPr>
            <a:r>
              <a:rPr lang="nb-NO" sz="1400" dirty="0"/>
              <a:t>11) Malvik kommune er en pådriver i regionalt utviklingsarbeid</a:t>
            </a:r>
          </a:p>
          <a:p>
            <a:pPr marL="0" indent="0">
              <a:buNone/>
            </a:pPr>
            <a:r>
              <a:rPr lang="nb-NO" sz="1400" dirty="0"/>
              <a:t>12) Malvik kommune er en profesjonell og utviklingsrettet organisasjon</a:t>
            </a:r>
          </a:p>
          <a:p>
            <a:endParaRPr lang="nb-NO" sz="1400" dirty="0"/>
          </a:p>
        </p:txBody>
      </p:sp>
      <p:pic>
        <p:nvPicPr>
          <p:cNvPr id="4" name="Plassholder for innhold 8" descr="Bild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12379">
            <a:off x="6690442" y="3603212"/>
            <a:ext cx="13731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773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rc 2"/>
          <p:cNvSpPr>
            <a:spLocks/>
          </p:cNvSpPr>
          <p:nvPr/>
        </p:nvSpPr>
        <p:spPr bwMode="auto">
          <a:xfrm flipH="1">
            <a:off x="692150" y="2351088"/>
            <a:ext cx="836613" cy="392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499" name="Rectangle 3"/>
          <p:cNvSpPr>
            <a:spLocks noChangeArrowheads="1"/>
          </p:cNvSpPr>
          <p:nvPr/>
        </p:nvSpPr>
        <p:spPr bwMode="auto">
          <a:xfrm>
            <a:off x="3165475" y="657225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00" name="Rectangle 4"/>
          <p:cNvSpPr>
            <a:spLocks noChangeArrowheads="1"/>
          </p:cNvSpPr>
          <p:nvPr/>
        </p:nvSpPr>
        <p:spPr bwMode="auto">
          <a:xfrm>
            <a:off x="703263" y="657225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01" name="Rectangle 5"/>
          <p:cNvSpPr>
            <a:spLocks noChangeArrowheads="1"/>
          </p:cNvSpPr>
          <p:nvPr/>
        </p:nvSpPr>
        <p:spPr bwMode="auto">
          <a:xfrm>
            <a:off x="4092575" y="6629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02" name="Rectangle 6"/>
          <p:cNvSpPr>
            <a:spLocks noGrp="1" noChangeArrowheads="1"/>
          </p:cNvSpPr>
          <p:nvPr>
            <p:ph type="title"/>
          </p:nvPr>
        </p:nvSpPr>
        <p:spPr>
          <a:xfrm>
            <a:off x="442913" y="407988"/>
            <a:ext cx="8755062" cy="404812"/>
          </a:xfrm>
        </p:spPr>
        <p:txBody>
          <a:bodyPr/>
          <a:lstStyle/>
          <a:p>
            <a:r>
              <a:rPr lang="nb-NO"/>
              <a:t>Den emosjonelle syklusen ved endring</a:t>
            </a:r>
          </a:p>
        </p:txBody>
      </p:sp>
      <p:sp>
        <p:nvSpPr>
          <p:cNvPr id="106503" name="Rectangle 7"/>
          <p:cNvSpPr>
            <a:spLocks noChangeArrowheads="1"/>
          </p:cNvSpPr>
          <p:nvPr/>
        </p:nvSpPr>
        <p:spPr bwMode="auto">
          <a:xfrm>
            <a:off x="3730625" y="5449888"/>
            <a:ext cx="41116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lnSpc>
                <a:spcPct val="90000"/>
              </a:lnSpc>
              <a:spcBef>
                <a:spcPct val="0"/>
              </a:spcBef>
              <a:spcAft>
                <a:spcPct val="0"/>
              </a:spcAft>
            </a:pPr>
            <a:r>
              <a:rPr lang="nb-NO" sz="1200" b="1" i="1">
                <a:solidFill>
                  <a:srgbClr val="675C53"/>
                </a:solidFill>
              </a:rPr>
              <a:t>Tid</a:t>
            </a:r>
          </a:p>
        </p:txBody>
      </p:sp>
      <p:sp>
        <p:nvSpPr>
          <p:cNvPr id="106504" name="Freeform 8"/>
          <p:cNvSpPr>
            <a:spLocks/>
          </p:cNvSpPr>
          <p:nvPr/>
        </p:nvSpPr>
        <p:spPr bwMode="auto">
          <a:xfrm>
            <a:off x="5789613" y="3527425"/>
            <a:ext cx="517525" cy="960438"/>
          </a:xfrm>
          <a:custGeom>
            <a:avLst/>
            <a:gdLst>
              <a:gd name="T0" fmla="*/ 114 w 353"/>
              <a:gd name="T1" fmla="*/ 604 h 605"/>
              <a:gd name="T2" fmla="*/ 238 w 353"/>
              <a:gd name="T3" fmla="*/ 328 h 605"/>
              <a:gd name="T4" fmla="*/ 352 w 353"/>
              <a:gd name="T5" fmla="*/ 60 h 605"/>
              <a:gd name="T6" fmla="*/ 294 w 353"/>
              <a:gd name="T7" fmla="*/ 26 h 605"/>
              <a:gd name="T8" fmla="*/ 229 w 353"/>
              <a:gd name="T9" fmla="*/ 0 h 605"/>
              <a:gd name="T10" fmla="*/ 114 w 353"/>
              <a:gd name="T11" fmla="*/ 275 h 605"/>
              <a:gd name="T12" fmla="*/ 0 w 353"/>
              <a:gd name="T13" fmla="*/ 553 h 605"/>
              <a:gd name="T14" fmla="*/ 57 w 353"/>
              <a:gd name="T15" fmla="*/ 577 h 605"/>
              <a:gd name="T16" fmla="*/ 114 w 353"/>
              <a:gd name="T17" fmla="*/ 60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605">
                <a:moveTo>
                  <a:pt x="114" y="604"/>
                </a:moveTo>
                <a:lnTo>
                  <a:pt x="238" y="328"/>
                </a:lnTo>
                <a:lnTo>
                  <a:pt x="352" y="60"/>
                </a:lnTo>
                <a:lnTo>
                  <a:pt x="294" y="26"/>
                </a:lnTo>
                <a:lnTo>
                  <a:pt x="229" y="0"/>
                </a:lnTo>
                <a:lnTo>
                  <a:pt x="114" y="275"/>
                </a:lnTo>
                <a:lnTo>
                  <a:pt x="0" y="553"/>
                </a:lnTo>
                <a:lnTo>
                  <a:pt x="57" y="577"/>
                </a:lnTo>
                <a:lnTo>
                  <a:pt x="114" y="60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05" name="Freeform 9"/>
          <p:cNvSpPr>
            <a:spLocks/>
          </p:cNvSpPr>
          <p:nvPr/>
        </p:nvSpPr>
        <p:spPr bwMode="auto">
          <a:xfrm>
            <a:off x="2662238" y="2800350"/>
            <a:ext cx="655637" cy="1216025"/>
          </a:xfrm>
          <a:custGeom>
            <a:avLst/>
            <a:gdLst>
              <a:gd name="T0" fmla="*/ 315 w 447"/>
              <a:gd name="T1" fmla="*/ 765 h 766"/>
              <a:gd name="T2" fmla="*/ 378 w 447"/>
              <a:gd name="T3" fmla="*/ 733 h 766"/>
              <a:gd name="T4" fmla="*/ 446 w 447"/>
              <a:gd name="T5" fmla="*/ 697 h 766"/>
              <a:gd name="T6" fmla="*/ 291 w 447"/>
              <a:gd name="T7" fmla="*/ 347 h 766"/>
              <a:gd name="T8" fmla="*/ 128 w 447"/>
              <a:gd name="T9" fmla="*/ 0 h 766"/>
              <a:gd name="T10" fmla="*/ 69 w 447"/>
              <a:gd name="T11" fmla="*/ 26 h 766"/>
              <a:gd name="T12" fmla="*/ 0 w 447"/>
              <a:gd name="T13" fmla="*/ 64 h 766"/>
              <a:gd name="T14" fmla="*/ 161 w 447"/>
              <a:gd name="T15" fmla="*/ 433 h 766"/>
              <a:gd name="T16" fmla="*/ 315 w 447"/>
              <a:gd name="T17" fmla="*/ 765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766">
                <a:moveTo>
                  <a:pt x="315" y="765"/>
                </a:moveTo>
                <a:lnTo>
                  <a:pt x="378" y="733"/>
                </a:lnTo>
                <a:lnTo>
                  <a:pt x="446" y="697"/>
                </a:lnTo>
                <a:lnTo>
                  <a:pt x="291" y="347"/>
                </a:lnTo>
                <a:lnTo>
                  <a:pt x="128" y="0"/>
                </a:lnTo>
                <a:lnTo>
                  <a:pt x="69" y="26"/>
                </a:lnTo>
                <a:lnTo>
                  <a:pt x="0" y="64"/>
                </a:lnTo>
                <a:lnTo>
                  <a:pt x="161" y="433"/>
                </a:lnTo>
                <a:lnTo>
                  <a:pt x="315" y="76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06" name="Rectangle 10"/>
          <p:cNvSpPr>
            <a:spLocks noChangeArrowheads="1"/>
          </p:cNvSpPr>
          <p:nvPr/>
        </p:nvSpPr>
        <p:spPr bwMode="auto">
          <a:xfrm rot="16200000">
            <a:off x="-607219" y="3374232"/>
            <a:ext cx="19510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lnSpc>
                <a:spcPct val="90000"/>
              </a:lnSpc>
              <a:spcBef>
                <a:spcPct val="0"/>
              </a:spcBef>
              <a:spcAft>
                <a:spcPct val="0"/>
              </a:spcAft>
            </a:pPr>
            <a:r>
              <a:rPr lang="nb-NO" sz="1200" b="1" i="1">
                <a:solidFill>
                  <a:srgbClr val="675C53"/>
                </a:solidFill>
              </a:rPr>
              <a:t>Optimisme / Entusiasme</a:t>
            </a:r>
          </a:p>
        </p:txBody>
      </p:sp>
      <p:sp>
        <p:nvSpPr>
          <p:cNvPr id="106507" name="Rectangle 11"/>
          <p:cNvSpPr>
            <a:spLocks noChangeArrowheads="1"/>
          </p:cNvSpPr>
          <p:nvPr/>
        </p:nvSpPr>
        <p:spPr bwMode="auto">
          <a:xfrm rot="16200000">
            <a:off x="-55562" y="3529013"/>
            <a:ext cx="1181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lnSpc>
                <a:spcPct val="90000"/>
              </a:lnSpc>
              <a:spcBef>
                <a:spcPct val="0"/>
              </a:spcBef>
              <a:spcAft>
                <a:spcPct val="0"/>
              </a:spcAft>
            </a:pPr>
            <a:r>
              <a:rPr lang="nb-NO" sz="1200" b="1" i="1">
                <a:solidFill>
                  <a:srgbClr val="675C53"/>
                </a:solidFill>
              </a:rPr>
              <a:t>Positiv energi</a:t>
            </a:r>
          </a:p>
        </p:txBody>
      </p:sp>
      <p:sp>
        <p:nvSpPr>
          <p:cNvPr id="106508" name="Line 12"/>
          <p:cNvSpPr>
            <a:spLocks noChangeShapeType="1"/>
          </p:cNvSpPr>
          <p:nvPr/>
        </p:nvSpPr>
        <p:spPr bwMode="auto">
          <a:xfrm flipV="1">
            <a:off x="703263" y="1438275"/>
            <a:ext cx="0" cy="388620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09" name="Freeform 13"/>
          <p:cNvSpPr>
            <a:spLocks/>
          </p:cNvSpPr>
          <p:nvPr/>
        </p:nvSpPr>
        <p:spPr bwMode="auto">
          <a:xfrm>
            <a:off x="661988" y="1225550"/>
            <a:ext cx="100012" cy="214313"/>
          </a:xfrm>
          <a:custGeom>
            <a:avLst/>
            <a:gdLst>
              <a:gd name="T0" fmla="*/ 0 w 68"/>
              <a:gd name="T1" fmla="*/ 134 h 135"/>
              <a:gd name="T2" fmla="*/ 34 w 68"/>
              <a:gd name="T3" fmla="*/ 0 h 135"/>
              <a:gd name="T4" fmla="*/ 67 w 68"/>
              <a:gd name="T5" fmla="*/ 134 h 135"/>
              <a:gd name="T6" fmla="*/ 0 w 68"/>
              <a:gd name="T7" fmla="*/ 134 h 135"/>
            </a:gdLst>
            <a:ahLst/>
            <a:cxnLst>
              <a:cxn ang="0">
                <a:pos x="T0" y="T1"/>
              </a:cxn>
              <a:cxn ang="0">
                <a:pos x="T2" y="T3"/>
              </a:cxn>
              <a:cxn ang="0">
                <a:pos x="T4" y="T5"/>
              </a:cxn>
              <a:cxn ang="0">
                <a:pos x="T6" y="T7"/>
              </a:cxn>
            </a:cxnLst>
            <a:rect l="0" t="0" r="r" b="b"/>
            <a:pathLst>
              <a:path w="68" h="135">
                <a:moveTo>
                  <a:pt x="0" y="134"/>
                </a:moveTo>
                <a:lnTo>
                  <a:pt x="34" y="0"/>
                </a:lnTo>
                <a:lnTo>
                  <a:pt x="67" y="134"/>
                </a:lnTo>
                <a:lnTo>
                  <a:pt x="0" y="134"/>
                </a:lnTo>
              </a:path>
            </a:pathLst>
          </a:custGeom>
          <a:solidFill>
            <a:schemeClr val="bg2"/>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10" name="Line 14"/>
          <p:cNvSpPr>
            <a:spLocks noChangeShapeType="1"/>
          </p:cNvSpPr>
          <p:nvPr/>
        </p:nvSpPr>
        <p:spPr bwMode="auto">
          <a:xfrm>
            <a:off x="720725" y="5321300"/>
            <a:ext cx="7453313"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11" name="Freeform 15"/>
          <p:cNvSpPr>
            <a:spLocks/>
          </p:cNvSpPr>
          <p:nvPr/>
        </p:nvSpPr>
        <p:spPr bwMode="auto">
          <a:xfrm rot="-545719">
            <a:off x="1728788" y="1865313"/>
            <a:ext cx="5951537" cy="3232150"/>
          </a:xfrm>
          <a:custGeom>
            <a:avLst/>
            <a:gdLst>
              <a:gd name="T0" fmla="*/ 0 w 4212"/>
              <a:gd name="T1" fmla="*/ 0 h 1796"/>
              <a:gd name="T2" fmla="*/ 324 w 4212"/>
              <a:gd name="T3" fmla="*/ 96 h 1796"/>
              <a:gd name="T4" fmla="*/ 852 w 4212"/>
              <a:gd name="T5" fmla="*/ 420 h 1796"/>
              <a:gd name="T6" fmla="*/ 1056 w 4212"/>
              <a:gd name="T7" fmla="*/ 780 h 1796"/>
              <a:gd name="T8" fmla="*/ 1368 w 4212"/>
              <a:gd name="T9" fmla="*/ 1320 h 1796"/>
              <a:gd name="T10" fmla="*/ 1764 w 4212"/>
              <a:gd name="T11" fmla="*/ 1668 h 1796"/>
              <a:gd name="T12" fmla="*/ 2220 w 4212"/>
              <a:gd name="T13" fmla="*/ 1776 h 1796"/>
              <a:gd name="T14" fmla="*/ 2712 w 4212"/>
              <a:gd name="T15" fmla="*/ 1548 h 1796"/>
              <a:gd name="T16" fmla="*/ 3120 w 4212"/>
              <a:gd name="T17" fmla="*/ 1020 h 1796"/>
              <a:gd name="T18" fmla="*/ 3252 w 4212"/>
              <a:gd name="T19" fmla="*/ 696 h 1796"/>
              <a:gd name="T20" fmla="*/ 3648 w 4212"/>
              <a:gd name="T21" fmla="*/ 144 h 1796"/>
              <a:gd name="T22" fmla="*/ 4212 w 4212"/>
              <a:gd name="T23" fmla="*/ 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2" h="1796">
                <a:moveTo>
                  <a:pt x="0" y="0"/>
                </a:moveTo>
                <a:cubicBezTo>
                  <a:pt x="91" y="13"/>
                  <a:pt x="182" y="26"/>
                  <a:pt x="324" y="96"/>
                </a:cubicBezTo>
                <a:cubicBezTo>
                  <a:pt x="466" y="166"/>
                  <a:pt x="730" y="306"/>
                  <a:pt x="852" y="420"/>
                </a:cubicBezTo>
                <a:cubicBezTo>
                  <a:pt x="974" y="534"/>
                  <a:pt x="970" y="630"/>
                  <a:pt x="1056" y="780"/>
                </a:cubicBezTo>
                <a:cubicBezTo>
                  <a:pt x="1142" y="930"/>
                  <a:pt x="1250" y="1172"/>
                  <a:pt x="1368" y="1320"/>
                </a:cubicBezTo>
                <a:cubicBezTo>
                  <a:pt x="1486" y="1468"/>
                  <a:pt x="1622" y="1592"/>
                  <a:pt x="1764" y="1668"/>
                </a:cubicBezTo>
                <a:cubicBezTo>
                  <a:pt x="1906" y="1744"/>
                  <a:pt x="2062" y="1796"/>
                  <a:pt x="2220" y="1776"/>
                </a:cubicBezTo>
                <a:cubicBezTo>
                  <a:pt x="2378" y="1756"/>
                  <a:pt x="2562" y="1674"/>
                  <a:pt x="2712" y="1548"/>
                </a:cubicBezTo>
                <a:cubicBezTo>
                  <a:pt x="2862" y="1422"/>
                  <a:pt x="3030" y="1162"/>
                  <a:pt x="3120" y="1020"/>
                </a:cubicBezTo>
                <a:cubicBezTo>
                  <a:pt x="3210" y="878"/>
                  <a:pt x="3164" y="842"/>
                  <a:pt x="3252" y="696"/>
                </a:cubicBezTo>
                <a:cubicBezTo>
                  <a:pt x="3340" y="550"/>
                  <a:pt x="3488" y="260"/>
                  <a:pt x="3648" y="144"/>
                </a:cubicBezTo>
                <a:cubicBezTo>
                  <a:pt x="3808" y="28"/>
                  <a:pt x="4010" y="14"/>
                  <a:pt x="4212" y="0"/>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54000" rIns="54000" bIns="54000" anchor="ctr"/>
          <a:lstStyle/>
          <a:p>
            <a:pPr fontAlgn="base">
              <a:spcBef>
                <a:spcPct val="0"/>
              </a:spcBef>
              <a:spcAft>
                <a:spcPct val="0"/>
              </a:spcAft>
            </a:pPr>
            <a:endParaRPr lang="nb-NO">
              <a:solidFill>
                <a:srgbClr val="675C53"/>
              </a:solidFill>
            </a:endParaRPr>
          </a:p>
        </p:txBody>
      </p:sp>
      <p:grpSp>
        <p:nvGrpSpPr>
          <p:cNvPr id="106512" name="Group 16"/>
          <p:cNvGrpSpPr>
            <a:grpSpLocks/>
          </p:cNvGrpSpPr>
          <p:nvPr/>
        </p:nvGrpSpPr>
        <p:grpSpPr bwMode="auto">
          <a:xfrm>
            <a:off x="4443413" y="1863725"/>
            <a:ext cx="2432050" cy="2371725"/>
            <a:chOff x="2766" y="1241"/>
            <a:chExt cx="1532" cy="1494"/>
          </a:xfrm>
        </p:grpSpPr>
        <p:sp>
          <p:nvSpPr>
            <p:cNvPr id="106513" name="Freeform 17"/>
            <p:cNvSpPr>
              <a:spLocks/>
            </p:cNvSpPr>
            <p:nvPr/>
          </p:nvSpPr>
          <p:spPr bwMode="auto">
            <a:xfrm>
              <a:off x="3694" y="1746"/>
              <a:ext cx="309" cy="597"/>
            </a:xfrm>
            <a:custGeom>
              <a:avLst/>
              <a:gdLst>
                <a:gd name="T0" fmla="*/ 106 w 335"/>
                <a:gd name="T1" fmla="*/ 596 h 597"/>
                <a:gd name="T2" fmla="*/ 220 w 335"/>
                <a:gd name="T3" fmla="*/ 320 h 597"/>
                <a:gd name="T4" fmla="*/ 334 w 335"/>
                <a:gd name="T5" fmla="*/ 51 h 597"/>
                <a:gd name="T6" fmla="*/ 277 w 335"/>
                <a:gd name="T7" fmla="*/ 27 h 597"/>
                <a:gd name="T8" fmla="*/ 220 w 335"/>
                <a:gd name="T9" fmla="*/ 0 h 597"/>
                <a:gd name="T10" fmla="*/ 114 w 335"/>
                <a:gd name="T11" fmla="*/ 268 h 597"/>
                <a:gd name="T12" fmla="*/ 0 w 335"/>
                <a:gd name="T13" fmla="*/ 544 h 597"/>
                <a:gd name="T14" fmla="*/ 57 w 335"/>
                <a:gd name="T15" fmla="*/ 569 h 597"/>
                <a:gd name="T16" fmla="*/ 106 w 335"/>
                <a:gd name="T17" fmla="*/ 59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597">
                  <a:moveTo>
                    <a:pt x="106" y="596"/>
                  </a:moveTo>
                  <a:lnTo>
                    <a:pt x="220" y="320"/>
                  </a:lnTo>
                  <a:lnTo>
                    <a:pt x="334" y="51"/>
                  </a:lnTo>
                  <a:lnTo>
                    <a:pt x="277" y="27"/>
                  </a:lnTo>
                  <a:lnTo>
                    <a:pt x="220" y="0"/>
                  </a:lnTo>
                  <a:lnTo>
                    <a:pt x="114" y="268"/>
                  </a:lnTo>
                  <a:lnTo>
                    <a:pt x="0" y="544"/>
                  </a:lnTo>
                  <a:lnTo>
                    <a:pt x="57" y="569"/>
                  </a:lnTo>
                  <a:lnTo>
                    <a:pt x="106" y="59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14" name="Rectangle 18"/>
            <p:cNvSpPr>
              <a:spLocks noChangeArrowheads="1"/>
            </p:cNvSpPr>
            <p:nvPr/>
          </p:nvSpPr>
          <p:spPr bwMode="auto">
            <a:xfrm>
              <a:off x="2769" y="1241"/>
              <a:ext cx="1102" cy="246"/>
            </a:xfrm>
            <a:prstGeom prst="rect">
              <a:avLst/>
            </a:prstGeom>
            <a:solidFill>
              <a:schemeClr val="hlink"/>
            </a:solidFill>
            <a:ln w="12700">
              <a:solidFill>
                <a:schemeClr val="tx1"/>
              </a:solidFill>
              <a:miter lim="800000"/>
              <a:headEnd/>
              <a:tailEnd/>
            </a:ln>
            <a:effectLst>
              <a:outerShdw dist="35921" dir="2700000" algn="ctr" rotWithShape="0">
                <a:schemeClr val="bg2"/>
              </a:outerShdw>
            </a:effectLst>
          </p:spPr>
          <p:txBody>
            <a:bodyPr wrap="none" lIns="54000" tIns="54000" rIns="54000" bIns="54000" anchor="ctr"/>
            <a:lstStyle/>
            <a:p>
              <a:pPr fontAlgn="base">
                <a:spcBef>
                  <a:spcPct val="0"/>
                </a:spcBef>
                <a:spcAft>
                  <a:spcPct val="0"/>
                </a:spcAft>
              </a:pPr>
              <a:endParaRPr lang="nb-NO">
                <a:solidFill>
                  <a:srgbClr val="675C53"/>
                </a:solidFill>
              </a:endParaRPr>
            </a:p>
          </p:txBody>
        </p:sp>
        <p:sp>
          <p:nvSpPr>
            <p:cNvPr id="106515" name="Rectangle 19"/>
            <p:cNvSpPr>
              <a:spLocks noChangeArrowheads="1"/>
            </p:cNvSpPr>
            <p:nvPr/>
          </p:nvSpPr>
          <p:spPr bwMode="auto">
            <a:xfrm>
              <a:off x="2766" y="1287"/>
              <a:ext cx="1124"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nb-NO" sz="1200" b="1" i="1">
                  <a:solidFill>
                    <a:srgbClr val="675C53"/>
                  </a:solidFill>
                </a:rPr>
                <a:t>Informert optimisme</a:t>
              </a:r>
            </a:p>
          </p:txBody>
        </p:sp>
        <p:sp>
          <p:nvSpPr>
            <p:cNvPr id="106516" name="Rectangle 20"/>
            <p:cNvSpPr>
              <a:spLocks noChangeArrowheads="1"/>
            </p:cNvSpPr>
            <p:nvPr/>
          </p:nvSpPr>
          <p:spPr bwMode="auto">
            <a:xfrm>
              <a:off x="2769" y="1487"/>
              <a:ext cx="1102" cy="714"/>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tIns="54000" rIns="54000" bIns="54000" anchor="ctr"/>
            <a:lstStyle/>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Optimismen fortsetter å utvikle seg </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Ny energi utvikler seg</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Godkjennelse øker</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Selvsikkerheten stiger</a:t>
              </a:r>
            </a:p>
          </p:txBody>
        </p:sp>
        <p:sp>
          <p:nvSpPr>
            <p:cNvPr id="106517" name="Oval 21"/>
            <p:cNvSpPr>
              <a:spLocks noChangeArrowheads="1"/>
            </p:cNvSpPr>
            <p:nvPr/>
          </p:nvSpPr>
          <p:spPr bwMode="auto">
            <a:xfrm>
              <a:off x="3822" y="2139"/>
              <a:ext cx="98" cy="99"/>
            </a:xfrm>
            <a:prstGeom prst="ellipse">
              <a:avLst/>
            </a:prstGeom>
            <a:gradFill rotWithShape="0">
              <a:gsLst>
                <a:gs pos="0">
                  <a:srgbClr val="000080">
                    <a:gamma/>
                    <a:tint val="10196"/>
                    <a:invGamma/>
                  </a:srgbClr>
                </a:gs>
                <a:gs pos="100000">
                  <a:srgbClr val="000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grpSp>
          <p:nvGrpSpPr>
            <p:cNvPr id="106518" name="Group 22"/>
            <p:cNvGrpSpPr>
              <a:grpSpLocks/>
            </p:cNvGrpSpPr>
            <p:nvPr/>
          </p:nvGrpSpPr>
          <p:grpSpPr bwMode="auto">
            <a:xfrm>
              <a:off x="3823" y="2159"/>
              <a:ext cx="475" cy="576"/>
              <a:chOff x="3664" y="1171"/>
              <a:chExt cx="1905" cy="2190"/>
            </a:xfrm>
          </p:grpSpPr>
          <p:sp>
            <p:nvSpPr>
              <p:cNvPr id="106519" name="Freeform 23"/>
              <p:cNvSpPr>
                <a:spLocks/>
              </p:cNvSpPr>
              <p:nvPr/>
            </p:nvSpPr>
            <p:spPr bwMode="auto">
              <a:xfrm>
                <a:off x="4199" y="1315"/>
                <a:ext cx="1029" cy="1236"/>
              </a:xfrm>
              <a:custGeom>
                <a:avLst/>
                <a:gdLst>
                  <a:gd name="T0" fmla="*/ 486 w 1029"/>
                  <a:gd name="T1" fmla="*/ 1187 h 1236"/>
                  <a:gd name="T2" fmla="*/ 500 w 1029"/>
                  <a:gd name="T3" fmla="*/ 1145 h 1236"/>
                  <a:gd name="T4" fmla="*/ 528 w 1029"/>
                  <a:gd name="T5" fmla="*/ 1103 h 1236"/>
                  <a:gd name="T6" fmla="*/ 561 w 1029"/>
                  <a:gd name="T7" fmla="*/ 1075 h 1236"/>
                  <a:gd name="T8" fmla="*/ 612 w 1029"/>
                  <a:gd name="T9" fmla="*/ 1061 h 1236"/>
                  <a:gd name="T10" fmla="*/ 736 w 1029"/>
                  <a:gd name="T11" fmla="*/ 1019 h 1236"/>
                  <a:gd name="T12" fmla="*/ 805 w 1029"/>
                  <a:gd name="T13" fmla="*/ 979 h 1236"/>
                  <a:gd name="T14" fmla="*/ 860 w 1029"/>
                  <a:gd name="T15" fmla="*/ 922 h 1236"/>
                  <a:gd name="T16" fmla="*/ 917 w 1029"/>
                  <a:gd name="T17" fmla="*/ 867 h 1236"/>
                  <a:gd name="T18" fmla="*/ 959 w 1029"/>
                  <a:gd name="T19" fmla="*/ 798 h 1236"/>
                  <a:gd name="T20" fmla="*/ 986 w 1029"/>
                  <a:gd name="T21" fmla="*/ 720 h 1236"/>
                  <a:gd name="T22" fmla="*/ 1001 w 1029"/>
                  <a:gd name="T23" fmla="*/ 645 h 1236"/>
                  <a:gd name="T24" fmla="*/ 1007 w 1029"/>
                  <a:gd name="T25" fmla="*/ 569 h 1236"/>
                  <a:gd name="T26" fmla="*/ 1001 w 1029"/>
                  <a:gd name="T27" fmla="*/ 485 h 1236"/>
                  <a:gd name="T28" fmla="*/ 980 w 1029"/>
                  <a:gd name="T29" fmla="*/ 416 h 1236"/>
                  <a:gd name="T30" fmla="*/ 1007 w 1029"/>
                  <a:gd name="T31" fmla="*/ 410 h 1236"/>
                  <a:gd name="T32" fmla="*/ 1020 w 1029"/>
                  <a:gd name="T33" fmla="*/ 389 h 1236"/>
                  <a:gd name="T34" fmla="*/ 1028 w 1029"/>
                  <a:gd name="T35" fmla="*/ 361 h 1236"/>
                  <a:gd name="T36" fmla="*/ 1020 w 1029"/>
                  <a:gd name="T37" fmla="*/ 334 h 1236"/>
                  <a:gd name="T38" fmla="*/ 1007 w 1029"/>
                  <a:gd name="T39" fmla="*/ 313 h 1236"/>
                  <a:gd name="T40" fmla="*/ 980 w 1029"/>
                  <a:gd name="T41" fmla="*/ 298 h 1236"/>
                  <a:gd name="T42" fmla="*/ 950 w 1029"/>
                  <a:gd name="T43" fmla="*/ 298 h 1236"/>
                  <a:gd name="T44" fmla="*/ 938 w 1029"/>
                  <a:gd name="T45" fmla="*/ 286 h 1236"/>
                  <a:gd name="T46" fmla="*/ 938 w 1029"/>
                  <a:gd name="T47" fmla="*/ 229 h 1236"/>
                  <a:gd name="T48" fmla="*/ 917 w 1029"/>
                  <a:gd name="T49" fmla="*/ 181 h 1236"/>
                  <a:gd name="T50" fmla="*/ 881 w 1029"/>
                  <a:gd name="T51" fmla="*/ 132 h 1236"/>
                  <a:gd name="T52" fmla="*/ 847 w 1029"/>
                  <a:gd name="T53" fmla="*/ 90 h 1236"/>
                  <a:gd name="T54" fmla="*/ 799 w 1029"/>
                  <a:gd name="T55" fmla="*/ 63 h 1236"/>
                  <a:gd name="T56" fmla="*/ 742 w 1029"/>
                  <a:gd name="T57" fmla="*/ 42 h 1236"/>
                  <a:gd name="T58" fmla="*/ 570 w 1029"/>
                  <a:gd name="T59" fmla="*/ 0 h 1236"/>
                  <a:gd name="T60" fmla="*/ 347 w 1029"/>
                  <a:gd name="T61" fmla="*/ 42 h 1236"/>
                  <a:gd name="T62" fmla="*/ 250 w 1029"/>
                  <a:gd name="T63" fmla="*/ 105 h 1236"/>
                  <a:gd name="T64" fmla="*/ 193 w 1029"/>
                  <a:gd name="T65" fmla="*/ 166 h 1236"/>
                  <a:gd name="T66" fmla="*/ 151 w 1029"/>
                  <a:gd name="T67" fmla="*/ 229 h 1236"/>
                  <a:gd name="T68" fmla="*/ 118 w 1029"/>
                  <a:gd name="T69" fmla="*/ 305 h 1236"/>
                  <a:gd name="T70" fmla="*/ 103 w 1029"/>
                  <a:gd name="T71" fmla="*/ 361 h 1236"/>
                  <a:gd name="T72" fmla="*/ 76 w 1029"/>
                  <a:gd name="T73" fmla="*/ 347 h 1236"/>
                  <a:gd name="T74" fmla="*/ 48 w 1029"/>
                  <a:gd name="T75" fmla="*/ 347 h 1236"/>
                  <a:gd name="T76" fmla="*/ 27 w 1029"/>
                  <a:gd name="T77" fmla="*/ 361 h 1236"/>
                  <a:gd name="T78" fmla="*/ 6 w 1029"/>
                  <a:gd name="T79" fmla="*/ 382 h 1236"/>
                  <a:gd name="T80" fmla="*/ 0 w 1029"/>
                  <a:gd name="T81" fmla="*/ 410 h 1236"/>
                  <a:gd name="T82" fmla="*/ 6 w 1029"/>
                  <a:gd name="T83" fmla="*/ 437 h 1236"/>
                  <a:gd name="T84" fmla="*/ 21 w 1029"/>
                  <a:gd name="T85" fmla="*/ 464 h 1236"/>
                  <a:gd name="T86" fmla="*/ 48 w 1029"/>
                  <a:gd name="T87" fmla="*/ 473 h 1236"/>
                  <a:gd name="T88" fmla="*/ 48 w 1029"/>
                  <a:gd name="T89" fmla="*/ 521 h 1236"/>
                  <a:gd name="T90" fmla="*/ 34 w 1029"/>
                  <a:gd name="T91" fmla="*/ 596 h 1236"/>
                  <a:gd name="T92" fmla="*/ 27 w 1029"/>
                  <a:gd name="T93" fmla="*/ 666 h 1236"/>
                  <a:gd name="T94" fmla="*/ 42 w 1029"/>
                  <a:gd name="T95" fmla="*/ 741 h 1236"/>
                  <a:gd name="T96" fmla="*/ 61 w 1029"/>
                  <a:gd name="T97" fmla="*/ 811 h 1236"/>
                  <a:gd name="T98" fmla="*/ 97 w 1029"/>
                  <a:gd name="T99" fmla="*/ 874 h 1236"/>
                  <a:gd name="T100" fmla="*/ 139 w 1029"/>
                  <a:gd name="T101" fmla="*/ 937 h 1236"/>
                  <a:gd name="T102" fmla="*/ 193 w 1029"/>
                  <a:gd name="T103" fmla="*/ 985 h 1236"/>
                  <a:gd name="T104" fmla="*/ 263 w 1029"/>
                  <a:gd name="T105" fmla="*/ 1027 h 1236"/>
                  <a:gd name="T106" fmla="*/ 305 w 1029"/>
                  <a:gd name="T107" fmla="*/ 1048 h 1236"/>
                  <a:gd name="T108" fmla="*/ 332 w 1029"/>
                  <a:gd name="T109" fmla="*/ 1088 h 1236"/>
                  <a:gd name="T110" fmla="*/ 353 w 1029"/>
                  <a:gd name="T111" fmla="*/ 1130 h 1236"/>
                  <a:gd name="T112" fmla="*/ 362 w 1029"/>
                  <a:gd name="T113" fmla="*/ 117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9" h="1236">
                    <a:moveTo>
                      <a:pt x="395" y="1235"/>
                    </a:moveTo>
                    <a:lnTo>
                      <a:pt x="479" y="1193"/>
                    </a:lnTo>
                    <a:lnTo>
                      <a:pt x="486" y="1187"/>
                    </a:lnTo>
                    <a:lnTo>
                      <a:pt x="486" y="1172"/>
                    </a:lnTo>
                    <a:lnTo>
                      <a:pt x="492" y="1157"/>
                    </a:lnTo>
                    <a:lnTo>
                      <a:pt x="500" y="1145"/>
                    </a:lnTo>
                    <a:lnTo>
                      <a:pt x="507" y="1130"/>
                    </a:lnTo>
                    <a:lnTo>
                      <a:pt x="513" y="1117"/>
                    </a:lnTo>
                    <a:lnTo>
                      <a:pt x="528" y="1103"/>
                    </a:lnTo>
                    <a:lnTo>
                      <a:pt x="540" y="1096"/>
                    </a:lnTo>
                    <a:lnTo>
                      <a:pt x="549" y="1082"/>
                    </a:lnTo>
                    <a:lnTo>
                      <a:pt x="561" y="1075"/>
                    </a:lnTo>
                    <a:lnTo>
                      <a:pt x="576" y="1067"/>
                    </a:lnTo>
                    <a:lnTo>
                      <a:pt x="591" y="1061"/>
                    </a:lnTo>
                    <a:lnTo>
                      <a:pt x="612" y="1061"/>
                    </a:lnTo>
                    <a:lnTo>
                      <a:pt x="681" y="1040"/>
                    </a:lnTo>
                    <a:lnTo>
                      <a:pt x="715" y="1027"/>
                    </a:lnTo>
                    <a:lnTo>
                      <a:pt x="736" y="1019"/>
                    </a:lnTo>
                    <a:lnTo>
                      <a:pt x="757" y="1006"/>
                    </a:lnTo>
                    <a:lnTo>
                      <a:pt x="784" y="991"/>
                    </a:lnTo>
                    <a:lnTo>
                      <a:pt x="805" y="979"/>
                    </a:lnTo>
                    <a:lnTo>
                      <a:pt x="826" y="958"/>
                    </a:lnTo>
                    <a:lnTo>
                      <a:pt x="847" y="943"/>
                    </a:lnTo>
                    <a:lnTo>
                      <a:pt x="860" y="922"/>
                    </a:lnTo>
                    <a:lnTo>
                      <a:pt x="881" y="901"/>
                    </a:lnTo>
                    <a:lnTo>
                      <a:pt x="902" y="888"/>
                    </a:lnTo>
                    <a:lnTo>
                      <a:pt x="917" y="867"/>
                    </a:lnTo>
                    <a:lnTo>
                      <a:pt x="931" y="840"/>
                    </a:lnTo>
                    <a:lnTo>
                      <a:pt x="944" y="819"/>
                    </a:lnTo>
                    <a:lnTo>
                      <a:pt x="959" y="798"/>
                    </a:lnTo>
                    <a:lnTo>
                      <a:pt x="965" y="771"/>
                    </a:lnTo>
                    <a:lnTo>
                      <a:pt x="980" y="750"/>
                    </a:lnTo>
                    <a:lnTo>
                      <a:pt x="986" y="720"/>
                    </a:lnTo>
                    <a:lnTo>
                      <a:pt x="992" y="693"/>
                    </a:lnTo>
                    <a:lnTo>
                      <a:pt x="1001" y="672"/>
                    </a:lnTo>
                    <a:lnTo>
                      <a:pt x="1001" y="645"/>
                    </a:lnTo>
                    <a:lnTo>
                      <a:pt x="1007" y="618"/>
                    </a:lnTo>
                    <a:lnTo>
                      <a:pt x="1007" y="590"/>
                    </a:lnTo>
                    <a:lnTo>
                      <a:pt x="1007" y="569"/>
                    </a:lnTo>
                    <a:lnTo>
                      <a:pt x="1007" y="542"/>
                    </a:lnTo>
                    <a:lnTo>
                      <a:pt x="1001" y="512"/>
                    </a:lnTo>
                    <a:lnTo>
                      <a:pt x="1001" y="485"/>
                    </a:lnTo>
                    <a:lnTo>
                      <a:pt x="992" y="458"/>
                    </a:lnTo>
                    <a:lnTo>
                      <a:pt x="986" y="437"/>
                    </a:lnTo>
                    <a:lnTo>
                      <a:pt x="980" y="416"/>
                    </a:lnTo>
                    <a:lnTo>
                      <a:pt x="992" y="416"/>
                    </a:lnTo>
                    <a:lnTo>
                      <a:pt x="1001" y="410"/>
                    </a:lnTo>
                    <a:lnTo>
                      <a:pt x="1007" y="410"/>
                    </a:lnTo>
                    <a:lnTo>
                      <a:pt x="1013" y="403"/>
                    </a:lnTo>
                    <a:lnTo>
                      <a:pt x="1020" y="395"/>
                    </a:lnTo>
                    <a:lnTo>
                      <a:pt x="1020" y="389"/>
                    </a:lnTo>
                    <a:lnTo>
                      <a:pt x="1028" y="374"/>
                    </a:lnTo>
                    <a:lnTo>
                      <a:pt x="1028" y="368"/>
                    </a:lnTo>
                    <a:lnTo>
                      <a:pt x="1028" y="361"/>
                    </a:lnTo>
                    <a:lnTo>
                      <a:pt x="1028" y="347"/>
                    </a:lnTo>
                    <a:lnTo>
                      <a:pt x="1028" y="340"/>
                    </a:lnTo>
                    <a:lnTo>
                      <a:pt x="1020" y="334"/>
                    </a:lnTo>
                    <a:lnTo>
                      <a:pt x="1020" y="326"/>
                    </a:lnTo>
                    <a:lnTo>
                      <a:pt x="1013" y="319"/>
                    </a:lnTo>
                    <a:lnTo>
                      <a:pt x="1007" y="313"/>
                    </a:lnTo>
                    <a:lnTo>
                      <a:pt x="1001" y="305"/>
                    </a:lnTo>
                    <a:lnTo>
                      <a:pt x="986" y="298"/>
                    </a:lnTo>
                    <a:lnTo>
                      <a:pt x="980" y="298"/>
                    </a:lnTo>
                    <a:lnTo>
                      <a:pt x="971" y="298"/>
                    </a:lnTo>
                    <a:lnTo>
                      <a:pt x="965" y="298"/>
                    </a:lnTo>
                    <a:lnTo>
                      <a:pt x="950" y="298"/>
                    </a:lnTo>
                    <a:lnTo>
                      <a:pt x="944" y="305"/>
                    </a:lnTo>
                    <a:lnTo>
                      <a:pt x="938" y="305"/>
                    </a:lnTo>
                    <a:lnTo>
                      <a:pt x="938" y="286"/>
                    </a:lnTo>
                    <a:lnTo>
                      <a:pt x="938" y="271"/>
                    </a:lnTo>
                    <a:lnTo>
                      <a:pt x="938" y="250"/>
                    </a:lnTo>
                    <a:lnTo>
                      <a:pt x="938" y="229"/>
                    </a:lnTo>
                    <a:lnTo>
                      <a:pt x="931" y="216"/>
                    </a:lnTo>
                    <a:lnTo>
                      <a:pt x="923" y="195"/>
                    </a:lnTo>
                    <a:lnTo>
                      <a:pt x="917" y="181"/>
                    </a:lnTo>
                    <a:lnTo>
                      <a:pt x="910" y="160"/>
                    </a:lnTo>
                    <a:lnTo>
                      <a:pt x="896" y="147"/>
                    </a:lnTo>
                    <a:lnTo>
                      <a:pt x="881" y="132"/>
                    </a:lnTo>
                    <a:lnTo>
                      <a:pt x="875" y="118"/>
                    </a:lnTo>
                    <a:lnTo>
                      <a:pt x="860" y="105"/>
                    </a:lnTo>
                    <a:lnTo>
                      <a:pt x="847" y="90"/>
                    </a:lnTo>
                    <a:lnTo>
                      <a:pt x="826" y="78"/>
                    </a:lnTo>
                    <a:lnTo>
                      <a:pt x="811" y="69"/>
                    </a:lnTo>
                    <a:lnTo>
                      <a:pt x="799" y="63"/>
                    </a:lnTo>
                    <a:lnTo>
                      <a:pt x="778" y="57"/>
                    </a:lnTo>
                    <a:lnTo>
                      <a:pt x="757" y="48"/>
                    </a:lnTo>
                    <a:lnTo>
                      <a:pt x="742" y="42"/>
                    </a:lnTo>
                    <a:lnTo>
                      <a:pt x="721" y="27"/>
                    </a:lnTo>
                    <a:lnTo>
                      <a:pt x="666" y="21"/>
                    </a:lnTo>
                    <a:lnTo>
                      <a:pt x="570" y="0"/>
                    </a:lnTo>
                    <a:lnTo>
                      <a:pt x="471" y="0"/>
                    </a:lnTo>
                    <a:lnTo>
                      <a:pt x="416" y="21"/>
                    </a:lnTo>
                    <a:lnTo>
                      <a:pt x="347" y="42"/>
                    </a:lnTo>
                    <a:lnTo>
                      <a:pt x="292" y="69"/>
                    </a:lnTo>
                    <a:lnTo>
                      <a:pt x="271" y="84"/>
                    </a:lnTo>
                    <a:lnTo>
                      <a:pt x="250" y="105"/>
                    </a:lnTo>
                    <a:lnTo>
                      <a:pt x="229" y="126"/>
                    </a:lnTo>
                    <a:lnTo>
                      <a:pt x="214" y="147"/>
                    </a:lnTo>
                    <a:lnTo>
                      <a:pt x="193" y="166"/>
                    </a:lnTo>
                    <a:lnTo>
                      <a:pt x="181" y="187"/>
                    </a:lnTo>
                    <a:lnTo>
                      <a:pt x="166" y="208"/>
                    </a:lnTo>
                    <a:lnTo>
                      <a:pt x="151" y="229"/>
                    </a:lnTo>
                    <a:lnTo>
                      <a:pt x="139" y="256"/>
                    </a:lnTo>
                    <a:lnTo>
                      <a:pt x="132" y="277"/>
                    </a:lnTo>
                    <a:lnTo>
                      <a:pt x="118" y="305"/>
                    </a:lnTo>
                    <a:lnTo>
                      <a:pt x="111" y="334"/>
                    </a:lnTo>
                    <a:lnTo>
                      <a:pt x="103" y="355"/>
                    </a:lnTo>
                    <a:lnTo>
                      <a:pt x="103" y="361"/>
                    </a:lnTo>
                    <a:lnTo>
                      <a:pt x="97" y="355"/>
                    </a:lnTo>
                    <a:lnTo>
                      <a:pt x="90" y="355"/>
                    </a:lnTo>
                    <a:lnTo>
                      <a:pt x="76" y="347"/>
                    </a:lnTo>
                    <a:lnTo>
                      <a:pt x="69" y="347"/>
                    </a:lnTo>
                    <a:lnTo>
                      <a:pt x="61" y="347"/>
                    </a:lnTo>
                    <a:lnTo>
                      <a:pt x="48" y="347"/>
                    </a:lnTo>
                    <a:lnTo>
                      <a:pt x="42" y="355"/>
                    </a:lnTo>
                    <a:lnTo>
                      <a:pt x="34" y="355"/>
                    </a:lnTo>
                    <a:lnTo>
                      <a:pt x="27" y="361"/>
                    </a:lnTo>
                    <a:lnTo>
                      <a:pt x="21" y="368"/>
                    </a:lnTo>
                    <a:lnTo>
                      <a:pt x="13" y="374"/>
                    </a:lnTo>
                    <a:lnTo>
                      <a:pt x="6" y="382"/>
                    </a:lnTo>
                    <a:lnTo>
                      <a:pt x="0" y="395"/>
                    </a:lnTo>
                    <a:lnTo>
                      <a:pt x="0" y="403"/>
                    </a:lnTo>
                    <a:lnTo>
                      <a:pt x="0" y="410"/>
                    </a:lnTo>
                    <a:lnTo>
                      <a:pt x="0" y="424"/>
                    </a:lnTo>
                    <a:lnTo>
                      <a:pt x="0" y="431"/>
                    </a:lnTo>
                    <a:lnTo>
                      <a:pt x="6" y="437"/>
                    </a:lnTo>
                    <a:lnTo>
                      <a:pt x="13" y="452"/>
                    </a:lnTo>
                    <a:lnTo>
                      <a:pt x="21" y="458"/>
                    </a:lnTo>
                    <a:lnTo>
                      <a:pt x="21" y="464"/>
                    </a:lnTo>
                    <a:lnTo>
                      <a:pt x="34" y="464"/>
                    </a:lnTo>
                    <a:lnTo>
                      <a:pt x="42" y="473"/>
                    </a:lnTo>
                    <a:lnTo>
                      <a:pt x="48" y="473"/>
                    </a:lnTo>
                    <a:lnTo>
                      <a:pt x="61" y="479"/>
                    </a:lnTo>
                    <a:lnTo>
                      <a:pt x="55" y="500"/>
                    </a:lnTo>
                    <a:lnTo>
                      <a:pt x="48" y="521"/>
                    </a:lnTo>
                    <a:lnTo>
                      <a:pt x="42" y="548"/>
                    </a:lnTo>
                    <a:lnTo>
                      <a:pt x="34" y="569"/>
                    </a:lnTo>
                    <a:lnTo>
                      <a:pt x="34" y="596"/>
                    </a:lnTo>
                    <a:lnTo>
                      <a:pt x="27" y="618"/>
                    </a:lnTo>
                    <a:lnTo>
                      <a:pt x="27" y="645"/>
                    </a:lnTo>
                    <a:lnTo>
                      <a:pt x="27" y="666"/>
                    </a:lnTo>
                    <a:lnTo>
                      <a:pt x="27" y="693"/>
                    </a:lnTo>
                    <a:lnTo>
                      <a:pt x="34" y="714"/>
                    </a:lnTo>
                    <a:lnTo>
                      <a:pt x="42" y="741"/>
                    </a:lnTo>
                    <a:lnTo>
                      <a:pt x="48" y="762"/>
                    </a:lnTo>
                    <a:lnTo>
                      <a:pt x="55" y="790"/>
                    </a:lnTo>
                    <a:lnTo>
                      <a:pt x="61" y="811"/>
                    </a:lnTo>
                    <a:lnTo>
                      <a:pt x="69" y="832"/>
                    </a:lnTo>
                    <a:lnTo>
                      <a:pt x="82" y="853"/>
                    </a:lnTo>
                    <a:lnTo>
                      <a:pt x="97" y="874"/>
                    </a:lnTo>
                    <a:lnTo>
                      <a:pt x="111" y="895"/>
                    </a:lnTo>
                    <a:lnTo>
                      <a:pt x="124" y="916"/>
                    </a:lnTo>
                    <a:lnTo>
                      <a:pt x="139" y="937"/>
                    </a:lnTo>
                    <a:lnTo>
                      <a:pt x="160" y="949"/>
                    </a:lnTo>
                    <a:lnTo>
                      <a:pt x="181" y="964"/>
                    </a:lnTo>
                    <a:lnTo>
                      <a:pt x="193" y="985"/>
                    </a:lnTo>
                    <a:lnTo>
                      <a:pt x="214" y="998"/>
                    </a:lnTo>
                    <a:lnTo>
                      <a:pt x="250" y="1012"/>
                    </a:lnTo>
                    <a:lnTo>
                      <a:pt x="263" y="1027"/>
                    </a:lnTo>
                    <a:lnTo>
                      <a:pt x="277" y="1033"/>
                    </a:lnTo>
                    <a:lnTo>
                      <a:pt x="292" y="1040"/>
                    </a:lnTo>
                    <a:lnTo>
                      <a:pt x="305" y="1048"/>
                    </a:lnTo>
                    <a:lnTo>
                      <a:pt x="311" y="1061"/>
                    </a:lnTo>
                    <a:lnTo>
                      <a:pt x="326" y="1075"/>
                    </a:lnTo>
                    <a:lnTo>
                      <a:pt x="332" y="1088"/>
                    </a:lnTo>
                    <a:lnTo>
                      <a:pt x="341" y="1103"/>
                    </a:lnTo>
                    <a:lnTo>
                      <a:pt x="347" y="1117"/>
                    </a:lnTo>
                    <a:lnTo>
                      <a:pt x="353" y="1130"/>
                    </a:lnTo>
                    <a:lnTo>
                      <a:pt x="353" y="1145"/>
                    </a:lnTo>
                    <a:lnTo>
                      <a:pt x="353" y="1157"/>
                    </a:lnTo>
                    <a:lnTo>
                      <a:pt x="362" y="1178"/>
                    </a:lnTo>
                    <a:lnTo>
                      <a:pt x="395" y="1235"/>
                    </a:lnTo>
                  </a:path>
                </a:pathLst>
              </a:custGeom>
              <a:solidFill>
                <a:srgbClr val="FF997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0" name="Freeform 24"/>
              <p:cNvSpPr>
                <a:spLocks/>
              </p:cNvSpPr>
              <p:nvPr/>
            </p:nvSpPr>
            <p:spPr bwMode="auto">
              <a:xfrm>
                <a:off x="4700" y="1454"/>
                <a:ext cx="132" cy="229"/>
              </a:xfrm>
              <a:custGeom>
                <a:avLst/>
                <a:gdLst>
                  <a:gd name="T0" fmla="*/ 0 w 132"/>
                  <a:gd name="T1" fmla="*/ 117 h 229"/>
                  <a:gd name="T2" fmla="*/ 0 w 132"/>
                  <a:gd name="T3" fmla="*/ 138 h 229"/>
                  <a:gd name="T4" fmla="*/ 0 w 132"/>
                  <a:gd name="T5" fmla="*/ 159 h 229"/>
                  <a:gd name="T6" fmla="*/ 6 w 132"/>
                  <a:gd name="T7" fmla="*/ 174 h 229"/>
                  <a:gd name="T8" fmla="*/ 13 w 132"/>
                  <a:gd name="T9" fmla="*/ 195 h 229"/>
                  <a:gd name="T10" fmla="*/ 21 w 132"/>
                  <a:gd name="T11" fmla="*/ 207 h 229"/>
                  <a:gd name="T12" fmla="*/ 27 w 132"/>
                  <a:gd name="T13" fmla="*/ 215 h 229"/>
                  <a:gd name="T14" fmla="*/ 40 w 132"/>
                  <a:gd name="T15" fmla="*/ 222 h 229"/>
                  <a:gd name="T16" fmla="*/ 55 w 132"/>
                  <a:gd name="T17" fmla="*/ 228 h 229"/>
                  <a:gd name="T18" fmla="*/ 70 w 132"/>
                  <a:gd name="T19" fmla="*/ 228 h 229"/>
                  <a:gd name="T20" fmla="*/ 82 w 132"/>
                  <a:gd name="T21" fmla="*/ 215 h 229"/>
                  <a:gd name="T22" fmla="*/ 97 w 132"/>
                  <a:gd name="T23" fmla="*/ 207 h 229"/>
                  <a:gd name="T24" fmla="*/ 104 w 132"/>
                  <a:gd name="T25" fmla="*/ 195 h 229"/>
                  <a:gd name="T26" fmla="*/ 118 w 132"/>
                  <a:gd name="T27" fmla="*/ 180 h 229"/>
                  <a:gd name="T28" fmla="*/ 125 w 132"/>
                  <a:gd name="T29" fmla="*/ 159 h 229"/>
                  <a:gd name="T30" fmla="*/ 125 w 132"/>
                  <a:gd name="T31" fmla="*/ 138 h 229"/>
                  <a:gd name="T32" fmla="*/ 131 w 132"/>
                  <a:gd name="T33" fmla="*/ 117 h 229"/>
                  <a:gd name="T34" fmla="*/ 131 w 132"/>
                  <a:gd name="T35" fmla="*/ 96 h 229"/>
                  <a:gd name="T36" fmla="*/ 131 w 132"/>
                  <a:gd name="T37" fmla="*/ 77 h 229"/>
                  <a:gd name="T38" fmla="*/ 125 w 132"/>
                  <a:gd name="T39" fmla="*/ 56 h 229"/>
                  <a:gd name="T40" fmla="*/ 118 w 132"/>
                  <a:gd name="T41" fmla="*/ 42 h 229"/>
                  <a:gd name="T42" fmla="*/ 112 w 132"/>
                  <a:gd name="T43" fmla="*/ 27 h 229"/>
                  <a:gd name="T44" fmla="*/ 97 w 132"/>
                  <a:gd name="T45" fmla="*/ 15 h 229"/>
                  <a:gd name="T46" fmla="*/ 91 w 132"/>
                  <a:gd name="T47" fmla="*/ 8 h 229"/>
                  <a:gd name="T48" fmla="*/ 76 w 132"/>
                  <a:gd name="T49" fmla="*/ 0 h 229"/>
                  <a:gd name="T50" fmla="*/ 61 w 132"/>
                  <a:gd name="T51" fmla="*/ 8 h 229"/>
                  <a:gd name="T52" fmla="*/ 49 w 132"/>
                  <a:gd name="T53" fmla="*/ 8 h 229"/>
                  <a:gd name="T54" fmla="*/ 40 w 132"/>
                  <a:gd name="T55" fmla="*/ 15 h 229"/>
                  <a:gd name="T56" fmla="*/ 27 w 132"/>
                  <a:gd name="T57" fmla="*/ 27 h 229"/>
                  <a:gd name="T58" fmla="*/ 21 w 132"/>
                  <a:gd name="T59" fmla="*/ 42 h 229"/>
                  <a:gd name="T60" fmla="*/ 6 w 132"/>
                  <a:gd name="T61" fmla="*/ 63 h 229"/>
                  <a:gd name="T62" fmla="*/ 0 w 132"/>
                  <a:gd name="T63" fmla="*/ 77 h 229"/>
                  <a:gd name="T64" fmla="*/ 0 w 132"/>
                  <a:gd name="T65" fmla="*/ 9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29">
                    <a:moveTo>
                      <a:pt x="0" y="111"/>
                    </a:moveTo>
                    <a:lnTo>
                      <a:pt x="0" y="117"/>
                    </a:lnTo>
                    <a:lnTo>
                      <a:pt x="0" y="126"/>
                    </a:lnTo>
                    <a:lnTo>
                      <a:pt x="0" y="138"/>
                    </a:lnTo>
                    <a:lnTo>
                      <a:pt x="0" y="146"/>
                    </a:lnTo>
                    <a:lnTo>
                      <a:pt x="0" y="159"/>
                    </a:lnTo>
                    <a:lnTo>
                      <a:pt x="0" y="165"/>
                    </a:lnTo>
                    <a:lnTo>
                      <a:pt x="6" y="174"/>
                    </a:lnTo>
                    <a:lnTo>
                      <a:pt x="6" y="180"/>
                    </a:lnTo>
                    <a:lnTo>
                      <a:pt x="13" y="195"/>
                    </a:lnTo>
                    <a:lnTo>
                      <a:pt x="13" y="201"/>
                    </a:lnTo>
                    <a:lnTo>
                      <a:pt x="21" y="207"/>
                    </a:lnTo>
                    <a:lnTo>
                      <a:pt x="27" y="207"/>
                    </a:lnTo>
                    <a:lnTo>
                      <a:pt x="27" y="215"/>
                    </a:lnTo>
                    <a:lnTo>
                      <a:pt x="34" y="222"/>
                    </a:lnTo>
                    <a:lnTo>
                      <a:pt x="40" y="222"/>
                    </a:lnTo>
                    <a:lnTo>
                      <a:pt x="49" y="222"/>
                    </a:lnTo>
                    <a:lnTo>
                      <a:pt x="55" y="228"/>
                    </a:lnTo>
                    <a:lnTo>
                      <a:pt x="61" y="228"/>
                    </a:lnTo>
                    <a:lnTo>
                      <a:pt x="70" y="228"/>
                    </a:lnTo>
                    <a:lnTo>
                      <a:pt x="76" y="222"/>
                    </a:lnTo>
                    <a:lnTo>
                      <a:pt x="82" y="215"/>
                    </a:lnTo>
                    <a:lnTo>
                      <a:pt x="91" y="215"/>
                    </a:lnTo>
                    <a:lnTo>
                      <a:pt x="97" y="207"/>
                    </a:lnTo>
                    <a:lnTo>
                      <a:pt x="104" y="201"/>
                    </a:lnTo>
                    <a:lnTo>
                      <a:pt x="104" y="195"/>
                    </a:lnTo>
                    <a:lnTo>
                      <a:pt x="112" y="186"/>
                    </a:lnTo>
                    <a:lnTo>
                      <a:pt x="118" y="180"/>
                    </a:lnTo>
                    <a:lnTo>
                      <a:pt x="118" y="165"/>
                    </a:lnTo>
                    <a:lnTo>
                      <a:pt x="125" y="159"/>
                    </a:lnTo>
                    <a:lnTo>
                      <a:pt x="125" y="146"/>
                    </a:lnTo>
                    <a:lnTo>
                      <a:pt x="125" y="138"/>
                    </a:lnTo>
                    <a:lnTo>
                      <a:pt x="131" y="126"/>
                    </a:lnTo>
                    <a:lnTo>
                      <a:pt x="131" y="117"/>
                    </a:lnTo>
                    <a:lnTo>
                      <a:pt x="131" y="105"/>
                    </a:lnTo>
                    <a:lnTo>
                      <a:pt x="131" y="96"/>
                    </a:lnTo>
                    <a:lnTo>
                      <a:pt x="131" y="84"/>
                    </a:lnTo>
                    <a:lnTo>
                      <a:pt x="131" y="77"/>
                    </a:lnTo>
                    <a:lnTo>
                      <a:pt x="125" y="69"/>
                    </a:lnTo>
                    <a:lnTo>
                      <a:pt x="125" y="56"/>
                    </a:lnTo>
                    <a:lnTo>
                      <a:pt x="125" y="48"/>
                    </a:lnTo>
                    <a:lnTo>
                      <a:pt x="118" y="42"/>
                    </a:lnTo>
                    <a:lnTo>
                      <a:pt x="118" y="36"/>
                    </a:lnTo>
                    <a:lnTo>
                      <a:pt x="112" y="27"/>
                    </a:lnTo>
                    <a:lnTo>
                      <a:pt x="104" y="21"/>
                    </a:lnTo>
                    <a:lnTo>
                      <a:pt x="97" y="15"/>
                    </a:lnTo>
                    <a:lnTo>
                      <a:pt x="97" y="8"/>
                    </a:lnTo>
                    <a:lnTo>
                      <a:pt x="91" y="8"/>
                    </a:lnTo>
                    <a:lnTo>
                      <a:pt x="82" y="8"/>
                    </a:lnTo>
                    <a:lnTo>
                      <a:pt x="76" y="0"/>
                    </a:lnTo>
                    <a:lnTo>
                      <a:pt x="70" y="0"/>
                    </a:lnTo>
                    <a:lnTo>
                      <a:pt x="61" y="8"/>
                    </a:lnTo>
                    <a:lnTo>
                      <a:pt x="55" y="8"/>
                    </a:lnTo>
                    <a:lnTo>
                      <a:pt x="49" y="8"/>
                    </a:lnTo>
                    <a:lnTo>
                      <a:pt x="49" y="15"/>
                    </a:lnTo>
                    <a:lnTo>
                      <a:pt x="40" y="15"/>
                    </a:lnTo>
                    <a:lnTo>
                      <a:pt x="34" y="21"/>
                    </a:lnTo>
                    <a:lnTo>
                      <a:pt x="27" y="27"/>
                    </a:lnTo>
                    <a:lnTo>
                      <a:pt x="21" y="36"/>
                    </a:lnTo>
                    <a:lnTo>
                      <a:pt x="21" y="42"/>
                    </a:lnTo>
                    <a:lnTo>
                      <a:pt x="13" y="48"/>
                    </a:lnTo>
                    <a:lnTo>
                      <a:pt x="6" y="63"/>
                    </a:lnTo>
                    <a:lnTo>
                      <a:pt x="6" y="69"/>
                    </a:lnTo>
                    <a:lnTo>
                      <a:pt x="0" y="77"/>
                    </a:lnTo>
                    <a:lnTo>
                      <a:pt x="0" y="90"/>
                    </a:lnTo>
                    <a:lnTo>
                      <a:pt x="0" y="96"/>
                    </a:lnTo>
                    <a:lnTo>
                      <a:pt x="0" y="111"/>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1" name="Freeform 25"/>
              <p:cNvSpPr>
                <a:spLocks/>
              </p:cNvSpPr>
              <p:nvPr/>
            </p:nvSpPr>
            <p:spPr bwMode="auto">
              <a:xfrm>
                <a:off x="4700" y="1672"/>
                <a:ext cx="56" cy="19"/>
              </a:xfrm>
              <a:custGeom>
                <a:avLst/>
                <a:gdLst>
                  <a:gd name="T0" fmla="*/ 55 w 56"/>
                  <a:gd name="T1" fmla="*/ 18 h 19"/>
                  <a:gd name="T2" fmla="*/ 49 w 56"/>
                  <a:gd name="T3" fmla="*/ 18 h 19"/>
                  <a:gd name="T4" fmla="*/ 40 w 56"/>
                  <a:gd name="T5" fmla="*/ 18 h 19"/>
                  <a:gd name="T6" fmla="*/ 34 w 56"/>
                  <a:gd name="T7" fmla="*/ 12 h 19"/>
                  <a:gd name="T8" fmla="*/ 28 w 56"/>
                  <a:gd name="T9" fmla="*/ 12 h 19"/>
                  <a:gd name="T10" fmla="*/ 21 w 56"/>
                  <a:gd name="T11" fmla="*/ 12 h 19"/>
                  <a:gd name="T12" fmla="*/ 13 w 56"/>
                  <a:gd name="T13" fmla="*/ 6 h 19"/>
                  <a:gd name="T14" fmla="*/ 6 w 56"/>
                  <a:gd name="T15" fmla="*/ 0 h 19"/>
                  <a:gd name="T16" fmla="*/ 0 w 5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9">
                    <a:moveTo>
                      <a:pt x="55" y="18"/>
                    </a:moveTo>
                    <a:lnTo>
                      <a:pt x="49" y="18"/>
                    </a:lnTo>
                    <a:lnTo>
                      <a:pt x="40" y="18"/>
                    </a:lnTo>
                    <a:lnTo>
                      <a:pt x="34" y="12"/>
                    </a:lnTo>
                    <a:lnTo>
                      <a:pt x="28" y="12"/>
                    </a:lnTo>
                    <a:lnTo>
                      <a:pt x="21" y="12"/>
                    </a:lnTo>
                    <a:lnTo>
                      <a:pt x="13" y="6"/>
                    </a:lnTo>
                    <a:lnTo>
                      <a:pt x="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2" name="Freeform 26"/>
              <p:cNvSpPr>
                <a:spLocks/>
              </p:cNvSpPr>
              <p:nvPr/>
            </p:nvSpPr>
            <p:spPr bwMode="auto">
              <a:xfrm>
                <a:off x="4894" y="1491"/>
                <a:ext cx="132" cy="213"/>
              </a:xfrm>
              <a:custGeom>
                <a:avLst/>
                <a:gdLst>
                  <a:gd name="T0" fmla="*/ 0 w 132"/>
                  <a:gd name="T1" fmla="*/ 102 h 213"/>
                  <a:gd name="T2" fmla="*/ 0 w 132"/>
                  <a:gd name="T3" fmla="*/ 123 h 213"/>
                  <a:gd name="T4" fmla="*/ 6 w 132"/>
                  <a:gd name="T5" fmla="*/ 143 h 213"/>
                  <a:gd name="T6" fmla="*/ 6 w 132"/>
                  <a:gd name="T7" fmla="*/ 164 h 213"/>
                  <a:gd name="T8" fmla="*/ 15 w 132"/>
                  <a:gd name="T9" fmla="*/ 179 h 213"/>
                  <a:gd name="T10" fmla="*/ 27 w 132"/>
                  <a:gd name="T11" fmla="*/ 191 h 213"/>
                  <a:gd name="T12" fmla="*/ 35 w 132"/>
                  <a:gd name="T13" fmla="*/ 197 h 213"/>
                  <a:gd name="T14" fmla="*/ 48 w 132"/>
                  <a:gd name="T15" fmla="*/ 206 h 213"/>
                  <a:gd name="T16" fmla="*/ 56 w 132"/>
                  <a:gd name="T17" fmla="*/ 212 h 213"/>
                  <a:gd name="T18" fmla="*/ 69 w 132"/>
                  <a:gd name="T19" fmla="*/ 212 h 213"/>
                  <a:gd name="T20" fmla="*/ 83 w 132"/>
                  <a:gd name="T21" fmla="*/ 206 h 213"/>
                  <a:gd name="T22" fmla="*/ 89 w 132"/>
                  <a:gd name="T23" fmla="*/ 197 h 213"/>
                  <a:gd name="T24" fmla="*/ 104 w 132"/>
                  <a:gd name="T25" fmla="*/ 185 h 213"/>
                  <a:gd name="T26" fmla="*/ 110 w 132"/>
                  <a:gd name="T27" fmla="*/ 170 h 213"/>
                  <a:gd name="T28" fmla="*/ 116 w 132"/>
                  <a:gd name="T29" fmla="*/ 158 h 213"/>
                  <a:gd name="T30" fmla="*/ 125 w 132"/>
                  <a:gd name="T31" fmla="*/ 137 h 213"/>
                  <a:gd name="T32" fmla="*/ 131 w 132"/>
                  <a:gd name="T33" fmla="*/ 116 h 213"/>
                  <a:gd name="T34" fmla="*/ 131 w 132"/>
                  <a:gd name="T35" fmla="*/ 96 h 213"/>
                  <a:gd name="T36" fmla="*/ 131 w 132"/>
                  <a:gd name="T37" fmla="*/ 81 h 213"/>
                  <a:gd name="T38" fmla="*/ 125 w 132"/>
                  <a:gd name="T39" fmla="*/ 60 h 213"/>
                  <a:gd name="T40" fmla="*/ 125 w 132"/>
                  <a:gd name="T41" fmla="*/ 42 h 213"/>
                  <a:gd name="T42" fmla="*/ 116 w 132"/>
                  <a:gd name="T43" fmla="*/ 27 h 213"/>
                  <a:gd name="T44" fmla="*/ 104 w 132"/>
                  <a:gd name="T45" fmla="*/ 12 h 213"/>
                  <a:gd name="T46" fmla="*/ 89 w 132"/>
                  <a:gd name="T47" fmla="*/ 6 h 213"/>
                  <a:gd name="T48" fmla="*/ 77 w 132"/>
                  <a:gd name="T49" fmla="*/ 0 h 213"/>
                  <a:gd name="T50" fmla="*/ 62 w 132"/>
                  <a:gd name="T51" fmla="*/ 0 h 213"/>
                  <a:gd name="T52" fmla="*/ 48 w 132"/>
                  <a:gd name="T53" fmla="*/ 6 h 213"/>
                  <a:gd name="T54" fmla="*/ 35 w 132"/>
                  <a:gd name="T55" fmla="*/ 21 h 213"/>
                  <a:gd name="T56" fmla="*/ 21 w 132"/>
                  <a:gd name="T57" fmla="*/ 33 h 213"/>
                  <a:gd name="T58" fmla="*/ 15 w 132"/>
                  <a:gd name="T59" fmla="*/ 54 h 213"/>
                  <a:gd name="T60" fmla="*/ 6 w 132"/>
                  <a:gd name="T61" fmla="*/ 69 h 213"/>
                  <a:gd name="T62" fmla="*/ 6 w 132"/>
                  <a:gd name="T63" fmla="*/ 8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213">
                    <a:moveTo>
                      <a:pt x="6" y="102"/>
                    </a:moveTo>
                    <a:lnTo>
                      <a:pt x="0" y="102"/>
                    </a:lnTo>
                    <a:lnTo>
                      <a:pt x="0" y="116"/>
                    </a:lnTo>
                    <a:lnTo>
                      <a:pt x="0" y="123"/>
                    </a:lnTo>
                    <a:lnTo>
                      <a:pt x="6" y="137"/>
                    </a:lnTo>
                    <a:lnTo>
                      <a:pt x="6" y="143"/>
                    </a:lnTo>
                    <a:lnTo>
                      <a:pt x="6" y="150"/>
                    </a:lnTo>
                    <a:lnTo>
                      <a:pt x="6" y="164"/>
                    </a:lnTo>
                    <a:lnTo>
                      <a:pt x="15" y="170"/>
                    </a:lnTo>
                    <a:lnTo>
                      <a:pt x="15" y="179"/>
                    </a:lnTo>
                    <a:lnTo>
                      <a:pt x="21" y="185"/>
                    </a:lnTo>
                    <a:lnTo>
                      <a:pt x="27" y="191"/>
                    </a:lnTo>
                    <a:lnTo>
                      <a:pt x="27" y="197"/>
                    </a:lnTo>
                    <a:lnTo>
                      <a:pt x="35" y="197"/>
                    </a:lnTo>
                    <a:lnTo>
                      <a:pt x="42" y="206"/>
                    </a:lnTo>
                    <a:lnTo>
                      <a:pt x="48" y="206"/>
                    </a:lnTo>
                    <a:lnTo>
                      <a:pt x="48" y="212"/>
                    </a:lnTo>
                    <a:lnTo>
                      <a:pt x="56" y="212"/>
                    </a:lnTo>
                    <a:lnTo>
                      <a:pt x="62" y="212"/>
                    </a:lnTo>
                    <a:lnTo>
                      <a:pt x="69" y="212"/>
                    </a:lnTo>
                    <a:lnTo>
                      <a:pt x="77" y="206"/>
                    </a:lnTo>
                    <a:lnTo>
                      <a:pt x="83" y="206"/>
                    </a:lnTo>
                    <a:lnTo>
                      <a:pt x="83" y="197"/>
                    </a:lnTo>
                    <a:lnTo>
                      <a:pt x="89" y="197"/>
                    </a:lnTo>
                    <a:lnTo>
                      <a:pt x="96" y="191"/>
                    </a:lnTo>
                    <a:lnTo>
                      <a:pt x="104" y="185"/>
                    </a:lnTo>
                    <a:lnTo>
                      <a:pt x="104" y="179"/>
                    </a:lnTo>
                    <a:lnTo>
                      <a:pt x="110" y="170"/>
                    </a:lnTo>
                    <a:lnTo>
                      <a:pt x="116" y="164"/>
                    </a:lnTo>
                    <a:lnTo>
                      <a:pt x="116" y="158"/>
                    </a:lnTo>
                    <a:lnTo>
                      <a:pt x="125" y="143"/>
                    </a:lnTo>
                    <a:lnTo>
                      <a:pt x="125" y="137"/>
                    </a:lnTo>
                    <a:lnTo>
                      <a:pt x="125" y="129"/>
                    </a:lnTo>
                    <a:lnTo>
                      <a:pt x="131" y="116"/>
                    </a:lnTo>
                    <a:lnTo>
                      <a:pt x="131" y="110"/>
                    </a:lnTo>
                    <a:lnTo>
                      <a:pt x="131" y="96"/>
                    </a:lnTo>
                    <a:lnTo>
                      <a:pt x="131" y="89"/>
                    </a:lnTo>
                    <a:lnTo>
                      <a:pt x="131" y="81"/>
                    </a:lnTo>
                    <a:lnTo>
                      <a:pt x="131" y="69"/>
                    </a:lnTo>
                    <a:lnTo>
                      <a:pt x="125" y="60"/>
                    </a:lnTo>
                    <a:lnTo>
                      <a:pt x="125" y="54"/>
                    </a:lnTo>
                    <a:lnTo>
                      <a:pt x="125" y="42"/>
                    </a:lnTo>
                    <a:lnTo>
                      <a:pt x="116" y="33"/>
                    </a:lnTo>
                    <a:lnTo>
                      <a:pt x="116" y="27"/>
                    </a:lnTo>
                    <a:lnTo>
                      <a:pt x="110" y="21"/>
                    </a:lnTo>
                    <a:lnTo>
                      <a:pt x="104" y="12"/>
                    </a:lnTo>
                    <a:lnTo>
                      <a:pt x="96" y="6"/>
                    </a:lnTo>
                    <a:lnTo>
                      <a:pt x="89" y="6"/>
                    </a:lnTo>
                    <a:lnTo>
                      <a:pt x="83" y="0"/>
                    </a:lnTo>
                    <a:lnTo>
                      <a:pt x="77" y="0"/>
                    </a:lnTo>
                    <a:lnTo>
                      <a:pt x="69" y="0"/>
                    </a:lnTo>
                    <a:lnTo>
                      <a:pt x="62" y="0"/>
                    </a:lnTo>
                    <a:lnTo>
                      <a:pt x="56" y="6"/>
                    </a:lnTo>
                    <a:lnTo>
                      <a:pt x="48" y="6"/>
                    </a:lnTo>
                    <a:lnTo>
                      <a:pt x="42" y="12"/>
                    </a:lnTo>
                    <a:lnTo>
                      <a:pt x="35" y="21"/>
                    </a:lnTo>
                    <a:lnTo>
                      <a:pt x="27" y="27"/>
                    </a:lnTo>
                    <a:lnTo>
                      <a:pt x="21" y="33"/>
                    </a:lnTo>
                    <a:lnTo>
                      <a:pt x="21" y="48"/>
                    </a:lnTo>
                    <a:lnTo>
                      <a:pt x="15" y="54"/>
                    </a:lnTo>
                    <a:lnTo>
                      <a:pt x="15" y="60"/>
                    </a:lnTo>
                    <a:lnTo>
                      <a:pt x="6" y="69"/>
                    </a:lnTo>
                    <a:lnTo>
                      <a:pt x="6" y="81"/>
                    </a:lnTo>
                    <a:lnTo>
                      <a:pt x="6" y="89"/>
                    </a:lnTo>
                    <a:lnTo>
                      <a:pt x="6" y="10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3" name="Freeform 27"/>
              <p:cNvSpPr>
                <a:spLocks/>
              </p:cNvSpPr>
              <p:nvPr/>
            </p:nvSpPr>
            <p:spPr bwMode="auto">
              <a:xfrm>
                <a:off x="4928" y="1491"/>
                <a:ext cx="64" cy="103"/>
              </a:xfrm>
              <a:custGeom>
                <a:avLst/>
                <a:gdLst>
                  <a:gd name="T0" fmla="*/ 63 w 64"/>
                  <a:gd name="T1" fmla="*/ 48 h 103"/>
                  <a:gd name="T2" fmla="*/ 63 w 64"/>
                  <a:gd name="T3" fmla="*/ 54 h 103"/>
                  <a:gd name="T4" fmla="*/ 63 w 64"/>
                  <a:gd name="T5" fmla="*/ 60 h 103"/>
                  <a:gd name="T6" fmla="*/ 63 w 64"/>
                  <a:gd name="T7" fmla="*/ 69 h 103"/>
                  <a:gd name="T8" fmla="*/ 63 w 64"/>
                  <a:gd name="T9" fmla="*/ 75 h 103"/>
                  <a:gd name="T10" fmla="*/ 56 w 64"/>
                  <a:gd name="T11" fmla="*/ 81 h 103"/>
                  <a:gd name="T12" fmla="*/ 56 w 64"/>
                  <a:gd name="T13" fmla="*/ 90 h 103"/>
                  <a:gd name="T14" fmla="*/ 50 w 64"/>
                  <a:gd name="T15" fmla="*/ 96 h 103"/>
                  <a:gd name="T16" fmla="*/ 43 w 64"/>
                  <a:gd name="T17" fmla="*/ 102 h 103"/>
                  <a:gd name="T18" fmla="*/ 35 w 64"/>
                  <a:gd name="T19" fmla="*/ 102 h 103"/>
                  <a:gd name="T20" fmla="*/ 28 w 64"/>
                  <a:gd name="T21" fmla="*/ 102 h 103"/>
                  <a:gd name="T22" fmla="*/ 22 w 64"/>
                  <a:gd name="T23" fmla="*/ 96 h 103"/>
                  <a:gd name="T24" fmla="*/ 13 w 64"/>
                  <a:gd name="T25" fmla="*/ 90 h 103"/>
                  <a:gd name="T26" fmla="*/ 7 w 64"/>
                  <a:gd name="T27" fmla="*/ 81 h 103"/>
                  <a:gd name="T28" fmla="*/ 7 w 64"/>
                  <a:gd name="T29" fmla="*/ 75 h 103"/>
                  <a:gd name="T30" fmla="*/ 7 w 64"/>
                  <a:gd name="T31" fmla="*/ 69 h 103"/>
                  <a:gd name="T32" fmla="*/ 0 w 64"/>
                  <a:gd name="T33" fmla="*/ 60 h 103"/>
                  <a:gd name="T34" fmla="*/ 0 w 64"/>
                  <a:gd name="T35" fmla="*/ 54 h 103"/>
                  <a:gd name="T36" fmla="*/ 0 w 64"/>
                  <a:gd name="T37" fmla="*/ 48 h 103"/>
                  <a:gd name="T38" fmla="*/ 0 w 64"/>
                  <a:gd name="T39" fmla="*/ 42 h 103"/>
                  <a:gd name="T40" fmla="*/ 0 w 64"/>
                  <a:gd name="T41" fmla="*/ 33 h 103"/>
                  <a:gd name="T42" fmla="*/ 7 w 64"/>
                  <a:gd name="T43" fmla="*/ 27 h 103"/>
                  <a:gd name="T44" fmla="*/ 7 w 64"/>
                  <a:gd name="T45" fmla="*/ 21 h 103"/>
                  <a:gd name="T46" fmla="*/ 13 w 64"/>
                  <a:gd name="T47" fmla="*/ 12 h 103"/>
                  <a:gd name="T48" fmla="*/ 13 w 64"/>
                  <a:gd name="T49" fmla="*/ 6 h 103"/>
                  <a:gd name="T50" fmla="*/ 22 w 64"/>
                  <a:gd name="T51" fmla="*/ 6 h 103"/>
                  <a:gd name="T52" fmla="*/ 28 w 64"/>
                  <a:gd name="T53" fmla="*/ 0 h 103"/>
                  <a:gd name="T54" fmla="*/ 35 w 64"/>
                  <a:gd name="T55" fmla="*/ 0 h 103"/>
                  <a:gd name="T56" fmla="*/ 43 w 64"/>
                  <a:gd name="T57" fmla="*/ 6 h 103"/>
                  <a:gd name="T58" fmla="*/ 43 w 64"/>
                  <a:gd name="T59" fmla="*/ 12 h 103"/>
                  <a:gd name="T60" fmla="*/ 50 w 64"/>
                  <a:gd name="T61" fmla="*/ 12 h 103"/>
                  <a:gd name="T62" fmla="*/ 56 w 64"/>
                  <a:gd name="T63" fmla="*/ 21 h 103"/>
                  <a:gd name="T64" fmla="*/ 56 w 64"/>
                  <a:gd name="T65" fmla="*/ 27 h 103"/>
                  <a:gd name="T66" fmla="*/ 63 w 64"/>
                  <a:gd name="T67" fmla="*/ 33 h 103"/>
                  <a:gd name="T68" fmla="*/ 63 w 64"/>
                  <a:gd name="T69" fmla="*/ 42 h 103"/>
                  <a:gd name="T70" fmla="*/ 63 w 64"/>
                  <a:gd name="T71" fmla="*/ 4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103">
                    <a:moveTo>
                      <a:pt x="63" y="48"/>
                    </a:moveTo>
                    <a:lnTo>
                      <a:pt x="63" y="54"/>
                    </a:lnTo>
                    <a:lnTo>
                      <a:pt x="63" y="60"/>
                    </a:lnTo>
                    <a:lnTo>
                      <a:pt x="63" y="69"/>
                    </a:lnTo>
                    <a:lnTo>
                      <a:pt x="63" y="75"/>
                    </a:lnTo>
                    <a:lnTo>
                      <a:pt x="56" y="81"/>
                    </a:lnTo>
                    <a:lnTo>
                      <a:pt x="56" y="90"/>
                    </a:lnTo>
                    <a:lnTo>
                      <a:pt x="50" y="96"/>
                    </a:lnTo>
                    <a:lnTo>
                      <a:pt x="43" y="102"/>
                    </a:lnTo>
                    <a:lnTo>
                      <a:pt x="35" y="102"/>
                    </a:lnTo>
                    <a:lnTo>
                      <a:pt x="28" y="102"/>
                    </a:lnTo>
                    <a:lnTo>
                      <a:pt x="22" y="96"/>
                    </a:lnTo>
                    <a:lnTo>
                      <a:pt x="13" y="90"/>
                    </a:lnTo>
                    <a:lnTo>
                      <a:pt x="7" y="81"/>
                    </a:lnTo>
                    <a:lnTo>
                      <a:pt x="7" y="75"/>
                    </a:lnTo>
                    <a:lnTo>
                      <a:pt x="7" y="69"/>
                    </a:lnTo>
                    <a:lnTo>
                      <a:pt x="0" y="60"/>
                    </a:lnTo>
                    <a:lnTo>
                      <a:pt x="0" y="54"/>
                    </a:lnTo>
                    <a:lnTo>
                      <a:pt x="0" y="48"/>
                    </a:lnTo>
                    <a:lnTo>
                      <a:pt x="0" y="42"/>
                    </a:lnTo>
                    <a:lnTo>
                      <a:pt x="0" y="33"/>
                    </a:lnTo>
                    <a:lnTo>
                      <a:pt x="7" y="27"/>
                    </a:lnTo>
                    <a:lnTo>
                      <a:pt x="7" y="21"/>
                    </a:lnTo>
                    <a:lnTo>
                      <a:pt x="13" y="12"/>
                    </a:lnTo>
                    <a:lnTo>
                      <a:pt x="13" y="6"/>
                    </a:lnTo>
                    <a:lnTo>
                      <a:pt x="22" y="6"/>
                    </a:lnTo>
                    <a:lnTo>
                      <a:pt x="28" y="0"/>
                    </a:lnTo>
                    <a:lnTo>
                      <a:pt x="35" y="0"/>
                    </a:lnTo>
                    <a:lnTo>
                      <a:pt x="43" y="6"/>
                    </a:lnTo>
                    <a:lnTo>
                      <a:pt x="43" y="12"/>
                    </a:lnTo>
                    <a:lnTo>
                      <a:pt x="50" y="12"/>
                    </a:lnTo>
                    <a:lnTo>
                      <a:pt x="56" y="21"/>
                    </a:lnTo>
                    <a:lnTo>
                      <a:pt x="56" y="27"/>
                    </a:lnTo>
                    <a:lnTo>
                      <a:pt x="63" y="33"/>
                    </a:lnTo>
                    <a:lnTo>
                      <a:pt x="63" y="42"/>
                    </a:lnTo>
                    <a:lnTo>
                      <a:pt x="63" y="48"/>
                    </a:lnTo>
                  </a:path>
                </a:pathLst>
              </a:custGeom>
              <a:solidFill>
                <a:srgbClr val="044066"/>
              </a:solidFill>
              <a:ln w="12700" cap="rnd" cmpd="sng">
                <a:solidFill>
                  <a:srgbClr val="044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4" name="Freeform 28"/>
              <p:cNvSpPr>
                <a:spLocks/>
              </p:cNvSpPr>
              <p:nvPr/>
            </p:nvSpPr>
            <p:spPr bwMode="auto">
              <a:xfrm>
                <a:off x="4936" y="1496"/>
                <a:ext cx="43" cy="64"/>
              </a:xfrm>
              <a:custGeom>
                <a:avLst/>
                <a:gdLst>
                  <a:gd name="T0" fmla="*/ 42 w 43"/>
                  <a:gd name="T1" fmla="*/ 27 h 64"/>
                  <a:gd name="T2" fmla="*/ 42 w 43"/>
                  <a:gd name="T3" fmla="*/ 36 h 64"/>
                  <a:gd name="T4" fmla="*/ 36 w 43"/>
                  <a:gd name="T5" fmla="*/ 42 h 64"/>
                  <a:gd name="T6" fmla="*/ 36 w 43"/>
                  <a:gd name="T7" fmla="*/ 48 h 64"/>
                  <a:gd name="T8" fmla="*/ 36 w 43"/>
                  <a:gd name="T9" fmla="*/ 55 h 64"/>
                  <a:gd name="T10" fmla="*/ 27 w 43"/>
                  <a:gd name="T11" fmla="*/ 63 h 64"/>
                  <a:gd name="T12" fmla="*/ 21 w 43"/>
                  <a:gd name="T13" fmla="*/ 63 h 64"/>
                  <a:gd name="T14" fmla="*/ 15 w 43"/>
                  <a:gd name="T15" fmla="*/ 63 h 64"/>
                  <a:gd name="T16" fmla="*/ 15 w 43"/>
                  <a:gd name="T17" fmla="*/ 55 h 64"/>
                  <a:gd name="T18" fmla="*/ 6 w 43"/>
                  <a:gd name="T19" fmla="*/ 55 h 64"/>
                  <a:gd name="T20" fmla="*/ 6 w 43"/>
                  <a:gd name="T21" fmla="*/ 48 h 64"/>
                  <a:gd name="T22" fmla="*/ 0 w 43"/>
                  <a:gd name="T23" fmla="*/ 48 h 64"/>
                  <a:gd name="T24" fmla="*/ 0 w 43"/>
                  <a:gd name="T25" fmla="*/ 42 h 64"/>
                  <a:gd name="T26" fmla="*/ 0 w 43"/>
                  <a:gd name="T27" fmla="*/ 36 h 64"/>
                  <a:gd name="T28" fmla="*/ 0 w 43"/>
                  <a:gd name="T29" fmla="*/ 27 h 64"/>
                  <a:gd name="T30" fmla="*/ 0 w 43"/>
                  <a:gd name="T31" fmla="*/ 21 h 64"/>
                  <a:gd name="T32" fmla="*/ 0 w 43"/>
                  <a:gd name="T33" fmla="*/ 15 h 64"/>
                  <a:gd name="T34" fmla="*/ 0 w 43"/>
                  <a:gd name="T35" fmla="*/ 6 h 64"/>
                  <a:gd name="T36" fmla="*/ 6 w 43"/>
                  <a:gd name="T37" fmla="*/ 6 h 64"/>
                  <a:gd name="T38" fmla="*/ 6 w 43"/>
                  <a:gd name="T39" fmla="*/ 0 h 64"/>
                  <a:gd name="T40" fmla="*/ 15 w 43"/>
                  <a:gd name="T41" fmla="*/ 0 h 64"/>
                  <a:gd name="T42" fmla="*/ 21 w 43"/>
                  <a:gd name="T43" fmla="*/ 0 h 64"/>
                  <a:gd name="T44" fmla="*/ 27 w 43"/>
                  <a:gd name="T45" fmla="*/ 0 h 64"/>
                  <a:gd name="T46" fmla="*/ 27 w 43"/>
                  <a:gd name="T47" fmla="*/ 6 h 64"/>
                  <a:gd name="T48" fmla="*/ 36 w 43"/>
                  <a:gd name="T49" fmla="*/ 6 h 64"/>
                  <a:gd name="T50" fmla="*/ 36 w 43"/>
                  <a:gd name="T51" fmla="*/ 15 h 64"/>
                  <a:gd name="T52" fmla="*/ 36 w 43"/>
                  <a:gd name="T53" fmla="*/ 21 h 64"/>
                  <a:gd name="T54" fmla="*/ 42 w 43"/>
                  <a:gd name="T5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64">
                    <a:moveTo>
                      <a:pt x="42" y="27"/>
                    </a:moveTo>
                    <a:lnTo>
                      <a:pt x="42" y="36"/>
                    </a:lnTo>
                    <a:lnTo>
                      <a:pt x="36" y="42"/>
                    </a:lnTo>
                    <a:lnTo>
                      <a:pt x="36" y="48"/>
                    </a:lnTo>
                    <a:lnTo>
                      <a:pt x="36" y="55"/>
                    </a:lnTo>
                    <a:lnTo>
                      <a:pt x="27" y="63"/>
                    </a:lnTo>
                    <a:lnTo>
                      <a:pt x="21" y="63"/>
                    </a:lnTo>
                    <a:lnTo>
                      <a:pt x="15" y="63"/>
                    </a:lnTo>
                    <a:lnTo>
                      <a:pt x="15" y="55"/>
                    </a:lnTo>
                    <a:lnTo>
                      <a:pt x="6" y="55"/>
                    </a:lnTo>
                    <a:lnTo>
                      <a:pt x="6" y="48"/>
                    </a:lnTo>
                    <a:lnTo>
                      <a:pt x="0" y="48"/>
                    </a:lnTo>
                    <a:lnTo>
                      <a:pt x="0" y="42"/>
                    </a:lnTo>
                    <a:lnTo>
                      <a:pt x="0" y="36"/>
                    </a:lnTo>
                    <a:lnTo>
                      <a:pt x="0" y="27"/>
                    </a:lnTo>
                    <a:lnTo>
                      <a:pt x="0" y="21"/>
                    </a:lnTo>
                    <a:lnTo>
                      <a:pt x="0" y="15"/>
                    </a:lnTo>
                    <a:lnTo>
                      <a:pt x="0" y="6"/>
                    </a:lnTo>
                    <a:lnTo>
                      <a:pt x="6" y="6"/>
                    </a:lnTo>
                    <a:lnTo>
                      <a:pt x="6" y="0"/>
                    </a:lnTo>
                    <a:lnTo>
                      <a:pt x="15" y="0"/>
                    </a:lnTo>
                    <a:lnTo>
                      <a:pt x="21" y="0"/>
                    </a:lnTo>
                    <a:lnTo>
                      <a:pt x="27" y="0"/>
                    </a:lnTo>
                    <a:lnTo>
                      <a:pt x="27" y="6"/>
                    </a:lnTo>
                    <a:lnTo>
                      <a:pt x="36" y="6"/>
                    </a:lnTo>
                    <a:lnTo>
                      <a:pt x="36" y="15"/>
                    </a:lnTo>
                    <a:lnTo>
                      <a:pt x="36" y="21"/>
                    </a:lnTo>
                    <a:lnTo>
                      <a:pt x="42"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5" name="Freeform 29"/>
              <p:cNvSpPr>
                <a:spLocks/>
              </p:cNvSpPr>
              <p:nvPr/>
            </p:nvSpPr>
            <p:spPr bwMode="auto">
              <a:xfrm>
                <a:off x="4949" y="1522"/>
                <a:ext cx="56" cy="46"/>
              </a:xfrm>
              <a:custGeom>
                <a:avLst/>
                <a:gdLst>
                  <a:gd name="T0" fmla="*/ 55 w 56"/>
                  <a:gd name="T1" fmla="*/ 45 h 46"/>
                  <a:gd name="T2" fmla="*/ 55 w 56"/>
                  <a:gd name="T3" fmla="*/ 9 h 46"/>
                  <a:gd name="T4" fmla="*/ 0 w 56"/>
                  <a:gd name="T5" fmla="*/ 0 h 46"/>
                  <a:gd name="T6" fmla="*/ 55 w 56"/>
                  <a:gd name="T7" fmla="*/ 45 h 46"/>
                </a:gdLst>
                <a:ahLst/>
                <a:cxnLst>
                  <a:cxn ang="0">
                    <a:pos x="T0" y="T1"/>
                  </a:cxn>
                  <a:cxn ang="0">
                    <a:pos x="T2" y="T3"/>
                  </a:cxn>
                  <a:cxn ang="0">
                    <a:pos x="T4" y="T5"/>
                  </a:cxn>
                  <a:cxn ang="0">
                    <a:pos x="T6" y="T7"/>
                  </a:cxn>
                </a:cxnLst>
                <a:rect l="0" t="0" r="r" b="b"/>
                <a:pathLst>
                  <a:path w="56" h="46">
                    <a:moveTo>
                      <a:pt x="55" y="45"/>
                    </a:moveTo>
                    <a:lnTo>
                      <a:pt x="55" y="9"/>
                    </a:lnTo>
                    <a:lnTo>
                      <a:pt x="0" y="0"/>
                    </a:lnTo>
                    <a:lnTo>
                      <a:pt x="55" y="4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6" name="Freeform 30"/>
              <p:cNvSpPr>
                <a:spLocks/>
              </p:cNvSpPr>
              <p:nvPr/>
            </p:nvSpPr>
            <p:spPr bwMode="auto">
              <a:xfrm>
                <a:off x="4894" y="1491"/>
                <a:ext cx="132" cy="213"/>
              </a:xfrm>
              <a:custGeom>
                <a:avLst/>
                <a:gdLst>
                  <a:gd name="T0" fmla="*/ 89 w 132"/>
                  <a:gd name="T1" fmla="*/ 197 h 213"/>
                  <a:gd name="T2" fmla="*/ 83 w 132"/>
                  <a:gd name="T3" fmla="*/ 206 h 213"/>
                  <a:gd name="T4" fmla="*/ 77 w 132"/>
                  <a:gd name="T5" fmla="*/ 206 h 213"/>
                  <a:gd name="T6" fmla="*/ 69 w 132"/>
                  <a:gd name="T7" fmla="*/ 212 h 213"/>
                  <a:gd name="T8" fmla="*/ 62 w 132"/>
                  <a:gd name="T9" fmla="*/ 212 h 213"/>
                  <a:gd name="T10" fmla="*/ 56 w 132"/>
                  <a:gd name="T11" fmla="*/ 212 h 213"/>
                  <a:gd name="T12" fmla="*/ 48 w 132"/>
                  <a:gd name="T13" fmla="*/ 212 h 213"/>
                  <a:gd name="T14" fmla="*/ 48 w 132"/>
                  <a:gd name="T15" fmla="*/ 206 h 213"/>
                  <a:gd name="T16" fmla="*/ 42 w 132"/>
                  <a:gd name="T17" fmla="*/ 206 h 213"/>
                  <a:gd name="T18" fmla="*/ 35 w 132"/>
                  <a:gd name="T19" fmla="*/ 197 h 213"/>
                  <a:gd name="T20" fmla="*/ 27 w 132"/>
                  <a:gd name="T21" fmla="*/ 197 h 213"/>
                  <a:gd name="T22" fmla="*/ 27 w 132"/>
                  <a:gd name="T23" fmla="*/ 191 h 213"/>
                  <a:gd name="T24" fmla="*/ 21 w 132"/>
                  <a:gd name="T25" fmla="*/ 185 h 213"/>
                  <a:gd name="T26" fmla="*/ 15 w 132"/>
                  <a:gd name="T27" fmla="*/ 179 h 213"/>
                  <a:gd name="T28" fmla="*/ 15 w 132"/>
                  <a:gd name="T29" fmla="*/ 170 h 213"/>
                  <a:gd name="T30" fmla="*/ 15 w 132"/>
                  <a:gd name="T31" fmla="*/ 164 h 213"/>
                  <a:gd name="T32" fmla="*/ 6 w 132"/>
                  <a:gd name="T33" fmla="*/ 150 h 213"/>
                  <a:gd name="T34" fmla="*/ 6 w 132"/>
                  <a:gd name="T35" fmla="*/ 143 h 213"/>
                  <a:gd name="T36" fmla="*/ 6 w 132"/>
                  <a:gd name="T37" fmla="*/ 137 h 213"/>
                  <a:gd name="T38" fmla="*/ 0 w 132"/>
                  <a:gd name="T39" fmla="*/ 123 h 213"/>
                  <a:gd name="T40" fmla="*/ 0 w 132"/>
                  <a:gd name="T41" fmla="*/ 116 h 213"/>
                  <a:gd name="T42" fmla="*/ 0 w 132"/>
                  <a:gd name="T43" fmla="*/ 110 h 213"/>
                  <a:gd name="T44" fmla="*/ 6 w 132"/>
                  <a:gd name="T45" fmla="*/ 96 h 213"/>
                  <a:gd name="T46" fmla="*/ 6 w 132"/>
                  <a:gd name="T47" fmla="*/ 89 h 213"/>
                  <a:gd name="T48" fmla="*/ 6 w 132"/>
                  <a:gd name="T49" fmla="*/ 75 h 213"/>
                  <a:gd name="T50" fmla="*/ 6 w 132"/>
                  <a:gd name="T51" fmla="*/ 69 h 213"/>
                  <a:gd name="T52" fmla="*/ 15 w 132"/>
                  <a:gd name="T53" fmla="*/ 60 h 213"/>
                  <a:gd name="T54" fmla="*/ 15 w 132"/>
                  <a:gd name="T55" fmla="*/ 48 h 213"/>
                  <a:gd name="T56" fmla="*/ 21 w 132"/>
                  <a:gd name="T57" fmla="*/ 42 h 213"/>
                  <a:gd name="T58" fmla="*/ 27 w 132"/>
                  <a:gd name="T59" fmla="*/ 33 h 213"/>
                  <a:gd name="T60" fmla="*/ 27 w 132"/>
                  <a:gd name="T61" fmla="*/ 27 h 213"/>
                  <a:gd name="T62" fmla="*/ 35 w 132"/>
                  <a:gd name="T63" fmla="*/ 21 h 213"/>
                  <a:gd name="T64" fmla="*/ 42 w 132"/>
                  <a:gd name="T65" fmla="*/ 12 h 213"/>
                  <a:gd name="T66" fmla="*/ 48 w 132"/>
                  <a:gd name="T67" fmla="*/ 6 h 213"/>
                  <a:gd name="T68" fmla="*/ 56 w 132"/>
                  <a:gd name="T69" fmla="*/ 6 h 213"/>
                  <a:gd name="T70" fmla="*/ 62 w 132"/>
                  <a:gd name="T71" fmla="*/ 0 h 213"/>
                  <a:gd name="T72" fmla="*/ 69 w 132"/>
                  <a:gd name="T73" fmla="*/ 0 h 213"/>
                  <a:gd name="T74" fmla="*/ 77 w 132"/>
                  <a:gd name="T75" fmla="*/ 0 h 213"/>
                  <a:gd name="T76" fmla="*/ 83 w 132"/>
                  <a:gd name="T77" fmla="*/ 0 h 213"/>
                  <a:gd name="T78" fmla="*/ 89 w 132"/>
                  <a:gd name="T79" fmla="*/ 6 h 213"/>
                  <a:gd name="T80" fmla="*/ 96 w 132"/>
                  <a:gd name="T81" fmla="*/ 6 h 213"/>
                  <a:gd name="T82" fmla="*/ 104 w 132"/>
                  <a:gd name="T83" fmla="*/ 12 h 213"/>
                  <a:gd name="T84" fmla="*/ 104 w 132"/>
                  <a:gd name="T85" fmla="*/ 21 h 213"/>
                  <a:gd name="T86" fmla="*/ 110 w 132"/>
                  <a:gd name="T87" fmla="*/ 21 h 213"/>
                  <a:gd name="T88" fmla="*/ 116 w 132"/>
                  <a:gd name="T89" fmla="*/ 27 h 213"/>
                  <a:gd name="T90" fmla="*/ 116 w 132"/>
                  <a:gd name="T91" fmla="*/ 42 h 213"/>
                  <a:gd name="T92" fmla="*/ 125 w 132"/>
                  <a:gd name="T93" fmla="*/ 48 h 213"/>
                  <a:gd name="T94" fmla="*/ 125 w 132"/>
                  <a:gd name="T95" fmla="*/ 54 h 213"/>
                  <a:gd name="T96" fmla="*/ 125 w 132"/>
                  <a:gd name="T97" fmla="*/ 60 h 213"/>
                  <a:gd name="T98" fmla="*/ 131 w 132"/>
                  <a:gd name="T99" fmla="*/ 69 h 213"/>
                  <a:gd name="T100" fmla="*/ 131 w 132"/>
                  <a:gd name="T10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213">
                    <a:moveTo>
                      <a:pt x="89" y="197"/>
                    </a:moveTo>
                    <a:lnTo>
                      <a:pt x="83" y="206"/>
                    </a:lnTo>
                    <a:lnTo>
                      <a:pt x="77" y="206"/>
                    </a:lnTo>
                    <a:lnTo>
                      <a:pt x="69" y="212"/>
                    </a:lnTo>
                    <a:lnTo>
                      <a:pt x="62" y="212"/>
                    </a:lnTo>
                    <a:lnTo>
                      <a:pt x="56" y="212"/>
                    </a:lnTo>
                    <a:lnTo>
                      <a:pt x="48" y="212"/>
                    </a:lnTo>
                    <a:lnTo>
                      <a:pt x="48" y="206"/>
                    </a:lnTo>
                    <a:lnTo>
                      <a:pt x="42" y="206"/>
                    </a:lnTo>
                    <a:lnTo>
                      <a:pt x="35" y="197"/>
                    </a:lnTo>
                    <a:lnTo>
                      <a:pt x="27" y="197"/>
                    </a:lnTo>
                    <a:lnTo>
                      <a:pt x="27" y="191"/>
                    </a:lnTo>
                    <a:lnTo>
                      <a:pt x="21" y="185"/>
                    </a:lnTo>
                    <a:lnTo>
                      <a:pt x="15" y="179"/>
                    </a:lnTo>
                    <a:lnTo>
                      <a:pt x="15" y="170"/>
                    </a:lnTo>
                    <a:lnTo>
                      <a:pt x="15" y="164"/>
                    </a:lnTo>
                    <a:lnTo>
                      <a:pt x="6" y="150"/>
                    </a:lnTo>
                    <a:lnTo>
                      <a:pt x="6" y="143"/>
                    </a:lnTo>
                    <a:lnTo>
                      <a:pt x="6" y="137"/>
                    </a:lnTo>
                    <a:lnTo>
                      <a:pt x="0" y="123"/>
                    </a:lnTo>
                    <a:lnTo>
                      <a:pt x="0" y="116"/>
                    </a:lnTo>
                    <a:lnTo>
                      <a:pt x="0" y="110"/>
                    </a:lnTo>
                    <a:lnTo>
                      <a:pt x="6" y="96"/>
                    </a:lnTo>
                    <a:lnTo>
                      <a:pt x="6" y="89"/>
                    </a:lnTo>
                    <a:lnTo>
                      <a:pt x="6" y="75"/>
                    </a:lnTo>
                    <a:lnTo>
                      <a:pt x="6" y="69"/>
                    </a:lnTo>
                    <a:lnTo>
                      <a:pt x="15" y="60"/>
                    </a:lnTo>
                    <a:lnTo>
                      <a:pt x="15" y="48"/>
                    </a:lnTo>
                    <a:lnTo>
                      <a:pt x="21" y="42"/>
                    </a:lnTo>
                    <a:lnTo>
                      <a:pt x="27" y="33"/>
                    </a:lnTo>
                    <a:lnTo>
                      <a:pt x="27" y="27"/>
                    </a:lnTo>
                    <a:lnTo>
                      <a:pt x="35" y="21"/>
                    </a:lnTo>
                    <a:lnTo>
                      <a:pt x="42" y="12"/>
                    </a:lnTo>
                    <a:lnTo>
                      <a:pt x="48" y="6"/>
                    </a:lnTo>
                    <a:lnTo>
                      <a:pt x="56" y="6"/>
                    </a:lnTo>
                    <a:lnTo>
                      <a:pt x="62" y="0"/>
                    </a:lnTo>
                    <a:lnTo>
                      <a:pt x="69" y="0"/>
                    </a:lnTo>
                    <a:lnTo>
                      <a:pt x="77" y="0"/>
                    </a:lnTo>
                    <a:lnTo>
                      <a:pt x="83" y="0"/>
                    </a:lnTo>
                    <a:lnTo>
                      <a:pt x="89" y="6"/>
                    </a:lnTo>
                    <a:lnTo>
                      <a:pt x="96" y="6"/>
                    </a:lnTo>
                    <a:lnTo>
                      <a:pt x="104" y="12"/>
                    </a:lnTo>
                    <a:lnTo>
                      <a:pt x="104" y="21"/>
                    </a:lnTo>
                    <a:lnTo>
                      <a:pt x="110" y="21"/>
                    </a:lnTo>
                    <a:lnTo>
                      <a:pt x="116" y="27"/>
                    </a:lnTo>
                    <a:lnTo>
                      <a:pt x="116" y="42"/>
                    </a:lnTo>
                    <a:lnTo>
                      <a:pt x="125" y="48"/>
                    </a:lnTo>
                    <a:lnTo>
                      <a:pt x="125" y="54"/>
                    </a:lnTo>
                    <a:lnTo>
                      <a:pt x="125" y="60"/>
                    </a:lnTo>
                    <a:lnTo>
                      <a:pt x="131" y="69"/>
                    </a:lnTo>
                    <a:lnTo>
                      <a:pt x="131"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7" name="Freeform 31"/>
              <p:cNvSpPr>
                <a:spLocks/>
              </p:cNvSpPr>
              <p:nvPr/>
            </p:nvSpPr>
            <p:spPr bwMode="auto">
              <a:xfrm>
                <a:off x="4881" y="1619"/>
                <a:ext cx="14" cy="59"/>
              </a:xfrm>
              <a:custGeom>
                <a:avLst/>
                <a:gdLst>
                  <a:gd name="T0" fmla="*/ 13 w 14"/>
                  <a:gd name="T1" fmla="*/ 58 h 59"/>
                  <a:gd name="T2" fmla="*/ 7 w 14"/>
                  <a:gd name="T3" fmla="*/ 52 h 59"/>
                  <a:gd name="T4" fmla="*/ 7 w 14"/>
                  <a:gd name="T5" fmla="*/ 37 h 59"/>
                  <a:gd name="T6" fmla="*/ 0 w 14"/>
                  <a:gd name="T7" fmla="*/ 30 h 59"/>
                  <a:gd name="T8" fmla="*/ 0 w 14"/>
                  <a:gd name="T9" fmla="*/ 21 h 59"/>
                  <a:gd name="T10" fmla="*/ 0 w 14"/>
                  <a:gd name="T11" fmla="*/ 9 h 59"/>
                  <a:gd name="T12" fmla="*/ 0 w 14"/>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4" h="59">
                    <a:moveTo>
                      <a:pt x="13" y="58"/>
                    </a:moveTo>
                    <a:lnTo>
                      <a:pt x="7" y="52"/>
                    </a:lnTo>
                    <a:lnTo>
                      <a:pt x="7" y="37"/>
                    </a:lnTo>
                    <a:lnTo>
                      <a:pt x="0" y="30"/>
                    </a:lnTo>
                    <a:lnTo>
                      <a:pt x="0" y="21"/>
                    </a:lnTo>
                    <a:lnTo>
                      <a:pt x="0" y="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8" name="Freeform 32"/>
              <p:cNvSpPr>
                <a:spLocks/>
              </p:cNvSpPr>
              <p:nvPr/>
            </p:nvSpPr>
            <p:spPr bwMode="auto">
              <a:xfrm>
                <a:off x="4734" y="1462"/>
                <a:ext cx="64" cy="98"/>
              </a:xfrm>
              <a:custGeom>
                <a:avLst/>
                <a:gdLst>
                  <a:gd name="T0" fmla="*/ 63 w 64"/>
                  <a:gd name="T1" fmla="*/ 49 h 98"/>
                  <a:gd name="T2" fmla="*/ 63 w 64"/>
                  <a:gd name="T3" fmla="*/ 55 h 98"/>
                  <a:gd name="T4" fmla="*/ 63 w 64"/>
                  <a:gd name="T5" fmla="*/ 70 h 98"/>
                  <a:gd name="T6" fmla="*/ 57 w 64"/>
                  <a:gd name="T7" fmla="*/ 76 h 98"/>
                  <a:gd name="T8" fmla="*/ 57 w 64"/>
                  <a:gd name="T9" fmla="*/ 82 h 98"/>
                  <a:gd name="T10" fmla="*/ 57 w 64"/>
                  <a:gd name="T11" fmla="*/ 89 h 98"/>
                  <a:gd name="T12" fmla="*/ 48 w 64"/>
                  <a:gd name="T13" fmla="*/ 89 h 98"/>
                  <a:gd name="T14" fmla="*/ 48 w 64"/>
                  <a:gd name="T15" fmla="*/ 97 h 98"/>
                  <a:gd name="T16" fmla="*/ 42 w 64"/>
                  <a:gd name="T17" fmla="*/ 97 h 98"/>
                  <a:gd name="T18" fmla="*/ 36 w 64"/>
                  <a:gd name="T19" fmla="*/ 97 h 98"/>
                  <a:gd name="T20" fmla="*/ 27 w 64"/>
                  <a:gd name="T21" fmla="*/ 97 h 98"/>
                  <a:gd name="T22" fmla="*/ 21 w 64"/>
                  <a:gd name="T23" fmla="*/ 97 h 98"/>
                  <a:gd name="T24" fmla="*/ 21 w 64"/>
                  <a:gd name="T25" fmla="*/ 89 h 98"/>
                  <a:gd name="T26" fmla="*/ 15 w 64"/>
                  <a:gd name="T27" fmla="*/ 89 h 98"/>
                  <a:gd name="T28" fmla="*/ 15 w 64"/>
                  <a:gd name="T29" fmla="*/ 82 h 98"/>
                  <a:gd name="T30" fmla="*/ 6 w 64"/>
                  <a:gd name="T31" fmla="*/ 76 h 98"/>
                  <a:gd name="T32" fmla="*/ 6 w 64"/>
                  <a:gd name="T33" fmla="*/ 70 h 98"/>
                  <a:gd name="T34" fmla="*/ 6 w 64"/>
                  <a:gd name="T35" fmla="*/ 61 h 98"/>
                  <a:gd name="T36" fmla="*/ 0 w 64"/>
                  <a:gd name="T37" fmla="*/ 55 h 98"/>
                  <a:gd name="T38" fmla="*/ 0 w 64"/>
                  <a:gd name="T39" fmla="*/ 49 h 98"/>
                  <a:gd name="T40" fmla="*/ 0 w 64"/>
                  <a:gd name="T41" fmla="*/ 40 h 98"/>
                  <a:gd name="T42" fmla="*/ 0 w 64"/>
                  <a:gd name="T43" fmla="*/ 34 h 98"/>
                  <a:gd name="T44" fmla="*/ 0 w 64"/>
                  <a:gd name="T45" fmla="*/ 27 h 98"/>
                  <a:gd name="T46" fmla="*/ 6 w 64"/>
                  <a:gd name="T47" fmla="*/ 19 h 98"/>
                  <a:gd name="T48" fmla="*/ 6 w 64"/>
                  <a:gd name="T49" fmla="*/ 13 h 98"/>
                  <a:gd name="T50" fmla="*/ 6 w 64"/>
                  <a:gd name="T51" fmla="*/ 6 h 98"/>
                  <a:gd name="T52" fmla="*/ 15 w 64"/>
                  <a:gd name="T53" fmla="*/ 6 h 98"/>
                  <a:gd name="T54" fmla="*/ 15 w 64"/>
                  <a:gd name="T55" fmla="*/ 0 h 98"/>
                  <a:gd name="T56" fmla="*/ 21 w 64"/>
                  <a:gd name="T57" fmla="*/ 0 h 98"/>
                  <a:gd name="T58" fmla="*/ 27 w 64"/>
                  <a:gd name="T59" fmla="*/ 0 h 98"/>
                  <a:gd name="T60" fmla="*/ 36 w 64"/>
                  <a:gd name="T61" fmla="*/ 0 h 98"/>
                  <a:gd name="T62" fmla="*/ 42 w 64"/>
                  <a:gd name="T63" fmla="*/ 0 h 98"/>
                  <a:gd name="T64" fmla="*/ 42 w 64"/>
                  <a:gd name="T65" fmla="*/ 6 h 98"/>
                  <a:gd name="T66" fmla="*/ 48 w 64"/>
                  <a:gd name="T67" fmla="*/ 6 h 98"/>
                  <a:gd name="T68" fmla="*/ 48 w 64"/>
                  <a:gd name="T69" fmla="*/ 13 h 98"/>
                  <a:gd name="T70" fmla="*/ 57 w 64"/>
                  <a:gd name="T71" fmla="*/ 19 h 98"/>
                  <a:gd name="T72" fmla="*/ 57 w 64"/>
                  <a:gd name="T73" fmla="*/ 27 h 98"/>
                  <a:gd name="T74" fmla="*/ 63 w 64"/>
                  <a:gd name="T75" fmla="*/ 34 h 98"/>
                  <a:gd name="T76" fmla="*/ 63 w 64"/>
                  <a:gd name="T77" fmla="*/ 40 h 98"/>
                  <a:gd name="T78" fmla="*/ 63 w 64"/>
                  <a:gd name="T79"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98">
                    <a:moveTo>
                      <a:pt x="63" y="49"/>
                    </a:moveTo>
                    <a:lnTo>
                      <a:pt x="63" y="55"/>
                    </a:lnTo>
                    <a:lnTo>
                      <a:pt x="63" y="70"/>
                    </a:lnTo>
                    <a:lnTo>
                      <a:pt x="57" y="76"/>
                    </a:lnTo>
                    <a:lnTo>
                      <a:pt x="57" y="82"/>
                    </a:lnTo>
                    <a:lnTo>
                      <a:pt x="57" y="89"/>
                    </a:lnTo>
                    <a:lnTo>
                      <a:pt x="48" y="89"/>
                    </a:lnTo>
                    <a:lnTo>
                      <a:pt x="48" y="97"/>
                    </a:lnTo>
                    <a:lnTo>
                      <a:pt x="42" y="97"/>
                    </a:lnTo>
                    <a:lnTo>
                      <a:pt x="36" y="97"/>
                    </a:lnTo>
                    <a:lnTo>
                      <a:pt x="27" y="97"/>
                    </a:lnTo>
                    <a:lnTo>
                      <a:pt x="21" y="97"/>
                    </a:lnTo>
                    <a:lnTo>
                      <a:pt x="21" y="89"/>
                    </a:lnTo>
                    <a:lnTo>
                      <a:pt x="15" y="89"/>
                    </a:lnTo>
                    <a:lnTo>
                      <a:pt x="15" y="82"/>
                    </a:lnTo>
                    <a:lnTo>
                      <a:pt x="6" y="76"/>
                    </a:lnTo>
                    <a:lnTo>
                      <a:pt x="6" y="70"/>
                    </a:lnTo>
                    <a:lnTo>
                      <a:pt x="6" y="61"/>
                    </a:lnTo>
                    <a:lnTo>
                      <a:pt x="0" y="55"/>
                    </a:lnTo>
                    <a:lnTo>
                      <a:pt x="0" y="49"/>
                    </a:lnTo>
                    <a:lnTo>
                      <a:pt x="0" y="40"/>
                    </a:lnTo>
                    <a:lnTo>
                      <a:pt x="0" y="34"/>
                    </a:lnTo>
                    <a:lnTo>
                      <a:pt x="0" y="27"/>
                    </a:lnTo>
                    <a:lnTo>
                      <a:pt x="6" y="19"/>
                    </a:lnTo>
                    <a:lnTo>
                      <a:pt x="6" y="13"/>
                    </a:lnTo>
                    <a:lnTo>
                      <a:pt x="6" y="6"/>
                    </a:lnTo>
                    <a:lnTo>
                      <a:pt x="15" y="6"/>
                    </a:lnTo>
                    <a:lnTo>
                      <a:pt x="15" y="0"/>
                    </a:lnTo>
                    <a:lnTo>
                      <a:pt x="21" y="0"/>
                    </a:lnTo>
                    <a:lnTo>
                      <a:pt x="27" y="0"/>
                    </a:lnTo>
                    <a:lnTo>
                      <a:pt x="36" y="0"/>
                    </a:lnTo>
                    <a:lnTo>
                      <a:pt x="42" y="0"/>
                    </a:lnTo>
                    <a:lnTo>
                      <a:pt x="42" y="6"/>
                    </a:lnTo>
                    <a:lnTo>
                      <a:pt x="48" y="6"/>
                    </a:lnTo>
                    <a:lnTo>
                      <a:pt x="48" y="13"/>
                    </a:lnTo>
                    <a:lnTo>
                      <a:pt x="57" y="19"/>
                    </a:lnTo>
                    <a:lnTo>
                      <a:pt x="57" y="27"/>
                    </a:lnTo>
                    <a:lnTo>
                      <a:pt x="63" y="34"/>
                    </a:lnTo>
                    <a:lnTo>
                      <a:pt x="63" y="40"/>
                    </a:lnTo>
                    <a:lnTo>
                      <a:pt x="63" y="49"/>
                    </a:lnTo>
                  </a:path>
                </a:pathLst>
              </a:custGeom>
              <a:solidFill>
                <a:srgbClr val="044066"/>
              </a:solidFill>
              <a:ln w="12700" cap="rnd" cmpd="sng">
                <a:solidFill>
                  <a:srgbClr val="044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29" name="Freeform 33"/>
              <p:cNvSpPr>
                <a:spLocks/>
              </p:cNvSpPr>
              <p:nvPr/>
            </p:nvSpPr>
            <p:spPr bwMode="auto">
              <a:xfrm>
                <a:off x="4739" y="1462"/>
                <a:ext cx="43" cy="61"/>
              </a:xfrm>
              <a:custGeom>
                <a:avLst/>
                <a:gdLst>
                  <a:gd name="T0" fmla="*/ 42 w 43"/>
                  <a:gd name="T1" fmla="*/ 27 h 61"/>
                  <a:gd name="T2" fmla="*/ 42 w 43"/>
                  <a:gd name="T3" fmla="*/ 33 h 61"/>
                  <a:gd name="T4" fmla="*/ 42 w 43"/>
                  <a:gd name="T5" fmla="*/ 39 h 61"/>
                  <a:gd name="T6" fmla="*/ 36 w 43"/>
                  <a:gd name="T7" fmla="*/ 39 h 61"/>
                  <a:gd name="T8" fmla="*/ 36 w 43"/>
                  <a:gd name="T9" fmla="*/ 48 h 61"/>
                  <a:gd name="T10" fmla="*/ 36 w 43"/>
                  <a:gd name="T11" fmla="*/ 54 h 61"/>
                  <a:gd name="T12" fmla="*/ 29 w 43"/>
                  <a:gd name="T13" fmla="*/ 60 h 61"/>
                  <a:gd name="T14" fmla="*/ 21 w 43"/>
                  <a:gd name="T15" fmla="*/ 60 h 61"/>
                  <a:gd name="T16" fmla="*/ 15 w 43"/>
                  <a:gd name="T17" fmla="*/ 60 h 61"/>
                  <a:gd name="T18" fmla="*/ 8 w 43"/>
                  <a:gd name="T19" fmla="*/ 54 h 61"/>
                  <a:gd name="T20" fmla="*/ 8 w 43"/>
                  <a:gd name="T21" fmla="*/ 48 h 61"/>
                  <a:gd name="T22" fmla="*/ 0 w 43"/>
                  <a:gd name="T23" fmla="*/ 48 h 61"/>
                  <a:gd name="T24" fmla="*/ 0 w 43"/>
                  <a:gd name="T25" fmla="*/ 39 h 61"/>
                  <a:gd name="T26" fmla="*/ 0 w 43"/>
                  <a:gd name="T27" fmla="*/ 33 h 61"/>
                  <a:gd name="T28" fmla="*/ 0 w 43"/>
                  <a:gd name="T29" fmla="*/ 27 h 61"/>
                  <a:gd name="T30" fmla="*/ 0 w 43"/>
                  <a:gd name="T31" fmla="*/ 19 h 61"/>
                  <a:gd name="T32" fmla="*/ 0 w 43"/>
                  <a:gd name="T33" fmla="*/ 12 h 61"/>
                  <a:gd name="T34" fmla="*/ 8 w 43"/>
                  <a:gd name="T35" fmla="*/ 6 h 61"/>
                  <a:gd name="T36" fmla="*/ 8 w 43"/>
                  <a:gd name="T37" fmla="*/ 0 h 61"/>
                  <a:gd name="T38" fmla="*/ 15 w 43"/>
                  <a:gd name="T39" fmla="*/ 0 h 61"/>
                  <a:gd name="T40" fmla="*/ 21 w 43"/>
                  <a:gd name="T41" fmla="*/ 0 h 61"/>
                  <a:gd name="T42" fmla="*/ 29 w 43"/>
                  <a:gd name="T43" fmla="*/ 6 h 61"/>
                  <a:gd name="T44" fmla="*/ 36 w 43"/>
                  <a:gd name="T45" fmla="*/ 6 h 61"/>
                  <a:gd name="T46" fmla="*/ 36 w 43"/>
                  <a:gd name="T47" fmla="*/ 12 h 61"/>
                  <a:gd name="T48" fmla="*/ 36 w 43"/>
                  <a:gd name="T49" fmla="*/ 19 h 61"/>
                  <a:gd name="T50" fmla="*/ 36 w 43"/>
                  <a:gd name="T51" fmla="*/ 27 h 61"/>
                  <a:gd name="T52" fmla="*/ 42 w 43"/>
                  <a:gd name="T53"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61">
                    <a:moveTo>
                      <a:pt x="42" y="27"/>
                    </a:moveTo>
                    <a:lnTo>
                      <a:pt x="42" y="33"/>
                    </a:lnTo>
                    <a:lnTo>
                      <a:pt x="42" y="39"/>
                    </a:lnTo>
                    <a:lnTo>
                      <a:pt x="36" y="39"/>
                    </a:lnTo>
                    <a:lnTo>
                      <a:pt x="36" y="48"/>
                    </a:lnTo>
                    <a:lnTo>
                      <a:pt x="36" y="54"/>
                    </a:lnTo>
                    <a:lnTo>
                      <a:pt x="29" y="60"/>
                    </a:lnTo>
                    <a:lnTo>
                      <a:pt x="21" y="60"/>
                    </a:lnTo>
                    <a:lnTo>
                      <a:pt x="15" y="60"/>
                    </a:lnTo>
                    <a:lnTo>
                      <a:pt x="8" y="54"/>
                    </a:lnTo>
                    <a:lnTo>
                      <a:pt x="8" y="48"/>
                    </a:lnTo>
                    <a:lnTo>
                      <a:pt x="0" y="48"/>
                    </a:lnTo>
                    <a:lnTo>
                      <a:pt x="0" y="39"/>
                    </a:lnTo>
                    <a:lnTo>
                      <a:pt x="0" y="33"/>
                    </a:lnTo>
                    <a:lnTo>
                      <a:pt x="0" y="27"/>
                    </a:lnTo>
                    <a:lnTo>
                      <a:pt x="0" y="19"/>
                    </a:lnTo>
                    <a:lnTo>
                      <a:pt x="0" y="12"/>
                    </a:lnTo>
                    <a:lnTo>
                      <a:pt x="8" y="6"/>
                    </a:lnTo>
                    <a:lnTo>
                      <a:pt x="8" y="0"/>
                    </a:lnTo>
                    <a:lnTo>
                      <a:pt x="15" y="0"/>
                    </a:lnTo>
                    <a:lnTo>
                      <a:pt x="21" y="0"/>
                    </a:lnTo>
                    <a:lnTo>
                      <a:pt x="29" y="6"/>
                    </a:lnTo>
                    <a:lnTo>
                      <a:pt x="36" y="6"/>
                    </a:lnTo>
                    <a:lnTo>
                      <a:pt x="36" y="12"/>
                    </a:lnTo>
                    <a:lnTo>
                      <a:pt x="36" y="19"/>
                    </a:lnTo>
                    <a:lnTo>
                      <a:pt x="36" y="27"/>
                    </a:lnTo>
                    <a:lnTo>
                      <a:pt x="42"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0" name="Freeform 34"/>
              <p:cNvSpPr>
                <a:spLocks/>
              </p:cNvSpPr>
              <p:nvPr/>
            </p:nvSpPr>
            <p:spPr bwMode="auto">
              <a:xfrm>
                <a:off x="4755" y="1491"/>
                <a:ext cx="48" cy="43"/>
              </a:xfrm>
              <a:custGeom>
                <a:avLst/>
                <a:gdLst>
                  <a:gd name="T0" fmla="*/ 47 w 48"/>
                  <a:gd name="T1" fmla="*/ 42 h 43"/>
                  <a:gd name="T2" fmla="*/ 47 w 48"/>
                  <a:gd name="T3" fmla="*/ 6 h 43"/>
                  <a:gd name="T4" fmla="*/ 0 w 48"/>
                  <a:gd name="T5" fmla="*/ 0 h 43"/>
                  <a:gd name="T6" fmla="*/ 47 w 48"/>
                  <a:gd name="T7" fmla="*/ 42 h 43"/>
                </a:gdLst>
                <a:ahLst/>
                <a:cxnLst>
                  <a:cxn ang="0">
                    <a:pos x="T0" y="T1"/>
                  </a:cxn>
                  <a:cxn ang="0">
                    <a:pos x="T2" y="T3"/>
                  </a:cxn>
                  <a:cxn ang="0">
                    <a:pos x="T4" y="T5"/>
                  </a:cxn>
                  <a:cxn ang="0">
                    <a:pos x="T6" y="T7"/>
                  </a:cxn>
                </a:cxnLst>
                <a:rect l="0" t="0" r="r" b="b"/>
                <a:pathLst>
                  <a:path w="48" h="43">
                    <a:moveTo>
                      <a:pt x="47" y="42"/>
                    </a:moveTo>
                    <a:lnTo>
                      <a:pt x="47" y="6"/>
                    </a:lnTo>
                    <a:lnTo>
                      <a:pt x="0" y="0"/>
                    </a:lnTo>
                    <a:lnTo>
                      <a:pt x="47" y="4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1" name="Freeform 35"/>
              <p:cNvSpPr>
                <a:spLocks/>
              </p:cNvSpPr>
              <p:nvPr/>
            </p:nvSpPr>
            <p:spPr bwMode="auto">
              <a:xfrm>
                <a:off x="4700" y="1454"/>
                <a:ext cx="132" cy="229"/>
              </a:xfrm>
              <a:custGeom>
                <a:avLst/>
                <a:gdLst>
                  <a:gd name="T0" fmla="*/ 91 w 132"/>
                  <a:gd name="T1" fmla="*/ 215 h 229"/>
                  <a:gd name="T2" fmla="*/ 82 w 132"/>
                  <a:gd name="T3" fmla="*/ 215 h 229"/>
                  <a:gd name="T4" fmla="*/ 76 w 132"/>
                  <a:gd name="T5" fmla="*/ 222 h 229"/>
                  <a:gd name="T6" fmla="*/ 70 w 132"/>
                  <a:gd name="T7" fmla="*/ 228 h 229"/>
                  <a:gd name="T8" fmla="*/ 61 w 132"/>
                  <a:gd name="T9" fmla="*/ 228 h 229"/>
                  <a:gd name="T10" fmla="*/ 55 w 132"/>
                  <a:gd name="T11" fmla="*/ 228 h 229"/>
                  <a:gd name="T12" fmla="*/ 49 w 132"/>
                  <a:gd name="T13" fmla="*/ 228 h 229"/>
                  <a:gd name="T14" fmla="*/ 40 w 132"/>
                  <a:gd name="T15" fmla="*/ 222 h 229"/>
                  <a:gd name="T16" fmla="*/ 34 w 132"/>
                  <a:gd name="T17" fmla="*/ 222 h 229"/>
                  <a:gd name="T18" fmla="*/ 27 w 132"/>
                  <a:gd name="T19" fmla="*/ 215 h 229"/>
                  <a:gd name="T20" fmla="*/ 21 w 132"/>
                  <a:gd name="T21" fmla="*/ 207 h 229"/>
                  <a:gd name="T22" fmla="*/ 13 w 132"/>
                  <a:gd name="T23" fmla="*/ 201 h 229"/>
                  <a:gd name="T24" fmla="*/ 13 w 132"/>
                  <a:gd name="T25" fmla="*/ 195 h 229"/>
                  <a:gd name="T26" fmla="*/ 6 w 132"/>
                  <a:gd name="T27" fmla="*/ 186 h 229"/>
                  <a:gd name="T28" fmla="*/ 6 w 132"/>
                  <a:gd name="T29" fmla="*/ 174 h 229"/>
                  <a:gd name="T30" fmla="*/ 0 w 132"/>
                  <a:gd name="T31" fmla="*/ 165 h 229"/>
                  <a:gd name="T32" fmla="*/ 0 w 132"/>
                  <a:gd name="T33" fmla="*/ 159 h 229"/>
                  <a:gd name="T34" fmla="*/ 0 w 132"/>
                  <a:gd name="T35" fmla="*/ 146 h 229"/>
                  <a:gd name="T36" fmla="*/ 0 w 132"/>
                  <a:gd name="T37" fmla="*/ 138 h 229"/>
                  <a:gd name="T38" fmla="*/ 0 w 132"/>
                  <a:gd name="T39" fmla="*/ 126 h 229"/>
                  <a:gd name="T40" fmla="*/ 0 w 132"/>
                  <a:gd name="T41" fmla="*/ 117 h 229"/>
                  <a:gd name="T42" fmla="*/ 0 w 132"/>
                  <a:gd name="T43" fmla="*/ 105 h 229"/>
                  <a:gd name="T44" fmla="*/ 0 w 132"/>
                  <a:gd name="T45" fmla="*/ 96 h 229"/>
                  <a:gd name="T46" fmla="*/ 0 w 132"/>
                  <a:gd name="T47" fmla="*/ 84 h 229"/>
                  <a:gd name="T48" fmla="*/ 6 w 132"/>
                  <a:gd name="T49" fmla="*/ 77 h 229"/>
                  <a:gd name="T50" fmla="*/ 6 w 132"/>
                  <a:gd name="T51" fmla="*/ 63 h 229"/>
                  <a:gd name="T52" fmla="*/ 13 w 132"/>
                  <a:gd name="T53" fmla="*/ 56 h 229"/>
                  <a:gd name="T54" fmla="*/ 13 w 132"/>
                  <a:gd name="T55" fmla="*/ 48 h 229"/>
                  <a:gd name="T56" fmla="*/ 21 w 132"/>
                  <a:gd name="T57" fmla="*/ 42 h 229"/>
                  <a:gd name="T58" fmla="*/ 27 w 132"/>
                  <a:gd name="T59" fmla="*/ 36 h 229"/>
                  <a:gd name="T60" fmla="*/ 27 w 132"/>
                  <a:gd name="T61" fmla="*/ 27 h 229"/>
                  <a:gd name="T62" fmla="*/ 34 w 132"/>
                  <a:gd name="T63" fmla="*/ 21 h 229"/>
                  <a:gd name="T64" fmla="*/ 40 w 132"/>
                  <a:gd name="T65" fmla="*/ 15 h 229"/>
                  <a:gd name="T66" fmla="*/ 49 w 132"/>
                  <a:gd name="T67" fmla="*/ 8 h 229"/>
                  <a:gd name="T68" fmla="*/ 55 w 132"/>
                  <a:gd name="T69" fmla="*/ 8 h 229"/>
                  <a:gd name="T70" fmla="*/ 61 w 132"/>
                  <a:gd name="T71" fmla="*/ 8 h 229"/>
                  <a:gd name="T72" fmla="*/ 61 w 132"/>
                  <a:gd name="T73" fmla="*/ 0 h 229"/>
                  <a:gd name="T74" fmla="*/ 70 w 132"/>
                  <a:gd name="T75" fmla="*/ 0 h 229"/>
                  <a:gd name="T76" fmla="*/ 76 w 132"/>
                  <a:gd name="T77" fmla="*/ 8 h 229"/>
                  <a:gd name="T78" fmla="*/ 82 w 132"/>
                  <a:gd name="T79" fmla="*/ 8 h 229"/>
                  <a:gd name="T80" fmla="*/ 91 w 132"/>
                  <a:gd name="T81" fmla="*/ 8 h 229"/>
                  <a:gd name="T82" fmla="*/ 97 w 132"/>
                  <a:gd name="T83" fmla="*/ 15 h 229"/>
                  <a:gd name="T84" fmla="*/ 104 w 132"/>
                  <a:gd name="T85" fmla="*/ 15 h 229"/>
                  <a:gd name="T86" fmla="*/ 104 w 132"/>
                  <a:gd name="T87" fmla="*/ 21 h 229"/>
                  <a:gd name="T88" fmla="*/ 112 w 132"/>
                  <a:gd name="T89" fmla="*/ 27 h 229"/>
                  <a:gd name="T90" fmla="*/ 118 w 132"/>
                  <a:gd name="T91" fmla="*/ 36 h 229"/>
                  <a:gd name="T92" fmla="*/ 118 w 132"/>
                  <a:gd name="T93" fmla="*/ 42 h 229"/>
                  <a:gd name="T94" fmla="*/ 125 w 132"/>
                  <a:gd name="T95" fmla="*/ 48 h 229"/>
                  <a:gd name="T96" fmla="*/ 125 w 132"/>
                  <a:gd name="T97" fmla="*/ 63 h 229"/>
                  <a:gd name="T98" fmla="*/ 125 w 132"/>
                  <a:gd name="T99" fmla="*/ 69 h 229"/>
                  <a:gd name="T100" fmla="*/ 131 w 132"/>
                  <a:gd name="T101" fmla="*/ 77 h 229"/>
                  <a:gd name="T102" fmla="*/ 131 w 132"/>
                  <a:gd name="T103" fmla="*/ 9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229">
                    <a:moveTo>
                      <a:pt x="91" y="215"/>
                    </a:moveTo>
                    <a:lnTo>
                      <a:pt x="82" y="215"/>
                    </a:lnTo>
                    <a:lnTo>
                      <a:pt x="76" y="222"/>
                    </a:lnTo>
                    <a:lnTo>
                      <a:pt x="70" y="228"/>
                    </a:lnTo>
                    <a:lnTo>
                      <a:pt x="61" y="228"/>
                    </a:lnTo>
                    <a:lnTo>
                      <a:pt x="55" y="228"/>
                    </a:lnTo>
                    <a:lnTo>
                      <a:pt x="49" y="228"/>
                    </a:lnTo>
                    <a:lnTo>
                      <a:pt x="40" y="222"/>
                    </a:lnTo>
                    <a:lnTo>
                      <a:pt x="34" y="222"/>
                    </a:lnTo>
                    <a:lnTo>
                      <a:pt x="27" y="215"/>
                    </a:lnTo>
                    <a:lnTo>
                      <a:pt x="21" y="207"/>
                    </a:lnTo>
                    <a:lnTo>
                      <a:pt x="13" y="201"/>
                    </a:lnTo>
                    <a:lnTo>
                      <a:pt x="13" y="195"/>
                    </a:lnTo>
                    <a:lnTo>
                      <a:pt x="6" y="186"/>
                    </a:lnTo>
                    <a:lnTo>
                      <a:pt x="6" y="174"/>
                    </a:lnTo>
                    <a:lnTo>
                      <a:pt x="0" y="165"/>
                    </a:lnTo>
                    <a:lnTo>
                      <a:pt x="0" y="159"/>
                    </a:lnTo>
                    <a:lnTo>
                      <a:pt x="0" y="146"/>
                    </a:lnTo>
                    <a:lnTo>
                      <a:pt x="0" y="138"/>
                    </a:lnTo>
                    <a:lnTo>
                      <a:pt x="0" y="126"/>
                    </a:lnTo>
                    <a:lnTo>
                      <a:pt x="0" y="117"/>
                    </a:lnTo>
                    <a:lnTo>
                      <a:pt x="0" y="105"/>
                    </a:lnTo>
                    <a:lnTo>
                      <a:pt x="0" y="96"/>
                    </a:lnTo>
                    <a:lnTo>
                      <a:pt x="0" y="84"/>
                    </a:lnTo>
                    <a:lnTo>
                      <a:pt x="6" y="77"/>
                    </a:lnTo>
                    <a:lnTo>
                      <a:pt x="6" y="63"/>
                    </a:lnTo>
                    <a:lnTo>
                      <a:pt x="13" y="56"/>
                    </a:lnTo>
                    <a:lnTo>
                      <a:pt x="13" y="48"/>
                    </a:lnTo>
                    <a:lnTo>
                      <a:pt x="21" y="42"/>
                    </a:lnTo>
                    <a:lnTo>
                      <a:pt x="27" y="36"/>
                    </a:lnTo>
                    <a:lnTo>
                      <a:pt x="27" y="27"/>
                    </a:lnTo>
                    <a:lnTo>
                      <a:pt x="34" y="21"/>
                    </a:lnTo>
                    <a:lnTo>
                      <a:pt x="40" y="15"/>
                    </a:lnTo>
                    <a:lnTo>
                      <a:pt x="49" y="8"/>
                    </a:lnTo>
                    <a:lnTo>
                      <a:pt x="55" y="8"/>
                    </a:lnTo>
                    <a:lnTo>
                      <a:pt x="61" y="8"/>
                    </a:lnTo>
                    <a:lnTo>
                      <a:pt x="61" y="0"/>
                    </a:lnTo>
                    <a:lnTo>
                      <a:pt x="70" y="0"/>
                    </a:lnTo>
                    <a:lnTo>
                      <a:pt x="76" y="8"/>
                    </a:lnTo>
                    <a:lnTo>
                      <a:pt x="82" y="8"/>
                    </a:lnTo>
                    <a:lnTo>
                      <a:pt x="91" y="8"/>
                    </a:lnTo>
                    <a:lnTo>
                      <a:pt x="97" y="15"/>
                    </a:lnTo>
                    <a:lnTo>
                      <a:pt x="104" y="15"/>
                    </a:lnTo>
                    <a:lnTo>
                      <a:pt x="104" y="21"/>
                    </a:lnTo>
                    <a:lnTo>
                      <a:pt x="112" y="27"/>
                    </a:lnTo>
                    <a:lnTo>
                      <a:pt x="118" y="36"/>
                    </a:lnTo>
                    <a:lnTo>
                      <a:pt x="118" y="42"/>
                    </a:lnTo>
                    <a:lnTo>
                      <a:pt x="125" y="48"/>
                    </a:lnTo>
                    <a:lnTo>
                      <a:pt x="125" y="63"/>
                    </a:lnTo>
                    <a:lnTo>
                      <a:pt x="125" y="69"/>
                    </a:lnTo>
                    <a:lnTo>
                      <a:pt x="131" y="77"/>
                    </a:lnTo>
                    <a:lnTo>
                      <a:pt x="131" y="9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2" name="Freeform 36"/>
              <p:cNvSpPr>
                <a:spLocks/>
              </p:cNvSpPr>
              <p:nvPr/>
            </p:nvSpPr>
            <p:spPr bwMode="auto">
              <a:xfrm>
                <a:off x="4713" y="1672"/>
                <a:ext cx="363" cy="255"/>
              </a:xfrm>
              <a:custGeom>
                <a:avLst/>
                <a:gdLst>
                  <a:gd name="T0" fmla="*/ 160 w 363"/>
                  <a:gd name="T1" fmla="*/ 19 h 255"/>
                  <a:gd name="T2" fmla="*/ 187 w 363"/>
                  <a:gd name="T3" fmla="*/ 6 h 255"/>
                  <a:gd name="T4" fmla="*/ 217 w 363"/>
                  <a:gd name="T5" fmla="*/ 0 h 255"/>
                  <a:gd name="T6" fmla="*/ 244 w 363"/>
                  <a:gd name="T7" fmla="*/ 0 h 255"/>
                  <a:gd name="T8" fmla="*/ 265 w 363"/>
                  <a:gd name="T9" fmla="*/ 6 h 255"/>
                  <a:gd name="T10" fmla="*/ 293 w 363"/>
                  <a:gd name="T11" fmla="*/ 12 h 255"/>
                  <a:gd name="T12" fmla="*/ 314 w 363"/>
                  <a:gd name="T13" fmla="*/ 27 h 255"/>
                  <a:gd name="T14" fmla="*/ 335 w 363"/>
                  <a:gd name="T15" fmla="*/ 48 h 255"/>
                  <a:gd name="T16" fmla="*/ 347 w 363"/>
                  <a:gd name="T17" fmla="*/ 69 h 255"/>
                  <a:gd name="T18" fmla="*/ 356 w 363"/>
                  <a:gd name="T19" fmla="*/ 96 h 255"/>
                  <a:gd name="T20" fmla="*/ 362 w 363"/>
                  <a:gd name="T21" fmla="*/ 123 h 255"/>
                  <a:gd name="T22" fmla="*/ 362 w 363"/>
                  <a:gd name="T23" fmla="*/ 144 h 255"/>
                  <a:gd name="T24" fmla="*/ 356 w 363"/>
                  <a:gd name="T25" fmla="*/ 171 h 255"/>
                  <a:gd name="T26" fmla="*/ 341 w 363"/>
                  <a:gd name="T27" fmla="*/ 198 h 255"/>
                  <a:gd name="T28" fmla="*/ 320 w 363"/>
                  <a:gd name="T29" fmla="*/ 219 h 255"/>
                  <a:gd name="T30" fmla="*/ 299 w 363"/>
                  <a:gd name="T31" fmla="*/ 233 h 255"/>
                  <a:gd name="T32" fmla="*/ 278 w 363"/>
                  <a:gd name="T33" fmla="*/ 246 h 255"/>
                  <a:gd name="T34" fmla="*/ 250 w 363"/>
                  <a:gd name="T35" fmla="*/ 254 h 255"/>
                  <a:gd name="T36" fmla="*/ 223 w 363"/>
                  <a:gd name="T37" fmla="*/ 254 h 255"/>
                  <a:gd name="T38" fmla="*/ 196 w 363"/>
                  <a:gd name="T39" fmla="*/ 246 h 255"/>
                  <a:gd name="T40" fmla="*/ 175 w 363"/>
                  <a:gd name="T41" fmla="*/ 239 h 255"/>
                  <a:gd name="T42" fmla="*/ 154 w 363"/>
                  <a:gd name="T43" fmla="*/ 225 h 255"/>
                  <a:gd name="T44" fmla="*/ 133 w 363"/>
                  <a:gd name="T45" fmla="*/ 206 h 255"/>
                  <a:gd name="T46" fmla="*/ 118 w 363"/>
                  <a:gd name="T47" fmla="*/ 198 h 255"/>
                  <a:gd name="T48" fmla="*/ 99 w 363"/>
                  <a:gd name="T49" fmla="*/ 206 h 255"/>
                  <a:gd name="T50" fmla="*/ 78 w 363"/>
                  <a:gd name="T51" fmla="*/ 212 h 255"/>
                  <a:gd name="T52" fmla="*/ 57 w 363"/>
                  <a:gd name="T53" fmla="*/ 206 h 255"/>
                  <a:gd name="T54" fmla="*/ 42 w 363"/>
                  <a:gd name="T55" fmla="*/ 198 h 255"/>
                  <a:gd name="T56" fmla="*/ 21 w 363"/>
                  <a:gd name="T57" fmla="*/ 192 h 255"/>
                  <a:gd name="T58" fmla="*/ 8 w 363"/>
                  <a:gd name="T59" fmla="*/ 171 h 255"/>
                  <a:gd name="T60" fmla="*/ 0 w 363"/>
                  <a:gd name="T61" fmla="*/ 156 h 255"/>
                  <a:gd name="T62" fmla="*/ 0 w 363"/>
                  <a:gd name="T63" fmla="*/ 137 h 255"/>
                  <a:gd name="T64" fmla="*/ 0 w 363"/>
                  <a:gd name="T65" fmla="*/ 117 h 255"/>
                  <a:gd name="T66" fmla="*/ 8 w 363"/>
                  <a:gd name="T67" fmla="*/ 96 h 255"/>
                  <a:gd name="T68" fmla="*/ 21 w 363"/>
                  <a:gd name="T69" fmla="*/ 81 h 255"/>
                  <a:gd name="T70" fmla="*/ 42 w 363"/>
                  <a:gd name="T71" fmla="*/ 69 h 255"/>
                  <a:gd name="T72" fmla="*/ 154 w 363"/>
                  <a:gd name="T73" fmla="*/ 1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255">
                    <a:moveTo>
                      <a:pt x="154" y="19"/>
                    </a:moveTo>
                    <a:lnTo>
                      <a:pt x="160" y="19"/>
                    </a:lnTo>
                    <a:lnTo>
                      <a:pt x="175" y="12"/>
                    </a:lnTo>
                    <a:lnTo>
                      <a:pt x="187" y="6"/>
                    </a:lnTo>
                    <a:lnTo>
                      <a:pt x="202" y="6"/>
                    </a:lnTo>
                    <a:lnTo>
                      <a:pt x="217" y="0"/>
                    </a:lnTo>
                    <a:lnTo>
                      <a:pt x="229" y="0"/>
                    </a:lnTo>
                    <a:lnTo>
                      <a:pt x="244" y="0"/>
                    </a:lnTo>
                    <a:lnTo>
                      <a:pt x="250" y="0"/>
                    </a:lnTo>
                    <a:lnTo>
                      <a:pt x="265" y="6"/>
                    </a:lnTo>
                    <a:lnTo>
                      <a:pt x="278" y="6"/>
                    </a:lnTo>
                    <a:lnTo>
                      <a:pt x="293" y="12"/>
                    </a:lnTo>
                    <a:lnTo>
                      <a:pt x="307" y="19"/>
                    </a:lnTo>
                    <a:lnTo>
                      <a:pt x="314" y="27"/>
                    </a:lnTo>
                    <a:lnTo>
                      <a:pt x="328" y="33"/>
                    </a:lnTo>
                    <a:lnTo>
                      <a:pt x="335" y="48"/>
                    </a:lnTo>
                    <a:lnTo>
                      <a:pt x="341" y="54"/>
                    </a:lnTo>
                    <a:lnTo>
                      <a:pt x="347" y="69"/>
                    </a:lnTo>
                    <a:lnTo>
                      <a:pt x="356" y="81"/>
                    </a:lnTo>
                    <a:lnTo>
                      <a:pt x="356" y="96"/>
                    </a:lnTo>
                    <a:lnTo>
                      <a:pt x="362" y="108"/>
                    </a:lnTo>
                    <a:lnTo>
                      <a:pt x="362" y="123"/>
                    </a:lnTo>
                    <a:lnTo>
                      <a:pt x="362" y="137"/>
                    </a:lnTo>
                    <a:lnTo>
                      <a:pt x="362" y="144"/>
                    </a:lnTo>
                    <a:lnTo>
                      <a:pt x="356" y="156"/>
                    </a:lnTo>
                    <a:lnTo>
                      <a:pt x="356" y="171"/>
                    </a:lnTo>
                    <a:lnTo>
                      <a:pt x="347" y="185"/>
                    </a:lnTo>
                    <a:lnTo>
                      <a:pt x="341" y="198"/>
                    </a:lnTo>
                    <a:lnTo>
                      <a:pt x="335" y="206"/>
                    </a:lnTo>
                    <a:lnTo>
                      <a:pt x="320" y="219"/>
                    </a:lnTo>
                    <a:lnTo>
                      <a:pt x="314" y="225"/>
                    </a:lnTo>
                    <a:lnTo>
                      <a:pt x="299" y="233"/>
                    </a:lnTo>
                    <a:lnTo>
                      <a:pt x="293" y="239"/>
                    </a:lnTo>
                    <a:lnTo>
                      <a:pt x="278" y="246"/>
                    </a:lnTo>
                    <a:lnTo>
                      <a:pt x="265" y="246"/>
                    </a:lnTo>
                    <a:lnTo>
                      <a:pt x="250" y="254"/>
                    </a:lnTo>
                    <a:lnTo>
                      <a:pt x="238" y="254"/>
                    </a:lnTo>
                    <a:lnTo>
                      <a:pt x="223" y="254"/>
                    </a:lnTo>
                    <a:lnTo>
                      <a:pt x="208" y="254"/>
                    </a:lnTo>
                    <a:lnTo>
                      <a:pt x="196" y="246"/>
                    </a:lnTo>
                    <a:lnTo>
                      <a:pt x="187" y="246"/>
                    </a:lnTo>
                    <a:lnTo>
                      <a:pt x="175" y="239"/>
                    </a:lnTo>
                    <a:lnTo>
                      <a:pt x="160" y="233"/>
                    </a:lnTo>
                    <a:lnTo>
                      <a:pt x="154" y="225"/>
                    </a:lnTo>
                    <a:lnTo>
                      <a:pt x="139" y="212"/>
                    </a:lnTo>
                    <a:lnTo>
                      <a:pt x="133" y="206"/>
                    </a:lnTo>
                    <a:lnTo>
                      <a:pt x="126" y="192"/>
                    </a:lnTo>
                    <a:lnTo>
                      <a:pt x="118" y="198"/>
                    </a:lnTo>
                    <a:lnTo>
                      <a:pt x="112" y="198"/>
                    </a:lnTo>
                    <a:lnTo>
                      <a:pt x="99" y="206"/>
                    </a:lnTo>
                    <a:lnTo>
                      <a:pt x="91" y="206"/>
                    </a:lnTo>
                    <a:lnTo>
                      <a:pt x="78" y="212"/>
                    </a:lnTo>
                    <a:lnTo>
                      <a:pt x="69" y="212"/>
                    </a:lnTo>
                    <a:lnTo>
                      <a:pt x="57" y="206"/>
                    </a:lnTo>
                    <a:lnTo>
                      <a:pt x="48" y="206"/>
                    </a:lnTo>
                    <a:lnTo>
                      <a:pt x="42" y="198"/>
                    </a:lnTo>
                    <a:lnTo>
                      <a:pt x="27" y="198"/>
                    </a:lnTo>
                    <a:lnTo>
                      <a:pt x="21" y="192"/>
                    </a:lnTo>
                    <a:lnTo>
                      <a:pt x="15" y="185"/>
                    </a:lnTo>
                    <a:lnTo>
                      <a:pt x="8" y="171"/>
                    </a:lnTo>
                    <a:lnTo>
                      <a:pt x="8" y="164"/>
                    </a:lnTo>
                    <a:lnTo>
                      <a:pt x="0" y="156"/>
                    </a:lnTo>
                    <a:lnTo>
                      <a:pt x="0" y="144"/>
                    </a:lnTo>
                    <a:lnTo>
                      <a:pt x="0" y="137"/>
                    </a:lnTo>
                    <a:lnTo>
                      <a:pt x="0" y="123"/>
                    </a:lnTo>
                    <a:lnTo>
                      <a:pt x="0" y="117"/>
                    </a:lnTo>
                    <a:lnTo>
                      <a:pt x="8" y="102"/>
                    </a:lnTo>
                    <a:lnTo>
                      <a:pt x="8" y="96"/>
                    </a:lnTo>
                    <a:lnTo>
                      <a:pt x="15" y="87"/>
                    </a:lnTo>
                    <a:lnTo>
                      <a:pt x="21" y="81"/>
                    </a:lnTo>
                    <a:lnTo>
                      <a:pt x="27" y="75"/>
                    </a:lnTo>
                    <a:lnTo>
                      <a:pt x="42" y="69"/>
                    </a:lnTo>
                    <a:lnTo>
                      <a:pt x="48" y="60"/>
                    </a:lnTo>
                    <a:lnTo>
                      <a:pt x="154" y="19"/>
                    </a:lnTo>
                  </a:path>
                </a:pathLst>
              </a:custGeom>
              <a:solidFill>
                <a:srgbClr val="FF9975"/>
              </a:solidFill>
              <a:ln w="12700" cap="rnd" cmpd="sng">
                <a:solidFill>
                  <a:srgbClr val="FF997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3" name="Freeform 37"/>
              <p:cNvSpPr>
                <a:spLocks/>
              </p:cNvSpPr>
              <p:nvPr/>
            </p:nvSpPr>
            <p:spPr bwMode="auto">
              <a:xfrm>
                <a:off x="4713" y="1661"/>
                <a:ext cx="363" cy="258"/>
              </a:xfrm>
              <a:custGeom>
                <a:avLst/>
                <a:gdLst>
                  <a:gd name="T0" fmla="*/ 160 w 363"/>
                  <a:gd name="T1" fmla="*/ 21 h 258"/>
                  <a:gd name="T2" fmla="*/ 187 w 363"/>
                  <a:gd name="T3" fmla="*/ 15 h 258"/>
                  <a:gd name="T4" fmla="*/ 217 w 363"/>
                  <a:gd name="T5" fmla="*/ 8 h 258"/>
                  <a:gd name="T6" fmla="*/ 244 w 363"/>
                  <a:gd name="T7" fmla="*/ 0 h 258"/>
                  <a:gd name="T8" fmla="*/ 265 w 363"/>
                  <a:gd name="T9" fmla="*/ 8 h 258"/>
                  <a:gd name="T10" fmla="*/ 293 w 363"/>
                  <a:gd name="T11" fmla="*/ 15 h 258"/>
                  <a:gd name="T12" fmla="*/ 314 w 363"/>
                  <a:gd name="T13" fmla="*/ 36 h 258"/>
                  <a:gd name="T14" fmla="*/ 335 w 363"/>
                  <a:gd name="T15" fmla="*/ 48 h 258"/>
                  <a:gd name="T16" fmla="*/ 347 w 363"/>
                  <a:gd name="T17" fmla="*/ 78 h 258"/>
                  <a:gd name="T18" fmla="*/ 356 w 363"/>
                  <a:gd name="T19" fmla="*/ 97 h 258"/>
                  <a:gd name="T20" fmla="*/ 362 w 363"/>
                  <a:gd name="T21" fmla="*/ 126 h 258"/>
                  <a:gd name="T22" fmla="*/ 362 w 363"/>
                  <a:gd name="T23" fmla="*/ 154 h 258"/>
                  <a:gd name="T24" fmla="*/ 356 w 363"/>
                  <a:gd name="T25" fmla="*/ 181 h 258"/>
                  <a:gd name="T26" fmla="*/ 341 w 363"/>
                  <a:gd name="T27" fmla="*/ 202 h 258"/>
                  <a:gd name="T28" fmla="*/ 320 w 363"/>
                  <a:gd name="T29" fmla="*/ 223 h 258"/>
                  <a:gd name="T30" fmla="*/ 299 w 363"/>
                  <a:gd name="T31" fmla="*/ 244 h 258"/>
                  <a:gd name="T32" fmla="*/ 278 w 363"/>
                  <a:gd name="T33" fmla="*/ 251 h 258"/>
                  <a:gd name="T34" fmla="*/ 250 w 363"/>
                  <a:gd name="T35" fmla="*/ 257 h 258"/>
                  <a:gd name="T36" fmla="*/ 223 w 363"/>
                  <a:gd name="T37" fmla="*/ 257 h 258"/>
                  <a:gd name="T38" fmla="*/ 196 w 363"/>
                  <a:gd name="T39" fmla="*/ 257 h 258"/>
                  <a:gd name="T40" fmla="*/ 175 w 363"/>
                  <a:gd name="T41" fmla="*/ 244 h 258"/>
                  <a:gd name="T42" fmla="*/ 154 w 363"/>
                  <a:gd name="T43" fmla="*/ 230 h 258"/>
                  <a:gd name="T44" fmla="*/ 133 w 363"/>
                  <a:gd name="T45" fmla="*/ 209 h 258"/>
                  <a:gd name="T46" fmla="*/ 118 w 363"/>
                  <a:gd name="T47" fmla="*/ 202 h 258"/>
                  <a:gd name="T48" fmla="*/ 99 w 363"/>
                  <a:gd name="T49" fmla="*/ 217 h 258"/>
                  <a:gd name="T50" fmla="*/ 78 w 363"/>
                  <a:gd name="T51" fmla="*/ 217 h 258"/>
                  <a:gd name="T52" fmla="*/ 57 w 363"/>
                  <a:gd name="T53" fmla="*/ 217 h 258"/>
                  <a:gd name="T54" fmla="*/ 42 w 363"/>
                  <a:gd name="T55" fmla="*/ 209 h 258"/>
                  <a:gd name="T56" fmla="*/ 21 w 363"/>
                  <a:gd name="T57" fmla="*/ 196 h 258"/>
                  <a:gd name="T58" fmla="*/ 8 w 363"/>
                  <a:gd name="T59" fmla="*/ 181 h 258"/>
                  <a:gd name="T60" fmla="*/ 0 w 363"/>
                  <a:gd name="T61" fmla="*/ 160 h 258"/>
                  <a:gd name="T62" fmla="*/ 0 w 363"/>
                  <a:gd name="T63" fmla="*/ 139 h 258"/>
                  <a:gd name="T64" fmla="*/ 0 w 363"/>
                  <a:gd name="T65" fmla="*/ 118 h 258"/>
                  <a:gd name="T66" fmla="*/ 8 w 363"/>
                  <a:gd name="T67" fmla="*/ 105 h 258"/>
                  <a:gd name="T68" fmla="*/ 21 w 363"/>
                  <a:gd name="T69" fmla="*/ 84 h 258"/>
                  <a:gd name="T70" fmla="*/ 42 w 363"/>
                  <a:gd name="T71" fmla="*/ 7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258">
                    <a:moveTo>
                      <a:pt x="154" y="27"/>
                    </a:moveTo>
                    <a:lnTo>
                      <a:pt x="160" y="21"/>
                    </a:lnTo>
                    <a:lnTo>
                      <a:pt x="175" y="15"/>
                    </a:lnTo>
                    <a:lnTo>
                      <a:pt x="187" y="15"/>
                    </a:lnTo>
                    <a:lnTo>
                      <a:pt x="202" y="8"/>
                    </a:lnTo>
                    <a:lnTo>
                      <a:pt x="217" y="8"/>
                    </a:lnTo>
                    <a:lnTo>
                      <a:pt x="229" y="0"/>
                    </a:lnTo>
                    <a:lnTo>
                      <a:pt x="244" y="0"/>
                    </a:lnTo>
                    <a:lnTo>
                      <a:pt x="250" y="8"/>
                    </a:lnTo>
                    <a:lnTo>
                      <a:pt x="265" y="8"/>
                    </a:lnTo>
                    <a:lnTo>
                      <a:pt x="278" y="15"/>
                    </a:lnTo>
                    <a:lnTo>
                      <a:pt x="293" y="15"/>
                    </a:lnTo>
                    <a:lnTo>
                      <a:pt x="307" y="21"/>
                    </a:lnTo>
                    <a:lnTo>
                      <a:pt x="314" y="36"/>
                    </a:lnTo>
                    <a:lnTo>
                      <a:pt x="328" y="42"/>
                    </a:lnTo>
                    <a:lnTo>
                      <a:pt x="335" y="48"/>
                    </a:lnTo>
                    <a:lnTo>
                      <a:pt x="341" y="63"/>
                    </a:lnTo>
                    <a:lnTo>
                      <a:pt x="347" y="78"/>
                    </a:lnTo>
                    <a:lnTo>
                      <a:pt x="356" y="84"/>
                    </a:lnTo>
                    <a:lnTo>
                      <a:pt x="356" y="97"/>
                    </a:lnTo>
                    <a:lnTo>
                      <a:pt x="362" y="112"/>
                    </a:lnTo>
                    <a:lnTo>
                      <a:pt x="362" y="126"/>
                    </a:lnTo>
                    <a:lnTo>
                      <a:pt x="362" y="139"/>
                    </a:lnTo>
                    <a:lnTo>
                      <a:pt x="362" y="154"/>
                    </a:lnTo>
                    <a:lnTo>
                      <a:pt x="356" y="166"/>
                    </a:lnTo>
                    <a:lnTo>
                      <a:pt x="356" y="181"/>
                    </a:lnTo>
                    <a:lnTo>
                      <a:pt x="347" y="187"/>
                    </a:lnTo>
                    <a:lnTo>
                      <a:pt x="341" y="202"/>
                    </a:lnTo>
                    <a:lnTo>
                      <a:pt x="335" y="217"/>
                    </a:lnTo>
                    <a:lnTo>
                      <a:pt x="320" y="223"/>
                    </a:lnTo>
                    <a:lnTo>
                      <a:pt x="314" y="230"/>
                    </a:lnTo>
                    <a:lnTo>
                      <a:pt x="299" y="244"/>
                    </a:lnTo>
                    <a:lnTo>
                      <a:pt x="293" y="251"/>
                    </a:lnTo>
                    <a:lnTo>
                      <a:pt x="278" y="251"/>
                    </a:lnTo>
                    <a:lnTo>
                      <a:pt x="265" y="257"/>
                    </a:lnTo>
                    <a:lnTo>
                      <a:pt x="250" y="257"/>
                    </a:lnTo>
                    <a:lnTo>
                      <a:pt x="238" y="257"/>
                    </a:lnTo>
                    <a:lnTo>
                      <a:pt x="223" y="257"/>
                    </a:lnTo>
                    <a:lnTo>
                      <a:pt x="208" y="257"/>
                    </a:lnTo>
                    <a:lnTo>
                      <a:pt x="196" y="257"/>
                    </a:lnTo>
                    <a:lnTo>
                      <a:pt x="187" y="251"/>
                    </a:lnTo>
                    <a:lnTo>
                      <a:pt x="175" y="244"/>
                    </a:lnTo>
                    <a:lnTo>
                      <a:pt x="160" y="236"/>
                    </a:lnTo>
                    <a:lnTo>
                      <a:pt x="154" y="230"/>
                    </a:lnTo>
                    <a:lnTo>
                      <a:pt x="139" y="223"/>
                    </a:lnTo>
                    <a:lnTo>
                      <a:pt x="133" y="209"/>
                    </a:lnTo>
                    <a:lnTo>
                      <a:pt x="126" y="202"/>
                    </a:lnTo>
                    <a:lnTo>
                      <a:pt x="118" y="202"/>
                    </a:lnTo>
                    <a:lnTo>
                      <a:pt x="112" y="209"/>
                    </a:lnTo>
                    <a:lnTo>
                      <a:pt x="99" y="217"/>
                    </a:lnTo>
                    <a:lnTo>
                      <a:pt x="91" y="217"/>
                    </a:lnTo>
                    <a:lnTo>
                      <a:pt x="78" y="217"/>
                    </a:lnTo>
                    <a:lnTo>
                      <a:pt x="69" y="217"/>
                    </a:lnTo>
                    <a:lnTo>
                      <a:pt x="57" y="217"/>
                    </a:lnTo>
                    <a:lnTo>
                      <a:pt x="48" y="217"/>
                    </a:lnTo>
                    <a:lnTo>
                      <a:pt x="42" y="209"/>
                    </a:lnTo>
                    <a:lnTo>
                      <a:pt x="27" y="202"/>
                    </a:lnTo>
                    <a:lnTo>
                      <a:pt x="21" y="196"/>
                    </a:lnTo>
                    <a:lnTo>
                      <a:pt x="15" y="187"/>
                    </a:lnTo>
                    <a:lnTo>
                      <a:pt x="8" y="181"/>
                    </a:lnTo>
                    <a:lnTo>
                      <a:pt x="8" y="175"/>
                    </a:lnTo>
                    <a:lnTo>
                      <a:pt x="0" y="160"/>
                    </a:lnTo>
                    <a:lnTo>
                      <a:pt x="0" y="154"/>
                    </a:lnTo>
                    <a:lnTo>
                      <a:pt x="0" y="139"/>
                    </a:lnTo>
                    <a:lnTo>
                      <a:pt x="0" y="133"/>
                    </a:lnTo>
                    <a:lnTo>
                      <a:pt x="0" y="118"/>
                    </a:lnTo>
                    <a:lnTo>
                      <a:pt x="8" y="112"/>
                    </a:lnTo>
                    <a:lnTo>
                      <a:pt x="8" y="105"/>
                    </a:lnTo>
                    <a:lnTo>
                      <a:pt x="15" y="91"/>
                    </a:lnTo>
                    <a:lnTo>
                      <a:pt x="21" y="84"/>
                    </a:lnTo>
                    <a:lnTo>
                      <a:pt x="27" y="78"/>
                    </a:lnTo>
                    <a:lnTo>
                      <a:pt x="42" y="70"/>
                    </a:lnTo>
                    <a:lnTo>
                      <a:pt x="48" y="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4" name="Freeform 38"/>
              <p:cNvSpPr>
                <a:spLocks/>
              </p:cNvSpPr>
              <p:nvPr/>
            </p:nvSpPr>
            <p:spPr bwMode="auto">
              <a:xfrm>
                <a:off x="4414" y="1255"/>
                <a:ext cx="557" cy="174"/>
              </a:xfrm>
              <a:custGeom>
                <a:avLst/>
                <a:gdLst>
                  <a:gd name="T0" fmla="*/ 21 w 557"/>
                  <a:gd name="T1" fmla="*/ 110 h 174"/>
                  <a:gd name="T2" fmla="*/ 63 w 557"/>
                  <a:gd name="T3" fmla="*/ 103 h 174"/>
                  <a:gd name="T4" fmla="*/ 84 w 557"/>
                  <a:gd name="T5" fmla="*/ 89 h 174"/>
                  <a:gd name="T6" fmla="*/ 132 w 557"/>
                  <a:gd name="T7" fmla="*/ 76 h 174"/>
                  <a:gd name="T8" fmla="*/ 138 w 557"/>
                  <a:gd name="T9" fmla="*/ 34 h 174"/>
                  <a:gd name="T10" fmla="*/ 153 w 557"/>
                  <a:gd name="T11" fmla="*/ 19 h 174"/>
                  <a:gd name="T12" fmla="*/ 174 w 557"/>
                  <a:gd name="T13" fmla="*/ 27 h 174"/>
                  <a:gd name="T14" fmla="*/ 201 w 557"/>
                  <a:gd name="T15" fmla="*/ 27 h 174"/>
                  <a:gd name="T16" fmla="*/ 222 w 557"/>
                  <a:gd name="T17" fmla="*/ 6 h 174"/>
                  <a:gd name="T18" fmla="*/ 271 w 557"/>
                  <a:gd name="T19" fmla="*/ 0 h 174"/>
                  <a:gd name="T20" fmla="*/ 325 w 557"/>
                  <a:gd name="T21" fmla="*/ 6 h 174"/>
                  <a:gd name="T22" fmla="*/ 346 w 557"/>
                  <a:gd name="T23" fmla="*/ 40 h 174"/>
                  <a:gd name="T24" fmla="*/ 382 w 557"/>
                  <a:gd name="T25" fmla="*/ 55 h 174"/>
                  <a:gd name="T26" fmla="*/ 430 w 557"/>
                  <a:gd name="T27" fmla="*/ 49 h 174"/>
                  <a:gd name="T28" fmla="*/ 472 w 557"/>
                  <a:gd name="T29" fmla="*/ 34 h 174"/>
                  <a:gd name="T30" fmla="*/ 478 w 557"/>
                  <a:gd name="T31" fmla="*/ 55 h 174"/>
                  <a:gd name="T32" fmla="*/ 466 w 557"/>
                  <a:gd name="T33" fmla="*/ 70 h 174"/>
                  <a:gd name="T34" fmla="*/ 493 w 557"/>
                  <a:gd name="T35" fmla="*/ 61 h 174"/>
                  <a:gd name="T36" fmla="*/ 520 w 557"/>
                  <a:gd name="T37" fmla="*/ 55 h 174"/>
                  <a:gd name="T38" fmla="*/ 548 w 557"/>
                  <a:gd name="T39" fmla="*/ 70 h 174"/>
                  <a:gd name="T40" fmla="*/ 556 w 557"/>
                  <a:gd name="T41" fmla="*/ 97 h 174"/>
                  <a:gd name="T42" fmla="*/ 527 w 557"/>
                  <a:gd name="T43" fmla="*/ 124 h 174"/>
                  <a:gd name="T44" fmla="*/ 485 w 557"/>
                  <a:gd name="T45" fmla="*/ 131 h 174"/>
                  <a:gd name="T46" fmla="*/ 472 w 557"/>
                  <a:gd name="T47" fmla="*/ 110 h 174"/>
                  <a:gd name="T48" fmla="*/ 430 w 557"/>
                  <a:gd name="T49" fmla="*/ 124 h 174"/>
                  <a:gd name="T50" fmla="*/ 388 w 557"/>
                  <a:gd name="T51" fmla="*/ 103 h 174"/>
                  <a:gd name="T52" fmla="*/ 334 w 557"/>
                  <a:gd name="T53" fmla="*/ 124 h 174"/>
                  <a:gd name="T54" fmla="*/ 277 w 557"/>
                  <a:gd name="T55" fmla="*/ 152 h 174"/>
                  <a:gd name="T56" fmla="*/ 208 w 557"/>
                  <a:gd name="T57" fmla="*/ 173 h 174"/>
                  <a:gd name="T58" fmla="*/ 187 w 557"/>
                  <a:gd name="T59" fmla="*/ 152 h 174"/>
                  <a:gd name="T60" fmla="*/ 216 w 557"/>
                  <a:gd name="T61" fmla="*/ 146 h 174"/>
                  <a:gd name="T62" fmla="*/ 250 w 557"/>
                  <a:gd name="T63" fmla="*/ 124 h 174"/>
                  <a:gd name="T64" fmla="*/ 264 w 557"/>
                  <a:gd name="T65" fmla="*/ 97 h 174"/>
                  <a:gd name="T66" fmla="*/ 243 w 557"/>
                  <a:gd name="T67" fmla="*/ 97 h 174"/>
                  <a:gd name="T68" fmla="*/ 208 w 557"/>
                  <a:gd name="T69" fmla="*/ 103 h 174"/>
                  <a:gd name="T70" fmla="*/ 159 w 557"/>
                  <a:gd name="T71" fmla="*/ 139 h 174"/>
                  <a:gd name="T72" fmla="*/ 78 w 557"/>
                  <a:gd name="T73" fmla="*/ 158 h 174"/>
                  <a:gd name="T74" fmla="*/ 21 w 557"/>
                  <a:gd name="T75" fmla="*/ 146 h 174"/>
                  <a:gd name="T76" fmla="*/ 0 w 557"/>
                  <a:gd name="T77" fmla="*/ 1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7" h="174">
                    <a:moveTo>
                      <a:pt x="0" y="110"/>
                    </a:moveTo>
                    <a:lnTo>
                      <a:pt x="21" y="110"/>
                    </a:lnTo>
                    <a:lnTo>
                      <a:pt x="42" y="110"/>
                    </a:lnTo>
                    <a:lnTo>
                      <a:pt x="63" y="103"/>
                    </a:lnTo>
                    <a:lnTo>
                      <a:pt x="78" y="103"/>
                    </a:lnTo>
                    <a:lnTo>
                      <a:pt x="84" y="89"/>
                    </a:lnTo>
                    <a:lnTo>
                      <a:pt x="111" y="82"/>
                    </a:lnTo>
                    <a:lnTo>
                      <a:pt x="132" y="76"/>
                    </a:lnTo>
                    <a:lnTo>
                      <a:pt x="132" y="55"/>
                    </a:lnTo>
                    <a:lnTo>
                      <a:pt x="138" y="34"/>
                    </a:lnTo>
                    <a:lnTo>
                      <a:pt x="147" y="19"/>
                    </a:lnTo>
                    <a:lnTo>
                      <a:pt x="153" y="19"/>
                    </a:lnTo>
                    <a:lnTo>
                      <a:pt x="166" y="13"/>
                    </a:lnTo>
                    <a:lnTo>
                      <a:pt x="174" y="27"/>
                    </a:lnTo>
                    <a:lnTo>
                      <a:pt x="187" y="27"/>
                    </a:lnTo>
                    <a:lnTo>
                      <a:pt x="201" y="27"/>
                    </a:lnTo>
                    <a:lnTo>
                      <a:pt x="208" y="13"/>
                    </a:lnTo>
                    <a:lnTo>
                      <a:pt x="222" y="6"/>
                    </a:lnTo>
                    <a:lnTo>
                      <a:pt x="237" y="0"/>
                    </a:lnTo>
                    <a:lnTo>
                      <a:pt x="271" y="0"/>
                    </a:lnTo>
                    <a:lnTo>
                      <a:pt x="298" y="0"/>
                    </a:lnTo>
                    <a:lnTo>
                      <a:pt x="325" y="6"/>
                    </a:lnTo>
                    <a:lnTo>
                      <a:pt x="340" y="27"/>
                    </a:lnTo>
                    <a:lnTo>
                      <a:pt x="346" y="40"/>
                    </a:lnTo>
                    <a:lnTo>
                      <a:pt x="355" y="49"/>
                    </a:lnTo>
                    <a:lnTo>
                      <a:pt x="382" y="55"/>
                    </a:lnTo>
                    <a:lnTo>
                      <a:pt x="397" y="55"/>
                    </a:lnTo>
                    <a:lnTo>
                      <a:pt x="430" y="49"/>
                    </a:lnTo>
                    <a:lnTo>
                      <a:pt x="466" y="34"/>
                    </a:lnTo>
                    <a:lnTo>
                      <a:pt x="472" y="34"/>
                    </a:lnTo>
                    <a:lnTo>
                      <a:pt x="478" y="40"/>
                    </a:lnTo>
                    <a:lnTo>
                      <a:pt x="478" y="55"/>
                    </a:lnTo>
                    <a:lnTo>
                      <a:pt x="472" y="61"/>
                    </a:lnTo>
                    <a:lnTo>
                      <a:pt x="466" y="70"/>
                    </a:lnTo>
                    <a:lnTo>
                      <a:pt x="478" y="70"/>
                    </a:lnTo>
                    <a:lnTo>
                      <a:pt x="493" y="61"/>
                    </a:lnTo>
                    <a:lnTo>
                      <a:pt x="506" y="55"/>
                    </a:lnTo>
                    <a:lnTo>
                      <a:pt x="520" y="55"/>
                    </a:lnTo>
                    <a:lnTo>
                      <a:pt x="535" y="61"/>
                    </a:lnTo>
                    <a:lnTo>
                      <a:pt x="548" y="70"/>
                    </a:lnTo>
                    <a:lnTo>
                      <a:pt x="556" y="89"/>
                    </a:lnTo>
                    <a:lnTo>
                      <a:pt x="556" y="97"/>
                    </a:lnTo>
                    <a:lnTo>
                      <a:pt x="548" y="110"/>
                    </a:lnTo>
                    <a:lnTo>
                      <a:pt x="527" y="124"/>
                    </a:lnTo>
                    <a:lnTo>
                      <a:pt x="506" y="131"/>
                    </a:lnTo>
                    <a:lnTo>
                      <a:pt x="485" y="131"/>
                    </a:lnTo>
                    <a:lnTo>
                      <a:pt x="478" y="124"/>
                    </a:lnTo>
                    <a:lnTo>
                      <a:pt x="472" y="110"/>
                    </a:lnTo>
                    <a:lnTo>
                      <a:pt x="451" y="118"/>
                    </a:lnTo>
                    <a:lnTo>
                      <a:pt x="430" y="124"/>
                    </a:lnTo>
                    <a:lnTo>
                      <a:pt x="409" y="124"/>
                    </a:lnTo>
                    <a:lnTo>
                      <a:pt x="388" y="103"/>
                    </a:lnTo>
                    <a:lnTo>
                      <a:pt x="361" y="97"/>
                    </a:lnTo>
                    <a:lnTo>
                      <a:pt x="334" y="124"/>
                    </a:lnTo>
                    <a:lnTo>
                      <a:pt x="306" y="139"/>
                    </a:lnTo>
                    <a:lnTo>
                      <a:pt x="277" y="152"/>
                    </a:lnTo>
                    <a:lnTo>
                      <a:pt x="237" y="167"/>
                    </a:lnTo>
                    <a:lnTo>
                      <a:pt x="208" y="173"/>
                    </a:lnTo>
                    <a:lnTo>
                      <a:pt x="195" y="167"/>
                    </a:lnTo>
                    <a:lnTo>
                      <a:pt x="187" y="152"/>
                    </a:lnTo>
                    <a:lnTo>
                      <a:pt x="208" y="146"/>
                    </a:lnTo>
                    <a:lnTo>
                      <a:pt x="216" y="146"/>
                    </a:lnTo>
                    <a:lnTo>
                      <a:pt x="237" y="131"/>
                    </a:lnTo>
                    <a:lnTo>
                      <a:pt x="250" y="124"/>
                    </a:lnTo>
                    <a:lnTo>
                      <a:pt x="256" y="110"/>
                    </a:lnTo>
                    <a:lnTo>
                      <a:pt x="264" y="97"/>
                    </a:lnTo>
                    <a:lnTo>
                      <a:pt x="256" y="89"/>
                    </a:lnTo>
                    <a:lnTo>
                      <a:pt x="243" y="97"/>
                    </a:lnTo>
                    <a:lnTo>
                      <a:pt x="229" y="97"/>
                    </a:lnTo>
                    <a:lnTo>
                      <a:pt x="208" y="103"/>
                    </a:lnTo>
                    <a:lnTo>
                      <a:pt x="180" y="124"/>
                    </a:lnTo>
                    <a:lnTo>
                      <a:pt x="159" y="139"/>
                    </a:lnTo>
                    <a:lnTo>
                      <a:pt x="132" y="152"/>
                    </a:lnTo>
                    <a:lnTo>
                      <a:pt x="78" y="158"/>
                    </a:lnTo>
                    <a:lnTo>
                      <a:pt x="48" y="152"/>
                    </a:lnTo>
                    <a:lnTo>
                      <a:pt x="21" y="146"/>
                    </a:lnTo>
                    <a:lnTo>
                      <a:pt x="0" y="131"/>
                    </a:lnTo>
                    <a:lnTo>
                      <a:pt x="0" y="118"/>
                    </a:lnTo>
                    <a:lnTo>
                      <a:pt x="0" y="110"/>
                    </a:lnTo>
                  </a:path>
                </a:pathLst>
              </a:custGeom>
              <a:solidFill>
                <a:srgbClr val="C9662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5" name="Freeform 39"/>
              <p:cNvSpPr>
                <a:spLocks/>
              </p:cNvSpPr>
              <p:nvPr/>
            </p:nvSpPr>
            <p:spPr bwMode="auto">
              <a:xfrm>
                <a:off x="4797" y="2196"/>
                <a:ext cx="111" cy="35"/>
              </a:xfrm>
              <a:custGeom>
                <a:avLst/>
                <a:gdLst>
                  <a:gd name="T0" fmla="*/ 110 w 111"/>
                  <a:gd name="T1" fmla="*/ 0 h 35"/>
                  <a:gd name="T2" fmla="*/ 110 w 111"/>
                  <a:gd name="T3" fmla="*/ 8 h 35"/>
                  <a:gd name="T4" fmla="*/ 102 w 111"/>
                  <a:gd name="T5" fmla="*/ 20 h 35"/>
                  <a:gd name="T6" fmla="*/ 89 w 111"/>
                  <a:gd name="T7" fmla="*/ 20 h 35"/>
                  <a:gd name="T8" fmla="*/ 83 w 111"/>
                  <a:gd name="T9" fmla="*/ 28 h 35"/>
                  <a:gd name="T10" fmla="*/ 75 w 111"/>
                  <a:gd name="T11" fmla="*/ 34 h 35"/>
                  <a:gd name="T12" fmla="*/ 62 w 111"/>
                  <a:gd name="T13" fmla="*/ 34 h 35"/>
                  <a:gd name="T14" fmla="*/ 54 w 111"/>
                  <a:gd name="T15" fmla="*/ 34 h 35"/>
                  <a:gd name="T16" fmla="*/ 48 w 111"/>
                  <a:gd name="T17" fmla="*/ 34 h 35"/>
                  <a:gd name="T18" fmla="*/ 33 w 111"/>
                  <a:gd name="T19" fmla="*/ 34 h 35"/>
                  <a:gd name="T20" fmla="*/ 27 w 111"/>
                  <a:gd name="T21" fmla="*/ 34 h 35"/>
                  <a:gd name="T22" fmla="*/ 15 w 111"/>
                  <a:gd name="T23" fmla="*/ 28 h 35"/>
                  <a:gd name="T24" fmla="*/ 6 w 111"/>
                  <a:gd name="T25" fmla="*/ 28 h 35"/>
                  <a:gd name="T26" fmla="*/ 0 w 111"/>
                  <a:gd name="T2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35">
                    <a:moveTo>
                      <a:pt x="110" y="0"/>
                    </a:moveTo>
                    <a:lnTo>
                      <a:pt x="110" y="8"/>
                    </a:lnTo>
                    <a:lnTo>
                      <a:pt x="102" y="20"/>
                    </a:lnTo>
                    <a:lnTo>
                      <a:pt x="89" y="20"/>
                    </a:lnTo>
                    <a:lnTo>
                      <a:pt x="83" y="28"/>
                    </a:lnTo>
                    <a:lnTo>
                      <a:pt x="75" y="34"/>
                    </a:lnTo>
                    <a:lnTo>
                      <a:pt x="62" y="34"/>
                    </a:lnTo>
                    <a:lnTo>
                      <a:pt x="54" y="34"/>
                    </a:lnTo>
                    <a:lnTo>
                      <a:pt x="48" y="34"/>
                    </a:lnTo>
                    <a:lnTo>
                      <a:pt x="33" y="34"/>
                    </a:lnTo>
                    <a:lnTo>
                      <a:pt x="27" y="34"/>
                    </a:lnTo>
                    <a:lnTo>
                      <a:pt x="15" y="28"/>
                    </a:lnTo>
                    <a:lnTo>
                      <a:pt x="6" y="28"/>
                    </a:lnTo>
                    <a:lnTo>
                      <a:pt x="0"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6" name="Freeform 40"/>
              <p:cNvSpPr>
                <a:spLocks/>
              </p:cNvSpPr>
              <p:nvPr/>
            </p:nvSpPr>
            <p:spPr bwMode="auto">
              <a:xfrm>
                <a:off x="4595" y="1965"/>
                <a:ext cx="326" cy="114"/>
              </a:xfrm>
              <a:custGeom>
                <a:avLst/>
                <a:gdLst>
                  <a:gd name="T0" fmla="*/ 285 w 326"/>
                  <a:gd name="T1" fmla="*/ 64 h 114"/>
                  <a:gd name="T2" fmla="*/ 235 w 326"/>
                  <a:gd name="T3" fmla="*/ 70 h 114"/>
                  <a:gd name="T4" fmla="*/ 187 w 326"/>
                  <a:gd name="T5" fmla="*/ 70 h 114"/>
                  <a:gd name="T6" fmla="*/ 138 w 326"/>
                  <a:gd name="T7" fmla="*/ 64 h 114"/>
                  <a:gd name="T8" fmla="*/ 96 w 326"/>
                  <a:gd name="T9" fmla="*/ 51 h 114"/>
                  <a:gd name="T10" fmla="*/ 48 w 326"/>
                  <a:gd name="T11" fmla="*/ 30 h 114"/>
                  <a:gd name="T12" fmla="*/ 6 w 326"/>
                  <a:gd name="T13" fmla="*/ 9 h 114"/>
                  <a:gd name="T14" fmla="*/ 0 w 326"/>
                  <a:gd name="T15" fmla="*/ 30 h 114"/>
                  <a:gd name="T16" fmla="*/ 6 w 326"/>
                  <a:gd name="T17" fmla="*/ 64 h 114"/>
                  <a:gd name="T18" fmla="*/ 27 w 326"/>
                  <a:gd name="T19" fmla="*/ 79 h 114"/>
                  <a:gd name="T20" fmla="*/ 42 w 326"/>
                  <a:gd name="T21" fmla="*/ 85 h 114"/>
                  <a:gd name="T22" fmla="*/ 48 w 326"/>
                  <a:gd name="T23" fmla="*/ 92 h 114"/>
                  <a:gd name="T24" fmla="*/ 63 w 326"/>
                  <a:gd name="T25" fmla="*/ 92 h 114"/>
                  <a:gd name="T26" fmla="*/ 69 w 326"/>
                  <a:gd name="T27" fmla="*/ 92 h 114"/>
                  <a:gd name="T28" fmla="*/ 75 w 326"/>
                  <a:gd name="T29" fmla="*/ 100 h 114"/>
                  <a:gd name="T30" fmla="*/ 90 w 326"/>
                  <a:gd name="T31" fmla="*/ 100 h 114"/>
                  <a:gd name="T32" fmla="*/ 105 w 326"/>
                  <a:gd name="T33" fmla="*/ 107 h 114"/>
                  <a:gd name="T34" fmla="*/ 111 w 326"/>
                  <a:gd name="T35" fmla="*/ 100 h 114"/>
                  <a:gd name="T36" fmla="*/ 117 w 326"/>
                  <a:gd name="T37" fmla="*/ 107 h 114"/>
                  <a:gd name="T38" fmla="*/ 132 w 326"/>
                  <a:gd name="T39" fmla="*/ 113 h 114"/>
                  <a:gd name="T40" fmla="*/ 145 w 326"/>
                  <a:gd name="T41" fmla="*/ 113 h 114"/>
                  <a:gd name="T42" fmla="*/ 159 w 326"/>
                  <a:gd name="T43" fmla="*/ 113 h 114"/>
                  <a:gd name="T44" fmla="*/ 174 w 326"/>
                  <a:gd name="T45" fmla="*/ 113 h 114"/>
                  <a:gd name="T46" fmla="*/ 187 w 326"/>
                  <a:gd name="T47" fmla="*/ 107 h 114"/>
                  <a:gd name="T48" fmla="*/ 195 w 326"/>
                  <a:gd name="T49" fmla="*/ 113 h 114"/>
                  <a:gd name="T50" fmla="*/ 208 w 326"/>
                  <a:gd name="T51" fmla="*/ 107 h 114"/>
                  <a:gd name="T52" fmla="*/ 229 w 326"/>
                  <a:gd name="T53" fmla="*/ 113 h 114"/>
                  <a:gd name="T54" fmla="*/ 243 w 326"/>
                  <a:gd name="T55" fmla="*/ 113 h 114"/>
                  <a:gd name="T56" fmla="*/ 250 w 326"/>
                  <a:gd name="T57" fmla="*/ 100 h 114"/>
                  <a:gd name="T58" fmla="*/ 264 w 326"/>
                  <a:gd name="T59" fmla="*/ 113 h 114"/>
                  <a:gd name="T60" fmla="*/ 277 w 326"/>
                  <a:gd name="T61" fmla="*/ 107 h 114"/>
                  <a:gd name="T62" fmla="*/ 298 w 326"/>
                  <a:gd name="T63" fmla="*/ 107 h 114"/>
                  <a:gd name="T64" fmla="*/ 319 w 326"/>
                  <a:gd name="T65" fmla="*/ 92 h 114"/>
                  <a:gd name="T66" fmla="*/ 319 w 326"/>
                  <a:gd name="T67" fmla="*/ 79 h 114"/>
                  <a:gd name="T68" fmla="*/ 319 w 326"/>
                  <a:gd name="T69"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114">
                    <a:moveTo>
                      <a:pt x="304" y="64"/>
                    </a:moveTo>
                    <a:lnTo>
                      <a:pt x="285" y="64"/>
                    </a:lnTo>
                    <a:lnTo>
                      <a:pt x="256" y="70"/>
                    </a:lnTo>
                    <a:lnTo>
                      <a:pt x="235" y="70"/>
                    </a:lnTo>
                    <a:lnTo>
                      <a:pt x="216" y="70"/>
                    </a:lnTo>
                    <a:lnTo>
                      <a:pt x="187" y="70"/>
                    </a:lnTo>
                    <a:lnTo>
                      <a:pt x="166" y="64"/>
                    </a:lnTo>
                    <a:lnTo>
                      <a:pt x="138" y="64"/>
                    </a:lnTo>
                    <a:lnTo>
                      <a:pt x="117" y="58"/>
                    </a:lnTo>
                    <a:lnTo>
                      <a:pt x="96" y="51"/>
                    </a:lnTo>
                    <a:lnTo>
                      <a:pt x="75" y="43"/>
                    </a:lnTo>
                    <a:lnTo>
                      <a:pt x="48" y="30"/>
                    </a:lnTo>
                    <a:lnTo>
                      <a:pt x="27" y="21"/>
                    </a:lnTo>
                    <a:lnTo>
                      <a:pt x="6" y="9"/>
                    </a:lnTo>
                    <a:lnTo>
                      <a:pt x="0" y="0"/>
                    </a:lnTo>
                    <a:lnTo>
                      <a:pt x="0" y="30"/>
                    </a:lnTo>
                    <a:lnTo>
                      <a:pt x="6" y="43"/>
                    </a:lnTo>
                    <a:lnTo>
                      <a:pt x="6" y="64"/>
                    </a:lnTo>
                    <a:lnTo>
                      <a:pt x="15" y="70"/>
                    </a:lnTo>
                    <a:lnTo>
                      <a:pt x="27" y="79"/>
                    </a:lnTo>
                    <a:lnTo>
                      <a:pt x="36" y="85"/>
                    </a:lnTo>
                    <a:lnTo>
                      <a:pt x="42" y="85"/>
                    </a:lnTo>
                    <a:lnTo>
                      <a:pt x="42" y="92"/>
                    </a:lnTo>
                    <a:lnTo>
                      <a:pt x="48" y="92"/>
                    </a:lnTo>
                    <a:lnTo>
                      <a:pt x="57" y="92"/>
                    </a:lnTo>
                    <a:lnTo>
                      <a:pt x="63" y="92"/>
                    </a:lnTo>
                    <a:lnTo>
                      <a:pt x="63" y="85"/>
                    </a:lnTo>
                    <a:lnTo>
                      <a:pt x="69" y="92"/>
                    </a:lnTo>
                    <a:lnTo>
                      <a:pt x="69" y="100"/>
                    </a:lnTo>
                    <a:lnTo>
                      <a:pt x="75" y="100"/>
                    </a:lnTo>
                    <a:lnTo>
                      <a:pt x="84" y="100"/>
                    </a:lnTo>
                    <a:lnTo>
                      <a:pt x="90" y="100"/>
                    </a:lnTo>
                    <a:lnTo>
                      <a:pt x="96" y="107"/>
                    </a:lnTo>
                    <a:lnTo>
                      <a:pt x="105" y="107"/>
                    </a:lnTo>
                    <a:lnTo>
                      <a:pt x="111" y="107"/>
                    </a:lnTo>
                    <a:lnTo>
                      <a:pt x="111" y="100"/>
                    </a:lnTo>
                    <a:lnTo>
                      <a:pt x="117" y="100"/>
                    </a:lnTo>
                    <a:lnTo>
                      <a:pt x="117" y="107"/>
                    </a:lnTo>
                    <a:lnTo>
                      <a:pt x="126" y="107"/>
                    </a:lnTo>
                    <a:lnTo>
                      <a:pt x="132" y="113"/>
                    </a:lnTo>
                    <a:lnTo>
                      <a:pt x="138" y="113"/>
                    </a:lnTo>
                    <a:lnTo>
                      <a:pt x="145" y="113"/>
                    </a:lnTo>
                    <a:lnTo>
                      <a:pt x="153" y="113"/>
                    </a:lnTo>
                    <a:lnTo>
                      <a:pt x="159" y="113"/>
                    </a:lnTo>
                    <a:lnTo>
                      <a:pt x="166" y="113"/>
                    </a:lnTo>
                    <a:lnTo>
                      <a:pt x="174" y="113"/>
                    </a:lnTo>
                    <a:lnTo>
                      <a:pt x="180" y="113"/>
                    </a:lnTo>
                    <a:lnTo>
                      <a:pt x="187" y="107"/>
                    </a:lnTo>
                    <a:lnTo>
                      <a:pt x="187" y="113"/>
                    </a:lnTo>
                    <a:lnTo>
                      <a:pt x="195" y="113"/>
                    </a:lnTo>
                    <a:lnTo>
                      <a:pt x="201" y="113"/>
                    </a:lnTo>
                    <a:lnTo>
                      <a:pt x="208" y="107"/>
                    </a:lnTo>
                    <a:lnTo>
                      <a:pt x="216" y="107"/>
                    </a:lnTo>
                    <a:lnTo>
                      <a:pt x="229" y="113"/>
                    </a:lnTo>
                    <a:lnTo>
                      <a:pt x="235" y="113"/>
                    </a:lnTo>
                    <a:lnTo>
                      <a:pt x="243" y="113"/>
                    </a:lnTo>
                    <a:lnTo>
                      <a:pt x="250" y="107"/>
                    </a:lnTo>
                    <a:lnTo>
                      <a:pt x="250" y="100"/>
                    </a:lnTo>
                    <a:lnTo>
                      <a:pt x="256" y="107"/>
                    </a:lnTo>
                    <a:lnTo>
                      <a:pt x="264" y="113"/>
                    </a:lnTo>
                    <a:lnTo>
                      <a:pt x="270" y="113"/>
                    </a:lnTo>
                    <a:lnTo>
                      <a:pt x="277" y="107"/>
                    </a:lnTo>
                    <a:lnTo>
                      <a:pt x="291" y="107"/>
                    </a:lnTo>
                    <a:lnTo>
                      <a:pt x="298" y="107"/>
                    </a:lnTo>
                    <a:lnTo>
                      <a:pt x="312" y="100"/>
                    </a:lnTo>
                    <a:lnTo>
                      <a:pt x="319" y="92"/>
                    </a:lnTo>
                    <a:lnTo>
                      <a:pt x="325" y="85"/>
                    </a:lnTo>
                    <a:lnTo>
                      <a:pt x="319" y="79"/>
                    </a:lnTo>
                    <a:lnTo>
                      <a:pt x="319" y="70"/>
                    </a:lnTo>
                    <a:lnTo>
                      <a:pt x="319" y="58"/>
                    </a:lnTo>
                    <a:lnTo>
                      <a:pt x="304" y="64"/>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7" name="Freeform 41"/>
              <p:cNvSpPr>
                <a:spLocks/>
              </p:cNvSpPr>
              <p:nvPr/>
            </p:nvSpPr>
            <p:spPr bwMode="auto">
              <a:xfrm>
                <a:off x="4621" y="2023"/>
                <a:ext cx="300" cy="56"/>
              </a:xfrm>
              <a:custGeom>
                <a:avLst/>
                <a:gdLst>
                  <a:gd name="T0" fmla="*/ 0 w 300"/>
                  <a:gd name="T1" fmla="*/ 21 h 56"/>
                  <a:gd name="T2" fmla="*/ 8 w 300"/>
                  <a:gd name="T3" fmla="*/ 28 h 56"/>
                  <a:gd name="T4" fmla="*/ 15 w 300"/>
                  <a:gd name="T5" fmla="*/ 28 h 56"/>
                  <a:gd name="T6" fmla="*/ 15 w 300"/>
                  <a:gd name="T7" fmla="*/ 34 h 56"/>
                  <a:gd name="T8" fmla="*/ 21 w 300"/>
                  <a:gd name="T9" fmla="*/ 34 h 56"/>
                  <a:gd name="T10" fmla="*/ 29 w 300"/>
                  <a:gd name="T11" fmla="*/ 34 h 56"/>
                  <a:gd name="T12" fmla="*/ 36 w 300"/>
                  <a:gd name="T13" fmla="*/ 34 h 56"/>
                  <a:gd name="T14" fmla="*/ 36 w 300"/>
                  <a:gd name="T15" fmla="*/ 28 h 56"/>
                  <a:gd name="T16" fmla="*/ 42 w 300"/>
                  <a:gd name="T17" fmla="*/ 34 h 56"/>
                  <a:gd name="T18" fmla="*/ 42 w 300"/>
                  <a:gd name="T19" fmla="*/ 42 h 56"/>
                  <a:gd name="T20" fmla="*/ 48 w 300"/>
                  <a:gd name="T21" fmla="*/ 42 h 56"/>
                  <a:gd name="T22" fmla="*/ 57 w 300"/>
                  <a:gd name="T23" fmla="*/ 42 h 56"/>
                  <a:gd name="T24" fmla="*/ 63 w 300"/>
                  <a:gd name="T25" fmla="*/ 42 h 56"/>
                  <a:gd name="T26" fmla="*/ 69 w 300"/>
                  <a:gd name="T27" fmla="*/ 49 h 56"/>
                  <a:gd name="T28" fmla="*/ 78 w 300"/>
                  <a:gd name="T29" fmla="*/ 49 h 56"/>
                  <a:gd name="T30" fmla="*/ 84 w 300"/>
                  <a:gd name="T31" fmla="*/ 49 h 56"/>
                  <a:gd name="T32" fmla="*/ 84 w 300"/>
                  <a:gd name="T33" fmla="*/ 42 h 56"/>
                  <a:gd name="T34" fmla="*/ 91 w 300"/>
                  <a:gd name="T35" fmla="*/ 42 h 56"/>
                  <a:gd name="T36" fmla="*/ 91 w 300"/>
                  <a:gd name="T37" fmla="*/ 49 h 56"/>
                  <a:gd name="T38" fmla="*/ 99 w 300"/>
                  <a:gd name="T39" fmla="*/ 49 h 56"/>
                  <a:gd name="T40" fmla="*/ 105 w 300"/>
                  <a:gd name="T41" fmla="*/ 55 h 56"/>
                  <a:gd name="T42" fmla="*/ 112 w 300"/>
                  <a:gd name="T43" fmla="*/ 55 h 56"/>
                  <a:gd name="T44" fmla="*/ 118 w 300"/>
                  <a:gd name="T45" fmla="*/ 55 h 56"/>
                  <a:gd name="T46" fmla="*/ 126 w 300"/>
                  <a:gd name="T47" fmla="*/ 55 h 56"/>
                  <a:gd name="T48" fmla="*/ 133 w 300"/>
                  <a:gd name="T49" fmla="*/ 55 h 56"/>
                  <a:gd name="T50" fmla="*/ 139 w 300"/>
                  <a:gd name="T51" fmla="*/ 55 h 56"/>
                  <a:gd name="T52" fmla="*/ 147 w 300"/>
                  <a:gd name="T53" fmla="*/ 55 h 56"/>
                  <a:gd name="T54" fmla="*/ 154 w 300"/>
                  <a:gd name="T55" fmla="*/ 55 h 56"/>
                  <a:gd name="T56" fmla="*/ 160 w 300"/>
                  <a:gd name="T57" fmla="*/ 49 h 56"/>
                  <a:gd name="T58" fmla="*/ 160 w 300"/>
                  <a:gd name="T59" fmla="*/ 55 h 56"/>
                  <a:gd name="T60" fmla="*/ 168 w 300"/>
                  <a:gd name="T61" fmla="*/ 55 h 56"/>
                  <a:gd name="T62" fmla="*/ 175 w 300"/>
                  <a:gd name="T63" fmla="*/ 55 h 56"/>
                  <a:gd name="T64" fmla="*/ 181 w 300"/>
                  <a:gd name="T65" fmla="*/ 49 h 56"/>
                  <a:gd name="T66" fmla="*/ 190 w 300"/>
                  <a:gd name="T67" fmla="*/ 49 h 56"/>
                  <a:gd name="T68" fmla="*/ 202 w 300"/>
                  <a:gd name="T69" fmla="*/ 55 h 56"/>
                  <a:gd name="T70" fmla="*/ 208 w 300"/>
                  <a:gd name="T71" fmla="*/ 55 h 56"/>
                  <a:gd name="T72" fmla="*/ 217 w 300"/>
                  <a:gd name="T73" fmla="*/ 55 h 56"/>
                  <a:gd name="T74" fmla="*/ 223 w 300"/>
                  <a:gd name="T75" fmla="*/ 49 h 56"/>
                  <a:gd name="T76" fmla="*/ 223 w 300"/>
                  <a:gd name="T77" fmla="*/ 42 h 56"/>
                  <a:gd name="T78" fmla="*/ 230 w 300"/>
                  <a:gd name="T79" fmla="*/ 49 h 56"/>
                  <a:gd name="T80" fmla="*/ 238 w 300"/>
                  <a:gd name="T81" fmla="*/ 55 h 56"/>
                  <a:gd name="T82" fmla="*/ 244 w 300"/>
                  <a:gd name="T83" fmla="*/ 55 h 56"/>
                  <a:gd name="T84" fmla="*/ 251 w 300"/>
                  <a:gd name="T85" fmla="*/ 49 h 56"/>
                  <a:gd name="T86" fmla="*/ 265 w 300"/>
                  <a:gd name="T87" fmla="*/ 49 h 56"/>
                  <a:gd name="T88" fmla="*/ 272 w 300"/>
                  <a:gd name="T89" fmla="*/ 49 h 56"/>
                  <a:gd name="T90" fmla="*/ 286 w 300"/>
                  <a:gd name="T91" fmla="*/ 42 h 56"/>
                  <a:gd name="T92" fmla="*/ 293 w 300"/>
                  <a:gd name="T93" fmla="*/ 34 h 56"/>
                  <a:gd name="T94" fmla="*/ 299 w 300"/>
                  <a:gd name="T95" fmla="*/ 28 h 56"/>
                  <a:gd name="T96" fmla="*/ 293 w 300"/>
                  <a:gd name="T97" fmla="*/ 21 h 56"/>
                  <a:gd name="T98" fmla="*/ 293 w 300"/>
                  <a:gd name="T99" fmla="*/ 13 h 56"/>
                  <a:gd name="T100" fmla="*/ 293 w 300"/>
                  <a:gd name="T10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56">
                    <a:moveTo>
                      <a:pt x="0" y="21"/>
                    </a:moveTo>
                    <a:lnTo>
                      <a:pt x="8" y="28"/>
                    </a:lnTo>
                    <a:lnTo>
                      <a:pt x="15" y="28"/>
                    </a:lnTo>
                    <a:lnTo>
                      <a:pt x="15" y="34"/>
                    </a:lnTo>
                    <a:lnTo>
                      <a:pt x="21" y="34"/>
                    </a:lnTo>
                    <a:lnTo>
                      <a:pt x="29" y="34"/>
                    </a:lnTo>
                    <a:lnTo>
                      <a:pt x="36" y="34"/>
                    </a:lnTo>
                    <a:lnTo>
                      <a:pt x="36" y="28"/>
                    </a:lnTo>
                    <a:lnTo>
                      <a:pt x="42" y="34"/>
                    </a:lnTo>
                    <a:lnTo>
                      <a:pt x="42" y="42"/>
                    </a:lnTo>
                    <a:lnTo>
                      <a:pt x="48" y="42"/>
                    </a:lnTo>
                    <a:lnTo>
                      <a:pt x="57" y="42"/>
                    </a:lnTo>
                    <a:lnTo>
                      <a:pt x="63" y="42"/>
                    </a:lnTo>
                    <a:lnTo>
                      <a:pt x="69" y="49"/>
                    </a:lnTo>
                    <a:lnTo>
                      <a:pt x="78" y="49"/>
                    </a:lnTo>
                    <a:lnTo>
                      <a:pt x="84" y="49"/>
                    </a:lnTo>
                    <a:lnTo>
                      <a:pt x="84" y="42"/>
                    </a:lnTo>
                    <a:lnTo>
                      <a:pt x="91" y="42"/>
                    </a:lnTo>
                    <a:lnTo>
                      <a:pt x="91" y="49"/>
                    </a:lnTo>
                    <a:lnTo>
                      <a:pt x="99" y="49"/>
                    </a:lnTo>
                    <a:lnTo>
                      <a:pt x="105" y="55"/>
                    </a:lnTo>
                    <a:lnTo>
                      <a:pt x="112" y="55"/>
                    </a:lnTo>
                    <a:lnTo>
                      <a:pt x="118" y="55"/>
                    </a:lnTo>
                    <a:lnTo>
                      <a:pt x="126" y="55"/>
                    </a:lnTo>
                    <a:lnTo>
                      <a:pt x="133" y="55"/>
                    </a:lnTo>
                    <a:lnTo>
                      <a:pt x="139" y="55"/>
                    </a:lnTo>
                    <a:lnTo>
                      <a:pt x="147" y="55"/>
                    </a:lnTo>
                    <a:lnTo>
                      <a:pt x="154" y="55"/>
                    </a:lnTo>
                    <a:lnTo>
                      <a:pt x="160" y="49"/>
                    </a:lnTo>
                    <a:lnTo>
                      <a:pt x="160" y="55"/>
                    </a:lnTo>
                    <a:lnTo>
                      <a:pt x="168" y="55"/>
                    </a:lnTo>
                    <a:lnTo>
                      <a:pt x="175" y="55"/>
                    </a:lnTo>
                    <a:lnTo>
                      <a:pt x="181" y="49"/>
                    </a:lnTo>
                    <a:lnTo>
                      <a:pt x="190" y="49"/>
                    </a:lnTo>
                    <a:lnTo>
                      <a:pt x="202" y="55"/>
                    </a:lnTo>
                    <a:lnTo>
                      <a:pt x="208" y="55"/>
                    </a:lnTo>
                    <a:lnTo>
                      <a:pt x="217" y="55"/>
                    </a:lnTo>
                    <a:lnTo>
                      <a:pt x="223" y="49"/>
                    </a:lnTo>
                    <a:lnTo>
                      <a:pt x="223" y="42"/>
                    </a:lnTo>
                    <a:lnTo>
                      <a:pt x="230" y="49"/>
                    </a:lnTo>
                    <a:lnTo>
                      <a:pt x="238" y="55"/>
                    </a:lnTo>
                    <a:lnTo>
                      <a:pt x="244" y="55"/>
                    </a:lnTo>
                    <a:lnTo>
                      <a:pt x="251" y="49"/>
                    </a:lnTo>
                    <a:lnTo>
                      <a:pt x="265" y="49"/>
                    </a:lnTo>
                    <a:lnTo>
                      <a:pt x="272" y="49"/>
                    </a:lnTo>
                    <a:lnTo>
                      <a:pt x="286" y="42"/>
                    </a:lnTo>
                    <a:lnTo>
                      <a:pt x="293" y="34"/>
                    </a:lnTo>
                    <a:lnTo>
                      <a:pt x="299" y="28"/>
                    </a:lnTo>
                    <a:lnTo>
                      <a:pt x="293" y="21"/>
                    </a:lnTo>
                    <a:lnTo>
                      <a:pt x="293" y="13"/>
                    </a:lnTo>
                    <a:lnTo>
                      <a:pt x="29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8" name="Freeform 42"/>
              <p:cNvSpPr>
                <a:spLocks/>
              </p:cNvSpPr>
              <p:nvPr/>
            </p:nvSpPr>
            <p:spPr bwMode="auto">
              <a:xfrm>
                <a:off x="4844" y="2036"/>
                <a:ext cx="1" cy="30"/>
              </a:xfrm>
              <a:custGeom>
                <a:avLst/>
                <a:gdLst>
                  <a:gd name="T0" fmla="*/ 0 w 1"/>
                  <a:gd name="T1" fmla="*/ 0 h 30"/>
                  <a:gd name="T2" fmla="*/ 0 w 1"/>
                  <a:gd name="T3" fmla="*/ 15 h 30"/>
                  <a:gd name="T4" fmla="*/ 0 w 1"/>
                  <a:gd name="T5" fmla="*/ 21 h 30"/>
                  <a:gd name="T6" fmla="*/ 0 w 1"/>
                  <a:gd name="T7" fmla="*/ 29 h 30"/>
                </a:gdLst>
                <a:ahLst/>
                <a:cxnLst>
                  <a:cxn ang="0">
                    <a:pos x="T0" y="T1"/>
                  </a:cxn>
                  <a:cxn ang="0">
                    <a:pos x="T2" y="T3"/>
                  </a:cxn>
                  <a:cxn ang="0">
                    <a:pos x="T4" y="T5"/>
                  </a:cxn>
                  <a:cxn ang="0">
                    <a:pos x="T6" y="T7"/>
                  </a:cxn>
                </a:cxnLst>
                <a:rect l="0" t="0" r="r" b="b"/>
                <a:pathLst>
                  <a:path w="1" h="30">
                    <a:moveTo>
                      <a:pt x="0" y="0"/>
                    </a:moveTo>
                    <a:lnTo>
                      <a:pt x="0" y="15"/>
                    </a:lnTo>
                    <a:lnTo>
                      <a:pt x="0" y="21"/>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39" name="Freeform 43"/>
              <p:cNvSpPr>
                <a:spLocks/>
              </p:cNvSpPr>
              <p:nvPr/>
            </p:nvSpPr>
            <p:spPr bwMode="auto">
              <a:xfrm>
                <a:off x="4781" y="2036"/>
                <a:ext cx="1" cy="35"/>
              </a:xfrm>
              <a:custGeom>
                <a:avLst/>
                <a:gdLst>
                  <a:gd name="T0" fmla="*/ 0 w 1"/>
                  <a:gd name="T1" fmla="*/ 0 h 35"/>
                  <a:gd name="T2" fmla="*/ 0 w 1"/>
                  <a:gd name="T3" fmla="*/ 14 h 35"/>
                  <a:gd name="T4" fmla="*/ 0 w 1"/>
                  <a:gd name="T5" fmla="*/ 20 h 35"/>
                  <a:gd name="T6" fmla="*/ 0 w 1"/>
                  <a:gd name="T7" fmla="*/ 28 h 35"/>
                  <a:gd name="T8" fmla="*/ 0 w 1"/>
                  <a:gd name="T9" fmla="*/ 34 h 35"/>
                </a:gdLst>
                <a:ahLst/>
                <a:cxnLst>
                  <a:cxn ang="0">
                    <a:pos x="T0" y="T1"/>
                  </a:cxn>
                  <a:cxn ang="0">
                    <a:pos x="T2" y="T3"/>
                  </a:cxn>
                  <a:cxn ang="0">
                    <a:pos x="T4" y="T5"/>
                  </a:cxn>
                  <a:cxn ang="0">
                    <a:pos x="T6" y="T7"/>
                  </a:cxn>
                  <a:cxn ang="0">
                    <a:pos x="T8" y="T9"/>
                  </a:cxn>
                </a:cxnLst>
                <a:rect l="0" t="0" r="r" b="b"/>
                <a:pathLst>
                  <a:path w="1" h="35">
                    <a:moveTo>
                      <a:pt x="0" y="0"/>
                    </a:moveTo>
                    <a:lnTo>
                      <a:pt x="0" y="14"/>
                    </a:lnTo>
                    <a:lnTo>
                      <a:pt x="0" y="20"/>
                    </a:lnTo>
                    <a:lnTo>
                      <a:pt x="0" y="28"/>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0" name="Freeform 44"/>
              <p:cNvSpPr>
                <a:spLocks/>
              </p:cNvSpPr>
              <p:nvPr/>
            </p:nvSpPr>
            <p:spPr bwMode="auto">
              <a:xfrm>
                <a:off x="4713" y="2023"/>
                <a:ext cx="9" cy="43"/>
              </a:xfrm>
              <a:custGeom>
                <a:avLst/>
                <a:gdLst>
                  <a:gd name="T0" fmla="*/ 8 w 9"/>
                  <a:gd name="T1" fmla="*/ 0 h 43"/>
                  <a:gd name="T2" fmla="*/ 8 w 9"/>
                  <a:gd name="T3" fmla="*/ 6 h 43"/>
                  <a:gd name="T4" fmla="*/ 0 w 9"/>
                  <a:gd name="T5" fmla="*/ 13 h 43"/>
                  <a:gd name="T6" fmla="*/ 0 w 9"/>
                  <a:gd name="T7" fmla="*/ 21 h 43"/>
                  <a:gd name="T8" fmla="*/ 0 w 9"/>
                  <a:gd name="T9" fmla="*/ 34 h 43"/>
                  <a:gd name="T10" fmla="*/ 0 w 9"/>
                  <a:gd name="T11" fmla="*/ 42 h 43"/>
                </a:gdLst>
                <a:ahLst/>
                <a:cxnLst>
                  <a:cxn ang="0">
                    <a:pos x="T0" y="T1"/>
                  </a:cxn>
                  <a:cxn ang="0">
                    <a:pos x="T2" y="T3"/>
                  </a:cxn>
                  <a:cxn ang="0">
                    <a:pos x="T4" y="T5"/>
                  </a:cxn>
                  <a:cxn ang="0">
                    <a:pos x="T6" y="T7"/>
                  </a:cxn>
                  <a:cxn ang="0">
                    <a:pos x="T8" y="T9"/>
                  </a:cxn>
                  <a:cxn ang="0">
                    <a:pos x="T10" y="T11"/>
                  </a:cxn>
                </a:cxnLst>
                <a:rect l="0" t="0" r="r" b="b"/>
                <a:pathLst>
                  <a:path w="9" h="43">
                    <a:moveTo>
                      <a:pt x="8" y="0"/>
                    </a:moveTo>
                    <a:lnTo>
                      <a:pt x="8" y="6"/>
                    </a:lnTo>
                    <a:lnTo>
                      <a:pt x="0" y="13"/>
                    </a:lnTo>
                    <a:lnTo>
                      <a:pt x="0" y="21"/>
                    </a:lnTo>
                    <a:lnTo>
                      <a:pt x="0" y="34"/>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1" name="Freeform 45"/>
              <p:cNvSpPr>
                <a:spLocks/>
              </p:cNvSpPr>
              <p:nvPr/>
            </p:nvSpPr>
            <p:spPr bwMode="auto">
              <a:xfrm>
                <a:off x="4658" y="2007"/>
                <a:ext cx="6" cy="43"/>
              </a:xfrm>
              <a:custGeom>
                <a:avLst/>
                <a:gdLst>
                  <a:gd name="T0" fmla="*/ 0 w 6"/>
                  <a:gd name="T1" fmla="*/ 0 h 43"/>
                  <a:gd name="T2" fmla="*/ 5 w 6"/>
                  <a:gd name="T3" fmla="*/ 8 h 43"/>
                  <a:gd name="T4" fmla="*/ 5 w 6"/>
                  <a:gd name="T5" fmla="*/ 21 h 43"/>
                  <a:gd name="T6" fmla="*/ 0 w 6"/>
                  <a:gd name="T7" fmla="*/ 36 h 43"/>
                  <a:gd name="T8" fmla="*/ 0 w 6"/>
                  <a:gd name="T9" fmla="*/ 42 h 43"/>
                </a:gdLst>
                <a:ahLst/>
                <a:cxnLst>
                  <a:cxn ang="0">
                    <a:pos x="T0" y="T1"/>
                  </a:cxn>
                  <a:cxn ang="0">
                    <a:pos x="T2" y="T3"/>
                  </a:cxn>
                  <a:cxn ang="0">
                    <a:pos x="T4" y="T5"/>
                  </a:cxn>
                  <a:cxn ang="0">
                    <a:pos x="T6" y="T7"/>
                  </a:cxn>
                  <a:cxn ang="0">
                    <a:pos x="T8" y="T9"/>
                  </a:cxn>
                </a:cxnLst>
                <a:rect l="0" t="0" r="r" b="b"/>
                <a:pathLst>
                  <a:path w="6" h="43">
                    <a:moveTo>
                      <a:pt x="0" y="0"/>
                    </a:moveTo>
                    <a:lnTo>
                      <a:pt x="5" y="8"/>
                    </a:lnTo>
                    <a:lnTo>
                      <a:pt x="5" y="21"/>
                    </a:lnTo>
                    <a:lnTo>
                      <a:pt x="0" y="36"/>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2" name="Freeform 46"/>
              <p:cNvSpPr>
                <a:spLocks/>
              </p:cNvSpPr>
              <p:nvPr/>
            </p:nvSpPr>
            <p:spPr bwMode="auto">
              <a:xfrm>
                <a:off x="4493" y="1905"/>
                <a:ext cx="119" cy="43"/>
              </a:xfrm>
              <a:custGeom>
                <a:avLst/>
                <a:gdLst>
                  <a:gd name="T0" fmla="*/ 118 w 119"/>
                  <a:gd name="T1" fmla="*/ 0 h 43"/>
                  <a:gd name="T2" fmla="*/ 110 w 119"/>
                  <a:gd name="T3" fmla="*/ 13 h 43"/>
                  <a:gd name="T4" fmla="*/ 103 w 119"/>
                  <a:gd name="T5" fmla="*/ 21 h 43"/>
                  <a:gd name="T6" fmla="*/ 97 w 119"/>
                  <a:gd name="T7" fmla="*/ 27 h 43"/>
                  <a:gd name="T8" fmla="*/ 89 w 119"/>
                  <a:gd name="T9" fmla="*/ 34 h 43"/>
                  <a:gd name="T10" fmla="*/ 82 w 119"/>
                  <a:gd name="T11" fmla="*/ 34 h 43"/>
                  <a:gd name="T12" fmla="*/ 76 w 119"/>
                  <a:gd name="T13" fmla="*/ 42 h 43"/>
                  <a:gd name="T14" fmla="*/ 61 w 119"/>
                  <a:gd name="T15" fmla="*/ 42 h 43"/>
                  <a:gd name="T16" fmla="*/ 55 w 119"/>
                  <a:gd name="T17" fmla="*/ 42 h 43"/>
                  <a:gd name="T18" fmla="*/ 48 w 119"/>
                  <a:gd name="T19" fmla="*/ 42 h 43"/>
                  <a:gd name="T20" fmla="*/ 34 w 119"/>
                  <a:gd name="T21" fmla="*/ 42 h 43"/>
                  <a:gd name="T22" fmla="*/ 27 w 119"/>
                  <a:gd name="T23" fmla="*/ 34 h 43"/>
                  <a:gd name="T24" fmla="*/ 19 w 119"/>
                  <a:gd name="T25" fmla="*/ 27 h 43"/>
                  <a:gd name="T26" fmla="*/ 13 w 119"/>
                  <a:gd name="T27" fmla="*/ 21 h 43"/>
                  <a:gd name="T28" fmla="*/ 6 w 119"/>
                  <a:gd name="T29" fmla="*/ 13 h 43"/>
                  <a:gd name="T30" fmla="*/ 0 w 119"/>
                  <a:gd name="T3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43">
                    <a:moveTo>
                      <a:pt x="118" y="0"/>
                    </a:moveTo>
                    <a:lnTo>
                      <a:pt x="110" y="13"/>
                    </a:lnTo>
                    <a:lnTo>
                      <a:pt x="103" y="21"/>
                    </a:lnTo>
                    <a:lnTo>
                      <a:pt x="97" y="27"/>
                    </a:lnTo>
                    <a:lnTo>
                      <a:pt x="89" y="34"/>
                    </a:lnTo>
                    <a:lnTo>
                      <a:pt x="82" y="34"/>
                    </a:lnTo>
                    <a:lnTo>
                      <a:pt x="76" y="42"/>
                    </a:lnTo>
                    <a:lnTo>
                      <a:pt x="61" y="42"/>
                    </a:lnTo>
                    <a:lnTo>
                      <a:pt x="55" y="42"/>
                    </a:lnTo>
                    <a:lnTo>
                      <a:pt x="48" y="42"/>
                    </a:lnTo>
                    <a:lnTo>
                      <a:pt x="34" y="42"/>
                    </a:lnTo>
                    <a:lnTo>
                      <a:pt x="27" y="34"/>
                    </a:lnTo>
                    <a:lnTo>
                      <a:pt x="19" y="27"/>
                    </a:lnTo>
                    <a:lnTo>
                      <a:pt x="13" y="21"/>
                    </a:lnTo>
                    <a:lnTo>
                      <a:pt x="6" y="13"/>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3" name="Freeform 47"/>
              <p:cNvSpPr>
                <a:spLocks/>
              </p:cNvSpPr>
              <p:nvPr/>
            </p:nvSpPr>
            <p:spPr bwMode="auto">
              <a:xfrm>
                <a:off x="4569" y="1947"/>
                <a:ext cx="452" cy="90"/>
              </a:xfrm>
              <a:custGeom>
                <a:avLst/>
                <a:gdLst>
                  <a:gd name="T0" fmla="*/ 451 w 452"/>
                  <a:gd name="T1" fmla="*/ 40 h 90"/>
                  <a:gd name="T2" fmla="*/ 443 w 452"/>
                  <a:gd name="T3" fmla="*/ 40 h 90"/>
                  <a:gd name="T4" fmla="*/ 422 w 452"/>
                  <a:gd name="T5" fmla="*/ 49 h 90"/>
                  <a:gd name="T6" fmla="*/ 403 w 452"/>
                  <a:gd name="T7" fmla="*/ 61 h 90"/>
                  <a:gd name="T8" fmla="*/ 382 w 452"/>
                  <a:gd name="T9" fmla="*/ 70 h 90"/>
                  <a:gd name="T10" fmla="*/ 361 w 452"/>
                  <a:gd name="T11" fmla="*/ 76 h 90"/>
                  <a:gd name="T12" fmla="*/ 331 w 452"/>
                  <a:gd name="T13" fmla="*/ 83 h 90"/>
                  <a:gd name="T14" fmla="*/ 313 w 452"/>
                  <a:gd name="T15" fmla="*/ 83 h 90"/>
                  <a:gd name="T16" fmla="*/ 292 w 452"/>
                  <a:gd name="T17" fmla="*/ 89 h 90"/>
                  <a:gd name="T18" fmla="*/ 262 w 452"/>
                  <a:gd name="T19" fmla="*/ 89 h 90"/>
                  <a:gd name="T20" fmla="*/ 243 w 452"/>
                  <a:gd name="T21" fmla="*/ 89 h 90"/>
                  <a:gd name="T22" fmla="*/ 214 w 452"/>
                  <a:gd name="T23" fmla="*/ 89 h 90"/>
                  <a:gd name="T24" fmla="*/ 193 w 452"/>
                  <a:gd name="T25" fmla="*/ 83 h 90"/>
                  <a:gd name="T26" fmla="*/ 166 w 452"/>
                  <a:gd name="T27" fmla="*/ 83 h 90"/>
                  <a:gd name="T28" fmla="*/ 145 w 452"/>
                  <a:gd name="T29" fmla="*/ 76 h 90"/>
                  <a:gd name="T30" fmla="*/ 124 w 452"/>
                  <a:gd name="T31" fmla="*/ 70 h 90"/>
                  <a:gd name="T32" fmla="*/ 103 w 452"/>
                  <a:gd name="T33" fmla="*/ 61 h 90"/>
                  <a:gd name="T34" fmla="*/ 76 w 452"/>
                  <a:gd name="T35" fmla="*/ 49 h 90"/>
                  <a:gd name="T36" fmla="*/ 55 w 452"/>
                  <a:gd name="T37" fmla="*/ 40 h 90"/>
                  <a:gd name="T38" fmla="*/ 34 w 452"/>
                  <a:gd name="T39" fmla="*/ 28 h 90"/>
                  <a:gd name="T40" fmla="*/ 13 w 452"/>
                  <a:gd name="T41" fmla="*/ 13 h 90"/>
                  <a:gd name="T42" fmla="*/ 0 w 452"/>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90">
                    <a:moveTo>
                      <a:pt x="451" y="40"/>
                    </a:moveTo>
                    <a:lnTo>
                      <a:pt x="443" y="40"/>
                    </a:lnTo>
                    <a:lnTo>
                      <a:pt x="422" y="49"/>
                    </a:lnTo>
                    <a:lnTo>
                      <a:pt x="403" y="61"/>
                    </a:lnTo>
                    <a:lnTo>
                      <a:pt x="382" y="70"/>
                    </a:lnTo>
                    <a:lnTo>
                      <a:pt x="361" y="76"/>
                    </a:lnTo>
                    <a:lnTo>
                      <a:pt x="331" y="83"/>
                    </a:lnTo>
                    <a:lnTo>
                      <a:pt x="313" y="83"/>
                    </a:lnTo>
                    <a:lnTo>
                      <a:pt x="292" y="89"/>
                    </a:lnTo>
                    <a:lnTo>
                      <a:pt x="262" y="89"/>
                    </a:lnTo>
                    <a:lnTo>
                      <a:pt x="243" y="89"/>
                    </a:lnTo>
                    <a:lnTo>
                      <a:pt x="214" y="89"/>
                    </a:lnTo>
                    <a:lnTo>
                      <a:pt x="193" y="83"/>
                    </a:lnTo>
                    <a:lnTo>
                      <a:pt x="166" y="83"/>
                    </a:lnTo>
                    <a:lnTo>
                      <a:pt x="145" y="76"/>
                    </a:lnTo>
                    <a:lnTo>
                      <a:pt x="124" y="70"/>
                    </a:lnTo>
                    <a:lnTo>
                      <a:pt x="103" y="61"/>
                    </a:lnTo>
                    <a:lnTo>
                      <a:pt x="76" y="49"/>
                    </a:lnTo>
                    <a:lnTo>
                      <a:pt x="55" y="40"/>
                    </a:lnTo>
                    <a:lnTo>
                      <a:pt x="34" y="28"/>
                    </a:lnTo>
                    <a:lnTo>
                      <a:pt x="13"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4" name="Freeform 48"/>
              <p:cNvSpPr>
                <a:spLocks/>
              </p:cNvSpPr>
              <p:nvPr/>
            </p:nvSpPr>
            <p:spPr bwMode="auto">
              <a:xfrm>
                <a:off x="4595" y="1997"/>
                <a:ext cx="376" cy="179"/>
              </a:xfrm>
              <a:custGeom>
                <a:avLst/>
                <a:gdLst>
                  <a:gd name="T0" fmla="*/ 375 w 376"/>
                  <a:gd name="T1" fmla="*/ 103 h 179"/>
                  <a:gd name="T2" fmla="*/ 360 w 376"/>
                  <a:gd name="T3" fmla="*/ 117 h 179"/>
                  <a:gd name="T4" fmla="*/ 346 w 376"/>
                  <a:gd name="T5" fmla="*/ 130 h 179"/>
                  <a:gd name="T6" fmla="*/ 333 w 376"/>
                  <a:gd name="T7" fmla="*/ 138 h 179"/>
                  <a:gd name="T8" fmla="*/ 318 w 376"/>
                  <a:gd name="T9" fmla="*/ 151 h 179"/>
                  <a:gd name="T10" fmla="*/ 304 w 376"/>
                  <a:gd name="T11" fmla="*/ 159 h 179"/>
                  <a:gd name="T12" fmla="*/ 285 w 376"/>
                  <a:gd name="T13" fmla="*/ 165 h 179"/>
                  <a:gd name="T14" fmla="*/ 270 w 376"/>
                  <a:gd name="T15" fmla="*/ 172 h 179"/>
                  <a:gd name="T16" fmla="*/ 256 w 376"/>
                  <a:gd name="T17" fmla="*/ 172 h 179"/>
                  <a:gd name="T18" fmla="*/ 235 w 376"/>
                  <a:gd name="T19" fmla="*/ 178 h 179"/>
                  <a:gd name="T20" fmla="*/ 222 w 376"/>
                  <a:gd name="T21" fmla="*/ 178 h 179"/>
                  <a:gd name="T22" fmla="*/ 201 w 376"/>
                  <a:gd name="T23" fmla="*/ 178 h 179"/>
                  <a:gd name="T24" fmla="*/ 186 w 376"/>
                  <a:gd name="T25" fmla="*/ 178 h 179"/>
                  <a:gd name="T26" fmla="*/ 166 w 376"/>
                  <a:gd name="T27" fmla="*/ 172 h 179"/>
                  <a:gd name="T28" fmla="*/ 153 w 376"/>
                  <a:gd name="T29" fmla="*/ 172 h 179"/>
                  <a:gd name="T30" fmla="*/ 138 w 376"/>
                  <a:gd name="T31" fmla="*/ 165 h 179"/>
                  <a:gd name="T32" fmla="*/ 117 w 376"/>
                  <a:gd name="T33" fmla="*/ 159 h 179"/>
                  <a:gd name="T34" fmla="*/ 105 w 376"/>
                  <a:gd name="T35" fmla="*/ 151 h 179"/>
                  <a:gd name="T36" fmla="*/ 90 w 376"/>
                  <a:gd name="T37" fmla="*/ 144 h 179"/>
                  <a:gd name="T38" fmla="*/ 75 w 376"/>
                  <a:gd name="T39" fmla="*/ 130 h 179"/>
                  <a:gd name="T40" fmla="*/ 63 w 376"/>
                  <a:gd name="T41" fmla="*/ 117 h 179"/>
                  <a:gd name="T42" fmla="*/ 57 w 376"/>
                  <a:gd name="T43" fmla="*/ 109 h 179"/>
                  <a:gd name="T44" fmla="*/ 42 w 376"/>
                  <a:gd name="T45" fmla="*/ 96 h 179"/>
                  <a:gd name="T46" fmla="*/ 36 w 376"/>
                  <a:gd name="T47" fmla="*/ 82 h 179"/>
                  <a:gd name="T48" fmla="*/ 21 w 376"/>
                  <a:gd name="T49" fmla="*/ 61 h 179"/>
                  <a:gd name="T50" fmla="*/ 15 w 376"/>
                  <a:gd name="T51" fmla="*/ 48 h 179"/>
                  <a:gd name="T52" fmla="*/ 15 w 376"/>
                  <a:gd name="T53" fmla="*/ 34 h 179"/>
                  <a:gd name="T54" fmla="*/ 6 w 376"/>
                  <a:gd name="T55" fmla="*/ 13 h 179"/>
                  <a:gd name="T56" fmla="*/ 0 w 376"/>
                  <a:gd name="T5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6" h="179">
                    <a:moveTo>
                      <a:pt x="375" y="103"/>
                    </a:moveTo>
                    <a:lnTo>
                      <a:pt x="360" y="117"/>
                    </a:lnTo>
                    <a:lnTo>
                      <a:pt x="346" y="130"/>
                    </a:lnTo>
                    <a:lnTo>
                      <a:pt x="333" y="138"/>
                    </a:lnTo>
                    <a:lnTo>
                      <a:pt x="318" y="151"/>
                    </a:lnTo>
                    <a:lnTo>
                      <a:pt x="304" y="159"/>
                    </a:lnTo>
                    <a:lnTo>
                      <a:pt x="285" y="165"/>
                    </a:lnTo>
                    <a:lnTo>
                      <a:pt x="270" y="172"/>
                    </a:lnTo>
                    <a:lnTo>
                      <a:pt x="256" y="172"/>
                    </a:lnTo>
                    <a:lnTo>
                      <a:pt x="235" y="178"/>
                    </a:lnTo>
                    <a:lnTo>
                      <a:pt x="222" y="178"/>
                    </a:lnTo>
                    <a:lnTo>
                      <a:pt x="201" y="178"/>
                    </a:lnTo>
                    <a:lnTo>
                      <a:pt x="186" y="178"/>
                    </a:lnTo>
                    <a:lnTo>
                      <a:pt x="166" y="172"/>
                    </a:lnTo>
                    <a:lnTo>
                      <a:pt x="153" y="172"/>
                    </a:lnTo>
                    <a:lnTo>
                      <a:pt x="138" y="165"/>
                    </a:lnTo>
                    <a:lnTo>
                      <a:pt x="117" y="159"/>
                    </a:lnTo>
                    <a:lnTo>
                      <a:pt x="105" y="151"/>
                    </a:lnTo>
                    <a:lnTo>
                      <a:pt x="90" y="144"/>
                    </a:lnTo>
                    <a:lnTo>
                      <a:pt x="75" y="130"/>
                    </a:lnTo>
                    <a:lnTo>
                      <a:pt x="63" y="117"/>
                    </a:lnTo>
                    <a:lnTo>
                      <a:pt x="57" y="109"/>
                    </a:lnTo>
                    <a:lnTo>
                      <a:pt x="42" y="96"/>
                    </a:lnTo>
                    <a:lnTo>
                      <a:pt x="36" y="82"/>
                    </a:lnTo>
                    <a:lnTo>
                      <a:pt x="21" y="61"/>
                    </a:lnTo>
                    <a:lnTo>
                      <a:pt x="15" y="48"/>
                    </a:lnTo>
                    <a:lnTo>
                      <a:pt x="15" y="34"/>
                    </a:lnTo>
                    <a:lnTo>
                      <a:pt x="6"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5" name="Freeform 49"/>
              <p:cNvSpPr>
                <a:spLocks/>
              </p:cNvSpPr>
              <p:nvPr/>
            </p:nvSpPr>
            <p:spPr bwMode="auto">
              <a:xfrm>
                <a:off x="3664" y="1365"/>
                <a:ext cx="342" cy="727"/>
              </a:xfrm>
              <a:custGeom>
                <a:avLst/>
                <a:gdLst>
                  <a:gd name="T0" fmla="*/ 265 w 342"/>
                  <a:gd name="T1" fmla="*/ 630 h 727"/>
                  <a:gd name="T2" fmla="*/ 265 w 342"/>
                  <a:gd name="T3" fmla="*/ 540 h 727"/>
                  <a:gd name="T4" fmla="*/ 286 w 342"/>
                  <a:gd name="T5" fmla="*/ 483 h 727"/>
                  <a:gd name="T6" fmla="*/ 320 w 342"/>
                  <a:gd name="T7" fmla="*/ 450 h 727"/>
                  <a:gd name="T8" fmla="*/ 335 w 342"/>
                  <a:gd name="T9" fmla="*/ 429 h 727"/>
                  <a:gd name="T10" fmla="*/ 341 w 342"/>
                  <a:gd name="T11" fmla="*/ 360 h 727"/>
                  <a:gd name="T12" fmla="*/ 328 w 342"/>
                  <a:gd name="T13" fmla="*/ 305 h 727"/>
                  <a:gd name="T14" fmla="*/ 278 w 342"/>
                  <a:gd name="T15" fmla="*/ 270 h 727"/>
                  <a:gd name="T16" fmla="*/ 238 w 342"/>
                  <a:gd name="T17" fmla="*/ 243 h 727"/>
                  <a:gd name="T18" fmla="*/ 229 w 342"/>
                  <a:gd name="T19" fmla="*/ 201 h 727"/>
                  <a:gd name="T20" fmla="*/ 238 w 342"/>
                  <a:gd name="T21" fmla="*/ 146 h 727"/>
                  <a:gd name="T22" fmla="*/ 229 w 342"/>
                  <a:gd name="T23" fmla="*/ 69 h 727"/>
                  <a:gd name="T24" fmla="*/ 196 w 342"/>
                  <a:gd name="T25" fmla="*/ 15 h 727"/>
                  <a:gd name="T26" fmla="*/ 168 w 342"/>
                  <a:gd name="T27" fmla="*/ 15 h 727"/>
                  <a:gd name="T28" fmla="*/ 147 w 342"/>
                  <a:gd name="T29" fmla="*/ 36 h 727"/>
                  <a:gd name="T30" fmla="*/ 133 w 342"/>
                  <a:gd name="T31" fmla="*/ 98 h 727"/>
                  <a:gd name="T32" fmla="*/ 147 w 342"/>
                  <a:gd name="T33" fmla="*/ 180 h 727"/>
                  <a:gd name="T34" fmla="*/ 168 w 342"/>
                  <a:gd name="T35" fmla="*/ 243 h 727"/>
                  <a:gd name="T36" fmla="*/ 139 w 342"/>
                  <a:gd name="T37" fmla="*/ 236 h 727"/>
                  <a:gd name="T38" fmla="*/ 112 w 342"/>
                  <a:gd name="T39" fmla="*/ 228 h 727"/>
                  <a:gd name="T40" fmla="*/ 91 w 342"/>
                  <a:gd name="T41" fmla="*/ 255 h 727"/>
                  <a:gd name="T42" fmla="*/ 84 w 342"/>
                  <a:gd name="T43" fmla="*/ 285 h 727"/>
                  <a:gd name="T44" fmla="*/ 57 w 342"/>
                  <a:gd name="T45" fmla="*/ 285 h 727"/>
                  <a:gd name="T46" fmla="*/ 36 w 342"/>
                  <a:gd name="T47" fmla="*/ 305 h 727"/>
                  <a:gd name="T48" fmla="*/ 36 w 342"/>
                  <a:gd name="T49" fmla="*/ 339 h 727"/>
                  <a:gd name="T50" fmla="*/ 8 w 342"/>
                  <a:gd name="T51" fmla="*/ 339 h 727"/>
                  <a:gd name="T52" fmla="*/ 0 w 342"/>
                  <a:gd name="T53" fmla="*/ 360 h 727"/>
                  <a:gd name="T54" fmla="*/ 8 w 342"/>
                  <a:gd name="T55" fmla="*/ 408 h 727"/>
                  <a:gd name="T56" fmla="*/ 36 w 342"/>
                  <a:gd name="T57" fmla="*/ 444 h 727"/>
                  <a:gd name="T58" fmla="*/ 57 w 342"/>
                  <a:gd name="T59" fmla="*/ 435 h 727"/>
                  <a:gd name="T60" fmla="*/ 78 w 342"/>
                  <a:gd name="T61" fmla="*/ 402 h 727"/>
                  <a:gd name="T62" fmla="*/ 84 w 342"/>
                  <a:gd name="T63" fmla="*/ 444 h 727"/>
                  <a:gd name="T64" fmla="*/ 78 w 342"/>
                  <a:gd name="T65" fmla="*/ 483 h 727"/>
                  <a:gd name="T66" fmla="*/ 99 w 342"/>
                  <a:gd name="T67" fmla="*/ 525 h 727"/>
                  <a:gd name="T68" fmla="*/ 139 w 342"/>
                  <a:gd name="T69" fmla="*/ 561 h 727"/>
                  <a:gd name="T70" fmla="*/ 168 w 342"/>
                  <a:gd name="T71" fmla="*/ 615 h 727"/>
                  <a:gd name="T72" fmla="*/ 160 w 342"/>
                  <a:gd name="T73" fmla="*/ 72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727">
                    <a:moveTo>
                      <a:pt x="272" y="651"/>
                    </a:moveTo>
                    <a:lnTo>
                      <a:pt x="265" y="630"/>
                    </a:lnTo>
                    <a:lnTo>
                      <a:pt x="259" y="582"/>
                    </a:lnTo>
                    <a:lnTo>
                      <a:pt x="265" y="540"/>
                    </a:lnTo>
                    <a:lnTo>
                      <a:pt x="278" y="504"/>
                    </a:lnTo>
                    <a:lnTo>
                      <a:pt x="286" y="483"/>
                    </a:lnTo>
                    <a:lnTo>
                      <a:pt x="307" y="471"/>
                    </a:lnTo>
                    <a:lnTo>
                      <a:pt x="320" y="450"/>
                    </a:lnTo>
                    <a:lnTo>
                      <a:pt x="328" y="444"/>
                    </a:lnTo>
                    <a:lnTo>
                      <a:pt x="335" y="429"/>
                    </a:lnTo>
                    <a:lnTo>
                      <a:pt x="341" y="393"/>
                    </a:lnTo>
                    <a:lnTo>
                      <a:pt x="341" y="360"/>
                    </a:lnTo>
                    <a:lnTo>
                      <a:pt x="335" y="339"/>
                    </a:lnTo>
                    <a:lnTo>
                      <a:pt x="328" y="305"/>
                    </a:lnTo>
                    <a:lnTo>
                      <a:pt x="314" y="291"/>
                    </a:lnTo>
                    <a:lnTo>
                      <a:pt x="278" y="270"/>
                    </a:lnTo>
                    <a:lnTo>
                      <a:pt x="250" y="255"/>
                    </a:lnTo>
                    <a:lnTo>
                      <a:pt x="238" y="243"/>
                    </a:lnTo>
                    <a:lnTo>
                      <a:pt x="229" y="222"/>
                    </a:lnTo>
                    <a:lnTo>
                      <a:pt x="229" y="201"/>
                    </a:lnTo>
                    <a:lnTo>
                      <a:pt x="238" y="167"/>
                    </a:lnTo>
                    <a:lnTo>
                      <a:pt x="238" y="146"/>
                    </a:lnTo>
                    <a:lnTo>
                      <a:pt x="238" y="98"/>
                    </a:lnTo>
                    <a:lnTo>
                      <a:pt x="229" y="69"/>
                    </a:lnTo>
                    <a:lnTo>
                      <a:pt x="217" y="29"/>
                    </a:lnTo>
                    <a:lnTo>
                      <a:pt x="196" y="15"/>
                    </a:lnTo>
                    <a:lnTo>
                      <a:pt x="181" y="0"/>
                    </a:lnTo>
                    <a:lnTo>
                      <a:pt x="168" y="15"/>
                    </a:lnTo>
                    <a:lnTo>
                      <a:pt x="154" y="21"/>
                    </a:lnTo>
                    <a:lnTo>
                      <a:pt x="147" y="36"/>
                    </a:lnTo>
                    <a:lnTo>
                      <a:pt x="139" y="69"/>
                    </a:lnTo>
                    <a:lnTo>
                      <a:pt x="133" y="98"/>
                    </a:lnTo>
                    <a:lnTo>
                      <a:pt x="139" y="126"/>
                    </a:lnTo>
                    <a:lnTo>
                      <a:pt x="147" y="180"/>
                    </a:lnTo>
                    <a:lnTo>
                      <a:pt x="160" y="215"/>
                    </a:lnTo>
                    <a:lnTo>
                      <a:pt x="168" y="243"/>
                    </a:lnTo>
                    <a:lnTo>
                      <a:pt x="154" y="243"/>
                    </a:lnTo>
                    <a:lnTo>
                      <a:pt x="139" y="236"/>
                    </a:lnTo>
                    <a:lnTo>
                      <a:pt x="133" y="228"/>
                    </a:lnTo>
                    <a:lnTo>
                      <a:pt x="112" y="228"/>
                    </a:lnTo>
                    <a:lnTo>
                      <a:pt x="99" y="243"/>
                    </a:lnTo>
                    <a:lnTo>
                      <a:pt x="91" y="255"/>
                    </a:lnTo>
                    <a:lnTo>
                      <a:pt x="91" y="276"/>
                    </a:lnTo>
                    <a:lnTo>
                      <a:pt x="84" y="285"/>
                    </a:lnTo>
                    <a:lnTo>
                      <a:pt x="69" y="285"/>
                    </a:lnTo>
                    <a:lnTo>
                      <a:pt x="57" y="285"/>
                    </a:lnTo>
                    <a:lnTo>
                      <a:pt x="48" y="291"/>
                    </a:lnTo>
                    <a:lnTo>
                      <a:pt x="36" y="305"/>
                    </a:lnTo>
                    <a:lnTo>
                      <a:pt x="36" y="318"/>
                    </a:lnTo>
                    <a:lnTo>
                      <a:pt x="36" y="339"/>
                    </a:lnTo>
                    <a:lnTo>
                      <a:pt x="21" y="333"/>
                    </a:lnTo>
                    <a:lnTo>
                      <a:pt x="8" y="339"/>
                    </a:lnTo>
                    <a:lnTo>
                      <a:pt x="0" y="354"/>
                    </a:lnTo>
                    <a:lnTo>
                      <a:pt x="0" y="360"/>
                    </a:lnTo>
                    <a:lnTo>
                      <a:pt x="0" y="387"/>
                    </a:lnTo>
                    <a:lnTo>
                      <a:pt x="8" y="408"/>
                    </a:lnTo>
                    <a:lnTo>
                      <a:pt x="15" y="429"/>
                    </a:lnTo>
                    <a:lnTo>
                      <a:pt x="36" y="444"/>
                    </a:lnTo>
                    <a:lnTo>
                      <a:pt x="48" y="444"/>
                    </a:lnTo>
                    <a:lnTo>
                      <a:pt x="57" y="435"/>
                    </a:lnTo>
                    <a:lnTo>
                      <a:pt x="69" y="429"/>
                    </a:lnTo>
                    <a:lnTo>
                      <a:pt x="78" y="402"/>
                    </a:lnTo>
                    <a:lnTo>
                      <a:pt x="91" y="435"/>
                    </a:lnTo>
                    <a:lnTo>
                      <a:pt x="84" y="444"/>
                    </a:lnTo>
                    <a:lnTo>
                      <a:pt x="78" y="462"/>
                    </a:lnTo>
                    <a:lnTo>
                      <a:pt x="78" y="483"/>
                    </a:lnTo>
                    <a:lnTo>
                      <a:pt x="84" y="513"/>
                    </a:lnTo>
                    <a:lnTo>
                      <a:pt x="99" y="525"/>
                    </a:lnTo>
                    <a:lnTo>
                      <a:pt x="126" y="546"/>
                    </a:lnTo>
                    <a:lnTo>
                      <a:pt x="139" y="561"/>
                    </a:lnTo>
                    <a:lnTo>
                      <a:pt x="160" y="588"/>
                    </a:lnTo>
                    <a:lnTo>
                      <a:pt x="168" y="615"/>
                    </a:lnTo>
                    <a:lnTo>
                      <a:pt x="168" y="657"/>
                    </a:lnTo>
                    <a:lnTo>
                      <a:pt x="160" y="726"/>
                    </a:lnTo>
                    <a:lnTo>
                      <a:pt x="272" y="651"/>
                    </a:lnTo>
                  </a:path>
                </a:pathLst>
              </a:custGeom>
              <a:solidFill>
                <a:srgbClr val="FF997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6" name="Freeform 50"/>
              <p:cNvSpPr>
                <a:spLocks/>
              </p:cNvSpPr>
              <p:nvPr/>
            </p:nvSpPr>
            <p:spPr bwMode="auto">
              <a:xfrm>
                <a:off x="3769" y="1997"/>
                <a:ext cx="1467" cy="1364"/>
              </a:xfrm>
              <a:custGeom>
                <a:avLst/>
                <a:gdLst>
                  <a:gd name="T0" fmla="*/ 63 w 1467"/>
                  <a:gd name="T1" fmla="*/ 331 h 1364"/>
                  <a:gd name="T2" fmla="*/ 48 w 1467"/>
                  <a:gd name="T3" fmla="*/ 442 h 1364"/>
                  <a:gd name="T4" fmla="*/ 69 w 1467"/>
                  <a:gd name="T5" fmla="*/ 524 h 1364"/>
                  <a:gd name="T6" fmla="*/ 139 w 1467"/>
                  <a:gd name="T7" fmla="*/ 554 h 1364"/>
                  <a:gd name="T8" fmla="*/ 181 w 1467"/>
                  <a:gd name="T9" fmla="*/ 566 h 1364"/>
                  <a:gd name="T10" fmla="*/ 187 w 1467"/>
                  <a:gd name="T11" fmla="*/ 656 h 1364"/>
                  <a:gd name="T12" fmla="*/ 229 w 1467"/>
                  <a:gd name="T13" fmla="*/ 705 h 1364"/>
                  <a:gd name="T14" fmla="*/ 271 w 1467"/>
                  <a:gd name="T15" fmla="*/ 698 h 1364"/>
                  <a:gd name="T16" fmla="*/ 278 w 1467"/>
                  <a:gd name="T17" fmla="*/ 767 h 1364"/>
                  <a:gd name="T18" fmla="*/ 362 w 1467"/>
                  <a:gd name="T19" fmla="*/ 843 h 1364"/>
                  <a:gd name="T20" fmla="*/ 341 w 1467"/>
                  <a:gd name="T21" fmla="*/ 906 h 1364"/>
                  <a:gd name="T22" fmla="*/ 347 w 1467"/>
                  <a:gd name="T23" fmla="*/ 1017 h 1364"/>
                  <a:gd name="T24" fmla="*/ 368 w 1467"/>
                  <a:gd name="T25" fmla="*/ 1086 h 1364"/>
                  <a:gd name="T26" fmla="*/ 416 w 1467"/>
                  <a:gd name="T27" fmla="*/ 1176 h 1364"/>
                  <a:gd name="T28" fmla="*/ 416 w 1467"/>
                  <a:gd name="T29" fmla="*/ 1225 h 1364"/>
                  <a:gd name="T30" fmla="*/ 431 w 1467"/>
                  <a:gd name="T31" fmla="*/ 1306 h 1364"/>
                  <a:gd name="T32" fmla="*/ 492 w 1467"/>
                  <a:gd name="T33" fmla="*/ 1363 h 1364"/>
                  <a:gd name="T34" fmla="*/ 1306 w 1467"/>
                  <a:gd name="T35" fmla="*/ 1336 h 1364"/>
                  <a:gd name="T36" fmla="*/ 1321 w 1467"/>
                  <a:gd name="T37" fmla="*/ 1294 h 1364"/>
                  <a:gd name="T38" fmla="*/ 1390 w 1467"/>
                  <a:gd name="T39" fmla="*/ 1273 h 1364"/>
                  <a:gd name="T40" fmla="*/ 1424 w 1467"/>
                  <a:gd name="T41" fmla="*/ 1216 h 1364"/>
                  <a:gd name="T42" fmla="*/ 1466 w 1467"/>
                  <a:gd name="T43" fmla="*/ 1162 h 1364"/>
                  <a:gd name="T44" fmla="*/ 1411 w 1467"/>
                  <a:gd name="T45" fmla="*/ 1113 h 1364"/>
                  <a:gd name="T46" fmla="*/ 1397 w 1467"/>
                  <a:gd name="T47" fmla="*/ 921 h 1364"/>
                  <a:gd name="T48" fmla="*/ 1369 w 1467"/>
                  <a:gd name="T49" fmla="*/ 788 h 1364"/>
                  <a:gd name="T50" fmla="*/ 1312 w 1467"/>
                  <a:gd name="T51" fmla="*/ 719 h 1364"/>
                  <a:gd name="T52" fmla="*/ 1279 w 1467"/>
                  <a:gd name="T53" fmla="*/ 650 h 1364"/>
                  <a:gd name="T54" fmla="*/ 1237 w 1467"/>
                  <a:gd name="T55" fmla="*/ 593 h 1364"/>
                  <a:gd name="T56" fmla="*/ 1182 w 1467"/>
                  <a:gd name="T57" fmla="*/ 581 h 1364"/>
                  <a:gd name="T58" fmla="*/ 1119 w 1467"/>
                  <a:gd name="T59" fmla="*/ 602 h 1364"/>
                  <a:gd name="T60" fmla="*/ 1043 w 1467"/>
                  <a:gd name="T61" fmla="*/ 545 h 1364"/>
                  <a:gd name="T62" fmla="*/ 883 w 1467"/>
                  <a:gd name="T63" fmla="*/ 497 h 1364"/>
                  <a:gd name="T64" fmla="*/ 633 w 1467"/>
                  <a:gd name="T65" fmla="*/ 539 h 1364"/>
                  <a:gd name="T66" fmla="*/ 549 w 1467"/>
                  <a:gd name="T67" fmla="*/ 545 h 1364"/>
                  <a:gd name="T68" fmla="*/ 528 w 1467"/>
                  <a:gd name="T69" fmla="*/ 476 h 1364"/>
                  <a:gd name="T70" fmla="*/ 507 w 1467"/>
                  <a:gd name="T71" fmla="*/ 428 h 1364"/>
                  <a:gd name="T72" fmla="*/ 444 w 1467"/>
                  <a:gd name="T73" fmla="*/ 421 h 1364"/>
                  <a:gd name="T74" fmla="*/ 437 w 1467"/>
                  <a:gd name="T75" fmla="*/ 359 h 1364"/>
                  <a:gd name="T76" fmla="*/ 347 w 1467"/>
                  <a:gd name="T77" fmla="*/ 346 h 1364"/>
                  <a:gd name="T78" fmla="*/ 299 w 1467"/>
                  <a:gd name="T79" fmla="*/ 298 h 1364"/>
                  <a:gd name="T80" fmla="*/ 313 w 1467"/>
                  <a:gd name="T81" fmla="*/ 178 h 1364"/>
                  <a:gd name="T82" fmla="*/ 278 w 1467"/>
                  <a:gd name="T83" fmla="*/ 159 h 1364"/>
                  <a:gd name="T84" fmla="*/ 244 w 1467"/>
                  <a:gd name="T85" fmla="*/ 109 h 1364"/>
                  <a:gd name="T86" fmla="*/ 181 w 1467"/>
                  <a:gd name="T87" fmla="*/ 6 h 1364"/>
                  <a:gd name="T88" fmla="*/ 145 w 1467"/>
                  <a:gd name="T89" fmla="*/ 0 h 1364"/>
                  <a:gd name="T90" fmla="*/ 90 w 1467"/>
                  <a:gd name="T91" fmla="*/ 34 h 1364"/>
                  <a:gd name="T92" fmla="*/ 21 w 1467"/>
                  <a:gd name="T93" fmla="*/ 96 h 1364"/>
                  <a:gd name="T94" fmla="*/ 0 w 1467"/>
                  <a:gd name="T95" fmla="*/ 178 h 1364"/>
                  <a:gd name="T96" fmla="*/ 21 w 1467"/>
                  <a:gd name="T97" fmla="*/ 289 h 1364"/>
                  <a:gd name="T98" fmla="*/ 63 w 1467"/>
                  <a:gd name="T99" fmla="*/ 310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7" h="1364">
                    <a:moveTo>
                      <a:pt x="63" y="310"/>
                    </a:moveTo>
                    <a:lnTo>
                      <a:pt x="63" y="317"/>
                    </a:lnTo>
                    <a:lnTo>
                      <a:pt x="63" y="331"/>
                    </a:lnTo>
                    <a:lnTo>
                      <a:pt x="55" y="352"/>
                    </a:lnTo>
                    <a:lnTo>
                      <a:pt x="48" y="401"/>
                    </a:lnTo>
                    <a:lnTo>
                      <a:pt x="48" y="442"/>
                    </a:lnTo>
                    <a:lnTo>
                      <a:pt x="48" y="470"/>
                    </a:lnTo>
                    <a:lnTo>
                      <a:pt x="55" y="491"/>
                    </a:lnTo>
                    <a:lnTo>
                      <a:pt x="69" y="524"/>
                    </a:lnTo>
                    <a:lnTo>
                      <a:pt x="90" y="545"/>
                    </a:lnTo>
                    <a:lnTo>
                      <a:pt x="118" y="554"/>
                    </a:lnTo>
                    <a:lnTo>
                      <a:pt x="139" y="554"/>
                    </a:lnTo>
                    <a:lnTo>
                      <a:pt x="160" y="545"/>
                    </a:lnTo>
                    <a:lnTo>
                      <a:pt x="172" y="545"/>
                    </a:lnTo>
                    <a:lnTo>
                      <a:pt x="181" y="566"/>
                    </a:lnTo>
                    <a:lnTo>
                      <a:pt x="187" y="587"/>
                    </a:lnTo>
                    <a:lnTo>
                      <a:pt x="181" y="635"/>
                    </a:lnTo>
                    <a:lnTo>
                      <a:pt x="187" y="656"/>
                    </a:lnTo>
                    <a:lnTo>
                      <a:pt x="194" y="677"/>
                    </a:lnTo>
                    <a:lnTo>
                      <a:pt x="208" y="698"/>
                    </a:lnTo>
                    <a:lnTo>
                      <a:pt x="229" y="705"/>
                    </a:lnTo>
                    <a:lnTo>
                      <a:pt x="250" y="705"/>
                    </a:lnTo>
                    <a:lnTo>
                      <a:pt x="263" y="698"/>
                    </a:lnTo>
                    <a:lnTo>
                      <a:pt x="271" y="698"/>
                    </a:lnTo>
                    <a:lnTo>
                      <a:pt x="271" y="719"/>
                    </a:lnTo>
                    <a:lnTo>
                      <a:pt x="271" y="747"/>
                    </a:lnTo>
                    <a:lnTo>
                      <a:pt x="278" y="767"/>
                    </a:lnTo>
                    <a:lnTo>
                      <a:pt x="299" y="795"/>
                    </a:lnTo>
                    <a:lnTo>
                      <a:pt x="320" y="809"/>
                    </a:lnTo>
                    <a:lnTo>
                      <a:pt x="362" y="843"/>
                    </a:lnTo>
                    <a:lnTo>
                      <a:pt x="353" y="864"/>
                    </a:lnTo>
                    <a:lnTo>
                      <a:pt x="347" y="879"/>
                    </a:lnTo>
                    <a:lnTo>
                      <a:pt x="341" y="906"/>
                    </a:lnTo>
                    <a:lnTo>
                      <a:pt x="341" y="927"/>
                    </a:lnTo>
                    <a:lnTo>
                      <a:pt x="341" y="975"/>
                    </a:lnTo>
                    <a:lnTo>
                      <a:pt x="347" y="1017"/>
                    </a:lnTo>
                    <a:lnTo>
                      <a:pt x="353" y="1044"/>
                    </a:lnTo>
                    <a:lnTo>
                      <a:pt x="362" y="1065"/>
                    </a:lnTo>
                    <a:lnTo>
                      <a:pt x="368" y="1086"/>
                    </a:lnTo>
                    <a:lnTo>
                      <a:pt x="389" y="1113"/>
                    </a:lnTo>
                    <a:lnTo>
                      <a:pt x="404" y="1141"/>
                    </a:lnTo>
                    <a:lnTo>
                      <a:pt x="416" y="1176"/>
                    </a:lnTo>
                    <a:lnTo>
                      <a:pt x="437" y="1197"/>
                    </a:lnTo>
                    <a:lnTo>
                      <a:pt x="431" y="1204"/>
                    </a:lnTo>
                    <a:lnTo>
                      <a:pt x="416" y="1225"/>
                    </a:lnTo>
                    <a:lnTo>
                      <a:pt x="410" y="1252"/>
                    </a:lnTo>
                    <a:lnTo>
                      <a:pt x="416" y="1279"/>
                    </a:lnTo>
                    <a:lnTo>
                      <a:pt x="431" y="1306"/>
                    </a:lnTo>
                    <a:lnTo>
                      <a:pt x="444" y="1327"/>
                    </a:lnTo>
                    <a:lnTo>
                      <a:pt x="465" y="1342"/>
                    </a:lnTo>
                    <a:lnTo>
                      <a:pt x="492" y="1363"/>
                    </a:lnTo>
                    <a:lnTo>
                      <a:pt x="1291" y="1363"/>
                    </a:lnTo>
                    <a:lnTo>
                      <a:pt x="1300" y="1348"/>
                    </a:lnTo>
                    <a:lnTo>
                      <a:pt x="1306" y="1336"/>
                    </a:lnTo>
                    <a:lnTo>
                      <a:pt x="1306" y="1315"/>
                    </a:lnTo>
                    <a:lnTo>
                      <a:pt x="1306" y="1300"/>
                    </a:lnTo>
                    <a:lnTo>
                      <a:pt x="1321" y="1294"/>
                    </a:lnTo>
                    <a:lnTo>
                      <a:pt x="1342" y="1294"/>
                    </a:lnTo>
                    <a:lnTo>
                      <a:pt x="1363" y="1285"/>
                    </a:lnTo>
                    <a:lnTo>
                      <a:pt x="1390" y="1273"/>
                    </a:lnTo>
                    <a:lnTo>
                      <a:pt x="1403" y="1258"/>
                    </a:lnTo>
                    <a:lnTo>
                      <a:pt x="1411" y="1237"/>
                    </a:lnTo>
                    <a:lnTo>
                      <a:pt x="1424" y="1216"/>
                    </a:lnTo>
                    <a:lnTo>
                      <a:pt x="1445" y="1197"/>
                    </a:lnTo>
                    <a:lnTo>
                      <a:pt x="1460" y="1183"/>
                    </a:lnTo>
                    <a:lnTo>
                      <a:pt x="1466" y="1162"/>
                    </a:lnTo>
                    <a:lnTo>
                      <a:pt x="1460" y="1141"/>
                    </a:lnTo>
                    <a:lnTo>
                      <a:pt x="1445" y="1128"/>
                    </a:lnTo>
                    <a:lnTo>
                      <a:pt x="1411" y="1113"/>
                    </a:lnTo>
                    <a:lnTo>
                      <a:pt x="1403" y="1059"/>
                    </a:lnTo>
                    <a:lnTo>
                      <a:pt x="1390" y="981"/>
                    </a:lnTo>
                    <a:lnTo>
                      <a:pt x="1397" y="921"/>
                    </a:lnTo>
                    <a:lnTo>
                      <a:pt x="1397" y="906"/>
                    </a:lnTo>
                    <a:lnTo>
                      <a:pt x="1390" y="851"/>
                    </a:lnTo>
                    <a:lnTo>
                      <a:pt x="1369" y="788"/>
                    </a:lnTo>
                    <a:lnTo>
                      <a:pt x="1348" y="753"/>
                    </a:lnTo>
                    <a:lnTo>
                      <a:pt x="1333" y="732"/>
                    </a:lnTo>
                    <a:lnTo>
                      <a:pt x="1312" y="719"/>
                    </a:lnTo>
                    <a:lnTo>
                      <a:pt x="1306" y="713"/>
                    </a:lnTo>
                    <a:lnTo>
                      <a:pt x="1291" y="684"/>
                    </a:lnTo>
                    <a:lnTo>
                      <a:pt x="1279" y="650"/>
                    </a:lnTo>
                    <a:lnTo>
                      <a:pt x="1272" y="629"/>
                    </a:lnTo>
                    <a:lnTo>
                      <a:pt x="1258" y="614"/>
                    </a:lnTo>
                    <a:lnTo>
                      <a:pt x="1237" y="593"/>
                    </a:lnTo>
                    <a:lnTo>
                      <a:pt x="1222" y="587"/>
                    </a:lnTo>
                    <a:lnTo>
                      <a:pt x="1209" y="587"/>
                    </a:lnTo>
                    <a:lnTo>
                      <a:pt x="1182" y="581"/>
                    </a:lnTo>
                    <a:lnTo>
                      <a:pt x="1161" y="587"/>
                    </a:lnTo>
                    <a:lnTo>
                      <a:pt x="1132" y="593"/>
                    </a:lnTo>
                    <a:lnTo>
                      <a:pt x="1119" y="602"/>
                    </a:lnTo>
                    <a:lnTo>
                      <a:pt x="1104" y="581"/>
                    </a:lnTo>
                    <a:lnTo>
                      <a:pt x="1077" y="560"/>
                    </a:lnTo>
                    <a:lnTo>
                      <a:pt x="1043" y="545"/>
                    </a:lnTo>
                    <a:lnTo>
                      <a:pt x="1007" y="533"/>
                    </a:lnTo>
                    <a:lnTo>
                      <a:pt x="986" y="524"/>
                    </a:lnTo>
                    <a:lnTo>
                      <a:pt x="883" y="497"/>
                    </a:lnTo>
                    <a:lnTo>
                      <a:pt x="778" y="505"/>
                    </a:lnTo>
                    <a:lnTo>
                      <a:pt x="709" y="533"/>
                    </a:lnTo>
                    <a:lnTo>
                      <a:pt x="633" y="539"/>
                    </a:lnTo>
                    <a:lnTo>
                      <a:pt x="604" y="545"/>
                    </a:lnTo>
                    <a:lnTo>
                      <a:pt x="570" y="554"/>
                    </a:lnTo>
                    <a:lnTo>
                      <a:pt x="549" y="545"/>
                    </a:lnTo>
                    <a:lnTo>
                      <a:pt x="534" y="533"/>
                    </a:lnTo>
                    <a:lnTo>
                      <a:pt x="528" y="512"/>
                    </a:lnTo>
                    <a:lnTo>
                      <a:pt x="528" y="476"/>
                    </a:lnTo>
                    <a:lnTo>
                      <a:pt x="528" y="449"/>
                    </a:lnTo>
                    <a:lnTo>
                      <a:pt x="522" y="436"/>
                    </a:lnTo>
                    <a:lnTo>
                      <a:pt x="507" y="428"/>
                    </a:lnTo>
                    <a:lnTo>
                      <a:pt x="492" y="428"/>
                    </a:lnTo>
                    <a:lnTo>
                      <a:pt x="459" y="436"/>
                    </a:lnTo>
                    <a:lnTo>
                      <a:pt x="444" y="421"/>
                    </a:lnTo>
                    <a:lnTo>
                      <a:pt x="452" y="407"/>
                    </a:lnTo>
                    <a:lnTo>
                      <a:pt x="444" y="380"/>
                    </a:lnTo>
                    <a:lnTo>
                      <a:pt x="437" y="359"/>
                    </a:lnTo>
                    <a:lnTo>
                      <a:pt x="416" y="346"/>
                    </a:lnTo>
                    <a:lnTo>
                      <a:pt x="383" y="346"/>
                    </a:lnTo>
                    <a:lnTo>
                      <a:pt x="347" y="346"/>
                    </a:lnTo>
                    <a:lnTo>
                      <a:pt x="320" y="338"/>
                    </a:lnTo>
                    <a:lnTo>
                      <a:pt x="305" y="317"/>
                    </a:lnTo>
                    <a:lnTo>
                      <a:pt x="299" y="298"/>
                    </a:lnTo>
                    <a:lnTo>
                      <a:pt x="299" y="256"/>
                    </a:lnTo>
                    <a:lnTo>
                      <a:pt x="313" y="199"/>
                    </a:lnTo>
                    <a:lnTo>
                      <a:pt x="313" y="178"/>
                    </a:lnTo>
                    <a:lnTo>
                      <a:pt x="313" y="159"/>
                    </a:lnTo>
                    <a:lnTo>
                      <a:pt x="299" y="159"/>
                    </a:lnTo>
                    <a:lnTo>
                      <a:pt x="278" y="159"/>
                    </a:lnTo>
                    <a:lnTo>
                      <a:pt x="263" y="159"/>
                    </a:lnTo>
                    <a:lnTo>
                      <a:pt x="250" y="138"/>
                    </a:lnTo>
                    <a:lnTo>
                      <a:pt x="244" y="109"/>
                    </a:lnTo>
                    <a:lnTo>
                      <a:pt x="229" y="82"/>
                    </a:lnTo>
                    <a:lnTo>
                      <a:pt x="202" y="40"/>
                    </a:lnTo>
                    <a:lnTo>
                      <a:pt x="181" y="6"/>
                    </a:lnTo>
                    <a:lnTo>
                      <a:pt x="172" y="0"/>
                    </a:lnTo>
                    <a:lnTo>
                      <a:pt x="160" y="0"/>
                    </a:lnTo>
                    <a:lnTo>
                      <a:pt x="145" y="0"/>
                    </a:lnTo>
                    <a:lnTo>
                      <a:pt x="124" y="13"/>
                    </a:lnTo>
                    <a:lnTo>
                      <a:pt x="111" y="21"/>
                    </a:lnTo>
                    <a:lnTo>
                      <a:pt x="90" y="34"/>
                    </a:lnTo>
                    <a:lnTo>
                      <a:pt x="63" y="55"/>
                    </a:lnTo>
                    <a:lnTo>
                      <a:pt x="34" y="82"/>
                    </a:lnTo>
                    <a:lnTo>
                      <a:pt x="21" y="96"/>
                    </a:lnTo>
                    <a:lnTo>
                      <a:pt x="6" y="117"/>
                    </a:lnTo>
                    <a:lnTo>
                      <a:pt x="0" y="145"/>
                    </a:lnTo>
                    <a:lnTo>
                      <a:pt x="0" y="178"/>
                    </a:lnTo>
                    <a:lnTo>
                      <a:pt x="0" y="220"/>
                    </a:lnTo>
                    <a:lnTo>
                      <a:pt x="6" y="247"/>
                    </a:lnTo>
                    <a:lnTo>
                      <a:pt x="21" y="289"/>
                    </a:lnTo>
                    <a:lnTo>
                      <a:pt x="27" y="298"/>
                    </a:lnTo>
                    <a:lnTo>
                      <a:pt x="48" y="304"/>
                    </a:lnTo>
                    <a:lnTo>
                      <a:pt x="63" y="310"/>
                    </a:lnTo>
                  </a:path>
                </a:pathLst>
              </a:custGeom>
              <a:solidFill>
                <a:srgbClr val="A66989"/>
              </a:solidFill>
              <a:ln w="12700" cap="rnd" cmpd="sng">
                <a:solidFill>
                  <a:srgbClr val="A66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7" name="Freeform 51"/>
              <p:cNvSpPr>
                <a:spLocks/>
              </p:cNvSpPr>
              <p:nvPr/>
            </p:nvSpPr>
            <p:spPr bwMode="auto">
              <a:xfrm>
                <a:off x="3753" y="1640"/>
                <a:ext cx="80" cy="106"/>
              </a:xfrm>
              <a:custGeom>
                <a:avLst/>
                <a:gdLst>
                  <a:gd name="T0" fmla="*/ 79 w 80"/>
                  <a:gd name="T1" fmla="*/ 63 h 106"/>
                  <a:gd name="T2" fmla="*/ 79 w 80"/>
                  <a:gd name="T3" fmla="*/ 84 h 106"/>
                  <a:gd name="T4" fmla="*/ 79 w 80"/>
                  <a:gd name="T5" fmla="*/ 90 h 106"/>
                  <a:gd name="T6" fmla="*/ 70 w 80"/>
                  <a:gd name="T7" fmla="*/ 99 h 106"/>
                  <a:gd name="T8" fmla="*/ 58 w 80"/>
                  <a:gd name="T9" fmla="*/ 105 h 106"/>
                  <a:gd name="T10" fmla="*/ 49 w 80"/>
                  <a:gd name="T11" fmla="*/ 105 h 106"/>
                  <a:gd name="T12" fmla="*/ 36 w 80"/>
                  <a:gd name="T13" fmla="*/ 105 h 106"/>
                  <a:gd name="T14" fmla="*/ 28 w 80"/>
                  <a:gd name="T15" fmla="*/ 105 h 106"/>
                  <a:gd name="T16" fmla="*/ 21 w 80"/>
                  <a:gd name="T17" fmla="*/ 105 h 106"/>
                  <a:gd name="T18" fmla="*/ 15 w 80"/>
                  <a:gd name="T19" fmla="*/ 90 h 106"/>
                  <a:gd name="T20" fmla="*/ 9 w 80"/>
                  <a:gd name="T21" fmla="*/ 78 h 106"/>
                  <a:gd name="T22" fmla="*/ 9 w 80"/>
                  <a:gd name="T23" fmla="*/ 57 h 106"/>
                  <a:gd name="T24" fmla="*/ 9 w 80"/>
                  <a:gd name="T25" fmla="*/ 29 h 106"/>
                  <a:gd name="T26" fmla="*/ 0 w 80"/>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06">
                    <a:moveTo>
                      <a:pt x="79" y="63"/>
                    </a:moveTo>
                    <a:lnTo>
                      <a:pt x="79" y="84"/>
                    </a:lnTo>
                    <a:lnTo>
                      <a:pt x="79" y="90"/>
                    </a:lnTo>
                    <a:lnTo>
                      <a:pt x="70" y="99"/>
                    </a:lnTo>
                    <a:lnTo>
                      <a:pt x="58" y="105"/>
                    </a:lnTo>
                    <a:lnTo>
                      <a:pt x="49" y="105"/>
                    </a:lnTo>
                    <a:lnTo>
                      <a:pt x="36" y="105"/>
                    </a:lnTo>
                    <a:lnTo>
                      <a:pt x="28" y="105"/>
                    </a:lnTo>
                    <a:lnTo>
                      <a:pt x="21" y="105"/>
                    </a:lnTo>
                    <a:lnTo>
                      <a:pt x="15" y="90"/>
                    </a:lnTo>
                    <a:lnTo>
                      <a:pt x="9" y="78"/>
                    </a:lnTo>
                    <a:lnTo>
                      <a:pt x="9" y="57"/>
                    </a:lnTo>
                    <a:lnTo>
                      <a:pt x="9" y="2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8" name="Freeform 52"/>
              <p:cNvSpPr>
                <a:spLocks/>
              </p:cNvSpPr>
              <p:nvPr/>
            </p:nvSpPr>
            <p:spPr bwMode="auto">
              <a:xfrm>
                <a:off x="3701" y="1698"/>
                <a:ext cx="69" cy="61"/>
              </a:xfrm>
              <a:custGeom>
                <a:avLst/>
                <a:gdLst>
                  <a:gd name="T0" fmla="*/ 68 w 69"/>
                  <a:gd name="T1" fmla="*/ 48 h 61"/>
                  <a:gd name="T2" fmla="*/ 62 w 69"/>
                  <a:gd name="T3" fmla="*/ 60 h 61"/>
                  <a:gd name="T4" fmla="*/ 54 w 69"/>
                  <a:gd name="T5" fmla="*/ 60 h 61"/>
                  <a:gd name="T6" fmla="*/ 41 w 69"/>
                  <a:gd name="T7" fmla="*/ 60 h 61"/>
                  <a:gd name="T8" fmla="*/ 27 w 69"/>
                  <a:gd name="T9" fmla="*/ 60 h 61"/>
                  <a:gd name="T10" fmla="*/ 21 w 69"/>
                  <a:gd name="T11" fmla="*/ 60 h 61"/>
                  <a:gd name="T12" fmla="*/ 12 w 69"/>
                  <a:gd name="T13" fmla="*/ 54 h 61"/>
                  <a:gd name="T14" fmla="*/ 6 w 69"/>
                  <a:gd name="T15" fmla="*/ 41 h 61"/>
                  <a:gd name="T16" fmla="*/ 6 w 69"/>
                  <a:gd name="T17" fmla="*/ 27 h 61"/>
                  <a:gd name="T18" fmla="*/ 0 w 6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1">
                    <a:moveTo>
                      <a:pt x="68" y="48"/>
                    </a:moveTo>
                    <a:lnTo>
                      <a:pt x="62" y="60"/>
                    </a:lnTo>
                    <a:lnTo>
                      <a:pt x="54" y="60"/>
                    </a:lnTo>
                    <a:lnTo>
                      <a:pt x="41" y="60"/>
                    </a:lnTo>
                    <a:lnTo>
                      <a:pt x="27" y="60"/>
                    </a:lnTo>
                    <a:lnTo>
                      <a:pt x="21" y="60"/>
                    </a:lnTo>
                    <a:lnTo>
                      <a:pt x="12" y="54"/>
                    </a:lnTo>
                    <a:lnTo>
                      <a:pt x="6" y="41"/>
                    </a:lnTo>
                    <a:lnTo>
                      <a:pt x="6" y="2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49" name="Freeform 53"/>
              <p:cNvSpPr>
                <a:spLocks/>
              </p:cNvSpPr>
              <p:nvPr/>
            </p:nvSpPr>
            <p:spPr bwMode="auto">
              <a:xfrm>
                <a:off x="3753" y="1758"/>
                <a:ext cx="101" cy="38"/>
              </a:xfrm>
              <a:custGeom>
                <a:avLst/>
                <a:gdLst>
                  <a:gd name="T0" fmla="*/ 100 w 101"/>
                  <a:gd name="T1" fmla="*/ 0 h 38"/>
                  <a:gd name="T2" fmla="*/ 79 w 101"/>
                  <a:gd name="T3" fmla="*/ 0 h 38"/>
                  <a:gd name="T4" fmla="*/ 49 w 101"/>
                  <a:gd name="T5" fmla="*/ 9 h 38"/>
                  <a:gd name="T6" fmla="*/ 28 w 101"/>
                  <a:gd name="T7" fmla="*/ 15 h 38"/>
                  <a:gd name="T8" fmla="*/ 15 w 101"/>
                  <a:gd name="T9" fmla="*/ 30 h 38"/>
                  <a:gd name="T10" fmla="*/ 0 w 101"/>
                  <a:gd name="T11" fmla="*/ 37 h 38"/>
                </a:gdLst>
                <a:ahLst/>
                <a:cxnLst>
                  <a:cxn ang="0">
                    <a:pos x="T0" y="T1"/>
                  </a:cxn>
                  <a:cxn ang="0">
                    <a:pos x="T2" y="T3"/>
                  </a:cxn>
                  <a:cxn ang="0">
                    <a:pos x="T4" y="T5"/>
                  </a:cxn>
                  <a:cxn ang="0">
                    <a:pos x="T6" y="T7"/>
                  </a:cxn>
                  <a:cxn ang="0">
                    <a:pos x="T8" y="T9"/>
                  </a:cxn>
                  <a:cxn ang="0">
                    <a:pos x="T10" y="T11"/>
                  </a:cxn>
                </a:cxnLst>
                <a:rect l="0" t="0" r="r" b="b"/>
                <a:pathLst>
                  <a:path w="101" h="38">
                    <a:moveTo>
                      <a:pt x="100" y="0"/>
                    </a:moveTo>
                    <a:lnTo>
                      <a:pt x="79" y="0"/>
                    </a:lnTo>
                    <a:lnTo>
                      <a:pt x="49" y="9"/>
                    </a:lnTo>
                    <a:lnTo>
                      <a:pt x="28" y="15"/>
                    </a:lnTo>
                    <a:lnTo>
                      <a:pt x="15" y="30"/>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0" name="Freeform 54"/>
              <p:cNvSpPr>
                <a:spLocks/>
              </p:cNvSpPr>
              <p:nvPr/>
            </p:nvSpPr>
            <p:spPr bwMode="auto">
              <a:xfrm>
                <a:off x="3816" y="1609"/>
                <a:ext cx="135" cy="171"/>
              </a:xfrm>
              <a:custGeom>
                <a:avLst/>
                <a:gdLst>
                  <a:gd name="T0" fmla="*/ 134 w 135"/>
                  <a:gd name="T1" fmla="*/ 149 h 171"/>
                  <a:gd name="T2" fmla="*/ 134 w 135"/>
                  <a:gd name="T3" fmla="*/ 158 h 171"/>
                  <a:gd name="T4" fmla="*/ 119 w 135"/>
                  <a:gd name="T5" fmla="*/ 158 h 171"/>
                  <a:gd name="T6" fmla="*/ 113 w 135"/>
                  <a:gd name="T7" fmla="*/ 164 h 171"/>
                  <a:gd name="T8" fmla="*/ 106 w 135"/>
                  <a:gd name="T9" fmla="*/ 170 h 171"/>
                  <a:gd name="T10" fmla="*/ 91 w 135"/>
                  <a:gd name="T11" fmla="*/ 164 h 171"/>
                  <a:gd name="T12" fmla="*/ 85 w 135"/>
                  <a:gd name="T13" fmla="*/ 164 h 171"/>
                  <a:gd name="T14" fmla="*/ 77 w 135"/>
                  <a:gd name="T15" fmla="*/ 164 h 171"/>
                  <a:gd name="T16" fmla="*/ 70 w 135"/>
                  <a:gd name="T17" fmla="*/ 158 h 171"/>
                  <a:gd name="T18" fmla="*/ 70 w 135"/>
                  <a:gd name="T19" fmla="*/ 149 h 171"/>
                  <a:gd name="T20" fmla="*/ 77 w 135"/>
                  <a:gd name="T21" fmla="*/ 143 h 171"/>
                  <a:gd name="T22" fmla="*/ 70 w 135"/>
                  <a:gd name="T23" fmla="*/ 131 h 171"/>
                  <a:gd name="T24" fmla="*/ 64 w 135"/>
                  <a:gd name="T25" fmla="*/ 122 h 171"/>
                  <a:gd name="T26" fmla="*/ 55 w 135"/>
                  <a:gd name="T27" fmla="*/ 116 h 171"/>
                  <a:gd name="T28" fmla="*/ 43 w 135"/>
                  <a:gd name="T29" fmla="*/ 116 h 171"/>
                  <a:gd name="T30" fmla="*/ 43 w 135"/>
                  <a:gd name="T31" fmla="*/ 110 h 171"/>
                  <a:gd name="T32" fmla="*/ 43 w 135"/>
                  <a:gd name="T33" fmla="*/ 102 h 171"/>
                  <a:gd name="T34" fmla="*/ 36 w 135"/>
                  <a:gd name="T35" fmla="*/ 95 h 171"/>
                  <a:gd name="T36" fmla="*/ 28 w 135"/>
                  <a:gd name="T37" fmla="*/ 89 h 171"/>
                  <a:gd name="T38" fmla="*/ 21 w 135"/>
                  <a:gd name="T39" fmla="*/ 81 h 171"/>
                  <a:gd name="T40" fmla="*/ 15 w 135"/>
                  <a:gd name="T41" fmla="*/ 75 h 171"/>
                  <a:gd name="T42" fmla="*/ 0 w 135"/>
                  <a:gd name="T43" fmla="*/ 62 h 171"/>
                  <a:gd name="T44" fmla="*/ 0 w 135"/>
                  <a:gd name="T45" fmla="*/ 54 h 171"/>
                  <a:gd name="T46" fmla="*/ 0 w 135"/>
                  <a:gd name="T47" fmla="*/ 41 h 171"/>
                  <a:gd name="T48" fmla="*/ 0 w 135"/>
                  <a:gd name="T49" fmla="*/ 33 h 171"/>
                  <a:gd name="T50" fmla="*/ 6 w 135"/>
                  <a:gd name="T51" fmla="*/ 21 h 171"/>
                  <a:gd name="T52" fmla="*/ 15 w 135"/>
                  <a:gd name="T53" fmla="*/ 12 h 171"/>
                  <a:gd name="T54" fmla="*/ 21 w 135"/>
                  <a:gd name="T55" fmla="*/ 6 h 171"/>
                  <a:gd name="T56" fmla="*/ 36 w 135"/>
                  <a:gd name="T57" fmla="*/ 0 h 171"/>
                  <a:gd name="T58" fmla="*/ 49 w 135"/>
                  <a:gd name="T5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5" h="171">
                    <a:moveTo>
                      <a:pt x="134" y="149"/>
                    </a:moveTo>
                    <a:lnTo>
                      <a:pt x="134" y="158"/>
                    </a:lnTo>
                    <a:lnTo>
                      <a:pt x="119" y="158"/>
                    </a:lnTo>
                    <a:lnTo>
                      <a:pt x="113" y="164"/>
                    </a:lnTo>
                    <a:lnTo>
                      <a:pt x="106" y="170"/>
                    </a:lnTo>
                    <a:lnTo>
                      <a:pt x="91" y="164"/>
                    </a:lnTo>
                    <a:lnTo>
                      <a:pt x="85" y="164"/>
                    </a:lnTo>
                    <a:lnTo>
                      <a:pt x="77" y="164"/>
                    </a:lnTo>
                    <a:lnTo>
                      <a:pt x="70" y="158"/>
                    </a:lnTo>
                    <a:lnTo>
                      <a:pt x="70" y="149"/>
                    </a:lnTo>
                    <a:lnTo>
                      <a:pt x="77" y="143"/>
                    </a:lnTo>
                    <a:lnTo>
                      <a:pt x="70" y="131"/>
                    </a:lnTo>
                    <a:lnTo>
                      <a:pt x="64" y="122"/>
                    </a:lnTo>
                    <a:lnTo>
                      <a:pt x="55" y="116"/>
                    </a:lnTo>
                    <a:lnTo>
                      <a:pt x="43" y="116"/>
                    </a:lnTo>
                    <a:lnTo>
                      <a:pt x="43" y="110"/>
                    </a:lnTo>
                    <a:lnTo>
                      <a:pt x="43" y="102"/>
                    </a:lnTo>
                    <a:lnTo>
                      <a:pt x="36" y="95"/>
                    </a:lnTo>
                    <a:lnTo>
                      <a:pt x="28" y="89"/>
                    </a:lnTo>
                    <a:lnTo>
                      <a:pt x="21" y="81"/>
                    </a:lnTo>
                    <a:lnTo>
                      <a:pt x="15" y="75"/>
                    </a:lnTo>
                    <a:lnTo>
                      <a:pt x="0" y="62"/>
                    </a:lnTo>
                    <a:lnTo>
                      <a:pt x="0" y="54"/>
                    </a:lnTo>
                    <a:lnTo>
                      <a:pt x="0" y="41"/>
                    </a:lnTo>
                    <a:lnTo>
                      <a:pt x="0" y="33"/>
                    </a:lnTo>
                    <a:lnTo>
                      <a:pt x="6" y="21"/>
                    </a:lnTo>
                    <a:lnTo>
                      <a:pt x="15" y="12"/>
                    </a:lnTo>
                    <a:lnTo>
                      <a:pt x="21" y="6"/>
                    </a:lnTo>
                    <a:lnTo>
                      <a:pt x="36" y="0"/>
                    </a:lnTo>
                    <a:lnTo>
                      <a:pt x="4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1" name="Freeform 55"/>
              <p:cNvSpPr>
                <a:spLocks/>
              </p:cNvSpPr>
              <p:nvPr/>
            </p:nvSpPr>
            <p:spPr bwMode="auto">
              <a:xfrm>
                <a:off x="3845" y="1619"/>
                <a:ext cx="69" cy="85"/>
              </a:xfrm>
              <a:custGeom>
                <a:avLst/>
                <a:gdLst>
                  <a:gd name="T0" fmla="*/ 35 w 69"/>
                  <a:gd name="T1" fmla="*/ 78 h 85"/>
                  <a:gd name="T2" fmla="*/ 35 w 69"/>
                  <a:gd name="T3" fmla="*/ 69 h 85"/>
                  <a:gd name="T4" fmla="*/ 41 w 69"/>
                  <a:gd name="T5" fmla="*/ 57 h 85"/>
                  <a:gd name="T6" fmla="*/ 41 w 69"/>
                  <a:gd name="T7" fmla="*/ 50 h 85"/>
                  <a:gd name="T8" fmla="*/ 56 w 69"/>
                  <a:gd name="T9" fmla="*/ 42 h 85"/>
                  <a:gd name="T10" fmla="*/ 62 w 69"/>
                  <a:gd name="T11" fmla="*/ 29 h 85"/>
                  <a:gd name="T12" fmla="*/ 68 w 69"/>
                  <a:gd name="T13" fmla="*/ 29 h 85"/>
                  <a:gd name="T14" fmla="*/ 62 w 69"/>
                  <a:gd name="T15" fmla="*/ 21 h 85"/>
                  <a:gd name="T16" fmla="*/ 56 w 69"/>
                  <a:gd name="T17" fmla="*/ 21 h 85"/>
                  <a:gd name="T18" fmla="*/ 47 w 69"/>
                  <a:gd name="T19" fmla="*/ 15 h 85"/>
                  <a:gd name="T20" fmla="*/ 41 w 69"/>
                  <a:gd name="T21" fmla="*/ 8 h 85"/>
                  <a:gd name="T22" fmla="*/ 35 w 69"/>
                  <a:gd name="T23" fmla="*/ 0 h 85"/>
                  <a:gd name="T24" fmla="*/ 21 w 69"/>
                  <a:gd name="T25" fmla="*/ 8 h 85"/>
                  <a:gd name="T26" fmla="*/ 14 w 69"/>
                  <a:gd name="T27" fmla="*/ 8 h 85"/>
                  <a:gd name="T28" fmla="*/ 8 w 69"/>
                  <a:gd name="T29" fmla="*/ 15 h 85"/>
                  <a:gd name="T30" fmla="*/ 0 w 69"/>
                  <a:gd name="T31" fmla="*/ 29 h 85"/>
                  <a:gd name="T32" fmla="*/ 0 w 69"/>
                  <a:gd name="T33" fmla="*/ 36 h 85"/>
                  <a:gd name="T34" fmla="*/ 0 w 69"/>
                  <a:gd name="T35" fmla="*/ 50 h 85"/>
                  <a:gd name="T36" fmla="*/ 8 w 69"/>
                  <a:gd name="T37" fmla="*/ 57 h 85"/>
                  <a:gd name="T38" fmla="*/ 14 w 69"/>
                  <a:gd name="T39" fmla="*/ 69 h 85"/>
                  <a:gd name="T40" fmla="*/ 35 w 69"/>
                  <a:gd name="T41"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85">
                    <a:moveTo>
                      <a:pt x="35" y="78"/>
                    </a:moveTo>
                    <a:lnTo>
                      <a:pt x="35" y="69"/>
                    </a:lnTo>
                    <a:lnTo>
                      <a:pt x="41" y="57"/>
                    </a:lnTo>
                    <a:lnTo>
                      <a:pt x="41" y="50"/>
                    </a:lnTo>
                    <a:lnTo>
                      <a:pt x="56" y="42"/>
                    </a:lnTo>
                    <a:lnTo>
                      <a:pt x="62" y="29"/>
                    </a:lnTo>
                    <a:lnTo>
                      <a:pt x="68" y="29"/>
                    </a:lnTo>
                    <a:lnTo>
                      <a:pt x="62" y="21"/>
                    </a:lnTo>
                    <a:lnTo>
                      <a:pt x="56" y="21"/>
                    </a:lnTo>
                    <a:lnTo>
                      <a:pt x="47" y="15"/>
                    </a:lnTo>
                    <a:lnTo>
                      <a:pt x="41" y="8"/>
                    </a:lnTo>
                    <a:lnTo>
                      <a:pt x="35" y="0"/>
                    </a:lnTo>
                    <a:lnTo>
                      <a:pt x="21" y="8"/>
                    </a:lnTo>
                    <a:lnTo>
                      <a:pt x="14" y="8"/>
                    </a:lnTo>
                    <a:lnTo>
                      <a:pt x="8" y="15"/>
                    </a:lnTo>
                    <a:lnTo>
                      <a:pt x="0" y="29"/>
                    </a:lnTo>
                    <a:lnTo>
                      <a:pt x="0" y="36"/>
                    </a:lnTo>
                    <a:lnTo>
                      <a:pt x="0" y="50"/>
                    </a:lnTo>
                    <a:lnTo>
                      <a:pt x="8" y="57"/>
                    </a:lnTo>
                    <a:lnTo>
                      <a:pt x="14" y="69"/>
                    </a:lnTo>
                    <a:lnTo>
                      <a:pt x="35" y="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2" name="Freeform 56"/>
              <p:cNvSpPr>
                <a:spLocks/>
              </p:cNvSpPr>
              <p:nvPr/>
            </p:nvSpPr>
            <p:spPr bwMode="auto">
              <a:xfrm>
                <a:off x="3824" y="2183"/>
                <a:ext cx="161" cy="119"/>
              </a:xfrm>
              <a:custGeom>
                <a:avLst/>
                <a:gdLst>
                  <a:gd name="T0" fmla="*/ 160 w 161"/>
                  <a:gd name="T1" fmla="*/ 0 h 119"/>
                  <a:gd name="T2" fmla="*/ 147 w 161"/>
                  <a:gd name="T3" fmla="*/ 21 h 119"/>
                  <a:gd name="T4" fmla="*/ 133 w 161"/>
                  <a:gd name="T5" fmla="*/ 34 h 119"/>
                  <a:gd name="T6" fmla="*/ 118 w 161"/>
                  <a:gd name="T7" fmla="*/ 42 h 119"/>
                  <a:gd name="T8" fmla="*/ 105 w 161"/>
                  <a:gd name="T9" fmla="*/ 42 h 119"/>
                  <a:gd name="T10" fmla="*/ 84 w 161"/>
                  <a:gd name="T11" fmla="*/ 48 h 119"/>
                  <a:gd name="T12" fmla="*/ 69 w 161"/>
                  <a:gd name="T13" fmla="*/ 48 h 119"/>
                  <a:gd name="T14" fmla="*/ 57 w 161"/>
                  <a:gd name="T15" fmla="*/ 48 h 119"/>
                  <a:gd name="T16" fmla="*/ 48 w 161"/>
                  <a:gd name="T17" fmla="*/ 48 h 119"/>
                  <a:gd name="T18" fmla="*/ 36 w 161"/>
                  <a:gd name="T19" fmla="*/ 55 h 119"/>
                  <a:gd name="T20" fmla="*/ 15 w 161"/>
                  <a:gd name="T21" fmla="*/ 61 h 119"/>
                  <a:gd name="T22" fmla="*/ 8 w 161"/>
                  <a:gd name="T23" fmla="*/ 76 h 119"/>
                  <a:gd name="T24" fmla="*/ 0 w 161"/>
                  <a:gd name="T25" fmla="*/ 91 h 119"/>
                  <a:gd name="T26" fmla="*/ 0 w 161"/>
                  <a:gd name="T27" fmla="*/ 103 h 119"/>
                  <a:gd name="T28" fmla="*/ 8 w 161"/>
                  <a:gd name="T29" fmla="*/ 103 h 119"/>
                  <a:gd name="T30" fmla="*/ 15 w 161"/>
                  <a:gd name="T31" fmla="*/ 103 h 119"/>
                  <a:gd name="T32" fmla="*/ 15 w 161"/>
                  <a:gd name="T33" fmla="*/ 112 h 119"/>
                  <a:gd name="T34" fmla="*/ 8 w 161"/>
                  <a:gd name="T3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19">
                    <a:moveTo>
                      <a:pt x="160" y="0"/>
                    </a:moveTo>
                    <a:lnTo>
                      <a:pt x="147" y="21"/>
                    </a:lnTo>
                    <a:lnTo>
                      <a:pt x="133" y="34"/>
                    </a:lnTo>
                    <a:lnTo>
                      <a:pt x="118" y="42"/>
                    </a:lnTo>
                    <a:lnTo>
                      <a:pt x="105" y="42"/>
                    </a:lnTo>
                    <a:lnTo>
                      <a:pt x="84" y="48"/>
                    </a:lnTo>
                    <a:lnTo>
                      <a:pt x="69" y="48"/>
                    </a:lnTo>
                    <a:lnTo>
                      <a:pt x="57" y="48"/>
                    </a:lnTo>
                    <a:lnTo>
                      <a:pt x="48" y="48"/>
                    </a:lnTo>
                    <a:lnTo>
                      <a:pt x="36" y="55"/>
                    </a:lnTo>
                    <a:lnTo>
                      <a:pt x="15" y="61"/>
                    </a:lnTo>
                    <a:lnTo>
                      <a:pt x="8" y="76"/>
                    </a:lnTo>
                    <a:lnTo>
                      <a:pt x="0" y="91"/>
                    </a:lnTo>
                    <a:lnTo>
                      <a:pt x="0" y="103"/>
                    </a:lnTo>
                    <a:lnTo>
                      <a:pt x="8" y="103"/>
                    </a:lnTo>
                    <a:lnTo>
                      <a:pt x="15" y="103"/>
                    </a:lnTo>
                    <a:lnTo>
                      <a:pt x="15" y="112"/>
                    </a:lnTo>
                    <a:lnTo>
                      <a:pt x="8" y="1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3" name="Freeform 57"/>
              <p:cNvSpPr>
                <a:spLocks/>
              </p:cNvSpPr>
              <p:nvPr/>
            </p:nvSpPr>
            <p:spPr bwMode="auto">
              <a:xfrm>
                <a:off x="3803" y="2146"/>
                <a:ext cx="43" cy="80"/>
              </a:xfrm>
              <a:custGeom>
                <a:avLst/>
                <a:gdLst>
                  <a:gd name="T0" fmla="*/ 42 w 43"/>
                  <a:gd name="T1" fmla="*/ 36 h 80"/>
                  <a:gd name="T2" fmla="*/ 42 w 43"/>
                  <a:gd name="T3" fmla="*/ 43 h 80"/>
                  <a:gd name="T4" fmla="*/ 42 w 43"/>
                  <a:gd name="T5" fmla="*/ 49 h 80"/>
                  <a:gd name="T6" fmla="*/ 42 w 43"/>
                  <a:gd name="T7" fmla="*/ 58 h 80"/>
                  <a:gd name="T8" fmla="*/ 36 w 43"/>
                  <a:gd name="T9" fmla="*/ 64 h 80"/>
                  <a:gd name="T10" fmla="*/ 29 w 43"/>
                  <a:gd name="T11" fmla="*/ 70 h 80"/>
                  <a:gd name="T12" fmla="*/ 21 w 43"/>
                  <a:gd name="T13" fmla="*/ 79 h 80"/>
                  <a:gd name="T14" fmla="*/ 15 w 43"/>
                  <a:gd name="T15" fmla="*/ 70 h 80"/>
                  <a:gd name="T16" fmla="*/ 8 w 43"/>
                  <a:gd name="T17" fmla="*/ 70 h 80"/>
                  <a:gd name="T18" fmla="*/ 8 w 43"/>
                  <a:gd name="T19" fmla="*/ 64 h 80"/>
                  <a:gd name="T20" fmla="*/ 0 w 43"/>
                  <a:gd name="T21" fmla="*/ 58 h 80"/>
                  <a:gd name="T22" fmla="*/ 0 w 43"/>
                  <a:gd name="T23" fmla="*/ 49 h 80"/>
                  <a:gd name="T24" fmla="*/ 0 w 43"/>
                  <a:gd name="T25" fmla="*/ 43 h 80"/>
                  <a:gd name="T26" fmla="*/ 0 w 43"/>
                  <a:gd name="T27" fmla="*/ 36 h 80"/>
                  <a:gd name="T28" fmla="*/ 0 w 43"/>
                  <a:gd name="T29" fmla="*/ 28 h 80"/>
                  <a:gd name="T30" fmla="*/ 0 w 43"/>
                  <a:gd name="T31" fmla="*/ 21 h 80"/>
                  <a:gd name="T32" fmla="*/ 8 w 43"/>
                  <a:gd name="T33" fmla="*/ 15 h 80"/>
                  <a:gd name="T34" fmla="*/ 8 w 43"/>
                  <a:gd name="T35" fmla="*/ 9 h 80"/>
                  <a:gd name="T36" fmla="*/ 15 w 43"/>
                  <a:gd name="T37" fmla="*/ 0 h 80"/>
                  <a:gd name="T38" fmla="*/ 21 w 43"/>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80">
                    <a:moveTo>
                      <a:pt x="42" y="36"/>
                    </a:moveTo>
                    <a:lnTo>
                      <a:pt x="42" y="43"/>
                    </a:lnTo>
                    <a:lnTo>
                      <a:pt x="42" y="49"/>
                    </a:lnTo>
                    <a:lnTo>
                      <a:pt x="42" y="58"/>
                    </a:lnTo>
                    <a:lnTo>
                      <a:pt x="36" y="64"/>
                    </a:lnTo>
                    <a:lnTo>
                      <a:pt x="29" y="70"/>
                    </a:lnTo>
                    <a:lnTo>
                      <a:pt x="21" y="79"/>
                    </a:lnTo>
                    <a:lnTo>
                      <a:pt x="15" y="70"/>
                    </a:lnTo>
                    <a:lnTo>
                      <a:pt x="8" y="70"/>
                    </a:lnTo>
                    <a:lnTo>
                      <a:pt x="8" y="64"/>
                    </a:lnTo>
                    <a:lnTo>
                      <a:pt x="0" y="58"/>
                    </a:lnTo>
                    <a:lnTo>
                      <a:pt x="0" y="49"/>
                    </a:lnTo>
                    <a:lnTo>
                      <a:pt x="0" y="43"/>
                    </a:lnTo>
                    <a:lnTo>
                      <a:pt x="0" y="36"/>
                    </a:lnTo>
                    <a:lnTo>
                      <a:pt x="0" y="28"/>
                    </a:lnTo>
                    <a:lnTo>
                      <a:pt x="0" y="21"/>
                    </a:lnTo>
                    <a:lnTo>
                      <a:pt x="8" y="15"/>
                    </a:lnTo>
                    <a:lnTo>
                      <a:pt x="8" y="9"/>
                    </a:lnTo>
                    <a:lnTo>
                      <a:pt x="15" y="0"/>
                    </a:lnTo>
                    <a:lnTo>
                      <a:pt x="2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4" name="Freeform 58"/>
              <p:cNvSpPr>
                <a:spLocks/>
              </p:cNvSpPr>
              <p:nvPr/>
            </p:nvSpPr>
            <p:spPr bwMode="auto">
              <a:xfrm>
                <a:off x="4435" y="2419"/>
                <a:ext cx="379" cy="187"/>
              </a:xfrm>
              <a:custGeom>
                <a:avLst/>
                <a:gdLst>
                  <a:gd name="T0" fmla="*/ 106 w 379"/>
                  <a:gd name="T1" fmla="*/ 165 h 187"/>
                  <a:gd name="T2" fmla="*/ 127 w 379"/>
                  <a:gd name="T3" fmla="*/ 138 h 187"/>
                  <a:gd name="T4" fmla="*/ 133 w 379"/>
                  <a:gd name="T5" fmla="*/ 123 h 187"/>
                  <a:gd name="T6" fmla="*/ 154 w 379"/>
                  <a:gd name="T7" fmla="*/ 96 h 187"/>
                  <a:gd name="T8" fmla="*/ 182 w 379"/>
                  <a:gd name="T9" fmla="*/ 96 h 187"/>
                  <a:gd name="T10" fmla="*/ 218 w 379"/>
                  <a:gd name="T11" fmla="*/ 111 h 187"/>
                  <a:gd name="T12" fmla="*/ 237 w 379"/>
                  <a:gd name="T13" fmla="*/ 102 h 187"/>
                  <a:gd name="T14" fmla="*/ 258 w 379"/>
                  <a:gd name="T15" fmla="*/ 117 h 187"/>
                  <a:gd name="T16" fmla="*/ 279 w 379"/>
                  <a:gd name="T17" fmla="*/ 138 h 187"/>
                  <a:gd name="T18" fmla="*/ 294 w 379"/>
                  <a:gd name="T19" fmla="*/ 159 h 187"/>
                  <a:gd name="T20" fmla="*/ 306 w 379"/>
                  <a:gd name="T21" fmla="*/ 171 h 187"/>
                  <a:gd name="T22" fmla="*/ 315 w 379"/>
                  <a:gd name="T23" fmla="*/ 186 h 187"/>
                  <a:gd name="T24" fmla="*/ 336 w 379"/>
                  <a:gd name="T25" fmla="*/ 165 h 187"/>
                  <a:gd name="T26" fmla="*/ 357 w 379"/>
                  <a:gd name="T27" fmla="*/ 153 h 187"/>
                  <a:gd name="T28" fmla="*/ 370 w 379"/>
                  <a:gd name="T29" fmla="*/ 123 h 187"/>
                  <a:gd name="T30" fmla="*/ 378 w 379"/>
                  <a:gd name="T31" fmla="*/ 102 h 187"/>
                  <a:gd name="T32" fmla="*/ 370 w 379"/>
                  <a:gd name="T33" fmla="*/ 69 h 187"/>
                  <a:gd name="T34" fmla="*/ 363 w 379"/>
                  <a:gd name="T35" fmla="*/ 48 h 187"/>
                  <a:gd name="T36" fmla="*/ 357 w 379"/>
                  <a:gd name="T37" fmla="*/ 33 h 187"/>
                  <a:gd name="T38" fmla="*/ 336 w 379"/>
                  <a:gd name="T39" fmla="*/ 15 h 187"/>
                  <a:gd name="T40" fmla="*/ 321 w 379"/>
                  <a:gd name="T41" fmla="*/ 6 h 187"/>
                  <a:gd name="T42" fmla="*/ 294 w 379"/>
                  <a:gd name="T43" fmla="*/ 0 h 187"/>
                  <a:gd name="T44" fmla="*/ 287 w 379"/>
                  <a:gd name="T45" fmla="*/ 6 h 187"/>
                  <a:gd name="T46" fmla="*/ 279 w 379"/>
                  <a:gd name="T47" fmla="*/ 15 h 187"/>
                  <a:gd name="T48" fmla="*/ 272 w 379"/>
                  <a:gd name="T49" fmla="*/ 27 h 187"/>
                  <a:gd name="T50" fmla="*/ 266 w 379"/>
                  <a:gd name="T51" fmla="*/ 42 h 187"/>
                  <a:gd name="T52" fmla="*/ 251 w 379"/>
                  <a:gd name="T53" fmla="*/ 48 h 187"/>
                  <a:gd name="T54" fmla="*/ 245 w 379"/>
                  <a:gd name="T55" fmla="*/ 54 h 187"/>
                  <a:gd name="T56" fmla="*/ 230 w 379"/>
                  <a:gd name="T57" fmla="*/ 63 h 187"/>
                  <a:gd name="T58" fmla="*/ 230 w 379"/>
                  <a:gd name="T59" fmla="*/ 75 h 187"/>
                  <a:gd name="T60" fmla="*/ 175 w 379"/>
                  <a:gd name="T61" fmla="*/ 84 h 187"/>
                  <a:gd name="T62" fmla="*/ 160 w 379"/>
                  <a:gd name="T63" fmla="*/ 84 h 187"/>
                  <a:gd name="T64" fmla="*/ 154 w 379"/>
                  <a:gd name="T65" fmla="*/ 75 h 187"/>
                  <a:gd name="T66" fmla="*/ 133 w 379"/>
                  <a:gd name="T67" fmla="*/ 42 h 187"/>
                  <a:gd name="T68" fmla="*/ 118 w 379"/>
                  <a:gd name="T69" fmla="*/ 15 h 187"/>
                  <a:gd name="T70" fmla="*/ 106 w 379"/>
                  <a:gd name="T71" fmla="*/ 0 h 187"/>
                  <a:gd name="T72" fmla="*/ 97 w 379"/>
                  <a:gd name="T73" fmla="*/ 6 h 187"/>
                  <a:gd name="T74" fmla="*/ 70 w 379"/>
                  <a:gd name="T75" fmla="*/ 21 h 187"/>
                  <a:gd name="T76" fmla="*/ 49 w 379"/>
                  <a:gd name="T77" fmla="*/ 42 h 187"/>
                  <a:gd name="T78" fmla="*/ 36 w 379"/>
                  <a:gd name="T79" fmla="*/ 54 h 187"/>
                  <a:gd name="T80" fmla="*/ 15 w 379"/>
                  <a:gd name="T81" fmla="*/ 84 h 187"/>
                  <a:gd name="T82" fmla="*/ 6 w 379"/>
                  <a:gd name="T83" fmla="*/ 102 h 187"/>
                  <a:gd name="T84" fmla="*/ 0 w 379"/>
                  <a:gd name="T85" fmla="*/ 132 h 187"/>
                  <a:gd name="T86" fmla="*/ 6 w 379"/>
                  <a:gd name="T87" fmla="*/ 153 h 187"/>
                  <a:gd name="T88" fmla="*/ 21 w 379"/>
                  <a:gd name="T89" fmla="*/ 165 h 187"/>
                  <a:gd name="T90" fmla="*/ 42 w 379"/>
                  <a:gd name="T91" fmla="*/ 180 h 187"/>
                  <a:gd name="T92" fmla="*/ 70 w 379"/>
                  <a:gd name="T93" fmla="*/ 180 h 187"/>
                  <a:gd name="T94" fmla="*/ 91 w 379"/>
                  <a:gd name="T95" fmla="*/ 171 h 187"/>
                  <a:gd name="T96" fmla="*/ 106 w 379"/>
                  <a:gd name="T97"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9" h="187">
                    <a:moveTo>
                      <a:pt x="106" y="165"/>
                    </a:moveTo>
                    <a:lnTo>
                      <a:pt x="127" y="138"/>
                    </a:lnTo>
                    <a:lnTo>
                      <a:pt x="133" y="123"/>
                    </a:lnTo>
                    <a:lnTo>
                      <a:pt x="154" y="96"/>
                    </a:lnTo>
                    <a:lnTo>
                      <a:pt x="182" y="96"/>
                    </a:lnTo>
                    <a:lnTo>
                      <a:pt x="218" y="111"/>
                    </a:lnTo>
                    <a:lnTo>
                      <a:pt x="237" y="102"/>
                    </a:lnTo>
                    <a:lnTo>
                      <a:pt x="258" y="117"/>
                    </a:lnTo>
                    <a:lnTo>
                      <a:pt x="279" y="138"/>
                    </a:lnTo>
                    <a:lnTo>
                      <a:pt x="294" y="159"/>
                    </a:lnTo>
                    <a:lnTo>
                      <a:pt x="306" y="171"/>
                    </a:lnTo>
                    <a:lnTo>
                      <a:pt x="315" y="186"/>
                    </a:lnTo>
                    <a:lnTo>
                      <a:pt x="336" y="165"/>
                    </a:lnTo>
                    <a:lnTo>
                      <a:pt x="357" y="153"/>
                    </a:lnTo>
                    <a:lnTo>
                      <a:pt x="370" y="123"/>
                    </a:lnTo>
                    <a:lnTo>
                      <a:pt x="378" y="102"/>
                    </a:lnTo>
                    <a:lnTo>
                      <a:pt x="370" y="69"/>
                    </a:lnTo>
                    <a:lnTo>
                      <a:pt x="363" y="48"/>
                    </a:lnTo>
                    <a:lnTo>
                      <a:pt x="357" y="33"/>
                    </a:lnTo>
                    <a:lnTo>
                      <a:pt x="336" y="15"/>
                    </a:lnTo>
                    <a:lnTo>
                      <a:pt x="321" y="6"/>
                    </a:lnTo>
                    <a:lnTo>
                      <a:pt x="294" y="0"/>
                    </a:lnTo>
                    <a:lnTo>
                      <a:pt x="287" y="6"/>
                    </a:lnTo>
                    <a:lnTo>
                      <a:pt x="279" y="15"/>
                    </a:lnTo>
                    <a:lnTo>
                      <a:pt x="272" y="27"/>
                    </a:lnTo>
                    <a:lnTo>
                      <a:pt x="266" y="42"/>
                    </a:lnTo>
                    <a:lnTo>
                      <a:pt x="251" y="48"/>
                    </a:lnTo>
                    <a:lnTo>
                      <a:pt x="245" y="54"/>
                    </a:lnTo>
                    <a:lnTo>
                      <a:pt x="230" y="63"/>
                    </a:lnTo>
                    <a:lnTo>
                      <a:pt x="230" y="75"/>
                    </a:lnTo>
                    <a:lnTo>
                      <a:pt x="175" y="84"/>
                    </a:lnTo>
                    <a:lnTo>
                      <a:pt x="160" y="84"/>
                    </a:lnTo>
                    <a:lnTo>
                      <a:pt x="154" y="75"/>
                    </a:lnTo>
                    <a:lnTo>
                      <a:pt x="133" y="42"/>
                    </a:lnTo>
                    <a:lnTo>
                      <a:pt x="118" y="15"/>
                    </a:lnTo>
                    <a:lnTo>
                      <a:pt x="106" y="0"/>
                    </a:lnTo>
                    <a:lnTo>
                      <a:pt x="97" y="6"/>
                    </a:lnTo>
                    <a:lnTo>
                      <a:pt x="70" y="21"/>
                    </a:lnTo>
                    <a:lnTo>
                      <a:pt x="49" y="42"/>
                    </a:lnTo>
                    <a:lnTo>
                      <a:pt x="36" y="54"/>
                    </a:lnTo>
                    <a:lnTo>
                      <a:pt x="15" y="84"/>
                    </a:lnTo>
                    <a:lnTo>
                      <a:pt x="6" y="102"/>
                    </a:lnTo>
                    <a:lnTo>
                      <a:pt x="0" y="132"/>
                    </a:lnTo>
                    <a:lnTo>
                      <a:pt x="6" y="153"/>
                    </a:lnTo>
                    <a:lnTo>
                      <a:pt x="21" y="165"/>
                    </a:lnTo>
                    <a:lnTo>
                      <a:pt x="42" y="180"/>
                    </a:lnTo>
                    <a:lnTo>
                      <a:pt x="70" y="180"/>
                    </a:lnTo>
                    <a:lnTo>
                      <a:pt x="91" y="171"/>
                    </a:lnTo>
                    <a:lnTo>
                      <a:pt x="106" y="165"/>
                    </a:lnTo>
                  </a:path>
                </a:pathLst>
              </a:custGeom>
              <a:solidFill>
                <a:srgbClr val="A6698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5" name="Freeform 59"/>
              <p:cNvSpPr>
                <a:spLocks/>
              </p:cNvSpPr>
              <p:nvPr/>
            </p:nvSpPr>
            <p:spPr bwMode="auto">
              <a:xfrm>
                <a:off x="4569" y="2555"/>
                <a:ext cx="179" cy="748"/>
              </a:xfrm>
              <a:custGeom>
                <a:avLst/>
                <a:gdLst>
                  <a:gd name="T0" fmla="*/ 48 w 179"/>
                  <a:gd name="T1" fmla="*/ 747 h 748"/>
                  <a:gd name="T2" fmla="*/ 41 w 179"/>
                  <a:gd name="T3" fmla="*/ 734 h 748"/>
                  <a:gd name="T4" fmla="*/ 33 w 179"/>
                  <a:gd name="T5" fmla="*/ 686 h 748"/>
                  <a:gd name="T6" fmla="*/ 21 w 179"/>
                  <a:gd name="T7" fmla="*/ 629 h 748"/>
                  <a:gd name="T8" fmla="*/ 12 w 179"/>
                  <a:gd name="T9" fmla="*/ 581 h 748"/>
                  <a:gd name="T10" fmla="*/ 6 w 179"/>
                  <a:gd name="T11" fmla="*/ 527 h 748"/>
                  <a:gd name="T12" fmla="*/ 6 w 179"/>
                  <a:gd name="T13" fmla="*/ 478 h 748"/>
                  <a:gd name="T14" fmla="*/ 0 w 179"/>
                  <a:gd name="T15" fmla="*/ 422 h 748"/>
                  <a:gd name="T16" fmla="*/ 0 w 179"/>
                  <a:gd name="T17" fmla="*/ 374 h 748"/>
                  <a:gd name="T18" fmla="*/ 0 w 179"/>
                  <a:gd name="T19" fmla="*/ 319 h 748"/>
                  <a:gd name="T20" fmla="*/ 0 w 179"/>
                  <a:gd name="T21" fmla="*/ 271 h 748"/>
                  <a:gd name="T22" fmla="*/ 0 w 179"/>
                  <a:gd name="T23" fmla="*/ 214 h 748"/>
                  <a:gd name="T24" fmla="*/ 6 w 179"/>
                  <a:gd name="T25" fmla="*/ 166 h 748"/>
                  <a:gd name="T26" fmla="*/ 6 w 179"/>
                  <a:gd name="T27" fmla="*/ 111 h 748"/>
                  <a:gd name="T28" fmla="*/ 12 w 179"/>
                  <a:gd name="T29" fmla="*/ 63 h 748"/>
                  <a:gd name="T30" fmla="*/ 21 w 179"/>
                  <a:gd name="T31" fmla="*/ 6 h 748"/>
                  <a:gd name="T32" fmla="*/ 95 w 179"/>
                  <a:gd name="T33" fmla="*/ 0 h 748"/>
                  <a:gd name="T34" fmla="*/ 95 w 179"/>
                  <a:gd name="T35" fmla="*/ 55 h 748"/>
                  <a:gd name="T36" fmla="*/ 89 w 179"/>
                  <a:gd name="T37" fmla="*/ 111 h 748"/>
                  <a:gd name="T38" fmla="*/ 89 w 179"/>
                  <a:gd name="T39" fmla="*/ 166 h 748"/>
                  <a:gd name="T40" fmla="*/ 89 w 179"/>
                  <a:gd name="T41" fmla="*/ 222 h 748"/>
                  <a:gd name="T42" fmla="*/ 95 w 179"/>
                  <a:gd name="T43" fmla="*/ 277 h 748"/>
                  <a:gd name="T44" fmla="*/ 101 w 179"/>
                  <a:gd name="T45" fmla="*/ 325 h 748"/>
                  <a:gd name="T46" fmla="*/ 101 w 179"/>
                  <a:gd name="T47" fmla="*/ 380 h 748"/>
                  <a:gd name="T48" fmla="*/ 110 w 179"/>
                  <a:gd name="T49" fmla="*/ 436 h 748"/>
                  <a:gd name="T50" fmla="*/ 116 w 179"/>
                  <a:gd name="T51" fmla="*/ 491 h 748"/>
                  <a:gd name="T52" fmla="*/ 130 w 179"/>
                  <a:gd name="T53" fmla="*/ 548 h 748"/>
                  <a:gd name="T54" fmla="*/ 137 w 179"/>
                  <a:gd name="T55" fmla="*/ 602 h 748"/>
                  <a:gd name="T56" fmla="*/ 151 w 179"/>
                  <a:gd name="T57" fmla="*/ 650 h 748"/>
                  <a:gd name="T58" fmla="*/ 164 w 179"/>
                  <a:gd name="T59" fmla="*/ 707 h 748"/>
                  <a:gd name="T60" fmla="*/ 178 w 179"/>
                  <a:gd name="T61" fmla="*/ 741 h 748"/>
                  <a:gd name="T62" fmla="*/ 48 w 179"/>
                  <a:gd name="T63" fmla="*/ 74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748">
                    <a:moveTo>
                      <a:pt x="48" y="747"/>
                    </a:moveTo>
                    <a:lnTo>
                      <a:pt x="41" y="734"/>
                    </a:lnTo>
                    <a:lnTo>
                      <a:pt x="33" y="686"/>
                    </a:lnTo>
                    <a:lnTo>
                      <a:pt x="21" y="629"/>
                    </a:lnTo>
                    <a:lnTo>
                      <a:pt x="12" y="581"/>
                    </a:lnTo>
                    <a:lnTo>
                      <a:pt x="6" y="527"/>
                    </a:lnTo>
                    <a:lnTo>
                      <a:pt x="6" y="478"/>
                    </a:lnTo>
                    <a:lnTo>
                      <a:pt x="0" y="422"/>
                    </a:lnTo>
                    <a:lnTo>
                      <a:pt x="0" y="374"/>
                    </a:lnTo>
                    <a:lnTo>
                      <a:pt x="0" y="319"/>
                    </a:lnTo>
                    <a:lnTo>
                      <a:pt x="0" y="271"/>
                    </a:lnTo>
                    <a:lnTo>
                      <a:pt x="0" y="214"/>
                    </a:lnTo>
                    <a:lnTo>
                      <a:pt x="6" y="166"/>
                    </a:lnTo>
                    <a:lnTo>
                      <a:pt x="6" y="111"/>
                    </a:lnTo>
                    <a:lnTo>
                      <a:pt x="12" y="63"/>
                    </a:lnTo>
                    <a:lnTo>
                      <a:pt x="21" y="6"/>
                    </a:lnTo>
                    <a:lnTo>
                      <a:pt x="95" y="0"/>
                    </a:lnTo>
                    <a:lnTo>
                      <a:pt x="95" y="55"/>
                    </a:lnTo>
                    <a:lnTo>
                      <a:pt x="89" y="111"/>
                    </a:lnTo>
                    <a:lnTo>
                      <a:pt x="89" y="166"/>
                    </a:lnTo>
                    <a:lnTo>
                      <a:pt x="89" y="222"/>
                    </a:lnTo>
                    <a:lnTo>
                      <a:pt x="95" y="277"/>
                    </a:lnTo>
                    <a:lnTo>
                      <a:pt x="101" y="325"/>
                    </a:lnTo>
                    <a:lnTo>
                      <a:pt x="101" y="380"/>
                    </a:lnTo>
                    <a:lnTo>
                      <a:pt x="110" y="436"/>
                    </a:lnTo>
                    <a:lnTo>
                      <a:pt x="116" y="491"/>
                    </a:lnTo>
                    <a:lnTo>
                      <a:pt x="130" y="548"/>
                    </a:lnTo>
                    <a:lnTo>
                      <a:pt x="137" y="602"/>
                    </a:lnTo>
                    <a:lnTo>
                      <a:pt x="151" y="650"/>
                    </a:lnTo>
                    <a:lnTo>
                      <a:pt x="164" y="707"/>
                    </a:lnTo>
                    <a:lnTo>
                      <a:pt x="178" y="741"/>
                    </a:lnTo>
                    <a:lnTo>
                      <a:pt x="48" y="747"/>
                    </a:lnTo>
                  </a:path>
                </a:pathLst>
              </a:custGeom>
              <a:solidFill>
                <a:srgbClr val="73001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6" name="Freeform 60"/>
              <p:cNvSpPr>
                <a:spLocks/>
              </p:cNvSpPr>
              <p:nvPr/>
            </p:nvSpPr>
            <p:spPr bwMode="auto">
              <a:xfrm>
                <a:off x="4574" y="2471"/>
                <a:ext cx="111" cy="119"/>
              </a:xfrm>
              <a:custGeom>
                <a:avLst/>
                <a:gdLst>
                  <a:gd name="T0" fmla="*/ 56 w 111"/>
                  <a:gd name="T1" fmla="*/ 112 h 119"/>
                  <a:gd name="T2" fmla="*/ 89 w 111"/>
                  <a:gd name="T3" fmla="*/ 112 h 119"/>
                  <a:gd name="T4" fmla="*/ 104 w 111"/>
                  <a:gd name="T5" fmla="*/ 112 h 119"/>
                  <a:gd name="T6" fmla="*/ 104 w 111"/>
                  <a:gd name="T7" fmla="*/ 99 h 119"/>
                  <a:gd name="T8" fmla="*/ 110 w 111"/>
                  <a:gd name="T9" fmla="*/ 78 h 119"/>
                  <a:gd name="T10" fmla="*/ 110 w 111"/>
                  <a:gd name="T11" fmla="*/ 42 h 119"/>
                  <a:gd name="T12" fmla="*/ 110 w 111"/>
                  <a:gd name="T13" fmla="*/ 21 h 119"/>
                  <a:gd name="T14" fmla="*/ 110 w 111"/>
                  <a:gd name="T15" fmla="*/ 8 h 119"/>
                  <a:gd name="T16" fmla="*/ 95 w 111"/>
                  <a:gd name="T17" fmla="*/ 0 h 119"/>
                  <a:gd name="T18" fmla="*/ 48 w 111"/>
                  <a:gd name="T19" fmla="*/ 0 h 119"/>
                  <a:gd name="T20" fmla="*/ 35 w 111"/>
                  <a:gd name="T21" fmla="*/ 0 h 119"/>
                  <a:gd name="T22" fmla="*/ 6 w 111"/>
                  <a:gd name="T23" fmla="*/ 15 h 119"/>
                  <a:gd name="T24" fmla="*/ 0 w 111"/>
                  <a:gd name="T25" fmla="*/ 30 h 119"/>
                  <a:gd name="T26" fmla="*/ 0 w 111"/>
                  <a:gd name="T27" fmla="*/ 36 h 119"/>
                  <a:gd name="T28" fmla="*/ 0 w 111"/>
                  <a:gd name="T29" fmla="*/ 48 h 119"/>
                  <a:gd name="T30" fmla="*/ 0 w 111"/>
                  <a:gd name="T31" fmla="*/ 78 h 119"/>
                  <a:gd name="T32" fmla="*/ 0 w 111"/>
                  <a:gd name="T33" fmla="*/ 99 h 119"/>
                  <a:gd name="T34" fmla="*/ 6 w 111"/>
                  <a:gd name="T35" fmla="*/ 118 h 119"/>
                  <a:gd name="T36" fmla="*/ 56 w 111"/>
                  <a:gd name="T37" fmla="*/ 1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9">
                    <a:moveTo>
                      <a:pt x="56" y="112"/>
                    </a:moveTo>
                    <a:lnTo>
                      <a:pt x="89" y="112"/>
                    </a:lnTo>
                    <a:lnTo>
                      <a:pt x="104" y="112"/>
                    </a:lnTo>
                    <a:lnTo>
                      <a:pt x="104" y="99"/>
                    </a:lnTo>
                    <a:lnTo>
                      <a:pt x="110" y="78"/>
                    </a:lnTo>
                    <a:lnTo>
                      <a:pt x="110" y="42"/>
                    </a:lnTo>
                    <a:lnTo>
                      <a:pt x="110" y="21"/>
                    </a:lnTo>
                    <a:lnTo>
                      <a:pt x="110" y="8"/>
                    </a:lnTo>
                    <a:lnTo>
                      <a:pt x="95" y="0"/>
                    </a:lnTo>
                    <a:lnTo>
                      <a:pt x="48" y="0"/>
                    </a:lnTo>
                    <a:lnTo>
                      <a:pt x="35" y="0"/>
                    </a:lnTo>
                    <a:lnTo>
                      <a:pt x="6" y="15"/>
                    </a:lnTo>
                    <a:lnTo>
                      <a:pt x="0" y="30"/>
                    </a:lnTo>
                    <a:lnTo>
                      <a:pt x="0" y="36"/>
                    </a:lnTo>
                    <a:lnTo>
                      <a:pt x="0" y="48"/>
                    </a:lnTo>
                    <a:lnTo>
                      <a:pt x="0" y="78"/>
                    </a:lnTo>
                    <a:lnTo>
                      <a:pt x="0" y="99"/>
                    </a:lnTo>
                    <a:lnTo>
                      <a:pt x="6" y="118"/>
                    </a:lnTo>
                    <a:lnTo>
                      <a:pt x="56" y="112"/>
                    </a:lnTo>
                  </a:path>
                </a:pathLst>
              </a:custGeom>
              <a:solidFill>
                <a:srgbClr val="73001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7" name="Freeform 61"/>
              <p:cNvSpPr>
                <a:spLocks/>
              </p:cNvSpPr>
              <p:nvPr/>
            </p:nvSpPr>
            <p:spPr bwMode="auto">
              <a:xfrm>
                <a:off x="3764" y="1997"/>
                <a:ext cx="638" cy="554"/>
              </a:xfrm>
              <a:custGeom>
                <a:avLst/>
                <a:gdLst>
                  <a:gd name="T0" fmla="*/ 637 w 638"/>
                  <a:gd name="T1" fmla="*/ 538 h 554"/>
                  <a:gd name="T2" fmla="*/ 601 w 638"/>
                  <a:gd name="T3" fmla="*/ 545 h 554"/>
                  <a:gd name="T4" fmla="*/ 574 w 638"/>
                  <a:gd name="T5" fmla="*/ 553 h 554"/>
                  <a:gd name="T6" fmla="*/ 547 w 638"/>
                  <a:gd name="T7" fmla="*/ 545 h 554"/>
                  <a:gd name="T8" fmla="*/ 539 w 638"/>
                  <a:gd name="T9" fmla="*/ 532 h 554"/>
                  <a:gd name="T10" fmla="*/ 532 w 638"/>
                  <a:gd name="T11" fmla="*/ 511 h 554"/>
                  <a:gd name="T12" fmla="*/ 532 w 638"/>
                  <a:gd name="T13" fmla="*/ 475 h 554"/>
                  <a:gd name="T14" fmla="*/ 526 w 638"/>
                  <a:gd name="T15" fmla="*/ 448 h 554"/>
                  <a:gd name="T16" fmla="*/ 518 w 638"/>
                  <a:gd name="T17" fmla="*/ 436 h 554"/>
                  <a:gd name="T18" fmla="*/ 511 w 638"/>
                  <a:gd name="T19" fmla="*/ 427 h 554"/>
                  <a:gd name="T20" fmla="*/ 490 w 638"/>
                  <a:gd name="T21" fmla="*/ 427 h 554"/>
                  <a:gd name="T22" fmla="*/ 457 w 638"/>
                  <a:gd name="T23" fmla="*/ 436 h 554"/>
                  <a:gd name="T24" fmla="*/ 448 w 638"/>
                  <a:gd name="T25" fmla="*/ 421 h 554"/>
                  <a:gd name="T26" fmla="*/ 448 w 638"/>
                  <a:gd name="T27" fmla="*/ 406 h 554"/>
                  <a:gd name="T28" fmla="*/ 448 w 638"/>
                  <a:gd name="T29" fmla="*/ 379 h 554"/>
                  <a:gd name="T30" fmla="*/ 442 w 638"/>
                  <a:gd name="T31" fmla="*/ 358 h 554"/>
                  <a:gd name="T32" fmla="*/ 421 w 638"/>
                  <a:gd name="T33" fmla="*/ 346 h 554"/>
                  <a:gd name="T34" fmla="*/ 379 w 638"/>
                  <a:gd name="T35" fmla="*/ 346 h 554"/>
                  <a:gd name="T36" fmla="*/ 346 w 638"/>
                  <a:gd name="T37" fmla="*/ 346 h 554"/>
                  <a:gd name="T38" fmla="*/ 325 w 638"/>
                  <a:gd name="T39" fmla="*/ 337 h 554"/>
                  <a:gd name="T40" fmla="*/ 304 w 638"/>
                  <a:gd name="T41" fmla="*/ 316 h 554"/>
                  <a:gd name="T42" fmla="*/ 298 w 638"/>
                  <a:gd name="T43" fmla="*/ 297 h 554"/>
                  <a:gd name="T44" fmla="*/ 304 w 638"/>
                  <a:gd name="T45" fmla="*/ 256 h 554"/>
                  <a:gd name="T46" fmla="*/ 319 w 638"/>
                  <a:gd name="T47" fmla="*/ 199 h 554"/>
                  <a:gd name="T48" fmla="*/ 319 w 638"/>
                  <a:gd name="T49" fmla="*/ 178 h 554"/>
                  <a:gd name="T50" fmla="*/ 319 w 638"/>
                  <a:gd name="T51" fmla="*/ 159 h 554"/>
                  <a:gd name="T52" fmla="*/ 298 w 638"/>
                  <a:gd name="T53" fmla="*/ 159 h 554"/>
                  <a:gd name="T54" fmla="*/ 283 w 638"/>
                  <a:gd name="T55" fmla="*/ 159 h 554"/>
                  <a:gd name="T56" fmla="*/ 268 w 638"/>
                  <a:gd name="T57" fmla="*/ 159 h 554"/>
                  <a:gd name="T58" fmla="*/ 249 w 638"/>
                  <a:gd name="T59" fmla="*/ 138 h 554"/>
                  <a:gd name="T60" fmla="*/ 241 w 638"/>
                  <a:gd name="T61" fmla="*/ 109 h 554"/>
                  <a:gd name="T62" fmla="*/ 228 w 638"/>
                  <a:gd name="T63" fmla="*/ 82 h 554"/>
                  <a:gd name="T64" fmla="*/ 207 w 638"/>
                  <a:gd name="T65" fmla="*/ 40 h 554"/>
                  <a:gd name="T66" fmla="*/ 186 w 638"/>
                  <a:gd name="T67" fmla="*/ 6 h 554"/>
                  <a:gd name="T68" fmla="*/ 172 w 638"/>
                  <a:gd name="T69" fmla="*/ 0 h 554"/>
                  <a:gd name="T70" fmla="*/ 159 w 638"/>
                  <a:gd name="T71" fmla="*/ 0 h 554"/>
                  <a:gd name="T72" fmla="*/ 145 w 638"/>
                  <a:gd name="T73" fmla="*/ 0 h 554"/>
                  <a:gd name="T74" fmla="*/ 124 w 638"/>
                  <a:gd name="T75" fmla="*/ 13 h 554"/>
                  <a:gd name="T76" fmla="*/ 109 w 638"/>
                  <a:gd name="T77" fmla="*/ 21 h 554"/>
                  <a:gd name="T78" fmla="*/ 96 w 638"/>
                  <a:gd name="T79" fmla="*/ 34 h 554"/>
                  <a:gd name="T80" fmla="*/ 69 w 638"/>
                  <a:gd name="T81" fmla="*/ 54 h 554"/>
                  <a:gd name="T82" fmla="*/ 40 w 638"/>
                  <a:gd name="T83" fmla="*/ 82 h 554"/>
                  <a:gd name="T84" fmla="*/ 27 w 638"/>
                  <a:gd name="T85" fmla="*/ 96 h 554"/>
                  <a:gd name="T86" fmla="*/ 13 w 638"/>
                  <a:gd name="T87" fmla="*/ 117 h 554"/>
                  <a:gd name="T88" fmla="*/ 6 w 638"/>
                  <a:gd name="T89" fmla="*/ 145 h 554"/>
                  <a:gd name="T90" fmla="*/ 0 w 638"/>
                  <a:gd name="T91" fmla="*/ 178 h 554"/>
                  <a:gd name="T92" fmla="*/ 6 w 638"/>
                  <a:gd name="T93" fmla="*/ 220 h 554"/>
                  <a:gd name="T94" fmla="*/ 6 w 638"/>
                  <a:gd name="T95" fmla="*/ 247 h 554"/>
                  <a:gd name="T96" fmla="*/ 19 w 638"/>
                  <a:gd name="T97" fmla="*/ 289 h 554"/>
                  <a:gd name="T98" fmla="*/ 34 w 638"/>
                  <a:gd name="T99" fmla="*/ 297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554">
                    <a:moveTo>
                      <a:pt x="637" y="538"/>
                    </a:moveTo>
                    <a:lnTo>
                      <a:pt x="601" y="545"/>
                    </a:lnTo>
                    <a:lnTo>
                      <a:pt x="574" y="553"/>
                    </a:lnTo>
                    <a:lnTo>
                      <a:pt x="547" y="545"/>
                    </a:lnTo>
                    <a:lnTo>
                      <a:pt x="539" y="532"/>
                    </a:lnTo>
                    <a:lnTo>
                      <a:pt x="532" y="511"/>
                    </a:lnTo>
                    <a:lnTo>
                      <a:pt x="532" y="475"/>
                    </a:lnTo>
                    <a:lnTo>
                      <a:pt x="526" y="448"/>
                    </a:lnTo>
                    <a:lnTo>
                      <a:pt x="518" y="436"/>
                    </a:lnTo>
                    <a:lnTo>
                      <a:pt x="511" y="427"/>
                    </a:lnTo>
                    <a:lnTo>
                      <a:pt x="490" y="427"/>
                    </a:lnTo>
                    <a:lnTo>
                      <a:pt x="457" y="436"/>
                    </a:lnTo>
                    <a:lnTo>
                      <a:pt x="448" y="421"/>
                    </a:lnTo>
                    <a:lnTo>
                      <a:pt x="448" y="406"/>
                    </a:lnTo>
                    <a:lnTo>
                      <a:pt x="448" y="379"/>
                    </a:lnTo>
                    <a:lnTo>
                      <a:pt x="442" y="358"/>
                    </a:lnTo>
                    <a:lnTo>
                      <a:pt x="421" y="346"/>
                    </a:lnTo>
                    <a:lnTo>
                      <a:pt x="379" y="346"/>
                    </a:lnTo>
                    <a:lnTo>
                      <a:pt x="346" y="346"/>
                    </a:lnTo>
                    <a:lnTo>
                      <a:pt x="325" y="337"/>
                    </a:lnTo>
                    <a:lnTo>
                      <a:pt x="304" y="316"/>
                    </a:lnTo>
                    <a:lnTo>
                      <a:pt x="298" y="297"/>
                    </a:lnTo>
                    <a:lnTo>
                      <a:pt x="304" y="256"/>
                    </a:lnTo>
                    <a:lnTo>
                      <a:pt x="319" y="199"/>
                    </a:lnTo>
                    <a:lnTo>
                      <a:pt x="319" y="178"/>
                    </a:lnTo>
                    <a:lnTo>
                      <a:pt x="319" y="159"/>
                    </a:lnTo>
                    <a:lnTo>
                      <a:pt x="298" y="159"/>
                    </a:lnTo>
                    <a:lnTo>
                      <a:pt x="283" y="159"/>
                    </a:lnTo>
                    <a:lnTo>
                      <a:pt x="268" y="159"/>
                    </a:lnTo>
                    <a:lnTo>
                      <a:pt x="249" y="138"/>
                    </a:lnTo>
                    <a:lnTo>
                      <a:pt x="241" y="109"/>
                    </a:lnTo>
                    <a:lnTo>
                      <a:pt x="228" y="82"/>
                    </a:lnTo>
                    <a:lnTo>
                      <a:pt x="207" y="40"/>
                    </a:lnTo>
                    <a:lnTo>
                      <a:pt x="186" y="6"/>
                    </a:lnTo>
                    <a:lnTo>
                      <a:pt x="172" y="0"/>
                    </a:lnTo>
                    <a:lnTo>
                      <a:pt x="159" y="0"/>
                    </a:lnTo>
                    <a:lnTo>
                      <a:pt x="145" y="0"/>
                    </a:lnTo>
                    <a:lnTo>
                      <a:pt x="124" y="13"/>
                    </a:lnTo>
                    <a:lnTo>
                      <a:pt x="109" y="21"/>
                    </a:lnTo>
                    <a:lnTo>
                      <a:pt x="96" y="34"/>
                    </a:lnTo>
                    <a:lnTo>
                      <a:pt x="69" y="54"/>
                    </a:lnTo>
                    <a:lnTo>
                      <a:pt x="40" y="82"/>
                    </a:lnTo>
                    <a:lnTo>
                      <a:pt x="27" y="96"/>
                    </a:lnTo>
                    <a:lnTo>
                      <a:pt x="13" y="117"/>
                    </a:lnTo>
                    <a:lnTo>
                      <a:pt x="6" y="145"/>
                    </a:lnTo>
                    <a:lnTo>
                      <a:pt x="0" y="178"/>
                    </a:lnTo>
                    <a:lnTo>
                      <a:pt x="6" y="220"/>
                    </a:lnTo>
                    <a:lnTo>
                      <a:pt x="6" y="247"/>
                    </a:lnTo>
                    <a:lnTo>
                      <a:pt x="19" y="289"/>
                    </a:lnTo>
                    <a:lnTo>
                      <a:pt x="34" y="29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8" name="Freeform 62"/>
              <p:cNvSpPr>
                <a:spLocks/>
              </p:cNvSpPr>
              <p:nvPr/>
            </p:nvSpPr>
            <p:spPr bwMode="auto">
              <a:xfrm>
                <a:off x="3816" y="2314"/>
                <a:ext cx="413" cy="1026"/>
              </a:xfrm>
              <a:custGeom>
                <a:avLst/>
                <a:gdLst>
                  <a:gd name="T0" fmla="*/ 15 w 413"/>
                  <a:gd name="T1" fmla="*/ 0 h 1026"/>
                  <a:gd name="T2" fmla="*/ 15 w 413"/>
                  <a:gd name="T3" fmla="*/ 15 h 1026"/>
                  <a:gd name="T4" fmla="*/ 6 w 413"/>
                  <a:gd name="T5" fmla="*/ 36 h 1026"/>
                  <a:gd name="T6" fmla="*/ 0 w 413"/>
                  <a:gd name="T7" fmla="*/ 84 h 1026"/>
                  <a:gd name="T8" fmla="*/ 0 w 413"/>
                  <a:gd name="T9" fmla="*/ 126 h 1026"/>
                  <a:gd name="T10" fmla="*/ 0 w 413"/>
                  <a:gd name="T11" fmla="*/ 153 h 1026"/>
                  <a:gd name="T12" fmla="*/ 6 w 413"/>
                  <a:gd name="T13" fmla="*/ 174 h 1026"/>
                  <a:gd name="T14" fmla="*/ 21 w 413"/>
                  <a:gd name="T15" fmla="*/ 208 h 1026"/>
                  <a:gd name="T16" fmla="*/ 42 w 413"/>
                  <a:gd name="T17" fmla="*/ 228 h 1026"/>
                  <a:gd name="T18" fmla="*/ 63 w 413"/>
                  <a:gd name="T19" fmla="*/ 237 h 1026"/>
                  <a:gd name="T20" fmla="*/ 91 w 413"/>
                  <a:gd name="T21" fmla="*/ 237 h 1026"/>
                  <a:gd name="T22" fmla="*/ 106 w 413"/>
                  <a:gd name="T23" fmla="*/ 228 h 1026"/>
                  <a:gd name="T24" fmla="*/ 125 w 413"/>
                  <a:gd name="T25" fmla="*/ 228 h 1026"/>
                  <a:gd name="T26" fmla="*/ 133 w 413"/>
                  <a:gd name="T27" fmla="*/ 249 h 1026"/>
                  <a:gd name="T28" fmla="*/ 133 w 413"/>
                  <a:gd name="T29" fmla="*/ 270 h 1026"/>
                  <a:gd name="T30" fmla="*/ 133 w 413"/>
                  <a:gd name="T31" fmla="*/ 319 h 1026"/>
                  <a:gd name="T32" fmla="*/ 133 w 413"/>
                  <a:gd name="T33" fmla="*/ 340 h 1026"/>
                  <a:gd name="T34" fmla="*/ 146 w 413"/>
                  <a:gd name="T35" fmla="*/ 361 h 1026"/>
                  <a:gd name="T36" fmla="*/ 154 w 413"/>
                  <a:gd name="T37" fmla="*/ 381 h 1026"/>
                  <a:gd name="T38" fmla="*/ 182 w 413"/>
                  <a:gd name="T39" fmla="*/ 388 h 1026"/>
                  <a:gd name="T40" fmla="*/ 196 w 413"/>
                  <a:gd name="T41" fmla="*/ 388 h 1026"/>
                  <a:gd name="T42" fmla="*/ 216 w 413"/>
                  <a:gd name="T43" fmla="*/ 381 h 1026"/>
                  <a:gd name="T44" fmla="*/ 224 w 413"/>
                  <a:gd name="T45" fmla="*/ 381 h 1026"/>
                  <a:gd name="T46" fmla="*/ 216 w 413"/>
                  <a:gd name="T47" fmla="*/ 402 h 1026"/>
                  <a:gd name="T48" fmla="*/ 216 w 413"/>
                  <a:gd name="T49" fmla="*/ 430 h 1026"/>
                  <a:gd name="T50" fmla="*/ 230 w 413"/>
                  <a:gd name="T51" fmla="*/ 451 h 1026"/>
                  <a:gd name="T52" fmla="*/ 245 w 413"/>
                  <a:gd name="T53" fmla="*/ 478 h 1026"/>
                  <a:gd name="T54" fmla="*/ 266 w 413"/>
                  <a:gd name="T55" fmla="*/ 493 h 1026"/>
                  <a:gd name="T56" fmla="*/ 306 w 413"/>
                  <a:gd name="T57" fmla="*/ 526 h 1026"/>
                  <a:gd name="T58" fmla="*/ 306 w 413"/>
                  <a:gd name="T59" fmla="*/ 547 h 1026"/>
                  <a:gd name="T60" fmla="*/ 300 w 413"/>
                  <a:gd name="T61" fmla="*/ 562 h 1026"/>
                  <a:gd name="T62" fmla="*/ 294 w 413"/>
                  <a:gd name="T63" fmla="*/ 589 h 1026"/>
                  <a:gd name="T64" fmla="*/ 285 w 413"/>
                  <a:gd name="T65" fmla="*/ 610 h 1026"/>
                  <a:gd name="T66" fmla="*/ 285 w 413"/>
                  <a:gd name="T67" fmla="*/ 658 h 1026"/>
                  <a:gd name="T68" fmla="*/ 294 w 413"/>
                  <a:gd name="T69" fmla="*/ 700 h 1026"/>
                  <a:gd name="T70" fmla="*/ 306 w 413"/>
                  <a:gd name="T71" fmla="*/ 727 h 1026"/>
                  <a:gd name="T72" fmla="*/ 315 w 413"/>
                  <a:gd name="T73" fmla="*/ 748 h 1026"/>
                  <a:gd name="T74" fmla="*/ 321 w 413"/>
                  <a:gd name="T75" fmla="*/ 769 h 1026"/>
                  <a:gd name="T76" fmla="*/ 336 w 413"/>
                  <a:gd name="T77" fmla="*/ 797 h 1026"/>
                  <a:gd name="T78" fmla="*/ 349 w 413"/>
                  <a:gd name="T79" fmla="*/ 824 h 1026"/>
                  <a:gd name="T80" fmla="*/ 370 w 413"/>
                  <a:gd name="T81" fmla="*/ 859 h 1026"/>
                  <a:gd name="T82" fmla="*/ 385 w 413"/>
                  <a:gd name="T83" fmla="*/ 880 h 1026"/>
                  <a:gd name="T84" fmla="*/ 376 w 413"/>
                  <a:gd name="T85" fmla="*/ 887 h 1026"/>
                  <a:gd name="T86" fmla="*/ 363 w 413"/>
                  <a:gd name="T87" fmla="*/ 908 h 1026"/>
                  <a:gd name="T88" fmla="*/ 363 w 413"/>
                  <a:gd name="T89" fmla="*/ 935 h 1026"/>
                  <a:gd name="T90" fmla="*/ 370 w 413"/>
                  <a:gd name="T91" fmla="*/ 962 h 1026"/>
                  <a:gd name="T92" fmla="*/ 376 w 413"/>
                  <a:gd name="T93" fmla="*/ 989 h 1026"/>
                  <a:gd name="T94" fmla="*/ 391 w 413"/>
                  <a:gd name="T95" fmla="*/ 1010 h 1026"/>
                  <a:gd name="T96" fmla="*/ 412 w 413"/>
                  <a:gd name="T97" fmla="*/ 1025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3" h="1026">
                    <a:moveTo>
                      <a:pt x="15" y="0"/>
                    </a:moveTo>
                    <a:lnTo>
                      <a:pt x="15" y="15"/>
                    </a:lnTo>
                    <a:lnTo>
                      <a:pt x="6" y="36"/>
                    </a:lnTo>
                    <a:lnTo>
                      <a:pt x="0" y="84"/>
                    </a:lnTo>
                    <a:lnTo>
                      <a:pt x="0" y="126"/>
                    </a:lnTo>
                    <a:lnTo>
                      <a:pt x="0" y="153"/>
                    </a:lnTo>
                    <a:lnTo>
                      <a:pt x="6" y="174"/>
                    </a:lnTo>
                    <a:lnTo>
                      <a:pt x="21" y="208"/>
                    </a:lnTo>
                    <a:lnTo>
                      <a:pt x="42" y="228"/>
                    </a:lnTo>
                    <a:lnTo>
                      <a:pt x="63" y="237"/>
                    </a:lnTo>
                    <a:lnTo>
                      <a:pt x="91" y="237"/>
                    </a:lnTo>
                    <a:lnTo>
                      <a:pt x="106" y="228"/>
                    </a:lnTo>
                    <a:lnTo>
                      <a:pt x="125" y="228"/>
                    </a:lnTo>
                    <a:lnTo>
                      <a:pt x="133" y="249"/>
                    </a:lnTo>
                    <a:lnTo>
                      <a:pt x="133" y="270"/>
                    </a:lnTo>
                    <a:lnTo>
                      <a:pt x="133" y="319"/>
                    </a:lnTo>
                    <a:lnTo>
                      <a:pt x="133" y="340"/>
                    </a:lnTo>
                    <a:lnTo>
                      <a:pt x="146" y="361"/>
                    </a:lnTo>
                    <a:lnTo>
                      <a:pt x="154" y="381"/>
                    </a:lnTo>
                    <a:lnTo>
                      <a:pt x="182" y="388"/>
                    </a:lnTo>
                    <a:lnTo>
                      <a:pt x="196" y="388"/>
                    </a:lnTo>
                    <a:lnTo>
                      <a:pt x="216" y="381"/>
                    </a:lnTo>
                    <a:lnTo>
                      <a:pt x="224" y="381"/>
                    </a:lnTo>
                    <a:lnTo>
                      <a:pt x="216" y="402"/>
                    </a:lnTo>
                    <a:lnTo>
                      <a:pt x="216" y="430"/>
                    </a:lnTo>
                    <a:lnTo>
                      <a:pt x="230" y="451"/>
                    </a:lnTo>
                    <a:lnTo>
                      <a:pt x="245" y="478"/>
                    </a:lnTo>
                    <a:lnTo>
                      <a:pt x="266" y="493"/>
                    </a:lnTo>
                    <a:lnTo>
                      <a:pt x="306" y="526"/>
                    </a:lnTo>
                    <a:lnTo>
                      <a:pt x="306" y="547"/>
                    </a:lnTo>
                    <a:lnTo>
                      <a:pt x="300" y="562"/>
                    </a:lnTo>
                    <a:lnTo>
                      <a:pt x="294" y="589"/>
                    </a:lnTo>
                    <a:lnTo>
                      <a:pt x="285" y="610"/>
                    </a:lnTo>
                    <a:lnTo>
                      <a:pt x="285" y="658"/>
                    </a:lnTo>
                    <a:lnTo>
                      <a:pt x="294" y="700"/>
                    </a:lnTo>
                    <a:lnTo>
                      <a:pt x="306" y="727"/>
                    </a:lnTo>
                    <a:lnTo>
                      <a:pt x="315" y="748"/>
                    </a:lnTo>
                    <a:lnTo>
                      <a:pt x="321" y="769"/>
                    </a:lnTo>
                    <a:lnTo>
                      <a:pt x="336" y="797"/>
                    </a:lnTo>
                    <a:lnTo>
                      <a:pt x="349" y="824"/>
                    </a:lnTo>
                    <a:lnTo>
                      <a:pt x="370" y="859"/>
                    </a:lnTo>
                    <a:lnTo>
                      <a:pt x="385" y="880"/>
                    </a:lnTo>
                    <a:lnTo>
                      <a:pt x="376" y="887"/>
                    </a:lnTo>
                    <a:lnTo>
                      <a:pt x="363" y="908"/>
                    </a:lnTo>
                    <a:lnTo>
                      <a:pt x="363" y="935"/>
                    </a:lnTo>
                    <a:lnTo>
                      <a:pt x="370" y="962"/>
                    </a:lnTo>
                    <a:lnTo>
                      <a:pt x="376" y="989"/>
                    </a:lnTo>
                    <a:lnTo>
                      <a:pt x="391" y="1010"/>
                    </a:lnTo>
                    <a:lnTo>
                      <a:pt x="412" y="10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59" name="Freeform 63"/>
              <p:cNvSpPr>
                <a:spLocks/>
              </p:cNvSpPr>
              <p:nvPr/>
            </p:nvSpPr>
            <p:spPr bwMode="auto">
              <a:xfrm>
                <a:off x="4844" y="2555"/>
                <a:ext cx="329" cy="502"/>
              </a:xfrm>
              <a:custGeom>
                <a:avLst/>
                <a:gdLst>
                  <a:gd name="T0" fmla="*/ 328 w 329"/>
                  <a:gd name="T1" fmla="*/ 501 h 502"/>
                  <a:gd name="T2" fmla="*/ 315 w 329"/>
                  <a:gd name="T3" fmla="*/ 423 h 502"/>
                  <a:gd name="T4" fmla="*/ 322 w 329"/>
                  <a:gd name="T5" fmla="*/ 362 h 502"/>
                  <a:gd name="T6" fmla="*/ 322 w 329"/>
                  <a:gd name="T7" fmla="*/ 347 h 502"/>
                  <a:gd name="T8" fmla="*/ 315 w 329"/>
                  <a:gd name="T9" fmla="*/ 293 h 502"/>
                  <a:gd name="T10" fmla="*/ 294 w 329"/>
                  <a:gd name="T11" fmla="*/ 229 h 502"/>
                  <a:gd name="T12" fmla="*/ 273 w 329"/>
                  <a:gd name="T13" fmla="*/ 194 h 502"/>
                  <a:gd name="T14" fmla="*/ 258 w 329"/>
                  <a:gd name="T15" fmla="*/ 173 h 502"/>
                  <a:gd name="T16" fmla="*/ 237 w 329"/>
                  <a:gd name="T17" fmla="*/ 160 h 502"/>
                  <a:gd name="T18" fmla="*/ 231 w 329"/>
                  <a:gd name="T19" fmla="*/ 154 h 502"/>
                  <a:gd name="T20" fmla="*/ 216 w 329"/>
                  <a:gd name="T21" fmla="*/ 124 h 502"/>
                  <a:gd name="T22" fmla="*/ 203 w 329"/>
                  <a:gd name="T23" fmla="*/ 91 h 502"/>
                  <a:gd name="T24" fmla="*/ 197 w 329"/>
                  <a:gd name="T25" fmla="*/ 69 h 502"/>
                  <a:gd name="T26" fmla="*/ 182 w 329"/>
                  <a:gd name="T27" fmla="*/ 55 h 502"/>
                  <a:gd name="T28" fmla="*/ 161 w 329"/>
                  <a:gd name="T29" fmla="*/ 34 h 502"/>
                  <a:gd name="T30" fmla="*/ 146 w 329"/>
                  <a:gd name="T31" fmla="*/ 27 h 502"/>
                  <a:gd name="T32" fmla="*/ 133 w 329"/>
                  <a:gd name="T33" fmla="*/ 27 h 502"/>
                  <a:gd name="T34" fmla="*/ 106 w 329"/>
                  <a:gd name="T35" fmla="*/ 21 h 502"/>
                  <a:gd name="T36" fmla="*/ 85 w 329"/>
                  <a:gd name="T37" fmla="*/ 27 h 502"/>
                  <a:gd name="T38" fmla="*/ 55 w 329"/>
                  <a:gd name="T39" fmla="*/ 34 h 502"/>
                  <a:gd name="T40" fmla="*/ 42 w 329"/>
                  <a:gd name="T41" fmla="*/ 42 h 502"/>
                  <a:gd name="T42" fmla="*/ 28 w 329"/>
                  <a:gd name="T43" fmla="*/ 21 h 502"/>
                  <a:gd name="T44" fmla="*/ 0 w 329"/>
                  <a:gd name="T4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502">
                    <a:moveTo>
                      <a:pt x="328" y="501"/>
                    </a:moveTo>
                    <a:lnTo>
                      <a:pt x="315" y="423"/>
                    </a:lnTo>
                    <a:lnTo>
                      <a:pt x="322" y="362"/>
                    </a:lnTo>
                    <a:lnTo>
                      <a:pt x="322" y="347"/>
                    </a:lnTo>
                    <a:lnTo>
                      <a:pt x="315" y="293"/>
                    </a:lnTo>
                    <a:lnTo>
                      <a:pt x="294" y="229"/>
                    </a:lnTo>
                    <a:lnTo>
                      <a:pt x="273" y="194"/>
                    </a:lnTo>
                    <a:lnTo>
                      <a:pt x="258" y="173"/>
                    </a:lnTo>
                    <a:lnTo>
                      <a:pt x="237" y="160"/>
                    </a:lnTo>
                    <a:lnTo>
                      <a:pt x="231" y="154"/>
                    </a:lnTo>
                    <a:lnTo>
                      <a:pt x="216" y="124"/>
                    </a:lnTo>
                    <a:lnTo>
                      <a:pt x="203" y="91"/>
                    </a:lnTo>
                    <a:lnTo>
                      <a:pt x="197" y="69"/>
                    </a:lnTo>
                    <a:lnTo>
                      <a:pt x="182" y="55"/>
                    </a:lnTo>
                    <a:lnTo>
                      <a:pt x="161" y="34"/>
                    </a:lnTo>
                    <a:lnTo>
                      <a:pt x="146" y="27"/>
                    </a:lnTo>
                    <a:lnTo>
                      <a:pt x="133" y="27"/>
                    </a:lnTo>
                    <a:lnTo>
                      <a:pt x="106" y="21"/>
                    </a:lnTo>
                    <a:lnTo>
                      <a:pt x="85" y="27"/>
                    </a:lnTo>
                    <a:lnTo>
                      <a:pt x="55" y="34"/>
                    </a:lnTo>
                    <a:lnTo>
                      <a:pt x="42" y="42"/>
                    </a:lnTo>
                    <a:lnTo>
                      <a:pt x="28" y="2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0" name="Freeform 64"/>
              <p:cNvSpPr>
                <a:spLocks/>
              </p:cNvSpPr>
              <p:nvPr/>
            </p:nvSpPr>
            <p:spPr bwMode="auto">
              <a:xfrm>
                <a:off x="5109" y="2807"/>
                <a:ext cx="460" cy="394"/>
              </a:xfrm>
              <a:custGeom>
                <a:avLst/>
                <a:gdLst>
                  <a:gd name="T0" fmla="*/ 139 w 460"/>
                  <a:gd name="T1" fmla="*/ 337 h 394"/>
                  <a:gd name="T2" fmla="*/ 160 w 460"/>
                  <a:gd name="T3" fmla="*/ 351 h 394"/>
                  <a:gd name="T4" fmla="*/ 208 w 460"/>
                  <a:gd name="T5" fmla="*/ 357 h 394"/>
                  <a:gd name="T6" fmla="*/ 263 w 460"/>
                  <a:gd name="T7" fmla="*/ 357 h 394"/>
                  <a:gd name="T8" fmla="*/ 326 w 460"/>
                  <a:gd name="T9" fmla="*/ 357 h 394"/>
                  <a:gd name="T10" fmla="*/ 402 w 460"/>
                  <a:gd name="T11" fmla="*/ 351 h 394"/>
                  <a:gd name="T12" fmla="*/ 417 w 460"/>
                  <a:gd name="T13" fmla="*/ 330 h 394"/>
                  <a:gd name="T14" fmla="*/ 417 w 460"/>
                  <a:gd name="T15" fmla="*/ 309 h 394"/>
                  <a:gd name="T16" fmla="*/ 430 w 460"/>
                  <a:gd name="T17" fmla="*/ 309 h 394"/>
                  <a:gd name="T18" fmla="*/ 444 w 460"/>
                  <a:gd name="T19" fmla="*/ 297 h 394"/>
                  <a:gd name="T20" fmla="*/ 451 w 460"/>
                  <a:gd name="T21" fmla="*/ 276 h 394"/>
                  <a:gd name="T22" fmla="*/ 438 w 460"/>
                  <a:gd name="T23" fmla="*/ 261 h 394"/>
                  <a:gd name="T24" fmla="*/ 438 w 460"/>
                  <a:gd name="T25" fmla="*/ 249 h 394"/>
                  <a:gd name="T26" fmla="*/ 444 w 460"/>
                  <a:gd name="T27" fmla="*/ 228 h 394"/>
                  <a:gd name="T28" fmla="*/ 444 w 460"/>
                  <a:gd name="T29" fmla="*/ 213 h 394"/>
                  <a:gd name="T30" fmla="*/ 423 w 460"/>
                  <a:gd name="T31" fmla="*/ 199 h 394"/>
                  <a:gd name="T32" fmla="*/ 459 w 460"/>
                  <a:gd name="T33" fmla="*/ 165 h 394"/>
                  <a:gd name="T34" fmla="*/ 451 w 460"/>
                  <a:gd name="T35" fmla="*/ 138 h 394"/>
                  <a:gd name="T36" fmla="*/ 417 w 460"/>
                  <a:gd name="T37" fmla="*/ 123 h 394"/>
                  <a:gd name="T38" fmla="*/ 417 w 460"/>
                  <a:gd name="T39" fmla="*/ 117 h 394"/>
                  <a:gd name="T40" fmla="*/ 438 w 460"/>
                  <a:gd name="T41" fmla="*/ 90 h 394"/>
                  <a:gd name="T42" fmla="*/ 438 w 460"/>
                  <a:gd name="T43" fmla="*/ 54 h 394"/>
                  <a:gd name="T44" fmla="*/ 423 w 460"/>
                  <a:gd name="T45" fmla="*/ 13 h 394"/>
                  <a:gd name="T46" fmla="*/ 375 w 460"/>
                  <a:gd name="T47" fmla="*/ 0 h 394"/>
                  <a:gd name="T48" fmla="*/ 333 w 460"/>
                  <a:gd name="T49" fmla="*/ 21 h 394"/>
                  <a:gd name="T50" fmla="*/ 278 w 460"/>
                  <a:gd name="T51" fmla="*/ 27 h 394"/>
                  <a:gd name="T52" fmla="*/ 236 w 460"/>
                  <a:gd name="T53" fmla="*/ 48 h 394"/>
                  <a:gd name="T54" fmla="*/ 200 w 460"/>
                  <a:gd name="T55" fmla="*/ 90 h 394"/>
                  <a:gd name="T56" fmla="*/ 187 w 460"/>
                  <a:gd name="T57" fmla="*/ 102 h 394"/>
                  <a:gd name="T58" fmla="*/ 152 w 460"/>
                  <a:gd name="T59" fmla="*/ 96 h 394"/>
                  <a:gd name="T60" fmla="*/ 103 w 460"/>
                  <a:gd name="T61" fmla="*/ 130 h 394"/>
                  <a:gd name="T62" fmla="*/ 69 w 460"/>
                  <a:gd name="T63" fmla="*/ 199 h 394"/>
                  <a:gd name="T64" fmla="*/ 40 w 460"/>
                  <a:gd name="T65" fmla="*/ 207 h 394"/>
                  <a:gd name="T66" fmla="*/ 21 w 460"/>
                  <a:gd name="T67" fmla="*/ 219 h 394"/>
                  <a:gd name="T68" fmla="*/ 6 w 460"/>
                  <a:gd name="T69" fmla="*/ 268 h 394"/>
                  <a:gd name="T70" fmla="*/ 0 w 460"/>
                  <a:gd name="T71" fmla="*/ 345 h 394"/>
                  <a:gd name="T72" fmla="*/ 21 w 460"/>
                  <a:gd name="T73" fmla="*/ 387 h 394"/>
                  <a:gd name="T74" fmla="*/ 55 w 460"/>
                  <a:gd name="T75" fmla="*/ 393 h 394"/>
                  <a:gd name="T76" fmla="*/ 82 w 460"/>
                  <a:gd name="T77" fmla="*/ 387 h 394"/>
                  <a:gd name="T78" fmla="*/ 97 w 460"/>
                  <a:gd name="T79" fmla="*/ 35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0" h="394">
                    <a:moveTo>
                      <a:pt x="97" y="351"/>
                    </a:moveTo>
                    <a:lnTo>
                      <a:pt x="139" y="337"/>
                    </a:lnTo>
                    <a:lnTo>
                      <a:pt x="145" y="345"/>
                    </a:lnTo>
                    <a:lnTo>
                      <a:pt x="160" y="351"/>
                    </a:lnTo>
                    <a:lnTo>
                      <a:pt x="181" y="357"/>
                    </a:lnTo>
                    <a:lnTo>
                      <a:pt x="208" y="357"/>
                    </a:lnTo>
                    <a:lnTo>
                      <a:pt x="236" y="357"/>
                    </a:lnTo>
                    <a:lnTo>
                      <a:pt x="263" y="357"/>
                    </a:lnTo>
                    <a:lnTo>
                      <a:pt x="278" y="351"/>
                    </a:lnTo>
                    <a:lnTo>
                      <a:pt x="326" y="357"/>
                    </a:lnTo>
                    <a:lnTo>
                      <a:pt x="375" y="357"/>
                    </a:lnTo>
                    <a:lnTo>
                      <a:pt x="402" y="351"/>
                    </a:lnTo>
                    <a:lnTo>
                      <a:pt x="411" y="345"/>
                    </a:lnTo>
                    <a:lnTo>
                      <a:pt x="417" y="330"/>
                    </a:lnTo>
                    <a:lnTo>
                      <a:pt x="423" y="318"/>
                    </a:lnTo>
                    <a:lnTo>
                      <a:pt x="417" y="309"/>
                    </a:lnTo>
                    <a:lnTo>
                      <a:pt x="423" y="309"/>
                    </a:lnTo>
                    <a:lnTo>
                      <a:pt x="430" y="309"/>
                    </a:lnTo>
                    <a:lnTo>
                      <a:pt x="438" y="309"/>
                    </a:lnTo>
                    <a:lnTo>
                      <a:pt x="444" y="297"/>
                    </a:lnTo>
                    <a:lnTo>
                      <a:pt x="451" y="288"/>
                    </a:lnTo>
                    <a:lnTo>
                      <a:pt x="451" y="276"/>
                    </a:lnTo>
                    <a:lnTo>
                      <a:pt x="444" y="268"/>
                    </a:lnTo>
                    <a:lnTo>
                      <a:pt x="438" y="261"/>
                    </a:lnTo>
                    <a:lnTo>
                      <a:pt x="423" y="255"/>
                    </a:lnTo>
                    <a:lnTo>
                      <a:pt x="438" y="249"/>
                    </a:lnTo>
                    <a:lnTo>
                      <a:pt x="444" y="234"/>
                    </a:lnTo>
                    <a:lnTo>
                      <a:pt x="444" y="228"/>
                    </a:lnTo>
                    <a:lnTo>
                      <a:pt x="444" y="219"/>
                    </a:lnTo>
                    <a:lnTo>
                      <a:pt x="444" y="213"/>
                    </a:lnTo>
                    <a:lnTo>
                      <a:pt x="438" y="207"/>
                    </a:lnTo>
                    <a:lnTo>
                      <a:pt x="423" y="199"/>
                    </a:lnTo>
                    <a:lnTo>
                      <a:pt x="451" y="180"/>
                    </a:lnTo>
                    <a:lnTo>
                      <a:pt x="459" y="165"/>
                    </a:lnTo>
                    <a:lnTo>
                      <a:pt x="451" y="151"/>
                    </a:lnTo>
                    <a:lnTo>
                      <a:pt x="451" y="138"/>
                    </a:lnTo>
                    <a:lnTo>
                      <a:pt x="430" y="123"/>
                    </a:lnTo>
                    <a:lnTo>
                      <a:pt x="417" y="123"/>
                    </a:lnTo>
                    <a:lnTo>
                      <a:pt x="402" y="123"/>
                    </a:lnTo>
                    <a:lnTo>
                      <a:pt x="417" y="117"/>
                    </a:lnTo>
                    <a:lnTo>
                      <a:pt x="423" y="111"/>
                    </a:lnTo>
                    <a:lnTo>
                      <a:pt x="438" y="90"/>
                    </a:lnTo>
                    <a:lnTo>
                      <a:pt x="438" y="69"/>
                    </a:lnTo>
                    <a:lnTo>
                      <a:pt x="438" y="54"/>
                    </a:lnTo>
                    <a:lnTo>
                      <a:pt x="430" y="33"/>
                    </a:lnTo>
                    <a:lnTo>
                      <a:pt x="423" y="13"/>
                    </a:lnTo>
                    <a:lnTo>
                      <a:pt x="402" y="6"/>
                    </a:lnTo>
                    <a:lnTo>
                      <a:pt x="375" y="0"/>
                    </a:lnTo>
                    <a:lnTo>
                      <a:pt x="347" y="6"/>
                    </a:lnTo>
                    <a:lnTo>
                      <a:pt x="333" y="21"/>
                    </a:lnTo>
                    <a:lnTo>
                      <a:pt x="312" y="27"/>
                    </a:lnTo>
                    <a:lnTo>
                      <a:pt x="278" y="27"/>
                    </a:lnTo>
                    <a:lnTo>
                      <a:pt x="257" y="33"/>
                    </a:lnTo>
                    <a:lnTo>
                      <a:pt x="236" y="48"/>
                    </a:lnTo>
                    <a:lnTo>
                      <a:pt x="221" y="61"/>
                    </a:lnTo>
                    <a:lnTo>
                      <a:pt x="200" y="90"/>
                    </a:lnTo>
                    <a:lnTo>
                      <a:pt x="194" y="111"/>
                    </a:lnTo>
                    <a:lnTo>
                      <a:pt x="187" y="102"/>
                    </a:lnTo>
                    <a:lnTo>
                      <a:pt x="166" y="96"/>
                    </a:lnTo>
                    <a:lnTo>
                      <a:pt x="152" y="96"/>
                    </a:lnTo>
                    <a:lnTo>
                      <a:pt x="131" y="111"/>
                    </a:lnTo>
                    <a:lnTo>
                      <a:pt x="103" y="130"/>
                    </a:lnTo>
                    <a:lnTo>
                      <a:pt x="91" y="159"/>
                    </a:lnTo>
                    <a:lnTo>
                      <a:pt x="69" y="199"/>
                    </a:lnTo>
                    <a:lnTo>
                      <a:pt x="61" y="199"/>
                    </a:lnTo>
                    <a:lnTo>
                      <a:pt x="40" y="207"/>
                    </a:lnTo>
                    <a:lnTo>
                      <a:pt x="27" y="213"/>
                    </a:lnTo>
                    <a:lnTo>
                      <a:pt x="21" y="219"/>
                    </a:lnTo>
                    <a:lnTo>
                      <a:pt x="13" y="234"/>
                    </a:lnTo>
                    <a:lnTo>
                      <a:pt x="6" y="268"/>
                    </a:lnTo>
                    <a:lnTo>
                      <a:pt x="0" y="318"/>
                    </a:lnTo>
                    <a:lnTo>
                      <a:pt x="0" y="345"/>
                    </a:lnTo>
                    <a:lnTo>
                      <a:pt x="6" y="372"/>
                    </a:lnTo>
                    <a:lnTo>
                      <a:pt x="21" y="387"/>
                    </a:lnTo>
                    <a:lnTo>
                      <a:pt x="34" y="393"/>
                    </a:lnTo>
                    <a:lnTo>
                      <a:pt x="55" y="393"/>
                    </a:lnTo>
                    <a:lnTo>
                      <a:pt x="69" y="393"/>
                    </a:lnTo>
                    <a:lnTo>
                      <a:pt x="82" y="387"/>
                    </a:lnTo>
                    <a:lnTo>
                      <a:pt x="97" y="372"/>
                    </a:lnTo>
                    <a:lnTo>
                      <a:pt x="97" y="357"/>
                    </a:lnTo>
                    <a:lnTo>
                      <a:pt x="97" y="351"/>
                    </a:lnTo>
                  </a:path>
                </a:pathLst>
              </a:custGeom>
              <a:solidFill>
                <a:srgbClr val="FF997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1" name="Freeform 65"/>
              <p:cNvSpPr>
                <a:spLocks/>
              </p:cNvSpPr>
              <p:nvPr/>
            </p:nvSpPr>
            <p:spPr bwMode="auto">
              <a:xfrm>
                <a:off x="5387" y="2896"/>
                <a:ext cx="119" cy="40"/>
              </a:xfrm>
              <a:custGeom>
                <a:avLst/>
                <a:gdLst>
                  <a:gd name="T0" fmla="*/ 0 w 119"/>
                  <a:gd name="T1" fmla="*/ 0 h 40"/>
                  <a:gd name="T2" fmla="*/ 0 w 119"/>
                  <a:gd name="T3" fmla="*/ 12 h 40"/>
                  <a:gd name="T4" fmla="*/ 6 w 119"/>
                  <a:gd name="T5" fmla="*/ 21 h 40"/>
                  <a:gd name="T6" fmla="*/ 13 w 119"/>
                  <a:gd name="T7" fmla="*/ 27 h 40"/>
                  <a:gd name="T8" fmla="*/ 42 w 119"/>
                  <a:gd name="T9" fmla="*/ 39 h 40"/>
                  <a:gd name="T10" fmla="*/ 63 w 119"/>
                  <a:gd name="T11" fmla="*/ 39 h 40"/>
                  <a:gd name="T12" fmla="*/ 91 w 119"/>
                  <a:gd name="T13" fmla="*/ 39 h 40"/>
                  <a:gd name="T14" fmla="*/ 103 w 119"/>
                  <a:gd name="T15" fmla="*/ 33 h 40"/>
                  <a:gd name="T16" fmla="*/ 118 w 119"/>
                  <a:gd name="T1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
                    <a:moveTo>
                      <a:pt x="0" y="0"/>
                    </a:moveTo>
                    <a:lnTo>
                      <a:pt x="0" y="12"/>
                    </a:lnTo>
                    <a:lnTo>
                      <a:pt x="6" y="21"/>
                    </a:lnTo>
                    <a:lnTo>
                      <a:pt x="13" y="27"/>
                    </a:lnTo>
                    <a:lnTo>
                      <a:pt x="42" y="39"/>
                    </a:lnTo>
                    <a:lnTo>
                      <a:pt x="63" y="39"/>
                    </a:lnTo>
                    <a:lnTo>
                      <a:pt x="91" y="39"/>
                    </a:lnTo>
                    <a:lnTo>
                      <a:pt x="103" y="33"/>
                    </a:lnTo>
                    <a:lnTo>
                      <a:pt x="118"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2" name="Freeform 66"/>
              <p:cNvSpPr>
                <a:spLocks/>
              </p:cNvSpPr>
              <p:nvPr/>
            </p:nvSpPr>
            <p:spPr bwMode="auto">
              <a:xfrm>
                <a:off x="5371" y="2951"/>
                <a:ext cx="161" cy="85"/>
              </a:xfrm>
              <a:custGeom>
                <a:avLst/>
                <a:gdLst>
                  <a:gd name="T0" fmla="*/ 160 w 161"/>
                  <a:gd name="T1" fmla="*/ 55 h 85"/>
                  <a:gd name="T2" fmla="*/ 139 w 161"/>
                  <a:gd name="T3" fmla="*/ 55 h 85"/>
                  <a:gd name="T4" fmla="*/ 118 w 161"/>
                  <a:gd name="T5" fmla="*/ 69 h 85"/>
                  <a:gd name="T6" fmla="*/ 105 w 161"/>
                  <a:gd name="T7" fmla="*/ 76 h 85"/>
                  <a:gd name="T8" fmla="*/ 91 w 161"/>
                  <a:gd name="T9" fmla="*/ 84 h 85"/>
                  <a:gd name="T10" fmla="*/ 78 w 161"/>
                  <a:gd name="T11" fmla="*/ 84 h 85"/>
                  <a:gd name="T12" fmla="*/ 57 w 161"/>
                  <a:gd name="T13" fmla="*/ 84 h 85"/>
                  <a:gd name="T14" fmla="*/ 48 w 161"/>
                  <a:gd name="T15" fmla="*/ 84 h 85"/>
                  <a:gd name="T16" fmla="*/ 42 w 161"/>
                  <a:gd name="T17" fmla="*/ 84 h 85"/>
                  <a:gd name="T18" fmla="*/ 36 w 161"/>
                  <a:gd name="T19" fmla="*/ 76 h 85"/>
                  <a:gd name="T20" fmla="*/ 21 w 161"/>
                  <a:gd name="T21" fmla="*/ 76 h 85"/>
                  <a:gd name="T22" fmla="*/ 15 w 161"/>
                  <a:gd name="T23" fmla="*/ 63 h 85"/>
                  <a:gd name="T24" fmla="*/ 6 w 161"/>
                  <a:gd name="T25" fmla="*/ 55 h 85"/>
                  <a:gd name="T26" fmla="*/ 6 w 161"/>
                  <a:gd name="T27" fmla="*/ 48 h 85"/>
                  <a:gd name="T28" fmla="*/ 0 w 161"/>
                  <a:gd name="T29" fmla="*/ 36 h 85"/>
                  <a:gd name="T30" fmla="*/ 6 w 161"/>
                  <a:gd name="T31" fmla="*/ 27 h 85"/>
                  <a:gd name="T32" fmla="*/ 15 w 161"/>
                  <a:gd name="T33" fmla="*/ 21 h 85"/>
                  <a:gd name="T34" fmla="*/ 15 w 161"/>
                  <a:gd name="T35" fmla="*/ 15 h 85"/>
                  <a:gd name="T36" fmla="*/ 21 w 161"/>
                  <a:gd name="T37" fmla="*/ 6 h 85"/>
                  <a:gd name="T38" fmla="*/ 36 w 161"/>
                  <a:gd name="T39" fmla="*/ 6 h 85"/>
                  <a:gd name="T40" fmla="*/ 42 w 161"/>
                  <a:gd name="T41" fmla="*/ 6 h 85"/>
                  <a:gd name="T42" fmla="*/ 63 w 161"/>
                  <a:gd name="T43" fmla="*/ 6 h 85"/>
                  <a:gd name="T44" fmla="*/ 69 w 161"/>
                  <a:gd name="T45" fmla="*/ 0 h 85"/>
                  <a:gd name="T46" fmla="*/ 78 w 161"/>
                  <a:gd name="T47" fmla="*/ 0 h 85"/>
                  <a:gd name="T48" fmla="*/ 91 w 161"/>
                  <a:gd name="T49" fmla="*/ 0 h 85"/>
                  <a:gd name="T50" fmla="*/ 97 w 161"/>
                  <a:gd name="T51"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85">
                    <a:moveTo>
                      <a:pt x="160" y="55"/>
                    </a:moveTo>
                    <a:lnTo>
                      <a:pt x="139" y="55"/>
                    </a:lnTo>
                    <a:lnTo>
                      <a:pt x="118" y="69"/>
                    </a:lnTo>
                    <a:lnTo>
                      <a:pt x="105" y="76"/>
                    </a:lnTo>
                    <a:lnTo>
                      <a:pt x="91" y="84"/>
                    </a:lnTo>
                    <a:lnTo>
                      <a:pt x="78" y="84"/>
                    </a:lnTo>
                    <a:lnTo>
                      <a:pt x="57" y="84"/>
                    </a:lnTo>
                    <a:lnTo>
                      <a:pt x="48" y="84"/>
                    </a:lnTo>
                    <a:lnTo>
                      <a:pt x="42" y="84"/>
                    </a:lnTo>
                    <a:lnTo>
                      <a:pt x="36" y="76"/>
                    </a:lnTo>
                    <a:lnTo>
                      <a:pt x="21" y="76"/>
                    </a:lnTo>
                    <a:lnTo>
                      <a:pt x="15" y="63"/>
                    </a:lnTo>
                    <a:lnTo>
                      <a:pt x="6" y="55"/>
                    </a:lnTo>
                    <a:lnTo>
                      <a:pt x="6" y="48"/>
                    </a:lnTo>
                    <a:lnTo>
                      <a:pt x="0" y="36"/>
                    </a:lnTo>
                    <a:lnTo>
                      <a:pt x="6" y="27"/>
                    </a:lnTo>
                    <a:lnTo>
                      <a:pt x="15" y="21"/>
                    </a:lnTo>
                    <a:lnTo>
                      <a:pt x="15" y="15"/>
                    </a:lnTo>
                    <a:lnTo>
                      <a:pt x="21" y="6"/>
                    </a:lnTo>
                    <a:lnTo>
                      <a:pt x="36" y="6"/>
                    </a:lnTo>
                    <a:lnTo>
                      <a:pt x="42" y="6"/>
                    </a:lnTo>
                    <a:lnTo>
                      <a:pt x="63" y="6"/>
                    </a:lnTo>
                    <a:lnTo>
                      <a:pt x="69" y="0"/>
                    </a:lnTo>
                    <a:lnTo>
                      <a:pt x="78" y="0"/>
                    </a:lnTo>
                    <a:lnTo>
                      <a:pt x="91" y="0"/>
                    </a:lnTo>
                    <a:lnTo>
                      <a:pt x="97"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3" name="Freeform 67"/>
              <p:cNvSpPr>
                <a:spLocks/>
              </p:cNvSpPr>
              <p:nvPr/>
            </p:nvSpPr>
            <p:spPr bwMode="auto">
              <a:xfrm>
                <a:off x="5387" y="3035"/>
                <a:ext cx="145" cy="56"/>
              </a:xfrm>
              <a:custGeom>
                <a:avLst/>
                <a:gdLst>
                  <a:gd name="T0" fmla="*/ 144 w 145"/>
                  <a:gd name="T1" fmla="*/ 28 h 56"/>
                  <a:gd name="T2" fmla="*/ 131 w 145"/>
                  <a:gd name="T3" fmla="*/ 40 h 56"/>
                  <a:gd name="T4" fmla="*/ 117 w 145"/>
                  <a:gd name="T5" fmla="*/ 49 h 56"/>
                  <a:gd name="T6" fmla="*/ 102 w 145"/>
                  <a:gd name="T7" fmla="*/ 49 h 56"/>
                  <a:gd name="T8" fmla="*/ 90 w 145"/>
                  <a:gd name="T9" fmla="*/ 55 h 56"/>
                  <a:gd name="T10" fmla="*/ 75 w 145"/>
                  <a:gd name="T11" fmla="*/ 55 h 56"/>
                  <a:gd name="T12" fmla="*/ 63 w 145"/>
                  <a:gd name="T13" fmla="*/ 55 h 56"/>
                  <a:gd name="T14" fmla="*/ 48 w 145"/>
                  <a:gd name="T15" fmla="*/ 55 h 56"/>
                  <a:gd name="T16" fmla="*/ 42 w 145"/>
                  <a:gd name="T17" fmla="*/ 55 h 56"/>
                  <a:gd name="T18" fmla="*/ 27 w 145"/>
                  <a:gd name="T19" fmla="*/ 55 h 56"/>
                  <a:gd name="T20" fmla="*/ 21 w 145"/>
                  <a:gd name="T21" fmla="*/ 49 h 56"/>
                  <a:gd name="T22" fmla="*/ 6 w 145"/>
                  <a:gd name="T23" fmla="*/ 49 h 56"/>
                  <a:gd name="T24" fmla="*/ 6 w 145"/>
                  <a:gd name="T25" fmla="*/ 40 h 56"/>
                  <a:gd name="T26" fmla="*/ 0 w 145"/>
                  <a:gd name="T27" fmla="*/ 34 h 56"/>
                  <a:gd name="T28" fmla="*/ 0 w 145"/>
                  <a:gd name="T29" fmla="*/ 28 h 56"/>
                  <a:gd name="T30" fmla="*/ 0 w 145"/>
                  <a:gd name="T31" fmla="*/ 21 h 56"/>
                  <a:gd name="T32" fmla="*/ 6 w 145"/>
                  <a:gd name="T33" fmla="*/ 6 h 56"/>
                  <a:gd name="T34" fmla="*/ 13 w 145"/>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56">
                    <a:moveTo>
                      <a:pt x="144" y="28"/>
                    </a:moveTo>
                    <a:lnTo>
                      <a:pt x="131" y="40"/>
                    </a:lnTo>
                    <a:lnTo>
                      <a:pt x="117" y="49"/>
                    </a:lnTo>
                    <a:lnTo>
                      <a:pt x="102" y="49"/>
                    </a:lnTo>
                    <a:lnTo>
                      <a:pt x="90" y="55"/>
                    </a:lnTo>
                    <a:lnTo>
                      <a:pt x="75" y="55"/>
                    </a:lnTo>
                    <a:lnTo>
                      <a:pt x="63" y="55"/>
                    </a:lnTo>
                    <a:lnTo>
                      <a:pt x="48" y="55"/>
                    </a:lnTo>
                    <a:lnTo>
                      <a:pt x="42" y="55"/>
                    </a:lnTo>
                    <a:lnTo>
                      <a:pt x="27" y="55"/>
                    </a:lnTo>
                    <a:lnTo>
                      <a:pt x="21" y="49"/>
                    </a:lnTo>
                    <a:lnTo>
                      <a:pt x="6" y="49"/>
                    </a:lnTo>
                    <a:lnTo>
                      <a:pt x="6" y="40"/>
                    </a:lnTo>
                    <a:lnTo>
                      <a:pt x="0" y="34"/>
                    </a:lnTo>
                    <a:lnTo>
                      <a:pt x="0" y="28"/>
                    </a:lnTo>
                    <a:lnTo>
                      <a:pt x="0" y="21"/>
                    </a:lnTo>
                    <a:lnTo>
                      <a:pt x="6" y="6"/>
                    </a:lnTo>
                    <a:lnTo>
                      <a:pt x="1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4" name="Freeform 68"/>
              <p:cNvSpPr>
                <a:spLocks/>
              </p:cNvSpPr>
              <p:nvPr/>
            </p:nvSpPr>
            <p:spPr bwMode="auto">
              <a:xfrm>
                <a:off x="5400" y="3090"/>
                <a:ext cx="132" cy="48"/>
              </a:xfrm>
              <a:custGeom>
                <a:avLst/>
                <a:gdLst>
                  <a:gd name="T0" fmla="*/ 131 w 132"/>
                  <a:gd name="T1" fmla="*/ 27 h 48"/>
                  <a:gd name="T2" fmla="*/ 125 w 132"/>
                  <a:gd name="T3" fmla="*/ 35 h 48"/>
                  <a:gd name="T4" fmla="*/ 119 w 132"/>
                  <a:gd name="T5" fmla="*/ 35 h 48"/>
                  <a:gd name="T6" fmla="*/ 104 w 132"/>
                  <a:gd name="T7" fmla="*/ 41 h 48"/>
                  <a:gd name="T8" fmla="*/ 98 w 132"/>
                  <a:gd name="T9" fmla="*/ 41 h 48"/>
                  <a:gd name="T10" fmla="*/ 83 w 132"/>
                  <a:gd name="T11" fmla="*/ 47 h 48"/>
                  <a:gd name="T12" fmla="*/ 62 w 132"/>
                  <a:gd name="T13" fmla="*/ 47 h 48"/>
                  <a:gd name="T14" fmla="*/ 50 w 132"/>
                  <a:gd name="T15" fmla="*/ 47 h 48"/>
                  <a:gd name="T16" fmla="*/ 29 w 132"/>
                  <a:gd name="T17" fmla="*/ 47 h 48"/>
                  <a:gd name="T18" fmla="*/ 21 w 132"/>
                  <a:gd name="T19" fmla="*/ 41 h 48"/>
                  <a:gd name="T20" fmla="*/ 15 w 132"/>
                  <a:gd name="T21" fmla="*/ 35 h 48"/>
                  <a:gd name="T22" fmla="*/ 8 w 132"/>
                  <a:gd name="T23" fmla="*/ 35 h 48"/>
                  <a:gd name="T24" fmla="*/ 0 w 132"/>
                  <a:gd name="T25" fmla="*/ 27 h 48"/>
                  <a:gd name="T26" fmla="*/ 0 w 132"/>
                  <a:gd name="T27" fmla="*/ 14 h 48"/>
                  <a:gd name="T28" fmla="*/ 0 w 132"/>
                  <a:gd name="T29" fmla="*/ 6 h 48"/>
                  <a:gd name="T30" fmla="*/ 15 w 132"/>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48">
                    <a:moveTo>
                      <a:pt x="131" y="27"/>
                    </a:moveTo>
                    <a:lnTo>
                      <a:pt x="125" y="35"/>
                    </a:lnTo>
                    <a:lnTo>
                      <a:pt x="119" y="35"/>
                    </a:lnTo>
                    <a:lnTo>
                      <a:pt x="104" y="41"/>
                    </a:lnTo>
                    <a:lnTo>
                      <a:pt x="98" y="41"/>
                    </a:lnTo>
                    <a:lnTo>
                      <a:pt x="83" y="47"/>
                    </a:lnTo>
                    <a:lnTo>
                      <a:pt x="62" y="47"/>
                    </a:lnTo>
                    <a:lnTo>
                      <a:pt x="50" y="47"/>
                    </a:lnTo>
                    <a:lnTo>
                      <a:pt x="29" y="47"/>
                    </a:lnTo>
                    <a:lnTo>
                      <a:pt x="21" y="41"/>
                    </a:lnTo>
                    <a:lnTo>
                      <a:pt x="15" y="35"/>
                    </a:lnTo>
                    <a:lnTo>
                      <a:pt x="8" y="35"/>
                    </a:lnTo>
                    <a:lnTo>
                      <a:pt x="0" y="27"/>
                    </a:lnTo>
                    <a:lnTo>
                      <a:pt x="0" y="14"/>
                    </a:lnTo>
                    <a:lnTo>
                      <a:pt x="0" y="6"/>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5" name="Freeform 69"/>
              <p:cNvSpPr>
                <a:spLocks/>
              </p:cNvSpPr>
              <p:nvPr/>
            </p:nvSpPr>
            <p:spPr bwMode="auto">
              <a:xfrm>
                <a:off x="5379" y="3124"/>
                <a:ext cx="22" cy="35"/>
              </a:xfrm>
              <a:custGeom>
                <a:avLst/>
                <a:gdLst>
                  <a:gd name="T0" fmla="*/ 8 w 22"/>
                  <a:gd name="T1" fmla="*/ 34 h 35"/>
                  <a:gd name="T2" fmla="*/ 0 w 22"/>
                  <a:gd name="T3" fmla="*/ 28 h 35"/>
                  <a:gd name="T4" fmla="*/ 0 w 22"/>
                  <a:gd name="T5" fmla="*/ 19 h 35"/>
                  <a:gd name="T6" fmla="*/ 8 w 22"/>
                  <a:gd name="T7" fmla="*/ 13 h 35"/>
                  <a:gd name="T8" fmla="*/ 8 w 22"/>
                  <a:gd name="T9" fmla="*/ 6 h 35"/>
                  <a:gd name="T10" fmla="*/ 15 w 22"/>
                  <a:gd name="T11" fmla="*/ 6 h 35"/>
                  <a:gd name="T12" fmla="*/ 15 w 22"/>
                  <a:gd name="T13" fmla="*/ 0 h 35"/>
                  <a:gd name="T14" fmla="*/ 21 w 22"/>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5">
                    <a:moveTo>
                      <a:pt x="8" y="34"/>
                    </a:moveTo>
                    <a:lnTo>
                      <a:pt x="0" y="28"/>
                    </a:lnTo>
                    <a:lnTo>
                      <a:pt x="0" y="19"/>
                    </a:lnTo>
                    <a:lnTo>
                      <a:pt x="8" y="13"/>
                    </a:lnTo>
                    <a:lnTo>
                      <a:pt x="8" y="6"/>
                    </a:lnTo>
                    <a:lnTo>
                      <a:pt x="15" y="6"/>
                    </a:lnTo>
                    <a:lnTo>
                      <a:pt x="15" y="0"/>
                    </a:lnTo>
                    <a:lnTo>
                      <a:pt x="2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6" name="Freeform 70"/>
              <p:cNvSpPr>
                <a:spLocks/>
              </p:cNvSpPr>
              <p:nvPr/>
            </p:nvSpPr>
            <p:spPr bwMode="auto">
              <a:xfrm>
                <a:off x="5282" y="2956"/>
                <a:ext cx="59" cy="148"/>
              </a:xfrm>
              <a:custGeom>
                <a:avLst/>
                <a:gdLst>
                  <a:gd name="T0" fmla="*/ 0 w 59"/>
                  <a:gd name="T1" fmla="*/ 147 h 148"/>
                  <a:gd name="T2" fmla="*/ 15 w 59"/>
                  <a:gd name="T3" fmla="*/ 132 h 148"/>
                  <a:gd name="T4" fmla="*/ 21 w 59"/>
                  <a:gd name="T5" fmla="*/ 118 h 148"/>
                  <a:gd name="T6" fmla="*/ 37 w 59"/>
                  <a:gd name="T7" fmla="*/ 90 h 148"/>
                  <a:gd name="T8" fmla="*/ 43 w 59"/>
                  <a:gd name="T9" fmla="*/ 69 h 148"/>
                  <a:gd name="T10" fmla="*/ 49 w 59"/>
                  <a:gd name="T11" fmla="*/ 42 h 148"/>
                  <a:gd name="T12" fmla="*/ 58 w 59"/>
                  <a:gd name="T13" fmla="*/ 15 h 148"/>
                  <a:gd name="T14" fmla="*/ 58 w 59"/>
                  <a:gd name="T15" fmla="*/ 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48">
                    <a:moveTo>
                      <a:pt x="0" y="147"/>
                    </a:moveTo>
                    <a:lnTo>
                      <a:pt x="15" y="132"/>
                    </a:lnTo>
                    <a:lnTo>
                      <a:pt x="21" y="118"/>
                    </a:lnTo>
                    <a:lnTo>
                      <a:pt x="37" y="90"/>
                    </a:lnTo>
                    <a:lnTo>
                      <a:pt x="43" y="69"/>
                    </a:lnTo>
                    <a:lnTo>
                      <a:pt x="49" y="42"/>
                    </a:lnTo>
                    <a:lnTo>
                      <a:pt x="58" y="15"/>
                    </a:lnTo>
                    <a:lnTo>
                      <a:pt x="5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7" name="Freeform 71"/>
              <p:cNvSpPr>
                <a:spLocks/>
              </p:cNvSpPr>
              <p:nvPr/>
            </p:nvSpPr>
            <p:spPr bwMode="auto">
              <a:xfrm>
                <a:off x="5012" y="3174"/>
                <a:ext cx="69" cy="103"/>
              </a:xfrm>
              <a:custGeom>
                <a:avLst/>
                <a:gdLst>
                  <a:gd name="T0" fmla="*/ 68 w 69"/>
                  <a:gd name="T1" fmla="*/ 102 h 103"/>
                  <a:gd name="T2" fmla="*/ 62 w 69"/>
                  <a:gd name="T3" fmla="*/ 102 h 103"/>
                  <a:gd name="T4" fmla="*/ 56 w 69"/>
                  <a:gd name="T5" fmla="*/ 102 h 103"/>
                  <a:gd name="T6" fmla="*/ 47 w 69"/>
                  <a:gd name="T7" fmla="*/ 102 h 103"/>
                  <a:gd name="T8" fmla="*/ 35 w 69"/>
                  <a:gd name="T9" fmla="*/ 96 h 103"/>
                  <a:gd name="T10" fmla="*/ 29 w 69"/>
                  <a:gd name="T11" fmla="*/ 96 h 103"/>
                  <a:gd name="T12" fmla="*/ 21 w 69"/>
                  <a:gd name="T13" fmla="*/ 90 h 103"/>
                  <a:gd name="T14" fmla="*/ 14 w 69"/>
                  <a:gd name="T15" fmla="*/ 81 h 103"/>
                  <a:gd name="T16" fmla="*/ 8 w 69"/>
                  <a:gd name="T17" fmla="*/ 75 h 103"/>
                  <a:gd name="T18" fmla="*/ 0 w 69"/>
                  <a:gd name="T19" fmla="*/ 60 h 103"/>
                  <a:gd name="T20" fmla="*/ 0 w 69"/>
                  <a:gd name="T21" fmla="*/ 54 h 103"/>
                  <a:gd name="T22" fmla="*/ 0 w 69"/>
                  <a:gd name="T23" fmla="*/ 48 h 103"/>
                  <a:gd name="T24" fmla="*/ 0 w 69"/>
                  <a:gd name="T25" fmla="*/ 33 h 103"/>
                  <a:gd name="T26" fmla="*/ 0 w 69"/>
                  <a:gd name="T27" fmla="*/ 27 h 103"/>
                  <a:gd name="T28" fmla="*/ 0 w 69"/>
                  <a:gd name="T29" fmla="*/ 21 h 103"/>
                  <a:gd name="T30" fmla="*/ 8 w 69"/>
                  <a:gd name="T31" fmla="*/ 6 h 103"/>
                  <a:gd name="T32" fmla="*/ 8 w 69"/>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03">
                    <a:moveTo>
                      <a:pt x="68" y="102"/>
                    </a:moveTo>
                    <a:lnTo>
                      <a:pt x="62" y="102"/>
                    </a:lnTo>
                    <a:lnTo>
                      <a:pt x="56" y="102"/>
                    </a:lnTo>
                    <a:lnTo>
                      <a:pt x="47" y="102"/>
                    </a:lnTo>
                    <a:lnTo>
                      <a:pt x="35" y="96"/>
                    </a:lnTo>
                    <a:lnTo>
                      <a:pt x="29" y="96"/>
                    </a:lnTo>
                    <a:lnTo>
                      <a:pt x="21" y="90"/>
                    </a:lnTo>
                    <a:lnTo>
                      <a:pt x="14" y="81"/>
                    </a:lnTo>
                    <a:lnTo>
                      <a:pt x="8" y="75"/>
                    </a:lnTo>
                    <a:lnTo>
                      <a:pt x="0" y="60"/>
                    </a:lnTo>
                    <a:lnTo>
                      <a:pt x="0" y="54"/>
                    </a:lnTo>
                    <a:lnTo>
                      <a:pt x="0" y="48"/>
                    </a:lnTo>
                    <a:lnTo>
                      <a:pt x="0" y="33"/>
                    </a:lnTo>
                    <a:lnTo>
                      <a:pt x="0" y="27"/>
                    </a:lnTo>
                    <a:lnTo>
                      <a:pt x="0" y="21"/>
                    </a:lnTo>
                    <a:lnTo>
                      <a:pt x="8" y="6"/>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8" name="Freeform 72"/>
              <p:cNvSpPr>
                <a:spLocks/>
              </p:cNvSpPr>
              <p:nvPr/>
            </p:nvSpPr>
            <p:spPr bwMode="auto">
              <a:xfrm>
                <a:off x="4962" y="2951"/>
                <a:ext cx="127" cy="69"/>
              </a:xfrm>
              <a:custGeom>
                <a:avLst/>
                <a:gdLst>
                  <a:gd name="T0" fmla="*/ 0 w 127"/>
                  <a:gd name="T1" fmla="*/ 68 h 69"/>
                  <a:gd name="T2" fmla="*/ 0 w 127"/>
                  <a:gd name="T3" fmla="*/ 62 h 69"/>
                  <a:gd name="T4" fmla="*/ 0 w 127"/>
                  <a:gd name="T5" fmla="*/ 54 h 69"/>
                  <a:gd name="T6" fmla="*/ 8 w 127"/>
                  <a:gd name="T7" fmla="*/ 41 h 69"/>
                  <a:gd name="T8" fmla="*/ 15 w 127"/>
                  <a:gd name="T9" fmla="*/ 35 h 69"/>
                  <a:gd name="T10" fmla="*/ 21 w 127"/>
                  <a:gd name="T11" fmla="*/ 27 h 69"/>
                  <a:gd name="T12" fmla="*/ 27 w 127"/>
                  <a:gd name="T13" fmla="*/ 21 h 69"/>
                  <a:gd name="T14" fmla="*/ 36 w 127"/>
                  <a:gd name="T15" fmla="*/ 14 h 69"/>
                  <a:gd name="T16" fmla="*/ 48 w 127"/>
                  <a:gd name="T17" fmla="*/ 6 h 69"/>
                  <a:gd name="T18" fmla="*/ 57 w 127"/>
                  <a:gd name="T19" fmla="*/ 0 h 69"/>
                  <a:gd name="T20" fmla="*/ 69 w 127"/>
                  <a:gd name="T21" fmla="*/ 0 h 69"/>
                  <a:gd name="T22" fmla="*/ 84 w 127"/>
                  <a:gd name="T23" fmla="*/ 0 h 69"/>
                  <a:gd name="T24" fmla="*/ 90 w 127"/>
                  <a:gd name="T25" fmla="*/ 0 h 69"/>
                  <a:gd name="T26" fmla="*/ 105 w 127"/>
                  <a:gd name="T27" fmla="*/ 0 h 69"/>
                  <a:gd name="T28" fmla="*/ 111 w 127"/>
                  <a:gd name="T29" fmla="*/ 0 h 69"/>
                  <a:gd name="T30" fmla="*/ 126 w 127"/>
                  <a:gd name="T31"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69">
                    <a:moveTo>
                      <a:pt x="0" y="68"/>
                    </a:moveTo>
                    <a:lnTo>
                      <a:pt x="0" y="62"/>
                    </a:lnTo>
                    <a:lnTo>
                      <a:pt x="0" y="54"/>
                    </a:lnTo>
                    <a:lnTo>
                      <a:pt x="8" y="41"/>
                    </a:lnTo>
                    <a:lnTo>
                      <a:pt x="15" y="35"/>
                    </a:lnTo>
                    <a:lnTo>
                      <a:pt x="21" y="27"/>
                    </a:lnTo>
                    <a:lnTo>
                      <a:pt x="27" y="21"/>
                    </a:lnTo>
                    <a:lnTo>
                      <a:pt x="36" y="14"/>
                    </a:lnTo>
                    <a:lnTo>
                      <a:pt x="48" y="6"/>
                    </a:lnTo>
                    <a:lnTo>
                      <a:pt x="57" y="0"/>
                    </a:lnTo>
                    <a:lnTo>
                      <a:pt x="69" y="0"/>
                    </a:lnTo>
                    <a:lnTo>
                      <a:pt x="84" y="0"/>
                    </a:lnTo>
                    <a:lnTo>
                      <a:pt x="90" y="0"/>
                    </a:lnTo>
                    <a:lnTo>
                      <a:pt x="105" y="0"/>
                    </a:lnTo>
                    <a:lnTo>
                      <a:pt x="111" y="0"/>
                    </a:lnTo>
                    <a:lnTo>
                      <a:pt x="126"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69" name="Freeform 73"/>
              <p:cNvSpPr>
                <a:spLocks/>
              </p:cNvSpPr>
              <p:nvPr/>
            </p:nvSpPr>
            <p:spPr bwMode="auto">
              <a:xfrm>
                <a:off x="5012" y="2985"/>
                <a:ext cx="119" cy="56"/>
              </a:xfrm>
              <a:custGeom>
                <a:avLst/>
                <a:gdLst>
                  <a:gd name="T0" fmla="*/ 0 w 119"/>
                  <a:gd name="T1" fmla="*/ 55 h 56"/>
                  <a:gd name="T2" fmla="*/ 0 w 119"/>
                  <a:gd name="T3" fmla="*/ 49 h 56"/>
                  <a:gd name="T4" fmla="*/ 8 w 119"/>
                  <a:gd name="T5" fmla="*/ 34 h 56"/>
                  <a:gd name="T6" fmla="*/ 14 w 119"/>
                  <a:gd name="T7" fmla="*/ 28 h 56"/>
                  <a:gd name="T8" fmla="*/ 21 w 119"/>
                  <a:gd name="T9" fmla="*/ 19 h 56"/>
                  <a:gd name="T10" fmla="*/ 35 w 119"/>
                  <a:gd name="T11" fmla="*/ 13 h 56"/>
                  <a:gd name="T12" fmla="*/ 41 w 119"/>
                  <a:gd name="T13" fmla="*/ 6 h 56"/>
                  <a:gd name="T14" fmla="*/ 48 w 119"/>
                  <a:gd name="T15" fmla="*/ 6 h 56"/>
                  <a:gd name="T16" fmla="*/ 62 w 119"/>
                  <a:gd name="T17" fmla="*/ 0 h 56"/>
                  <a:gd name="T18" fmla="*/ 77 w 119"/>
                  <a:gd name="T19" fmla="*/ 0 h 56"/>
                  <a:gd name="T20" fmla="*/ 83 w 119"/>
                  <a:gd name="T21" fmla="*/ 0 h 56"/>
                  <a:gd name="T22" fmla="*/ 97 w 119"/>
                  <a:gd name="T23" fmla="*/ 0 h 56"/>
                  <a:gd name="T24" fmla="*/ 104 w 119"/>
                  <a:gd name="T25" fmla="*/ 6 h 56"/>
                  <a:gd name="T26" fmla="*/ 118 w 119"/>
                  <a:gd name="T2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56">
                    <a:moveTo>
                      <a:pt x="0" y="55"/>
                    </a:moveTo>
                    <a:lnTo>
                      <a:pt x="0" y="49"/>
                    </a:lnTo>
                    <a:lnTo>
                      <a:pt x="8" y="34"/>
                    </a:lnTo>
                    <a:lnTo>
                      <a:pt x="14" y="28"/>
                    </a:lnTo>
                    <a:lnTo>
                      <a:pt x="21" y="19"/>
                    </a:lnTo>
                    <a:lnTo>
                      <a:pt x="35" y="13"/>
                    </a:lnTo>
                    <a:lnTo>
                      <a:pt x="41" y="6"/>
                    </a:lnTo>
                    <a:lnTo>
                      <a:pt x="48" y="6"/>
                    </a:lnTo>
                    <a:lnTo>
                      <a:pt x="62" y="0"/>
                    </a:lnTo>
                    <a:lnTo>
                      <a:pt x="77" y="0"/>
                    </a:lnTo>
                    <a:lnTo>
                      <a:pt x="83" y="0"/>
                    </a:lnTo>
                    <a:lnTo>
                      <a:pt x="97" y="0"/>
                    </a:lnTo>
                    <a:lnTo>
                      <a:pt x="104" y="6"/>
                    </a:lnTo>
                    <a:lnTo>
                      <a:pt x="118"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70" name="Freeform 74"/>
              <p:cNvSpPr>
                <a:spLocks/>
              </p:cNvSpPr>
              <p:nvPr/>
            </p:nvSpPr>
            <p:spPr bwMode="auto">
              <a:xfrm>
                <a:off x="5075" y="3027"/>
                <a:ext cx="56" cy="69"/>
              </a:xfrm>
              <a:custGeom>
                <a:avLst/>
                <a:gdLst>
                  <a:gd name="T0" fmla="*/ 0 w 56"/>
                  <a:gd name="T1" fmla="*/ 68 h 69"/>
                  <a:gd name="T2" fmla="*/ 6 w 56"/>
                  <a:gd name="T3" fmla="*/ 56 h 69"/>
                  <a:gd name="T4" fmla="*/ 14 w 56"/>
                  <a:gd name="T5" fmla="*/ 41 h 69"/>
                  <a:gd name="T6" fmla="*/ 20 w 56"/>
                  <a:gd name="T7" fmla="*/ 35 h 69"/>
                  <a:gd name="T8" fmla="*/ 35 w 56"/>
                  <a:gd name="T9" fmla="*/ 21 h 69"/>
                  <a:gd name="T10" fmla="*/ 41 w 56"/>
                  <a:gd name="T11" fmla="*/ 8 h 69"/>
                  <a:gd name="T12" fmla="*/ 55 w 56"/>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6" h="69">
                    <a:moveTo>
                      <a:pt x="0" y="68"/>
                    </a:moveTo>
                    <a:lnTo>
                      <a:pt x="6" y="56"/>
                    </a:lnTo>
                    <a:lnTo>
                      <a:pt x="14" y="41"/>
                    </a:lnTo>
                    <a:lnTo>
                      <a:pt x="20" y="35"/>
                    </a:lnTo>
                    <a:lnTo>
                      <a:pt x="35" y="21"/>
                    </a:lnTo>
                    <a:lnTo>
                      <a:pt x="41" y="8"/>
                    </a:lnTo>
                    <a:lnTo>
                      <a:pt x="5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71" name="Freeform 75"/>
              <p:cNvSpPr>
                <a:spLocks/>
              </p:cNvSpPr>
              <p:nvPr/>
            </p:nvSpPr>
            <p:spPr bwMode="auto">
              <a:xfrm>
                <a:off x="4642" y="1171"/>
                <a:ext cx="27" cy="27"/>
              </a:xfrm>
              <a:custGeom>
                <a:avLst/>
                <a:gdLst>
                  <a:gd name="T0" fmla="*/ 13 w 27"/>
                  <a:gd name="T1" fmla="*/ 0 h 27"/>
                  <a:gd name="T2" fmla="*/ 13 w 27"/>
                  <a:gd name="T3" fmla="*/ 0 h 27"/>
                  <a:gd name="T4" fmla="*/ 17 w 27"/>
                  <a:gd name="T5" fmla="*/ 0 h 27"/>
                  <a:gd name="T6" fmla="*/ 22 w 27"/>
                  <a:gd name="T7" fmla="*/ 4 h 27"/>
                  <a:gd name="T8" fmla="*/ 26 w 27"/>
                  <a:gd name="T9" fmla="*/ 4 h 27"/>
                  <a:gd name="T10" fmla="*/ 26 w 27"/>
                  <a:gd name="T11" fmla="*/ 9 h 27"/>
                  <a:gd name="T12" fmla="*/ 26 w 27"/>
                  <a:gd name="T13" fmla="*/ 13 h 27"/>
                  <a:gd name="T14" fmla="*/ 26 w 27"/>
                  <a:gd name="T15" fmla="*/ 17 h 27"/>
                  <a:gd name="T16" fmla="*/ 26 w 27"/>
                  <a:gd name="T17" fmla="*/ 21 h 27"/>
                  <a:gd name="T18" fmla="*/ 22 w 27"/>
                  <a:gd name="T19" fmla="*/ 26 h 27"/>
                  <a:gd name="T20" fmla="*/ 17 w 27"/>
                  <a:gd name="T21" fmla="*/ 26 h 27"/>
                  <a:gd name="T22" fmla="*/ 13 w 27"/>
                  <a:gd name="T23" fmla="*/ 26 h 27"/>
                  <a:gd name="T24" fmla="*/ 9 w 27"/>
                  <a:gd name="T25" fmla="*/ 26 h 27"/>
                  <a:gd name="T26" fmla="*/ 5 w 27"/>
                  <a:gd name="T27" fmla="*/ 21 h 27"/>
                  <a:gd name="T28" fmla="*/ 5 w 27"/>
                  <a:gd name="T29" fmla="*/ 17 h 27"/>
                  <a:gd name="T30" fmla="*/ 0 w 27"/>
                  <a:gd name="T31" fmla="*/ 17 h 27"/>
                  <a:gd name="T32" fmla="*/ 0 w 27"/>
                  <a:gd name="T33" fmla="*/ 13 h 27"/>
                  <a:gd name="T34" fmla="*/ 0 w 27"/>
                  <a:gd name="T35" fmla="*/ 9 h 27"/>
                  <a:gd name="T36" fmla="*/ 0 w 27"/>
                  <a:gd name="T37" fmla="*/ 4 h 27"/>
                  <a:gd name="T38" fmla="*/ 5 w 27"/>
                  <a:gd name="T39" fmla="*/ 4 h 27"/>
                  <a:gd name="T40" fmla="*/ 5 w 27"/>
                  <a:gd name="T41" fmla="*/ 0 h 27"/>
                  <a:gd name="T42" fmla="*/ 9 w 27"/>
                  <a:gd name="T43" fmla="*/ 0 h 27"/>
                  <a:gd name="T44" fmla="*/ 13 w 27"/>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13" y="0"/>
                    </a:moveTo>
                    <a:lnTo>
                      <a:pt x="13" y="0"/>
                    </a:lnTo>
                    <a:lnTo>
                      <a:pt x="17" y="0"/>
                    </a:lnTo>
                    <a:lnTo>
                      <a:pt x="22" y="4"/>
                    </a:lnTo>
                    <a:lnTo>
                      <a:pt x="26" y="4"/>
                    </a:lnTo>
                    <a:lnTo>
                      <a:pt x="26" y="9"/>
                    </a:lnTo>
                    <a:lnTo>
                      <a:pt x="26" y="13"/>
                    </a:lnTo>
                    <a:lnTo>
                      <a:pt x="26" y="17"/>
                    </a:lnTo>
                    <a:lnTo>
                      <a:pt x="26" y="21"/>
                    </a:lnTo>
                    <a:lnTo>
                      <a:pt x="22" y="26"/>
                    </a:lnTo>
                    <a:lnTo>
                      <a:pt x="17" y="26"/>
                    </a:lnTo>
                    <a:lnTo>
                      <a:pt x="13" y="26"/>
                    </a:lnTo>
                    <a:lnTo>
                      <a:pt x="9" y="26"/>
                    </a:lnTo>
                    <a:lnTo>
                      <a:pt x="5" y="21"/>
                    </a:lnTo>
                    <a:lnTo>
                      <a:pt x="5" y="17"/>
                    </a:lnTo>
                    <a:lnTo>
                      <a:pt x="0" y="17"/>
                    </a:lnTo>
                    <a:lnTo>
                      <a:pt x="0" y="13"/>
                    </a:lnTo>
                    <a:lnTo>
                      <a:pt x="0" y="9"/>
                    </a:lnTo>
                    <a:lnTo>
                      <a:pt x="0" y="4"/>
                    </a:lnTo>
                    <a:lnTo>
                      <a:pt x="5" y="4"/>
                    </a:lnTo>
                    <a:lnTo>
                      <a:pt x="5" y="0"/>
                    </a:lnTo>
                    <a:lnTo>
                      <a:pt x="9" y="0"/>
                    </a:lnTo>
                    <a:lnTo>
                      <a:pt x="1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grpSp>
      </p:grpSp>
      <p:grpSp>
        <p:nvGrpSpPr>
          <p:cNvPr id="106572" name="Group 76"/>
          <p:cNvGrpSpPr>
            <a:grpSpLocks/>
          </p:cNvGrpSpPr>
          <p:nvPr/>
        </p:nvGrpSpPr>
        <p:grpSpPr bwMode="auto">
          <a:xfrm>
            <a:off x="7096125" y="-77788"/>
            <a:ext cx="1970088" cy="2717801"/>
            <a:chOff x="4342" y="735"/>
            <a:chExt cx="1241" cy="1712"/>
          </a:xfrm>
        </p:grpSpPr>
        <p:sp>
          <p:nvSpPr>
            <p:cNvPr id="106573" name="Rectangle 77"/>
            <p:cNvSpPr>
              <a:spLocks noChangeArrowheads="1"/>
            </p:cNvSpPr>
            <p:nvPr/>
          </p:nvSpPr>
          <p:spPr bwMode="auto">
            <a:xfrm>
              <a:off x="4342" y="1439"/>
              <a:ext cx="1241" cy="246"/>
            </a:xfrm>
            <a:prstGeom prst="rect">
              <a:avLst/>
            </a:prstGeom>
            <a:solidFill>
              <a:schemeClr val="hlink"/>
            </a:solidFill>
            <a:ln w="12700">
              <a:solidFill>
                <a:schemeClr val="tx1"/>
              </a:solidFill>
              <a:miter lim="800000"/>
              <a:headEnd/>
              <a:tailEnd/>
            </a:ln>
            <a:effectLst>
              <a:outerShdw dist="35921" dir="2700000" algn="ctr" rotWithShape="0">
                <a:schemeClr val="bg2"/>
              </a:outerShdw>
            </a:effectLst>
          </p:spPr>
          <p:txBody>
            <a:bodyPr wrap="none" lIns="54000" tIns="54000" rIns="54000" bIns="54000" anchor="ctr"/>
            <a:lstStyle/>
            <a:p>
              <a:pPr fontAlgn="base">
                <a:spcBef>
                  <a:spcPct val="0"/>
                </a:spcBef>
                <a:spcAft>
                  <a:spcPct val="0"/>
                </a:spcAft>
              </a:pPr>
              <a:endParaRPr lang="nb-NO">
                <a:solidFill>
                  <a:srgbClr val="675C53"/>
                </a:solidFill>
              </a:endParaRPr>
            </a:p>
          </p:txBody>
        </p:sp>
        <p:sp>
          <p:nvSpPr>
            <p:cNvPr id="106574" name="Rectangle 78"/>
            <p:cNvSpPr>
              <a:spLocks noChangeArrowheads="1"/>
            </p:cNvSpPr>
            <p:nvPr/>
          </p:nvSpPr>
          <p:spPr bwMode="auto">
            <a:xfrm>
              <a:off x="4372" y="1483"/>
              <a:ext cx="120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nb-NO" sz="1200" b="1" i="1">
                  <a:solidFill>
                    <a:srgbClr val="675C53"/>
                  </a:solidFill>
                </a:rPr>
                <a:t>Givende slutt</a:t>
              </a:r>
            </a:p>
          </p:txBody>
        </p:sp>
        <p:sp>
          <p:nvSpPr>
            <p:cNvPr id="106575" name="Rectangle 79"/>
            <p:cNvSpPr>
              <a:spLocks noChangeArrowheads="1"/>
            </p:cNvSpPr>
            <p:nvPr/>
          </p:nvSpPr>
          <p:spPr bwMode="auto">
            <a:xfrm>
              <a:off x="4342" y="1685"/>
              <a:ext cx="1241" cy="762"/>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tIns="54000" rIns="54000" bIns="54000" anchor="ctr"/>
            <a:lstStyle/>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Vellykket endring har skjedd</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Resultatene er ofte annerledes enn forventet i begynnelsen</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Kontinuerlig endring?</a:t>
              </a:r>
            </a:p>
          </p:txBody>
        </p:sp>
        <p:sp>
          <p:nvSpPr>
            <p:cNvPr id="106576" name="Oval 80"/>
            <p:cNvSpPr>
              <a:spLocks noChangeArrowheads="1"/>
            </p:cNvSpPr>
            <p:nvPr/>
          </p:nvSpPr>
          <p:spPr bwMode="auto">
            <a:xfrm>
              <a:off x="4735" y="1412"/>
              <a:ext cx="98" cy="98"/>
            </a:xfrm>
            <a:prstGeom prst="ellipse">
              <a:avLst/>
            </a:prstGeom>
            <a:gradFill rotWithShape="0">
              <a:gsLst>
                <a:gs pos="0">
                  <a:srgbClr val="000080">
                    <a:gamma/>
                    <a:tint val="10196"/>
                    <a:invGamma/>
                  </a:srgbClr>
                </a:gs>
                <a:gs pos="100000">
                  <a:srgbClr val="000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106577" name="Picture 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 y="735"/>
              <a:ext cx="487" cy="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578" name="Group 82"/>
          <p:cNvGrpSpPr>
            <a:grpSpLocks/>
          </p:cNvGrpSpPr>
          <p:nvPr/>
        </p:nvGrpSpPr>
        <p:grpSpPr bwMode="auto">
          <a:xfrm>
            <a:off x="5392738" y="4251325"/>
            <a:ext cx="2879725" cy="1971675"/>
            <a:chOff x="3323" y="2687"/>
            <a:chExt cx="1814" cy="1242"/>
          </a:xfrm>
        </p:grpSpPr>
        <p:sp>
          <p:nvSpPr>
            <p:cNvPr id="106579" name="Freeform 83"/>
            <p:cNvSpPr>
              <a:spLocks/>
            </p:cNvSpPr>
            <p:nvPr/>
          </p:nvSpPr>
          <p:spPr bwMode="auto">
            <a:xfrm>
              <a:off x="5011" y="3318"/>
              <a:ext cx="126" cy="69"/>
            </a:xfrm>
            <a:custGeom>
              <a:avLst/>
              <a:gdLst>
                <a:gd name="T0" fmla="*/ 0 w 136"/>
                <a:gd name="T1" fmla="*/ 0 h 69"/>
                <a:gd name="T2" fmla="*/ 135 w 136"/>
                <a:gd name="T3" fmla="*/ 34 h 69"/>
                <a:gd name="T4" fmla="*/ 0 w 136"/>
                <a:gd name="T5" fmla="*/ 68 h 69"/>
                <a:gd name="T6" fmla="*/ 0 w 136"/>
                <a:gd name="T7" fmla="*/ 0 h 69"/>
              </a:gdLst>
              <a:ahLst/>
              <a:cxnLst>
                <a:cxn ang="0">
                  <a:pos x="T0" y="T1"/>
                </a:cxn>
                <a:cxn ang="0">
                  <a:pos x="T2" y="T3"/>
                </a:cxn>
                <a:cxn ang="0">
                  <a:pos x="T4" y="T5"/>
                </a:cxn>
                <a:cxn ang="0">
                  <a:pos x="T6" y="T7"/>
                </a:cxn>
              </a:cxnLst>
              <a:rect l="0" t="0" r="r" b="b"/>
              <a:pathLst>
                <a:path w="136" h="69">
                  <a:moveTo>
                    <a:pt x="0" y="0"/>
                  </a:moveTo>
                  <a:lnTo>
                    <a:pt x="135" y="34"/>
                  </a:lnTo>
                  <a:lnTo>
                    <a:pt x="0" y="68"/>
                  </a:lnTo>
                  <a:lnTo>
                    <a:pt x="0" y="0"/>
                  </a:lnTo>
                </a:path>
              </a:pathLst>
            </a:custGeom>
            <a:solidFill>
              <a:schemeClr val="bg2"/>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80" name="Rectangle 84"/>
            <p:cNvSpPr>
              <a:spLocks noChangeArrowheads="1"/>
            </p:cNvSpPr>
            <p:nvPr/>
          </p:nvSpPr>
          <p:spPr bwMode="auto">
            <a:xfrm>
              <a:off x="3356" y="2909"/>
              <a:ext cx="1440" cy="246"/>
            </a:xfrm>
            <a:prstGeom prst="rect">
              <a:avLst/>
            </a:prstGeom>
            <a:solidFill>
              <a:schemeClr val="hlink"/>
            </a:solidFill>
            <a:ln w="12700">
              <a:solidFill>
                <a:schemeClr val="tx1"/>
              </a:solidFill>
              <a:miter lim="800000"/>
              <a:headEnd/>
              <a:tailEnd/>
            </a:ln>
            <a:effectLst>
              <a:outerShdw dist="35921" dir="2700000" algn="ctr" rotWithShape="0">
                <a:schemeClr val="bg2"/>
              </a:outerShdw>
            </a:effectLst>
          </p:spPr>
          <p:txBody>
            <a:bodyPr wrap="none" lIns="54000" tIns="54000" rIns="54000" bIns="54000" anchor="ctr"/>
            <a:lstStyle/>
            <a:p>
              <a:pPr fontAlgn="base">
                <a:spcBef>
                  <a:spcPct val="0"/>
                </a:spcBef>
                <a:spcAft>
                  <a:spcPct val="0"/>
                </a:spcAft>
              </a:pPr>
              <a:endParaRPr lang="nb-NO">
                <a:solidFill>
                  <a:srgbClr val="675C53"/>
                </a:solidFill>
              </a:endParaRPr>
            </a:p>
          </p:txBody>
        </p:sp>
        <p:sp>
          <p:nvSpPr>
            <p:cNvPr id="106581" name="Rectangle 85"/>
            <p:cNvSpPr>
              <a:spLocks noChangeArrowheads="1"/>
            </p:cNvSpPr>
            <p:nvPr/>
          </p:nvSpPr>
          <p:spPr bwMode="auto">
            <a:xfrm>
              <a:off x="3353" y="2968"/>
              <a:ext cx="144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nb-NO" sz="1200" b="1" i="1">
                  <a:solidFill>
                    <a:srgbClr val="675C53"/>
                  </a:solidFill>
                </a:rPr>
                <a:t>Håpefull realisme</a:t>
              </a:r>
            </a:p>
          </p:txBody>
        </p:sp>
        <p:sp>
          <p:nvSpPr>
            <p:cNvPr id="106582" name="Rectangle 86"/>
            <p:cNvSpPr>
              <a:spLocks noChangeArrowheads="1"/>
            </p:cNvSpPr>
            <p:nvPr/>
          </p:nvSpPr>
          <p:spPr bwMode="auto">
            <a:xfrm>
              <a:off x="3356" y="3155"/>
              <a:ext cx="1440" cy="774"/>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tIns="54000" rIns="54000" bIns="54000" anchor="ctr"/>
            <a:lstStyle/>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Et vendepunkt oppstår</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En følelse av mestringsevne oppstår istedenfor en følelse av problemer</a:t>
              </a:r>
            </a:p>
            <a:p>
              <a:pPr marL="85725" indent="-85725" eaLnBrk="0" fontAlgn="base" hangingPunct="0">
                <a:lnSpc>
                  <a:spcPct val="90000"/>
                </a:lnSpc>
                <a:spcBef>
                  <a:spcPct val="40000"/>
                </a:spcBef>
                <a:spcAft>
                  <a:spcPct val="0"/>
                </a:spcAft>
                <a:buClr>
                  <a:srgbClr val="E98300"/>
                </a:buClr>
                <a:buSzPct val="90000"/>
                <a:buFontTx/>
                <a:buChar char="•"/>
              </a:pPr>
              <a:r>
                <a:rPr lang="nb-NO" sz="1000" b="1">
                  <a:solidFill>
                    <a:srgbClr val="675C53"/>
                  </a:solidFill>
                </a:rPr>
                <a:t>Ikke alle problemene har forsvunnet, men praktiske   løsninger implementeres</a:t>
              </a:r>
            </a:p>
            <a:p>
              <a:pPr marL="361950" lvl="1" indent="-96838" eaLnBrk="0" fontAlgn="base" hangingPunct="0">
                <a:lnSpc>
                  <a:spcPct val="90000"/>
                </a:lnSpc>
                <a:spcBef>
                  <a:spcPct val="40000"/>
                </a:spcBef>
                <a:spcAft>
                  <a:spcPct val="0"/>
                </a:spcAft>
                <a:buClr>
                  <a:srgbClr val="E98300"/>
                </a:buClr>
                <a:buSzPct val="90000"/>
                <a:buFont typeface="Verdana" pitchFamily="34" charset="0"/>
                <a:buChar char="-"/>
              </a:pPr>
              <a:r>
                <a:rPr lang="nb-NO" sz="1000">
                  <a:solidFill>
                    <a:srgbClr val="675C53"/>
                  </a:solidFill>
                </a:rPr>
                <a:t>(basert på realistiske data)</a:t>
              </a:r>
            </a:p>
          </p:txBody>
        </p:sp>
        <p:sp>
          <p:nvSpPr>
            <p:cNvPr id="106583" name="Oval 87"/>
            <p:cNvSpPr>
              <a:spLocks noChangeArrowheads="1"/>
            </p:cNvSpPr>
            <p:nvPr/>
          </p:nvSpPr>
          <p:spPr bwMode="auto">
            <a:xfrm>
              <a:off x="3323" y="2946"/>
              <a:ext cx="97" cy="99"/>
            </a:xfrm>
            <a:prstGeom prst="ellipse">
              <a:avLst/>
            </a:prstGeom>
            <a:gradFill rotWithShape="0">
              <a:gsLst>
                <a:gs pos="0">
                  <a:srgbClr val="000080">
                    <a:gamma/>
                    <a:tint val="10196"/>
                    <a:invGamma/>
                  </a:srgbClr>
                </a:gs>
                <a:gs pos="100000">
                  <a:srgbClr val="000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84" name="Freeform 88"/>
            <p:cNvSpPr>
              <a:spLocks/>
            </p:cNvSpPr>
            <p:nvPr/>
          </p:nvSpPr>
          <p:spPr bwMode="auto">
            <a:xfrm>
              <a:off x="5010" y="3318"/>
              <a:ext cx="125" cy="69"/>
            </a:xfrm>
            <a:custGeom>
              <a:avLst/>
              <a:gdLst>
                <a:gd name="T0" fmla="*/ 0 w 136"/>
                <a:gd name="T1" fmla="*/ 0 h 69"/>
                <a:gd name="T2" fmla="*/ 135 w 136"/>
                <a:gd name="T3" fmla="*/ 34 h 69"/>
                <a:gd name="T4" fmla="*/ 0 w 136"/>
                <a:gd name="T5" fmla="*/ 68 h 69"/>
                <a:gd name="T6" fmla="*/ 0 w 136"/>
                <a:gd name="T7" fmla="*/ 0 h 69"/>
              </a:gdLst>
              <a:ahLst/>
              <a:cxnLst>
                <a:cxn ang="0">
                  <a:pos x="T0" y="T1"/>
                </a:cxn>
                <a:cxn ang="0">
                  <a:pos x="T2" y="T3"/>
                </a:cxn>
                <a:cxn ang="0">
                  <a:pos x="T4" y="T5"/>
                </a:cxn>
                <a:cxn ang="0">
                  <a:pos x="T6" y="T7"/>
                </a:cxn>
              </a:cxnLst>
              <a:rect l="0" t="0" r="r" b="b"/>
              <a:pathLst>
                <a:path w="136" h="69">
                  <a:moveTo>
                    <a:pt x="0" y="0"/>
                  </a:moveTo>
                  <a:lnTo>
                    <a:pt x="135" y="34"/>
                  </a:lnTo>
                  <a:lnTo>
                    <a:pt x="0" y="68"/>
                  </a:lnTo>
                  <a:lnTo>
                    <a:pt x="0" y="0"/>
                  </a:lnTo>
                </a:path>
              </a:pathLst>
            </a:custGeom>
            <a:solidFill>
              <a:schemeClr val="bg2"/>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pic>
          <p:nvPicPr>
            <p:cNvPr id="106585" name="Picture 8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 y="2687"/>
              <a:ext cx="444" cy="6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586" name="Group 90"/>
          <p:cNvGrpSpPr>
            <a:grpSpLocks/>
          </p:cNvGrpSpPr>
          <p:nvPr/>
        </p:nvGrpSpPr>
        <p:grpSpPr bwMode="auto">
          <a:xfrm>
            <a:off x="790575" y="874713"/>
            <a:ext cx="2309813" cy="2009775"/>
            <a:chOff x="1107" y="518"/>
            <a:chExt cx="1455" cy="1266"/>
          </a:xfrm>
        </p:grpSpPr>
        <p:sp>
          <p:nvSpPr>
            <p:cNvPr id="106587" name="Rectangle 91"/>
            <p:cNvSpPr>
              <a:spLocks noChangeArrowheads="1"/>
            </p:cNvSpPr>
            <p:nvPr/>
          </p:nvSpPr>
          <p:spPr bwMode="auto">
            <a:xfrm>
              <a:off x="1155" y="818"/>
              <a:ext cx="1063" cy="246"/>
            </a:xfrm>
            <a:prstGeom prst="rect">
              <a:avLst/>
            </a:prstGeom>
            <a:solidFill>
              <a:schemeClr val="hlink"/>
            </a:solidFill>
            <a:ln w="12700">
              <a:solidFill>
                <a:schemeClr val="tx1"/>
              </a:solidFill>
              <a:miter lim="800000"/>
              <a:headEnd/>
              <a:tailEnd/>
            </a:ln>
            <a:effectLst>
              <a:outerShdw dist="35921" dir="2700000" algn="ctr" rotWithShape="0">
                <a:schemeClr val="bg2"/>
              </a:outerShdw>
            </a:effectLst>
          </p:spPr>
          <p:txBody>
            <a:bodyPr wrap="none" lIns="54000" tIns="54000" rIns="54000" bIns="54000" anchor="ctr"/>
            <a:lstStyle/>
            <a:p>
              <a:pPr fontAlgn="base">
                <a:spcBef>
                  <a:spcPct val="0"/>
                </a:spcBef>
                <a:spcAft>
                  <a:spcPct val="0"/>
                </a:spcAft>
              </a:pPr>
              <a:endParaRPr lang="nb-NO">
                <a:solidFill>
                  <a:srgbClr val="675C53"/>
                </a:solidFill>
              </a:endParaRPr>
            </a:p>
          </p:txBody>
        </p:sp>
        <p:sp>
          <p:nvSpPr>
            <p:cNvPr id="106588" name="Rectangle 92"/>
            <p:cNvSpPr>
              <a:spLocks noChangeArrowheads="1"/>
            </p:cNvSpPr>
            <p:nvPr/>
          </p:nvSpPr>
          <p:spPr bwMode="auto">
            <a:xfrm>
              <a:off x="1212" y="822"/>
              <a:ext cx="947"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nb-NO" sz="1200" b="1" i="1" dirty="0">
                  <a:solidFill>
                    <a:srgbClr val="675C53"/>
                  </a:solidFill>
                </a:rPr>
                <a:t>Uvitende</a:t>
              </a:r>
              <a:br>
                <a:rPr lang="nb-NO" sz="1200" b="1" i="1" dirty="0">
                  <a:solidFill>
                    <a:srgbClr val="675C53"/>
                  </a:solidFill>
                </a:rPr>
              </a:br>
              <a:r>
                <a:rPr lang="nb-NO" sz="1200" b="1" i="1" dirty="0">
                  <a:solidFill>
                    <a:srgbClr val="675C53"/>
                  </a:solidFill>
                </a:rPr>
                <a:t>optimisme</a:t>
              </a:r>
              <a:endParaRPr lang="nb-NO" sz="1000" b="1" i="1" dirty="0">
                <a:solidFill>
                  <a:srgbClr val="675C53"/>
                </a:solidFill>
              </a:endParaRPr>
            </a:p>
          </p:txBody>
        </p:sp>
        <p:sp>
          <p:nvSpPr>
            <p:cNvPr id="106589" name="Rectangle 93"/>
            <p:cNvSpPr>
              <a:spLocks noChangeArrowheads="1"/>
            </p:cNvSpPr>
            <p:nvPr/>
          </p:nvSpPr>
          <p:spPr bwMode="auto">
            <a:xfrm>
              <a:off x="1155" y="1064"/>
              <a:ext cx="1063" cy="72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tIns="54000" rIns="54000" bIns="54000" anchor="ctr"/>
            <a:lstStyle/>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Bryllupsreise periode</a:t>
              </a:r>
            </a:p>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Ideer ser bra ut på papiret</a:t>
              </a:r>
            </a:p>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Alle store hindringer ser ut til å være forutsatt</a:t>
              </a:r>
            </a:p>
          </p:txBody>
        </p:sp>
        <p:sp>
          <p:nvSpPr>
            <p:cNvPr id="106590" name="Oval 94"/>
            <p:cNvSpPr>
              <a:spLocks noChangeArrowheads="1"/>
            </p:cNvSpPr>
            <p:nvPr/>
          </p:nvSpPr>
          <p:spPr bwMode="auto">
            <a:xfrm>
              <a:off x="1107" y="1486"/>
              <a:ext cx="95" cy="99"/>
            </a:xfrm>
            <a:prstGeom prst="ellipse">
              <a:avLst/>
            </a:prstGeom>
            <a:gradFill rotWithShape="0">
              <a:gsLst>
                <a:gs pos="0">
                  <a:srgbClr val="000080">
                    <a:gamma/>
                    <a:tint val="10196"/>
                    <a:invGamma/>
                  </a:srgbClr>
                </a:gs>
                <a:gs pos="100000">
                  <a:srgbClr val="000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106591" name="Picture 9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9" y="518"/>
              <a:ext cx="443" cy="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592" name="Group 96"/>
          <p:cNvGrpSpPr>
            <a:grpSpLocks/>
          </p:cNvGrpSpPr>
          <p:nvPr/>
        </p:nvGrpSpPr>
        <p:grpSpPr bwMode="auto">
          <a:xfrm>
            <a:off x="1649413" y="3189288"/>
            <a:ext cx="2786062" cy="1630362"/>
            <a:chOff x="964" y="2158"/>
            <a:chExt cx="1755" cy="1027"/>
          </a:xfrm>
        </p:grpSpPr>
        <p:sp>
          <p:nvSpPr>
            <p:cNvPr id="106593" name="Freeform 97"/>
            <p:cNvSpPr>
              <a:spLocks/>
            </p:cNvSpPr>
            <p:nvPr/>
          </p:nvSpPr>
          <p:spPr bwMode="auto">
            <a:xfrm>
              <a:off x="1708" y="2158"/>
              <a:ext cx="350" cy="666"/>
            </a:xfrm>
            <a:custGeom>
              <a:avLst/>
              <a:gdLst>
                <a:gd name="T0" fmla="*/ 249 w 379"/>
                <a:gd name="T1" fmla="*/ 665 h 666"/>
                <a:gd name="T2" fmla="*/ 314 w 379"/>
                <a:gd name="T3" fmla="*/ 629 h 666"/>
                <a:gd name="T4" fmla="*/ 378 w 379"/>
                <a:gd name="T5" fmla="*/ 603 h 666"/>
                <a:gd name="T6" fmla="*/ 258 w 379"/>
                <a:gd name="T7" fmla="*/ 301 h 666"/>
                <a:gd name="T8" fmla="*/ 129 w 379"/>
                <a:gd name="T9" fmla="*/ 0 h 666"/>
                <a:gd name="T10" fmla="*/ 64 w 379"/>
                <a:gd name="T11" fmla="*/ 27 h 666"/>
                <a:gd name="T12" fmla="*/ 0 w 379"/>
                <a:gd name="T13" fmla="*/ 61 h 666"/>
                <a:gd name="T14" fmla="*/ 129 w 379"/>
                <a:gd name="T15" fmla="*/ 364 h 666"/>
                <a:gd name="T16" fmla="*/ 249 w 379"/>
                <a:gd name="T17" fmla="*/ 66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666">
                  <a:moveTo>
                    <a:pt x="249" y="665"/>
                  </a:moveTo>
                  <a:lnTo>
                    <a:pt x="314" y="629"/>
                  </a:lnTo>
                  <a:lnTo>
                    <a:pt x="378" y="603"/>
                  </a:lnTo>
                  <a:lnTo>
                    <a:pt x="258" y="301"/>
                  </a:lnTo>
                  <a:lnTo>
                    <a:pt x="129" y="0"/>
                  </a:lnTo>
                  <a:lnTo>
                    <a:pt x="64" y="27"/>
                  </a:lnTo>
                  <a:lnTo>
                    <a:pt x="0" y="61"/>
                  </a:lnTo>
                  <a:lnTo>
                    <a:pt x="129" y="364"/>
                  </a:lnTo>
                  <a:lnTo>
                    <a:pt x="249" y="66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
          <p:nvSpPr>
            <p:cNvPr id="106594" name="Rectangle 98"/>
            <p:cNvSpPr>
              <a:spLocks noChangeArrowheads="1"/>
            </p:cNvSpPr>
            <p:nvPr/>
          </p:nvSpPr>
          <p:spPr bwMode="auto">
            <a:xfrm>
              <a:off x="964" y="2219"/>
              <a:ext cx="1478" cy="246"/>
            </a:xfrm>
            <a:prstGeom prst="rect">
              <a:avLst/>
            </a:prstGeom>
            <a:solidFill>
              <a:schemeClr val="hlink"/>
            </a:solidFill>
            <a:ln w="12700">
              <a:solidFill>
                <a:schemeClr val="tx1"/>
              </a:solidFill>
              <a:miter lim="800000"/>
              <a:headEnd/>
              <a:tailEnd/>
            </a:ln>
            <a:effectLst>
              <a:outerShdw dist="35921" dir="2700000" algn="ctr" rotWithShape="0">
                <a:schemeClr val="bg2"/>
              </a:outerShdw>
            </a:effectLst>
          </p:spPr>
          <p:txBody>
            <a:bodyPr wrap="none" lIns="54000" tIns="54000" rIns="54000" bIns="54000" anchor="ctr"/>
            <a:lstStyle/>
            <a:p>
              <a:pPr fontAlgn="base">
                <a:spcBef>
                  <a:spcPct val="0"/>
                </a:spcBef>
                <a:spcAft>
                  <a:spcPct val="0"/>
                </a:spcAft>
              </a:pPr>
              <a:endParaRPr lang="nb-NO">
                <a:solidFill>
                  <a:srgbClr val="675C53"/>
                </a:solidFill>
              </a:endParaRPr>
            </a:p>
          </p:txBody>
        </p:sp>
        <p:sp>
          <p:nvSpPr>
            <p:cNvPr id="106595" name="Rectangle 99"/>
            <p:cNvSpPr>
              <a:spLocks noChangeArrowheads="1"/>
            </p:cNvSpPr>
            <p:nvPr/>
          </p:nvSpPr>
          <p:spPr bwMode="auto">
            <a:xfrm>
              <a:off x="966" y="2273"/>
              <a:ext cx="146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nb-NO" sz="1200" b="1" i="1">
                  <a:solidFill>
                    <a:srgbClr val="675C53"/>
                  </a:solidFill>
                </a:rPr>
                <a:t>Informert pessimisme</a:t>
              </a:r>
            </a:p>
          </p:txBody>
        </p:sp>
        <p:sp>
          <p:nvSpPr>
            <p:cNvPr id="106596" name="Oval 100"/>
            <p:cNvSpPr>
              <a:spLocks noChangeArrowheads="1"/>
            </p:cNvSpPr>
            <p:nvPr/>
          </p:nvSpPr>
          <p:spPr bwMode="auto">
            <a:xfrm>
              <a:off x="1769" y="2161"/>
              <a:ext cx="97" cy="99"/>
            </a:xfrm>
            <a:prstGeom prst="ellipse">
              <a:avLst/>
            </a:prstGeom>
            <a:gradFill rotWithShape="0">
              <a:gsLst>
                <a:gs pos="0">
                  <a:srgbClr val="000080">
                    <a:gamma/>
                    <a:tint val="10196"/>
                    <a:invGamma/>
                  </a:srgbClr>
                </a:gs>
                <a:gs pos="100000">
                  <a:srgbClr val="000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sp>
          <p:nvSpPr>
            <p:cNvPr id="106597" name="Rectangle 101"/>
            <p:cNvSpPr>
              <a:spLocks noChangeArrowheads="1"/>
            </p:cNvSpPr>
            <p:nvPr/>
          </p:nvSpPr>
          <p:spPr bwMode="auto">
            <a:xfrm>
              <a:off x="964" y="2465"/>
              <a:ext cx="1478" cy="72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tIns="54000" rIns="54000" bIns="54000" anchor="ctr"/>
            <a:lstStyle/>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Problemer dukker opp</a:t>
              </a:r>
            </a:p>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Få løsninger er klare</a:t>
              </a:r>
            </a:p>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Kampvilje problemer (“Hvorfor ble </a:t>
              </a:r>
              <a:br>
                <a:rPr lang="nb-NO" sz="1000" b="1">
                  <a:solidFill>
                    <a:srgbClr val="675C53"/>
                  </a:solidFill>
                </a:rPr>
              </a:br>
              <a:r>
                <a:rPr lang="nb-NO" sz="1000" b="1">
                  <a:solidFill>
                    <a:srgbClr val="675C53"/>
                  </a:solidFill>
                </a:rPr>
                <a:t>jeg i det hele tatt innblandet i dette?”)</a:t>
              </a:r>
            </a:p>
            <a:p>
              <a:pPr marL="85725" indent="-85725" eaLnBrk="0" fontAlgn="base" hangingPunct="0">
                <a:lnSpc>
                  <a:spcPct val="90000"/>
                </a:lnSpc>
                <a:spcBef>
                  <a:spcPct val="40000"/>
                </a:spcBef>
                <a:spcAft>
                  <a:spcPct val="0"/>
                </a:spcAft>
                <a:buClr>
                  <a:srgbClr val="E98300"/>
                </a:buClr>
                <a:buFontTx/>
                <a:buChar char="•"/>
              </a:pPr>
              <a:r>
                <a:rPr lang="nb-NO" sz="1000" b="1">
                  <a:solidFill>
                    <a:srgbClr val="675C53"/>
                  </a:solidFill>
                </a:rPr>
                <a:t>Utbalanserer uvitende optimisme</a:t>
              </a:r>
            </a:p>
          </p:txBody>
        </p:sp>
        <p:pic>
          <p:nvPicPr>
            <p:cNvPr id="106598" name="Picture 10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 y="2399"/>
              <a:ext cx="398" cy="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599" name="Line 103"/>
          <p:cNvSpPr>
            <a:spLocks noChangeShapeType="1"/>
          </p:cNvSpPr>
          <p:nvPr/>
        </p:nvSpPr>
        <p:spPr bwMode="auto">
          <a:xfrm>
            <a:off x="4479925" y="4937125"/>
            <a:ext cx="3227388" cy="14890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b-NO">
              <a:solidFill>
                <a:srgbClr val="675C53"/>
              </a:solidFill>
            </a:endParaRPr>
          </a:p>
        </p:txBody>
      </p:sp>
    </p:spTree>
    <p:extLst>
      <p:ext uri="{BB962C8B-B14F-4D97-AF65-F5344CB8AC3E}">
        <p14:creationId xmlns:p14="http://schemas.microsoft.com/office/powerpoint/2010/main" val="2088890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6599"/>
                                        </p:tgtEl>
                                        <p:attrNameLst>
                                          <p:attrName>style.visibility</p:attrName>
                                        </p:attrNameLst>
                                      </p:cBhvr>
                                      <p:to>
                                        <p:strVal val="visible"/>
                                      </p:to>
                                    </p:set>
                                    <p:animEffect transition="in" filter="wipe(up)">
                                      <p:cBhvr>
                                        <p:cTn id="15" dur="2000"/>
                                        <p:tgtEl>
                                          <p:spTgt spid="1065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4" fill="hold" grpId="1" nodeType="clickEffect">
                                  <p:stCondLst>
                                    <p:cond delay="0"/>
                                  </p:stCondLst>
                                  <p:childTnLst>
                                    <p:animEffect transition="out" filter="wipe(down)">
                                      <p:cBhvr>
                                        <p:cTn id="19" dur="500"/>
                                        <p:tgtEl>
                                          <p:spTgt spid="106599"/>
                                        </p:tgtEl>
                                      </p:cBhvr>
                                    </p:animEffect>
                                    <p:set>
                                      <p:cBhvr>
                                        <p:cTn id="20" dur="1" fill="hold">
                                          <p:stCondLst>
                                            <p:cond delay="499"/>
                                          </p:stCondLst>
                                        </p:cTn>
                                        <p:tgtEl>
                                          <p:spTgt spid="10659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65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65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6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9" grpId="0" animBg="1"/>
      <p:bldP spid="10659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NAV-lederjobben!!!!</a:t>
            </a:r>
            <a:endParaRPr lang="nb-NO" dirty="0"/>
          </a:p>
        </p:txBody>
      </p:sp>
      <p:sp>
        <p:nvSpPr>
          <p:cNvPr id="3" name="Plassholder for innhold 2"/>
          <p:cNvSpPr>
            <a:spLocks noGrp="1"/>
          </p:cNvSpPr>
          <p:nvPr>
            <p:ph idx="1"/>
          </p:nvPr>
        </p:nvSpPr>
        <p:spPr/>
        <p:txBody>
          <a:bodyPr/>
          <a:lstStyle/>
          <a:p>
            <a:r>
              <a:rPr lang="nb-NO" u="sng" dirty="0">
                <a:hlinkClick r:id="rId2"/>
              </a:rPr>
              <a:t>http://www.youtube.com/watch?v=lUHYDyLTm9I</a:t>
            </a:r>
            <a:endParaRPr lang="nb-NO" dirty="0"/>
          </a:p>
        </p:txBody>
      </p:sp>
    </p:spTree>
    <p:extLst>
      <p:ext uri="{BB962C8B-B14F-4D97-AF65-F5344CB8AC3E}">
        <p14:creationId xmlns:p14="http://schemas.microsoft.com/office/powerpoint/2010/main" val="3617071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Hovedprioriteringer for NAV i </a:t>
            </a:r>
            <a:r>
              <a:rPr lang="nb-NO" dirty="0" smtClean="0"/>
              <a:t>2013</a:t>
            </a:r>
            <a:endParaRPr lang="nb-NO" dirty="0"/>
          </a:p>
        </p:txBody>
      </p:sp>
      <p:sp>
        <p:nvSpPr>
          <p:cNvPr id="3" name="Plassholder for innhold 2"/>
          <p:cNvSpPr>
            <a:spLocks noGrp="1"/>
          </p:cNvSpPr>
          <p:nvPr>
            <p:ph idx="1"/>
          </p:nvPr>
        </p:nvSpPr>
        <p:spPr/>
        <p:txBody>
          <a:bodyPr/>
          <a:lstStyle/>
          <a:p>
            <a:pPr lvl="0"/>
            <a:r>
              <a:rPr lang="nb-NO" dirty="0"/>
              <a:t>Økt over­gang til arbeid </a:t>
            </a:r>
          </a:p>
          <a:p>
            <a:pPr lvl="0"/>
            <a:r>
              <a:rPr lang="nb-NO" dirty="0"/>
              <a:t>Sykefraværet må ytterligere ned for å begrense tilgangen til arbeidsavklaringspenger og økningen i antall uføre</a:t>
            </a:r>
          </a:p>
          <a:p>
            <a:pPr lvl="0"/>
            <a:r>
              <a:rPr lang="nb-NO" dirty="0"/>
              <a:t>Oppfølging av ungdom må intensiveres</a:t>
            </a:r>
          </a:p>
          <a:p>
            <a:pPr marL="0" indent="0">
              <a:buNone/>
            </a:pPr>
            <a:r>
              <a:rPr lang="nb-NO" dirty="0"/>
              <a:t> </a:t>
            </a:r>
          </a:p>
          <a:p>
            <a:r>
              <a:rPr lang="nb-NO" dirty="0"/>
              <a:t>Seks hovedgrep fra virksomhetsstrategien er definert som nasjonale satsinger for 2013. Følgende fire er sentrale for å realisere ambisjonene på dette området: </a:t>
            </a:r>
          </a:p>
          <a:p>
            <a:pPr lvl="0"/>
            <a:r>
              <a:rPr lang="nb-NO" dirty="0"/>
              <a:t>Styrke arbeidsmarkedskompetansen</a:t>
            </a:r>
          </a:p>
          <a:p>
            <a:pPr lvl="0"/>
            <a:r>
              <a:rPr lang="nb-NO" dirty="0"/>
              <a:t>Styrke ferdighetene i veiledning og samhandling med brukeren</a:t>
            </a:r>
          </a:p>
          <a:p>
            <a:pPr lvl="0"/>
            <a:r>
              <a:rPr lang="nb-NO" dirty="0"/>
              <a:t>Videreutvikle partnerskapet </a:t>
            </a:r>
          </a:p>
          <a:p>
            <a:pPr lvl="0"/>
            <a:r>
              <a:rPr lang="nb-NO" dirty="0"/>
              <a:t>Styrke den arbeidsrettede brukeroppfølgingen.</a:t>
            </a:r>
          </a:p>
          <a:p>
            <a:endParaRPr lang="nb-NO" dirty="0"/>
          </a:p>
        </p:txBody>
      </p:sp>
    </p:spTree>
    <p:extLst>
      <p:ext uri="{BB962C8B-B14F-4D97-AF65-F5344CB8AC3E}">
        <p14:creationId xmlns:p14="http://schemas.microsoft.com/office/powerpoint/2010/main" val="294747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nb-NO" dirty="0"/>
              <a:t>Målsetting for KF </a:t>
            </a:r>
            <a:r>
              <a:rPr lang="nb-NO" dirty="0" smtClean="0"/>
              <a:t>– starten på arbeidet ved </a:t>
            </a:r>
            <a:r>
              <a:rPr lang="nb-NO" dirty="0"/>
              <a:t>NAV Malvik</a:t>
            </a:r>
          </a:p>
        </p:txBody>
      </p:sp>
      <p:sp>
        <p:nvSpPr>
          <p:cNvPr id="102403" name="Content Placeholder 2"/>
          <p:cNvSpPr>
            <a:spLocks noGrp="1"/>
          </p:cNvSpPr>
          <p:nvPr>
            <p:ph idx="4294967295"/>
          </p:nvPr>
        </p:nvSpPr>
        <p:spPr/>
        <p:txBody>
          <a:bodyPr/>
          <a:lstStyle/>
          <a:p>
            <a:r>
              <a:rPr lang="nb-NO" sz="2000" dirty="0"/>
              <a:t>Sikre bedre oppfølging for brukerne</a:t>
            </a:r>
          </a:p>
          <a:p>
            <a:pPr lvl="1"/>
            <a:r>
              <a:rPr lang="nb-NO" sz="1600" b="0" dirty="0"/>
              <a:t>Nå resultatmål for Dialogmøte 2. Dette innebærer en gjennomgang av oppfølgings-metodikken i kontoret</a:t>
            </a:r>
          </a:p>
          <a:p>
            <a:pPr lvl="1"/>
            <a:r>
              <a:rPr lang="nb-NO" sz="1600" b="0" dirty="0"/>
              <a:t>P1, andel uførekrav som er sendt forvaltning 10 uker etter mottak av krav, og P20, andel AAP krav som er sendt til forvaltningsenheten innen fem uker etter mottak av krav  i målekortet må ses i sammenheng med andel gjennomførte Dialogmøte 2 innen 26 uker.</a:t>
            </a:r>
          </a:p>
          <a:p>
            <a:r>
              <a:rPr lang="nb-NO" sz="2000" dirty="0"/>
              <a:t>Skape en bedre hverdag for medarbeiderne</a:t>
            </a:r>
          </a:p>
          <a:p>
            <a:pPr lvl="1"/>
            <a:r>
              <a:rPr lang="nb-NO" sz="1600" b="0" dirty="0"/>
              <a:t>Klargjøre roller og grensesnitt</a:t>
            </a:r>
          </a:p>
          <a:p>
            <a:pPr lvl="1"/>
            <a:r>
              <a:rPr lang="nb-NO" sz="1600" b="0" dirty="0"/>
              <a:t>Trygge medarbeiderne og skape </a:t>
            </a:r>
            <a:r>
              <a:rPr lang="nb-NO" sz="1600" b="0" dirty="0" smtClean="0"/>
              <a:t>mestring </a:t>
            </a:r>
            <a:r>
              <a:rPr lang="nb-NO" sz="1600" b="0" dirty="0"/>
              <a:t>i arbeidshverdagen</a:t>
            </a:r>
          </a:p>
          <a:p>
            <a:r>
              <a:rPr lang="nb-NO" sz="2000" dirty="0"/>
              <a:t>Begynne arbeidet med å etablere en kultur for kontinuerlig forbedring</a:t>
            </a:r>
          </a:p>
          <a:p>
            <a:pPr lvl="1"/>
            <a:r>
              <a:rPr lang="nb-NO" sz="1600" b="0" dirty="0"/>
              <a:t>Skape en struktur for forbedringsarbeid</a:t>
            </a:r>
          </a:p>
          <a:p>
            <a:pPr lvl="1"/>
            <a:r>
              <a:rPr lang="nb-NO" sz="1600" b="0" dirty="0"/>
              <a:t>KF medarbeideren skal være i stand til å identifisere forbedringsområder og benytte noen av verktøyene på egen </a:t>
            </a:r>
            <a:r>
              <a:rPr lang="nb-NO" sz="1600" b="0" dirty="0" smtClean="0"/>
              <a:t>hånd og etablere </a:t>
            </a:r>
            <a:r>
              <a:rPr lang="nb-NO" sz="1600" b="0" dirty="0"/>
              <a:t>en forbedringskultur i kontoret.</a:t>
            </a:r>
          </a:p>
        </p:txBody>
      </p:sp>
    </p:spTree>
    <p:extLst>
      <p:ext uri="{BB962C8B-B14F-4D97-AF65-F5344CB8AC3E}">
        <p14:creationId xmlns:p14="http://schemas.microsoft.com/office/powerpoint/2010/main" val="395087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354013" y="2938463"/>
            <a:ext cx="8751887" cy="1725612"/>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04450" name="Rectangle 2"/>
          <p:cNvSpPr>
            <a:spLocks noGrp="1" noChangeArrowheads="1"/>
          </p:cNvSpPr>
          <p:nvPr>
            <p:ph type="title"/>
          </p:nvPr>
        </p:nvSpPr>
        <p:spPr>
          <a:xfrm>
            <a:off x="447675" y="257175"/>
            <a:ext cx="8012113" cy="11366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nb-NO"/>
              <a:t>KF - arbeidet ved NAV Malvik så på</a:t>
            </a:r>
          </a:p>
        </p:txBody>
      </p:sp>
      <p:sp>
        <p:nvSpPr>
          <p:cNvPr id="104451" name="Rectangle 3"/>
          <p:cNvSpPr>
            <a:spLocks noGrp="1" noChangeArrowheads="1"/>
          </p:cNvSpPr>
          <p:nvPr>
            <p:ph type="body" idx="1"/>
          </p:nvPr>
        </p:nvSpPr>
        <p:spPr>
          <a:xfrm>
            <a:off x="457200" y="1773238"/>
            <a:ext cx="8686800" cy="4498975"/>
          </a:xfrm>
        </p:spPr>
        <p:txBody>
          <a:bodyPr/>
          <a:lstStyle/>
          <a:p>
            <a:r>
              <a:rPr lang="nb-NO" sz="2000"/>
              <a:t>Utfordringer som gir for høy eller for lav kvalitet</a:t>
            </a:r>
          </a:p>
          <a:p>
            <a:pPr lvl="1"/>
            <a:r>
              <a:rPr lang="nb-NO" sz="2000" b="0"/>
              <a:t>Kompetanse</a:t>
            </a:r>
          </a:p>
          <a:p>
            <a:pPr lvl="1"/>
            <a:r>
              <a:rPr lang="nb-NO" sz="2000" b="0"/>
              <a:t>Standarder</a:t>
            </a:r>
          </a:p>
          <a:p>
            <a:r>
              <a:rPr lang="nb-NO" sz="2800" u="sng"/>
              <a:t>Utfordringer som hindrer flyt i arbeidsprosessen</a:t>
            </a:r>
          </a:p>
          <a:p>
            <a:pPr lvl="1"/>
            <a:r>
              <a:rPr lang="nb-NO" sz="2800" b="0"/>
              <a:t>Avbrudd</a:t>
            </a:r>
          </a:p>
          <a:p>
            <a:pPr lvl="1"/>
            <a:r>
              <a:rPr lang="nb-NO" sz="2800" b="0"/>
              <a:t>Køer </a:t>
            </a:r>
          </a:p>
          <a:p>
            <a:pPr lvl="1"/>
            <a:r>
              <a:rPr lang="nb-NO" sz="2800" b="0"/>
              <a:t>Overleveringer</a:t>
            </a:r>
          </a:p>
          <a:p>
            <a:r>
              <a:rPr lang="nb-NO" sz="2000"/>
              <a:t>Utfordringer som stjeler tid fra verdiskapende aktivitet</a:t>
            </a:r>
          </a:p>
          <a:p>
            <a:pPr lvl="1"/>
            <a:r>
              <a:rPr lang="nb-NO" sz="2000" b="0"/>
              <a:t>Møtestruktur</a:t>
            </a:r>
          </a:p>
          <a:p>
            <a:pPr lvl="1"/>
            <a:r>
              <a:rPr lang="nb-NO" sz="2000" b="0"/>
              <a:t>Kapasitetsstyring</a:t>
            </a:r>
          </a:p>
        </p:txBody>
      </p:sp>
    </p:spTree>
    <p:extLst>
      <p:ext uri="{BB962C8B-B14F-4D97-AF65-F5344CB8AC3E}">
        <p14:creationId xmlns:p14="http://schemas.microsoft.com/office/powerpoint/2010/main" val="2706442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ChangeArrowheads="1"/>
          </p:cNvSpPr>
          <p:nvPr>
            <p:custDataLst>
              <p:tags r:id="rId1"/>
            </p:custDataLst>
          </p:nvPr>
        </p:nvSpPr>
        <p:spPr bwMode="auto">
          <a:xfrm>
            <a:off x="3336925" y="3322638"/>
            <a:ext cx="2438400" cy="827087"/>
          </a:xfrm>
          <a:prstGeom prst="rect">
            <a:avLst/>
          </a:prstGeom>
          <a:solidFill>
            <a:schemeClr val="tx2"/>
          </a:solidFill>
          <a:ln w="19050" algn="ctr">
            <a:solidFill>
              <a:schemeClr val="bg1"/>
            </a:solidFill>
            <a:miter lim="800000"/>
            <a:headEnd/>
            <a:tailEnd/>
          </a:ln>
        </p:spPr>
        <p:txBody>
          <a:bodyPr anchor="ctr"/>
          <a:lstStyle/>
          <a:p>
            <a:pPr algn="ctr"/>
            <a:r>
              <a:rPr lang="nb-NO" sz="1200" b="1">
                <a:solidFill>
                  <a:schemeClr val="bg1"/>
                </a:solidFill>
              </a:rPr>
              <a:t>Oppfølgingen av bruker har varierende kvalitet</a:t>
            </a:r>
          </a:p>
        </p:txBody>
      </p:sp>
      <p:sp>
        <p:nvSpPr>
          <p:cNvPr id="105475" name="Rectangle 5"/>
          <p:cNvSpPr>
            <a:spLocks noChangeArrowheads="1"/>
          </p:cNvSpPr>
          <p:nvPr>
            <p:custDataLst>
              <p:tags r:id="rId2"/>
            </p:custDataLst>
          </p:nvPr>
        </p:nvSpPr>
        <p:spPr bwMode="auto">
          <a:xfrm>
            <a:off x="3336925" y="1541463"/>
            <a:ext cx="2438400" cy="827087"/>
          </a:xfrm>
          <a:prstGeom prst="rect">
            <a:avLst/>
          </a:prstGeom>
          <a:solidFill>
            <a:schemeClr val="tx2"/>
          </a:solidFill>
          <a:ln w="19050" algn="ctr">
            <a:solidFill>
              <a:schemeClr val="bg1"/>
            </a:solidFill>
            <a:miter lim="800000"/>
            <a:headEnd/>
            <a:tailEnd/>
          </a:ln>
        </p:spPr>
        <p:txBody>
          <a:bodyPr anchor="ctr"/>
          <a:lstStyle/>
          <a:p>
            <a:pPr algn="ctr"/>
            <a:r>
              <a:rPr lang="nb-NO" sz="1200" b="1">
                <a:solidFill>
                  <a:schemeClr val="bg1"/>
                </a:solidFill>
              </a:rPr>
              <a:t>Ikke optimal flyt i prosessen</a:t>
            </a:r>
          </a:p>
        </p:txBody>
      </p:sp>
      <p:sp>
        <p:nvSpPr>
          <p:cNvPr id="105476" name="Rectangle 6"/>
          <p:cNvSpPr>
            <a:spLocks noChangeArrowheads="1"/>
          </p:cNvSpPr>
          <p:nvPr>
            <p:custDataLst>
              <p:tags r:id="rId3"/>
            </p:custDataLst>
          </p:nvPr>
        </p:nvSpPr>
        <p:spPr bwMode="auto">
          <a:xfrm>
            <a:off x="395288" y="3409950"/>
            <a:ext cx="1584325" cy="649288"/>
          </a:xfrm>
          <a:prstGeom prst="rect">
            <a:avLst/>
          </a:prstGeom>
          <a:solidFill>
            <a:schemeClr val="accent1"/>
          </a:solidFill>
          <a:ln w="19050" algn="ctr">
            <a:solidFill>
              <a:schemeClr val="bg1"/>
            </a:solidFill>
            <a:miter lim="800000"/>
            <a:headEnd/>
            <a:tailEnd/>
          </a:ln>
        </p:spPr>
        <p:txBody>
          <a:bodyPr lIns="126000" anchor="ctr"/>
          <a:lstStyle/>
          <a:p>
            <a:pPr algn="ctr"/>
            <a:r>
              <a:rPr lang="nb-NO" sz="1200" b="1">
                <a:solidFill>
                  <a:schemeClr val="bg1"/>
                </a:solidFill>
                <a:latin typeface="Verdana" pitchFamily="34" charset="0"/>
              </a:rPr>
              <a:t>Oppfølging av sykmeldte</a:t>
            </a:r>
          </a:p>
        </p:txBody>
      </p:sp>
      <p:cxnSp>
        <p:nvCxnSpPr>
          <p:cNvPr id="105477" name="AutoShape 7"/>
          <p:cNvCxnSpPr>
            <a:cxnSpLocks noChangeShapeType="1"/>
            <a:stCxn id="105476" idx="3"/>
            <a:endCxn id="105475" idx="1"/>
          </p:cNvCxnSpPr>
          <p:nvPr/>
        </p:nvCxnSpPr>
        <p:spPr bwMode="auto">
          <a:xfrm flipV="1">
            <a:off x="1989138" y="1955800"/>
            <a:ext cx="1338262" cy="1779588"/>
          </a:xfrm>
          <a:prstGeom prst="bentConnector3">
            <a:avLst>
              <a:gd name="adj1" fmla="val 4994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5478" name="AutoShape 8"/>
          <p:cNvCxnSpPr>
            <a:cxnSpLocks noChangeShapeType="1"/>
            <a:stCxn id="105476" idx="3"/>
            <a:endCxn id="105474" idx="1"/>
          </p:cNvCxnSpPr>
          <p:nvPr/>
        </p:nvCxnSpPr>
        <p:spPr bwMode="auto">
          <a:xfrm>
            <a:off x="1989138" y="3735388"/>
            <a:ext cx="1338262" cy="1587"/>
          </a:xfrm>
          <a:prstGeom prst="bentConnector3">
            <a:avLst>
              <a:gd name="adj1" fmla="val 4994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5479" name="Rectangle 9"/>
          <p:cNvSpPr>
            <a:spLocks noChangeArrowheads="1"/>
          </p:cNvSpPr>
          <p:nvPr>
            <p:custDataLst>
              <p:tags r:id="rId4"/>
            </p:custDataLst>
          </p:nvPr>
        </p:nvSpPr>
        <p:spPr bwMode="auto">
          <a:xfrm>
            <a:off x="3336925" y="5049838"/>
            <a:ext cx="2438400" cy="827087"/>
          </a:xfrm>
          <a:prstGeom prst="rect">
            <a:avLst/>
          </a:prstGeom>
          <a:solidFill>
            <a:schemeClr val="tx2"/>
          </a:solidFill>
          <a:ln w="19050" algn="ctr">
            <a:solidFill>
              <a:schemeClr val="bg1"/>
            </a:solidFill>
            <a:miter lim="800000"/>
            <a:headEnd/>
            <a:tailEnd/>
          </a:ln>
        </p:spPr>
        <p:txBody>
          <a:bodyPr anchor="ctr"/>
          <a:lstStyle/>
          <a:p>
            <a:pPr algn="ctr"/>
            <a:r>
              <a:rPr lang="nb-NO" sz="1200" b="1">
                <a:solidFill>
                  <a:schemeClr val="bg1"/>
                </a:solidFill>
              </a:rPr>
              <a:t>Lite tid tilgjengelig for verdiskapende aktivitet</a:t>
            </a:r>
          </a:p>
        </p:txBody>
      </p:sp>
      <p:cxnSp>
        <p:nvCxnSpPr>
          <p:cNvPr id="105480" name="AutoShape 10"/>
          <p:cNvCxnSpPr>
            <a:cxnSpLocks noChangeShapeType="1"/>
            <a:stCxn id="105476" idx="3"/>
            <a:endCxn id="105479" idx="1"/>
          </p:cNvCxnSpPr>
          <p:nvPr/>
        </p:nvCxnSpPr>
        <p:spPr bwMode="auto">
          <a:xfrm>
            <a:off x="1989138" y="3735388"/>
            <a:ext cx="1338262" cy="1728787"/>
          </a:xfrm>
          <a:prstGeom prst="bentConnector3">
            <a:avLst>
              <a:gd name="adj1" fmla="val 4994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5481" name="Rectangle 9"/>
          <p:cNvSpPr>
            <a:spLocks noChangeArrowheads="1"/>
          </p:cNvSpPr>
          <p:nvPr/>
        </p:nvSpPr>
        <p:spPr bwMode="auto">
          <a:xfrm>
            <a:off x="447675" y="257175"/>
            <a:ext cx="84582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80000"/>
              </a:lnSpc>
            </a:pPr>
            <a:r>
              <a:rPr lang="nb-NO" sz="2400" b="1">
                <a:solidFill>
                  <a:schemeClr val="tx2"/>
                </a:solidFill>
              </a:rPr>
              <a:t>NAV Malviks oppfølging av sykmeldte hadde et forbedringspotensiale innenfor tre hovedområder</a:t>
            </a:r>
          </a:p>
        </p:txBody>
      </p:sp>
    </p:spTree>
    <p:extLst>
      <p:ext uri="{BB962C8B-B14F-4D97-AF65-F5344CB8AC3E}">
        <p14:creationId xmlns:p14="http://schemas.microsoft.com/office/powerpoint/2010/main" val="707855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47675" y="257175"/>
            <a:ext cx="8393113" cy="11366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nb-NO"/>
              <a:t>Prosesskartleggingen avdekket mange </a:t>
            </a:r>
            <a:br>
              <a:rPr lang="nb-NO"/>
            </a:br>
            <a:r>
              <a:rPr lang="nb-NO"/>
              <a:t>stopp i saksflyten</a:t>
            </a:r>
            <a:r>
              <a:rPr lang="nb-NO" sz="2000"/>
              <a:t> </a:t>
            </a:r>
          </a:p>
        </p:txBody>
      </p:sp>
      <p:pic>
        <p:nvPicPr>
          <p:cNvPr id="1075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8060" t="26384" r="16927" b="16032"/>
          <a:stretch>
            <a:fillRect/>
          </a:stretch>
        </p:blipFill>
        <p:spPr bwMode="auto">
          <a:xfrm>
            <a:off x="250825" y="1682750"/>
            <a:ext cx="16557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597" t="25600" r="17682" b="16335"/>
          <a:stretch>
            <a:fillRect/>
          </a:stretch>
        </p:blipFill>
        <p:spPr bwMode="auto">
          <a:xfrm>
            <a:off x="2016125" y="1677988"/>
            <a:ext cx="161925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8807" t="25684" r="17857" b="17290"/>
          <a:stretch>
            <a:fillRect/>
          </a:stretch>
        </p:blipFill>
        <p:spPr bwMode="auto">
          <a:xfrm>
            <a:off x="3744913" y="1690688"/>
            <a:ext cx="16192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8885" t="25438" r="17377" b="17380"/>
          <a:stretch>
            <a:fillRect/>
          </a:stretch>
        </p:blipFill>
        <p:spPr bwMode="auto">
          <a:xfrm>
            <a:off x="5473700" y="1651000"/>
            <a:ext cx="1690688"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8417" t="25267" r="18246" b="17836"/>
          <a:stretch>
            <a:fillRect/>
          </a:stretch>
        </p:blipFill>
        <p:spPr bwMode="auto">
          <a:xfrm>
            <a:off x="7273925" y="1692275"/>
            <a:ext cx="1619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t="14844" r="391" b="8659"/>
          <a:stretch>
            <a:fillRect/>
          </a:stretch>
        </p:blipFill>
        <p:spPr bwMode="auto">
          <a:xfrm>
            <a:off x="250825" y="3355975"/>
            <a:ext cx="1582738"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t="15694" r="3011" b="7921"/>
          <a:stretch>
            <a:fillRect/>
          </a:stretch>
        </p:blipFill>
        <p:spPr bwMode="auto">
          <a:xfrm>
            <a:off x="1946275" y="3351213"/>
            <a:ext cx="1620838"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0"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t="13281" r="1953" b="9929"/>
          <a:stretch>
            <a:fillRect/>
          </a:stretch>
        </p:blipFill>
        <p:spPr bwMode="auto">
          <a:xfrm>
            <a:off x="3679825" y="3349625"/>
            <a:ext cx="15843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t="15201" r="2831" b="11090"/>
          <a:stretch>
            <a:fillRect/>
          </a:stretch>
        </p:blipFill>
        <p:spPr bwMode="auto">
          <a:xfrm>
            <a:off x="5376863" y="3341688"/>
            <a:ext cx="16621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t="14209" r="2681" b="14879"/>
          <a:stretch>
            <a:fillRect/>
          </a:stretch>
        </p:blipFill>
        <p:spPr bwMode="auto">
          <a:xfrm>
            <a:off x="7153275" y="3321050"/>
            <a:ext cx="17272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33" name="AutoShape 13"/>
          <p:cNvSpPr>
            <a:spLocks noChangeArrowheads="1"/>
          </p:cNvSpPr>
          <p:nvPr/>
        </p:nvSpPr>
        <p:spPr bwMode="auto">
          <a:xfrm>
            <a:off x="576263" y="4859338"/>
            <a:ext cx="7993062" cy="1533525"/>
          </a:xfrm>
          <a:prstGeom prst="roundRect">
            <a:avLst>
              <a:gd name="adj" fmla="val 16667"/>
            </a:avLst>
          </a:prstGeom>
          <a:solidFill>
            <a:srgbClr val="EAEAE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buFontTx/>
              <a:buChar char="•"/>
            </a:pPr>
            <a:r>
              <a:rPr lang="nb-NO" sz="1200"/>
              <a:t>Hvert stoppskilt angir et brudd i sakens flyt gjennom systemet</a:t>
            </a:r>
          </a:p>
          <a:p>
            <a:pPr marL="177800" indent="-177800">
              <a:buFontTx/>
              <a:buChar char="•"/>
            </a:pPr>
            <a:r>
              <a:rPr lang="nb-NO" sz="1200"/>
              <a:t>Hvor lenge saken venter på hvert stoppested varierer fra 0 tid til uendelig tid. Denne tidsbruken tilfører ikke saken noe verdi for bruker og betegnes som ikke verdiskapende tid</a:t>
            </a:r>
          </a:p>
          <a:p>
            <a:pPr marL="177800" indent="-177800">
              <a:buFontTx/>
              <a:buChar char="•"/>
            </a:pPr>
            <a:r>
              <a:rPr lang="nb-NO" sz="1200"/>
              <a:t>I et worst case scenario i forbindelse med dialogmøte 2 kan en sak risikere å vente først 6 uker fra en kandidat er registrert som aktuell for dialogmøte 2 til et slikt møte er booket. Deretter 6 nye uker fra møtet er booket til det faktisk er avholdt. Altså totalt 12 uker fra kandidaten dukker opp på listen til møtet er avholdt. Dette påvirker måloppnåelse på gjennomføring av dialogmøte 2</a:t>
            </a:r>
            <a:endParaRPr lang="nb-NO" sz="1200">
              <a:solidFill>
                <a:schemeClr val="tx2"/>
              </a:solidFill>
            </a:endParaRPr>
          </a:p>
        </p:txBody>
      </p:sp>
      <p:pic>
        <p:nvPicPr>
          <p:cNvPr id="107534" name="Picture 14"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0825"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35" name="Picture 15"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8063"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36" name="Picture 16"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7813"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37" name="Picture 17"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32025"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38" name="Picture 18"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875"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39" name="Picture 19"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08288"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0" name="Picture 20"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03688"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1" name="Picture 21"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5488"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2" name="Picture 22"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2838"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3" name="Picture 23"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3663"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4" name="Picture 24"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85000" y="2809875"/>
            <a:ext cx="228600" cy="223838"/>
          </a:xfrm>
          <a:prstGeom prst="rect">
            <a:avLst/>
          </a:prstGeom>
          <a:noFill/>
          <a:extLst>
            <a:ext uri="{909E8E84-426E-40DD-AFC4-6F175D3DCCD1}">
              <a14:hiddenFill xmlns:a14="http://schemas.microsoft.com/office/drawing/2010/main">
                <a:solidFill>
                  <a:srgbClr val="FFFFFF"/>
                </a:solidFill>
              </a14:hiddenFill>
            </a:ext>
          </a:extLst>
        </p:spPr>
      </p:pic>
      <p:pic>
        <p:nvPicPr>
          <p:cNvPr id="107545" name="Picture 25"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85113" y="2809875"/>
            <a:ext cx="228600" cy="223838"/>
          </a:xfrm>
          <a:prstGeom prst="rect">
            <a:avLst/>
          </a:prstGeom>
          <a:noFill/>
          <a:extLst>
            <a:ext uri="{909E8E84-426E-40DD-AFC4-6F175D3DCCD1}">
              <a14:hiddenFill xmlns:a14="http://schemas.microsoft.com/office/drawing/2010/main">
                <a:solidFill>
                  <a:srgbClr val="FFFFFF"/>
                </a:solidFill>
              </a14:hiddenFill>
            </a:ext>
          </a:extLst>
        </p:spPr>
      </p:pic>
      <p:sp>
        <p:nvSpPr>
          <p:cNvPr id="107546" name="Text Box 26"/>
          <p:cNvSpPr txBox="1">
            <a:spLocks noChangeArrowheads="1"/>
          </p:cNvSpPr>
          <p:nvPr/>
        </p:nvSpPr>
        <p:spPr bwMode="auto">
          <a:xfrm>
            <a:off x="1419225" y="6488113"/>
            <a:ext cx="621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1000"/>
              <a:t>Kilde: Arbeidsgruppemøte 2: Tidsestimat samt identifisering av utfordringer</a:t>
            </a:r>
          </a:p>
          <a:p>
            <a:r>
              <a:rPr lang="nb-NO" sz="1000"/>
              <a:t>Dato: 23.november</a:t>
            </a:r>
          </a:p>
        </p:txBody>
      </p:sp>
      <p:pic>
        <p:nvPicPr>
          <p:cNvPr id="107547" name="Picture 27"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900"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48" name="Picture 28"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49" name="Picture 29"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2388"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0" name="Picture 30"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95738"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1" name="Picture 31"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4050"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2" name="Picture 32"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8625"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3" name="Picture 33"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64238"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4" name="Picture 34"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8038" y="4392613"/>
            <a:ext cx="228600" cy="223837"/>
          </a:xfrm>
          <a:prstGeom prst="rect">
            <a:avLst/>
          </a:prstGeom>
          <a:noFill/>
          <a:extLst>
            <a:ext uri="{909E8E84-426E-40DD-AFC4-6F175D3DCCD1}">
              <a14:hiddenFill xmlns:a14="http://schemas.microsoft.com/office/drawing/2010/main">
                <a:solidFill>
                  <a:srgbClr val="FFFFFF"/>
                </a:solidFill>
              </a14:hiddenFill>
            </a:ext>
          </a:extLst>
        </p:spPr>
      </p:pic>
      <p:pic>
        <p:nvPicPr>
          <p:cNvPr id="107555" name="Picture 35" descr="stoppskil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2413" y="4392613"/>
            <a:ext cx="228600" cy="22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3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nb-NO" sz="2000"/>
              <a:t>Ansvar for gjennomføring av viktige steg i prosessen, samt tilhørende kompetanse, baseres på få medarbeidere</a:t>
            </a:r>
          </a:p>
        </p:txBody>
      </p:sp>
      <p:sp>
        <p:nvSpPr>
          <p:cNvPr id="108547" name="Text Box 3"/>
          <p:cNvSpPr txBox="1">
            <a:spLocks noChangeArrowheads="1"/>
          </p:cNvSpPr>
          <p:nvPr/>
        </p:nvSpPr>
        <p:spPr bwMode="auto">
          <a:xfrm>
            <a:off x="1871663" y="1768475"/>
            <a:ext cx="11715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sz="900"/>
              <a:t>Registrering av 1A i mottak</a:t>
            </a:r>
          </a:p>
        </p:txBody>
      </p:sp>
      <p:sp>
        <p:nvSpPr>
          <p:cNvPr id="108548" name="Text Box 4"/>
          <p:cNvSpPr txBox="1">
            <a:spLocks noChangeArrowheads="1"/>
          </p:cNvSpPr>
          <p:nvPr/>
        </p:nvSpPr>
        <p:spPr bwMode="auto">
          <a:xfrm>
            <a:off x="5003800" y="1768475"/>
            <a:ext cx="1135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sz="900"/>
              <a:t>Gjennomføring av dialogmøte 2</a:t>
            </a:r>
          </a:p>
        </p:txBody>
      </p:sp>
      <p:pic>
        <p:nvPicPr>
          <p:cNvPr id="108549" name="Picture 5"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411413" y="2203450"/>
            <a:ext cx="193675" cy="468313"/>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530850" y="2301875"/>
            <a:ext cx="193675" cy="468313"/>
          </a:xfrm>
          <a:prstGeom prst="rect">
            <a:avLst/>
          </a:prstGeom>
          <a:noFill/>
          <a:extLst>
            <a:ext uri="{909E8E84-426E-40DD-AFC4-6F175D3DCCD1}">
              <a14:hiddenFill xmlns:a14="http://schemas.microsoft.com/office/drawing/2010/main">
                <a:solidFill>
                  <a:srgbClr val="FFFFFF"/>
                </a:solidFill>
              </a14:hiddenFill>
            </a:ext>
          </a:extLst>
        </p:spPr>
      </p:pic>
      <p:grpSp>
        <p:nvGrpSpPr>
          <p:cNvPr id="108551" name="Group 7"/>
          <p:cNvGrpSpPr>
            <a:grpSpLocks/>
          </p:cNvGrpSpPr>
          <p:nvPr/>
        </p:nvGrpSpPr>
        <p:grpSpPr bwMode="auto">
          <a:xfrm>
            <a:off x="3622675" y="1879600"/>
            <a:ext cx="949325" cy="1260475"/>
            <a:chOff x="2282" y="1116"/>
            <a:chExt cx="598" cy="794"/>
          </a:xfrm>
        </p:grpSpPr>
        <p:pic>
          <p:nvPicPr>
            <p:cNvPr id="108552" name="Picture 8"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418" y="111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53" name="Picture 9"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282" y="1473"/>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54" name="Picture 10"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509" y="1479"/>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55" name="Picture 11"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622" y="1252"/>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56" name="Picture 12"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645" y="1615"/>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57" name="Picture 13"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758" y="1230"/>
              <a:ext cx="122" cy="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558" name="Group 14"/>
          <p:cNvGrpSpPr>
            <a:grpSpLocks/>
          </p:cNvGrpSpPr>
          <p:nvPr/>
        </p:nvGrpSpPr>
        <p:grpSpPr bwMode="auto">
          <a:xfrm>
            <a:off x="6516688" y="1952625"/>
            <a:ext cx="769937" cy="1223963"/>
            <a:chOff x="4105" y="1162"/>
            <a:chExt cx="485" cy="771"/>
          </a:xfrm>
        </p:grpSpPr>
        <p:pic>
          <p:nvPicPr>
            <p:cNvPr id="108559" name="Picture 15"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150" y="1207"/>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60" name="Picture 16"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105" y="1593"/>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61" name="Picture 17"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309" y="1502"/>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62" name="Picture 18"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354" y="1162"/>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63" name="Picture 19"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468" y="1321"/>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64" name="Picture 20"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422" y="1638"/>
              <a:ext cx="122" cy="2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8565" name="AutoShape 21"/>
          <p:cNvCxnSpPr>
            <a:cxnSpLocks noChangeShapeType="1"/>
            <a:endCxn id="108549" idx="1"/>
          </p:cNvCxnSpPr>
          <p:nvPr/>
        </p:nvCxnSpPr>
        <p:spPr bwMode="auto">
          <a:xfrm>
            <a:off x="1344613" y="2438400"/>
            <a:ext cx="1066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6" name="AutoShape 22"/>
          <p:cNvCxnSpPr>
            <a:cxnSpLocks noChangeShapeType="1"/>
            <a:stCxn id="108549" idx="3"/>
          </p:cNvCxnSpPr>
          <p:nvPr/>
        </p:nvCxnSpPr>
        <p:spPr bwMode="auto">
          <a:xfrm flipV="1">
            <a:off x="2605088" y="2432050"/>
            <a:ext cx="885825"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7" name="AutoShape 23"/>
          <p:cNvCxnSpPr>
            <a:cxnSpLocks noChangeShapeType="1"/>
            <a:endCxn id="108550" idx="1"/>
          </p:cNvCxnSpPr>
          <p:nvPr/>
        </p:nvCxnSpPr>
        <p:spPr bwMode="auto">
          <a:xfrm>
            <a:off x="4714875" y="2530475"/>
            <a:ext cx="815975"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8" name="AutoShape 24"/>
          <p:cNvCxnSpPr>
            <a:cxnSpLocks noChangeShapeType="1"/>
            <a:stCxn id="108550" idx="3"/>
          </p:cNvCxnSpPr>
          <p:nvPr/>
        </p:nvCxnSpPr>
        <p:spPr bwMode="auto">
          <a:xfrm flipV="1">
            <a:off x="5724525" y="2527300"/>
            <a:ext cx="755650" cy="9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69" name="Text Box 25"/>
          <p:cNvSpPr txBox="1">
            <a:spLocks noChangeArrowheads="1"/>
          </p:cNvSpPr>
          <p:nvPr/>
        </p:nvSpPr>
        <p:spPr bwMode="auto">
          <a:xfrm>
            <a:off x="647700" y="1400175"/>
            <a:ext cx="6111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sz="900"/>
              <a:t>Bruker</a:t>
            </a:r>
          </a:p>
        </p:txBody>
      </p:sp>
      <p:cxnSp>
        <p:nvCxnSpPr>
          <p:cNvPr id="108570" name="AutoShape 26"/>
          <p:cNvCxnSpPr>
            <a:cxnSpLocks noChangeShapeType="1"/>
            <a:stCxn id="108549" idx="3"/>
          </p:cNvCxnSpPr>
          <p:nvPr/>
        </p:nvCxnSpPr>
        <p:spPr bwMode="auto">
          <a:xfrm flipV="1">
            <a:off x="2605088" y="2203450"/>
            <a:ext cx="958850" cy="2349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1" name="AutoShape 27"/>
          <p:cNvCxnSpPr>
            <a:cxnSpLocks noChangeShapeType="1"/>
            <a:stCxn id="108549" idx="3"/>
          </p:cNvCxnSpPr>
          <p:nvPr/>
        </p:nvCxnSpPr>
        <p:spPr bwMode="auto">
          <a:xfrm>
            <a:off x="2605088" y="2438400"/>
            <a:ext cx="922337" cy="233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2" name="AutoShape 28"/>
          <p:cNvCxnSpPr>
            <a:cxnSpLocks noChangeShapeType="1"/>
            <a:endCxn id="108550" idx="1"/>
          </p:cNvCxnSpPr>
          <p:nvPr/>
        </p:nvCxnSpPr>
        <p:spPr bwMode="auto">
          <a:xfrm>
            <a:off x="4714875" y="2239963"/>
            <a:ext cx="815975" cy="2968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3" name="AutoShape 29"/>
          <p:cNvCxnSpPr>
            <a:cxnSpLocks noChangeShapeType="1"/>
            <a:endCxn id="108550" idx="1"/>
          </p:cNvCxnSpPr>
          <p:nvPr/>
        </p:nvCxnSpPr>
        <p:spPr bwMode="auto">
          <a:xfrm flipV="1">
            <a:off x="4714875" y="2536825"/>
            <a:ext cx="815975" cy="279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4" name="AutoShape 30"/>
          <p:cNvCxnSpPr>
            <a:cxnSpLocks noChangeShapeType="1"/>
            <a:stCxn id="108550" idx="3"/>
          </p:cNvCxnSpPr>
          <p:nvPr/>
        </p:nvCxnSpPr>
        <p:spPr bwMode="auto">
          <a:xfrm flipV="1">
            <a:off x="5724525" y="2203450"/>
            <a:ext cx="790575" cy="333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5" name="AutoShape 31"/>
          <p:cNvCxnSpPr>
            <a:cxnSpLocks noChangeShapeType="1"/>
            <a:stCxn id="108550" idx="3"/>
            <a:endCxn id="108560" idx="1"/>
          </p:cNvCxnSpPr>
          <p:nvPr/>
        </p:nvCxnSpPr>
        <p:spPr bwMode="auto">
          <a:xfrm>
            <a:off x="5724525" y="2536825"/>
            <a:ext cx="792163" cy="334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76" name="AutoShape 32"/>
          <p:cNvSpPr>
            <a:spLocks noChangeArrowheads="1"/>
          </p:cNvSpPr>
          <p:nvPr>
            <p:custDataLst>
              <p:tags r:id="rId1"/>
            </p:custDataLst>
          </p:nvPr>
        </p:nvSpPr>
        <p:spPr bwMode="gray">
          <a:xfrm>
            <a:off x="431800" y="4400550"/>
            <a:ext cx="1957388" cy="360363"/>
          </a:xfrm>
          <a:prstGeom prst="homePlate">
            <a:avLst>
              <a:gd name="adj" fmla="val 65633"/>
            </a:avLst>
          </a:prstGeom>
          <a:solidFill>
            <a:schemeClr val="accent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t>Saksflyt</a:t>
            </a:r>
          </a:p>
        </p:txBody>
      </p:sp>
      <p:sp>
        <p:nvSpPr>
          <p:cNvPr id="108577" name="Chevron 37"/>
          <p:cNvSpPr>
            <a:spLocks noChangeArrowheads="1"/>
          </p:cNvSpPr>
          <p:nvPr>
            <p:custDataLst>
              <p:tags r:id="rId2"/>
            </p:custDataLst>
          </p:nvPr>
        </p:nvSpPr>
        <p:spPr bwMode="gray">
          <a:xfrm>
            <a:off x="5688013" y="4400550"/>
            <a:ext cx="3190875" cy="360363"/>
          </a:xfrm>
          <a:prstGeom prst="chevron">
            <a:avLst>
              <a:gd name="adj" fmla="val 66861"/>
            </a:avLst>
          </a:prstGeom>
          <a:solidFill>
            <a:schemeClr val="accent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ea typeface="ＭＳ Ｐゴシック" pitchFamily="34" charset="-128"/>
              </a:rPr>
              <a:t>Saksflyt</a:t>
            </a:r>
          </a:p>
        </p:txBody>
      </p:sp>
      <p:sp>
        <p:nvSpPr>
          <p:cNvPr id="108578" name="Freeform 14"/>
          <p:cNvSpPr>
            <a:spLocks/>
          </p:cNvSpPr>
          <p:nvPr>
            <p:custDataLst>
              <p:tags r:id="rId3"/>
            </p:custDataLst>
          </p:nvPr>
        </p:nvSpPr>
        <p:spPr bwMode="gray">
          <a:xfrm>
            <a:off x="2555875" y="4400550"/>
            <a:ext cx="2916238" cy="360363"/>
          </a:xfrm>
          <a:custGeom>
            <a:avLst/>
            <a:gdLst>
              <a:gd name="T0" fmla="*/ 0 w 1622"/>
              <a:gd name="T1" fmla="*/ 0 h 576"/>
              <a:gd name="T2" fmla="*/ 2147483647 w 1622"/>
              <a:gd name="T3" fmla="*/ 0 h 576"/>
              <a:gd name="T4" fmla="*/ 2147483647 w 1622"/>
              <a:gd name="T5" fmla="*/ 2147483647 h 576"/>
              <a:gd name="T6" fmla="*/ 2147483647 w 1622"/>
              <a:gd name="T7" fmla="*/ 2147483647 h 576"/>
              <a:gd name="T8" fmla="*/ 0 w 1622"/>
              <a:gd name="T9" fmla="*/ 2147483647 h 576"/>
              <a:gd name="T10" fmla="*/ 2147483647 w 1622"/>
              <a:gd name="T11" fmla="*/ 2147483647 h 576"/>
              <a:gd name="T12" fmla="*/ 0 w 1622"/>
              <a:gd name="T13" fmla="*/ 0 h 576"/>
              <a:gd name="T14" fmla="*/ 0 60000 65536"/>
              <a:gd name="T15" fmla="*/ 0 60000 65536"/>
              <a:gd name="T16" fmla="*/ 0 60000 65536"/>
              <a:gd name="T17" fmla="*/ 0 60000 65536"/>
              <a:gd name="T18" fmla="*/ 0 60000 65536"/>
              <a:gd name="T19" fmla="*/ 0 60000 65536"/>
              <a:gd name="T20" fmla="*/ 0 60000 65536"/>
              <a:gd name="T21" fmla="*/ 0 w 1622"/>
              <a:gd name="T22" fmla="*/ 0 h 576"/>
              <a:gd name="T23" fmla="*/ 1622 w 162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2" h="576">
                <a:moveTo>
                  <a:pt x="0" y="0"/>
                </a:moveTo>
                <a:lnTo>
                  <a:pt x="1518" y="0"/>
                </a:lnTo>
                <a:lnTo>
                  <a:pt x="1622" y="288"/>
                </a:lnTo>
                <a:lnTo>
                  <a:pt x="1518" y="576"/>
                </a:lnTo>
                <a:lnTo>
                  <a:pt x="0" y="576"/>
                </a:lnTo>
                <a:lnTo>
                  <a:pt x="104" y="288"/>
                </a:lnTo>
                <a:lnTo>
                  <a:pt x="0" y="0"/>
                </a:lnTo>
                <a:close/>
              </a:path>
            </a:pathLst>
          </a:custGeom>
          <a:solidFill>
            <a:schemeClr val="accent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ea typeface="ＭＳ Ｐゴシック" pitchFamily="34" charset="-128"/>
              </a:rPr>
              <a:t>Saksflyt</a:t>
            </a:r>
          </a:p>
        </p:txBody>
      </p:sp>
      <p:sp>
        <p:nvSpPr>
          <p:cNvPr id="108579" name="AutoShape 35"/>
          <p:cNvSpPr>
            <a:spLocks noChangeAspect="1" noChangeArrowheads="1"/>
          </p:cNvSpPr>
          <p:nvPr/>
        </p:nvSpPr>
        <p:spPr bwMode="auto">
          <a:xfrm rot="2646754">
            <a:off x="2266950" y="4397375"/>
            <a:ext cx="360363" cy="360363"/>
          </a:xfrm>
          <a:prstGeom prst="plus">
            <a:avLst>
              <a:gd name="adj" fmla="val 4809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08580" name="AutoShape 36"/>
          <p:cNvSpPr>
            <a:spLocks noChangeAspect="1" noChangeArrowheads="1"/>
          </p:cNvSpPr>
          <p:nvPr/>
        </p:nvSpPr>
        <p:spPr bwMode="auto">
          <a:xfrm rot="2646754">
            <a:off x="5421313" y="4398963"/>
            <a:ext cx="360362" cy="360362"/>
          </a:xfrm>
          <a:prstGeom prst="plus">
            <a:avLst>
              <a:gd name="adj" fmla="val 4809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108581" name="Group 37"/>
          <p:cNvGrpSpPr>
            <a:grpSpLocks/>
          </p:cNvGrpSpPr>
          <p:nvPr/>
        </p:nvGrpSpPr>
        <p:grpSpPr bwMode="auto">
          <a:xfrm>
            <a:off x="381000" y="1722438"/>
            <a:ext cx="1166813" cy="1322387"/>
            <a:chOff x="149" y="1108"/>
            <a:chExt cx="735" cy="833"/>
          </a:xfrm>
        </p:grpSpPr>
        <p:pic>
          <p:nvPicPr>
            <p:cNvPr id="108582" name="Picture 38"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22" y="1108"/>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3" name="Picture 39"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63" y="164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4" name="Picture 40"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12" y="1630"/>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5" name="Picture 41"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626" y="1108"/>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6" name="Picture 42"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649" y="1607"/>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7" name="Picture 43"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762" y="1222"/>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8" name="Picture 44"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217" y="1199"/>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89" name="Picture 45"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149" y="1562"/>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0" name="Picture 46"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89" y="1341"/>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1" name="Picture 47"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331" y="1358"/>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2" name="Picture 48"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376" y="1568"/>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3" name="Picture 49"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625" y="1319"/>
              <a:ext cx="122" cy="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594" name="Group 50"/>
          <p:cNvGrpSpPr>
            <a:grpSpLocks/>
          </p:cNvGrpSpPr>
          <p:nvPr/>
        </p:nvGrpSpPr>
        <p:grpSpPr bwMode="auto">
          <a:xfrm>
            <a:off x="7812088" y="1736725"/>
            <a:ext cx="1166812" cy="1322388"/>
            <a:chOff x="4921" y="1026"/>
            <a:chExt cx="735" cy="833"/>
          </a:xfrm>
        </p:grpSpPr>
        <p:pic>
          <p:nvPicPr>
            <p:cNvPr id="108595" name="Picture 51"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421" y="1525"/>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6" name="Picture 52"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261" y="1259"/>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7" name="Picture 53"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103" y="127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8" name="Picture 54"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148" y="148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599" name="Picture 55"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397" y="1237"/>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0" name="Picture 56"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284" y="1145"/>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1" name="Picture 57"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194" y="102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2" name="Picture 58"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035" y="1564"/>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3" name="Picture 59"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284" y="1548"/>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4" name="Picture 60"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398" y="1026"/>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5" name="Picture 61"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534" y="1140"/>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6" name="Picture 62"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989" y="1117"/>
              <a:ext cx="122" cy="295"/>
            </a:xfrm>
            <a:prstGeom prst="rect">
              <a:avLst/>
            </a:prstGeom>
            <a:noFill/>
            <a:extLst>
              <a:ext uri="{909E8E84-426E-40DD-AFC4-6F175D3DCCD1}">
                <a14:hiddenFill xmlns:a14="http://schemas.microsoft.com/office/drawing/2010/main">
                  <a:solidFill>
                    <a:srgbClr val="FFFFFF"/>
                  </a:solidFill>
                </a14:hiddenFill>
              </a:ext>
            </a:extLst>
          </p:spPr>
        </p:pic>
        <p:pic>
          <p:nvPicPr>
            <p:cNvPr id="108607" name="Picture 63"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4921" y="1480"/>
              <a:ext cx="122" cy="295"/>
            </a:xfrm>
            <a:prstGeom prst="rect">
              <a:avLst/>
            </a:prstGeom>
            <a:noFill/>
            <a:extLst>
              <a:ext uri="{909E8E84-426E-40DD-AFC4-6F175D3DCCD1}">
                <a14:hiddenFill xmlns:a14="http://schemas.microsoft.com/office/drawing/2010/main">
                  <a:solidFill>
                    <a:srgbClr val="FFFFFF"/>
                  </a:solidFill>
                </a14:hiddenFill>
              </a:ext>
            </a:extLst>
          </p:spPr>
        </p:pic>
      </p:grpSp>
      <p:sp>
        <p:nvSpPr>
          <p:cNvPr id="108608" name="Text Box 64"/>
          <p:cNvSpPr txBox="1">
            <a:spLocks noChangeArrowheads="1"/>
          </p:cNvSpPr>
          <p:nvPr/>
        </p:nvSpPr>
        <p:spPr bwMode="auto">
          <a:xfrm>
            <a:off x="8027988" y="1400175"/>
            <a:ext cx="6111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sz="900"/>
              <a:t>Bruker</a:t>
            </a:r>
          </a:p>
        </p:txBody>
      </p:sp>
      <p:cxnSp>
        <p:nvCxnSpPr>
          <p:cNvPr id="108609" name="AutoShape 65"/>
          <p:cNvCxnSpPr>
            <a:cxnSpLocks noChangeShapeType="1"/>
          </p:cNvCxnSpPr>
          <p:nvPr/>
        </p:nvCxnSpPr>
        <p:spPr bwMode="auto">
          <a:xfrm>
            <a:off x="7308850" y="2205038"/>
            <a:ext cx="4683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0" name="AutoShape 66"/>
          <p:cNvCxnSpPr>
            <a:cxnSpLocks noChangeShapeType="1"/>
          </p:cNvCxnSpPr>
          <p:nvPr/>
        </p:nvCxnSpPr>
        <p:spPr bwMode="auto">
          <a:xfrm>
            <a:off x="7308850" y="2384425"/>
            <a:ext cx="4683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1" name="AutoShape 67"/>
          <p:cNvCxnSpPr>
            <a:cxnSpLocks noChangeShapeType="1"/>
          </p:cNvCxnSpPr>
          <p:nvPr/>
        </p:nvCxnSpPr>
        <p:spPr bwMode="auto">
          <a:xfrm>
            <a:off x="7308850" y="2563813"/>
            <a:ext cx="4683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2" name="AutoShape 68"/>
          <p:cNvCxnSpPr>
            <a:cxnSpLocks noChangeShapeType="1"/>
          </p:cNvCxnSpPr>
          <p:nvPr/>
        </p:nvCxnSpPr>
        <p:spPr bwMode="auto">
          <a:xfrm>
            <a:off x="7308850" y="2743200"/>
            <a:ext cx="4683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3" name="AutoShape 69"/>
          <p:cNvCxnSpPr>
            <a:cxnSpLocks noChangeShapeType="1"/>
          </p:cNvCxnSpPr>
          <p:nvPr/>
        </p:nvCxnSpPr>
        <p:spPr bwMode="auto">
          <a:xfrm>
            <a:off x="7308850" y="2922588"/>
            <a:ext cx="4683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4" name="AutoShape 70"/>
          <p:cNvCxnSpPr>
            <a:cxnSpLocks noChangeShapeType="1"/>
            <a:endCxn id="108549" idx="1"/>
          </p:cNvCxnSpPr>
          <p:nvPr/>
        </p:nvCxnSpPr>
        <p:spPr bwMode="auto">
          <a:xfrm>
            <a:off x="1476375" y="2205038"/>
            <a:ext cx="935038" cy="233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615" name="AutoShape 71"/>
          <p:cNvCxnSpPr>
            <a:cxnSpLocks noChangeShapeType="1"/>
            <a:endCxn id="108549" idx="1"/>
          </p:cNvCxnSpPr>
          <p:nvPr/>
        </p:nvCxnSpPr>
        <p:spPr bwMode="auto">
          <a:xfrm flipV="1">
            <a:off x="1476375" y="2438400"/>
            <a:ext cx="935038" cy="233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616" name="AutoShape 72"/>
          <p:cNvSpPr>
            <a:spLocks noChangeArrowheads="1"/>
          </p:cNvSpPr>
          <p:nvPr>
            <p:custDataLst>
              <p:tags r:id="rId4"/>
            </p:custDataLst>
          </p:nvPr>
        </p:nvSpPr>
        <p:spPr bwMode="gray">
          <a:xfrm>
            <a:off x="431800" y="3176588"/>
            <a:ext cx="8474075" cy="360362"/>
          </a:xfrm>
          <a:prstGeom prst="homePlate">
            <a:avLst>
              <a:gd name="adj" fmla="val 69131"/>
            </a:avLst>
          </a:prstGeom>
          <a:solidFill>
            <a:schemeClr val="accent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ea typeface="ＭＳ Ｐゴシック" pitchFamily="34" charset="-128"/>
              </a:rPr>
              <a:t>Saksflyt</a:t>
            </a:r>
          </a:p>
        </p:txBody>
      </p:sp>
      <p:sp>
        <p:nvSpPr>
          <p:cNvPr id="108617" name="AutoShape 73"/>
          <p:cNvSpPr>
            <a:spLocks noChangeArrowheads="1"/>
          </p:cNvSpPr>
          <p:nvPr>
            <p:custDataLst>
              <p:tags r:id="rId5"/>
            </p:custDataLst>
          </p:nvPr>
        </p:nvSpPr>
        <p:spPr bwMode="gray">
          <a:xfrm>
            <a:off x="431800" y="3584575"/>
            <a:ext cx="5067300" cy="360363"/>
          </a:xfrm>
          <a:prstGeom prst="homePlate">
            <a:avLst>
              <a:gd name="adj" fmla="val 61259"/>
            </a:avLst>
          </a:prstGeom>
          <a:solidFill>
            <a:schemeClr val="accent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ea typeface="ＭＳ Ｐゴシック" pitchFamily="34" charset="-128"/>
              </a:rPr>
              <a:t>Saksflyt</a:t>
            </a:r>
          </a:p>
        </p:txBody>
      </p:sp>
      <p:sp>
        <p:nvSpPr>
          <p:cNvPr id="108618" name="AutoShape 74"/>
          <p:cNvSpPr>
            <a:spLocks noChangeAspect="1" noChangeArrowheads="1"/>
          </p:cNvSpPr>
          <p:nvPr/>
        </p:nvSpPr>
        <p:spPr bwMode="auto">
          <a:xfrm rot="2646754">
            <a:off x="5421313" y="3589338"/>
            <a:ext cx="360362" cy="360362"/>
          </a:xfrm>
          <a:prstGeom prst="plus">
            <a:avLst>
              <a:gd name="adj" fmla="val 4809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08619" name="AutoShape 75"/>
          <p:cNvSpPr>
            <a:spLocks noChangeArrowheads="1"/>
          </p:cNvSpPr>
          <p:nvPr>
            <p:custDataLst>
              <p:tags r:id="rId6"/>
            </p:custDataLst>
          </p:nvPr>
        </p:nvSpPr>
        <p:spPr bwMode="gray">
          <a:xfrm>
            <a:off x="431800" y="3992563"/>
            <a:ext cx="1957388" cy="360362"/>
          </a:xfrm>
          <a:prstGeom prst="homePlate">
            <a:avLst>
              <a:gd name="adj" fmla="val 65633"/>
            </a:avLst>
          </a:prstGeom>
          <a:solidFill>
            <a:schemeClr val="accent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806" tIns="0" rIns="44806" bIns="0" anchor="ctr"/>
          <a:lstStyle/>
          <a:p>
            <a:pPr algn="ctr" eaLnBrk="0" hangingPunct="0"/>
            <a:r>
              <a:rPr lang="nb-NO" sz="1200"/>
              <a:t>Saksflyt</a:t>
            </a:r>
          </a:p>
        </p:txBody>
      </p:sp>
      <p:sp>
        <p:nvSpPr>
          <p:cNvPr id="108620" name="AutoShape 76"/>
          <p:cNvSpPr>
            <a:spLocks noChangeAspect="1" noChangeArrowheads="1"/>
          </p:cNvSpPr>
          <p:nvPr/>
        </p:nvSpPr>
        <p:spPr bwMode="auto">
          <a:xfrm rot="2646754">
            <a:off x="2266950" y="3986213"/>
            <a:ext cx="360363" cy="360362"/>
          </a:xfrm>
          <a:prstGeom prst="plus">
            <a:avLst>
              <a:gd name="adj" fmla="val 4809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pic>
        <p:nvPicPr>
          <p:cNvPr id="108621" name="Picture 77" descr="strekfigur bedre"/>
          <p:cNvPicPr>
            <a:picLocks noChangeAspect="1" noChangeArrowheads="1"/>
          </p:cNvPicPr>
          <p:nvPr/>
        </p:nvPicPr>
        <p:blipFill>
          <a:blip r:embed="rId8" cstate="print">
            <a:extLst>
              <a:ext uri="{28A0092B-C50C-407E-A947-70E740481C1C}">
                <a14:useLocalDpi xmlns:a14="http://schemas.microsoft.com/office/drawing/2010/main" val="0"/>
              </a:ext>
            </a:extLst>
          </a:blip>
          <a:srcRect l="31003" t="13133" r="3943" b="4596"/>
          <a:stretch>
            <a:fillRect/>
          </a:stretch>
        </p:blipFill>
        <p:spPr bwMode="auto">
          <a:xfrm>
            <a:off x="5688013" y="2170113"/>
            <a:ext cx="193675" cy="468312"/>
          </a:xfrm>
          <a:prstGeom prst="rect">
            <a:avLst/>
          </a:prstGeom>
          <a:noFill/>
          <a:extLst>
            <a:ext uri="{909E8E84-426E-40DD-AFC4-6F175D3DCCD1}">
              <a14:hiddenFill xmlns:a14="http://schemas.microsoft.com/office/drawing/2010/main">
                <a:solidFill>
                  <a:srgbClr val="FFFFFF"/>
                </a:solidFill>
              </a14:hiddenFill>
            </a:ext>
          </a:extLst>
        </p:spPr>
      </p:pic>
      <p:sp>
        <p:nvSpPr>
          <p:cNvPr id="108622" name="AutoShape 78"/>
          <p:cNvSpPr>
            <a:spLocks noChangeArrowheads="1"/>
          </p:cNvSpPr>
          <p:nvPr/>
        </p:nvSpPr>
        <p:spPr bwMode="auto">
          <a:xfrm>
            <a:off x="576263" y="5097463"/>
            <a:ext cx="7993062" cy="1295400"/>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buFontTx/>
              <a:buChar char="•"/>
            </a:pPr>
            <a:r>
              <a:rPr lang="nb-NO" sz="1200"/>
              <a:t>Prosesskartleggingen synliggjorde at to viktige steg i prosessen, </a:t>
            </a:r>
            <a:r>
              <a:rPr lang="nb-NO" sz="1200" b="1"/>
              <a:t>registrering av 1A</a:t>
            </a:r>
            <a:r>
              <a:rPr lang="nb-NO" sz="1200"/>
              <a:t> i mottak og </a:t>
            </a:r>
            <a:r>
              <a:rPr lang="nb-NO" sz="1200" b="1"/>
              <a:t>gjennomføring av dialogmøte 2</a:t>
            </a:r>
            <a:r>
              <a:rPr lang="nb-NO" sz="1200"/>
              <a:t>, kun gjennomføres av et begrenset antall ressurser. Dette gjør prosessens flyt svært sårbar i tilfelle fravær av disse ressursene</a:t>
            </a:r>
          </a:p>
          <a:p>
            <a:pPr marL="177800" indent="-177800">
              <a:buFontTx/>
              <a:buChar char="•"/>
            </a:pPr>
            <a:r>
              <a:rPr lang="nb-NO" sz="1200"/>
              <a:t>Prosessen kan enten stoppe helt opp eller forsinkes på ett eller begge stedene </a:t>
            </a:r>
          </a:p>
          <a:p>
            <a:pPr marL="177800" indent="-177800">
              <a:buFontTx/>
              <a:buChar char="•"/>
            </a:pPr>
            <a:r>
              <a:rPr lang="nb-NO" sz="1200"/>
              <a:t>Begrenset tid tilgjengelig for dialogmøte 2-ressurs vanskeliggjør også kompetanseoverføring til andre ressurser</a:t>
            </a:r>
          </a:p>
        </p:txBody>
      </p:sp>
      <p:sp>
        <p:nvSpPr>
          <p:cNvPr id="108623" name="Text Box 79"/>
          <p:cNvSpPr txBox="1">
            <a:spLocks noChangeArrowheads="1"/>
          </p:cNvSpPr>
          <p:nvPr/>
        </p:nvSpPr>
        <p:spPr bwMode="auto">
          <a:xfrm>
            <a:off x="1419225" y="6488113"/>
            <a:ext cx="5421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1000"/>
              <a:t>Kilde: Arbeidsgruppemøte 1: Prosesskartlegging</a:t>
            </a:r>
          </a:p>
          <a:p>
            <a:r>
              <a:rPr lang="nb-NO" sz="1000"/>
              <a:t>Dato: 9.november</a:t>
            </a:r>
          </a:p>
        </p:txBody>
      </p:sp>
      <p:sp>
        <p:nvSpPr>
          <p:cNvPr id="108624" name="Text Box 80"/>
          <p:cNvSpPr txBox="1">
            <a:spLocks noChangeArrowheads="1"/>
          </p:cNvSpPr>
          <p:nvPr/>
        </p:nvSpPr>
        <p:spPr bwMode="auto">
          <a:xfrm>
            <a:off x="4211638" y="1377950"/>
            <a:ext cx="7921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sz="900"/>
              <a:t>NAV Malvik</a:t>
            </a:r>
          </a:p>
        </p:txBody>
      </p:sp>
      <p:sp>
        <p:nvSpPr>
          <p:cNvPr id="108625" name="AutoShape 81"/>
          <p:cNvSpPr>
            <a:spLocks/>
          </p:cNvSpPr>
          <p:nvPr/>
        </p:nvSpPr>
        <p:spPr bwMode="auto">
          <a:xfrm rot="16200000">
            <a:off x="4445794" y="-1126331"/>
            <a:ext cx="323850" cy="5761038"/>
          </a:xfrm>
          <a:prstGeom prst="rightBrace">
            <a:avLst>
              <a:gd name="adj1" fmla="val 148243"/>
              <a:gd name="adj2" fmla="val 5006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extLst>
      <p:ext uri="{BB962C8B-B14F-4D97-AF65-F5344CB8AC3E}">
        <p14:creationId xmlns:p14="http://schemas.microsoft.com/office/powerpoint/2010/main" val="51297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TKVtMe75kWu7Bv3MQvlZ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IF0o58xu0ugsdaAgQ1R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IHJwPcPH0mF0ziJF1SIx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tvw1eVRqUa4O3le55A.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7zFIgmTkyXXubT7Wvx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x7bSxu45Um53qnTpqMa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ThBK9HP702iUoSiyhbV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du3Ey61zUudnEhMDr4K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wgtG6So9UqygWgDPeni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gaJEQdmGEW49nh3MY40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Qa_hY58z0uL9DuaqWgHG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gFa3ro75kCkPSuQ51px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gCUcYrvXkSRwUrVZjqL4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du3Ey61zUudnEhMDr4K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gaJEQdmGEW49nh3MY40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wgtG6So9UqygWgDPeni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IHJwPcPH0mF0ziJF1SI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1du3Ey61zUudnEhMDr4K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o.0q7vGxEOFkct6q06k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Fa3ro75kCkPSuQ51px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TKVtMe75kWu7Bv3MQvl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du3Ey61zUudnEhMDr4K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02UMiNoSUGk7_v704xP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IF0o58xu0ugsdaAgQ1R9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pFXXkI2NUOOZGBsH1XlKA"/>
</p:tagLst>
</file>

<file path=ppt/tags/tag7.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myysEymHD06q3i1.TbDb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IF0o58xu0ugsdaAgQ1R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IF0o58xu0ugsdaAgQ1R9A"/>
</p:tagLst>
</file>

<file path=ppt/theme/theme1.xml><?xml version="1.0" encoding="utf-8"?>
<a:theme xmlns:a="http://schemas.openxmlformats.org/drawingml/2006/main" name="NAV-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050" b="1" dirty="0" smtClean="0">
            <a:solidFill>
              <a:schemeClr val="tx1"/>
            </a:solidFill>
          </a:defRPr>
        </a:defPPr>
      </a:lstStyle>
      <a:style>
        <a:lnRef idx="3">
          <a:schemeClr val="lt1"/>
        </a:lnRef>
        <a:fillRef idx="1">
          <a:schemeClr val="accent1"/>
        </a:fillRef>
        <a:effectRef idx="1">
          <a:schemeClr val="accent1"/>
        </a:effectRef>
        <a:fontRef idx="minor">
          <a:schemeClr val="lt1"/>
        </a:fontRef>
      </a:style>
    </a:spDef>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AV-mal bokmå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mal bokmå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mal bokmå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mal bokmå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mal bokmå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mal bokmå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mal bokmå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mal bokmå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mal bokmå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mal bokmå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mal bokmå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mal bokmå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mal bokmå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mal bokmå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mal bokmå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mal bokmå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3156</Words>
  <Application>Microsoft Office PowerPoint</Application>
  <PresentationFormat>Skjermfremvisning (4:3)</PresentationFormat>
  <Paragraphs>650</Paragraphs>
  <Slides>31</Slides>
  <Notes>5</Notes>
  <HiddenSlides>0</HiddenSlides>
  <MMClips>0</MMClips>
  <ScaleCrop>false</ScaleCrop>
  <HeadingPairs>
    <vt:vector size="6" baseType="variant">
      <vt:variant>
        <vt:lpstr>Tema</vt:lpstr>
      </vt:variant>
      <vt:variant>
        <vt:i4>3</vt:i4>
      </vt:variant>
      <vt:variant>
        <vt:lpstr>Innebygde OLE-servere</vt:lpstr>
      </vt:variant>
      <vt:variant>
        <vt:i4>2</vt:i4>
      </vt:variant>
      <vt:variant>
        <vt:lpstr>Lysbildetitler</vt:lpstr>
      </vt:variant>
      <vt:variant>
        <vt:i4>31</vt:i4>
      </vt:variant>
    </vt:vector>
  </HeadingPairs>
  <TitlesOfParts>
    <vt:vector size="36" baseType="lpstr">
      <vt:lpstr>NAV-mal</vt:lpstr>
      <vt:lpstr>NAV presentasjonsmal</vt:lpstr>
      <vt:lpstr>NAV-mal bokmål</vt:lpstr>
      <vt:lpstr>think-cell Slide</vt:lpstr>
      <vt:lpstr>Diagram</vt:lpstr>
      <vt:lpstr>NAV Malvik 2013  Innovasjon og utvikling  </vt:lpstr>
      <vt:lpstr>Virksomhetsstrategien 2012 - 2020</vt:lpstr>
      <vt:lpstr>Overordnede mål for perioden 2010 – 2021 for Malvik kommune  Dette skal vi oppnå:  </vt:lpstr>
      <vt:lpstr>Hovedprioriteringer for NAV i 2013</vt:lpstr>
      <vt:lpstr>Målsetting for KF – starten på arbeidet ved NAV Malvik</vt:lpstr>
      <vt:lpstr>KF - arbeidet ved NAV Malvik så på</vt:lpstr>
      <vt:lpstr>PowerPoint-presentasjon</vt:lpstr>
      <vt:lpstr>Prosesskartleggingen avdekket mange  stopp i saksflyten </vt:lpstr>
      <vt:lpstr>Ansvar for gjennomføring av viktige steg i prosessen, samt tilhørende kompetanse, baseres på få medarbeidere</vt:lpstr>
      <vt:lpstr>PowerPoint-presentasjon</vt:lpstr>
      <vt:lpstr>Roller og organisering av SYFO i NAV Malvik</vt:lpstr>
      <vt:lpstr>Rolle 1 oppfølging– Behandle dagens inngang (1)</vt:lpstr>
      <vt:lpstr>Gjennomføring av SYFO-møte fra feb 13</vt:lpstr>
      <vt:lpstr>Roller og organisering av mottak NAV Malvik</vt:lpstr>
      <vt:lpstr>Rolle 1 – servicevert i mottak</vt:lpstr>
      <vt:lpstr>Rolle 2 – Postbehandling innkl GOSYS</vt:lpstr>
      <vt:lpstr>Rolle 3 – Oppfølging</vt:lpstr>
      <vt:lpstr>Rolle 4 – Avdelingsleder</vt:lpstr>
      <vt:lpstr>Hva har KF gitt oss (effekter)</vt:lpstr>
      <vt:lpstr>Våre tanker om fremtiden</vt:lpstr>
      <vt:lpstr>Visjon: Lederskap og medarbeiderskap</vt:lpstr>
      <vt:lpstr>PowerPoint-presentasjon</vt:lpstr>
      <vt:lpstr>Veien til erkjennelse:  "None of us is as smart as all of us" </vt:lpstr>
      <vt:lpstr>Bry deg om arbeidsplassen din</vt:lpstr>
      <vt:lpstr>Det handler om å få hver enkelt medarbeider til å se sitt ansvar for virksomhetens utvikling på tre dimensjoner: </vt:lpstr>
      <vt:lpstr>Hvordan skal vi få til dette?</vt:lpstr>
      <vt:lpstr>Nytteverdi- hva har KF- prosjektene gjort for oss?</vt:lpstr>
      <vt:lpstr>Resultater – oktober 2013</vt:lpstr>
      <vt:lpstr>Ann Kristin Larsen - NAV i Sør-Trøndelag-&gt;Malvik Energi - Alle ansatte</vt:lpstr>
      <vt:lpstr>Den emosjonelle syklusen ved endring</vt:lpstr>
      <vt:lpstr>NAV-lederjobben!!!!</vt:lpstr>
    </vt:vector>
  </TitlesOfParts>
  <Company>NAV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 Malvik 2013  Satsingsområder og prioriteringer</dc:title>
  <dc:creator>Larsen, Ann Kristin</dc:creator>
  <cp:lastModifiedBy>Myrbakk, Hilde</cp:lastModifiedBy>
  <cp:revision>43</cp:revision>
  <dcterms:created xsi:type="dcterms:W3CDTF">2013-01-04T12:45:35Z</dcterms:created>
  <dcterms:modified xsi:type="dcterms:W3CDTF">2013-12-05T10:59:11Z</dcterms:modified>
</cp:coreProperties>
</file>