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</p:sldIdLst>
  <p:sldSz cx="6858000" cy="9144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288" y="25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6EDCE-B7BE-457A-86DB-7E551D40B199}" type="datetimeFigureOut">
              <a:rPr lang="nb-NO" smtClean="0"/>
              <a:pPr/>
              <a:t>01.07.2013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F4C9-3558-423F-91D9-220B49F4C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ksenhabilitering@nlsh.no/" TargetMode="External"/><Relationship Id="rId2" Type="http://schemas.openxmlformats.org/officeDocument/2006/relationships/hyperlink" Target="http://www.rica.no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683569"/>
            <a:ext cx="5829300" cy="2736304"/>
          </a:xfrm>
        </p:spPr>
        <p:txBody>
          <a:bodyPr>
            <a:normAutofit fontScale="90000"/>
          </a:bodyPr>
          <a:lstStyle/>
          <a:p>
            <a:r>
              <a:rPr lang="nb-NO" b="1" dirty="0" smtClean="0"/>
              <a:t>Utviklingshemmede menneskers levekår </a:t>
            </a:r>
            <a:br>
              <a:rPr lang="nb-NO" b="1" dirty="0" smtClean="0"/>
            </a:br>
            <a:r>
              <a:rPr lang="nb-NO" b="1" dirty="0" smtClean="0"/>
              <a:t>- og rettsikkerhet</a:t>
            </a:r>
            <a:br>
              <a:rPr lang="nb-NO" b="1" dirty="0" smtClean="0"/>
            </a:br>
            <a:r>
              <a:rPr lang="nb-NO" dirty="0" smtClean="0"/>
              <a:t>Bodø 28. – 29. okt. 2013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3206824"/>
          </a:xfrm>
        </p:spPr>
        <p:txBody>
          <a:bodyPr/>
          <a:lstStyle/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Picture 6" descr="78099315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lum bright="4000" contrast="46000"/>
          </a:blip>
          <a:srcRect/>
          <a:stretch>
            <a:fillRect/>
          </a:stretch>
        </p:blipFill>
        <p:spPr>
          <a:xfrm>
            <a:off x="1341440" y="3708401"/>
            <a:ext cx="4103687" cy="2375768"/>
          </a:xfrm>
          <a:noFill/>
          <a:ln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0769" y="7308305"/>
            <a:ext cx="86409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78099315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lum bright="4000" contrast="46000"/>
          </a:blip>
          <a:srcRect/>
          <a:stretch>
            <a:fillRect/>
          </a:stretch>
        </p:blipFill>
        <p:spPr>
          <a:xfrm>
            <a:off x="1341440" y="3708402"/>
            <a:ext cx="4103687" cy="3084513"/>
          </a:xfrm>
          <a:noFill/>
          <a:ln/>
        </p:spPr>
      </p:pic>
      <p:pic>
        <p:nvPicPr>
          <p:cNvPr id="7" name="Picture 4" descr="logo med samisk_sidestilt_ns_farg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492896" y="8028384"/>
            <a:ext cx="3312368" cy="720080"/>
          </a:xfrm>
          <a:prstGeom prst="rect">
            <a:avLst/>
          </a:prstGeom>
          <a:noFill/>
          <a:ln/>
        </p:spPr>
      </p:pic>
      <p:pic>
        <p:nvPicPr>
          <p:cNvPr id="8" name="Picture 6" descr="780993151"/>
          <p:cNvPicPr>
            <a:picLocks noChangeAspect="1" noChangeArrowheads="1"/>
          </p:cNvPicPr>
          <p:nvPr/>
        </p:nvPicPr>
        <p:blipFill>
          <a:blip r:embed="rId2" cstate="print">
            <a:lum bright="4000" contrast="46000"/>
          </a:blip>
          <a:srcRect/>
          <a:stretch>
            <a:fillRect/>
          </a:stretch>
        </p:blipFill>
        <p:spPr>
          <a:xfrm>
            <a:off x="1341438" y="3563888"/>
            <a:ext cx="4103687" cy="3229025"/>
          </a:xfrm>
          <a:prstGeom prst="rect">
            <a:avLst/>
          </a:prstGeom>
          <a:noFill/>
          <a:ln/>
        </p:spPr>
      </p:pic>
      <p:pic>
        <p:nvPicPr>
          <p:cNvPr id="9" name="Bild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96" y="6876256"/>
            <a:ext cx="3240360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332656" y="683568"/>
            <a:ext cx="6172200" cy="7992888"/>
          </a:xfrm>
        </p:spPr>
        <p:txBody>
          <a:bodyPr>
            <a:normAutofit fontScale="90000"/>
          </a:bodyPr>
          <a:lstStyle/>
          <a:p>
            <a:pPr marL="342900" lvl="1" indent="-342900" algn="l" eaLnBrk="1" hangingPunct="1"/>
            <a:r>
              <a:rPr lang="nb-NO" sz="1300" dirty="0" smtClean="0"/>
              <a:t/>
            </a:r>
            <a:br>
              <a:rPr lang="nb-NO" sz="1300" dirty="0" smtClean="0"/>
            </a:br>
            <a:r>
              <a:rPr lang="nb-NO" sz="1300" dirty="0"/>
              <a:t/>
            </a:r>
            <a:br>
              <a:rPr lang="nb-NO" sz="1300" dirty="0"/>
            </a:br>
            <a:r>
              <a:rPr lang="nb-NO" sz="1300" dirty="0" smtClean="0"/>
              <a:t/>
            </a:r>
            <a:br>
              <a:rPr lang="nb-NO" sz="1300" dirty="0" smtClean="0"/>
            </a:br>
            <a:r>
              <a:rPr lang="nb-NO" sz="1300" dirty="0"/>
              <a:t/>
            </a:r>
            <a:br>
              <a:rPr lang="nb-NO" sz="1300" dirty="0"/>
            </a:br>
            <a:r>
              <a:rPr lang="nb-NO" sz="1300" dirty="0" smtClean="0"/>
              <a:t/>
            </a:r>
            <a:br>
              <a:rPr lang="nb-NO" sz="1300" dirty="0" smtClean="0"/>
            </a:br>
            <a:r>
              <a:rPr lang="nb-NO" sz="1300" dirty="0"/>
              <a:t/>
            </a:r>
            <a:br>
              <a:rPr lang="nb-NO" sz="1300" dirty="0"/>
            </a:br>
            <a:r>
              <a:rPr lang="nb-NO" sz="1300" dirty="0" smtClean="0"/>
              <a:t/>
            </a:r>
            <a:br>
              <a:rPr lang="nb-NO" sz="1300" dirty="0" smtClean="0"/>
            </a:br>
            <a:r>
              <a:rPr lang="nb-NO" sz="1300" dirty="0"/>
              <a:t/>
            </a:r>
            <a:br>
              <a:rPr lang="nb-NO" sz="1300" dirty="0"/>
            </a:br>
            <a:r>
              <a:rPr lang="nb-NO" sz="1300" dirty="0" smtClean="0"/>
              <a:t/>
            </a:r>
            <a:br>
              <a:rPr lang="nb-NO" sz="1300" dirty="0" smtClean="0"/>
            </a:br>
            <a:r>
              <a:rPr lang="nb-NO" b="1" dirty="0" smtClean="0"/>
              <a:t>Program</a:t>
            </a:r>
            <a:r>
              <a:rPr lang="nb-NO" sz="1300" dirty="0" smtClean="0"/>
              <a:t/>
            </a:r>
            <a:br>
              <a:rPr lang="nb-NO" sz="1300" dirty="0" smtClean="0"/>
            </a:br>
            <a:r>
              <a:rPr lang="nb-NO" sz="1300" b="1" dirty="0" smtClean="0"/>
              <a:t/>
            </a:r>
            <a:br>
              <a:rPr lang="nb-NO" sz="1300" b="1" dirty="0" smtClean="0"/>
            </a:br>
            <a:r>
              <a:rPr lang="nb-NO" sz="1300" b="1" dirty="0" smtClean="0"/>
              <a:t>1100 </a:t>
            </a:r>
            <a:r>
              <a:rPr lang="nb-NO" sz="1300" b="1" dirty="0"/>
              <a:t> </a:t>
            </a:r>
            <a:r>
              <a:rPr lang="nb-NO" sz="1300" b="1" dirty="0" smtClean="0"/>
              <a:t>- 1115: Velkommen</a:t>
            </a:r>
            <a:br>
              <a:rPr lang="nb-NO" sz="1300" b="1" dirty="0" smtClean="0"/>
            </a:br>
            <a:r>
              <a:rPr lang="nb-NO" sz="1300" dirty="0" smtClean="0"/>
              <a:t>              Ved klinikksjef Trude Grønlund/ klinikksjef, Psykisk helse og rus, 	 Nordlandssykehuset HF </a:t>
            </a:r>
            <a:br>
              <a:rPr lang="nb-NO" sz="1300" dirty="0" smtClean="0"/>
            </a:br>
            <a:r>
              <a:rPr lang="nb-NO" sz="1300" dirty="0" smtClean="0"/>
              <a:t/>
            </a:r>
            <a:br>
              <a:rPr lang="nb-NO" sz="1300" dirty="0" smtClean="0"/>
            </a:br>
            <a:r>
              <a:rPr lang="nb-NO" sz="1300" b="1" dirty="0" smtClean="0"/>
              <a:t>1115 - 1200: Ny stortingsmelding – om levekår for mennesker med 	utviklingshemming.</a:t>
            </a:r>
            <a:br>
              <a:rPr lang="nb-NO" sz="1300" b="1" dirty="0" smtClean="0"/>
            </a:br>
            <a:r>
              <a:rPr lang="nb-NO" sz="1300" b="1" dirty="0"/>
              <a:t>	</a:t>
            </a:r>
            <a:r>
              <a:rPr lang="nb-NO" sz="1300" dirty="0" smtClean="0"/>
              <a:t>Presentasjon av ny stortingsmelding. Hva er viktig 20 år etter reformen? 	Ved/ </a:t>
            </a:r>
            <a:r>
              <a:rPr lang="nb-NO" sz="1300" dirty="0" smtClean="0">
                <a:solidFill>
                  <a:schemeClr val="tx1"/>
                </a:solidFill>
              </a:rPr>
              <a:t>Representant fra</a:t>
            </a:r>
            <a:r>
              <a:rPr lang="nb-NO" sz="1300" dirty="0" smtClean="0">
                <a:solidFill>
                  <a:srgbClr val="FF0000"/>
                </a:solidFill>
              </a:rPr>
              <a:t> </a:t>
            </a:r>
            <a:r>
              <a:rPr lang="nb-NO" sz="1300" dirty="0" smtClean="0"/>
              <a:t>Barne-, likestillings- og inkluderingsdepartementet.</a:t>
            </a:r>
            <a:br>
              <a:rPr lang="nb-NO" sz="1300" dirty="0" smtClean="0"/>
            </a:br>
            <a:r>
              <a:rPr lang="nb-NO" sz="1300" dirty="0"/>
              <a:t>	</a:t>
            </a:r>
            <a:br>
              <a:rPr lang="nb-NO" sz="1300" dirty="0"/>
            </a:br>
            <a:r>
              <a:rPr lang="nb-NO" sz="1300" b="1" dirty="0" smtClean="0"/>
              <a:t>1200 – 1300: LUNSJ </a:t>
            </a:r>
            <a:br>
              <a:rPr lang="nb-NO" sz="1300" b="1" dirty="0" smtClean="0"/>
            </a:br>
            <a:r>
              <a:rPr lang="nb-NO" sz="1300" b="1" dirty="0" smtClean="0"/>
              <a:t>					</a:t>
            </a:r>
            <a:br>
              <a:rPr lang="nb-NO" sz="1300" b="1" dirty="0" smtClean="0"/>
            </a:br>
            <a:r>
              <a:rPr lang="nb-NO" sz="1300" b="1" dirty="0" smtClean="0"/>
              <a:t>1300 – 1345: Forts. ny stortingsmelding – om levekår for mennesker med 	utviklingshemming.</a:t>
            </a:r>
            <a:r>
              <a:rPr lang="nb-NO" sz="1300" b="1" dirty="0"/>
              <a:t/>
            </a:r>
            <a:br>
              <a:rPr lang="nb-NO" sz="1300" b="1" dirty="0"/>
            </a:br>
            <a:r>
              <a:rPr lang="nb-NO" sz="1300" b="1" dirty="0" smtClean="0"/>
              <a:t>	</a:t>
            </a:r>
            <a:r>
              <a:rPr lang="nb-NO" sz="1300" dirty="0" smtClean="0"/>
              <a:t>20 år etter reformen – er stortingsmeldingen viktig?  ”Hva hadde vi – hva 	har vi – hva har vi igjen?”  Ved Jens  Petter Gitlesen/ forbundsleder  NFU.</a:t>
            </a:r>
            <a:r>
              <a:rPr lang="nb-NO" sz="1300" b="1" dirty="0" smtClean="0"/>
              <a:t/>
            </a:r>
            <a:br>
              <a:rPr lang="nb-NO" sz="1300" b="1" dirty="0" smtClean="0"/>
            </a:br>
            <a:r>
              <a:rPr lang="nb-NO" sz="1300" b="1" dirty="0"/>
              <a:t> </a:t>
            </a:r>
            <a:r>
              <a:rPr lang="nb-NO" sz="1300" b="1" dirty="0" smtClean="0"/>
              <a:t>	</a:t>
            </a:r>
            <a:r>
              <a:rPr lang="nb-NO" sz="1300" b="1" dirty="0"/>
              <a:t/>
            </a:r>
            <a:br>
              <a:rPr lang="nb-NO" sz="1300" b="1" dirty="0"/>
            </a:br>
            <a:r>
              <a:rPr lang="nb-NO" sz="1300" b="1" dirty="0" smtClean="0"/>
              <a:t>1345 – 1400:  Pause </a:t>
            </a:r>
            <a:br>
              <a:rPr lang="nb-NO" sz="1300" b="1" dirty="0" smtClean="0"/>
            </a:br>
            <a:r>
              <a:rPr lang="nb-NO" sz="1300" b="1" dirty="0" smtClean="0"/>
              <a:t/>
            </a:r>
            <a:br>
              <a:rPr lang="nb-NO" sz="1300" b="1" dirty="0" smtClean="0"/>
            </a:br>
            <a:r>
              <a:rPr lang="nb-NO" sz="1300" b="1" dirty="0" smtClean="0"/>
              <a:t>1400 - 1445:  SUMO – prosjektet  (Sikring av Utviklingshemmede Mot 	Overgrep). </a:t>
            </a:r>
            <a:r>
              <a:rPr lang="nb-NO" sz="1300" dirty="0" smtClean="0"/>
              <a:t>Presentasjon av rapport ved prosjektleder Peter  Zachariassen/ 	psykologspesialist, avd. for nevrohabilitering, Oslo Universitetssykehus 	Ullevål.</a:t>
            </a:r>
            <a:br>
              <a:rPr lang="nb-NO" sz="1300" dirty="0" smtClean="0"/>
            </a:br>
            <a:r>
              <a:rPr lang="nb-NO" sz="1300" dirty="0"/>
              <a:t/>
            </a:r>
            <a:br>
              <a:rPr lang="nb-NO" sz="1300" dirty="0"/>
            </a:br>
            <a:r>
              <a:rPr lang="nb-NO" sz="1300" b="1" dirty="0" smtClean="0"/>
              <a:t>1445 – 1500: Pause</a:t>
            </a:r>
            <a:br>
              <a:rPr lang="nb-NO" sz="1300" b="1" dirty="0" smtClean="0"/>
            </a:br>
            <a:r>
              <a:rPr lang="nb-NO" sz="1300" b="1" dirty="0" smtClean="0"/>
              <a:t/>
            </a:r>
            <a:br>
              <a:rPr lang="nb-NO" sz="1300" b="1" dirty="0" smtClean="0"/>
            </a:br>
            <a:r>
              <a:rPr lang="nb-NO" sz="1300" b="1" dirty="0" smtClean="0"/>
              <a:t>1500 – 1545: Hva så – etter SUMO prosjektet? Orientering om oppfølging av 	rapporten. </a:t>
            </a:r>
            <a:r>
              <a:rPr lang="nb-NO" sz="1300" dirty="0" smtClean="0"/>
              <a:t>Ved John – Ingvard </a:t>
            </a:r>
            <a:r>
              <a:rPr lang="nb-NO" sz="1300" dirty="0" smtClean="0">
                <a:solidFill>
                  <a:schemeClr val="tx1"/>
                </a:solidFill>
              </a:rPr>
              <a:t>Kristiansen/ seniorrådgiver, Barne-, 	ungdoms- og familiedirektoratet.</a:t>
            </a:r>
            <a:r>
              <a:rPr lang="nb-NO" sz="1300" b="1" dirty="0" smtClean="0"/>
              <a:t/>
            </a:r>
            <a:br>
              <a:rPr lang="nb-NO" sz="1300" b="1" dirty="0" smtClean="0"/>
            </a:br>
            <a:r>
              <a:rPr lang="nb-NO" sz="1300" b="1" dirty="0"/>
              <a:t/>
            </a:r>
            <a:br>
              <a:rPr lang="nb-NO" sz="1300" b="1" dirty="0"/>
            </a:br>
            <a:r>
              <a:rPr lang="nb-NO" sz="1300" b="1" dirty="0" smtClean="0"/>
              <a:t>1545 – 1630: Pause</a:t>
            </a:r>
            <a:br>
              <a:rPr lang="nb-NO" sz="1300" b="1" dirty="0" smtClean="0"/>
            </a:br>
            <a:r>
              <a:rPr lang="nb-NO" sz="1300" b="1" dirty="0" smtClean="0"/>
              <a:t/>
            </a:r>
            <a:br>
              <a:rPr lang="nb-NO" sz="1300" b="1" dirty="0" smtClean="0"/>
            </a:br>
            <a:r>
              <a:rPr lang="nb-NO" sz="1300" b="1" dirty="0" smtClean="0"/>
              <a:t>1630 – 1715: Forskrift for avhør av særlige sårbare grupper</a:t>
            </a:r>
            <a:br>
              <a:rPr lang="nb-NO" sz="1300" b="1" dirty="0" smtClean="0"/>
            </a:br>
            <a:r>
              <a:rPr lang="nb-NO" sz="1300" b="1" dirty="0"/>
              <a:t>	</a:t>
            </a:r>
            <a:r>
              <a:rPr lang="nb-NO" sz="1300" dirty="0" smtClean="0"/>
              <a:t>Ved Tone Davik/ </a:t>
            </a:r>
            <a:r>
              <a:rPr lang="nb-NO" sz="1300" dirty="0" err="1" smtClean="0"/>
              <a:t>Pob</a:t>
            </a:r>
            <a:r>
              <a:rPr lang="nb-NO" sz="1300" dirty="0" smtClean="0"/>
              <a:t> – spesialist innen dommeravhør, T.E. avd. KRIPOS</a:t>
            </a:r>
            <a:r>
              <a:rPr lang="nb-NO" sz="1300" b="1" dirty="0" smtClean="0">
                <a:solidFill>
                  <a:schemeClr val="tx1"/>
                </a:solidFill>
              </a:rPr>
              <a:t/>
            </a:r>
            <a:br>
              <a:rPr lang="nb-NO" sz="1300" b="1" dirty="0" smtClean="0">
                <a:solidFill>
                  <a:schemeClr val="tx1"/>
                </a:solidFill>
              </a:rPr>
            </a:br>
            <a:r>
              <a:rPr lang="nb-NO" sz="1300" b="1" dirty="0"/>
              <a:t/>
            </a:r>
            <a:br>
              <a:rPr lang="nb-NO" sz="1300" b="1" dirty="0"/>
            </a:br>
            <a:r>
              <a:rPr lang="nb-NO" sz="1300" b="1" dirty="0" smtClean="0"/>
              <a:t>1715 – 1745: Avhør av særlige sårbare personer i straffesaker</a:t>
            </a:r>
            <a:br>
              <a:rPr lang="nb-NO" sz="1300" b="1" dirty="0" smtClean="0"/>
            </a:br>
            <a:r>
              <a:rPr lang="nb-NO" sz="1300" b="1" dirty="0"/>
              <a:t>	</a:t>
            </a:r>
            <a:r>
              <a:rPr lang="nb-NO" sz="1300" dirty="0" smtClean="0"/>
              <a:t>Redegjørelse for  NFU sitt syn i slike saker.  Hvordan er rettsikkerheten 	ivaretatt for mennesker med utviklings hemming ? Ved Jens  Petter 	Gitlesen/ forbundsleder  NFU .</a:t>
            </a:r>
            <a:r>
              <a:rPr lang="nb-NO" sz="1300" b="1" dirty="0" smtClean="0"/>
              <a:t/>
            </a:r>
            <a:br>
              <a:rPr lang="nb-NO" sz="1300" b="1" dirty="0" smtClean="0"/>
            </a:br>
            <a:r>
              <a:rPr lang="nb-NO" sz="1300" dirty="0" smtClean="0"/>
              <a:t/>
            </a:r>
            <a:br>
              <a:rPr lang="nb-NO" sz="1300" dirty="0" smtClean="0"/>
            </a:br>
            <a:r>
              <a:rPr lang="nb-NO" sz="1300" dirty="0"/>
              <a:t/>
            </a:r>
            <a:br>
              <a:rPr lang="nb-NO" sz="1300" dirty="0"/>
            </a:br>
            <a:r>
              <a:rPr lang="nb-NO" sz="1300" dirty="0" smtClean="0"/>
              <a:t>Takk for i dag </a:t>
            </a:r>
            <a:r>
              <a:rPr lang="nb-NO" sz="1300" dirty="0" smtClean="0">
                <a:sym typeface="Wingdings" pitchFamily="2" charset="2"/>
              </a:rPr>
              <a:t></a:t>
            </a:r>
            <a:r>
              <a:rPr lang="nb-NO" sz="1300" b="1" dirty="0" smtClean="0"/>
              <a:t/>
            </a:r>
            <a:br>
              <a:rPr lang="nb-NO" sz="1300" b="1" dirty="0" smtClean="0"/>
            </a:br>
            <a:r>
              <a:rPr lang="nb-NO" sz="1300" b="1" dirty="0"/>
              <a:t/>
            </a:r>
            <a:br>
              <a:rPr lang="nb-NO" sz="1300" b="1" dirty="0"/>
            </a:b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600" b="1" dirty="0"/>
              <a:t>		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100" dirty="0" smtClean="0"/>
              <a:t/>
            </a:r>
            <a:br>
              <a:rPr lang="nb-NO" sz="1100" dirty="0" smtClean="0"/>
            </a:br>
            <a:r>
              <a:rPr lang="nb-NO" sz="1100" b="1" dirty="0" smtClean="0"/>
              <a:t/>
            </a:r>
            <a:br>
              <a:rPr lang="nb-NO" sz="1100" b="1" dirty="0" smtClean="0"/>
            </a:br>
            <a:r>
              <a:rPr lang="nb-NO" sz="1100" b="1" dirty="0" smtClean="0"/>
              <a:t/>
            </a:r>
            <a:br>
              <a:rPr lang="nb-NO" sz="1100" b="1" dirty="0" smtClean="0"/>
            </a:br>
            <a:r>
              <a:rPr lang="nb-NO" sz="1100" b="1" dirty="0" smtClean="0"/>
              <a:t/>
            </a:r>
            <a:br>
              <a:rPr lang="nb-NO" sz="1100" b="1" dirty="0" smtClean="0"/>
            </a:br>
            <a:r>
              <a:rPr lang="nb-NO" sz="1100" b="1" i="1" u="sng" dirty="0" smtClean="0"/>
              <a:t/>
            </a:r>
            <a:br>
              <a:rPr lang="nb-NO" sz="1100" b="1" i="1" u="sng" dirty="0" smtClean="0"/>
            </a:br>
            <a:r>
              <a:rPr lang="nb-NO" sz="1200" b="1" dirty="0" smtClean="0"/>
              <a:t/>
            </a:r>
            <a:br>
              <a:rPr lang="nb-NO" sz="1200" b="1" dirty="0" smtClean="0"/>
            </a:br>
            <a:r>
              <a:rPr lang="nb-NO" sz="1200" b="1" dirty="0" smtClean="0"/>
              <a:t/>
            </a:r>
            <a:br>
              <a:rPr lang="nb-NO" sz="1200" b="1" dirty="0" smtClean="0"/>
            </a:br>
            <a:r>
              <a:rPr lang="nb-NO" sz="1200" b="1" dirty="0" smtClean="0"/>
              <a:t/>
            </a:r>
            <a:br>
              <a:rPr lang="nb-NO" sz="1200" b="1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1763688"/>
            <a:ext cx="6172200" cy="6840760"/>
          </a:xfrm>
        </p:spPr>
        <p:txBody>
          <a:bodyPr>
            <a:normAutofit fontScale="90000"/>
          </a:bodyPr>
          <a:lstStyle/>
          <a:p>
            <a:pPr algn="l"/>
            <a:r>
              <a:rPr lang="nb-NO" sz="1600" b="1" dirty="0" smtClean="0"/>
              <a:t>0830 - 0930: Ny vergemålslov </a:t>
            </a:r>
            <a:br>
              <a:rPr lang="nb-NO" sz="1600" b="1" dirty="0" smtClean="0"/>
            </a:br>
            <a:r>
              <a:rPr lang="nb-NO" sz="1600" b="1" dirty="0" smtClean="0"/>
              <a:t>	 </a:t>
            </a:r>
            <a:r>
              <a:rPr lang="nb-NO" sz="1600" dirty="0" smtClean="0"/>
              <a:t>Ved  Representant fra sosial og </a:t>
            </a:r>
            <a:r>
              <a:rPr lang="nb-NO" sz="1600" dirty="0" err="1" smtClean="0"/>
              <a:t>vergemålsavd</a:t>
            </a:r>
            <a:r>
              <a:rPr lang="nb-NO" sz="1600" dirty="0" smtClean="0"/>
              <a:t>, Fylkesmannen i 	 	 Nordland</a:t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b="1" dirty="0" smtClean="0"/>
              <a:t>0930 – 0945: Pause</a:t>
            </a:r>
            <a:br>
              <a:rPr lang="nb-NO" sz="1600" b="1" dirty="0" smtClean="0"/>
            </a:b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600" b="1" dirty="0" smtClean="0"/>
              <a:t>0945 – 1045: Nytt rundskriv til Helse og omsorgstjenesteloven kap. 9, - ved bruk 	  av tvang og makt overfor enkelte personer med psykisk 	  	  utviklingshemming.</a:t>
            </a:r>
            <a:br>
              <a:rPr lang="nb-NO" sz="1600" b="1" dirty="0" smtClean="0"/>
            </a:br>
            <a:r>
              <a:rPr lang="nb-NO" sz="1600" b="1" dirty="0" smtClean="0"/>
              <a:t>	  </a:t>
            </a:r>
            <a:r>
              <a:rPr lang="nb-NO" sz="1600" dirty="0" smtClean="0"/>
              <a:t>Ved Ann – Kristin Wassvik/ seniorrådgiver og Kjersti Hillestad Hoff/ 	  seniorrådgiver, Helse Direktoratet.</a:t>
            </a: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600" b="1" dirty="0" smtClean="0"/>
              <a:t>			</a:t>
            </a:r>
            <a:br>
              <a:rPr lang="nb-NO" sz="1600" b="1" dirty="0" smtClean="0"/>
            </a:br>
            <a:r>
              <a:rPr lang="nb-NO" sz="1600" b="1" dirty="0" smtClean="0"/>
              <a:t>1045 - 1100:  Pause</a:t>
            </a:r>
            <a:br>
              <a:rPr lang="nb-NO" sz="1600" b="1" dirty="0" smtClean="0"/>
            </a:b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600" b="1" dirty="0" smtClean="0"/>
              <a:t>1100 – 1200: Forebygging av og bekjempelse av vold i nære relasjoner. 		  Orientering om stortingsmelding – med fokus på mennesker med 	  utviklingshemming. </a:t>
            </a:r>
            <a:r>
              <a:rPr lang="nb-NO" sz="1600" dirty="0" smtClean="0"/>
              <a:t>Ved Line Nersnæs/ fagdirektør i politiavd., </a:t>
            </a:r>
            <a:br>
              <a:rPr lang="nb-NO" sz="1600" dirty="0" smtClean="0"/>
            </a:br>
            <a:r>
              <a:rPr lang="nb-NO" sz="1600" dirty="0" smtClean="0"/>
              <a:t>	  Justisdepartementet. </a:t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b="1" dirty="0" smtClean="0"/>
              <a:t>1200 – 1215:  Pause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b="1" dirty="0" smtClean="0"/>
              <a:t>1215 - 1245:   Orientering om nytt barnehus i Bodø </a:t>
            </a:r>
            <a:br>
              <a:rPr lang="nb-NO" sz="1600" b="1" dirty="0" smtClean="0"/>
            </a:br>
            <a:r>
              <a:rPr lang="nb-NO" sz="1600" b="1" dirty="0" smtClean="0"/>
              <a:t>	   </a:t>
            </a:r>
            <a:r>
              <a:rPr lang="nb-NO" sz="1600" dirty="0" smtClean="0"/>
              <a:t>Ved: </a:t>
            </a:r>
            <a:r>
              <a:rPr lang="nb-NO" sz="1600" smtClean="0"/>
              <a:t>Under avklaring.</a:t>
            </a: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600" b="1" dirty="0" smtClean="0"/>
              <a:t>1245 - 1300:   Oppsummering og avslutning</a:t>
            </a:r>
            <a:br>
              <a:rPr lang="nb-NO" sz="1600" b="1" dirty="0" smtClean="0"/>
            </a:br>
            <a:r>
              <a:rPr lang="nb-NO" sz="1600" b="1" dirty="0" smtClean="0"/>
              <a:t>	   </a:t>
            </a:r>
            <a:r>
              <a:rPr lang="nb-NO" sz="1600" dirty="0" smtClean="0"/>
              <a:t>Ved Tone Johnsen/ enhetsleder habiliteringsteamet for voksne, 	   Nordlandssykehuset Bodø</a:t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b="1" dirty="0" smtClean="0"/>
              <a:t>1300 - 	   Lunsj</a:t>
            </a:r>
            <a:br>
              <a:rPr lang="nb-NO" sz="1600" b="1" dirty="0" smtClean="0"/>
            </a:br>
            <a:r>
              <a:rPr lang="nb-NO" sz="1600" b="1" dirty="0" smtClean="0"/>
              <a:t> 	</a:t>
            </a:r>
            <a:br>
              <a:rPr lang="nb-NO" sz="1600" b="1" dirty="0" smtClean="0"/>
            </a:b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600" b="1" dirty="0" smtClean="0"/>
              <a:t>	   Vel hjem </a:t>
            </a:r>
            <a:r>
              <a:rPr lang="nb-NO" sz="1600" dirty="0" smtClean="0">
                <a:sym typeface="Wingdings" pitchFamily="2" charset="2"/>
              </a:rPr>
              <a:t> </a:t>
            </a: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r>
              <a:rPr lang="nb-NO" sz="1400" b="1" dirty="0" smtClean="0"/>
              <a:t/>
            </a:r>
            <a:br>
              <a:rPr lang="nb-NO" sz="1400" b="1" dirty="0" smtClean="0"/>
            </a:br>
            <a:endParaRPr lang="nb-NO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2656" y="755576"/>
            <a:ext cx="6172200" cy="8136904"/>
          </a:xfrm>
        </p:spPr>
        <p:txBody>
          <a:bodyPr>
            <a:normAutofit fontScale="90000"/>
          </a:bodyPr>
          <a:lstStyle/>
          <a:p>
            <a:pPr marL="342900" indent="-342900" algn="l"/>
            <a:r>
              <a:rPr lang="nb-NO" sz="1800" b="1" dirty="0" smtClean="0"/>
              <a:t>                                                INFORMASJON:</a:t>
            </a:r>
            <a:br>
              <a:rPr lang="nb-NO" sz="1800" b="1" dirty="0" smtClean="0"/>
            </a:br>
            <a:r>
              <a:rPr lang="nb-NO" sz="1800" b="1" dirty="0" smtClean="0"/>
              <a:t/>
            </a:r>
            <a:br>
              <a:rPr lang="nb-NO" sz="1800" b="1" dirty="0" smtClean="0"/>
            </a:br>
            <a:r>
              <a:rPr lang="nb-NO" sz="1600" b="1" dirty="0" smtClean="0"/>
              <a:t>Målgruppen for kurset :</a:t>
            </a:r>
            <a:br>
              <a:rPr lang="nb-NO" sz="1600" b="1" dirty="0" smtClean="0"/>
            </a:br>
            <a:r>
              <a:rPr lang="nb-NO" sz="1600" dirty="0" smtClean="0"/>
              <a:t>Målgruppen for konferansen er  primært kommunalt ansatte i Nordland som jobber,  - og har ansvar for tjenester til mennesker med utviklingshemming, Nfu, fylkesmannen, habiliteringstjenesten, påtalemyndigheter, kriminalomsorgen og politiet.</a:t>
            </a:r>
            <a:br>
              <a:rPr lang="nb-NO" sz="1600" dirty="0" smtClean="0"/>
            </a:br>
            <a:r>
              <a:rPr lang="nb-NO" sz="1600" dirty="0" smtClean="0"/>
              <a:t>	</a:t>
            </a:r>
            <a:br>
              <a:rPr lang="nb-NO" sz="1600" dirty="0" smtClean="0"/>
            </a:br>
            <a:r>
              <a:rPr lang="nb-NO" sz="1600" b="1" dirty="0" smtClean="0"/>
              <a:t>Kurslokalet</a:t>
            </a:r>
            <a:r>
              <a:rPr lang="nb-NO" sz="1600" dirty="0" smtClean="0"/>
              <a:t>:</a:t>
            </a:r>
            <a:br>
              <a:rPr lang="nb-NO" sz="1600" dirty="0" smtClean="0"/>
            </a:br>
            <a:r>
              <a:rPr lang="nb-NO" sz="1600" dirty="0" smtClean="0"/>
              <a:t>Rica Diplomat Hotell Bodø, </a:t>
            </a:r>
            <a:r>
              <a:rPr lang="nb-NO" sz="1600" dirty="0" err="1" smtClean="0"/>
              <a:t>Sjøgt</a:t>
            </a:r>
            <a:r>
              <a:rPr lang="nb-NO" sz="1600" dirty="0" smtClean="0"/>
              <a:t>. 23, </a:t>
            </a:r>
            <a:r>
              <a:rPr lang="nb-NO" sz="1600" dirty="0" err="1" smtClean="0">
                <a:hlinkClick r:id="rId2"/>
              </a:rPr>
              <a:t>www.rica.no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>       </a:t>
            </a:r>
            <a:br>
              <a:rPr lang="nb-NO" sz="1600" dirty="0" smtClean="0"/>
            </a:br>
            <a:r>
              <a:rPr lang="nb-NO" sz="1600" b="1" dirty="0" smtClean="0"/>
              <a:t>Påmeldingsfrist:</a:t>
            </a:r>
            <a:r>
              <a:rPr lang="nb-NO" sz="1600" b="1" dirty="0" smtClean="0">
                <a:solidFill>
                  <a:srgbClr val="FF0000"/>
                </a:solidFill>
              </a:rPr>
              <a:t/>
            </a:r>
            <a:br>
              <a:rPr lang="nb-NO" sz="1600" b="1" dirty="0" smtClean="0">
                <a:solidFill>
                  <a:srgbClr val="FF0000"/>
                </a:solidFill>
              </a:rPr>
            </a:br>
            <a:r>
              <a:rPr lang="nb-NO" sz="1600" b="1" dirty="0" smtClean="0">
                <a:solidFill>
                  <a:srgbClr val="FF0000"/>
                </a:solidFill>
              </a:rPr>
              <a:t>Senest:  13. sept. </a:t>
            </a:r>
            <a:r>
              <a:rPr lang="nb-NO" sz="1600" dirty="0" smtClean="0">
                <a:solidFill>
                  <a:srgbClr val="FF0000"/>
                </a:solidFill>
              </a:rPr>
              <a:t> </a:t>
            </a:r>
            <a:r>
              <a:rPr lang="nb-NO" sz="1600" b="1" dirty="0" smtClean="0">
                <a:solidFill>
                  <a:srgbClr val="FF0000"/>
                </a:solidFill>
              </a:rPr>
              <a:t>2013.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b="1" dirty="0" smtClean="0"/>
              <a:t>Påmelding til:</a:t>
            </a:r>
            <a:br>
              <a:rPr lang="nb-NO" sz="1600" b="1" dirty="0" smtClean="0"/>
            </a:br>
            <a:r>
              <a:rPr lang="nb-NO" sz="1600" b="1" dirty="0" smtClean="0">
                <a:hlinkClick r:id="rId3"/>
              </a:rPr>
              <a:t>www.voksenhabilitering@nlsh.no</a:t>
            </a: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b="1" dirty="0" smtClean="0"/>
              <a:t>Spørsmål kan rettes til:</a:t>
            </a:r>
            <a:br>
              <a:rPr lang="nb-NO" sz="1600" b="1" dirty="0" smtClean="0"/>
            </a:br>
            <a:r>
              <a:rPr lang="nb-NO" sz="1600" dirty="0" smtClean="0"/>
              <a:t>Habiliteringsteamet for voksne: Tlf: 75534920</a:t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b="1" dirty="0" smtClean="0"/>
              <a:t>Priser:</a:t>
            </a:r>
            <a:r>
              <a:rPr lang="nb-NO" sz="1600" b="1" dirty="0" smtClean="0">
                <a:solidFill>
                  <a:srgbClr val="FF0000"/>
                </a:solidFill>
              </a:rPr>
              <a:t/>
            </a:r>
            <a:br>
              <a:rPr lang="nb-NO" sz="1600" b="1" dirty="0" smtClean="0">
                <a:solidFill>
                  <a:srgbClr val="FF0000"/>
                </a:solidFill>
              </a:rPr>
            </a:br>
            <a:r>
              <a:rPr lang="nb-NO" sz="1600" dirty="0" smtClean="0"/>
              <a:t>Overnatting på Rica hotell: Enkeltrom inkl. frokost	  </a:t>
            </a:r>
            <a:r>
              <a:rPr lang="nb-NO" sz="1600" b="1" dirty="0" smtClean="0"/>
              <a:t>kr. 1 195,-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>Dagpakke pr. pers.  pr. dag			  </a:t>
            </a:r>
            <a:r>
              <a:rPr lang="nb-NO" sz="1600" b="1" dirty="0" smtClean="0"/>
              <a:t>kr.    540,-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>Dagens tre-retters middag pr. pers ekskl. drikke 	  </a:t>
            </a:r>
            <a:r>
              <a:rPr lang="nb-NO" sz="1600" b="1" dirty="0" smtClean="0"/>
              <a:t>kr.   </a:t>
            </a:r>
            <a:r>
              <a:rPr lang="nb-NO" sz="1600" dirty="0" smtClean="0"/>
              <a:t> </a:t>
            </a:r>
            <a:r>
              <a:rPr lang="nb-NO" sz="1600" b="1" dirty="0" smtClean="0"/>
              <a:t>435,-</a:t>
            </a:r>
            <a:r>
              <a:rPr lang="nb-NO" sz="1600" b="1" dirty="0" smtClean="0">
                <a:solidFill>
                  <a:srgbClr val="FF0000"/>
                </a:solidFill>
              </a:rPr>
              <a:t/>
            </a:r>
            <a:br>
              <a:rPr lang="nb-NO" sz="1600" b="1" dirty="0" smtClean="0">
                <a:solidFill>
                  <a:srgbClr val="FF0000"/>
                </a:solidFill>
              </a:rPr>
            </a:br>
            <a:r>
              <a:rPr lang="nb-NO" sz="1200" b="1" dirty="0" smtClean="0"/>
              <a:t>(Dagpakker inkl. lunsj, kaffepauser(en med frukt) og møterom)</a:t>
            </a: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200" b="1" dirty="0" smtClean="0"/>
              <a:t>Ved individuell betaling av dagpakker, kommer et tillegg på</a:t>
            </a:r>
            <a:br>
              <a:rPr lang="nb-NO" sz="1200" b="1" dirty="0" smtClean="0"/>
            </a:br>
            <a:r>
              <a:rPr lang="nb-NO" sz="1200" b="1" dirty="0" smtClean="0"/>
              <a:t> kr. 50,- pr. dagpakke. 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b="1" u="sng" dirty="0" smtClean="0"/>
              <a:t>VÆR  OPPMERKSOM PÅ FØLGENDE:</a:t>
            </a:r>
            <a:br>
              <a:rPr lang="nb-NO" sz="1600" b="1" u="sng" dirty="0" smtClean="0"/>
            </a:br>
            <a:r>
              <a:rPr lang="nb-NO" sz="1600" b="1" dirty="0" smtClean="0"/>
              <a:t>Den enkelte må gjøre direkte opp med hotellet for sin regning av dagpakke/ rom. Konferansearrangør sender ikke ut faktura på beløpene. Bestillingene blir videreformidlet til Rica hotell. </a:t>
            </a:r>
            <a:br>
              <a:rPr lang="nb-NO" sz="1600" b="1" dirty="0" smtClean="0"/>
            </a:br>
            <a:r>
              <a:rPr lang="nb-NO" sz="1600" dirty="0" smtClean="0"/>
              <a:t>	</a:t>
            </a:r>
            <a:r>
              <a:rPr lang="nb-NO" sz="1600" b="1" dirty="0" smtClean="0"/>
              <a:t/>
            </a:r>
            <a:br>
              <a:rPr lang="nb-NO" sz="1600" b="1" dirty="0" smtClean="0"/>
            </a:br>
            <a:r>
              <a:rPr lang="nb-NO" sz="1600" b="1" dirty="0" smtClean="0"/>
              <a:t>Hotellgjester: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>For de som bor på hotellet, skal det gjøres opp enkeltvis i resepsjonen før avreise.</a:t>
            </a:r>
            <a:br>
              <a:rPr lang="nb-NO" sz="1600" dirty="0" smtClean="0"/>
            </a:br>
            <a:r>
              <a:rPr lang="nb-NO" sz="1600" b="1" dirty="0" smtClean="0"/>
              <a:t>Dagpakker:</a:t>
            </a: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>For personer som har dagpakker, skal det også gjøres opp direkte med hotellet før avreise.</a:t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>		</a:t>
            </a:r>
            <a:r>
              <a:rPr lang="nb-NO" sz="1600" b="1" dirty="0" smtClean="0"/>
              <a:t>VELKOMMEN TIL KONFERANSE!</a:t>
            </a:r>
            <a:br>
              <a:rPr lang="nb-NO" sz="1600" b="1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r>
              <a:rPr lang="nb-NO" sz="1600" dirty="0" smtClean="0"/>
              <a:t/>
            </a:r>
            <a:br>
              <a:rPr lang="nb-NO" sz="1600" dirty="0" smtClean="0"/>
            </a:br>
            <a:endParaRPr lang="nb-NO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260648" y="0"/>
            <a:ext cx="6381328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b="1" dirty="0" smtClean="0">
                <a:solidFill>
                  <a:srgbClr val="0070C0"/>
                </a:solidFill>
                <a:latin typeface="Century Gothic" pitchFamily="34" charset="0"/>
              </a:rPr>
              <a:t>PÅMELDINGSSKJEMA</a:t>
            </a:r>
            <a:br>
              <a:rPr lang="nb-NO" sz="4400" b="1" dirty="0" smtClean="0">
                <a:solidFill>
                  <a:srgbClr val="0070C0"/>
                </a:solidFill>
                <a:latin typeface="Century Gothic" pitchFamily="34" charset="0"/>
              </a:rPr>
            </a:br>
            <a:r>
              <a:rPr lang="nb-NO" sz="2000" b="1" dirty="0" smtClean="0">
                <a:solidFill>
                  <a:srgbClr val="0070C0"/>
                </a:solidFill>
                <a:latin typeface="Century Gothic" pitchFamily="34" charset="0"/>
              </a:rPr>
              <a:t>Utviklingshemmede menneskers levekår-</a:t>
            </a:r>
          </a:p>
          <a:p>
            <a:pPr algn="ctr"/>
            <a:r>
              <a:rPr lang="nb-NO" sz="2000" b="1" dirty="0" smtClean="0">
                <a:solidFill>
                  <a:srgbClr val="0070C0"/>
                </a:solidFill>
                <a:latin typeface="Century Gothic" pitchFamily="34" charset="0"/>
              </a:rPr>
              <a:t>og rettsikkerhet</a:t>
            </a:r>
            <a:br>
              <a:rPr lang="nb-NO" sz="2000" b="1" dirty="0" smtClean="0">
                <a:solidFill>
                  <a:srgbClr val="0070C0"/>
                </a:solidFill>
                <a:latin typeface="Century Gothic" pitchFamily="34" charset="0"/>
              </a:rPr>
            </a:br>
            <a:endParaRPr lang="nb-NO" sz="2000" b="1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pPr algn="ctr"/>
            <a:r>
              <a:rPr lang="nb-NO" sz="2000" b="1" dirty="0" smtClean="0">
                <a:solidFill>
                  <a:srgbClr val="0070C0"/>
                </a:solidFill>
                <a:latin typeface="Century Gothic" pitchFamily="34" charset="0"/>
              </a:rPr>
              <a:t>Bodø 28.-29. oktober 2013</a:t>
            </a:r>
          </a:p>
          <a:p>
            <a:endParaRPr lang="nb-NO" sz="2000" b="1" dirty="0" smtClean="0">
              <a:solidFill>
                <a:srgbClr val="0070C0"/>
              </a:solidFill>
              <a:latin typeface="Century Gothic" pitchFamily="34" charset="0"/>
            </a:endParaRPr>
          </a:p>
          <a:p>
            <a:r>
              <a:rPr lang="nb-NO" dirty="0" smtClean="0"/>
              <a:t>Navn:……….……………………………………………………………………………..</a:t>
            </a:r>
          </a:p>
          <a:p>
            <a:endParaRPr lang="nb-NO" dirty="0" smtClean="0"/>
          </a:p>
          <a:p>
            <a:r>
              <a:rPr lang="nb-NO" dirty="0" smtClean="0"/>
              <a:t>Arbeidssted:…………………………………………………………………………….</a:t>
            </a:r>
          </a:p>
          <a:p>
            <a:endParaRPr lang="nb-NO" dirty="0" smtClean="0"/>
          </a:p>
          <a:p>
            <a:r>
              <a:rPr lang="nb-NO" dirty="0" smtClean="0"/>
              <a:t>Adresse:.………………………………………………………………………………….</a:t>
            </a:r>
          </a:p>
          <a:p>
            <a:endParaRPr lang="nb-NO" dirty="0" smtClean="0"/>
          </a:p>
          <a:p>
            <a:r>
              <a:rPr lang="nb-NO" dirty="0" smtClean="0"/>
              <a:t>Postnr:………….…………………   Sted:…………………………………………….</a:t>
            </a:r>
          </a:p>
          <a:p>
            <a:endParaRPr lang="nb-NO" dirty="0" smtClean="0"/>
          </a:p>
          <a:p>
            <a:r>
              <a:rPr lang="nb-NO" dirty="0" smtClean="0"/>
              <a:t>Telefon:……………………….. Mail:………………………………………………….</a:t>
            </a:r>
          </a:p>
          <a:p>
            <a:endParaRPr lang="nb-NO" dirty="0" smtClean="0"/>
          </a:p>
          <a:p>
            <a:r>
              <a:rPr lang="nb-NO" b="1" dirty="0" smtClean="0"/>
              <a:t>Kryss av:</a:t>
            </a:r>
          </a:p>
          <a:p>
            <a:r>
              <a:rPr lang="nb-NO" dirty="0" smtClean="0"/>
              <a:t>Dagpakke 28.10               Dagpakke  29.10 </a:t>
            </a:r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Overnatting:  Rica hotell fra 28-29.10</a:t>
            </a:r>
          </a:p>
          <a:p>
            <a:r>
              <a:rPr lang="nb-NO" dirty="0" smtClean="0"/>
              <a:t>Ønsker du allergirom</a:t>
            </a:r>
          </a:p>
          <a:p>
            <a:endParaRPr lang="nb-NO" dirty="0" smtClean="0"/>
          </a:p>
          <a:p>
            <a:r>
              <a:rPr lang="nb-NO" dirty="0" smtClean="0"/>
              <a:t>Matallergi:………………………………………………………………………………</a:t>
            </a:r>
          </a:p>
          <a:p>
            <a:endParaRPr lang="nb-NO" dirty="0" smtClean="0"/>
          </a:p>
          <a:p>
            <a:pPr algn="ctr"/>
            <a:r>
              <a:rPr lang="nb-NO" b="1" dirty="0" smtClean="0"/>
              <a:t>Praktisk informasjon:</a:t>
            </a:r>
          </a:p>
          <a:p>
            <a:pPr algn="ctr"/>
            <a:r>
              <a:rPr lang="nb-NO" b="1" dirty="0" smtClean="0">
                <a:solidFill>
                  <a:srgbClr val="FF0000"/>
                </a:solidFill>
              </a:rPr>
              <a:t>PÅMELDINGSFRIST 13.09.13</a:t>
            </a:r>
          </a:p>
          <a:p>
            <a:endParaRPr lang="nb-NO" b="1" dirty="0" smtClean="0"/>
          </a:p>
          <a:p>
            <a:pPr algn="ctr"/>
            <a:r>
              <a:rPr lang="nb-NO" sz="1600" b="1" dirty="0" smtClean="0">
                <a:solidFill>
                  <a:srgbClr val="FF0000"/>
                </a:solidFill>
              </a:rPr>
              <a:t>Det er reservert rom på Rica hotell , </a:t>
            </a:r>
            <a:r>
              <a:rPr lang="nb-NO" sz="1600" b="1" dirty="0" err="1" smtClean="0">
                <a:solidFill>
                  <a:srgbClr val="FF0000"/>
                </a:solidFill>
              </a:rPr>
              <a:t>Sjøgt</a:t>
            </a:r>
            <a:r>
              <a:rPr lang="nb-NO" sz="1600" b="1" dirty="0" smtClean="0">
                <a:solidFill>
                  <a:srgbClr val="FF0000"/>
                </a:solidFill>
              </a:rPr>
              <a:t>. 23.</a:t>
            </a:r>
          </a:p>
          <a:p>
            <a:pPr algn="ctr"/>
            <a:r>
              <a:rPr lang="nb-NO" sz="1600" b="1" dirty="0" smtClean="0">
                <a:solidFill>
                  <a:srgbClr val="FF0000"/>
                </a:solidFill>
              </a:rPr>
              <a:t>Dersom du ønsker rom , kryss av så melder </a:t>
            </a:r>
            <a:r>
              <a:rPr lang="nb-NO" sz="1600" b="1" u="sng" dirty="0" smtClean="0">
                <a:solidFill>
                  <a:srgbClr val="FF0000"/>
                </a:solidFill>
              </a:rPr>
              <a:t>vi</a:t>
            </a:r>
            <a:r>
              <a:rPr lang="nb-NO" sz="1600" b="1" dirty="0" smtClean="0">
                <a:solidFill>
                  <a:srgbClr val="FF0000"/>
                </a:solidFill>
              </a:rPr>
              <a:t> fra til hotellet </a:t>
            </a:r>
            <a:endParaRPr lang="nb-NO" sz="1600" b="1" dirty="0">
              <a:solidFill>
                <a:srgbClr val="FF0000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1988840" y="5220072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 4"/>
          <p:cNvSpPr/>
          <p:nvPr/>
        </p:nvSpPr>
        <p:spPr>
          <a:xfrm>
            <a:off x="4293096" y="5220072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/>
          <p:cNvSpPr/>
          <p:nvPr/>
        </p:nvSpPr>
        <p:spPr>
          <a:xfrm>
            <a:off x="3933056" y="6012160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2420888" y="6372200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13</Words>
  <Application>Microsoft Office PowerPoint</Application>
  <PresentationFormat>Skjermfremvisning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Office-tema</vt:lpstr>
      <vt:lpstr>Utviklingshemmede menneskers levekår  - og rettsikkerhet Bodø 28. – 29. okt. 2013</vt:lpstr>
      <vt:lpstr>         Program  1100  - 1115: Velkommen               Ved klinikksjef Trude Grønlund/ klinikksjef, Psykisk helse og rus,   Nordlandssykehuset HF   1115 - 1200: Ny stortingsmelding – om levekår for mennesker med  utviklingshemming.  Presentasjon av ny stortingsmelding. Hva er viktig 20 år etter reformen?  Ved/ Representant fra Barne-, likestillings- og inkluderingsdepartementet.   1200 – 1300: LUNSJ        1300 – 1345: Forts. ny stortingsmelding – om levekår for mennesker med  utviklingshemming.  20 år etter reformen – er stortingsmeldingen viktig?  ”Hva hadde vi – hva  har vi – hva har vi igjen?”  Ved Jens  Petter Gitlesen/ forbundsleder  NFU.    1345 – 1400:  Pause   1400 - 1445:  SUMO – prosjektet  (Sikring av Utviklingshemmede Mot  Overgrep). Presentasjon av rapport ved prosjektleder Peter  Zachariassen/  psykologspesialist, avd. for nevrohabilitering, Oslo Universitetssykehus  Ullevål.  1445 – 1500: Pause  1500 – 1545: Hva så – etter SUMO prosjektet? Orientering om oppfølging av  rapporten. Ved John – Ingvard Kristiansen/ seniorrådgiver, Barne-,  ungdoms- og familiedirektoratet.  1545 – 1630: Pause  1630 – 1715: Forskrift for avhør av særlige sårbare grupper  Ved Tone Davik/ Pob – spesialist innen dommeravhør, T.E. avd. KRIPOS  1715 – 1745: Avhør av særlige sårbare personer i straffesaker  Redegjørelse for  NFU sitt syn i slike saker.  Hvordan er rettsikkerheten  ivaretatt for mennesker med utviklings hemming ? Ved Jens  Petter  Gitlesen/ forbundsleder  NFU .   Takk for i dag                </vt:lpstr>
      <vt:lpstr>0830 - 0930: Ny vergemålslov    Ved  Representant fra sosial og vergemålsavd, Fylkesmannen i     Nordland  0930 – 0945: Pause  0945 – 1045: Nytt rundskriv til Helse og omsorgstjenesteloven kap. 9, - ved bruk    av tvang og makt overfor enkelte personer med psykisk       utviklingshemming.    Ved Ann – Kristin Wassvik/ seniorrådgiver og Kjersti Hillestad Hoff/    seniorrådgiver, Helse Direktoratet.     1045 - 1100:  Pause  1100 – 1200: Forebygging av og bekjempelse av vold i nære relasjoner.     Orientering om stortingsmelding – med fokus på mennesker med    utviklingshemming. Ved Line Nersnæs/ fagdirektør i politiavd.,     Justisdepartementet.   1200 – 1215:  Pause  1215 - 1245:   Orientering om nytt barnehus i Bodø      Ved: Under avklaring.  1245 - 1300:   Oppsummering og avslutning     Ved Tone Johnsen/ enhetsleder habiliteringsteamet for voksne,     Nordlandssykehuset Bodø  1300 -     Lunsj         Vel hjem                </vt:lpstr>
      <vt:lpstr>                                                INFORMASJON:  Målgruppen for kurset : Målgruppen for konferansen er  primært kommunalt ansatte i Nordland som jobber,  - og har ansvar for tjenester til mennesker med utviklingshemming, Nfu, fylkesmannen, habiliteringstjenesten, påtalemyndigheter, kriminalomsorgen og politiet.   Kurslokalet: Rica Diplomat Hotell Bodø, Sjøgt. 23, www.rica.no         Påmeldingsfrist: Senest:  13. sept.  2013.  Påmelding til: www.voksenhabilitering@nlsh.no  Spørsmål kan rettes til: Habiliteringsteamet for voksne: Tlf: 75534920  Priser: Overnatting på Rica hotell: Enkeltrom inkl. frokost   kr. 1 195,- Dagpakke pr. pers.  pr. dag     kr.    540,- Dagens tre-retters middag pr. pers ekskl. drikke    kr.    435,- (Dagpakker inkl. lunsj, kaffepauser(en med frukt) og møterom) Ved individuell betaling av dagpakker, kommer et tillegg på  kr. 50,- pr. dagpakke.   VÆR  OPPMERKSOM PÅ FØLGENDE: Den enkelte må gjøre direkte opp med hotellet for sin regning av dagpakke/ rom. Konferansearrangør sender ikke ut faktura på beløpene. Bestillingene blir videreformidlet til Rica hotell.    Hotellgjester: For de som bor på hotellet, skal det gjøres opp enkeltvis i resepsjonen før avreise. Dagpakker: For personer som har dagpakker, skal det også gjøres opp direkte med hotellet før avreise.    VELKOMMEN TIL KONFERANSE!    </vt:lpstr>
      <vt:lpstr>PowerPoint-presentasjon</vt:lpstr>
    </vt:vector>
  </TitlesOfParts>
  <Company>Helse Nord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Utviklingshemmede menneskers levekår  - og rettsikkerhet Bodø 28. – 29. okt. 2013</dc:title>
  <dc:creator>alen</dc:creator>
  <cp:lastModifiedBy>Grepp Sita</cp:lastModifiedBy>
  <cp:revision>67</cp:revision>
  <dcterms:created xsi:type="dcterms:W3CDTF">2013-06-17T11:45:02Z</dcterms:created>
  <dcterms:modified xsi:type="dcterms:W3CDTF">2013-07-01T08:19:16Z</dcterms:modified>
</cp:coreProperties>
</file>