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8" r:id="rId3"/>
    <p:sldId id="268" r:id="rId4"/>
    <p:sldId id="269" r:id="rId5"/>
    <p:sldId id="261" r:id="rId6"/>
    <p:sldId id="262" r:id="rId7"/>
    <p:sldId id="263" r:id="rId8"/>
    <p:sldId id="264" r:id="rId9"/>
    <p:sldId id="265" r:id="rId10"/>
    <p:sldId id="266" r:id="rId11"/>
    <p:sldId id="267" r:id="rId12"/>
    <p:sldId id="270" r:id="rId13"/>
    <p:sldId id="271" r:id="rId14"/>
    <p:sldId id="272" r:id="rId15"/>
    <p:sldId id="273" r:id="rId16"/>
    <p:sldId id="274" r:id="rId17"/>
    <p:sldId id="275" r:id="rId18"/>
    <p:sldId id="276" r:id="rId19"/>
  </p:sldIdLst>
  <p:sldSz cx="9144000" cy="6858000" type="screen4x3"/>
  <p:notesSz cx="6705600" cy="10058400"/>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262E"/>
    <a:srgbClr val="D62828"/>
    <a:srgbClr val="E23D28"/>
    <a:srgbClr val="C13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5" d="100"/>
          <a:sy n="105" d="100"/>
        </p:scale>
        <p:origin x="-1158" y="-234"/>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F9A41E-3C9E-4C4D-A97E-F3D6F8D6FDC2}" type="doc">
      <dgm:prSet loTypeId="urn:microsoft.com/office/officeart/2005/8/layout/pyramid2" loCatId="pyramid" qsTypeId="urn:microsoft.com/office/officeart/2005/8/quickstyle/simple1" qsCatId="simple" csTypeId="urn:microsoft.com/office/officeart/2005/8/colors/accent1_1" csCatId="accent1" phldr="1"/>
      <dgm:spPr/>
    </dgm:pt>
    <dgm:pt modelId="{8027C761-3ECF-4B7E-88C7-6FB13F90288E}">
      <dgm:prSet phldrT="[Tekst]" custT="1"/>
      <dgm:spPr/>
      <dgm:t>
        <a:bodyPr/>
        <a:lstStyle/>
        <a:p>
          <a:r>
            <a:rPr lang="nb-NO" sz="1000" b="1">
              <a:latin typeface="+mn-lt"/>
            </a:rPr>
            <a:t>Politirådet  </a:t>
          </a:r>
        </a:p>
        <a:p>
          <a:r>
            <a:rPr lang="nb-NO" sz="1050"/>
            <a:t>Styringsnivå</a:t>
          </a:r>
        </a:p>
        <a:p>
          <a:r>
            <a:rPr lang="nb-NO" sz="900"/>
            <a:t>Ordfører, varaordfører, lensmann, rådmann, kommunalsjef for Helse- og sosial</a:t>
          </a:r>
        </a:p>
        <a:p>
          <a:endParaRPr lang="nb-NO" sz="700"/>
        </a:p>
      </dgm:t>
    </dgm:pt>
    <dgm:pt modelId="{96B18D84-2A51-4485-8E67-ACAA1E777B65}" type="parTrans" cxnId="{9691E929-FF5B-484F-B69F-DB6B05773661}">
      <dgm:prSet/>
      <dgm:spPr/>
      <dgm:t>
        <a:bodyPr/>
        <a:lstStyle/>
        <a:p>
          <a:endParaRPr lang="nb-NO"/>
        </a:p>
      </dgm:t>
    </dgm:pt>
    <dgm:pt modelId="{E77344B6-AFDC-4E8F-B8AA-500A40D42A8E}" type="sibTrans" cxnId="{9691E929-FF5B-484F-B69F-DB6B05773661}">
      <dgm:prSet/>
      <dgm:spPr/>
      <dgm:t>
        <a:bodyPr/>
        <a:lstStyle/>
        <a:p>
          <a:endParaRPr lang="nb-NO"/>
        </a:p>
      </dgm:t>
    </dgm:pt>
    <dgm:pt modelId="{CDE6E6F7-7179-4A72-A78A-F1636E3B981A}">
      <dgm:prSet phldrT="[Tekst]" custT="1"/>
      <dgm:spPr/>
      <dgm:t>
        <a:bodyPr/>
        <a:lstStyle/>
        <a:p>
          <a:r>
            <a:rPr lang="nb-NO" sz="1000" b="1"/>
            <a:t>KBU</a:t>
          </a:r>
        </a:p>
        <a:p>
          <a:r>
            <a:rPr lang="nb-NO" sz="1000"/>
            <a:t>Koordineringsgruppen barn og unge</a:t>
          </a:r>
        </a:p>
        <a:p>
          <a:r>
            <a:rPr lang="nb-NO" sz="1050"/>
            <a:t>Beslutningsnivå</a:t>
          </a:r>
        </a:p>
        <a:p>
          <a:r>
            <a:rPr lang="nb-NO" sz="700"/>
            <a:t>Ledere i kommunen på  tvers, skole,kultur, helse, Leder NAV Øksnes, Leder Vesterålen Barnevern, Politi</a:t>
          </a:r>
        </a:p>
        <a:p>
          <a:endParaRPr lang="nb-NO" sz="700"/>
        </a:p>
      </dgm:t>
    </dgm:pt>
    <dgm:pt modelId="{196E34FE-EC10-4D88-A63A-A1F26EA7F0FC}" type="parTrans" cxnId="{AFCF9428-29C2-4F07-95CB-26C0B0D2D537}">
      <dgm:prSet/>
      <dgm:spPr/>
      <dgm:t>
        <a:bodyPr/>
        <a:lstStyle/>
        <a:p>
          <a:endParaRPr lang="nb-NO"/>
        </a:p>
      </dgm:t>
    </dgm:pt>
    <dgm:pt modelId="{D42ECA2C-0E83-42D0-8E69-638F23DFC70E}" type="sibTrans" cxnId="{AFCF9428-29C2-4F07-95CB-26C0B0D2D537}">
      <dgm:prSet/>
      <dgm:spPr/>
      <dgm:t>
        <a:bodyPr/>
        <a:lstStyle/>
        <a:p>
          <a:endParaRPr lang="nb-NO"/>
        </a:p>
      </dgm:t>
    </dgm:pt>
    <dgm:pt modelId="{14369AC2-E4D7-4E28-B63D-75E62A5F645F}">
      <dgm:prSet phldrT="[Tekst]" custT="1"/>
      <dgm:spPr/>
      <dgm:t>
        <a:bodyPr/>
        <a:lstStyle/>
        <a:p>
          <a:r>
            <a:rPr lang="nb-NO" sz="1000" b="1"/>
            <a:t>FotBu</a:t>
          </a:r>
        </a:p>
        <a:p>
          <a:r>
            <a:rPr lang="nb-NO" sz="1000"/>
            <a:t>Forebyggende team barn og unge</a:t>
          </a:r>
        </a:p>
        <a:p>
          <a:r>
            <a:rPr lang="nb-NO" sz="1000"/>
            <a:t>Utførernivå</a:t>
          </a:r>
        </a:p>
        <a:p>
          <a:r>
            <a:rPr lang="nb-NO" sz="700"/>
            <a:t>"Fotfolket" representert ved barnehagestyrere, lærere,helsesøstre,psykisk helsearbeidere, prest, klubbleder, representant fra ungdomsrådet, personell koordinerende enhet, NAV sosial og NAV flyktning</a:t>
          </a:r>
        </a:p>
        <a:p>
          <a:r>
            <a:rPr lang="nb-NO" sz="700"/>
            <a:t>Konsultative medlemmer : Prest, PPD, OT-tjenesten andre relevante aktører</a:t>
          </a:r>
        </a:p>
        <a:p>
          <a:endParaRPr lang="nb-NO" sz="700"/>
        </a:p>
      </dgm:t>
    </dgm:pt>
    <dgm:pt modelId="{B8CE0AD3-0137-48DF-BCBB-A09E7A67DA45}" type="parTrans" cxnId="{E878EC4A-00B8-4973-A2AA-701E6B1F45ED}">
      <dgm:prSet/>
      <dgm:spPr/>
      <dgm:t>
        <a:bodyPr/>
        <a:lstStyle/>
        <a:p>
          <a:endParaRPr lang="nb-NO"/>
        </a:p>
      </dgm:t>
    </dgm:pt>
    <dgm:pt modelId="{A21AF969-2A09-4DE2-B48C-F41507E5A23D}" type="sibTrans" cxnId="{E878EC4A-00B8-4973-A2AA-701E6B1F45ED}">
      <dgm:prSet/>
      <dgm:spPr/>
      <dgm:t>
        <a:bodyPr/>
        <a:lstStyle/>
        <a:p>
          <a:endParaRPr lang="nb-NO"/>
        </a:p>
      </dgm:t>
    </dgm:pt>
    <dgm:pt modelId="{513DDEEC-3B81-44D7-9FA7-E4A3BB9F6727}" type="pres">
      <dgm:prSet presAssocID="{3BF9A41E-3C9E-4C4D-A97E-F3D6F8D6FDC2}" presName="compositeShape" presStyleCnt="0">
        <dgm:presLayoutVars>
          <dgm:dir/>
          <dgm:resizeHandles/>
        </dgm:presLayoutVars>
      </dgm:prSet>
      <dgm:spPr/>
    </dgm:pt>
    <dgm:pt modelId="{26D02385-234D-477B-91E0-BE035A45EB4B}" type="pres">
      <dgm:prSet presAssocID="{3BF9A41E-3C9E-4C4D-A97E-F3D6F8D6FDC2}" presName="pyramid" presStyleLbl="node1" presStyleIdx="0" presStyleCnt="1" custLinFactNeighborX="1882"/>
      <dgm:spPr/>
    </dgm:pt>
    <dgm:pt modelId="{AE5CA885-4381-40B6-B9F3-65E20F5D119D}" type="pres">
      <dgm:prSet presAssocID="{3BF9A41E-3C9E-4C4D-A97E-F3D6F8D6FDC2}" presName="theList" presStyleCnt="0"/>
      <dgm:spPr/>
    </dgm:pt>
    <dgm:pt modelId="{EE59D7D0-6218-48AD-864F-FFF92C04798D}" type="pres">
      <dgm:prSet presAssocID="{8027C761-3ECF-4B7E-88C7-6FB13F90288E}" presName="aNode" presStyleLbl="fgAcc1" presStyleIdx="0" presStyleCnt="3" custScaleX="95157" custScaleY="104866">
        <dgm:presLayoutVars>
          <dgm:bulletEnabled val="1"/>
        </dgm:presLayoutVars>
      </dgm:prSet>
      <dgm:spPr/>
      <dgm:t>
        <a:bodyPr/>
        <a:lstStyle/>
        <a:p>
          <a:endParaRPr lang="nb-NO"/>
        </a:p>
      </dgm:t>
    </dgm:pt>
    <dgm:pt modelId="{399E1FF4-53D2-4513-A5A4-AC85D08301C2}" type="pres">
      <dgm:prSet presAssocID="{8027C761-3ECF-4B7E-88C7-6FB13F90288E}" presName="aSpace" presStyleCnt="0"/>
      <dgm:spPr/>
    </dgm:pt>
    <dgm:pt modelId="{D7AA8907-EDFF-4791-AEFE-FBC494167248}" type="pres">
      <dgm:prSet presAssocID="{CDE6E6F7-7179-4A72-A78A-F1636E3B981A}" presName="aNode" presStyleLbl="fgAcc1" presStyleIdx="1" presStyleCnt="3">
        <dgm:presLayoutVars>
          <dgm:bulletEnabled val="1"/>
        </dgm:presLayoutVars>
      </dgm:prSet>
      <dgm:spPr/>
      <dgm:t>
        <a:bodyPr/>
        <a:lstStyle/>
        <a:p>
          <a:endParaRPr lang="nb-NO"/>
        </a:p>
      </dgm:t>
    </dgm:pt>
    <dgm:pt modelId="{A558BA1C-4AAA-44E5-B6DA-D61460A567EB}" type="pres">
      <dgm:prSet presAssocID="{CDE6E6F7-7179-4A72-A78A-F1636E3B981A}" presName="aSpace" presStyleCnt="0"/>
      <dgm:spPr/>
    </dgm:pt>
    <dgm:pt modelId="{AC553771-B082-4E55-813A-5C5366285120}" type="pres">
      <dgm:prSet presAssocID="{14369AC2-E4D7-4E28-B63D-75E62A5F645F}" presName="aNode" presStyleLbl="fgAcc1" presStyleIdx="2" presStyleCnt="3" custScaleY="112620">
        <dgm:presLayoutVars>
          <dgm:bulletEnabled val="1"/>
        </dgm:presLayoutVars>
      </dgm:prSet>
      <dgm:spPr/>
      <dgm:t>
        <a:bodyPr/>
        <a:lstStyle/>
        <a:p>
          <a:endParaRPr lang="nb-NO"/>
        </a:p>
      </dgm:t>
    </dgm:pt>
    <dgm:pt modelId="{3AE3F83B-5FD7-4D31-9795-B55082E4E20B}" type="pres">
      <dgm:prSet presAssocID="{14369AC2-E4D7-4E28-B63D-75E62A5F645F}" presName="aSpace" presStyleCnt="0"/>
      <dgm:spPr/>
    </dgm:pt>
  </dgm:ptLst>
  <dgm:cxnLst>
    <dgm:cxn modelId="{AFCF9428-29C2-4F07-95CB-26C0B0D2D537}" srcId="{3BF9A41E-3C9E-4C4D-A97E-F3D6F8D6FDC2}" destId="{CDE6E6F7-7179-4A72-A78A-F1636E3B981A}" srcOrd="1" destOrd="0" parTransId="{196E34FE-EC10-4D88-A63A-A1F26EA7F0FC}" sibTransId="{D42ECA2C-0E83-42D0-8E69-638F23DFC70E}"/>
    <dgm:cxn modelId="{8EB88CE0-613D-154F-B6F1-509E397848FB}" type="presOf" srcId="{8027C761-3ECF-4B7E-88C7-6FB13F90288E}" destId="{EE59D7D0-6218-48AD-864F-FFF92C04798D}" srcOrd="0" destOrd="0" presId="urn:microsoft.com/office/officeart/2005/8/layout/pyramid2"/>
    <dgm:cxn modelId="{E878EC4A-00B8-4973-A2AA-701E6B1F45ED}" srcId="{3BF9A41E-3C9E-4C4D-A97E-F3D6F8D6FDC2}" destId="{14369AC2-E4D7-4E28-B63D-75E62A5F645F}" srcOrd="2" destOrd="0" parTransId="{B8CE0AD3-0137-48DF-BCBB-A09E7A67DA45}" sibTransId="{A21AF969-2A09-4DE2-B48C-F41507E5A23D}"/>
    <dgm:cxn modelId="{F6188B3C-623C-784E-B39B-80A48F5DBC11}" type="presOf" srcId="{14369AC2-E4D7-4E28-B63D-75E62A5F645F}" destId="{AC553771-B082-4E55-813A-5C5366285120}" srcOrd="0" destOrd="0" presId="urn:microsoft.com/office/officeart/2005/8/layout/pyramid2"/>
    <dgm:cxn modelId="{D564A195-BAFE-D248-BF9A-0B282665513F}" type="presOf" srcId="{3BF9A41E-3C9E-4C4D-A97E-F3D6F8D6FDC2}" destId="{513DDEEC-3B81-44D7-9FA7-E4A3BB9F6727}" srcOrd="0" destOrd="0" presId="urn:microsoft.com/office/officeart/2005/8/layout/pyramid2"/>
    <dgm:cxn modelId="{72740365-39BF-E045-8272-D414D00608D6}" type="presOf" srcId="{CDE6E6F7-7179-4A72-A78A-F1636E3B981A}" destId="{D7AA8907-EDFF-4791-AEFE-FBC494167248}" srcOrd="0" destOrd="0" presId="urn:microsoft.com/office/officeart/2005/8/layout/pyramid2"/>
    <dgm:cxn modelId="{9691E929-FF5B-484F-B69F-DB6B05773661}" srcId="{3BF9A41E-3C9E-4C4D-A97E-F3D6F8D6FDC2}" destId="{8027C761-3ECF-4B7E-88C7-6FB13F90288E}" srcOrd="0" destOrd="0" parTransId="{96B18D84-2A51-4485-8E67-ACAA1E777B65}" sibTransId="{E77344B6-AFDC-4E8F-B8AA-500A40D42A8E}"/>
    <dgm:cxn modelId="{B41A6C09-BC52-4E41-B6B1-AFF019C932A1}" type="presParOf" srcId="{513DDEEC-3B81-44D7-9FA7-E4A3BB9F6727}" destId="{26D02385-234D-477B-91E0-BE035A45EB4B}" srcOrd="0" destOrd="0" presId="urn:microsoft.com/office/officeart/2005/8/layout/pyramid2"/>
    <dgm:cxn modelId="{8E48FE4D-449E-CB46-8782-3D7F617751D7}" type="presParOf" srcId="{513DDEEC-3B81-44D7-9FA7-E4A3BB9F6727}" destId="{AE5CA885-4381-40B6-B9F3-65E20F5D119D}" srcOrd="1" destOrd="0" presId="urn:microsoft.com/office/officeart/2005/8/layout/pyramid2"/>
    <dgm:cxn modelId="{74DED06D-F794-2746-9D84-FC1861541515}" type="presParOf" srcId="{AE5CA885-4381-40B6-B9F3-65E20F5D119D}" destId="{EE59D7D0-6218-48AD-864F-FFF92C04798D}" srcOrd="0" destOrd="0" presId="urn:microsoft.com/office/officeart/2005/8/layout/pyramid2"/>
    <dgm:cxn modelId="{95E7852D-5CC5-2A45-964F-A603C4ADE27C}" type="presParOf" srcId="{AE5CA885-4381-40B6-B9F3-65E20F5D119D}" destId="{399E1FF4-53D2-4513-A5A4-AC85D08301C2}" srcOrd="1" destOrd="0" presId="urn:microsoft.com/office/officeart/2005/8/layout/pyramid2"/>
    <dgm:cxn modelId="{BF485C3F-8619-074F-A1C3-9C52156AC0AB}" type="presParOf" srcId="{AE5CA885-4381-40B6-B9F3-65E20F5D119D}" destId="{D7AA8907-EDFF-4791-AEFE-FBC494167248}" srcOrd="2" destOrd="0" presId="urn:microsoft.com/office/officeart/2005/8/layout/pyramid2"/>
    <dgm:cxn modelId="{A0090BA4-C144-2846-AA8B-126FF225D4B1}" type="presParOf" srcId="{AE5CA885-4381-40B6-B9F3-65E20F5D119D}" destId="{A558BA1C-4AAA-44E5-B6DA-D61460A567EB}" srcOrd="3" destOrd="0" presId="urn:microsoft.com/office/officeart/2005/8/layout/pyramid2"/>
    <dgm:cxn modelId="{A95BB55D-566D-FB4B-A5D2-E984CDB8DE80}" type="presParOf" srcId="{AE5CA885-4381-40B6-B9F3-65E20F5D119D}" destId="{AC553771-B082-4E55-813A-5C5366285120}" srcOrd="4" destOrd="0" presId="urn:microsoft.com/office/officeart/2005/8/layout/pyramid2"/>
    <dgm:cxn modelId="{B4944DB3-C275-7B47-962D-96B1B736165D}" type="presParOf" srcId="{AE5CA885-4381-40B6-B9F3-65E20F5D119D}" destId="{3AE3F83B-5FD7-4D31-9795-B55082E4E20B}"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0C06BE-CBEC-4C46-96D7-6525659C6628}" type="doc">
      <dgm:prSet loTypeId="urn:microsoft.com/office/officeart/2005/8/layout/gear1" loCatId="relationship" qsTypeId="urn:microsoft.com/office/officeart/2005/8/quickstyle/simple1" qsCatId="simple" csTypeId="urn:microsoft.com/office/officeart/2005/8/colors/colorful2" csCatId="colorful" phldr="1"/>
      <dgm:spPr/>
      <dgm:t>
        <a:bodyPr/>
        <a:lstStyle/>
        <a:p>
          <a:endParaRPr lang="nb-NO"/>
        </a:p>
      </dgm:t>
    </dgm:pt>
    <dgm:pt modelId="{6694EECA-A12C-45BA-894D-7B572ABB329A}">
      <dgm:prSet phldrT="[Tekst]"/>
      <dgm:spPr/>
      <dgm:t>
        <a:bodyPr/>
        <a:lstStyle/>
        <a:p>
          <a:r>
            <a:rPr lang="nb-NO"/>
            <a:t>FotBU</a:t>
          </a:r>
        </a:p>
      </dgm:t>
    </dgm:pt>
    <dgm:pt modelId="{1DD83E10-C46F-4422-A4E2-DE78F2C1A283}" type="parTrans" cxnId="{8BC2D71C-C9BC-44A0-B05E-AB586EAAF7BF}">
      <dgm:prSet/>
      <dgm:spPr/>
      <dgm:t>
        <a:bodyPr/>
        <a:lstStyle/>
        <a:p>
          <a:endParaRPr lang="nb-NO"/>
        </a:p>
      </dgm:t>
    </dgm:pt>
    <dgm:pt modelId="{D0111816-BD1B-4690-A06B-6A568A89F823}" type="sibTrans" cxnId="{8BC2D71C-C9BC-44A0-B05E-AB586EAAF7BF}">
      <dgm:prSet/>
      <dgm:spPr/>
      <dgm:t>
        <a:bodyPr/>
        <a:lstStyle/>
        <a:p>
          <a:endParaRPr lang="nb-NO"/>
        </a:p>
      </dgm:t>
    </dgm:pt>
    <dgm:pt modelId="{90A4A7C1-A019-4676-9E9C-7F4BAD4196BC}">
      <dgm:prSet phldrT="[Tekst]"/>
      <dgm:spPr/>
      <dgm:t>
        <a:bodyPr/>
        <a:lstStyle/>
        <a:p>
          <a:r>
            <a:rPr lang="nb-NO"/>
            <a:t>KBU</a:t>
          </a:r>
        </a:p>
      </dgm:t>
    </dgm:pt>
    <dgm:pt modelId="{92F571A6-6D28-45A2-8417-1791223DA253}" type="parTrans" cxnId="{A22211E5-698E-43CA-9FBC-8560C7DD09CA}">
      <dgm:prSet/>
      <dgm:spPr/>
      <dgm:t>
        <a:bodyPr/>
        <a:lstStyle/>
        <a:p>
          <a:endParaRPr lang="nb-NO"/>
        </a:p>
      </dgm:t>
    </dgm:pt>
    <dgm:pt modelId="{27B22033-7355-471D-A38D-FECB503BE86F}" type="sibTrans" cxnId="{A22211E5-698E-43CA-9FBC-8560C7DD09CA}">
      <dgm:prSet/>
      <dgm:spPr/>
      <dgm:t>
        <a:bodyPr/>
        <a:lstStyle/>
        <a:p>
          <a:endParaRPr lang="nb-NO"/>
        </a:p>
      </dgm:t>
    </dgm:pt>
    <dgm:pt modelId="{1BB266AE-001D-4796-B102-09C77EDA281C}">
      <dgm:prSet phldrT="[Tekst]"/>
      <dgm:spPr/>
      <dgm:t>
        <a:bodyPr/>
        <a:lstStyle/>
        <a:p>
          <a:r>
            <a:rPr lang="nb-NO"/>
            <a:t>POLITIRÅD</a:t>
          </a:r>
        </a:p>
      </dgm:t>
    </dgm:pt>
    <dgm:pt modelId="{F540E569-3994-4AC0-B4F8-DCEAEA5273E4}" type="parTrans" cxnId="{6BF573FF-E9C0-47C4-8809-4F5D005D7157}">
      <dgm:prSet/>
      <dgm:spPr/>
      <dgm:t>
        <a:bodyPr/>
        <a:lstStyle/>
        <a:p>
          <a:endParaRPr lang="nb-NO"/>
        </a:p>
      </dgm:t>
    </dgm:pt>
    <dgm:pt modelId="{89F278B0-509D-4F75-8E19-FF2A2591E9F7}" type="sibTrans" cxnId="{6BF573FF-E9C0-47C4-8809-4F5D005D7157}">
      <dgm:prSet/>
      <dgm:spPr/>
      <dgm:t>
        <a:bodyPr/>
        <a:lstStyle/>
        <a:p>
          <a:endParaRPr lang="nb-NO"/>
        </a:p>
      </dgm:t>
    </dgm:pt>
    <dgm:pt modelId="{A3762F79-811A-429E-BB36-04BBFFEEFF9E}">
      <dgm:prSet/>
      <dgm:spPr/>
      <dgm:t>
        <a:bodyPr/>
        <a:lstStyle/>
        <a:p>
          <a:endParaRPr lang="nb-NO"/>
        </a:p>
      </dgm:t>
    </dgm:pt>
    <dgm:pt modelId="{5EE54D91-7425-46F0-B21E-EC25F2D1EEB8}" type="parTrans" cxnId="{7CEFE6B5-05EF-4C31-B881-0F4AE24954F3}">
      <dgm:prSet/>
      <dgm:spPr/>
      <dgm:t>
        <a:bodyPr/>
        <a:lstStyle/>
        <a:p>
          <a:endParaRPr lang="nb-NO"/>
        </a:p>
      </dgm:t>
    </dgm:pt>
    <dgm:pt modelId="{3ED0FA2B-289F-4876-9989-9970949C859E}" type="sibTrans" cxnId="{7CEFE6B5-05EF-4C31-B881-0F4AE24954F3}">
      <dgm:prSet/>
      <dgm:spPr/>
      <dgm:t>
        <a:bodyPr/>
        <a:lstStyle/>
        <a:p>
          <a:endParaRPr lang="nb-NO"/>
        </a:p>
      </dgm:t>
    </dgm:pt>
    <dgm:pt modelId="{DE85258A-E8D9-46F3-8135-F342EE046777}" type="pres">
      <dgm:prSet presAssocID="{420C06BE-CBEC-4C46-96D7-6525659C6628}" presName="composite" presStyleCnt="0">
        <dgm:presLayoutVars>
          <dgm:chMax val="3"/>
          <dgm:animLvl val="lvl"/>
          <dgm:resizeHandles val="exact"/>
        </dgm:presLayoutVars>
      </dgm:prSet>
      <dgm:spPr/>
      <dgm:t>
        <a:bodyPr/>
        <a:lstStyle/>
        <a:p>
          <a:endParaRPr lang="nb-NO"/>
        </a:p>
      </dgm:t>
    </dgm:pt>
    <dgm:pt modelId="{DF487ED2-78E8-42BF-9F12-677542FB1968}" type="pres">
      <dgm:prSet presAssocID="{6694EECA-A12C-45BA-894D-7B572ABB329A}" presName="gear1" presStyleLbl="node1" presStyleIdx="0" presStyleCnt="3">
        <dgm:presLayoutVars>
          <dgm:chMax val="1"/>
          <dgm:bulletEnabled val="1"/>
        </dgm:presLayoutVars>
      </dgm:prSet>
      <dgm:spPr/>
      <dgm:t>
        <a:bodyPr/>
        <a:lstStyle/>
        <a:p>
          <a:endParaRPr lang="nb-NO"/>
        </a:p>
      </dgm:t>
    </dgm:pt>
    <dgm:pt modelId="{CF3D994D-F54D-4AD1-9FE2-A703758E56EB}" type="pres">
      <dgm:prSet presAssocID="{6694EECA-A12C-45BA-894D-7B572ABB329A}" presName="gear1srcNode" presStyleLbl="node1" presStyleIdx="0" presStyleCnt="3"/>
      <dgm:spPr/>
      <dgm:t>
        <a:bodyPr/>
        <a:lstStyle/>
        <a:p>
          <a:endParaRPr lang="nb-NO"/>
        </a:p>
      </dgm:t>
    </dgm:pt>
    <dgm:pt modelId="{71537C52-0482-4EDF-8124-BBBB91C18D14}" type="pres">
      <dgm:prSet presAssocID="{6694EECA-A12C-45BA-894D-7B572ABB329A}" presName="gear1dstNode" presStyleLbl="node1" presStyleIdx="0" presStyleCnt="3"/>
      <dgm:spPr/>
      <dgm:t>
        <a:bodyPr/>
        <a:lstStyle/>
        <a:p>
          <a:endParaRPr lang="nb-NO"/>
        </a:p>
      </dgm:t>
    </dgm:pt>
    <dgm:pt modelId="{ECED7BE4-5697-4743-8C7B-9CAF10A96CB1}" type="pres">
      <dgm:prSet presAssocID="{90A4A7C1-A019-4676-9E9C-7F4BAD4196BC}" presName="gear2" presStyleLbl="node1" presStyleIdx="1" presStyleCnt="3">
        <dgm:presLayoutVars>
          <dgm:chMax val="1"/>
          <dgm:bulletEnabled val="1"/>
        </dgm:presLayoutVars>
      </dgm:prSet>
      <dgm:spPr/>
      <dgm:t>
        <a:bodyPr/>
        <a:lstStyle/>
        <a:p>
          <a:endParaRPr lang="nb-NO"/>
        </a:p>
      </dgm:t>
    </dgm:pt>
    <dgm:pt modelId="{65C95574-8BE0-4DF2-8400-CA5FEB4B1165}" type="pres">
      <dgm:prSet presAssocID="{90A4A7C1-A019-4676-9E9C-7F4BAD4196BC}" presName="gear2srcNode" presStyleLbl="node1" presStyleIdx="1" presStyleCnt="3"/>
      <dgm:spPr/>
      <dgm:t>
        <a:bodyPr/>
        <a:lstStyle/>
        <a:p>
          <a:endParaRPr lang="nb-NO"/>
        </a:p>
      </dgm:t>
    </dgm:pt>
    <dgm:pt modelId="{56007D61-0C05-4868-B669-BC5C0753677C}" type="pres">
      <dgm:prSet presAssocID="{90A4A7C1-A019-4676-9E9C-7F4BAD4196BC}" presName="gear2dstNode" presStyleLbl="node1" presStyleIdx="1" presStyleCnt="3"/>
      <dgm:spPr/>
      <dgm:t>
        <a:bodyPr/>
        <a:lstStyle/>
        <a:p>
          <a:endParaRPr lang="nb-NO"/>
        </a:p>
      </dgm:t>
    </dgm:pt>
    <dgm:pt modelId="{0FF8D59D-6B90-4C1D-B212-98A947DAC6E6}" type="pres">
      <dgm:prSet presAssocID="{1BB266AE-001D-4796-B102-09C77EDA281C}" presName="gear3" presStyleLbl="node1" presStyleIdx="2" presStyleCnt="3"/>
      <dgm:spPr/>
      <dgm:t>
        <a:bodyPr/>
        <a:lstStyle/>
        <a:p>
          <a:endParaRPr lang="nb-NO"/>
        </a:p>
      </dgm:t>
    </dgm:pt>
    <dgm:pt modelId="{03B46F94-AAF6-4060-8B6B-B0CAB96768B3}" type="pres">
      <dgm:prSet presAssocID="{1BB266AE-001D-4796-B102-09C77EDA281C}" presName="gear3tx" presStyleLbl="node1" presStyleIdx="2" presStyleCnt="3">
        <dgm:presLayoutVars>
          <dgm:chMax val="1"/>
          <dgm:bulletEnabled val="1"/>
        </dgm:presLayoutVars>
      </dgm:prSet>
      <dgm:spPr/>
      <dgm:t>
        <a:bodyPr/>
        <a:lstStyle/>
        <a:p>
          <a:endParaRPr lang="nb-NO"/>
        </a:p>
      </dgm:t>
    </dgm:pt>
    <dgm:pt modelId="{E0C31798-6346-4A13-A93E-D1C1FD0F6F8F}" type="pres">
      <dgm:prSet presAssocID="{1BB266AE-001D-4796-B102-09C77EDA281C}" presName="gear3srcNode" presStyleLbl="node1" presStyleIdx="2" presStyleCnt="3"/>
      <dgm:spPr/>
      <dgm:t>
        <a:bodyPr/>
        <a:lstStyle/>
        <a:p>
          <a:endParaRPr lang="nb-NO"/>
        </a:p>
      </dgm:t>
    </dgm:pt>
    <dgm:pt modelId="{BC46A5BF-E73B-4FE3-8521-F3D1D30336CA}" type="pres">
      <dgm:prSet presAssocID="{1BB266AE-001D-4796-B102-09C77EDA281C}" presName="gear3dstNode" presStyleLbl="node1" presStyleIdx="2" presStyleCnt="3"/>
      <dgm:spPr/>
      <dgm:t>
        <a:bodyPr/>
        <a:lstStyle/>
        <a:p>
          <a:endParaRPr lang="nb-NO"/>
        </a:p>
      </dgm:t>
    </dgm:pt>
    <dgm:pt modelId="{DDC11FC5-2C14-4754-A3FE-E4661F87D903}" type="pres">
      <dgm:prSet presAssocID="{D0111816-BD1B-4690-A06B-6A568A89F823}" presName="connector1" presStyleLbl="sibTrans2D1" presStyleIdx="0" presStyleCnt="3"/>
      <dgm:spPr/>
      <dgm:t>
        <a:bodyPr/>
        <a:lstStyle/>
        <a:p>
          <a:endParaRPr lang="nb-NO"/>
        </a:p>
      </dgm:t>
    </dgm:pt>
    <dgm:pt modelId="{6354D952-144F-4E1C-B45A-B000CC867208}" type="pres">
      <dgm:prSet presAssocID="{27B22033-7355-471D-A38D-FECB503BE86F}" presName="connector2" presStyleLbl="sibTrans2D1" presStyleIdx="1" presStyleCnt="3"/>
      <dgm:spPr/>
      <dgm:t>
        <a:bodyPr/>
        <a:lstStyle/>
        <a:p>
          <a:endParaRPr lang="nb-NO"/>
        </a:p>
      </dgm:t>
    </dgm:pt>
    <dgm:pt modelId="{7C0A8897-7078-44CE-B0BB-15F2F573D5EF}" type="pres">
      <dgm:prSet presAssocID="{89F278B0-509D-4F75-8E19-FF2A2591E9F7}" presName="connector3" presStyleLbl="sibTrans2D1" presStyleIdx="2" presStyleCnt="3"/>
      <dgm:spPr/>
      <dgm:t>
        <a:bodyPr/>
        <a:lstStyle/>
        <a:p>
          <a:endParaRPr lang="nb-NO"/>
        </a:p>
      </dgm:t>
    </dgm:pt>
  </dgm:ptLst>
  <dgm:cxnLst>
    <dgm:cxn modelId="{DE1F084F-EC87-9A46-AACD-DD208A5C8EF4}" type="presOf" srcId="{90A4A7C1-A019-4676-9E9C-7F4BAD4196BC}" destId="{ECED7BE4-5697-4743-8C7B-9CAF10A96CB1}" srcOrd="0" destOrd="0" presId="urn:microsoft.com/office/officeart/2005/8/layout/gear1"/>
    <dgm:cxn modelId="{2405B574-85D1-4A45-8B7B-7541DDA15EBC}" type="presOf" srcId="{6694EECA-A12C-45BA-894D-7B572ABB329A}" destId="{71537C52-0482-4EDF-8124-BBBB91C18D14}" srcOrd="2" destOrd="0" presId="urn:microsoft.com/office/officeart/2005/8/layout/gear1"/>
    <dgm:cxn modelId="{3928422C-A9CB-FD49-94FA-3CEFAE6D91C7}" type="presOf" srcId="{420C06BE-CBEC-4C46-96D7-6525659C6628}" destId="{DE85258A-E8D9-46F3-8135-F342EE046777}" srcOrd="0" destOrd="0" presId="urn:microsoft.com/office/officeart/2005/8/layout/gear1"/>
    <dgm:cxn modelId="{EAD12459-8352-6F47-B78C-E350D00A74D1}" type="presOf" srcId="{6694EECA-A12C-45BA-894D-7B572ABB329A}" destId="{DF487ED2-78E8-42BF-9F12-677542FB1968}" srcOrd="0" destOrd="0" presId="urn:microsoft.com/office/officeart/2005/8/layout/gear1"/>
    <dgm:cxn modelId="{BB1B5110-7296-0342-A33D-E62685157E59}" type="presOf" srcId="{1BB266AE-001D-4796-B102-09C77EDA281C}" destId="{E0C31798-6346-4A13-A93E-D1C1FD0F6F8F}" srcOrd="2" destOrd="0" presId="urn:microsoft.com/office/officeart/2005/8/layout/gear1"/>
    <dgm:cxn modelId="{28D7AACC-DE29-9949-B94A-A308651065B2}" type="presOf" srcId="{1BB266AE-001D-4796-B102-09C77EDA281C}" destId="{BC46A5BF-E73B-4FE3-8521-F3D1D30336CA}" srcOrd="3" destOrd="0" presId="urn:microsoft.com/office/officeart/2005/8/layout/gear1"/>
    <dgm:cxn modelId="{4C32E8F4-88E3-3941-9CEC-D9075E37DA7D}" type="presOf" srcId="{90A4A7C1-A019-4676-9E9C-7F4BAD4196BC}" destId="{56007D61-0C05-4868-B669-BC5C0753677C}" srcOrd="2" destOrd="0" presId="urn:microsoft.com/office/officeart/2005/8/layout/gear1"/>
    <dgm:cxn modelId="{2067F1AC-E524-BD4D-B680-6106F467ED8E}" type="presOf" srcId="{90A4A7C1-A019-4676-9E9C-7F4BAD4196BC}" destId="{65C95574-8BE0-4DF2-8400-CA5FEB4B1165}" srcOrd="1" destOrd="0" presId="urn:microsoft.com/office/officeart/2005/8/layout/gear1"/>
    <dgm:cxn modelId="{6BF573FF-E9C0-47C4-8809-4F5D005D7157}" srcId="{420C06BE-CBEC-4C46-96D7-6525659C6628}" destId="{1BB266AE-001D-4796-B102-09C77EDA281C}" srcOrd="2" destOrd="0" parTransId="{F540E569-3994-4AC0-B4F8-DCEAEA5273E4}" sibTransId="{89F278B0-509D-4F75-8E19-FF2A2591E9F7}"/>
    <dgm:cxn modelId="{A22211E5-698E-43CA-9FBC-8560C7DD09CA}" srcId="{420C06BE-CBEC-4C46-96D7-6525659C6628}" destId="{90A4A7C1-A019-4676-9E9C-7F4BAD4196BC}" srcOrd="1" destOrd="0" parTransId="{92F571A6-6D28-45A2-8417-1791223DA253}" sibTransId="{27B22033-7355-471D-A38D-FECB503BE86F}"/>
    <dgm:cxn modelId="{6B90B79B-6926-2C4D-962D-4BA6CF1466E3}" type="presOf" srcId="{1BB266AE-001D-4796-B102-09C77EDA281C}" destId="{03B46F94-AAF6-4060-8B6B-B0CAB96768B3}" srcOrd="1" destOrd="0" presId="urn:microsoft.com/office/officeart/2005/8/layout/gear1"/>
    <dgm:cxn modelId="{A0E8BF49-FE38-364E-9054-0F45DB084121}" type="presOf" srcId="{89F278B0-509D-4F75-8E19-FF2A2591E9F7}" destId="{7C0A8897-7078-44CE-B0BB-15F2F573D5EF}" srcOrd="0" destOrd="0" presId="urn:microsoft.com/office/officeart/2005/8/layout/gear1"/>
    <dgm:cxn modelId="{7CEFE6B5-05EF-4C31-B881-0F4AE24954F3}" srcId="{420C06BE-CBEC-4C46-96D7-6525659C6628}" destId="{A3762F79-811A-429E-BB36-04BBFFEEFF9E}" srcOrd="3" destOrd="0" parTransId="{5EE54D91-7425-46F0-B21E-EC25F2D1EEB8}" sibTransId="{3ED0FA2B-289F-4876-9989-9970949C859E}"/>
    <dgm:cxn modelId="{7853196C-735B-4A44-96B0-6E191D25839E}" type="presOf" srcId="{6694EECA-A12C-45BA-894D-7B572ABB329A}" destId="{CF3D994D-F54D-4AD1-9FE2-A703758E56EB}" srcOrd="1" destOrd="0" presId="urn:microsoft.com/office/officeart/2005/8/layout/gear1"/>
    <dgm:cxn modelId="{875D7E04-6F75-A04F-BD83-2F4A55387B5A}" type="presOf" srcId="{27B22033-7355-471D-A38D-FECB503BE86F}" destId="{6354D952-144F-4E1C-B45A-B000CC867208}" srcOrd="0" destOrd="0" presId="urn:microsoft.com/office/officeart/2005/8/layout/gear1"/>
    <dgm:cxn modelId="{8BC2D71C-C9BC-44A0-B05E-AB586EAAF7BF}" srcId="{420C06BE-CBEC-4C46-96D7-6525659C6628}" destId="{6694EECA-A12C-45BA-894D-7B572ABB329A}" srcOrd="0" destOrd="0" parTransId="{1DD83E10-C46F-4422-A4E2-DE78F2C1A283}" sibTransId="{D0111816-BD1B-4690-A06B-6A568A89F823}"/>
    <dgm:cxn modelId="{CEC5A46B-6941-8844-8E6B-AF1EFA5A21E3}" type="presOf" srcId="{D0111816-BD1B-4690-A06B-6A568A89F823}" destId="{DDC11FC5-2C14-4754-A3FE-E4661F87D903}" srcOrd="0" destOrd="0" presId="urn:microsoft.com/office/officeart/2005/8/layout/gear1"/>
    <dgm:cxn modelId="{5827BE6A-3733-F54D-98DF-C415E5F45AB2}" type="presOf" srcId="{1BB266AE-001D-4796-B102-09C77EDA281C}" destId="{0FF8D59D-6B90-4C1D-B212-98A947DAC6E6}" srcOrd="0" destOrd="0" presId="urn:microsoft.com/office/officeart/2005/8/layout/gear1"/>
    <dgm:cxn modelId="{64D13AD3-AA0F-364B-96B5-EB69EA7FB39C}" type="presParOf" srcId="{DE85258A-E8D9-46F3-8135-F342EE046777}" destId="{DF487ED2-78E8-42BF-9F12-677542FB1968}" srcOrd="0" destOrd="0" presId="urn:microsoft.com/office/officeart/2005/8/layout/gear1"/>
    <dgm:cxn modelId="{D1C0A900-93CA-2A4F-895A-339FF3372AB0}" type="presParOf" srcId="{DE85258A-E8D9-46F3-8135-F342EE046777}" destId="{CF3D994D-F54D-4AD1-9FE2-A703758E56EB}" srcOrd="1" destOrd="0" presId="urn:microsoft.com/office/officeart/2005/8/layout/gear1"/>
    <dgm:cxn modelId="{293D2FDE-A659-AF4C-BF34-5D8838CF1EA3}" type="presParOf" srcId="{DE85258A-E8D9-46F3-8135-F342EE046777}" destId="{71537C52-0482-4EDF-8124-BBBB91C18D14}" srcOrd="2" destOrd="0" presId="urn:microsoft.com/office/officeart/2005/8/layout/gear1"/>
    <dgm:cxn modelId="{295AD147-833F-BD4D-BF4B-BA1B06788D90}" type="presParOf" srcId="{DE85258A-E8D9-46F3-8135-F342EE046777}" destId="{ECED7BE4-5697-4743-8C7B-9CAF10A96CB1}" srcOrd="3" destOrd="0" presId="urn:microsoft.com/office/officeart/2005/8/layout/gear1"/>
    <dgm:cxn modelId="{03109409-9D90-364D-8F13-102E468D044D}" type="presParOf" srcId="{DE85258A-E8D9-46F3-8135-F342EE046777}" destId="{65C95574-8BE0-4DF2-8400-CA5FEB4B1165}" srcOrd="4" destOrd="0" presId="urn:microsoft.com/office/officeart/2005/8/layout/gear1"/>
    <dgm:cxn modelId="{216F4FAC-1F9C-054F-8C5A-923D449946F8}" type="presParOf" srcId="{DE85258A-E8D9-46F3-8135-F342EE046777}" destId="{56007D61-0C05-4868-B669-BC5C0753677C}" srcOrd="5" destOrd="0" presId="urn:microsoft.com/office/officeart/2005/8/layout/gear1"/>
    <dgm:cxn modelId="{3C18CD9B-C832-E84A-A5C4-DEC445592BD3}" type="presParOf" srcId="{DE85258A-E8D9-46F3-8135-F342EE046777}" destId="{0FF8D59D-6B90-4C1D-B212-98A947DAC6E6}" srcOrd="6" destOrd="0" presId="urn:microsoft.com/office/officeart/2005/8/layout/gear1"/>
    <dgm:cxn modelId="{14061216-ED3B-294E-AEF9-D3C1121C8DF7}" type="presParOf" srcId="{DE85258A-E8D9-46F3-8135-F342EE046777}" destId="{03B46F94-AAF6-4060-8B6B-B0CAB96768B3}" srcOrd="7" destOrd="0" presId="urn:microsoft.com/office/officeart/2005/8/layout/gear1"/>
    <dgm:cxn modelId="{A0B01CE7-D380-3B46-B9DF-769BB74F8D8A}" type="presParOf" srcId="{DE85258A-E8D9-46F3-8135-F342EE046777}" destId="{E0C31798-6346-4A13-A93E-D1C1FD0F6F8F}" srcOrd="8" destOrd="0" presId="urn:microsoft.com/office/officeart/2005/8/layout/gear1"/>
    <dgm:cxn modelId="{B876B676-CB34-0144-9785-54724E69B6C9}" type="presParOf" srcId="{DE85258A-E8D9-46F3-8135-F342EE046777}" destId="{BC46A5BF-E73B-4FE3-8521-F3D1D30336CA}" srcOrd="9" destOrd="0" presId="urn:microsoft.com/office/officeart/2005/8/layout/gear1"/>
    <dgm:cxn modelId="{9B70BB33-FC55-374F-B201-E07E99CBF1FC}" type="presParOf" srcId="{DE85258A-E8D9-46F3-8135-F342EE046777}" destId="{DDC11FC5-2C14-4754-A3FE-E4661F87D903}" srcOrd="10" destOrd="0" presId="urn:microsoft.com/office/officeart/2005/8/layout/gear1"/>
    <dgm:cxn modelId="{258A9B56-8732-3845-9D0D-2089EF0D26F8}" type="presParOf" srcId="{DE85258A-E8D9-46F3-8135-F342EE046777}" destId="{6354D952-144F-4E1C-B45A-B000CC867208}" srcOrd="11" destOrd="0" presId="urn:microsoft.com/office/officeart/2005/8/layout/gear1"/>
    <dgm:cxn modelId="{486426FD-B49D-234C-A6E6-683709705DEC}" type="presParOf" srcId="{DE85258A-E8D9-46F3-8135-F342EE046777}" destId="{7C0A8897-7078-44CE-B0BB-15F2F573D5EF}" srcOrd="12" destOrd="0" presId="urn:microsoft.com/office/officeart/2005/8/layout/gear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0512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5123" name="Rectangle 3"/>
          <p:cNvSpPr>
            <a:spLocks noGrp="1" noChangeArrowheads="1"/>
          </p:cNvSpPr>
          <p:nvPr>
            <p:ph type="dt" sz="quarter" idx="1"/>
          </p:nvPr>
        </p:nvSpPr>
        <p:spPr bwMode="auto">
          <a:xfrm>
            <a:off x="3798888" y="0"/>
            <a:ext cx="290512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b-NO"/>
          </a:p>
        </p:txBody>
      </p:sp>
      <p:sp>
        <p:nvSpPr>
          <p:cNvPr id="5124" name="Rectangle 4"/>
          <p:cNvSpPr>
            <a:spLocks noGrp="1" noChangeArrowheads="1"/>
          </p:cNvSpPr>
          <p:nvPr>
            <p:ph type="ftr" sz="quarter" idx="2"/>
          </p:nvPr>
        </p:nvSpPr>
        <p:spPr bwMode="auto">
          <a:xfrm>
            <a:off x="0" y="9553575"/>
            <a:ext cx="290512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5125" name="Rectangle 5"/>
          <p:cNvSpPr>
            <a:spLocks noGrp="1" noChangeArrowheads="1"/>
          </p:cNvSpPr>
          <p:nvPr>
            <p:ph type="sldNum" sz="quarter" idx="3"/>
          </p:nvPr>
        </p:nvSpPr>
        <p:spPr bwMode="auto">
          <a:xfrm>
            <a:off x="3798888" y="9553575"/>
            <a:ext cx="290512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07C93D4-4E24-4632-A11F-CDA203F933C2}" type="slidenum">
              <a:rPr lang="nb-NO"/>
              <a:pPr/>
              <a:t>‹#›</a:t>
            </a:fld>
            <a:endParaRPr lang="nb-NO"/>
          </a:p>
        </p:txBody>
      </p:sp>
    </p:spTree>
    <p:extLst>
      <p:ext uri="{BB962C8B-B14F-4D97-AF65-F5344CB8AC3E}">
        <p14:creationId xmlns:p14="http://schemas.microsoft.com/office/powerpoint/2010/main" val="372766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05125" cy="50323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798888" y="0"/>
            <a:ext cx="2905125" cy="503238"/>
          </a:xfrm>
          <a:prstGeom prst="rect">
            <a:avLst/>
          </a:prstGeom>
        </p:spPr>
        <p:txBody>
          <a:bodyPr vert="horz" lIns="91440" tIns="45720" rIns="91440" bIns="45720" rtlCol="0"/>
          <a:lstStyle>
            <a:lvl1pPr algn="r">
              <a:defRPr sz="1200"/>
            </a:lvl1pPr>
          </a:lstStyle>
          <a:p>
            <a:fld id="{43D88A88-B383-5E44-B454-031DE507E363}" type="datetimeFigureOut">
              <a:rPr lang="nb-NO" smtClean="0"/>
              <a:t>12.11.2015</a:t>
            </a:fld>
            <a:endParaRPr lang="nb-NO"/>
          </a:p>
        </p:txBody>
      </p:sp>
      <p:sp>
        <p:nvSpPr>
          <p:cNvPr id="4" name="Plassholder for lysbilde 3"/>
          <p:cNvSpPr>
            <a:spLocks noGrp="1" noRot="1" noChangeAspect="1"/>
          </p:cNvSpPr>
          <p:nvPr>
            <p:ph type="sldImg" idx="2"/>
          </p:nvPr>
        </p:nvSpPr>
        <p:spPr>
          <a:xfrm>
            <a:off x="838200" y="754063"/>
            <a:ext cx="5029200" cy="37719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69925" y="4778375"/>
            <a:ext cx="5365750" cy="4525963"/>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553575"/>
            <a:ext cx="2905125" cy="503238"/>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798888" y="9553575"/>
            <a:ext cx="2905125" cy="503238"/>
          </a:xfrm>
          <a:prstGeom prst="rect">
            <a:avLst/>
          </a:prstGeom>
        </p:spPr>
        <p:txBody>
          <a:bodyPr vert="horz" lIns="91440" tIns="45720" rIns="91440" bIns="45720" rtlCol="0" anchor="b"/>
          <a:lstStyle>
            <a:lvl1pPr algn="r">
              <a:defRPr sz="1200"/>
            </a:lvl1pPr>
          </a:lstStyle>
          <a:p>
            <a:fld id="{7C174895-0D56-0E4E-9E20-1ABDCC78DF82}" type="slidenum">
              <a:rPr lang="nb-NO" smtClean="0"/>
              <a:t>‹#›</a:t>
            </a:fld>
            <a:endParaRPr lang="nb-NO"/>
          </a:p>
        </p:txBody>
      </p:sp>
    </p:spTree>
    <p:extLst>
      <p:ext uri="{BB962C8B-B14F-4D97-AF65-F5344CB8AC3E}">
        <p14:creationId xmlns:p14="http://schemas.microsoft.com/office/powerpoint/2010/main" val="26935412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Det</a:t>
            </a:r>
            <a:r>
              <a:rPr lang="nb-NO" baseline="0" dirty="0" smtClean="0"/>
              <a:t> er ikke tilfeldig at vi står her vi to i lag. Dette har vært et prosjekt uten at vi har hatt en tradisjonell prosjektorganisering. Det var på forhånd forankra og implementert på tvers i hele organisasjonen.</a:t>
            </a:r>
            <a:endParaRPr lang="nb-NO" dirty="0"/>
          </a:p>
        </p:txBody>
      </p:sp>
      <p:sp>
        <p:nvSpPr>
          <p:cNvPr id="4" name="Plassholder for lysbildenummer 3"/>
          <p:cNvSpPr>
            <a:spLocks noGrp="1"/>
          </p:cNvSpPr>
          <p:nvPr>
            <p:ph type="sldNum" sz="quarter" idx="10"/>
          </p:nvPr>
        </p:nvSpPr>
        <p:spPr/>
        <p:txBody>
          <a:bodyPr/>
          <a:lstStyle/>
          <a:p>
            <a:fld id="{7C174895-0D56-0E4E-9E20-1ABDCC78DF82}" type="slidenum">
              <a:rPr lang="nb-NO" smtClean="0"/>
              <a:t>2</a:t>
            </a:fld>
            <a:endParaRPr lang="nb-NO"/>
          </a:p>
        </p:txBody>
      </p:sp>
    </p:spTree>
    <p:extLst>
      <p:ext uri="{BB962C8B-B14F-4D97-AF65-F5344CB8AC3E}">
        <p14:creationId xmlns:p14="http://schemas.microsoft.com/office/powerpoint/2010/main" val="330424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I tillegg penger</a:t>
            </a:r>
            <a:r>
              <a:rPr lang="nb-NO" baseline="0" dirty="0" smtClean="0"/>
              <a:t> til utstyrspool</a:t>
            </a:r>
            <a:endParaRPr lang="nb-NO" dirty="0"/>
          </a:p>
        </p:txBody>
      </p:sp>
      <p:sp>
        <p:nvSpPr>
          <p:cNvPr id="4" name="Plassholder for lysbildenummer 3"/>
          <p:cNvSpPr>
            <a:spLocks noGrp="1"/>
          </p:cNvSpPr>
          <p:nvPr>
            <p:ph type="sldNum" sz="quarter" idx="10"/>
          </p:nvPr>
        </p:nvSpPr>
        <p:spPr/>
        <p:txBody>
          <a:bodyPr/>
          <a:lstStyle/>
          <a:p>
            <a:fld id="{7C174895-0D56-0E4E-9E20-1ABDCC78DF82}" type="slidenum">
              <a:rPr lang="nb-NO" smtClean="0"/>
              <a:t>4</a:t>
            </a:fld>
            <a:endParaRPr lang="nb-NO"/>
          </a:p>
        </p:txBody>
      </p:sp>
    </p:spTree>
    <p:extLst>
      <p:ext uri="{BB962C8B-B14F-4D97-AF65-F5344CB8AC3E}">
        <p14:creationId xmlns:p14="http://schemas.microsoft.com/office/powerpoint/2010/main" val="294079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Penger til</a:t>
            </a:r>
            <a:r>
              <a:rPr lang="nb-NO" baseline="0" dirty="0" smtClean="0"/>
              <a:t> utstyr viktig del!</a:t>
            </a:r>
            <a:endParaRPr lang="nb-NO" dirty="0"/>
          </a:p>
        </p:txBody>
      </p:sp>
      <p:sp>
        <p:nvSpPr>
          <p:cNvPr id="4" name="Plassholder for lysbildenummer 3"/>
          <p:cNvSpPr>
            <a:spLocks noGrp="1"/>
          </p:cNvSpPr>
          <p:nvPr>
            <p:ph type="sldNum" sz="quarter" idx="10"/>
          </p:nvPr>
        </p:nvSpPr>
        <p:spPr/>
        <p:txBody>
          <a:bodyPr/>
          <a:lstStyle/>
          <a:p>
            <a:fld id="{7C174895-0D56-0E4E-9E20-1ABDCC78DF82}" type="slidenum">
              <a:rPr lang="nb-NO" smtClean="0"/>
              <a:t>5</a:t>
            </a:fld>
            <a:endParaRPr lang="nb-NO"/>
          </a:p>
        </p:txBody>
      </p:sp>
    </p:spTree>
    <p:extLst>
      <p:ext uri="{BB962C8B-B14F-4D97-AF65-F5344CB8AC3E}">
        <p14:creationId xmlns:p14="http://schemas.microsoft.com/office/powerpoint/2010/main" val="28567022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3079" name="Rectangle 7"/>
          <p:cNvSpPr>
            <a:spLocks noChangeArrowheads="1"/>
          </p:cNvSpPr>
          <p:nvPr/>
        </p:nvSpPr>
        <p:spPr bwMode="auto">
          <a:xfrm>
            <a:off x="250825" y="2781300"/>
            <a:ext cx="8893175" cy="3740150"/>
          </a:xfrm>
          <a:prstGeom prst="rect">
            <a:avLst/>
          </a:prstGeom>
          <a:solidFill>
            <a:schemeClr val="accent1"/>
          </a:soli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b-NO"/>
          </a:p>
        </p:txBody>
      </p:sp>
      <p:pic>
        <p:nvPicPr>
          <p:cNvPr id="3097" name="Picture 25" descr="Stiplet_linje_mork_gr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1312863"/>
            <a:ext cx="8893175" cy="19050"/>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subTitle" idx="1"/>
          </p:nvPr>
        </p:nvSpPr>
        <p:spPr>
          <a:xfrm>
            <a:off x="530225" y="1014413"/>
            <a:ext cx="6400800" cy="369887"/>
          </a:xfrm>
        </p:spPr>
        <p:txBody>
          <a:bodyPr/>
          <a:lstStyle>
            <a:lvl1pPr marL="0" indent="0">
              <a:buFont typeface="Wingdings" pitchFamily="2" charset="2"/>
              <a:buNone/>
              <a:defRPr sz="1800" b="0">
                <a:solidFill>
                  <a:schemeClr val="tx2"/>
                </a:solidFill>
                <a:latin typeface="Times New Roman" pitchFamily="18" charset="0"/>
              </a:defRPr>
            </a:lvl1pPr>
          </a:lstStyle>
          <a:p>
            <a:pPr lvl="0"/>
            <a:r>
              <a:rPr lang="nb-NO" noProof="0" smtClean="0"/>
              <a:t>Klikk for å redigere undertittelstil i malen</a:t>
            </a:r>
          </a:p>
        </p:txBody>
      </p:sp>
      <p:pic>
        <p:nvPicPr>
          <p:cNvPr id="3098" name="Picture 26" descr="nav_pos_logo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063" y="2092325"/>
            <a:ext cx="1439862" cy="906463"/>
          </a:xfrm>
          <a:prstGeom prst="rect">
            <a:avLst/>
          </a:prstGeom>
          <a:noFill/>
          <a:extLst>
            <a:ext uri="{909E8E84-426E-40DD-AFC4-6F175D3DCCD1}">
              <a14:hiddenFill xmlns:a14="http://schemas.microsoft.com/office/drawing/2010/main">
                <a:solidFill>
                  <a:srgbClr val="FFFFFF"/>
                </a:solidFill>
              </a14:hiddenFill>
            </a:ext>
          </a:extLst>
        </p:spPr>
      </p:pic>
      <p:pic>
        <p:nvPicPr>
          <p:cNvPr id="3099" name="Picture 27" descr="Stiplet_linje_mork_gr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3644900"/>
            <a:ext cx="8893175" cy="19050"/>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539750" y="3286125"/>
            <a:ext cx="8362950" cy="647700"/>
          </a:xfrm>
        </p:spPr>
        <p:txBody>
          <a:bodyPr anchor="t"/>
          <a:lstStyle>
            <a:lvl1pPr>
              <a:defRPr>
                <a:solidFill>
                  <a:schemeClr val="tx1"/>
                </a:solidFill>
              </a:defRPr>
            </a:lvl1pPr>
          </a:lstStyle>
          <a:p>
            <a:pPr lvl="0"/>
            <a:r>
              <a:rPr lang="nb-NO" noProof="0" smtClean="0"/>
              <a:t>Klikk for å redigere tittelstil</a:t>
            </a:r>
          </a:p>
        </p:txBody>
      </p:sp>
      <p:sp>
        <p:nvSpPr>
          <p:cNvPr id="3100" name="Rectangle 28"/>
          <p:cNvSpPr>
            <a:spLocks noGrp="1" noChangeArrowheads="1"/>
          </p:cNvSpPr>
          <p:nvPr>
            <p:ph type="dt" sz="quarter"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nn-NO"/>
          </a:p>
        </p:txBody>
      </p:sp>
      <p:sp>
        <p:nvSpPr>
          <p:cNvPr id="3101" name="Rectangle 29"/>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nn-NO"/>
          </a:p>
        </p:txBody>
      </p:sp>
      <p:sp>
        <p:nvSpPr>
          <p:cNvPr id="3102" name="Rectangle 30"/>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9C443E6-545C-42B6-A899-701B24435A2A}" type="slidenum">
              <a:rPr lang="nn-NO"/>
              <a:pPr/>
              <a:t>‹#›</a:t>
            </a:fld>
            <a:endParaRPr lang="nn-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98204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734175" y="257175"/>
            <a:ext cx="2095500" cy="60150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47675" y="257175"/>
            <a:ext cx="6134100" cy="601503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31270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99548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2290541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773238"/>
            <a:ext cx="4110038"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719638" y="1773238"/>
            <a:ext cx="4110037"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529502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02049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1376916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2827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937862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43969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4" name="Picture 20" descr="Stiplet_linje_mork_gray"/>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50825" y="568325"/>
            <a:ext cx="8893175" cy="1905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nav_pos_logo_RGB"/>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240713" y="239713"/>
            <a:ext cx="701675" cy="441325"/>
          </a:xfrm>
          <a:prstGeom prst="rect">
            <a:avLst/>
          </a:prstGeom>
          <a:noFill/>
          <a:extLst>
            <a:ext uri="{909E8E84-426E-40DD-AFC4-6F175D3DCCD1}">
              <a14:hiddenFill xmlns:a14="http://schemas.microsoft.com/office/drawing/2010/main">
                <a:solidFill>
                  <a:srgbClr val="FFFFFF"/>
                </a:solidFill>
              </a14:hiddenFill>
            </a:ext>
          </a:extLst>
        </p:spPr>
      </p:pic>
      <p:sp>
        <p:nvSpPr>
          <p:cNvPr id="1027" name="Rectangle 3"/>
          <p:cNvSpPr>
            <a:spLocks noGrp="1" noChangeArrowheads="1"/>
          </p:cNvSpPr>
          <p:nvPr>
            <p:ph type="body" idx="1"/>
          </p:nvPr>
        </p:nvSpPr>
        <p:spPr bwMode="auto">
          <a:xfrm>
            <a:off x="457200" y="1773238"/>
            <a:ext cx="8372475"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p:txBody>
      </p:sp>
      <p:sp>
        <p:nvSpPr>
          <p:cNvPr id="1026" name="Rectangle 2"/>
          <p:cNvSpPr>
            <a:spLocks noGrp="1" noChangeArrowheads="1"/>
          </p:cNvSpPr>
          <p:nvPr>
            <p:ph type="title"/>
          </p:nvPr>
        </p:nvSpPr>
        <p:spPr bwMode="auto">
          <a:xfrm>
            <a:off x="447675" y="257175"/>
            <a:ext cx="7256463" cy="113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nb-NO" smtClean="0"/>
              <a:t>Klikk for å redigere tittelstil</a:t>
            </a:r>
          </a:p>
        </p:txBody>
      </p:sp>
      <p:sp>
        <p:nvSpPr>
          <p:cNvPr id="1037" name="Text Box 13"/>
          <p:cNvSpPr txBox="1">
            <a:spLocks noChangeArrowheads="1"/>
          </p:cNvSpPr>
          <p:nvPr/>
        </p:nvSpPr>
        <p:spPr bwMode="auto">
          <a:xfrm>
            <a:off x="481013" y="6524625"/>
            <a:ext cx="91122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sz="800">
                <a:solidFill>
                  <a:schemeClr val="tx2"/>
                </a:solidFill>
                <a:latin typeface="Times New Roman" pitchFamily="18" charset="0"/>
              </a:rPr>
              <a:t>NAV, </a:t>
            </a:r>
            <a:fld id="{BB605C14-D501-4CE4-885F-E3749420A937}" type="datetime1">
              <a:rPr lang="nb-NO" sz="800">
                <a:solidFill>
                  <a:schemeClr val="tx2"/>
                </a:solidFill>
                <a:latin typeface="Times New Roman" pitchFamily="18" charset="0"/>
              </a:rPr>
              <a:pPr/>
              <a:t>12.11.2015</a:t>
            </a:fld>
            <a:endParaRPr lang="nb-NO" sz="800">
              <a:solidFill>
                <a:schemeClr val="tx2"/>
              </a:solidFill>
              <a:latin typeface="Times New Roman" pitchFamily="18" charset="0"/>
            </a:endParaRPr>
          </a:p>
        </p:txBody>
      </p:sp>
      <p:sp>
        <p:nvSpPr>
          <p:cNvPr id="1038" name="Text Box 14"/>
          <p:cNvSpPr txBox="1">
            <a:spLocks noChangeArrowheads="1"/>
          </p:cNvSpPr>
          <p:nvPr/>
        </p:nvSpPr>
        <p:spPr bwMode="auto">
          <a:xfrm>
            <a:off x="8228013" y="6524625"/>
            <a:ext cx="5080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nb-NO" sz="800">
                <a:solidFill>
                  <a:schemeClr val="tx2"/>
                </a:solidFill>
                <a:latin typeface="Times New Roman" pitchFamily="18" charset="0"/>
              </a:rPr>
              <a:t>Side </a:t>
            </a:r>
            <a:fld id="{A3C9ADDA-A286-4EC2-988D-7E9BA8132C77}" type="slidenum">
              <a:rPr lang="nb-NO" sz="800">
                <a:solidFill>
                  <a:schemeClr val="tx2"/>
                </a:solidFill>
                <a:latin typeface="Times New Roman" pitchFamily="18" charset="0"/>
              </a:rPr>
              <a:pPr algn="r"/>
              <a:t>‹#›</a:t>
            </a:fld>
            <a:endParaRPr lang="nb-NO" sz="800">
              <a:solidFill>
                <a:schemeClr val="tx2"/>
              </a:solidFill>
              <a:latin typeface="Times New Roman" pitchFamily="18" charset="0"/>
            </a:endParaRPr>
          </a:p>
        </p:txBody>
      </p:sp>
      <p:pic>
        <p:nvPicPr>
          <p:cNvPr id="1041" name="Picture 17" descr="Stiplet_linje_mork_gray"/>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50825" y="1314450"/>
            <a:ext cx="8893175" cy="1905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Stiplet_linje_mork_gray"/>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47650" y="6505575"/>
            <a:ext cx="8893175" cy="1905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80000"/>
        </a:lnSpc>
        <a:spcBef>
          <a:spcPct val="0"/>
        </a:spcBef>
        <a:spcAft>
          <a:spcPct val="0"/>
        </a:spcAft>
        <a:defRPr sz="2800" b="1">
          <a:solidFill>
            <a:schemeClr val="tx2"/>
          </a:solidFill>
          <a:latin typeface="+mj-lt"/>
          <a:ea typeface="+mj-ea"/>
          <a:cs typeface="+mj-cs"/>
        </a:defRPr>
      </a:lvl1pPr>
      <a:lvl2pPr algn="l" rtl="0" fontAlgn="base">
        <a:lnSpc>
          <a:spcPct val="80000"/>
        </a:lnSpc>
        <a:spcBef>
          <a:spcPct val="0"/>
        </a:spcBef>
        <a:spcAft>
          <a:spcPct val="0"/>
        </a:spcAft>
        <a:defRPr sz="2800" b="1">
          <a:solidFill>
            <a:schemeClr val="tx2"/>
          </a:solidFill>
          <a:latin typeface="Arial" charset="0"/>
        </a:defRPr>
      </a:lvl2pPr>
      <a:lvl3pPr algn="l" rtl="0" fontAlgn="base">
        <a:lnSpc>
          <a:spcPct val="80000"/>
        </a:lnSpc>
        <a:spcBef>
          <a:spcPct val="0"/>
        </a:spcBef>
        <a:spcAft>
          <a:spcPct val="0"/>
        </a:spcAft>
        <a:defRPr sz="2800" b="1">
          <a:solidFill>
            <a:schemeClr val="tx2"/>
          </a:solidFill>
          <a:latin typeface="Arial" charset="0"/>
        </a:defRPr>
      </a:lvl3pPr>
      <a:lvl4pPr algn="l" rtl="0" fontAlgn="base">
        <a:lnSpc>
          <a:spcPct val="80000"/>
        </a:lnSpc>
        <a:spcBef>
          <a:spcPct val="0"/>
        </a:spcBef>
        <a:spcAft>
          <a:spcPct val="0"/>
        </a:spcAft>
        <a:defRPr sz="2800" b="1">
          <a:solidFill>
            <a:schemeClr val="tx2"/>
          </a:solidFill>
          <a:latin typeface="Arial" charset="0"/>
        </a:defRPr>
      </a:lvl4pPr>
      <a:lvl5pPr algn="l" rtl="0" fontAlgn="base">
        <a:lnSpc>
          <a:spcPct val="80000"/>
        </a:lnSpc>
        <a:spcBef>
          <a:spcPct val="0"/>
        </a:spcBef>
        <a:spcAft>
          <a:spcPct val="0"/>
        </a:spcAft>
        <a:defRPr sz="2800" b="1">
          <a:solidFill>
            <a:schemeClr val="tx2"/>
          </a:solidFill>
          <a:latin typeface="Arial" charset="0"/>
        </a:defRPr>
      </a:lvl5pPr>
      <a:lvl6pPr marL="457200" algn="l" rtl="0" fontAlgn="base">
        <a:lnSpc>
          <a:spcPct val="80000"/>
        </a:lnSpc>
        <a:spcBef>
          <a:spcPct val="0"/>
        </a:spcBef>
        <a:spcAft>
          <a:spcPct val="0"/>
        </a:spcAft>
        <a:defRPr sz="2800" b="1">
          <a:solidFill>
            <a:schemeClr val="tx2"/>
          </a:solidFill>
          <a:latin typeface="Arial" charset="0"/>
        </a:defRPr>
      </a:lvl6pPr>
      <a:lvl7pPr marL="914400" algn="l" rtl="0" fontAlgn="base">
        <a:lnSpc>
          <a:spcPct val="80000"/>
        </a:lnSpc>
        <a:spcBef>
          <a:spcPct val="0"/>
        </a:spcBef>
        <a:spcAft>
          <a:spcPct val="0"/>
        </a:spcAft>
        <a:defRPr sz="2800" b="1">
          <a:solidFill>
            <a:schemeClr val="tx2"/>
          </a:solidFill>
          <a:latin typeface="Arial" charset="0"/>
        </a:defRPr>
      </a:lvl7pPr>
      <a:lvl8pPr marL="1371600" algn="l" rtl="0" fontAlgn="base">
        <a:lnSpc>
          <a:spcPct val="80000"/>
        </a:lnSpc>
        <a:spcBef>
          <a:spcPct val="0"/>
        </a:spcBef>
        <a:spcAft>
          <a:spcPct val="0"/>
        </a:spcAft>
        <a:defRPr sz="2800" b="1">
          <a:solidFill>
            <a:schemeClr val="tx2"/>
          </a:solidFill>
          <a:latin typeface="Arial" charset="0"/>
        </a:defRPr>
      </a:lvl8pPr>
      <a:lvl9pPr marL="1828800" algn="l" rtl="0" fontAlgn="base">
        <a:lnSpc>
          <a:spcPct val="80000"/>
        </a:lnSpc>
        <a:spcBef>
          <a:spcPct val="0"/>
        </a:spcBef>
        <a:spcAft>
          <a:spcPct val="0"/>
        </a:spcAft>
        <a:defRPr sz="2800" b="1">
          <a:solidFill>
            <a:schemeClr val="tx2"/>
          </a:solidFill>
          <a:latin typeface="Arial" charset="0"/>
        </a:defRPr>
      </a:lvl9pPr>
    </p:titleStyle>
    <p:bodyStyle>
      <a:lvl1pPr marL="269875" indent="-269875" algn="l" rtl="0" fontAlgn="base">
        <a:spcBef>
          <a:spcPct val="50000"/>
        </a:spcBef>
        <a:spcAft>
          <a:spcPct val="0"/>
        </a:spcAft>
        <a:buSzPct val="85000"/>
        <a:buFont typeface="Wingdings" pitchFamily="2" charset="2"/>
        <a:buChar char="§"/>
        <a:defRPr sz="2200" b="1">
          <a:solidFill>
            <a:schemeClr val="tx1"/>
          </a:solidFill>
          <a:latin typeface="+mn-lt"/>
          <a:ea typeface="+mn-ea"/>
          <a:cs typeface="+mn-cs"/>
        </a:defRPr>
      </a:lvl1pPr>
      <a:lvl2pPr marL="625475" indent="-176213" algn="l" rtl="0" fontAlgn="base">
        <a:spcBef>
          <a:spcPct val="0"/>
        </a:spcBef>
        <a:spcAft>
          <a:spcPct val="0"/>
        </a:spcAft>
        <a:buSzPct val="85000"/>
        <a:buFont typeface="Arial" charset="0"/>
        <a:buChar char="–"/>
        <a:defRPr b="1">
          <a:solidFill>
            <a:schemeClr val="tx1"/>
          </a:solidFill>
          <a:latin typeface="+mn-lt"/>
        </a:defRPr>
      </a:lvl2pPr>
      <a:lvl3pPr marL="989013" indent="-184150" algn="l" rtl="0" fontAlgn="base">
        <a:spcBef>
          <a:spcPct val="0"/>
        </a:spcBef>
        <a:spcAft>
          <a:spcPct val="0"/>
        </a:spcAft>
        <a:buSzPct val="85000"/>
        <a:buFont typeface="Arial" charset="0"/>
        <a:buChar char="–"/>
        <a:defRPr sz="1600" b="1">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r>
              <a:rPr lang="nb-NO" dirty="0" smtClean="0"/>
              <a:t>Litt fra prosjektet i Øksnes</a:t>
            </a:r>
            <a:br>
              <a:rPr lang="nb-NO" dirty="0" smtClean="0"/>
            </a:br>
            <a:r>
              <a:rPr lang="nb-NO" dirty="0" smtClean="0"/>
              <a:t>Prosjekt aktiv fritid og deltakelse i lokalsamfunnet.</a:t>
            </a:r>
            <a:br>
              <a:rPr lang="nb-NO" dirty="0" smtClean="0"/>
            </a:br>
            <a:r>
              <a:rPr lang="nb-NO" dirty="0"/>
              <a:t/>
            </a:r>
            <a:br>
              <a:rPr lang="nb-NO" dirty="0"/>
            </a:br>
            <a:r>
              <a:rPr lang="nb-NO" dirty="0" smtClean="0"/>
              <a:t/>
            </a:r>
            <a:br>
              <a:rPr lang="nb-NO" dirty="0" smtClean="0"/>
            </a:br>
            <a:r>
              <a:rPr lang="nb-NO" dirty="0" smtClean="0"/>
              <a:t>Ved : Leif Henriksen</a:t>
            </a:r>
            <a:br>
              <a:rPr lang="nb-NO" dirty="0" smtClean="0"/>
            </a:br>
            <a:r>
              <a:rPr lang="nb-NO" dirty="0"/>
              <a:t>	</a:t>
            </a:r>
            <a:r>
              <a:rPr lang="nb-NO" dirty="0" smtClean="0"/>
              <a:t> Kari Gaarder.</a:t>
            </a:r>
            <a:endParaRPr lang="nb-NO" dirty="0"/>
          </a:p>
        </p:txBody>
      </p:sp>
      <p:sp>
        <p:nvSpPr>
          <p:cNvPr id="45059" name="Rectangle 3"/>
          <p:cNvSpPr>
            <a:spLocks noGrp="1" noChangeArrowheads="1"/>
          </p:cNvSpPr>
          <p:nvPr>
            <p:ph type="subTitle" idx="1"/>
          </p:nvPr>
        </p:nvSpPr>
        <p:spPr/>
        <p:txBody>
          <a:bodyPr/>
          <a:lstStyle/>
          <a:p>
            <a:endParaRPr lang="nb-NO"/>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i="1" dirty="0"/>
              <a:t>Hvordan sikrer vi videre forankring etter prosjektslutt</a:t>
            </a:r>
            <a:r>
              <a:rPr lang="nb-NO" i="1" dirty="0" smtClean="0"/>
              <a:t>?</a:t>
            </a:r>
            <a:endParaRPr lang="nb-NO" dirty="0"/>
          </a:p>
        </p:txBody>
      </p:sp>
      <p:sp>
        <p:nvSpPr>
          <p:cNvPr id="3" name="Plassholder for innhold 2"/>
          <p:cNvSpPr>
            <a:spLocks noGrp="1"/>
          </p:cNvSpPr>
          <p:nvPr>
            <p:ph idx="1"/>
          </p:nvPr>
        </p:nvSpPr>
        <p:spPr/>
        <p:txBody>
          <a:bodyPr/>
          <a:lstStyle/>
          <a:p>
            <a:r>
              <a:rPr lang="nb-NO" dirty="0" smtClean="0"/>
              <a:t>Dette prosjektet har vært positivt omtalt i mange sammenhenger i Øksnes. Dette har medført at alle våres gode medhjelpere har LØFTET prosjektet og det er godt kjent i kommunen.</a:t>
            </a:r>
          </a:p>
          <a:p>
            <a:r>
              <a:rPr lang="nb-NO" dirty="0" smtClean="0"/>
              <a:t>Mange kjenner noen som har fått støtte og sett effekten av dette. Dette igjen har medført at administrasjonen og politikkere kjenner dette prosjektet godt. Flere tar «æren» for dette.</a:t>
            </a:r>
          </a:p>
          <a:p>
            <a:r>
              <a:rPr lang="nb-NO" dirty="0" smtClean="0"/>
              <a:t>Dette har medført at det er godt forankret også politisk og det settes av egne midler til dette i budsjettet for 2016 og 2017.</a:t>
            </a:r>
            <a:endParaRPr lang="nb-NO" dirty="0"/>
          </a:p>
        </p:txBody>
      </p:sp>
    </p:spTree>
    <p:extLst>
      <p:ext uri="{BB962C8B-B14F-4D97-AF65-F5344CB8AC3E}">
        <p14:creationId xmlns:p14="http://schemas.microsoft.com/office/powerpoint/2010/main" val="135133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Litt status for i år.</a:t>
            </a:r>
            <a:endParaRPr lang="nb-NO" dirty="0"/>
          </a:p>
        </p:txBody>
      </p:sp>
      <p:sp>
        <p:nvSpPr>
          <p:cNvPr id="3" name="Plassholder for innhold 2"/>
          <p:cNvSpPr>
            <a:spLocks noGrp="1"/>
          </p:cNvSpPr>
          <p:nvPr>
            <p:ph idx="1"/>
          </p:nvPr>
        </p:nvSpPr>
        <p:spPr/>
        <p:txBody>
          <a:bodyPr/>
          <a:lstStyle/>
          <a:p>
            <a:r>
              <a:rPr lang="nb-NO" dirty="0" smtClean="0"/>
              <a:t>Vi har pr dags dato nådd 60 brukere</a:t>
            </a:r>
          </a:p>
          <a:p>
            <a:r>
              <a:rPr lang="nb-NO" dirty="0" smtClean="0"/>
              <a:t>Vi kjøper inn mer utstyr til utstyrspoolen.</a:t>
            </a:r>
          </a:p>
          <a:p>
            <a:r>
              <a:rPr lang="nb-NO" dirty="0" smtClean="0"/>
              <a:t>Vi får laget en handlingsplan</a:t>
            </a:r>
          </a:p>
          <a:p>
            <a:r>
              <a:rPr lang="nb-NO" dirty="0" smtClean="0"/>
              <a:t>Vi jobber en del ekstra med noen familier med små barn. </a:t>
            </a:r>
          </a:p>
          <a:p>
            <a:r>
              <a:rPr lang="nb-NO" dirty="0" smtClean="0"/>
              <a:t>Vi får bedre tverrfaglig samarbeid, da vi har gode relasjoner over to år.</a:t>
            </a:r>
          </a:p>
          <a:p>
            <a:r>
              <a:rPr lang="nb-NO" dirty="0" smtClean="0"/>
              <a:t>«Oppdager / blir oppmerksom» på familier vi ikke har kjent til.</a:t>
            </a:r>
          </a:p>
          <a:p>
            <a:endParaRPr lang="nb-NO" dirty="0"/>
          </a:p>
        </p:txBody>
      </p:sp>
    </p:spTree>
    <p:extLst>
      <p:ext uri="{BB962C8B-B14F-4D97-AF65-F5344CB8AC3E}">
        <p14:creationId xmlns:p14="http://schemas.microsoft.com/office/powerpoint/2010/main" val="1795120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1828800" y="1124081"/>
          <a:ext cx="5486400" cy="4609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nvGraphicFramePr>
        <p:xfrm>
          <a:off x="611560" y="1916832"/>
          <a:ext cx="3520256" cy="27363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TekstSylinder 8"/>
          <p:cNvSpPr txBox="1"/>
          <p:nvPr/>
        </p:nvSpPr>
        <p:spPr>
          <a:xfrm>
            <a:off x="1403648" y="548680"/>
            <a:ext cx="5760640" cy="646331"/>
          </a:xfrm>
          <a:prstGeom prst="rect">
            <a:avLst/>
          </a:prstGeom>
          <a:noFill/>
        </p:spPr>
        <p:txBody>
          <a:bodyPr wrap="square" rtlCol="0">
            <a:spAutoFit/>
          </a:bodyPr>
          <a:lstStyle/>
          <a:p>
            <a:pPr algn="ctr"/>
            <a:r>
              <a:rPr lang="nb-NO" b="1" dirty="0" smtClean="0">
                <a:latin typeface="Arial Narrow" pitchFamily="34" charset="0"/>
              </a:rPr>
              <a:t>SYSTEMNIVÅET I ØKSNES – OG ”DET VI HAR” på helsefremmende og forebyggende Folkehelsearbeid</a:t>
            </a:r>
            <a:endParaRPr lang="nb-NO" b="1" dirty="0">
              <a:latin typeface="Arial Narrow" pitchFamily="34" charset="0"/>
            </a:endParaRPr>
          </a:p>
        </p:txBody>
      </p:sp>
      <p:sp>
        <p:nvSpPr>
          <p:cNvPr id="11" name="TekstSylinder 10"/>
          <p:cNvSpPr txBox="1"/>
          <p:nvPr/>
        </p:nvSpPr>
        <p:spPr>
          <a:xfrm>
            <a:off x="3802040" y="2060848"/>
            <a:ext cx="461665" cy="369332"/>
          </a:xfrm>
          <a:prstGeom prst="rect">
            <a:avLst/>
          </a:prstGeom>
          <a:noFill/>
        </p:spPr>
        <p:txBody>
          <a:bodyPr vert="vert" wrap="square" rtlCol="0">
            <a:spAutoFit/>
          </a:bodyPr>
          <a:lstStyle/>
          <a:p>
            <a:endParaRPr lang="nb-NO" dirty="0"/>
          </a:p>
        </p:txBody>
      </p:sp>
      <p:sp>
        <p:nvSpPr>
          <p:cNvPr id="12" name="TekstSylinder 11"/>
          <p:cNvSpPr txBox="1"/>
          <p:nvPr/>
        </p:nvSpPr>
        <p:spPr>
          <a:xfrm>
            <a:off x="3923928" y="1844825"/>
            <a:ext cx="216024" cy="4247317"/>
          </a:xfrm>
          <a:prstGeom prst="rect">
            <a:avLst/>
          </a:prstGeom>
          <a:noFill/>
        </p:spPr>
        <p:txBody>
          <a:bodyPr wrap="square" rtlCol="0">
            <a:spAutoFit/>
          </a:bodyPr>
          <a:lstStyle/>
          <a:p>
            <a:r>
              <a:rPr lang="nb-NO" sz="1400" b="1" dirty="0" smtClean="0">
                <a:solidFill>
                  <a:srgbClr val="7030A0"/>
                </a:solidFill>
              </a:rPr>
              <a:t>FELLES</a:t>
            </a:r>
          </a:p>
          <a:p>
            <a:endParaRPr lang="nb-NO" sz="1400" b="1" dirty="0">
              <a:solidFill>
                <a:srgbClr val="7030A0"/>
              </a:solidFill>
            </a:endParaRPr>
          </a:p>
          <a:p>
            <a:r>
              <a:rPr lang="nb-NO" sz="1400" b="1" dirty="0" smtClean="0">
                <a:solidFill>
                  <a:srgbClr val="7030A0"/>
                </a:solidFill>
              </a:rPr>
              <a:t>SEKRSTARIAT</a:t>
            </a:r>
            <a:r>
              <a:rPr lang="nb-NO" dirty="0" smtClean="0"/>
              <a:t>  </a:t>
            </a:r>
            <a:endParaRPr lang="nb-NO" dirty="0"/>
          </a:p>
        </p:txBody>
      </p:sp>
    </p:spTree>
    <p:extLst>
      <p:ext uri="{BB962C8B-B14F-4D97-AF65-F5344CB8AC3E}">
        <p14:creationId xmlns:p14="http://schemas.microsoft.com/office/powerpoint/2010/main" val="2170184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Noen tilbakemeldinger fra tjenesteutøverne i Øksnes</a:t>
            </a:r>
            <a:endParaRPr lang="nb-NO" dirty="0"/>
          </a:p>
        </p:txBody>
      </p:sp>
      <p:sp>
        <p:nvSpPr>
          <p:cNvPr id="3" name="Plassholder for innhold 2"/>
          <p:cNvSpPr>
            <a:spLocks noGrp="1"/>
          </p:cNvSpPr>
          <p:nvPr>
            <p:ph idx="1"/>
          </p:nvPr>
        </p:nvSpPr>
        <p:spPr/>
        <p:txBody>
          <a:bodyPr/>
          <a:lstStyle/>
          <a:p>
            <a:endParaRPr lang="nb-NO" dirty="0" smtClean="0"/>
          </a:p>
          <a:p>
            <a:endParaRPr lang="nb-NO" dirty="0"/>
          </a:p>
          <a:p>
            <a:r>
              <a:rPr lang="nb-NO" dirty="0" smtClean="0"/>
              <a:t>Ordningen </a:t>
            </a:r>
            <a:r>
              <a:rPr lang="nb-NO" dirty="0"/>
              <a:t>har ført til at en kan gi ett tilbud om hjelp til mennesker med behov for økonomisk støtte, uten å "dømme eller vurdere" dem med masse skjema. Det har ført til at en kan tilby hjelp, samt motta hjelp raskt. Noe som gir de menneskene som mottar hjelpen håp, glede og hjelp til å få dekt de behov som kanskje har vært nedprioritert over lang tid</a:t>
            </a:r>
            <a:r>
              <a:rPr lang="nb-NO" dirty="0" smtClean="0"/>
              <a:t>. (psykisk helsearbeider)</a:t>
            </a:r>
          </a:p>
          <a:p>
            <a:endParaRPr lang="nb-NO" dirty="0"/>
          </a:p>
        </p:txBody>
      </p:sp>
    </p:spTree>
    <p:extLst>
      <p:ext uri="{BB962C8B-B14F-4D97-AF65-F5344CB8AC3E}">
        <p14:creationId xmlns:p14="http://schemas.microsoft.com/office/powerpoint/2010/main" val="2230379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Fra en trener :</a:t>
            </a:r>
            <a:endParaRPr lang="nb-NO" dirty="0"/>
          </a:p>
        </p:txBody>
      </p:sp>
      <p:sp>
        <p:nvSpPr>
          <p:cNvPr id="3" name="Plassholder for innhold 2"/>
          <p:cNvSpPr>
            <a:spLocks noGrp="1"/>
          </p:cNvSpPr>
          <p:nvPr>
            <p:ph idx="1"/>
          </p:nvPr>
        </p:nvSpPr>
        <p:spPr/>
        <p:txBody>
          <a:bodyPr/>
          <a:lstStyle/>
          <a:p>
            <a:endParaRPr lang="nb-NO" dirty="0" smtClean="0"/>
          </a:p>
          <a:p>
            <a:r>
              <a:rPr lang="nb-NO" dirty="0" smtClean="0"/>
              <a:t>Som </a:t>
            </a:r>
            <a:r>
              <a:rPr lang="nb-NO" dirty="0"/>
              <a:t>trener på et volleyball-lag for jenter i starten av tenårene, førte ordningen til at ei jente fortsatte med volleyball når hun visste at kontingenten ble dekket, og hun fikk også nye </a:t>
            </a:r>
            <a:r>
              <a:rPr lang="nb-NO" dirty="0" err="1"/>
              <a:t>innendørssko</a:t>
            </a:r>
            <a:r>
              <a:rPr lang="nb-NO" dirty="0"/>
              <a:t>. Dette er ei talentfull jente, som faktisk vurderte å trekke seg fra idretten. Fantastisk å se gleden og stoltheten over nye sko på treninga! NAV ordnet dette på noen få dager, og det holdt at jeg som trener meldte inn behovet.</a:t>
            </a:r>
          </a:p>
        </p:txBody>
      </p:sp>
    </p:spTree>
    <p:extLst>
      <p:ext uri="{BB962C8B-B14F-4D97-AF65-F5344CB8AC3E}">
        <p14:creationId xmlns:p14="http://schemas.microsoft.com/office/powerpoint/2010/main" val="4001832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Fra en erfaren saksbehandler sosial :</a:t>
            </a:r>
            <a:endParaRPr lang="nb-NO" dirty="0"/>
          </a:p>
        </p:txBody>
      </p:sp>
      <p:sp>
        <p:nvSpPr>
          <p:cNvPr id="3" name="Plassholder for innhold 2"/>
          <p:cNvSpPr>
            <a:spLocks noGrp="1"/>
          </p:cNvSpPr>
          <p:nvPr>
            <p:ph idx="1"/>
          </p:nvPr>
        </p:nvSpPr>
        <p:spPr/>
        <p:txBody>
          <a:bodyPr/>
          <a:lstStyle/>
          <a:p>
            <a:endParaRPr lang="nb-NO" dirty="0" smtClean="0"/>
          </a:p>
          <a:p>
            <a:endParaRPr lang="nb-NO" dirty="0"/>
          </a:p>
          <a:p>
            <a:r>
              <a:rPr lang="nb-NO" dirty="0" smtClean="0"/>
              <a:t>Ser </a:t>
            </a:r>
            <a:r>
              <a:rPr lang="nb-NO" dirty="0"/>
              <a:t>at å ha økonomiske vansker er svært tabubelagt. Det sitter langt inn hos de fleste å snakke om disse problemene</a:t>
            </a:r>
            <a:r>
              <a:rPr lang="nb-NO" dirty="0" smtClean="0"/>
              <a:t>. Når </a:t>
            </a:r>
            <a:r>
              <a:rPr lang="nb-NO" dirty="0"/>
              <a:t>hjelpen gis via prosjekt og mottaker blir fortalt at dette ikke er behovsprøvd i stor grad, ei heller vurdert/må fortelle hvorfor </a:t>
            </a:r>
            <a:r>
              <a:rPr lang="nb-NO" dirty="0" err="1"/>
              <a:t>økon.</a:t>
            </a:r>
            <a:r>
              <a:rPr lang="nb-NO" dirty="0"/>
              <a:t> vansker, er det en lettelse hos bruker og den økonomiske veiledningen er også lettere å ta imot.</a:t>
            </a:r>
          </a:p>
        </p:txBody>
      </p:sp>
    </p:spTree>
    <p:extLst>
      <p:ext uri="{BB962C8B-B14F-4D97-AF65-F5344CB8AC3E}">
        <p14:creationId xmlns:p14="http://schemas.microsoft.com/office/powerpoint/2010/main" val="481255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Fra en førskolelærer ;</a:t>
            </a:r>
            <a:endParaRPr lang="nb-NO" dirty="0"/>
          </a:p>
        </p:txBody>
      </p:sp>
      <p:sp>
        <p:nvSpPr>
          <p:cNvPr id="3" name="Plassholder for innhold 2"/>
          <p:cNvSpPr>
            <a:spLocks noGrp="1"/>
          </p:cNvSpPr>
          <p:nvPr>
            <p:ph idx="1"/>
          </p:nvPr>
        </p:nvSpPr>
        <p:spPr/>
        <p:txBody>
          <a:bodyPr/>
          <a:lstStyle/>
          <a:p>
            <a:r>
              <a:rPr lang="nb-NO" dirty="0" smtClean="0"/>
              <a:t>Hurtig, god og nødvendig hjelp, uten skjemastyr og lang behandlingstid. ”Kortreist” og god hjelp som letter hverdagen for de som </a:t>
            </a:r>
            <a:r>
              <a:rPr lang="nb-NO" dirty="0" err="1" smtClean="0"/>
              <a:t>virkerlig</a:t>
            </a:r>
            <a:r>
              <a:rPr lang="nb-NO" dirty="0"/>
              <a:t> </a:t>
            </a:r>
            <a:r>
              <a:rPr lang="nb-NO" dirty="0" smtClean="0"/>
              <a:t>trenger det</a:t>
            </a:r>
          </a:p>
          <a:p>
            <a:endParaRPr lang="nb-NO" dirty="0"/>
          </a:p>
          <a:p>
            <a:r>
              <a:rPr lang="nb-NO" dirty="0" smtClean="0"/>
              <a:t>Og så det at personer rundt de med behov kan søke, betyr at flere kan få hjelp, uavhengig av foresattes vurderinger og prioriteringer. En ordning basert på TILLIT, og en takknemlig oppgave å kunne forvalte et slikt tilbud</a:t>
            </a:r>
            <a:endParaRPr lang="nb-NO" dirty="0"/>
          </a:p>
        </p:txBody>
      </p:sp>
    </p:spTree>
    <p:extLst>
      <p:ext uri="{BB962C8B-B14F-4D97-AF65-F5344CB8AC3E}">
        <p14:creationId xmlns:p14="http://schemas.microsoft.com/office/powerpoint/2010/main" val="1474791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Fra en trener og psykisk helsearbeider</a:t>
            </a:r>
            <a:endParaRPr lang="nb-NO" dirty="0"/>
          </a:p>
        </p:txBody>
      </p:sp>
      <p:sp>
        <p:nvSpPr>
          <p:cNvPr id="3" name="Plassholder for innhold 2"/>
          <p:cNvSpPr>
            <a:spLocks noGrp="1"/>
          </p:cNvSpPr>
          <p:nvPr>
            <p:ph idx="1"/>
          </p:nvPr>
        </p:nvSpPr>
        <p:spPr/>
        <p:txBody>
          <a:bodyPr/>
          <a:lstStyle/>
          <a:p>
            <a:r>
              <a:rPr lang="nb-NO" dirty="0" smtClean="0"/>
              <a:t>En glede å kunne hjelpe uten at foreldrene sin økonomi må saumfares og vurdert før vi kan gi </a:t>
            </a:r>
            <a:r>
              <a:rPr lang="nb-NO" dirty="0" smtClean="0">
                <a:sym typeface="Wingdings"/>
              </a:rPr>
              <a:t> </a:t>
            </a:r>
          </a:p>
          <a:p>
            <a:r>
              <a:rPr lang="nb-NO" dirty="0" smtClean="0">
                <a:sym typeface="Wingdings"/>
              </a:rPr>
              <a:t>En glede å møte ungdom som ”for en gangs skyld” kan få det medspillere har </a:t>
            </a:r>
          </a:p>
          <a:p>
            <a:r>
              <a:rPr lang="nb-NO" dirty="0" smtClean="0">
                <a:sym typeface="Wingdings"/>
              </a:rPr>
              <a:t>Det å være trener å kan tilby hjelp slik at barn/ungdom kan være med på aktiviteten g se at foreldre er glade for muligheten </a:t>
            </a:r>
          </a:p>
          <a:p>
            <a:r>
              <a:rPr lang="nb-NO" dirty="0" smtClean="0">
                <a:sym typeface="Wingdings"/>
              </a:rPr>
              <a:t>Glede, Glede, Glede &lt;3</a:t>
            </a:r>
          </a:p>
          <a:p>
            <a:endParaRPr lang="nb-NO" dirty="0"/>
          </a:p>
        </p:txBody>
      </p:sp>
    </p:spTree>
    <p:extLst>
      <p:ext uri="{BB962C8B-B14F-4D97-AF65-F5344CB8AC3E}">
        <p14:creationId xmlns:p14="http://schemas.microsoft.com/office/powerpoint/2010/main" val="635714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Veien videre fra prosjekt til implementering</a:t>
            </a:r>
            <a:endParaRPr lang="nb-NO" dirty="0"/>
          </a:p>
        </p:txBody>
      </p:sp>
      <p:sp>
        <p:nvSpPr>
          <p:cNvPr id="3" name="Plassholder for innhold 2"/>
          <p:cNvSpPr>
            <a:spLocks noGrp="1"/>
          </p:cNvSpPr>
          <p:nvPr>
            <p:ph idx="1"/>
          </p:nvPr>
        </p:nvSpPr>
        <p:spPr/>
        <p:txBody>
          <a:bodyPr/>
          <a:lstStyle/>
          <a:p>
            <a:r>
              <a:rPr lang="nb-NO" dirty="0" smtClean="0"/>
              <a:t>Inne i budsjett 2016 og i økonomiplan i hele perioden</a:t>
            </a:r>
          </a:p>
          <a:p>
            <a:r>
              <a:rPr lang="nb-NO" dirty="0" smtClean="0"/>
              <a:t>Modellen, systemet er etablert, ingen vesentlige endringer</a:t>
            </a:r>
          </a:p>
          <a:p>
            <a:r>
              <a:rPr lang="nb-NO" dirty="0" smtClean="0"/>
              <a:t>Egen melding om ”levekårsutsatte i Øksnes” som del av prosjektet 2 år er del av prosjektet. Ses både i sammenheng med prosjekterfaringer / evaluering og i sammenheng med </a:t>
            </a:r>
            <a:r>
              <a:rPr lang="nb-NO" smtClean="0"/>
              <a:t>kommunens folkehelseoversiktsdokument</a:t>
            </a:r>
            <a:endParaRPr lang="nb-NO" dirty="0" smtClean="0"/>
          </a:p>
          <a:p>
            <a:endParaRPr lang="nb-NO" dirty="0"/>
          </a:p>
        </p:txBody>
      </p:sp>
    </p:spTree>
    <p:extLst>
      <p:ext uri="{BB962C8B-B14F-4D97-AF65-F5344CB8AC3E}">
        <p14:creationId xmlns:p14="http://schemas.microsoft.com/office/powerpoint/2010/main" val="1136438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i="1" dirty="0" smtClean="0"/>
              <a:t>Hvordan bidrar tilskuddsordningen </a:t>
            </a:r>
            <a:endParaRPr lang="nb-NO" dirty="0"/>
          </a:p>
        </p:txBody>
      </p:sp>
      <p:sp>
        <p:nvSpPr>
          <p:cNvPr id="3" name="Plassholder for innhold 2"/>
          <p:cNvSpPr>
            <a:spLocks noGrp="1"/>
          </p:cNvSpPr>
          <p:nvPr>
            <p:ph idx="1"/>
          </p:nvPr>
        </p:nvSpPr>
        <p:spPr/>
        <p:txBody>
          <a:bodyPr/>
          <a:lstStyle/>
          <a:p>
            <a:endParaRPr lang="nb-NO" dirty="0"/>
          </a:p>
          <a:p>
            <a:pPr marL="457200" indent="-457200">
              <a:buFont typeface="+mj-lt"/>
              <a:buAutoNum type="arabicPeriod"/>
            </a:pPr>
            <a:r>
              <a:rPr lang="nb-NO" i="1" dirty="0"/>
              <a:t>H</a:t>
            </a:r>
            <a:r>
              <a:rPr lang="nb-NO" i="1" dirty="0" smtClean="0"/>
              <a:t>vordan </a:t>
            </a:r>
            <a:r>
              <a:rPr lang="nb-NO" i="1" dirty="0"/>
              <a:t>bidrar tilskuddsordningen til barn og unges </a:t>
            </a:r>
            <a:r>
              <a:rPr lang="nb-NO" i="1" dirty="0" smtClean="0"/>
              <a:t>oppvekstsvilkår </a:t>
            </a:r>
            <a:r>
              <a:rPr lang="nb-NO" i="1" dirty="0"/>
              <a:t>hos oss?</a:t>
            </a:r>
            <a:endParaRPr lang="nb-NO" dirty="0"/>
          </a:p>
          <a:p>
            <a:pPr marL="457200" indent="-457200">
              <a:buFont typeface="+mj-lt"/>
              <a:buAutoNum type="arabicPeriod"/>
            </a:pPr>
            <a:r>
              <a:rPr lang="nb-NO" i="1" dirty="0" smtClean="0"/>
              <a:t>Hva </a:t>
            </a:r>
            <a:r>
              <a:rPr lang="nb-NO" i="1" dirty="0"/>
              <a:t>gjør vi for å lykkes med dette? (organisering, samarbeid og metodikk)</a:t>
            </a:r>
            <a:endParaRPr lang="nb-NO" dirty="0"/>
          </a:p>
          <a:p>
            <a:pPr marL="457200" indent="-457200">
              <a:buFont typeface="+mj-lt"/>
              <a:buAutoNum type="arabicPeriod"/>
            </a:pPr>
            <a:r>
              <a:rPr lang="nb-NO" i="1" dirty="0" smtClean="0"/>
              <a:t>Hvordan </a:t>
            </a:r>
            <a:r>
              <a:rPr lang="nb-NO" i="1" dirty="0"/>
              <a:t>sikrer vi videre forankring etter prosjektslutt?</a:t>
            </a:r>
            <a:endParaRPr lang="nb-NO" dirty="0"/>
          </a:p>
          <a:p>
            <a:pPr marL="457200" indent="-457200">
              <a:buFont typeface="+mj-lt"/>
              <a:buAutoNum type="arabicPeriod"/>
            </a:pPr>
            <a:endParaRPr lang="nb-NO" dirty="0"/>
          </a:p>
        </p:txBody>
      </p:sp>
    </p:spTree>
    <p:extLst>
      <p:ext uri="{BB962C8B-B14F-4D97-AF65-F5344CB8AC3E}">
        <p14:creationId xmlns:p14="http://schemas.microsoft.com/office/powerpoint/2010/main" val="3724056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Hovedmålsetting for prosjekt</a:t>
            </a:r>
            <a:endParaRPr lang="nb-NO" dirty="0"/>
          </a:p>
        </p:txBody>
      </p:sp>
      <p:sp>
        <p:nvSpPr>
          <p:cNvPr id="3" name="Plassholder for innhold 2"/>
          <p:cNvSpPr>
            <a:spLocks noGrp="1"/>
          </p:cNvSpPr>
          <p:nvPr>
            <p:ph idx="1"/>
          </p:nvPr>
        </p:nvSpPr>
        <p:spPr/>
        <p:txBody>
          <a:bodyPr/>
          <a:lstStyle/>
          <a:p>
            <a:r>
              <a:rPr lang="nb-NO" dirty="0" smtClean="0"/>
              <a:t>Utvikle ei inkluderende, ubyråkratisk og universell ordning som gir levekårsutsatte barn, ungdom, unge voksne og deres foreldre en reell tilgang til – og mulighet for aktiv deltakelse for organisert/uorganisert fritidsdeltakelse og kulturaktiviteter i Øksnes</a:t>
            </a:r>
          </a:p>
          <a:p>
            <a:r>
              <a:rPr lang="nb-NO" dirty="0" smtClean="0"/>
              <a:t>+ tre konkrete delmål:</a:t>
            </a:r>
          </a:p>
          <a:p>
            <a:r>
              <a:rPr lang="nb-NO" dirty="0" smtClean="0"/>
              <a:t>1. Økt medvirkning</a:t>
            </a:r>
          </a:p>
          <a:p>
            <a:r>
              <a:rPr lang="nb-NO" dirty="0" smtClean="0"/>
              <a:t>2. Kartlegge behov og omfang</a:t>
            </a:r>
          </a:p>
          <a:p>
            <a:r>
              <a:rPr lang="nb-NO" dirty="0" smtClean="0"/>
              <a:t>3. System og metodeutvikling</a:t>
            </a:r>
            <a:endParaRPr lang="nb-NO" dirty="0"/>
          </a:p>
        </p:txBody>
      </p:sp>
    </p:spTree>
    <p:extLst>
      <p:ext uri="{BB962C8B-B14F-4D97-AF65-F5344CB8AC3E}">
        <p14:creationId xmlns:p14="http://schemas.microsoft.com/office/powerpoint/2010/main" val="48704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ØKONOMI</a:t>
            </a:r>
            <a:endParaRPr lang="nb-NO" dirty="0"/>
          </a:p>
        </p:txBody>
      </p:sp>
      <p:sp>
        <p:nvSpPr>
          <p:cNvPr id="3" name="Plassholder for innhold 2"/>
          <p:cNvSpPr>
            <a:spLocks noGrp="1"/>
          </p:cNvSpPr>
          <p:nvPr>
            <p:ph idx="1"/>
          </p:nvPr>
        </p:nvSpPr>
        <p:spPr/>
        <p:txBody>
          <a:bodyPr/>
          <a:lstStyle/>
          <a:p>
            <a:r>
              <a:rPr lang="nb-NO" dirty="0" smtClean="0"/>
              <a:t>1. år : 200 000 fra Fylkesmannen i tilskudd + egenandel innsats på tvers </a:t>
            </a:r>
          </a:p>
          <a:p>
            <a:r>
              <a:rPr lang="nb-NO" dirty="0" smtClean="0"/>
              <a:t>2. år : 290 000 fra Fylkesmannen i tilskudd + egenandel innsats på tvers</a:t>
            </a:r>
            <a:endParaRPr lang="nb-NO" dirty="0"/>
          </a:p>
          <a:p>
            <a:r>
              <a:rPr lang="nb-NO" dirty="0" smtClean="0"/>
              <a:t>1 år direkte tilskudd til levekårsutsatte barn, ungdom og familier : Brukt </a:t>
            </a:r>
            <a:r>
              <a:rPr lang="nb-NO" dirty="0" err="1" smtClean="0"/>
              <a:t>ca</a:t>
            </a:r>
            <a:r>
              <a:rPr lang="nb-NO" dirty="0" smtClean="0"/>
              <a:t> 180 000 fordelt på 200 brukere ulike tiltak, noen registrert på flere aktiviteter – telles som en hver gang</a:t>
            </a:r>
          </a:p>
        </p:txBody>
      </p:sp>
    </p:spTree>
    <p:extLst>
      <p:ext uri="{BB962C8B-B14F-4D97-AF65-F5344CB8AC3E}">
        <p14:creationId xmlns:p14="http://schemas.microsoft.com/office/powerpoint/2010/main" val="1329112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000" i="1" dirty="0"/>
              <a:t>Hvordan bidrar tilskuddsordningen til barn og unges oppvekstsvilkår hos oss?</a:t>
            </a:r>
            <a:r>
              <a:rPr lang="nb-NO" sz="2000" dirty="0"/>
              <a:t/>
            </a:r>
            <a:br>
              <a:rPr lang="nb-NO" sz="2000" dirty="0"/>
            </a:br>
            <a:endParaRPr lang="nb-NO" sz="2000" dirty="0"/>
          </a:p>
        </p:txBody>
      </p:sp>
      <p:sp>
        <p:nvSpPr>
          <p:cNvPr id="3" name="Plassholder for innhold 2"/>
          <p:cNvSpPr>
            <a:spLocks noGrp="1"/>
          </p:cNvSpPr>
          <p:nvPr>
            <p:ph idx="1"/>
          </p:nvPr>
        </p:nvSpPr>
        <p:spPr/>
        <p:txBody>
          <a:bodyPr/>
          <a:lstStyle/>
          <a:p>
            <a:r>
              <a:rPr lang="nb-NO" dirty="0" smtClean="0"/>
              <a:t>Vi får flere unge og unge voksne til å delta i fysisk aktivitet som:</a:t>
            </a:r>
          </a:p>
          <a:p>
            <a:endParaRPr lang="nb-NO" dirty="0" smtClean="0"/>
          </a:p>
          <a:p>
            <a:pPr lvl="1">
              <a:buFont typeface="Wingdings" panose="05000000000000000000" pitchFamily="2" charset="2"/>
              <a:buChar char="Ø"/>
            </a:pPr>
            <a:r>
              <a:rPr lang="nb-NO" sz="2000" dirty="0" smtClean="0"/>
              <a:t>Fotball trening og turneringer</a:t>
            </a:r>
          </a:p>
          <a:p>
            <a:pPr lvl="1">
              <a:buFont typeface="Wingdings" panose="05000000000000000000" pitchFamily="2" charset="2"/>
              <a:buChar char="Ø"/>
            </a:pPr>
            <a:r>
              <a:rPr lang="nb-NO" sz="2000" dirty="0" smtClean="0"/>
              <a:t>Deltakelse i svømmetrening</a:t>
            </a:r>
          </a:p>
          <a:p>
            <a:pPr lvl="1">
              <a:buFont typeface="Wingdings" panose="05000000000000000000" pitchFamily="2" charset="2"/>
              <a:buChar char="Ø"/>
            </a:pPr>
            <a:r>
              <a:rPr lang="nb-NO" sz="2000" dirty="0" smtClean="0"/>
              <a:t>Trening på helsestudio</a:t>
            </a:r>
          </a:p>
          <a:p>
            <a:pPr lvl="1">
              <a:buFont typeface="Wingdings" panose="05000000000000000000" pitchFamily="2" charset="2"/>
              <a:buChar char="Ø"/>
            </a:pPr>
            <a:r>
              <a:rPr lang="nb-NO" sz="2000" dirty="0" smtClean="0"/>
              <a:t>Forskjellige skiaktiviteter</a:t>
            </a:r>
          </a:p>
          <a:p>
            <a:pPr lvl="1">
              <a:buFont typeface="Wingdings" panose="05000000000000000000" pitchFamily="2" charset="2"/>
              <a:buChar char="Ø"/>
            </a:pPr>
            <a:r>
              <a:rPr lang="nb-NO" sz="2000" dirty="0" smtClean="0"/>
              <a:t>Deltar aktiv innen håndball og volleyball</a:t>
            </a:r>
          </a:p>
          <a:p>
            <a:pPr lvl="1">
              <a:buFont typeface="Wingdings" panose="05000000000000000000" pitchFamily="2" charset="2"/>
              <a:buChar char="Ø"/>
            </a:pPr>
            <a:r>
              <a:rPr lang="nb-NO" sz="2000" dirty="0" smtClean="0"/>
              <a:t>Delta på kulturskole</a:t>
            </a:r>
          </a:p>
          <a:p>
            <a:pPr lvl="1">
              <a:buFont typeface="Wingdings" panose="05000000000000000000" pitchFamily="2" charset="2"/>
              <a:buChar char="Ø"/>
            </a:pPr>
            <a:r>
              <a:rPr lang="nb-NO" sz="2000" dirty="0" smtClean="0"/>
              <a:t>Delta på ferie</a:t>
            </a:r>
          </a:p>
          <a:p>
            <a:pPr lvl="1">
              <a:buFont typeface="Wingdings" panose="05000000000000000000" pitchFamily="2" charset="2"/>
              <a:buChar char="Ø"/>
            </a:pPr>
            <a:r>
              <a:rPr lang="nb-NO" sz="2000" dirty="0" smtClean="0"/>
              <a:t>Delta i friluftsaktiviteter</a:t>
            </a:r>
            <a:endParaRPr lang="nb-NO" dirty="0" smtClean="0"/>
          </a:p>
          <a:p>
            <a:pPr lvl="1">
              <a:buFont typeface="Wingdings" panose="05000000000000000000" pitchFamily="2" charset="2"/>
              <a:buChar char="Ø"/>
            </a:pPr>
            <a:endParaRPr lang="nb-NO" dirty="0" smtClean="0"/>
          </a:p>
          <a:p>
            <a:pPr lvl="1">
              <a:buFont typeface="Wingdings" panose="05000000000000000000" pitchFamily="2" charset="2"/>
              <a:buChar char="Ø"/>
            </a:pPr>
            <a:endParaRPr lang="nb-NO" dirty="0"/>
          </a:p>
        </p:txBody>
      </p:sp>
    </p:spTree>
    <p:extLst>
      <p:ext uri="{BB962C8B-B14F-4D97-AF65-F5344CB8AC3E}">
        <p14:creationId xmlns:p14="http://schemas.microsoft.com/office/powerpoint/2010/main" val="3456570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i="1" dirty="0"/>
              <a:t>Hvordan bidrar tilskuddsordningen til barn og unges oppvekstsvilkår hos oss?</a:t>
            </a:r>
            <a:endParaRPr lang="nb-NO" dirty="0"/>
          </a:p>
        </p:txBody>
      </p:sp>
      <p:sp>
        <p:nvSpPr>
          <p:cNvPr id="3" name="Plassholder for innhold 2"/>
          <p:cNvSpPr>
            <a:spLocks noGrp="1"/>
          </p:cNvSpPr>
          <p:nvPr>
            <p:ph idx="1"/>
          </p:nvPr>
        </p:nvSpPr>
        <p:spPr>
          <a:xfrm>
            <a:off x="457200" y="1632858"/>
            <a:ext cx="8372475" cy="4639356"/>
          </a:xfrm>
        </p:spPr>
        <p:txBody>
          <a:bodyPr/>
          <a:lstStyle/>
          <a:p>
            <a:r>
              <a:rPr lang="nb-NO" dirty="0" smtClean="0"/>
              <a:t>Dette igjen gjør at disse personene får en større mestringsfølelse. </a:t>
            </a:r>
          </a:p>
          <a:p>
            <a:r>
              <a:rPr lang="nb-NO" dirty="0" smtClean="0"/>
              <a:t>De får større kontaktnett og nye venner.</a:t>
            </a:r>
          </a:p>
          <a:p>
            <a:r>
              <a:rPr lang="nb-NO" dirty="0" smtClean="0"/>
              <a:t>Kommer i bedre fysisk form.</a:t>
            </a:r>
          </a:p>
          <a:p>
            <a:r>
              <a:rPr lang="nb-NO" dirty="0" smtClean="0"/>
              <a:t>Gjør det bedre på andre arenaer.</a:t>
            </a:r>
          </a:p>
          <a:p>
            <a:r>
              <a:rPr lang="nb-NO" dirty="0" smtClean="0"/>
              <a:t>Får de inn i en bedre rytme og sunnere livsstil.</a:t>
            </a:r>
          </a:p>
          <a:p>
            <a:r>
              <a:rPr lang="nb-NO" dirty="0" smtClean="0"/>
              <a:t>Blir mer inkludert – som alle andre!</a:t>
            </a:r>
          </a:p>
          <a:p>
            <a:r>
              <a:rPr lang="nb-NO" dirty="0" smtClean="0"/>
              <a:t>Bedre selvbilde</a:t>
            </a:r>
            <a:endParaRPr lang="nb-NO" dirty="0"/>
          </a:p>
          <a:p>
            <a:r>
              <a:rPr lang="nb-NO" dirty="0" smtClean="0"/>
              <a:t>Har fått tilbakemeldinger på at tiltak vi har vært med å støttet har bidratt til at elever har mestret andre fag bedre.</a:t>
            </a:r>
            <a:endParaRPr lang="nb-NO" dirty="0"/>
          </a:p>
        </p:txBody>
      </p:sp>
    </p:spTree>
    <p:extLst>
      <p:ext uri="{BB962C8B-B14F-4D97-AF65-F5344CB8AC3E}">
        <p14:creationId xmlns:p14="http://schemas.microsoft.com/office/powerpoint/2010/main" val="2867679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i="1" dirty="0"/>
              <a:t>Hva gjør vi for å lykkes med dette?</a:t>
            </a:r>
            <a:endParaRPr lang="nb-NO" dirty="0"/>
          </a:p>
        </p:txBody>
      </p:sp>
      <p:sp>
        <p:nvSpPr>
          <p:cNvPr id="3" name="Plassholder for innhold 2"/>
          <p:cNvSpPr>
            <a:spLocks noGrp="1"/>
          </p:cNvSpPr>
          <p:nvPr>
            <p:ph idx="1"/>
          </p:nvPr>
        </p:nvSpPr>
        <p:spPr/>
        <p:txBody>
          <a:bodyPr/>
          <a:lstStyle/>
          <a:p>
            <a:r>
              <a:rPr lang="nb-NO" dirty="0" smtClean="0"/>
              <a:t>Vi har gjort dette tiltaket kjent blant våres samarbeidsparter som:</a:t>
            </a:r>
          </a:p>
          <a:p>
            <a:pPr lvl="1">
              <a:buFont typeface="Wingdings" panose="05000000000000000000" pitchFamily="2" charset="2"/>
              <a:buChar char="Ø"/>
            </a:pPr>
            <a:r>
              <a:rPr lang="nb-NO" dirty="0" smtClean="0"/>
              <a:t>Skole</a:t>
            </a:r>
          </a:p>
          <a:p>
            <a:pPr lvl="1">
              <a:buFont typeface="Wingdings" panose="05000000000000000000" pitchFamily="2" charset="2"/>
              <a:buChar char="Ø"/>
            </a:pPr>
            <a:r>
              <a:rPr lang="nb-NO" dirty="0" smtClean="0"/>
              <a:t>Barnehagen</a:t>
            </a:r>
          </a:p>
          <a:p>
            <a:pPr lvl="1">
              <a:buFont typeface="Wingdings" panose="05000000000000000000" pitchFamily="2" charset="2"/>
              <a:buChar char="Ø"/>
            </a:pPr>
            <a:r>
              <a:rPr lang="nb-NO" dirty="0" smtClean="0"/>
              <a:t>Lag og foreninger</a:t>
            </a:r>
          </a:p>
          <a:p>
            <a:pPr lvl="1">
              <a:buFont typeface="Wingdings" panose="05000000000000000000" pitchFamily="2" charset="2"/>
              <a:buChar char="Ø"/>
            </a:pPr>
            <a:r>
              <a:rPr lang="nb-NO" dirty="0" smtClean="0"/>
              <a:t>Legene</a:t>
            </a:r>
          </a:p>
          <a:p>
            <a:pPr lvl="1">
              <a:buFont typeface="Wingdings" panose="05000000000000000000" pitchFamily="2" charset="2"/>
              <a:buChar char="Ø"/>
            </a:pPr>
            <a:r>
              <a:rPr lang="nb-NO" dirty="0" smtClean="0"/>
              <a:t>Helsestasjonen</a:t>
            </a:r>
          </a:p>
          <a:p>
            <a:pPr lvl="1">
              <a:buFont typeface="Wingdings" panose="05000000000000000000" pitchFamily="2" charset="2"/>
              <a:buChar char="Ø"/>
            </a:pPr>
            <a:r>
              <a:rPr lang="nb-NO" dirty="0" smtClean="0"/>
              <a:t>Rus og psykiatri tjenesten</a:t>
            </a:r>
          </a:p>
          <a:p>
            <a:pPr lvl="1">
              <a:buFont typeface="Wingdings" panose="05000000000000000000" pitchFamily="2" charset="2"/>
              <a:buChar char="Ø"/>
            </a:pPr>
            <a:r>
              <a:rPr lang="nb-NO" dirty="0" smtClean="0"/>
              <a:t>Frivilligsentralen</a:t>
            </a:r>
          </a:p>
          <a:p>
            <a:pPr lvl="1">
              <a:buFont typeface="Wingdings" panose="05000000000000000000" pitchFamily="2" charset="2"/>
              <a:buChar char="Ø"/>
            </a:pPr>
            <a:r>
              <a:rPr lang="nb-NO" dirty="0" smtClean="0"/>
              <a:t>Barnevernet</a:t>
            </a:r>
          </a:p>
          <a:p>
            <a:pPr lvl="1">
              <a:buFont typeface="Wingdings" panose="05000000000000000000" pitchFamily="2" charset="2"/>
              <a:buChar char="Ø"/>
            </a:pPr>
            <a:r>
              <a:rPr lang="nb-NO" dirty="0" smtClean="0"/>
              <a:t>Lokalavisen</a:t>
            </a:r>
          </a:p>
        </p:txBody>
      </p:sp>
    </p:spTree>
    <p:extLst>
      <p:ext uri="{BB962C8B-B14F-4D97-AF65-F5344CB8AC3E}">
        <p14:creationId xmlns:p14="http://schemas.microsoft.com/office/powerpoint/2010/main" val="4148228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i="1" dirty="0"/>
              <a:t>Hva gjør vi for å lykkes med dette?</a:t>
            </a:r>
            <a:endParaRPr lang="nb-NO" dirty="0"/>
          </a:p>
        </p:txBody>
      </p:sp>
      <p:sp>
        <p:nvSpPr>
          <p:cNvPr id="3" name="Plassholder for innhold 2"/>
          <p:cNvSpPr>
            <a:spLocks noGrp="1"/>
          </p:cNvSpPr>
          <p:nvPr>
            <p:ph idx="1"/>
          </p:nvPr>
        </p:nvSpPr>
        <p:spPr/>
        <p:txBody>
          <a:bodyPr/>
          <a:lstStyle/>
          <a:p>
            <a:r>
              <a:rPr lang="nb-NO" dirty="0" smtClean="0"/>
              <a:t>Vi  har laget en enkel informasjon om hvordan søke </a:t>
            </a:r>
            <a:r>
              <a:rPr lang="nb-NO" u="sng" dirty="0" smtClean="0"/>
              <a:t>aktivitetsmidler.</a:t>
            </a:r>
          </a:p>
          <a:p>
            <a:r>
              <a:rPr lang="nb-NO" dirty="0" smtClean="0"/>
              <a:t>Har gjort kjent hvem som er målgruppen</a:t>
            </a:r>
          </a:p>
          <a:p>
            <a:pPr lvl="1"/>
            <a:r>
              <a:rPr lang="nb-NO" b="0" dirty="0" smtClean="0"/>
              <a:t>«Barn</a:t>
            </a:r>
            <a:r>
              <a:rPr lang="nb-NO" b="0" dirty="0"/>
              <a:t>, ungdommer, unge voksne og/eller deres forsørgere som </a:t>
            </a:r>
            <a:r>
              <a:rPr lang="nb-NO" b="0" dirty="0" err="1"/>
              <a:t>pga</a:t>
            </a:r>
            <a:r>
              <a:rPr lang="nb-NO" b="0" dirty="0"/>
              <a:t> </a:t>
            </a:r>
            <a:r>
              <a:rPr lang="nb-NO" b="0" dirty="0" smtClean="0"/>
              <a:t>sosioøkonomisk </a:t>
            </a:r>
            <a:r>
              <a:rPr lang="nb-NO" b="0" dirty="0"/>
              <a:t>lav status er ekskludert fra deltakelse i fritidsaktiviteter og som i liten grad opplever å være sosialt integrert i </a:t>
            </a:r>
            <a:r>
              <a:rPr lang="nb-NO" b="0" dirty="0" smtClean="0"/>
              <a:t>samfunnet»</a:t>
            </a:r>
          </a:p>
          <a:p>
            <a:r>
              <a:rPr lang="nb-NO" dirty="0" smtClean="0"/>
              <a:t>Har gjort det kjent hvem som kan søke og hva det kan søkes om.</a:t>
            </a:r>
          </a:p>
          <a:p>
            <a:r>
              <a:rPr lang="nb-NO" dirty="0" smtClean="0"/>
              <a:t>Vider er det kjent hva søknaden må inneholde. </a:t>
            </a:r>
            <a:endParaRPr lang="nb-NO" dirty="0"/>
          </a:p>
          <a:p>
            <a:endParaRPr lang="nb-NO" dirty="0"/>
          </a:p>
        </p:txBody>
      </p:sp>
    </p:spTree>
    <p:extLst>
      <p:ext uri="{BB962C8B-B14F-4D97-AF65-F5344CB8AC3E}">
        <p14:creationId xmlns:p14="http://schemas.microsoft.com/office/powerpoint/2010/main" val="407166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i="1" dirty="0"/>
              <a:t>Hva gjør vi for å lykkes med dette?</a:t>
            </a:r>
            <a:endParaRPr lang="nb-NO" dirty="0"/>
          </a:p>
        </p:txBody>
      </p:sp>
      <p:sp>
        <p:nvSpPr>
          <p:cNvPr id="3" name="Plassholder for innhold 2"/>
          <p:cNvSpPr>
            <a:spLocks noGrp="1"/>
          </p:cNvSpPr>
          <p:nvPr>
            <p:ph idx="1"/>
          </p:nvPr>
        </p:nvSpPr>
        <p:spPr/>
        <p:txBody>
          <a:bodyPr/>
          <a:lstStyle/>
          <a:p>
            <a:r>
              <a:rPr lang="nb-NO" dirty="0" smtClean="0"/>
              <a:t>Vi har bidratt med penger inn til en felles utstyrspool i kommunen.</a:t>
            </a:r>
          </a:p>
          <a:p>
            <a:pPr lvl="1"/>
            <a:r>
              <a:rPr lang="nb-NO" b="0" dirty="0" smtClean="0"/>
              <a:t>Dette er utstyr som mange kan låne billig hos kommunen.</a:t>
            </a:r>
          </a:p>
          <a:p>
            <a:pPr lvl="1"/>
            <a:r>
              <a:rPr lang="nb-NO" b="0" dirty="0" smtClean="0"/>
              <a:t>Dette lagret inneholder: telt, sykler, kanoer, hengere til , skøyter, redningsvester, spill med mye mer.</a:t>
            </a:r>
          </a:p>
          <a:p>
            <a:pPr lvl="1"/>
            <a:endParaRPr lang="nb-NO" b="0" dirty="0"/>
          </a:p>
          <a:p>
            <a:r>
              <a:rPr lang="nb-NO" b="0" dirty="0" smtClean="0"/>
              <a:t>Dette gjør at ungdom og andre som mangler utstyr kan låne dette. Lag og foreninger som må låne utstyr låner dette gratis.</a:t>
            </a:r>
            <a:endParaRPr lang="nb-NO" b="0" dirty="0"/>
          </a:p>
        </p:txBody>
      </p:sp>
    </p:spTree>
    <p:extLst>
      <p:ext uri="{BB962C8B-B14F-4D97-AF65-F5344CB8AC3E}">
        <p14:creationId xmlns:p14="http://schemas.microsoft.com/office/powerpoint/2010/main" val="3050483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NAV presentasjonsmal">
  <a:themeElements>
    <a:clrScheme name="">
      <a:dk1>
        <a:srgbClr val="675C53"/>
      </a:dk1>
      <a:lt1>
        <a:srgbClr val="FFFFFF"/>
      </a:lt1>
      <a:dk2>
        <a:srgbClr val="C30000"/>
      </a:dk2>
      <a:lt2>
        <a:srgbClr val="A59D95"/>
      </a:lt2>
      <a:accent1>
        <a:srgbClr val="E0DED8"/>
      </a:accent1>
      <a:accent2>
        <a:srgbClr val="005B82"/>
      </a:accent2>
      <a:accent3>
        <a:srgbClr val="FFFFFF"/>
      </a:accent3>
      <a:accent4>
        <a:srgbClr val="574D46"/>
      </a:accent4>
      <a:accent5>
        <a:srgbClr val="EDECE9"/>
      </a:accent5>
      <a:accent6>
        <a:srgbClr val="005275"/>
      </a:accent6>
      <a:hlink>
        <a:srgbClr val="E98300"/>
      </a:hlink>
      <a:folHlink>
        <a:srgbClr val="A2AD00"/>
      </a:folHlink>
    </a:clrScheme>
    <a:fontScheme name="NAV presentasjonsm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V presentasjonsm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V presentasjonsm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V presentasjonsm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V presentasjonsm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V presentasjonsm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V presentasjonsm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V presentasjonsm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V presentasjonsm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V presentasjonsm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V presentasjonsm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V presentasjonsm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V presentasjonsm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AV presentasjonsmal 13">
        <a:dk1>
          <a:srgbClr val="675C53"/>
        </a:dk1>
        <a:lt1>
          <a:srgbClr val="FFFFFF"/>
        </a:lt1>
        <a:dk2>
          <a:srgbClr val="BD3632"/>
        </a:dk2>
        <a:lt2>
          <a:srgbClr val="988F86"/>
        </a:lt2>
        <a:accent1>
          <a:srgbClr val="B7B1A9"/>
        </a:accent1>
        <a:accent2>
          <a:srgbClr val="65CFE9"/>
        </a:accent2>
        <a:accent3>
          <a:srgbClr val="FFFFFF"/>
        </a:accent3>
        <a:accent4>
          <a:srgbClr val="574D46"/>
        </a:accent4>
        <a:accent5>
          <a:srgbClr val="D8D5D1"/>
        </a:accent5>
        <a:accent6>
          <a:srgbClr val="5BBBD3"/>
        </a:accent6>
        <a:hlink>
          <a:srgbClr val="C7E9F2"/>
        </a:hlink>
        <a:folHlink>
          <a:srgbClr val="000000"/>
        </a:folHlink>
      </a:clrScheme>
      <a:clrMap bg1="lt1" tx1="dk1" bg2="lt2" tx2="dk2" accent1="accent1" accent2="accent2" accent3="accent3" accent4="accent4" accent5="accent5" accent6="accent6" hlink="hlink" folHlink="folHlink"/>
    </a:extraClrScheme>
    <a:extraClrScheme>
      <a:clrScheme name="NAV presentasjonsmal 14">
        <a:dk1>
          <a:srgbClr val="675C53"/>
        </a:dk1>
        <a:lt1>
          <a:srgbClr val="FFFFFF"/>
        </a:lt1>
        <a:dk2>
          <a:srgbClr val="BD3632"/>
        </a:dk2>
        <a:lt2>
          <a:srgbClr val="988F86"/>
        </a:lt2>
        <a:accent1>
          <a:srgbClr val="B7B1A9"/>
        </a:accent1>
        <a:accent2>
          <a:srgbClr val="65CFE9"/>
        </a:accent2>
        <a:accent3>
          <a:srgbClr val="FFFFFF"/>
        </a:accent3>
        <a:accent4>
          <a:srgbClr val="574D46"/>
        </a:accent4>
        <a:accent5>
          <a:srgbClr val="D8D5D1"/>
        </a:accent5>
        <a:accent6>
          <a:srgbClr val="5BBBD3"/>
        </a:accent6>
        <a:hlink>
          <a:srgbClr val="C7E9F2"/>
        </a:hlink>
        <a:folHlink>
          <a:srgbClr val="E0DED8"/>
        </a:folHlink>
      </a:clrScheme>
      <a:clrMap bg1="lt1" tx1="dk1" bg2="lt2" tx2="dk2" accent1="accent1" accent2="accent2" accent3="accent3" accent4="accent4" accent5="accent5" accent6="accent6" hlink="hlink" folHlink="folHlink"/>
    </a:extraClrScheme>
    <a:extraClrScheme>
      <a:clrScheme name="NAV presentasjonsmal 15">
        <a:dk1>
          <a:srgbClr val="675C53"/>
        </a:dk1>
        <a:lt1>
          <a:srgbClr val="FFFFFF"/>
        </a:lt1>
        <a:dk2>
          <a:srgbClr val="CD202C"/>
        </a:dk2>
        <a:lt2>
          <a:srgbClr val="988F86"/>
        </a:lt2>
        <a:accent1>
          <a:srgbClr val="B7B1A9"/>
        </a:accent1>
        <a:accent2>
          <a:srgbClr val="65CFE9"/>
        </a:accent2>
        <a:accent3>
          <a:srgbClr val="FFFFFF"/>
        </a:accent3>
        <a:accent4>
          <a:srgbClr val="574D46"/>
        </a:accent4>
        <a:accent5>
          <a:srgbClr val="D8D5D1"/>
        </a:accent5>
        <a:accent6>
          <a:srgbClr val="5BBBD3"/>
        </a:accent6>
        <a:hlink>
          <a:srgbClr val="C7E9F2"/>
        </a:hlink>
        <a:folHlink>
          <a:srgbClr val="E0DED8"/>
        </a:folHlink>
      </a:clrScheme>
      <a:clrMap bg1="lt1" tx1="dk1" bg2="lt2" tx2="dk2" accent1="accent1" accent2="accent2" accent3="accent3" accent4="accent4" accent5="accent5" accent6="accent6" hlink="hlink" folHlink="folHlink"/>
    </a:extraClrScheme>
    <a:extraClrScheme>
      <a:clrScheme name="NAV presentasjonsmal 16">
        <a:dk1>
          <a:srgbClr val="675C53"/>
        </a:dk1>
        <a:lt1>
          <a:srgbClr val="FFFFFF"/>
        </a:lt1>
        <a:dk2>
          <a:srgbClr val="C30000"/>
        </a:dk2>
        <a:lt2>
          <a:srgbClr val="988F86"/>
        </a:lt2>
        <a:accent1>
          <a:srgbClr val="B7B1A9"/>
        </a:accent1>
        <a:accent2>
          <a:srgbClr val="00A9E0"/>
        </a:accent2>
        <a:accent3>
          <a:srgbClr val="FFFFFF"/>
        </a:accent3>
        <a:accent4>
          <a:srgbClr val="574D46"/>
        </a:accent4>
        <a:accent5>
          <a:srgbClr val="D8D5D1"/>
        </a:accent5>
        <a:accent6>
          <a:srgbClr val="0099CB"/>
        </a:accent6>
        <a:hlink>
          <a:srgbClr val="E98300"/>
        </a:hlink>
        <a:folHlink>
          <a:srgbClr val="A2AD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TotalTime>
  <Words>1282</Words>
  <Application>Microsoft Office PowerPoint</Application>
  <PresentationFormat>Skjermfremvisning (4:3)</PresentationFormat>
  <Paragraphs>119</Paragraphs>
  <Slides>18</Slides>
  <Notes>3</Notes>
  <HiddenSlides>0</HiddenSlides>
  <MMClips>0</MMClips>
  <ScaleCrop>false</ScaleCrop>
  <HeadingPairs>
    <vt:vector size="4" baseType="variant">
      <vt:variant>
        <vt:lpstr>Tema</vt:lpstr>
      </vt:variant>
      <vt:variant>
        <vt:i4>1</vt:i4>
      </vt:variant>
      <vt:variant>
        <vt:lpstr>Lysbildetitler</vt:lpstr>
      </vt:variant>
      <vt:variant>
        <vt:i4>18</vt:i4>
      </vt:variant>
    </vt:vector>
  </HeadingPairs>
  <TitlesOfParts>
    <vt:vector size="19" baseType="lpstr">
      <vt:lpstr>NAV presentasjonsmal</vt:lpstr>
      <vt:lpstr>Litt fra prosjektet i Øksnes Prosjekt aktiv fritid og deltakelse i lokalsamfunnet.   Ved : Leif Henriksen   Kari Gaarder.</vt:lpstr>
      <vt:lpstr>Hvordan bidrar tilskuddsordningen </vt:lpstr>
      <vt:lpstr>Hovedmålsetting for prosjekt</vt:lpstr>
      <vt:lpstr>ØKONOMI</vt:lpstr>
      <vt:lpstr>Hvordan bidrar tilskuddsordningen til barn og unges oppvekstsvilkår hos oss? </vt:lpstr>
      <vt:lpstr>Hvordan bidrar tilskuddsordningen til barn og unges oppvekstsvilkår hos oss?</vt:lpstr>
      <vt:lpstr>Hva gjør vi for å lykkes med dette?</vt:lpstr>
      <vt:lpstr>Hva gjør vi for å lykkes med dette?</vt:lpstr>
      <vt:lpstr>Hva gjør vi for å lykkes med dette?</vt:lpstr>
      <vt:lpstr>Hvordan sikrer vi videre forankring etter prosjektslutt?</vt:lpstr>
      <vt:lpstr>Litt status for i år.</vt:lpstr>
      <vt:lpstr>PowerPoint-presentasjon</vt:lpstr>
      <vt:lpstr>Noen tilbakemeldinger fra tjenesteutøverne i Øksnes</vt:lpstr>
      <vt:lpstr>Fra en trener :</vt:lpstr>
      <vt:lpstr>Fra en erfaren saksbehandler sosial :</vt:lpstr>
      <vt:lpstr>Fra en førskolelærer ;</vt:lpstr>
      <vt:lpstr>Fra en trener og psykisk helsearbeider</vt:lpstr>
      <vt:lpstr>Veien videre fra prosjekt til implementering</vt:lpstr>
    </vt:vector>
  </TitlesOfParts>
  <Company>NAV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NAV</dc:creator>
  <cp:lastModifiedBy>Brenna Aronsen Ingunn</cp:lastModifiedBy>
  <cp:revision>24</cp:revision>
  <dcterms:created xsi:type="dcterms:W3CDTF">2006-06-21T06:55:19Z</dcterms:created>
  <dcterms:modified xsi:type="dcterms:W3CDTF">2015-11-12T08:58:14Z</dcterms:modified>
</cp:coreProperties>
</file>