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259" r:id="rId3"/>
    <p:sldId id="258" r:id="rId4"/>
    <p:sldId id="260" r:id="rId5"/>
    <p:sldId id="261" r:id="rId6"/>
    <p:sldId id="264" r:id="rId7"/>
    <p:sldId id="265" r:id="rId8"/>
    <p:sldId id="266" r:id="rId9"/>
    <p:sldId id="267" r:id="rId10"/>
    <p:sldId id="281" r:id="rId11"/>
    <p:sldId id="269" r:id="rId12"/>
    <p:sldId id="279" r:id="rId13"/>
    <p:sldId id="275" r:id="rId14"/>
    <p:sldId id="280" r:id="rId15"/>
    <p:sldId id="268" r:id="rId16"/>
    <p:sldId id="272" r:id="rId17"/>
    <p:sldId id="273" r:id="rId18"/>
    <p:sldId id="274" r:id="rId19"/>
    <p:sldId id="277" r:id="rId20"/>
    <p:sldId id="278" r:id="rId21"/>
    <p:sldId id="284" r:id="rId22"/>
    <p:sldId id="283" r:id="rId23"/>
  </p:sldIdLst>
  <p:sldSz cx="9144000" cy="6858000" type="screen4x3"/>
  <p:notesSz cx="6797675" cy="9926638"/>
  <p:defaultText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560"/>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58693" autoAdjust="0"/>
  </p:normalViewPr>
  <p:slideViewPr>
    <p:cSldViewPr snapToGrid="0" snapToObjects="1">
      <p:cViewPr>
        <p:scale>
          <a:sx n="134" d="100"/>
          <a:sy n="134" d="100"/>
        </p:scale>
        <p:origin x="-996" y="2088"/>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1" d="100"/>
          <a:sy n="101" d="100"/>
        </p:scale>
        <p:origin x="-352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B62AF2B-CAD5-6041-9A92-86A09088457D}" type="datetimeFigureOut">
              <a:rPr lang="nn-NO" smtClean="0"/>
              <a:pPr/>
              <a:t>16.06.2013</a:t>
            </a:fld>
            <a:endParaRPr lang="nn-NO"/>
          </a:p>
        </p:txBody>
      </p:sp>
      <p:sp>
        <p:nvSpPr>
          <p:cNvPr id="4" name="Plassholder for bunn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n-NO"/>
          </a:p>
        </p:txBody>
      </p:sp>
      <p:sp>
        <p:nvSpPr>
          <p:cNvPr id="5" name="Plassholder for lysbilde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FE341BF-3395-A047-A3A2-971CE5634986}" type="slidenum">
              <a:rPr lang="nn-NO" smtClean="0"/>
              <a:pPr/>
              <a:t>‹#›</a:t>
            </a:fld>
            <a:endParaRPr lang="nn-NO"/>
          </a:p>
        </p:txBody>
      </p:sp>
    </p:spTree>
    <p:extLst>
      <p:ext uri="{BB962C8B-B14F-4D97-AF65-F5344CB8AC3E}">
        <p14:creationId xmlns:p14="http://schemas.microsoft.com/office/powerpoint/2010/main" val="498820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18F1763-B220-ED42-A88F-03D6C4484761}" type="datetimeFigureOut">
              <a:rPr lang="nn-NO" smtClean="0"/>
              <a:pPr/>
              <a:t>16.06.2013</a:t>
            </a:fld>
            <a:endParaRPr lang="nn-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n-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n-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F7CAFFC-682B-A746-ADFA-F92C308EAC0F}" type="slidenum">
              <a:rPr lang="nn-NO" smtClean="0"/>
              <a:pPr/>
              <a:t>‹#›</a:t>
            </a:fld>
            <a:endParaRPr lang="nn-NO"/>
          </a:p>
        </p:txBody>
      </p:sp>
    </p:spTree>
    <p:extLst>
      <p:ext uri="{BB962C8B-B14F-4D97-AF65-F5344CB8AC3E}">
        <p14:creationId xmlns:p14="http://schemas.microsoft.com/office/powerpoint/2010/main" val="18933028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abo.rettsdata.no/browse.aspx?sDest=gL19840330z2D15z2EzA71"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abo.rettsdata.no/browse.aspx?sDest=gL19911213z2D81z2EzA72z2D7"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abo.rettsdata.no/browse.aspx?sDest=gF20080610NR580K2"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abo.rettsdata.no/browse.aspx?sDest=gL19920717z2D100z2EzA74z2D12"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abo.rettsdata.no/browse.aspx?sDest=gL19920717z2D100z2EzA74z2D2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a:t>
            </a:fld>
            <a:endParaRPr lang="nn-NO"/>
          </a:p>
        </p:txBody>
      </p:sp>
    </p:spTree>
    <p:extLst>
      <p:ext uri="{BB962C8B-B14F-4D97-AF65-F5344CB8AC3E}">
        <p14:creationId xmlns:p14="http://schemas.microsoft.com/office/powerpoint/2010/main" val="1976168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10</a:t>
            </a:fld>
            <a:endParaRPr lang="nn-NO"/>
          </a:p>
        </p:txBody>
      </p:sp>
    </p:spTree>
    <p:extLst>
      <p:ext uri="{BB962C8B-B14F-4D97-AF65-F5344CB8AC3E}">
        <p14:creationId xmlns:p14="http://schemas.microsoft.com/office/powerpoint/2010/main" val="1057935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77500" lnSpcReduction="20000"/>
          </a:bodyPr>
          <a:lstStyle/>
          <a:p>
            <a:pPr marL="171450" indent="-171450">
              <a:buFont typeface="Arial" charset="0"/>
              <a:buChar char="•"/>
            </a:pPr>
            <a:r>
              <a:rPr lang="nb-NO" b="1" dirty="0" smtClean="0"/>
              <a:t>Ved plasseringer etter</a:t>
            </a:r>
            <a:r>
              <a:rPr lang="nb-NO" b="1" baseline="0" dirty="0" smtClean="0"/>
              <a:t> § 4-4 femte ledd, som ikke er en akuttplassering, følger krav om utarbeidelse av tiltaksplan i § 4-5</a:t>
            </a:r>
          </a:p>
          <a:p>
            <a:pPr marL="171450" indent="-171450">
              <a:buFont typeface="Arial" charset="0"/>
              <a:buChar char="•"/>
            </a:pPr>
            <a:endParaRPr lang="nb-NO" b="1" dirty="0" smtClean="0"/>
          </a:p>
          <a:p>
            <a:pPr marL="171450" indent="-171450">
              <a:buFont typeface="Arial" charset="0"/>
              <a:buChar char="•"/>
            </a:pPr>
            <a:r>
              <a:rPr lang="nb-NO" b="1" dirty="0" smtClean="0"/>
              <a:t>Ift. § 4-6 er første</a:t>
            </a:r>
            <a:r>
              <a:rPr lang="nb-NO" b="1" baseline="0" dirty="0" smtClean="0"/>
              <a:t> ledd i </a:t>
            </a:r>
            <a:r>
              <a:rPr lang="nb-NO" b="1" baseline="0" dirty="0" err="1" smtClean="0"/>
              <a:t>utg.p</a:t>
            </a:r>
            <a:r>
              <a:rPr lang="nb-NO" b="1" baseline="0" dirty="0" smtClean="0"/>
              <a:t> ikke en plasseringsbestemmelse. Barneverntjenesten overtar ikke omsorgen formelt, men har en handleplikt i en uavklart situasjon.</a:t>
            </a:r>
          </a:p>
          <a:p>
            <a:pPr marL="171450" indent="-171450">
              <a:buFont typeface="Arial" charset="0"/>
              <a:buChar char="•"/>
            </a:pPr>
            <a:endParaRPr lang="nb-NO" b="1" baseline="0" dirty="0" smtClean="0"/>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r>
              <a:rPr lang="nb-NO" b="1" baseline="0" dirty="0" smtClean="0"/>
              <a:t>Vedtak om plassering etter § 4-6 annet ledd har ikke gyldighet utover 6 uker med mindre sak om omsorgsovertakelse sendes fylkesnemnda, eller at foreldrene opprettholder den plasseringen som er foretatt som hjelpetiltak etter § 4-4 femte ledd. Dette reflekteres for øvrig i forutsetningene i § 4-4 femte ledd om at slik plassering ikke skal ha for lang varighet. </a:t>
            </a:r>
            <a:r>
              <a:rPr lang="nb-NO" b="1" baseline="0" dirty="0" err="1" smtClean="0"/>
              <a:t>Riedl</a:t>
            </a:r>
            <a:r>
              <a:rPr lang="nb-NO" b="1" baseline="0" dirty="0" smtClean="0"/>
              <a:t> vil komme nærmere inn på dette.</a:t>
            </a:r>
          </a:p>
          <a:p>
            <a:pPr marL="0" indent="0">
              <a:buFont typeface="Arial" charset="0"/>
              <a:buNone/>
            </a:pPr>
            <a:endParaRPr lang="nb-NO" b="1" baseline="0" dirty="0" smtClean="0"/>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r>
              <a:rPr lang="nb-NO" b="1" dirty="0" smtClean="0"/>
              <a:t>Tiltaksplan:</a:t>
            </a:r>
            <a:r>
              <a:rPr lang="nb-NO" b="1" baseline="0" dirty="0" smtClean="0"/>
              <a:t> Barneverntjenesten er ansvarlig for utarbeidelsen av denne. Tiltaksplanen skal om mulig foreligge før plasseringen.</a:t>
            </a:r>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endParaRPr lang="nb-NO" b="1" baseline="0" dirty="0" smtClean="0"/>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r>
              <a:rPr lang="nb-NO" b="1" baseline="0" dirty="0" smtClean="0"/>
              <a:t>Omsorgsplan/tiltaksplan etter § 4-15 tredje ledd. Skal vedtas/utarbeides allerede ved omsorgsovertakelsen. Plan for barnets omsorgssituasjon. Skal angi hovedformålet med omsorgsovertakelsen, omsorgsovertakelsens forventede varighet, hvor barnet skal plasseres og hvilken kontakt barnet skal ha med foreldrene. Planen bør også angi barnets behov for oppfølging, hjelp og behandling og på hvilken måte barnets behov er tenkt ivaretatt. Denne planen skal erstattes av en plan for barnets fremtidige omsorgssituasjon senest to år etter omsorgsovertakelsen.</a:t>
            </a:r>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endParaRPr lang="nb-NO" b="1" baseline="0" dirty="0" smtClean="0"/>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r>
              <a:rPr lang="nb-NO" b="1" baseline="0" dirty="0" smtClean="0"/>
              <a:t>Den kommunale barneverntjenesten er ansvarlig for å fremme saken for fylkesnemnda, samt sørge for at institusjonen er orientert om at det foreligger gyldig vedtak.</a:t>
            </a:r>
          </a:p>
          <a:p>
            <a:pPr marL="0" indent="0">
              <a:buFont typeface="Arial" charset="0"/>
              <a:buNone/>
            </a:pPr>
            <a:endParaRPr lang="nb-NO" dirty="0" smtClean="0"/>
          </a:p>
          <a:p>
            <a:pPr marL="171450" indent="-171450">
              <a:buFont typeface="Arial" charset="0"/>
              <a:buChar char="•"/>
            </a:pPr>
            <a:r>
              <a:rPr lang="nb-NO" dirty="0" smtClean="0"/>
              <a:t>Tilsynsansvaret omfatter beboernes situasjon og behov under institusjonsoppholdet. Fylkesmannen må holde seg orientert om bemanningens sammensetning og hvorvidt de faglige kvalifikasjonene er tilstrekkelige sett i forhold til institusjonens målgruppe. Fylkesmannen har også et ansvar for å føre tilsyn med at bestemmelsen i barnevernloven § 6-10 om krav til politiattest for ansatte innen barneverntjenesten og institusjonene, etterleves.</a:t>
            </a:r>
          </a:p>
          <a:p>
            <a:pPr marL="0" indent="0">
              <a:buFont typeface="Arial" charset="0"/>
              <a:buNone/>
            </a:pPr>
            <a:endParaRPr lang="nb-NO" dirty="0" smtClean="0"/>
          </a:p>
          <a:p>
            <a:pPr marL="171450" indent="-171450">
              <a:buFont typeface="Arial" charset="0"/>
              <a:buChar char="•"/>
            </a:pPr>
            <a:r>
              <a:rPr lang="nb-NO" baseline="0" dirty="0" smtClean="0"/>
              <a:t>For at forutsetningen for plasseringen skal kunne oppfylles er det ikke </a:t>
            </a:r>
            <a:r>
              <a:rPr lang="nb-NO" baseline="0" dirty="0" smtClean="0"/>
              <a:t>tilstrekkelig å bare sende kopi av fylkesnemndas slutning til institusjonen. Hele vedtaket fra fylkesnemnda må oversendes institusjonen ved plassering. Dette for at institusjonen skal være orientert om vedtakets forutsetninger de må jobbe ut ifra og hva som ligger til grunn for plassering. Institusjonen må vite «hva de skal jobbe med».</a:t>
            </a:r>
          </a:p>
          <a:p>
            <a:pPr marL="0" indent="0">
              <a:buFont typeface="Arial" charset="0"/>
              <a:buNone/>
            </a:pPr>
            <a:r>
              <a:rPr lang="nb-NO" b="1" baseline="0" dirty="0" smtClean="0"/>
              <a:t>NB: Vedtak fra fylkesnemnda som oversendes institusjonen må da sladdes for de opplysningene som institusjonen ikke har innsyn i. Altså opplysninger som omhandler andre enn barnet og som ikke har relevans for den jobben institusjonen skal gjøre.</a:t>
            </a:r>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11</a:t>
            </a:fld>
            <a:endParaRPr lang="nn-NO"/>
          </a:p>
        </p:txBody>
      </p:sp>
    </p:spTree>
    <p:extLst>
      <p:ext uri="{BB962C8B-B14F-4D97-AF65-F5344CB8AC3E}">
        <p14:creationId xmlns:p14="http://schemas.microsoft.com/office/powerpoint/2010/main" val="134112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Fylkesmannen vurderer</a:t>
            </a:r>
            <a:r>
              <a:rPr lang="nb-NO" baseline="0" dirty="0" smtClean="0"/>
              <a:t> omsorgssituasjonen ved å fokusere på disse områdene.</a:t>
            </a:r>
          </a:p>
          <a:p>
            <a:endParaRPr lang="nb-NO" baseline="0" dirty="0" smtClean="0"/>
          </a:p>
          <a:p>
            <a:r>
              <a:rPr lang="nb-NO" baseline="0" dirty="0" smtClean="0"/>
              <a:t>Omsorgssituasjonen vurderes også ut ifra samtaler tilsynet har med beboerne..</a:t>
            </a:r>
          </a:p>
          <a:p>
            <a:endParaRPr lang="nb-NO" baseline="0" dirty="0" smtClean="0"/>
          </a:p>
          <a:p>
            <a:r>
              <a:rPr lang="nb-NO" baseline="0" dirty="0" smtClean="0"/>
              <a:t>Kollektiv avstraffelse: Straff som ilegges beboergruppen under ett. Altså straff som alle pålegges som følge av en eller noen få beboeres handlinger.</a:t>
            </a:r>
          </a:p>
          <a:p>
            <a:r>
              <a:rPr lang="nb-NO" baseline="0" dirty="0" smtClean="0"/>
              <a:t>Eks: En beboer har knust </a:t>
            </a:r>
            <a:r>
              <a:rPr lang="nb-NO" baseline="0" dirty="0" err="1" smtClean="0"/>
              <a:t>TV’en</a:t>
            </a:r>
            <a:r>
              <a:rPr lang="nb-NO" baseline="0" dirty="0" smtClean="0"/>
              <a:t>, og institusjonen vurderer at det ikke skal skaffes ny TV fordi det ikke er «forsvarlig» å ha TV…</a:t>
            </a:r>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12</a:t>
            </a:fld>
            <a:endParaRPr lang="nn-NO"/>
          </a:p>
        </p:txBody>
      </p:sp>
    </p:spTree>
    <p:extLst>
      <p:ext uri="{BB962C8B-B14F-4D97-AF65-F5344CB8AC3E}">
        <p14:creationId xmlns:p14="http://schemas.microsoft.com/office/powerpoint/2010/main" val="1061724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77500" lnSpcReduction="20000"/>
          </a:bodyPr>
          <a:lstStyle/>
          <a:p>
            <a:r>
              <a:rPr lang="nb-NO" b="1" baseline="0" dirty="0" smtClean="0"/>
              <a:t>Husordensregler: Vanlige regler for orden og oppførsel. </a:t>
            </a:r>
            <a:r>
              <a:rPr lang="nb-NO" b="1" baseline="0" dirty="0" err="1" smtClean="0"/>
              <a:t>F.eks</a:t>
            </a:r>
            <a:r>
              <a:rPr lang="nb-NO" b="1" baseline="0" dirty="0" smtClean="0"/>
              <a:t> er regler om innetid greit. Det er imidlertid ikke greit å for eksempel nekte en beboer å forlate avdelingen, rommet eller institusjonen etter kl. 18.00.</a:t>
            </a:r>
          </a:p>
          <a:p>
            <a:r>
              <a:rPr lang="nb-NO" b="1" baseline="0" dirty="0" smtClean="0"/>
              <a:t>Husordensregler må ikke komme i konflikt med reglene i rettighetsforskriften. Beboerne har rett til å medvirke til husordensregler. De må få være med på å bestemme hvordan de skal ha det der de bor. Dette er tross alt hjemmet deres, ikke et fengsel.</a:t>
            </a:r>
          </a:p>
          <a:p>
            <a:endParaRPr lang="nb-NO" b="1" baseline="0" dirty="0" smtClean="0"/>
          </a:p>
          <a:p>
            <a:r>
              <a:rPr lang="nb-NO" b="1" baseline="0" dirty="0" smtClean="0"/>
              <a:t>Medvirkning: Rett til å bestemme klesvalg. Beboer har rett til å utrykke seg i form av klesstil og andre effekter som reflekterer barnets interesser og overbevisning.</a:t>
            </a:r>
          </a:p>
          <a:p>
            <a:r>
              <a:rPr lang="nb-NO" b="1" baseline="0" dirty="0" err="1" smtClean="0"/>
              <a:t>F.eks</a:t>
            </a:r>
            <a:r>
              <a:rPr lang="nb-NO" b="1" baseline="0" dirty="0" smtClean="0"/>
              <a:t> «</a:t>
            </a:r>
            <a:r>
              <a:rPr lang="nb-NO" b="1" baseline="0" dirty="0" err="1" smtClean="0"/>
              <a:t>gothere</a:t>
            </a:r>
            <a:r>
              <a:rPr lang="nb-NO" b="1" baseline="0" dirty="0" smtClean="0"/>
              <a:t>», svartkledd og svarsminket depressiv fremtoning. </a:t>
            </a:r>
          </a:p>
          <a:p>
            <a:r>
              <a:rPr lang="nb-NO" b="1" baseline="0" dirty="0" smtClean="0"/>
              <a:t>Espens eksempel om at en kjenning opplever at når han ser en </a:t>
            </a:r>
            <a:r>
              <a:rPr lang="nb-NO" b="1" baseline="0" dirty="0" err="1" smtClean="0"/>
              <a:t>gother</a:t>
            </a:r>
            <a:r>
              <a:rPr lang="nb-NO" b="1" baseline="0" dirty="0" smtClean="0"/>
              <a:t>, ser han ikke en person, men to. To skuffede foreldre…</a:t>
            </a:r>
            <a:endParaRPr lang="nb-NO" b="1" dirty="0" smtClean="0"/>
          </a:p>
          <a:p>
            <a:endParaRPr lang="nb-NO" dirty="0" smtClean="0"/>
          </a:p>
          <a:p>
            <a:endParaRPr lang="nb-NO" dirty="0" smtClean="0"/>
          </a:p>
          <a:p>
            <a:r>
              <a:rPr lang="nb-NO" dirty="0" smtClean="0"/>
              <a:t>Personopplysningsloven § 18:</a:t>
            </a:r>
          </a:p>
          <a:p>
            <a:r>
              <a:rPr lang="nb-NO" dirty="0" smtClean="0">
                <a:effectLst/>
              </a:rPr>
              <a:t>Enhver som ber om det, skal få vite hva slags behandling av personopplysninger </a:t>
            </a:r>
            <a:r>
              <a:rPr lang="nb-NO" baseline="30000" dirty="0" smtClean="0">
                <a:effectLst/>
              </a:rPr>
              <a:t>2</a:t>
            </a:r>
            <a:r>
              <a:rPr lang="nb-NO" dirty="0" smtClean="0">
                <a:effectLst/>
              </a:rPr>
              <a:t> en behandlingsansvarlig </a:t>
            </a:r>
            <a:r>
              <a:rPr lang="nb-NO" baseline="30000" dirty="0" smtClean="0">
                <a:effectLst/>
              </a:rPr>
              <a:t>3</a:t>
            </a:r>
            <a:r>
              <a:rPr lang="nb-NO" dirty="0" smtClean="0">
                <a:effectLst/>
              </a:rPr>
              <a:t> foretar, og kan kreve å få følgende informasjon om en bestemt type behandling:</a:t>
            </a:r>
            <a:r>
              <a:rPr lang="nb-NO" baseline="30000" dirty="0" smtClean="0">
                <a:effectLst/>
              </a:rPr>
              <a:t>4</a:t>
            </a:r>
            <a:r>
              <a:rPr lang="nb-NO" dirty="0" smtClean="0">
                <a:effectLst/>
              </a:rPr>
              <a:t> </a:t>
            </a:r>
          </a:p>
          <a:p>
            <a:r>
              <a:rPr lang="nb-NO" dirty="0" smtClean="0">
                <a:effectLst/>
              </a:rPr>
              <a:t>a)navn og adresse på den behandlingsansvarlige </a:t>
            </a:r>
            <a:r>
              <a:rPr lang="nb-NO" baseline="30000" dirty="0" smtClean="0">
                <a:effectLst/>
              </a:rPr>
              <a:t>3</a:t>
            </a:r>
            <a:r>
              <a:rPr lang="nb-NO" dirty="0" smtClean="0">
                <a:effectLst/>
              </a:rPr>
              <a:t> og dennes eventuelle representant, </a:t>
            </a:r>
            <a:r>
              <a:rPr lang="nb-NO" baseline="30000" dirty="0" smtClean="0">
                <a:effectLst/>
              </a:rPr>
              <a:t>5</a:t>
            </a:r>
          </a:p>
          <a:p>
            <a:r>
              <a:rPr lang="nb-NO" dirty="0" smtClean="0">
                <a:effectLst/>
              </a:rPr>
              <a:t>b)hvem som har det daglige ansvaret for å oppfylle den behandlingsansvarliges </a:t>
            </a:r>
            <a:r>
              <a:rPr lang="nb-NO" baseline="30000" dirty="0" smtClean="0">
                <a:effectLst/>
              </a:rPr>
              <a:t>3</a:t>
            </a:r>
            <a:r>
              <a:rPr lang="nb-NO" dirty="0" smtClean="0">
                <a:effectLst/>
              </a:rPr>
              <a:t> plikter, </a:t>
            </a:r>
          </a:p>
          <a:p>
            <a:r>
              <a:rPr lang="nb-NO" dirty="0" smtClean="0">
                <a:effectLst/>
              </a:rPr>
              <a:t>c)formålet med behandlingen, </a:t>
            </a:r>
            <a:r>
              <a:rPr lang="nb-NO" baseline="30000" dirty="0" smtClean="0">
                <a:effectLst/>
              </a:rPr>
              <a:t>4</a:t>
            </a:r>
          </a:p>
          <a:p>
            <a:r>
              <a:rPr lang="nb-NO" dirty="0" smtClean="0">
                <a:effectLst/>
              </a:rPr>
              <a:t>d)beskrivelser av hvilke typer personopplysninger </a:t>
            </a:r>
            <a:r>
              <a:rPr lang="nb-NO" baseline="30000" dirty="0" smtClean="0">
                <a:effectLst/>
              </a:rPr>
              <a:t>2</a:t>
            </a:r>
            <a:r>
              <a:rPr lang="nb-NO" dirty="0" smtClean="0">
                <a:effectLst/>
              </a:rPr>
              <a:t> som behandles,</a:t>
            </a:r>
          </a:p>
          <a:p>
            <a:r>
              <a:rPr lang="nb-NO" dirty="0" smtClean="0">
                <a:effectLst/>
              </a:rPr>
              <a:t>e)hvor opplysningene er hentet fra, og </a:t>
            </a:r>
          </a:p>
          <a:p>
            <a:r>
              <a:rPr lang="nb-NO" dirty="0" smtClean="0">
                <a:effectLst/>
              </a:rPr>
              <a:t>f)om personopplysningene </a:t>
            </a:r>
            <a:r>
              <a:rPr lang="nb-NO" baseline="30000" dirty="0" smtClean="0">
                <a:effectLst/>
              </a:rPr>
              <a:t>2</a:t>
            </a:r>
            <a:r>
              <a:rPr lang="nb-NO" dirty="0" smtClean="0">
                <a:effectLst/>
              </a:rPr>
              <a:t> vil bli utlevert, og eventuelt hvem som er mottaker. </a:t>
            </a:r>
          </a:p>
          <a:p>
            <a:endParaRPr lang="nb-NO" dirty="0" smtClean="0">
              <a:effectLst/>
            </a:endParaRPr>
          </a:p>
          <a:p>
            <a:r>
              <a:rPr lang="nb-NO" dirty="0" smtClean="0">
                <a:effectLst/>
              </a:rPr>
              <a:t>Dersom den som ber om innsyn er registrert, </a:t>
            </a:r>
            <a:r>
              <a:rPr lang="nb-NO" baseline="30000" dirty="0" smtClean="0">
                <a:effectLst/>
              </a:rPr>
              <a:t>6</a:t>
            </a:r>
            <a:r>
              <a:rPr lang="nb-NO" dirty="0" smtClean="0">
                <a:effectLst/>
              </a:rPr>
              <a:t> skal den behandlingsansvarlige </a:t>
            </a:r>
            <a:r>
              <a:rPr lang="nb-NO" baseline="30000" dirty="0" smtClean="0">
                <a:effectLst/>
              </a:rPr>
              <a:t>3</a:t>
            </a:r>
            <a:r>
              <a:rPr lang="nb-NO" dirty="0" smtClean="0">
                <a:effectLst/>
              </a:rPr>
              <a:t> opplyse om </a:t>
            </a:r>
          </a:p>
          <a:p>
            <a:r>
              <a:rPr lang="nb-NO" dirty="0" smtClean="0">
                <a:effectLst/>
              </a:rPr>
              <a:t>a)hvilke opplysninger om den registrerte </a:t>
            </a:r>
            <a:r>
              <a:rPr lang="nb-NO" baseline="30000" dirty="0" smtClean="0">
                <a:effectLst/>
              </a:rPr>
              <a:t>6</a:t>
            </a:r>
            <a:r>
              <a:rPr lang="nb-NO" dirty="0" smtClean="0">
                <a:effectLst/>
              </a:rPr>
              <a:t> som behandles, og </a:t>
            </a:r>
          </a:p>
          <a:p>
            <a:r>
              <a:rPr lang="nb-NO" dirty="0" smtClean="0">
                <a:effectLst/>
              </a:rPr>
              <a:t>b)sikkerhetstiltakene </a:t>
            </a:r>
            <a:r>
              <a:rPr lang="nb-NO" baseline="30000" dirty="0" smtClean="0">
                <a:effectLst/>
              </a:rPr>
              <a:t>7</a:t>
            </a:r>
            <a:r>
              <a:rPr lang="nb-NO" dirty="0" smtClean="0">
                <a:effectLst/>
              </a:rPr>
              <a:t> ved behandlingen så langt innsyn ikke svekker sikkerheten. </a:t>
            </a:r>
          </a:p>
          <a:p>
            <a:endParaRPr lang="nb-NO" dirty="0" smtClean="0">
              <a:effectLst/>
            </a:endParaRPr>
          </a:p>
          <a:p>
            <a:r>
              <a:rPr lang="nb-NO" dirty="0" smtClean="0">
                <a:effectLst/>
              </a:rPr>
              <a:t>Den registrerte </a:t>
            </a:r>
            <a:r>
              <a:rPr lang="nb-NO" baseline="30000" dirty="0" smtClean="0">
                <a:effectLst/>
              </a:rPr>
              <a:t>6</a:t>
            </a:r>
            <a:r>
              <a:rPr lang="nb-NO" dirty="0" smtClean="0">
                <a:effectLst/>
              </a:rPr>
              <a:t> kan kreve at den behandlingsansvarlige </a:t>
            </a:r>
            <a:r>
              <a:rPr lang="nb-NO" baseline="30000" dirty="0" smtClean="0">
                <a:effectLst/>
              </a:rPr>
              <a:t>3</a:t>
            </a:r>
            <a:r>
              <a:rPr lang="nb-NO" dirty="0" smtClean="0">
                <a:effectLst/>
              </a:rPr>
              <a:t> utdyper informasjonen i første ledd bokstav a – f i den grad dette er nødvendig for at den registrerte skal kunne vareta egne interesser.</a:t>
            </a:r>
          </a:p>
          <a:p>
            <a:endParaRPr lang="nb-NO" dirty="0" smtClean="0">
              <a:effectLst/>
            </a:endParaRPr>
          </a:p>
          <a:p>
            <a:r>
              <a:rPr lang="nb-NO" dirty="0" smtClean="0">
                <a:effectLst/>
              </a:rPr>
              <a:t>Retten til informasjon etter annet og tredje ledd gjelder ikke dersom personopplysningene </a:t>
            </a:r>
            <a:r>
              <a:rPr lang="nb-NO" baseline="30000" dirty="0" smtClean="0">
                <a:effectLst/>
              </a:rPr>
              <a:t>2</a:t>
            </a:r>
            <a:r>
              <a:rPr lang="nb-NO" dirty="0" smtClean="0">
                <a:effectLst/>
              </a:rPr>
              <a:t> behandles utelukkende for historiske, statistiske eller vitenskapelige formål og behandlingen ikke får noen direkte betydning for den registrerte.</a:t>
            </a:r>
            <a:r>
              <a:rPr lang="nb-NO" dirty="0" smtClean="0"/>
              <a:t> </a:t>
            </a:r>
          </a:p>
          <a:p>
            <a:endParaRPr lang="nb-NO" dirty="0" smtClean="0"/>
          </a:p>
          <a:p>
            <a:r>
              <a:rPr lang="nb-NO" b="1" dirty="0" smtClean="0"/>
              <a:t>Personopplysningsloven har i dag ingen egne regler om behandling av mindreåriges personopplysninger. Personverndirektivet skiller heller ikke mellom opplysninger som gjelder barn og opplysninger som gjelder voksne.</a:t>
            </a:r>
            <a:r>
              <a:rPr lang="nb-NO" b="1" baseline="0" dirty="0" smtClean="0"/>
              <a:t> </a:t>
            </a:r>
            <a:r>
              <a:rPr lang="nb-NO" b="1" dirty="0" smtClean="0"/>
              <a:t>Utgangspunktet etter gjeldende rett er at barn og voksne har samme rettigheter etter personopplysningsloven. </a:t>
            </a:r>
          </a:p>
          <a:p>
            <a:r>
              <a:rPr lang="nb-NO" dirty="0" smtClean="0"/>
              <a:t>Når det gjelder mindreårige vil det imidlertid vanligvis være den som har foreldreansvaret som opptrer på vegne av barnet. Personopplysningslovens alminnelige bestemmelser suppleres således av reglene i lov om barn og foreldre 8. april 1981 nr. 7 (barnelova). Etter barnelova § 30 har foreldrene rett og plikt til å ta avgjørelser om personlige forhold for barnet, herunder samtykke til behandling av personopplysninger. Avgjørelsene skal treffes ut fra barnets interesser og behov, og barnets ønsker skal tillegges økende vekt med alderen, jf. §§ 31-33.</a:t>
            </a:r>
          </a:p>
          <a:p>
            <a:r>
              <a:rPr lang="nb-NO" dirty="0" smtClean="0"/>
              <a:t>Mindreåriges personvern beskyttes også av Barnekonvensjonen artikkel 16, som bestemmer at ingen barn skal utsettes for ulovlig innblanding i sitt privatliv.</a:t>
            </a:r>
          </a:p>
          <a:p>
            <a:endParaRPr lang="nb-NO" dirty="0" smtClean="0"/>
          </a:p>
          <a:p>
            <a:r>
              <a:rPr lang="nb-NO" dirty="0" smtClean="0"/>
              <a:t>Har vært</a:t>
            </a:r>
            <a:r>
              <a:rPr lang="nb-NO" baseline="0" dirty="0" smtClean="0"/>
              <a:t> diskutert om man skal innføre en begrensning i mindreåriges innsynsrett etter reglene i personopplysningsloven. Da med hensyn til misbruk av slike opplysninger gjennom distribuering i ulike sammenhenger, </a:t>
            </a:r>
            <a:r>
              <a:rPr lang="nb-NO" baseline="0" dirty="0" err="1" smtClean="0"/>
              <a:t>f.eks</a:t>
            </a:r>
            <a:r>
              <a:rPr lang="nb-NO" baseline="0" dirty="0" smtClean="0"/>
              <a:t> sosiale media. Dette er imidlertid ikke innført, dog bør spørsmålet være om hvorvidt barnet bør få kjennskap til opplysninger om seg selv dersom det er fare for at disse blir spredt.</a:t>
            </a:r>
          </a:p>
          <a:p>
            <a:endParaRPr lang="nb-NO" baseline="0" dirty="0" smtClean="0"/>
          </a:p>
          <a:p>
            <a:r>
              <a:rPr lang="nb-NO" b="1" baseline="0" dirty="0" smtClean="0"/>
              <a:t>Små barn på barnehjem har ofte problemer med å skille mellom hvem som er tilsyn og hvem som er saksbehandler i barnevernet.</a:t>
            </a:r>
            <a:endParaRPr lang="nb-NO" b="1" dirty="0" smtClean="0"/>
          </a:p>
          <a:p>
            <a:endParaRPr lang="nb-NO" dirty="0" smtClean="0">
              <a:effectLst/>
            </a:endParaRPr>
          </a:p>
          <a:p>
            <a:endParaRPr lang="nb-NO" dirty="0" smtClean="0">
              <a:effectLst/>
            </a:endParaRPr>
          </a:p>
          <a:p>
            <a:endParaRPr lang="nb-NO" dirty="0" smtClean="0">
              <a:effectLst/>
            </a:endParaRPr>
          </a:p>
          <a:p>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13</a:t>
            </a:fld>
            <a:endParaRPr lang="nn-NO"/>
          </a:p>
        </p:txBody>
      </p:sp>
    </p:spTree>
    <p:extLst>
      <p:ext uri="{BB962C8B-B14F-4D97-AF65-F5344CB8AC3E}">
        <p14:creationId xmlns:p14="http://schemas.microsoft.com/office/powerpoint/2010/main" val="998313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Dog ikke ethvert</a:t>
            </a:r>
            <a:r>
              <a:rPr lang="nb-NO" baseline="0" dirty="0" smtClean="0"/>
              <a:t> fravær av samtykke (naturlig nok) Men der tvangen gir et preg av gjennomføring av noe mot en person som vedkommende ikke vil.</a:t>
            </a:r>
          </a:p>
          <a:p>
            <a:endParaRPr lang="nb-NO" dirty="0" smtClean="0"/>
          </a:p>
          <a:p>
            <a:r>
              <a:rPr lang="nb-NO" b="1" u="sng" dirty="0" smtClean="0"/>
              <a:t>Rettighetsforskriften</a:t>
            </a:r>
            <a:r>
              <a:rPr lang="nb-NO" b="1" u="sng" baseline="0" dirty="0" smtClean="0"/>
              <a:t> § 12: </a:t>
            </a:r>
          </a:p>
          <a:p>
            <a:r>
              <a:rPr lang="nb-NO" b="1" baseline="0" dirty="0" smtClean="0"/>
              <a:t>Bruk av tvang og andre inngrep i den personlige integriteten skal ikke benyttes i større grad enn det som er nødvendig for formålet. Andre fremgangsmåter skal være prøvd først.</a:t>
            </a:r>
            <a:endParaRPr lang="nb-NO" b="1" dirty="0" smtClean="0"/>
          </a:p>
          <a:p>
            <a:endParaRPr lang="nb-NO" dirty="0" smtClean="0"/>
          </a:p>
          <a:p>
            <a:r>
              <a:rPr lang="nb-NO" b="1" u="sng" dirty="0" smtClean="0"/>
              <a:t>Rettighetsforskriften</a:t>
            </a:r>
            <a:r>
              <a:rPr lang="nb-NO" b="1" u="sng" baseline="0" dirty="0" smtClean="0"/>
              <a:t> § </a:t>
            </a:r>
            <a:r>
              <a:rPr lang="nb-NO" b="1" u="none" baseline="0" dirty="0" smtClean="0"/>
              <a:t>13: «Det generelle forbudet mot bruk av tvang og makt»</a:t>
            </a:r>
            <a:endParaRPr lang="nb-NO" b="1" u="sng" baseline="0" dirty="0" smtClean="0"/>
          </a:p>
          <a:p>
            <a:r>
              <a:rPr lang="nb-NO" b="1" baseline="0" dirty="0" smtClean="0"/>
              <a:t>Mange typer tvang som brukes på mange områder i samfunnet. Utgangspunktet for alle er at det er forbud mot bruk av tvang eller makt.</a:t>
            </a:r>
          </a:p>
          <a:p>
            <a:r>
              <a:rPr lang="nb-NO" b="1" baseline="0" dirty="0" smtClean="0"/>
              <a:t>Mindre inngrep i form av fysisk tvang og makt kan imidlertid anvendes når dette er åpenbart nødvendig som ledd i institusjonens ansvar for å gi forsvarlig omsorg eller av hensyn til trygghet og trivsel for alle på institusjonen.</a:t>
            </a:r>
          </a:p>
          <a:p>
            <a:endParaRPr lang="nb-NO" b="1" baseline="0" dirty="0" smtClean="0"/>
          </a:p>
          <a:p>
            <a:r>
              <a:rPr lang="nb-NO" b="1" baseline="0" dirty="0" smtClean="0"/>
              <a:t>Så kommer unntakene på rekke og rad i forskriftens øvrige bestemmelser.</a:t>
            </a:r>
          </a:p>
          <a:p>
            <a:endParaRPr lang="nb-NO" b="1" baseline="0" dirty="0" smtClean="0"/>
          </a:p>
          <a:p>
            <a:r>
              <a:rPr lang="nb-NO" b="1" baseline="0" dirty="0" smtClean="0"/>
              <a:t>Det som er viktig å tenke på er at tvang bare kan brukes for å avverge en reel og oppstått faresituasjon, ikke for å forebygge en potensiell faresituasjon. Faremomentet må altså være til stede når tvang iverksettes…</a:t>
            </a:r>
            <a:endParaRPr lang="nb-NO" b="1" baseline="0" dirty="0" smtClean="0"/>
          </a:p>
          <a:p>
            <a:r>
              <a:rPr lang="nb-NO" b="1" baseline="0" dirty="0" smtClean="0">
                <a:effectLst/>
              </a:rPr>
              <a:t>Tvangsprotokoller: </a:t>
            </a:r>
            <a:r>
              <a:rPr lang="nb-NO" b="0" baseline="0" dirty="0" smtClean="0">
                <a:effectLst/>
              </a:rPr>
              <a:t>Vi gjennomgår protokollen i forhold til hvilken tvang som er brukt, ift. om protokollen skal være utformet som et enkeltvedtak. Om den inneholder plasseringshjemmel, dato for tvangsbruk, klageadgang, signatur av leder. I tillegg gjennomgår vi innholdet og begrunnelsen for tvangsbruken.  Vi undersøker </a:t>
            </a:r>
            <a:r>
              <a:rPr lang="nb-NO" b="0" baseline="0" dirty="0" err="1" smtClean="0">
                <a:effectLst/>
              </a:rPr>
              <a:t>f.eks</a:t>
            </a:r>
            <a:r>
              <a:rPr lang="nb-NO" b="0" baseline="0" dirty="0" smtClean="0">
                <a:effectLst/>
              </a:rPr>
              <a:t> om det er brukt tvang som et ledd i forebygging av skade, noe som ikke er tillatt. Tvang skal kun brukes for å avverge fare. </a:t>
            </a:r>
          </a:p>
          <a:p>
            <a:endParaRPr lang="nb-NO" b="0" baseline="0" dirty="0" smtClean="0">
              <a:effectLst/>
            </a:endParaRPr>
          </a:p>
          <a:p>
            <a:r>
              <a:rPr lang="nb-NO" b="1" baseline="0" dirty="0" smtClean="0">
                <a:effectLst/>
              </a:rPr>
              <a:t>Fylkesmannen mottar alle tvangsprotokoller for gjennomgang uavhengig av tilsyn.</a:t>
            </a:r>
          </a:p>
          <a:p>
            <a:endParaRPr lang="nb-NO" b="1" baseline="0" dirty="0" smtClean="0">
              <a:effectLst/>
            </a:endParaRPr>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14</a:t>
            </a:fld>
            <a:endParaRPr lang="nn-NO"/>
          </a:p>
        </p:txBody>
      </p:sp>
    </p:spTree>
    <p:extLst>
      <p:ext uri="{BB962C8B-B14F-4D97-AF65-F5344CB8AC3E}">
        <p14:creationId xmlns:p14="http://schemas.microsoft.com/office/powerpoint/2010/main" val="669900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charset="0"/>
              <a:buChar char="•"/>
            </a:pPr>
            <a:r>
              <a:rPr lang="nb-NO" b="1" dirty="0" smtClean="0"/>
              <a:t>Barnets beste:</a:t>
            </a:r>
            <a:r>
              <a:rPr lang="nb-NO" b="1" baseline="0" dirty="0" smtClean="0"/>
              <a:t> </a:t>
            </a:r>
            <a:r>
              <a:rPr lang="nb-NO" b="1" baseline="0" dirty="0" err="1" smtClean="0"/>
              <a:t>Bvl</a:t>
            </a:r>
            <a:r>
              <a:rPr lang="nb-NO" b="1" baseline="0" dirty="0" smtClean="0"/>
              <a:t> § 4-1, hovedhensynet som ligger til grunn for all virksomhet i barnevernet.</a:t>
            </a:r>
          </a:p>
          <a:p>
            <a:pPr marL="171450" indent="-171450">
              <a:buFont typeface="Arial" charset="0"/>
              <a:buChar char="•"/>
            </a:pPr>
            <a:endParaRPr lang="nb-NO" b="1" baseline="0" dirty="0" smtClean="0"/>
          </a:p>
          <a:p>
            <a:pPr marL="171450" indent="-171450">
              <a:buFont typeface="Arial" charset="0"/>
              <a:buChar char="•"/>
            </a:pPr>
            <a:r>
              <a:rPr lang="nb-NO" b="1" baseline="0" dirty="0" smtClean="0"/>
              <a:t>«Barnets beste» er ikke en materiell verdi. Man kan ikke utlede noen </a:t>
            </a:r>
            <a:r>
              <a:rPr lang="nb-NO" b="1" baseline="0" dirty="0" smtClean="0"/>
              <a:t>konkrete rettigheter </a:t>
            </a:r>
            <a:r>
              <a:rPr lang="nb-NO" b="1" baseline="0" dirty="0" smtClean="0"/>
              <a:t>av begrepet, men det vurderingstema som ligger til grunn i alle saker barnevernet er involvert i, og vil således også ligge til grunn for tilsynsmyndighetenes oppgaver. </a:t>
            </a:r>
            <a:endParaRPr lang="nb-NO" b="1"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15</a:t>
            </a:fld>
            <a:endParaRPr lang="nn-NO"/>
          </a:p>
        </p:txBody>
      </p:sp>
    </p:spTree>
    <p:extLst>
      <p:ext uri="{BB962C8B-B14F-4D97-AF65-F5344CB8AC3E}">
        <p14:creationId xmlns:p14="http://schemas.microsoft.com/office/powerpoint/2010/main" val="3346892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smtClean="0"/>
              <a:t>Forklar hvordan</a:t>
            </a:r>
            <a:r>
              <a:rPr lang="nb-NO" b="1" baseline="0" dirty="0" smtClean="0"/>
              <a:t> vi gjør dette. Et kveldsbesøk kvelden før møte med institusjonsledelsen, samtaler med beboerne ut ifra egne ønsker mv.</a:t>
            </a:r>
          </a:p>
          <a:p>
            <a:pPr marL="171450" indent="-171450">
              <a:buFontTx/>
              <a:buChar char="-"/>
            </a:pPr>
            <a:r>
              <a:rPr lang="nb-NO" b="1" baseline="0" dirty="0" smtClean="0"/>
              <a:t>Vi snakker gjerne med beboerne i fellesskap, men alle får et tilbud om å snakke med tilsynet i enerom. Vi prøver da å skape en relasjon til beboeren slik at han eller hun føler seg trygg til å snakke med oss slik at vi får klarhet i beboerens ønsker og problemer.</a:t>
            </a:r>
          </a:p>
          <a:p>
            <a:pPr marL="171450" indent="-171450">
              <a:buFontTx/>
              <a:buChar char="-"/>
            </a:pPr>
            <a:r>
              <a:rPr lang="nb-NO" b="1" baseline="0" dirty="0" smtClean="0"/>
              <a:t>Vi ordner også med tolk, gjerne telefontolk, hvis det er </a:t>
            </a:r>
            <a:r>
              <a:rPr lang="nb-NO" b="1" baseline="0" dirty="0" smtClean="0"/>
              <a:t>nødvendig (uansett nasjonalitet)</a:t>
            </a:r>
            <a:endParaRPr lang="nb-NO" b="1"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16</a:t>
            </a:fld>
            <a:endParaRPr lang="nn-NO"/>
          </a:p>
        </p:txBody>
      </p:sp>
    </p:spTree>
    <p:extLst>
      <p:ext uri="{BB962C8B-B14F-4D97-AF65-F5344CB8AC3E}">
        <p14:creationId xmlns:p14="http://schemas.microsoft.com/office/powerpoint/2010/main" val="1792307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dirty="0" smtClean="0">
                <a:effectLst/>
              </a:rPr>
              <a:t>I</a:t>
            </a:r>
            <a:r>
              <a:rPr lang="nb-NO" b="0" baseline="0" dirty="0" smtClean="0">
                <a:effectLst/>
              </a:rPr>
              <a:t> forslag til lovendring i barnevernloven er det tatt inn et nytt annet ledd i § 4-1 om barns rett til medvirkning og til å tilrettelegge for samtaler, herunder ta med en tillitsperson.</a:t>
            </a:r>
          </a:p>
          <a:p>
            <a:r>
              <a:rPr lang="nb-NO" b="1" i="1" baseline="0" dirty="0" smtClean="0">
                <a:effectLst/>
              </a:rPr>
              <a:t>«Barnet skal gis mulighet for medvirkning og det skal tilrettelegges for samtaler med barnet. Barn som barnevernet har overtatt omsorgen for kan gis anledning til å ha med seg en person barnet har særlig tillit til. Departementet kan gi nærmere forskrifter om medvirkning og om tillitspersonens oppgaver og funksjon»</a:t>
            </a:r>
          </a:p>
          <a:p>
            <a:endParaRPr lang="nb-NO" b="0" i="1" baseline="0" dirty="0" smtClean="0">
              <a:effectLst/>
            </a:endParaRPr>
          </a:p>
          <a:p>
            <a:r>
              <a:rPr lang="nb-NO" b="1" i="1" baseline="0" dirty="0" err="1" smtClean="0">
                <a:effectLst/>
              </a:rPr>
              <a:t>Prop</a:t>
            </a:r>
            <a:r>
              <a:rPr lang="nb-NO" b="1" i="1" baseline="0" dirty="0" smtClean="0">
                <a:effectLst/>
              </a:rPr>
              <a:t>. 106 L (2012 – 2013), endringer i barnevernloven har vært oppe til førstegangs behandling i Stortinget 10.06.13, og ble vedtatt. Den avventer  nå annen gangs behandling før den blir endelig vedtatt.</a:t>
            </a:r>
          </a:p>
          <a:p>
            <a:endParaRPr lang="nb-NO" b="0" i="1" baseline="0" dirty="0" smtClean="0">
              <a:effectLst/>
            </a:endParaRPr>
          </a:p>
          <a:p>
            <a:r>
              <a:rPr lang="nb-NO" b="0" i="0" baseline="0" dirty="0" smtClean="0">
                <a:effectLst/>
              </a:rPr>
              <a:t>Bakgrunnen for denne endringen er barnekonvensjonens art. 12, og artikkelen gis således utvidet betydning i forhold til ordlyden. Begrepet (medvirkning) omfatter rett til informasjon, rett til å bli hørt, osv.</a:t>
            </a:r>
            <a:endParaRPr lang="nb-NO" b="0" i="0" dirty="0" smtClean="0">
              <a:effectLst/>
            </a:endParaRPr>
          </a:p>
          <a:p>
            <a:endParaRPr lang="nb-NO" b="0" dirty="0" smtClean="0">
              <a:effectLst/>
            </a:endParaRPr>
          </a:p>
          <a:p>
            <a:r>
              <a:rPr lang="nb-NO" b="1" dirty="0" smtClean="0">
                <a:effectLst/>
              </a:rPr>
              <a:t>Art 12.</a:t>
            </a:r>
            <a:endParaRPr lang="nb-NO" dirty="0" smtClean="0">
              <a:effectLst/>
            </a:endParaRPr>
          </a:p>
          <a:p>
            <a:r>
              <a:rPr lang="nb-NO" dirty="0" smtClean="0">
                <a:effectLst/>
              </a:rPr>
              <a:t>1. Partene skal garantere et barn som er i stand til å danne seg egne synspunkter, retten til fritt å gi uttrykk for disse synspunkter i alle forhold som vedrører barnet, og tillegge barnets synspunkter behørig vekt i samsvar med dets alder og modenhet.</a:t>
            </a:r>
          </a:p>
          <a:p>
            <a:r>
              <a:rPr lang="nb-NO" dirty="0" smtClean="0">
                <a:effectLst/>
              </a:rPr>
              <a:t>2. For dette formål skal barnet særlig gis anledning til å bli hørt i enhver rettslig og administrativ saksbehandling som angår barnet, enten direkte eller gjennom en representant eller et egnet organ, på en måte som er i samsvar med saksbehandlingsreglene i nasjonal rett</a:t>
            </a:r>
          </a:p>
          <a:p>
            <a:endParaRPr lang="nb-NO" dirty="0" smtClean="0"/>
          </a:p>
          <a:p>
            <a:r>
              <a:rPr lang="nb-NO" b="1" dirty="0" smtClean="0"/>
              <a:t>Overordnet</a:t>
            </a:r>
            <a:r>
              <a:rPr lang="nb-NO" b="1" baseline="0" dirty="0" smtClean="0"/>
              <a:t> hensyn om at tilsynet gjennom å snakke med beboere skal forstå hvordan beboeren har det på institusjonen.</a:t>
            </a:r>
            <a:endParaRPr lang="nb-NO" b="1"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17</a:t>
            </a:fld>
            <a:endParaRPr lang="nn-NO"/>
          </a:p>
        </p:txBody>
      </p:sp>
    </p:spTree>
    <p:extLst>
      <p:ext uri="{BB962C8B-B14F-4D97-AF65-F5344CB8AC3E}">
        <p14:creationId xmlns:p14="http://schemas.microsoft.com/office/powerpoint/2010/main" val="2187367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smtClean="0"/>
              <a:t>** Samtaler</a:t>
            </a:r>
            <a:r>
              <a:rPr lang="nb-NO" b="1" baseline="0" dirty="0" smtClean="0"/>
              <a:t> med barn og unge kan også gi grunnlag for annen </a:t>
            </a:r>
            <a:r>
              <a:rPr lang="nb-NO" b="1" baseline="0" dirty="0" err="1" smtClean="0"/>
              <a:t>tilsynsmessig</a:t>
            </a:r>
            <a:r>
              <a:rPr lang="nb-NO" b="1" baseline="0" dirty="0" smtClean="0"/>
              <a:t> oppfølging, </a:t>
            </a:r>
            <a:r>
              <a:rPr lang="nb-NO" b="1" baseline="0" dirty="0" err="1" smtClean="0"/>
              <a:t>f.eks</a:t>
            </a:r>
            <a:r>
              <a:rPr lang="nb-NO" b="1" baseline="0" dirty="0" smtClean="0"/>
              <a:t> ved brudd på regelverk om bruk av tvang.</a:t>
            </a:r>
            <a:endParaRPr lang="nb-NO" b="1"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18</a:t>
            </a:fld>
            <a:endParaRPr lang="nn-NO"/>
          </a:p>
        </p:txBody>
      </p:sp>
    </p:spTree>
    <p:extLst>
      <p:ext uri="{BB962C8B-B14F-4D97-AF65-F5344CB8AC3E}">
        <p14:creationId xmlns:p14="http://schemas.microsoft.com/office/powerpoint/2010/main" val="3159169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Pålegg gis etter </a:t>
            </a:r>
            <a:r>
              <a:rPr lang="nb-NO" dirty="0" err="1" smtClean="0"/>
              <a:t>bv.l</a:t>
            </a:r>
            <a:r>
              <a:rPr lang="nb-NO" dirty="0" smtClean="0"/>
              <a:t> § 5-7 annet ledd ift.</a:t>
            </a:r>
            <a:r>
              <a:rPr lang="nb-NO" baseline="0" dirty="0" smtClean="0"/>
              <a:t> avvik ved institusjoner. Detter fremgår også av tilsynsforskriften § 12</a:t>
            </a:r>
          </a:p>
          <a:p>
            <a:endParaRPr lang="nb-NO" baseline="0" dirty="0" smtClean="0"/>
          </a:p>
          <a:p>
            <a:r>
              <a:rPr lang="nb-NO" baseline="0" dirty="0" smtClean="0"/>
              <a:t>Tilsynsrapporten er et offentlig dokument som er gjenstand for offentlig innsyn.</a:t>
            </a:r>
          </a:p>
          <a:p>
            <a:r>
              <a:rPr lang="nb-NO" baseline="0" dirty="0" smtClean="0"/>
              <a:t>Rapporten sendes til institusjonen og </a:t>
            </a:r>
            <a:r>
              <a:rPr lang="nb-NO" baseline="0" dirty="0" err="1" smtClean="0"/>
              <a:t>BUFetat</a:t>
            </a:r>
            <a:r>
              <a:rPr lang="nb-NO" baseline="0" dirty="0" smtClean="0"/>
              <a:t>.</a:t>
            </a:r>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19</a:t>
            </a:fld>
            <a:endParaRPr lang="nn-NO"/>
          </a:p>
        </p:txBody>
      </p:sp>
    </p:spTree>
    <p:extLst>
      <p:ext uri="{BB962C8B-B14F-4D97-AF65-F5344CB8AC3E}">
        <p14:creationId xmlns:p14="http://schemas.microsoft.com/office/powerpoint/2010/main" val="3530705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Første</a:t>
            </a:r>
            <a:r>
              <a:rPr lang="nb-NO" baseline="0" dirty="0" smtClean="0"/>
              <a:t> ledd angir helsetilsynets hjemmelsgrunnlag.</a:t>
            </a:r>
          </a:p>
          <a:p>
            <a:endParaRPr lang="nb-NO" baseline="0" dirty="0" smtClean="0"/>
          </a:p>
          <a:p>
            <a:r>
              <a:rPr lang="nb-NO" baseline="0" dirty="0" smtClean="0"/>
              <a:t>Av annet ledd fremgår at fylkesmannen skal føre tilsyn med om kommunene overholder sine forpliktelser etter barnevernloven. Dette innebærer at kommunens ansvar for å oppfylle sine plikter etter barnevernloven, også vil reflekteres i fylkesmannens tilsynsvirksomhet på institusjoner, jfr. tredje ledd.</a:t>
            </a:r>
          </a:p>
          <a:p>
            <a:endParaRPr lang="nb-NO" baseline="0" dirty="0" smtClean="0"/>
          </a:p>
          <a:p>
            <a:r>
              <a:rPr lang="nb-NO" baseline="0" dirty="0" smtClean="0"/>
              <a:t>Altså, det meste av virksomheten i institusjonene vil basere seg på den jobben det kommunale barnevernet har gjort i forkant av institusjonsplasseringen. Ved tilsyn på institusjon vil tilsynet også naturlig nok komme inn på den kommunale barneverntjenestes arbeid ift. om lov og regelverk er fulgt. Barneverntjenesten i kommunene har ikke noe ansvar for den interne driften på institusjonen (naturlig nok), men den jobben som gjøres i barnevernet er av avgjørende betydning for om plasseringen på institusjon og oppfølgingen av barnet er i tråd med loven.</a:t>
            </a:r>
          </a:p>
          <a:p>
            <a:endParaRPr lang="nb-NO" dirty="0" smtClean="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2</a:t>
            </a:fld>
            <a:endParaRPr lang="nn-NO"/>
          </a:p>
        </p:txBody>
      </p:sp>
    </p:spTree>
    <p:extLst>
      <p:ext uri="{BB962C8B-B14F-4D97-AF65-F5344CB8AC3E}">
        <p14:creationId xmlns:p14="http://schemas.microsoft.com/office/powerpoint/2010/main" val="1937012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28600" indent="-228600">
              <a:buAutoNum type="arabicPeriod"/>
            </a:pPr>
            <a:r>
              <a:rPr lang="nb-NO" dirty="0" smtClean="0"/>
              <a:t>Mange kommunale</a:t>
            </a:r>
            <a:r>
              <a:rPr lang="nb-NO" baseline="0" dirty="0" smtClean="0"/>
              <a:t> barneverntjenester har sikkert mottatt brev fra fylkesmannen om å fremlegge dokumentasjon eller vedtak, eller andre henvendelser som følge av at fylkesmannen har utført tilsyn på institusjonene. Også i forhold til plasserte barns kontakt eller manglende kontakt med kommunal barneverntjeneste vil det av og til være nødvendig med oppfølging.</a:t>
            </a:r>
          </a:p>
          <a:p>
            <a:pPr marL="228600" indent="-228600">
              <a:buAutoNum type="arabicPeriod"/>
            </a:pPr>
            <a:endParaRPr lang="nb-NO" sz="1100" baseline="0" dirty="0" smtClean="0"/>
          </a:p>
          <a:p>
            <a:pPr marL="228600" indent="-228600">
              <a:buAutoNum type="arabicPeriod"/>
            </a:pPr>
            <a:r>
              <a:rPr lang="nb-NO" sz="1100" baseline="0" dirty="0" smtClean="0"/>
              <a:t>Kontakt med andre fylkesmenn er ofte nødvendig der beboere er fra andre fylker er plassert i institusjon som ligger under vår tilsynsmyndighet.</a:t>
            </a:r>
            <a:endParaRPr lang="nb-NO" sz="1100"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20</a:t>
            </a:fld>
            <a:endParaRPr lang="nn-NO"/>
          </a:p>
        </p:txBody>
      </p:sp>
    </p:spTree>
    <p:extLst>
      <p:ext uri="{BB962C8B-B14F-4D97-AF65-F5344CB8AC3E}">
        <p14:creationId xmlns:p14="http://schemas.microsoft.com/office/powerpoint/2010/main" val="17084570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Fylkesmannen i Nordland har de siste to årene bare utført individtilsyn. Pga. kapasitetsmangel har imidlertid Fylkesmannen i Nordland ikke utført revisjonstilsyn. Dette er gjort ut ifra en risikovurdering om hvilket område som  er viktigst å prioritere, og en vurdering av «skadefølgen» av å ikke utføre revisjonstilsyn i motsetning til individtilsyn. Det dreier seg kort og godt om hvilken finger man velger å skjære seg i. Fylkesmannen har dermed ikke oppfylt lovkravet om årlige revisjonstilsyn.</a:t>
            </a:r>
          </a:p>
          <a:p>
            <a:pPr marL="0" marR="0" indent="0" algn="l" defTabSz="457200" rtl="0" eaLnBrk="1" fontAlgn="auto" latinLnBrk="0" hangingPunct="1">
              <a:lnSpc>
                <a:spcPct val="100000"/>
              </a:lnSpc>
              <a:spcBef>
                <a:spcPts val="0"/>
              </a:spcBef>
              <a:spcAft>
                <a:spcPts val="0"/>
              </a:spcAft>
              <a:buClrTx/>
              <a:buSzTx/>
              <a:buFontTx/>
              <a:buNone/>
              <a:tabLst/>
              <a:defRPr/>
            </a:pPr>
            <a:endParaRPr lang="nb-NO"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Det</a:t>
            </a:r>
            <a:r>
              <a:rPr lang="nb-NO" sz="1200" kern="1200" baseline="0" dirty="0" smtClean="0">
                <a:solidFill>
                  <a:schemeClr val="tx1"/>
                </a:solidFill>
                <a:effectLst/>
                <a:latin typeface="+mn-lt"/>
                <a:ea typeface="+mn-ea"/>
                <a:cs typeface="+mn-cs"/>
              </a:rPr>
              <a:t> var foretatt en systemrevisjon på Sollia senter for barn og foreldre i 2012. Ingen avvik </a:t>
            </a:r>
            <a:r>
              <a:rPr lang="nb-NO" sz="1200" kern="1200" baseline="0" smtClean="0">
                <a:solidFill>
                  <a:schemeClr val="tx1"/>
                </a:solidFill>
                <a:effectLst/>
                <a:latin typeface="+mn-lt"/>
                <a:ea typeface="+mn-ea"/>
                <a:cs typeface="+mn-cs"/>
              </a:rPr>
              <a:t>ble funnet.</a:t>
            </a:r>
            <a:endParaRPr lang="nb-NO" sz="1200" kern="1200" dirty="0" smtClean="0">
              <a:solidFill>
                <a:schemeClr val="tx1"/>
              </a:solidFill>
              <a:effectLst/>
              <a:latin typeface="+mn-lt"/>
              <a:ea typeface="+mn-ea"/>
              <a:cs typeface="+mn-cs"/>
            </a:endParaRPr>
          </a:p>
          <a:p>
            <a:endParaRPr lang="nb-NO" dirty="0" smtClean="0"/>
          </a:p>
          <a:p>
            <a:r>
              <a:rPr lang="nb-NO" dirty="0" smtClean="0"/>
              <a:t>Til sammenlikning</a:t>
            </a:r>
            <a:r>
              <a:rPr lang="nb-NO" baseline="0" dirty="0" smtClean="0"/>
              <a:t> utførte Fylkesmannen i Oslo og Akershus 175 individtilsyn (55 % uanmeldt) men ingen systemrevisjoner (revisjonstilsyn)</a:t>
            </a:r>
          </a:p>
          <a:p>
            <a:r>
              <a:rPr lang="nb-NO" baseline="0" dirty="0" smtClean="0"/>
              <a:t>Heller ikke Hedmark, Vestfold, Telemark, Sogn og Fjordane, Møre og Romsdal og Finnmark utførte revisjonstilsyn i 2012.</a:t>
            </a:r>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21</a:t>
            </a:fld>
            <a:endParaRPr lang="nn-NO"/>
          </a:p>
        </p:txBody>
      </p:sp>
    </p:spTree>
    <p:extLst>
      <p:ext uri="{BB962C8B-B14F-4D97-AF65-F5344CB8AC3E}">
        <p14:creationId xmlns:p14="http://schemas.microsoft.com/office/powerpoint/2010/main" val="1607644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22</a:t>
            </a:fld>
            <a:endParaRPr lang="nn-NO"/>
          </a:p>
        </p:txBody>
      </p:sp>
    </p:spTree>
    <p:extLst>
      <p:ext uri="{BB962C8B-B14F-4D97-AF65-F5344CB8AC3E}">
        <p14:creationId xmlns:p14="http://schemas.microsoft.com/office/powerpoint/2010/main" val="3240328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Statens helsetilsyn har det overordnede faglige tilsyn med helsetjenesten i landet, jf. lov om statlig tilsyn med helsetjenesten </a:t>
            </a:r>
            <a:r>
              <a:rPr lang="nb-NO" dirty="0" smtClean="0">
                <a:hlinkClick r:id="rId3" action="ppaction://hlinkfile"/>
              </a:rPr>
              <a:t>§ 1</a:t>
            </a:r>
            <a:r>
              <a:rPr lang="nb-NO" dirty="0" smtClean="0"/>
              <a:t>. </a:t>
            </a:r>
          </a:p>
          <a:p>
            <a:endParaRPr lang="nb-NO" dirty="0" smtClean="0"/>
          </a:p>
          <a:p>
            <a:r>
              <a:rPr lang="nb-NO" dirty="0" smtClean="0"/>
              <a:t>Statens helsetilsyn fikk fra 1. januar 2003 også ansvar for det overordnede faglige tilsynet med sosialtjenesten, jf. sosialtjenesteloven </a:t>
            </a:r>
            <a:r>
              <a:rPr lang="nb-NO" dirty="0" smtClean="0">
                <a:hlinkClick r:id="rId4" action="ppaction://hlinkfile"/>
              </a:rPr>
              <a:t>§ 2-7</a:t>
            </a:r>
            <a:r>
              <a:rPr lang="nb-NO" dirty="0" smtClean="0"/>
              <a:t>. Formålet med å innlemme tilsynet med sosialtjenesten var å styrke tilsynet gjennom samordning, harmonisering og felles kompetansebygging og metodeutvikling.</a:t>
            </a:r>
          </a:p>
          <a:p>
            <a:endParaRPr lang="nb-NO" dirty="0" smtClean="0"/>
          </a:p>
          <a:p>
            <a:r>
              <a:rPr lang="nb-NO" dirty="0" smtClean="0"/>
              <a:t>Barn som mottar tiltak fra barnevernet har også ofte behov for tiltak fra andre velferdstjenester. Mange barn og deres familier mottar tiltak både fra spesialisthelsetjenesten, kommunehelsetjenesten og sosialtjenesten. Dette er tiltak som kan være avgjørende for kvaliteten på utsatte barns liv, og det er behov for at tjenestene samarbeider om et best mulig tilbud. En tilsynsmyndighet som kan innrette sitt tilsyn mot alle disse tjenestene vil kunne bidra til at barn i større grad får riktig hjelp</a:t>
            </a:r>
            <a:r>
              <a:rPr lang="nb-NO" dirty="0" smtClean="0"/>
              <a:t>.</a:t>
            </a:r>
          </a:p>
          <a:p>
            <a:endParaRPr lang="nb-NO" dirty="0" smtClean="0"/>
          </a:p>
          <a:p>
            <a:r>
              <a:rPr lang="nb-NO" b="1" dirty="0" smtClean="0"/>
              <a:t>- Et mer treffsikkert tilsyn!</a:t>
            </a:r>
            <a:endParaRPr lang="nb-NO" b="1"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3</a:t>
            </a:fld>
            <a:endParaRPr lang="nn-NO"/>
          </a:p>
        </p:txBody>
      </p:sp>
    </p:spTree>
    <p:extLst>
      <p:ext uri="{BB962C8B-B14F-4D97-AF65-F5344CB8AC3E}">
        <p14:creationId xmlns:p14="http://schemas.microsoft.com/office/powerpoint/2010/main" val="2439211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charset="0"/>
              <a:buChar char="•"/>
            </a:pPr>
            <a:r>
              <a:rPr lang="nb-NO" dirty="0" smtClean="0"/>
              <a:t>Å ratifisere betyr å godkjenne</a:t>
            </a:r>
            <a:r>
              <a:rPr lang="nb-NO" baseline="0" dirty="0" smtClean="0"/>
              <a:t> eller stadfeste en avtale eller traktat mellom to parter som endelig og bindende. Altså en forpliktende erklæring om at Staten blir bundet av en mellomfolkelig avtale (konvensjon, traktat, pakt mm.), at alle sider ved avtalen godkjennes, og Staten forplikter seg til å følge avtalen i ett og alt. Staten påtar seg en folkerettslig forpliktelse til å etterleve konvensjonen. Konvensjonen blir i praksis gjort til norsk lov.</a:t>
            </a:r>
          </a:p>
          <a:p>
            <a:pPr marL="0" indent="0">
              <a:buFont typeface="Arial" charset="0"/>
              <a:buNone/>
            </a:pPr>
            <a:endParaRPr lang="nb-NO" baseline="0" dirty="0" smtClean="0"/>
          </a:p>
          <a:p>
            <a:pPr marL="171450" indent="-171450">
              <a:buFont typeface="Arial" charset="0"/>
              <a:buChar char="•"/>
            </a:pPr>
            <a:r>
              <a:rPr lang="nb-NO" baseline="0" dirty="0" smtClean="0"/>
              <a:t>Grunnloven § 110c har gitt grunnlag til </a:t>
            </a:r>
            <a:r>
              <a:rPr lang="nb-NO" i="1" baseline="0" dirty="0" smtClean="0"/>
              <a:t>lov om styrking av menneskerettighetenes stilling i norsk rett</a:t>
            </a:r>
            <a:r>
              <a:rPr lang="nb-NO" i="0" baseline="0" dirty="0" smtClean="0"/>
              <a:t>, som åpner for at fire menneskerettighetskonvensjoner, deriblant FNs konvensjon om barns rettigheter, inkorporeres direkte som gjeldende norsk lov. Øvrige er </a:t>
            </a:r>
            <a:r>
              <a:rPr lang="nb-NO" i="1" baseline="0" dirty="0" smtClean="0"/>
              <a:t>EMK (Europarådets konvensjon for beskyttelse av menneskerettigheter og grunnleggende rettigheter), FNs konvensjon for sivile og politiske rettigheter og FNs konvensjon om økonomiske, sosiale </a:t>
            </a:r>
            <a:r>
              <a:rPr lang="nb-NO" i="1" baseline="0" dirty="0" smtClean="0"/>
              <a:t>og </a:t>
            </a:r>
            <a:r>
              <a:rPr lang="nb-NO" i="1" baseline="0" dirty="0" smtClean="0"/>
              <a:t>kulturelle rettigheter</a:t>
            </a:r>
            <a:r>
              <a:rPr lang="nb-NO" i="1" baseline="0" dirty="0" smtClean="0"/>
              <a:t>.</a:t>
            </a:r>
          </a:p>
          <a:p>
            <a:pPr marL="171450" indent="-171450">
              <a:buFont typeface="Arial" charset="0"/>
              <a:buChar char="•"/>
            </a:pPr>
            <a:endParaRPr lang="nb-NO" i="1" baseline="0" dirty="0" smtClean="0"/>
          </a:p>
          <a:p>
            <a:pPr marL="171450" indent="-171450">
              <a:buFont typeface="Arial" charset="0"/>
              <a:buChar char="•"/>
            </a:pPr>
            <a:r>
              <a:rPr lang="nb-NO" i="0" baseline="0" dirty="0" smtClean="0"/>
              <a:t>Alle konvensjonene vil ha en viss barnevernsfaglig relevans, all den tid konvensjonene også omfatter barns rettigheter, og gjerne da særlig med tanke på vern av barn av innvandrerforeldre, flyktninger eller enslige mindreårige asylsøkere, som krever en viss kulturforståelse for å gi rett hjelp.</a:t>
            </a:r>
            <a:endParaRPr lang="nb-NO" i="0"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4</a:t>
            </a:fld>
            <a:endParaRPr lang="nn-NO"/>
          </a:p>
        </p:txBody>
      </p:sp>
    </p:spTree>
    <p:extLst>
      <p:ext uri="{BB962C8B-B14F-4D97-AF65-F5344CB8AC3E}">
        <p14:creationId xmlns:p14="http://schemas.microsoft.com/office/powerpoint/2010/main" val="1430850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baseline="0" dirty="0" smtClean="0"/>
              <a:t>Fylkesmannens særlige tilsynshjemmel for institusjonstilsyn.</a:t>
            </a:r>
          </a:p>
          <a:p>
            <a:r>
              <a:rPr lang="nb-NO" baseline="0" dirty="0" smtClean="0"/>
              <a:t> </a:t>
            </a: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t>Fylkesmannen skal kontrollere at institusjonene drives forsvarlig og i samsvar med barnevernloven, forskrifter til loven og den planen som er fastsatt. Dersom fylkesmannen finner at driften er uforsvarlig, kan fylkesmannen gi pålegg om at forholdene skal rettes, eller nedlegge driften. Ut over forsvarlighetskravet inneholder ikke barnevernloven § 5-7 noen nærmere bestemmelse om hva fylkesmannen skal føre tilsyn med. Dette fremgår av forskrift 11. desember 2003 om tilsyn med barn i barneverninstitusjoner for omsorg og behandling. </a:t>
            </a:r>
            <a:endParaRPr lang="nb-NO" dirty="0" smtClean="0">
              <a:effectLst/>
            </a:endParaRPr>
          </a:p>
          <a:p>
            <a:endParaRPr lang="nb-NO" dirty="0" smtClean="0"/>
          </a:p>
          <a:p>
            <a:pPr>
              <a:buFont typeface="Wingdings" pitchFamily="2" charset="2"/>
              <a:buChar char="q"/>
            </a:pPr>
            <a:r>
              <a:rPr lang="nb-NO" sz="1200" dirty="0" smtClean="0"/>
              <a:t>Første ledd: Fylkesmannens tilsynsplikt.</a:t>
            </a:r>
          </a:p>
          <a:p>
            <a:pPr>
              <a:buFont typeface="Wingdings" pitchFamily="2" charset="2"/>
              <a:buChar char="q"/>
            </a:pPr>
            <a:r>
              <a:rPr lang="nb-NO" sz="1200" dirty="0" smtClean="0"/>
              <a:t>Annet ledd: «vilkår og virkning»</a:t>
            </a:r>
          </a:p>
          <a:p>
            <a:pPr marL="0" indent="0">
              <a:buNone/>
            </a:pPr>
            <a:r>
              <a:rPr lang="nb-NO" sz="1200" dirty="0" smtClean="0"/>
              <a:t>	«</a:t>
            </a:r>
            <a:r>
              <a:rPr lang="nb-NO" sz="1200" i="1" dirty="0" smtClean="0"/>
              <a:t>Finner fylkesmannen at institusjonen eller senteret drives uforsvarlig, kan fylkesmannen gi pålegg om å rette på forholdet, eller å nedlegge driften.»</a:t>
            </a:r>
          </a:p>
          <a:p>
            <a:pPr>
              <a:buFontTx/>
              <a:buChar char="-"/>
            </a:pPr>
            <a:r>
              <a:rPr lang="nb-NO" sz="1200" dirty="0" smtClean="0"/>
              <a:t>Bestemmelsens annet ledd angir fylkesmannens mulighet til å reagere på forhold som ikke er i samsvar med lovkrav eller forventinger til drift</a:t>
            </a:r>
          </a:p>
          <a:p>
            <a:pPr>
              <a:buFontTx/>
              <a:buChar char="-"/>
            </a:pPr>
            <a:r>
              <a:rPr lang="nb-NO" sz="1200" dirty="0" smtClean="0"/>
              <a:t>«Kan bestemmelse» - innebærer at tilsynet ut ifra en vurdering av forholdet kan reagere med pålegg om retting eller stenging av institusjonen.</a:t>
            </a:r>
          </a:p>
          <a:p>
            <a:pPr>
              <a:buFontTx/>
              <a:buChar char="-"/>
            </a:pPr>
            <a:endParaRPr lang="nb-NO"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Pålegg er også reguleres også</a:t>
            </a:r>
            <a:r>
              <a:rPr lang="nb-NO" baseline="0" dirty="0" smtClean="0"/>
              <a:t> i tilsynsmyndighetens «tiltaksverktøy» i tilsynsforskriften § 12. Grunnen til at det er regulert både i lov og forskrift henger sammen med alvorligheten av inngrepet ved f.eks. en stenging. Tilsynsforskriften § 12 regulerer mulige tiltak ved mangler, men for å gjennomføre et pålegg, må dette være hjemlet i lov og med rett myndighet. (Et tilsynsutvalg kan ikke gi pålegg)</a:t>
            </a:r>
            <a:endParaRPr lang="nb-NO" sz="1200" dirty="0" smtClean="0"/>
          </a:p>
          <a:p>
            <a:pPr>
              <a:buFontTx/>
              <a:buChar char="-"/>
            </a:pPr>
            <a:endParaRPr lang="nb-NO" sz="1200" dirty="0" smtClean="0"/>
          </a:p>
          <a:p>
            <a:pPr>
              <a:buFontTx/>
              <a:buChar char="-"/>
            </a:pPr>
            <a:r>
              <a:rPr lang="nb-NO" sz="1200" dirty="0" smtClean="0"/>
              <a:t>Tredje ledd: Tilsynsutvalg.</a:t>
            </a:r>
          </a:p>
          <a:p>
            <a:endParaRPr lang="nb-NO" dirty="0" smtClean="0"/>
          </a:p>
          <a:p>
            <a:r>
              <a:rPr lang="nb-NO" dirty="0" smtClean="0"/>
              <a:t>I</a:t>
            </a:r>
            <a:r>
              <a:rPr lang="nb-NO" baseline="0" dirty="0" smtClean="0"/>
              <a:t> forslag til endring av barnevernloven forslås det (for øvrig) å klargjøre at pålegg fra tilsynsmyndigheten kan rettes mot både institusjonens eier og institusjonens leder.</a:t>
            </a:r>
          </a:p>
          <a:p>
            <a:r>
              <a:rPr lang="nb-NO" baseline="0" dirty="0" smtClean="0"/>
              <a:t>- Dette er en presisering av bestemmelsen, og medfører ikke realitetsendring</a:t>
            </a:r>
          </a:p>
          <a:p>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5</a:t>
            </a:fld>
            <a:endParaRPr lang="nn-NO"/>
          </a:p>
        </p:txBody>
      </p:sp>
    </p:spTree>
    <p:extLst>
      <p:ext uri="{BB962C8B-B14F-4D97-AF65-F5344CB8AC3E}">
        <p14:creationId xmlns:p14="http://schemas.microsoft.com/office/powerpoint/2010/main" val="2387700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t>Individtilsyn</a:t>
            </a:r>
            <a:r>
              <a:rPr lang="nb-NO" baseline="0" dirty="0" smtClean="0"/>
              <a:t> eller individbasert tilsyn er tilsyn som retter seg mot beboerne i motsetning til revisjonstilsyn som dreier seg om system og styring. Departementets begrunnelse for individtilsyn:</a:t>
            </a:r>
          </a:p>
          <a:p>
            <a:pPr marL="0" marR="0" indent="0" algn="l" defTabSz="457200" rtl="0" eaLnBrk="1" fontAlgn="auto" latinLnBrk="0" hangingPunct="1">
              <a:lnSpc>
                <a:spcPct val="100000"/>
              </a:lnSpc>
              <a:spcBef>
                <a:spcPts val="0"/>
              </a:spcBef>
              <a:spcAft>
                <a:spcPts val="0"/>
              </a:spcAft>
              <a:buClrTx/>
              <a:buSzTx/>
              <a:buFontTx/>
              <a:buNone/>
              <a:tabLst/>
              <a:defRPr/>
            </a:pPr>
            <a:r>
              <a:rPr lang="nb-NO" sz="1200" b="0" i="0" u="none" strike="noStrike" kern="1200" baseline="0" dirty="0" smtClean="0">
                <a:solidFill>
                  <a:schemeClr val="tx1"/>
                </a:solidFill>
                <a:latin typeface="+mn-lt"/>
                <a:ea typeface="+mn-ea"/>
                <a:cs typeface="+mn-cs"/>
              </a:rPr>
              <a:t>”</a:t>
            </a:r>
            <a:r>
              <a:rPr lang="nb-NO" sz="1200" b="0" i="1" u="none" strike="noStrike" kern="1200" baseline="0" dirty="0" smtClean="0">
                <a:solidFill>
                  <a:schemeClr val="tx1"/>
                </a:solidFill>
                <a:latin typeface="+mn-lt"/>
                <a:ea typeface="+mn-ea"/>
                <a:cs typeface="+mn-cs"/>
              </a:rPr>
              <a:t>Barn og unge på barneverninstitusjon er en gruppe som i stor grad mangler mulighet til å </a:t>
            </a:r>
            <a:r>
              <a:rPr lang="nb-NO" sz="1200" b="0" i="1" u="none" strike="noStrike" kern="1200" baseline="0" dirty="0" err="1" smtClean="0">
                <a:solidFill>
                  <a:schemeClr val="tx1"/>
                </a:solidFill>
                <a:latin typeface="+mn-lt"/>
                <a:ea typeface="+mn-ea"/>
                <a:cs typeface="+mn-cs"/>
              </a:rPr>
              <a:t>målbære</a:t>
            </a:r>
            <a:r>
              <a:rPr lang="nb-NO" sz="1200" b="0" i="1" u="none" strike="noStrike" kern="1200" baseline="0" dirty="0" smtClean="0">
                <a:solidFill>
                  <a:schemeClr val="tx1"/>
                </a:solidFill>
                <a:latin typeface="+mn-lt"/>
                <a:ea typeface="+mn-ea"/>
                <a:cs typeface="+mn-cs"/>
              </a:rPr>
              <a:t> sine synspunkter selv, og som ofte heller ikke har pårørende som kan </a:t>
            </a:r>
            <a:r>
              <a:rPr lang="nb-NO" sz="1200" b="0" i="1" u="none" strike="noStrike" kern="1200" baseline="0" dirty="0" err="1" smtClean="0">
                <a:solidFill>
                  <a:schemeClr val="tx1"/>
                </a:solidFill>
                <a:latin typeface="+mn-lt"/>
                <a:ea typeface="+mn-ea"/>
                <a:cs typeface="+mn-cs"/>
              </a:rPr>
              <a:t>målbære</a:t>
            </a:r>
            <a:r>
              <a:rPr lang="nb-NO" sz="1200" b="0" i="1" u="none" strike="noStrike" kern="1200" baseline="0" dirty="0" smtClean="0">
                <a:solidFill>
                  <a:schemeClr val="tx1"/>
                </a:solidFill>
                <a:latin typeface="+mn-lt"/>
                <a:ea typeface="+mn-ea"/>
                <a:cs typeface="+mn-cs"/>
              </a:rPr>
              <a:t> deres sak. Barne- og familiedepartementet mener derfor at det er viktig og nødvendig ut fra hensynet til barnas rettssikkerhet at det i tillegg til systemrevisjon opprettholdes et individbasert tilsyn.” </a:t>
            </a: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t>Revisjonstilsyn</a:t>
            </a:r>
            <a:r>
              <a:rPr lang="nb-NO" dirty="0" smtClean="0"/>
              <a:t>:</a:t>
            </a:r>
            <a:r>
              <a:rPr lang="nb-NO" baseline="0" dirty="0" smtClean="0"/>
              <a:t> </a:t>
            </a:r>
            <a:r>
              <a:rPr lang="nb-NO" dirty="0" smtClean="0"/>
              <a:t>Tilsynsmyndigheten skal herunder påse at institusjonene har etablert tilfredsstillende internkontrollsystem for institusjonen og fører kontroll med sin egen virksomhet, jf. forskrift om krav til kvalitet og internkontroll i barneverninstitusjoner </a:t>
            </a:r>
            <a:r>
              <a:rPr lang="nb-NO" dirty="0" smtClean="0">
                <a:hlinkClick r:id="rId3" action="ppaction://hlinkfile"/>
              </a:rPr>
              <a:t>kapittel 2</a:t>
            </a:r>
            <a:r>
              <a:rPr lang="nb-NO" dirty="0" smtClean="0"/>
              <a:t>.</a:t>
            </a:r>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a:p>
            <a:r>
              <a:rPr lang="nb-NO" sz="1200" b="1" i="0" u="none" strike="noStrike" kern="1200" baseline="0" dirty="0" smtClean="0">
                <a:solidFill>
                  <a:schemeClr val="tx1"/>
                </a:solidFill>
                <a:latin typeface="+mn-lt"/>
                <a:ea typeface="+mn-ea"/>
                <a:cs typeface="+mn-cs"/>
              </a:rPr>
              <a:t>4.1 Systemrevisjon </a:t>
            </a:r>
            <a:endParaRPr lang="nb-NO" sz="1200" b="0" i="0" u="none" strike="noStrike" kern="1200" baseline="0" dirty="0" smtClean="0">
              <a:solidFill>
                <a:schemeClr val="tx1"/>
              </a:solidFill>
              <a:latin typeface="+mn-lt"/>
              <a:ea typeface="+mn-ea"/>
              <a:cs typeface="+mn-cs"/>
            </a:endParaRPr>
          </a:p>
          <a:p>
            <a:r>
              <a:rPr lang="nb-NO" sz="1200" b="0" i="0" u="none" strike="noStrike" kern="1200" baseline="0" dirty="0" smtClean="0">
                <a:solidFill>
                  <a:schemeClr val="tx1"/>
                </a:solidFill>
                <a:latin typeface="+mn-lt"/>
                <a:ea typeface="+mn-ea"/>
                <a:cs typeface="+mn-cs"/>
              </a:rPr>
              <a:t>en systemrevisjon er en revisjon der det undersøkes om styringssystemet sikrer etterlevelse av kravene i eller i medhold av lov. En revisjon er en systematisk, uavhengig og dokumentert prosess for å fremskaffe revisjonsbevis og bedømme om revisjonskriteriene er oppfylt. </a:t>
            </a:r>
          </a:p>
          <a:p>
            <a:r>
              <a:rPr lang="nb-NO" sz="1200" b="0" i="0" u="none" strike="noStrike" kern="1200" baseline="0" dirty="0" smtClean="0">
                <a:solidFill>
                  <a:schemeClr val="tx1"/>
                </a:solidFill>
                <a:latin typeface="+mn-lt"/>
                <a:ea typeface="+mn-ea"/>
                <a:cs typeface="+mn-cs"/>
              </a:rPr>
              <a:t>Kommentar: Det vil si en revisjon av om internkontrollen sikrer etterlevelse av myndighetskravene til barnevern-, sosial- og helsetjenester</a:t>
            </a:r>
            <a:r>
              <a:rPr lang="nb-NO" sz="1200" b="0" i="1" u="none" strike="noStrike" kern="1200" baseline="0" dirty="0" smtClean="0">
                <a:solidFill>
                  <a:schemeClr val="tx1"/>
                </a:solidFill>
                <a:latin typeface="+mn-lt"/>
                <a:ea typeface="+mn-ea"/>
                <a:cs typeface="+mn-cs"/>
              </a:rPr>
              <a:t>. </a:t>
            </a:r>
          </a:p>
          <a:p>
            <a:r>
              <a:rPr lang="nb-NO" sz="1200" b="1" i="0" u="none" strike="noStrike" kern="1200" baseline="0" dirty="0" smtClean="0">
                <a:solidFill>
                  <a:schemeClr val="tx1"/>
                </a:solidFill>
                <a:latin typeface="+mn-lt"/>
                <a:ea typeface="+mn-ea"/>
                <a:cs typeface="+mn-cs"/>
              </a:rPr>
              <a:t>For øvrig er forslag om endring av tilsynsforskriften der krav om revisjonstilsyn er tatt ut av forskriften, vedtatt. Revisjonstilsyn vil dermed ikke lenger være et lovkrav.</a:t>
            </a:r>
          </a:p>
          <a:p>
            <a:endParaRPr lang="nb-NO" sz="1200" b="0" i="1" u="none" strike="noStrike" kern="1200" baseline="0" dirty="0" smtClean="0">
              <a:solidFill>
                <a:schemeClr val="tx1"/>
              </a:solidFill>
              <a:latin typeface="+mn-lt"/>
              <a:ea typeface="+mn-ea"/>
              <a:cs typeface="+mn-cs"/>
            </a:endParaRPr>
          </a:p>
          <a:p>
            <a:r>
              <a:rPr lang="nb-NO" b="1" dirty="0" smtClean="0"/>
              <a:t>Kommer inn på</a:t>
            </a:r>
            <a:r>
              <a:rPr lang="nb-NO" b="1" baseline="0" dirty="0" smtClean="0"/>
              <a:t> dette senere:</a:t>
            </a:r>
            <a:endParaRPr lang="nb-NO" b="1"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Ifølge § 7 Tilsynsmyndighetenes oppgaver, skal fylkesmannen blant annet påse at det enkelte barn får forsvarlig og respektfull omsorg og behandling, at barnet ikke utsettes for forhold som hensett til barnets alder krenker dets integritet, og at barnets rettigheter etter lov om barnevern § 5-9 blir respektert, jf. retten til å ha samkvem med andre og friheten til å bevege seg fritt i og utenfor institusjonsområdet. Kommer</a:t>
            </a:r>
            <a:r>
              <a:rPr lang="nb-NO" baseline="0" dirty="0" smtClean="0"/>
              <a:t> i bilde 8.</a:t>
            </a:r>
            <a:endParaRPr lang="nb-NO" dirty="0" smtClean="0"/>
          </a:p>
          <a:p>
            <a:endParaRPr lang="nb-NO" dirty="0" smtClean="0"/>
          </a:p>
          <a:p>
            <a:r>
              <a:rPr lang="nb-NO" b="1" dirty="0" smtClean="0"/>
              <a:t>Tilsynsforskriften:</a:t>
            </a:r>
          </a:p>
          <a:p>
            <a:pPr>
              <a:buFont typeface="Wingdings" pitchFamily="2" charset="2"/>
              <a:buChar char="q"/>
            </a:pPr>
            <a:r>
              <a:rPr lang="nb-NO" sz="1200" dirty="0" smtClean="0"/>
              <a:t>Regulerer tilsynets oppgaver.</a:t>
            </a:r>
          </a:p>
          <a:p>
            <a:pPr marL="0" indent="0">
              <a:buNone/>
            </a:pPr>
            <a:endParaRPr lang="nb-NO" sz="1200" dirty="0" smtClean="0"/>
          </a:p>
          <a:p>
            <a:pPr>
              <a:buFont typeface="Wingdings" pitchFamily="2" charset="2"/>
              <a:buChar char="q"/>
            </a:pPr>
            <a:r>
              <a:rPr lang="nb-NO" sz="1200" dirty="0" smtClean="0"/>
              <a:t>Gir nærmere regler for håndteringen av mangler som tilsynet oppdager.</a:t>
            </a:r>
          </a:p>
          <a:p>
            <a:endParaRPr lang="nb-NO" sz="1200" dirty="0" smtClean="0"/>
          </a:p>
          <a:p>
            <a:pPr>
              <a:buFont typeface="Wingdings" pitchFamily="2" charset="2"/>
              <a:buChar char="q"/>
            </a:pPr>
            <a:r>
              <a:rPr lang="nb-NO" sz="1200" dirty="0" smtClean="0"/>
              <a:t>Fylkesmannen kan oppnevne tilsynsutvalg, jfr. forskriften § 4</a:t>
            </a:r>
          </a:p>
          <a:p>
            <a:endParaRPr lang="nb-NO" sz="1200" dirty="0" smtClean="0"/>
          </a:p>
          <a:p>
            <a:pPr>
              <a:buFont typeface="Wingdings" pitchFamily="2" charset="2"/>
              <a:buChar char="q"/>
            </a:pPr>
            <a:r>
              <a:rPr lang="nb-NO" sz="1200" dirty="0" smtClean="0"/>
              <a:t>Forskriften gir nærmere regler for tilsynets oppgaver og ansvar.</a:t>
            </a:r>
          </a:p>
          <a:p>
            <a:pPr marL="0" indent="0">
              <a:buNone/>
            </a:pPr>
            <a:endParaRPr lang="nb-NO" sz="1200" dirty="0" smtClean="0"/>
          </a:p>
          <a:p>
            <a:pPr>
              <a:buFont typeface="Wingdings" pitchFamily="2" charset="2"/>
              <a:buChar char="q"/>
            </a:pPr>
            <a:r>
              <a:rPr lang="nb-NO" sz="1200" dirty="0" smtClean="0"/>
              <a:t> Det fremgår av tilsynsforskriften</a:t>
            </a:r>
            <a:r>
              <a:rPr lang="nb-NO" sz="1200" baseline="0" dirty="0" smtClean="0"/>
              <a:t> at tilsynet</a:t>
            </a:r>
            <a:r>
              <a:rPr lang="nb-NO" sz="1200" dirty="0" smtClean="0"/>
              <a:t> har plikt til å ta kontakt med det enkelte barn, og gi barnet rett til å snakke med tilsynet uten tilstedeværelse av personalet.</a:t>
            </a:r>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6</a:t>
            </a:fld>
            <a:endParaRPr lang="nn-NO"/>
          </a:p>
        </p:txBody>
      </p:sp>
    </p:spTree>
    <p:extLst>
      <p:ext uri="{BB962C8B-B14F-4D97-AF65-F5344CB8AC3E}">
        <p14:creationId xmlns:p14="http://schemas.microsoft.com/office/powerpoint/2010/main" val="194642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smtClean="0"/>
              <a:t>For å utøve tilsynsplikten,</a:t>
            </a:r>
            <a:r>
              <a:rPr lang="nb-NO" b="1" baseline="0" dirty="0" smtClean="0"/>
              <a:t> må fylkesmannen foreta </a:t>
            </a:r>
            <a:r>
              <a:rPr lang="nb-NO" b="1" baseline="0" dirty="0" smtClean="0"/>
              <a:t>tilsynsbesøk.</a:t>
            </a:r>
          </a:p>
          <a:p>
            <a:endParaRPr lang="nb-NO" b="1" baseline="0" dirty="0" smtClean="0"/>
          </a:p>
          <a:p>
            <a:r>
              <a:rPr lang="nb-NO" b="1" baseline="0" dirty="0" smtClean="0"/>
              <a:t>Hvis alt er «såre vel» ved institusjonen, holder det med at vi overholder lovens minimumskrav for antall tilsynsbesøk.</a:t>
            </a:r>
            <a:endParaRPr lang="nb-NO" b="1" dirty="0" smtClean="0"/>
          </a:p>
          <a:p>
            <a:endParaRPr lang="nb-NO" dirty="0" smtClean="0"/>
          </a:p>
          <a:p>
            <a:r>
              <a:rPr lang="nb-NO" b="1" dirty="0" smtClean="0"/>
              <a:t>Hvor ofte</a:t>
            </a:r>
            <a:r>
              <a:rPr lang="nb-NO" b="1" baseline="0" dirty="0" smtClean="0"/>
              <a:t> institusjonen besøkes beror på en risikovurdering som vi foretar ut ifra hva vi ser når vi er på institusjonene.</a:t>
            </a:r>
          </a:p>
          <a:p>
            <a:endParaRPr lang="nb-NO" baseline="0" dirty="0" smtClean="0"/>
          </a:p>
          <a:p>
            <a:pPr marL="171450" indent="-171450">
              <a:buFontTx/>
              <a:buChar char="-"/>
            </a:pPr>
            <a:r>
              <a:rPr lang="nb-NO" baseline="0" dirty="0" smtClean="0"/>
              <a:t>Ved meldt tilsyn sender vi ut varsel til institusjonen om at vi kommer, når vi kommer og hvem som kommer.</a:t>
            </a:r>
          </a:p>
          <a:p>
            <a:pPr marL="171450" indent="-171450">
              <a:buFontTx/>
              <a:buChar char="-"/>
            </a:pPr>
            <a:r>
              <a:rPr lang="nb-NO" baseline="0" dirty="0" smtClean="0"/>
              <a:t>Vi sender ut informasjon til beboerne om hva tilsynet er og at tilsynet kommer på besøk.</a:t>
            </a:r>
          </a:p>
          <a:p>
            <a:pPr marL="171450" indent="-171450">
              <a:buFontTx/>
              <a:buChar char="-"/>
            </a:pPr>
            <a:r>
              <a:rPr lang="nb-NO" baseline="0" dirty="0" smtClean="0"/>
              <a:t>Legger til rette for at beboerne er til stede når vi kommer, jfr. </a:t>
            </a:r>
            <a:r>
              <a:rPr lang="nb-NO" baseline="0" dirty="0" err="1" smtClean="0"/>
              <a:t>tidpunkt</a:t>
            </a:r>
            <a:r>
              <a:rPr lang="nb-NO" baseline="0" dirty="0" smtClean="0"/>
              <a:t> mv</a:t>
            </a:r>
            <a:r>
              <a:rPr lang="nb-NO" baseline="0" dirty="0" smtClean="0"/>
              <a:t>.</a:t>
            </a:r>
          </a:p>
          <a:p>
            <a:pPr marL="171450" indent="-171450">
              <a:buFontTx/>
              <a:buChar char="-"/>
            </a:pPr>
            <a:endParaRPr lang="nb-NO" baseline="0" dirty="0" smtClean="0"/>
          </a:p>
          <a:p>
            <a:pPr marL="0" indent="0">
              <a:buFontTx/>
              <a:buNone/>
            </a:pPr>
            <a:r>
              <a:rPr lang="nb-NO" baseline="0" dirty="0" smtClean="0"/>
              <a:t>Uanmeldt tilsyn gir mening ved at institusjonen ikke skal få mulighet til å forberede seg og eventuelt rydde opp før vi kommer.</a:t>
            </a:r>
          </a:p>
          <a:p>
            <a:pPr marL="0" indent="0">
              <a:buFontTx/>
              <a:buNone/>
            </a:pPr>
            <a:r>
              <a:rPr lang="nb-NO" b="1" baseline="0" dirty="0" smtClean="0"/>
              <a:t>Et «tilsynsprosessrettslig bakholdsangrep», jfr. «element </a:t>
            </a:r>
            <a:r>
              <a:rPr lang="nb-NO" b="1" baseline="0" dirty="0" err="1" smtClean="0"/>
              <a:t>of</a:t>
            </a:r>
            <a:r>
              <a:rPr lang="nb-NO" b="1" baseline="0" dirty="0" smtClean="0"/>
              <a:t> surprise»</a:t>
            </a:r>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7</a:t>
            </a:fld>
            <a:endParaRPr lang="nn-NO"/>
          </a:p>
        </p:txBody>
      </p:sp>
    </p:spTree>
    <p:extLst>
      <p:ext uri="{BB962C8B-B14F-4D97-AF65-F5344CB8AC3E}">
        <p14:creationId xmlns:p14="http://schemas.microsoft.com/office/powerpoint/2010/main" val="4294681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85000" lnSpcReduction="2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t>Ifølge § 7 Tilsynsmyndighetenes oppgaver, skal fylkesmannen blant annet påse at det enkelte barn får forsvarlig og respektfull omsorg og behandling, at barnet ikke utsettes for forhold som hensett til barnets alder krenker dets integritet, og at barnets rettigheter etter lov om barnevern § 5-9 blir respektert, jf. retten til å ha samkvem med andre og friheten til å bevege seg fritt i og utenfor institusjonsområdet.</a:t>
            </a:r>
          </a:p>
          <a:p>
            <a:endParaRPr lang="nb-NO" dirty="0" smtClean="0"/>
          </a:p>
          <a:p>
            <a:r>
              <a:rPr lang="nb-NO" dirty="0" smtClean="0"/>
              <a:t>** </a:t>
            </a:r>
            <a:r>
              <a:rPr lang="nb-NO" dirty="0" err="1" smtClean="0"/>
              <a:t>Bvl</a:t>
            </a:r>
            <a:r>
              <a:rPr lang="nb-NO" dirty="0" smtClean="0"/>
              <a:t>. § 5-9:</a:t>
            </a:r>
            <a:r>
              <a:rPr lang="nb-NO" baseline="0" dirty="0" smtClean="0"/>
              <a:t> </a:t>
            </a:r>
            <a:r>
              <a:rPr lang="nb-NO" dirty="0" smtClean="0">
                <a:effectLst/>
              </a:rPr>
              <a:t>Institusjoner skal drives slik at barna selv kan bestemme i personlige spørsmål og ha det samvær med andre som de ønsker, så langt dette er forenlig med barnets alder og modenhet, med formålet med oppholdet, og med institusjonens ansvar for driften, herunder ansvar for trygghet og trivsel.</a:t>
            </a:r>
          </a:p>
          <a:p>
            <a:r>
              <a:rPr lang="nb-NO" dirty="0" smtClean="0">
                <a:effectLst/>
              </a:rPr>
              <a:t>	Barna skal ha rett til å bevege seg både i og utenfor institusjonens område, med de begrensninger som fastsettes av hensyn til behovet for trygghet og trivsel. For barn som er plassert på grunnlag av et vedtak eller samtykke som nevnt i § 4-24 eller § 4-26, kan institusjonen begrense adgangen til å forlate området i den utstrekning det er nødvendig etter vedtakets formål.</a:t>
            </a:r>
          </a:p>
          <a:p>
            <a:r>
              <a:rPr lang="nb-NO" dirty="0" smtClean="0">
                <a:effectLst/>
              </a:rPr>
              <a:t>	Det er ikke tillatt </a:t>
            </a:r>
          </a:p>
          <a:p>
            <a:r>
              <a:rPr lang="nb-NO" dirty="0" smtClean="0">
                <a:effectLst/>
              </a:rPr>
              <a:t>a)å refse barn fysisk, </a:t>
            </a:r>
          </a:p>
          <a:p>
            <a:r>
              <a:rPr lang="nb-NO" dirty="0" smtClean="0">
                <a:effectLst/>
              </a:rPr>
              <a:t>b)å bruke </a:t>
            </a:r>
            <a:r>
              <a:rPr lang="nb-NO" dirty="0" err="1" smtClean="0">
                <a:effectLst/>
              </a:rPr>
              <a:t>innelåsing</a:t>
            </a:r>
            <a:r>
              <a:rPr lang="nb-NO" dirty="0" smtClean="0">
                <a:effectLst/>
              </a:rPr>
              <a:t> i enerom eller lignende tvangstiltak med mindre det er tillatt ved forskrifter som nevnt i fjerde ledd bokstav a, </a:t>
            </a:r>
          </a:p>
          <a:p>
            <a:r>
              <a:rPr lang="nb-NO" dirty="0" smtClean="0">
                <a:effectLst/>
              </a:rPr>
              <a:t>c)å føre kontroll med et barns korrespondanse med mindre det er tillatt ved forskrifter som nevnt i fjerde ledd bokstav b. ‘</a:t>
            </a:r>
          </a:p>
          <a:p>
            <a:r>
              <a:rPr lang="nb-NO" dirty="0" smtClean="0">
                <a:effectLst/>
              </a:rPr>
              <a:t>	Departementet kan gi forskrifter </a:t>
            </a:r>
          </a:p>
          <a:p>
            <a:r>
              <a:rPr lang="nb-NO" dirty="0" smtClean="0">
                <a:effectLst/>
              </a:rPr>
              <a:t>a)til utfylling av bestemmelsene foran, herunder om bruk av tvangsmidler, </a:t>
            </a:r>
          </a:p>
          <a:p>
            <a:r>
              <a:rPr lang="nb-NO" dirty="0" smtClean="0">
                <a:effectLst/>
              </a:rPr>
              <a:t>b)med sikte på å hindre at rusmidler eller farlige gjenstander bringes inn i institusjonen, </a:t>
            </a:r>
          </a:p>
          <a:p>
            <a:r>
              <a:rPr lang="nb-NO" dirty="0" smtClean="0">
                <a:effectLst/>
              </a:rPr>
              <a:t>c)om forvaltning av barnets midler. </a:t>
            </a:r>
          </a:p>
          <a:p>
            <a:r>
              <a:rPr lang="nb-NO" dirty="0" smtClean="0">
                <a:effectLst/>
              </a:rPr>
              <a:t>	Ved vedtak etter § 4-29 skal institusjonen iverksette de angitte beskyttelsestiltak for å hindre at barnet får kontakt med personer som kan ønske å utnytte det til menneskehandel. Beskyttelsestiltakene som følger av vedtaket kan begrense barnets adgang til å motta besøk, å kommunisere gjennom post, telefon eller annet kommunikasjonsutstyr og å bevege seg fritt utenfor institusjonens område. Beskyttelsestiltakene kan også fastsette begrensninger for hvem som kan få vite hvor barnet er. Beskyttelsestiltakene kan ikke fastsette begrensninger som hindrer barnet i å ha kontakt med verge, advokat, barnevernstjeneste, tilsynsmyndighet, helsepersonell som er beboerens behandler, prest, annen sjelesørger eller lignende. Departementet kan gi utfyllende forskrifter til bestemmelsen.</a:t>
            </a:r>
          </a:p>
          <a:p>
            <a:endParaRPr lang="nb-NO" dirty="0" smtClean="0"/>
          </a:p>
          <a:p>
            <a:r>
              <a:rPr lang="nb-NO" b="1" dirty="0" smtClean="0"/>
              <a:t>Kommer tilbake</a:t>
            </a:r>
            <a:r>
              <a:rPr lang="nb-NO" b="1" baseline="0" dirty="0" smtClean="0"/>
              <a:t> til tvangsbruk og tvangsprotokoller litt senere</a:t>
            </a:r>
            <a:endParaRPr lang="nb-NO" b="1" dirty="0" smtClean="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8</a:t>
            </a:fld>
            <a:endParaRPr lang="nn-NO"/>
          </a:p>
        </p:txBody>
      </p:sp>
    </p:spTree>
    <p:extLst>
      <p:ext uri="{BB962C8B-B14F-4D97-AF65-F5344CB8AC3E}">
        <p14:creationId xmlns:p14="http://schemas.microsoft.com/office/powerpoint/2010/main" val="2869349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lnSpcReduction="10000"/>
          </a:bodyPr>
          <a:lstStyle/>
          <a:p>
            <a:r>
              <a:rPr lang="nb-NO" dirty="0" smtClean="0">
                <a:effectLst/>
              </a:rPr>
              <a:t>*Nødrett</a:t>
            </a:r>
            <a:r>
              <a:rPr lang="nb-NO" baseline="0" dirty="0" smtClean="0">
                <a:effectLst/>
              </a:rPr>
              <a:t> og nødverge, jfr. straffeloven §§ 47 og 48. </a:t>
            </a:r>
          </a:p>
          <a:p>
            <a:r>
              <a:rPr lang="nb-NO" b="1" baseline="0" dirty="0" smtClean="0">
                <a:effectLst/>
              </a:rPr>
              <a:t>Nødverge er kort sagt selvforsvar. En ellers straffbar handling som er straffri når den er foretatt for å avverge eller forsvare seg mot et rettsstridig angrep og handlingen er nødvendig for å avverge faren og ikke går lenger enn hva som er nødvendig for å avverge faren/angrepet</a:t>
            </a:r>
          </a:p>
          <a:p>
            <a:endParaRPr lang="nb-NO" b="1" baseline="0" dirty="0" smtClean="0">
              <a:effectLst/>
            </a:endParaRPr>
          </a:p>
          <a:p>
            <a:r>
              <a:rPr lang="nb-NO" b="1" baseline="0" dirty="0" smtClean="0">
                <a:effectLst/>
              </a:rPr>
              <a:t>Nødrett. Gjør en ellers straffbar handling straffri dersom handlingen er utført for å redde person eller gjenstander fra en uavvergelig fare. F.eks. bryte seg inn i en hytte for å ikke fryse i hjel.</a:t>
            </a:r>
          </a:p>
          <a:p>
            <a:endParaRPr lang="nb-NO" b="1" baseline="0" dirty="0" smtClean="0">
              <a:effectLst/>
            </a:endParaRPr>
          </a:p>
          <a:p>
            <a:r>
              <a:rPr lang="nb-NO" b="1" baseline="0" dirty="0" smtClean="0">
                <a:effectLst/>
              </a:rPr>
              <a:t>Tvangsprotokoller: Kommer tilbake til dette litt senere.</a:t>
            </a:r>
          </a:p>
          <a:p>
            <a:pPr marL="0" marR="0" indent="0" algn="l" defTabSz="457200" rtl="0" eaLnBrk="1" fontAlgn="auto" latinLnBrk="0" hangingPunct="1">
              <a:lnSpc>
                <a:spcPct val="100000"/>
              </a:lnSpc>
              <a:spcBef>
                <a:spcPts val="0"/>
              </a:spcBef>
              <a:spcAft>
                <a:spcPts val="0"/>
              </a:spcAft>
              <a:buClrTx/>
              <a:buSzTx/>
              <a:buFontTx/>
              <a:buNone/>
              <a:tabLst/>
              <a:defRPr/>
            </a:pPr>
            <a:r>
              <a:rPr lang="nb-NO" b="1" baseline="0" dirty="0" smtClean="0">
                <a:effectLst/>
              </a:rPr>
              <a:t>Kan si at Fylkesmannen mottar alle tvangsprotokoller for gjennomgang uavhengig av tilsyn.</a:t>
            </a:r>
          </a:p>
          <a:p>
            <a:r>
              <a:rPr lang="nb-NO" b="0" baseline="0" dirty="0" smtClean="0">
                <a:effectLst/>
              </a:rPr>
              <a:t>(Vi gjennomgår protokollen i forhold til hvilken tvang som er brukt, ift. om protokollen skal være utformet som et enkeltvedtak. Om den inneholder plasseringshjemmel, dato for tvangsbruk, klageadgang, signatur av leder. I tillegg gjennomgår vi innholdet og begrunnelsen for tvangsbruken) </a:t>
            </a:r>
            <a:endParaRPr lang="nb-NO" b="1" baseline="0" dirty="0" smtClean="0">
              <a:effectLst/>
            </a:endParaRPr>
          </a:p>
          <a:p>
            <a:endParaRPr lang="nb-NO" b="1" baseline="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t>Samtykke § 4-26:</a:t>
            </a:r>
            <a:r>
              <a:rPr lang="nb-NO" b="1" baseline="0" dirty="0" smtClean="0"/>
              <a:t> </a:t>
            </a:r>
            <a:r>
              <a:rPr lang="nb-NO" dirty="0" smtClean="0"/>
              <a:t>Dersom barneverntjenesten har overtatt omsorgen for barnet, for eksempel dersom det er fattet et </a:t>
            </a:r>
            <a:r>
              <a:rPr lang="nb-NO" dirty="0" smtClean="0">
                <a:hlinkClick r:id="rId3" action="ppaction://hlinkfile"/>
              </a:rPr>
              <a:t>§ 4-12</a:t>
            </a:r>
            <a:r>
              <a:rPr lang="nb-NO" dirty="0" smtClean="0"/>
              <a:t> vedtak om omsorgsovertakelse i tillegg til et </a:t>
            </a:r>
            <a:r>
              <a:rPr lang="nb-NO" dirty="0" smtClean="0">
                <a:hlinkClick r:id="rId4" action="ppaction://hlinkfile"/>
              </a:rPr>
              <a:t>§ 4-24</a:t>
            </a:r>
            <a:r>
              <a:rPr lang="nb-NO" dirty="0" smtClean="0"/>
              <a:t> vedtak, er det barneverntjenesten som skal samtykke i tillegg til barnet. </a:t>
            </a:r>
          </a:p>
          <a:p>
            <a:endParaRPr lang="nb-NO" b="1" baseline="0" dirty="0" smtClean="0">
              <a:effectLst/>
            </a:endParaRPr>
          </a:p>
          <a:p>
            <a:endParaRPr lang="nb-NO" dirty="0" smtClean="0">
              <a:effectLst/>
            </a:endParaRPr>
          </a:p>
          <a:p>
            <a:r>
              <a:rPr lang="nb-NO" dirty="0" smtClean="0">
                <a:effectLst/>
              </a:rPr>
              <a:t>**Juridisk teori: Ratifisering av internasjonale konvensjoner må innebære at samene har rett til en tilpasset barneverntjeneste som tar hensyn til språk og kultur. Dette utgangspunktet gjelder uavhengig av folkerettslige</a:t>
            </a:r>
            <a:br>
              <a:rPr lang="nb-NO" dirty="0" smtClean="0">
                <a:effectLst/>
              </a:rPr>
            </a:br>
            <a:r>
              <a:rPr lang="nb-NO" dirty="0" smtClean="0">
                <a:effectLst/>
              </a:rPr>
              <a:t>konvensjonsforpliktelser, all den tid det er anerkjent at Norge er basert på territoriet til to folk, samer og nordmenn. Dette innebærer at de skal være likeverdige og stilles likt i forhold til sitt språk og sin kultur. Dette likhetsprinsippet er nedfelt i Grunnloven § 110a</a:t>
            </a:r>
          </a:p>
          <a:p>
            <a:endParaRPr lang="nb-NO" dirty="0" smtClean="0">
              <a:effectLst/>
            </a:endParaRPr>
          </a:p>
          <a:p>
            <a:r>
              <a:rPr lang="nb-NO" dirty="0" err="1" smtClean="0">
                <a:effectLst/>
              </a:rPr>
              <a:t>Grundloven</a:t>
            </a:r>
            <a:r>
              <a:rPr lang="nb-NO" dirty="0" smtClean="0">
                <a:effectLst/>
              </a:rPr>
              <a:t> § 110a : </a:t>
            </a:r>
            <a:r>
              <a:rPr lang="da-DK" dirty="0" smtClean="0">
                <a:effectLst/>
              </a:rPr>
              <a:t>Det paaligger Statens Myndigheder at lægge Forholdene til Rette for at den samiske Folkegruppe kan sikre og udvikle sit Sprog, sin Kultur og sit Samfundsliv.</a:t>
            </a:r>
          </a:p>
          <a:p>
            <a:endParaRPr lang="da-DK" dirty="0" smtClean="0">
              <a:effectLst/>
            </a:endParaRPr>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9</a:t>
            </a:fld>
            <a:endParaRPr lang="nn-NO"/>
          </a:p>
        </p:txBody>
      </p:sp>
    </p:spTree>
    <p:extLst>
      <p:ext uri="{BB962C8B-B14F-4D97-AF65-F5344CB8AC3E}">
        <p14:creationId xmlns:p14="http://schemas.microsoft.com/office/powerpoint/2010/main" val="6332501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d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pic>
        <p:nvPicPr>
          <p:cNvPr id="7" name="Bilde 6" descr="1.pdf"/>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0" y="0"/>
            <a:ext cx="9144000" cy="6858000"/>
          </a:xfrm>
          <a:prstGeom prst="rect">
            <a:avLst/>
          </a:prstGeom>
        </p:spPr>
      </p:pic>
      <p:sp>
        <p:nvSpPr>
          <p:cNvPr id="3" name="Undertittel 2"/>
          <p:cNvSpPr>
            <a:spLocks noGrp="1"/>
          </p:cNvSpPr>
          <p:nvPr>
            <p:ph type="subTitle" idx="1"/>
          </p:nvPr>
        </p:nvSpPr>
        <p:spPr>
          <a:xfrm>
            <a:off x="1170742" y="2494091"/>
            <a:ext cx="6260537" cy="307777"/>
          </a:xfrm>
        </p:spPr>
        <p:txBody>
          <a:bodyPr wrap="square">
            <a:spAutoFit/>
          </a:bodyPr>
          <a:lstStyle>
            <a:lvl1pPr marL="0" indent="0" algn="l">
              <a:buNone/>
              <a:defRPr sz="1400">
                <a:solidFill>
                  <a:srgbClr val="6D55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n-NO" dirty="0"/>
          </a:p>
        </p:txBody>
      </p:sp>
      <p:sp>
        <p:nvSpPr>
          <p:cNvPr id="10" name="Tittel 1"/>
          <p:cNvSpPr>
            <a:spLocks noGrp="1"/>
          </p:cNvSpPr>
          <p:nvPr>
            <p:ph type="ctrTitle"/>
          </p:nvPr>
        </p:nvSpPr>
        <p:spPr>
          <a:xfrm>
            <a:off x="1170741" y="1924704"/>
            <a:ext cx="6260537" cy="569387"/>
          </a:xfrm>
        </p:spPr>
        <p:txBody>
          <a:bodyPr anchor="t" anchorCtr="0">
            <a:normAutofit/>
          </a:bodyPr>
          <a:lstStyle>
            <a:lvl1pPr>
              <a:defRPr sz="2700">
                <a:solidFill>
                  <a:srgbClr val="6D5560"/>
                </a:solidFill>
              </a:defRPr>
            </a:lvl1pPr>
          </a:lstStyle>
          <a:p>
            <a:r>
              <a:rPr lang="nb-NO" smtClean="0"/>
              <a:t>Klikk for å redigere tittelstil</a:t>
            </a:r>
            <a:endParaRPr lang="nn-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n-NO"/>
          </a:p>
        </p:txBody>
      </p:sp>
      <p:sp>
        <p:nvSpPr>
          <p:cNvPr id="3" name="Plassholder for bilde 2"/>
          <p:cNvSpPr>
            <a:spLocks noGrp="1"/>
          </p:cNvSpPr>
          <p:nvPr>
            <p:ph type="pic" idx="1"/>
          </p:nvPr>
        </p:nvSpPr>
        <p:spPr>
          <a:xfrm>
            <a:off x="1792288" y="827851"/>
            <a:ext cx="5486400" cy="38997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n-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dirty="0"/>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ildeside">
    <p:spTree>
      <p:nvGrpSpPr>
        <p:cNvPr id="1" name=""/>
        <p:cNvGrpSpPr/>
        <p:nvPr/>
      </p:nvGrpSpPr>
      <p:grpSpPr>
        <a:xfrm>
          <a:off x="0" y="0"/>
          <a:ext cx="0" cy="0"/>
          <a:chOff x="0" y="0"/>
          <a:chExt cx="0" cy="0"/>
        </a:xfrm>
      </p:grpSpPr>
      <p:sp>
        <p:nvSpPr>
          <p:cNvPr id="5" name="Plassholder for bilde 4"/>
          <p:cNvSpPr>
            <a:spLocks noGrp="1"/>
          </p:cNvSpPr>
          <p:nvPr>
            <p:ph type="pic" sz="quarter" idx="10"/>
          </p:nvPr>
        </p:nvSpPr>
        <p:spPr>
          <a:xfrm>
            <a:off x="0" y="476672"/>
            <a:ext cx="9144000" cy="6070179"/>
          </a:xfrm>
        </p:spPr>
        <p:txBody>
          <a:bodyPr/>
          <a:lstStyle/>
          <a:p>
            <a:r>
              <a:rPr lang="nb-NO" smtClean="0"/>
              <a:t>Klikk ikonet for å legge til et bilde</a:t>
            </a:r>
            <a:endParaRPr lang="nb-NO" dirty="0"/>
          </a:p>
        </p:txBody>
      </p:sp>
      <p:sp>
        <p:nvSpPr>
          <p:cNvPr id="10" name="Plassholder for tekst 9"/>
          <p:cNvSpPr>
            <a:spLocks noGrp="1"/>
          </p:cNvSpPr>
          <p:nvPr>
            <p:ph type="body" sz="quarter" idx="12"/>
          </p:nvPr>
        </p:nvSpPr>
        <p:spPr>
          <a:xfrm>
            <a:off x="0" y="6364800"/>
            <a:ext cx="9144000" cy="493200"/>
          </a:xfrm>
          <a:blipFill>
            <a:blip r:embed="rId2"/>
            <a:stretch>
              <a:fillRect/>
            </a:stretch>
          </a:blipFill>
        </p:spPr>
        <p:txBody>
          <a:bodyPr>
            <a:normAutofit/>
          </a:bodyPr>
          <a:lstStyle>
            <a:lvl1pPr marL="0" indent="0">
              <a:buNone/>
              <a:defRPr sz="100">
                <a:solidFill>
                  <a:schemeClr val="bg1"/>
                </a:solidFill>
              </a:defRPr>
            </a:lvl1pPr>
          </a:lstStyle>
          <a:p>
            <a:pPr lvl="0"/>
            <a:r>
              <a:rPr lang="nb-NO" smtClean="0"/>
              <a:t>Klikk for å redigere tekststiler i malen</a:t>
            </a:r>
          </a:p>
        </p:txBody>
      </p:sp>
      <p:sp>
        <p:nvSpPr>
          <p:cNvPr id="6" name="Plassholder for tekst 9"/>
          <p:cNvSpPr>
            <a:spLocks noGrp="1"/>
          </p:cNvSpPr>
          <p:nvPr>
            <p:ph type="body" sz="quarter" idx="13"/>
          </p:nvPr>
        </p:nvSpPr>
        <p:spPr>
          <a:xfrm>
            <a:off x="0" y="0"/>
            <a:ext cx="9144000" cy="615600"/>
          </a:xfrm>
          <a:blipFill>
            <a:blip r:embed="rId3"/>
            <a:stretch>
              <a:fillRect/>
            </a:stretch>
          </a:blipFill>
        </p:spPr>
        <p:txBody>
          <a:bodyPr>
            <a:normAutofit/>
          </a:bodyPr>
          <a:lstStyle>
            <a:lvl1pPr marL="0" indent="0">
              <a:buNone/>
              <a:defRPr sz="100">
                <a:solidFill>
                  <a:schemeClr val="bg1"/>
                </a:solidFill>
              </a:defRPr>
            </a:lvl1pPr>
          </a:lstStyle>
          <a:p>
            <a:pPr lvl="0"/>
            <a:r>
              <a:rPr lang="nb-NO" smtClean="0"/>
              <a:t>Klikk for å redigere tekststiler i malen</a:t>
            </a:r>
          </a:p>
        </p:txBody>
      </p:sp>
    </p:spTree>
    <p:extLst>
      <p:ext uri="{BB962C8B-B14F-4D97-AF65-F5344CB8AC3E}">
        <p14:creationId xmlns:p14="http://schemas.microsoft.com/office/powerpoint/2010/main" val="388166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n-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10" name="Plassholder for innhold 2"/>
          <p:cNvSpPr>
            <a:spLocks noGrp="1"/>
          </p:cNvSpPr>
          <p:nvPr>
            <p:ph sz="half" idx="10"/>
          </p:nvPr>
        </p:nvSpPr>
        <p:spPr>
          <a:xfrm>
            <a:off x="457200" y="2242004"/>
            <a:ext cx="4038600" cy="388415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dirty="0"/>
          </a:p>
        </p:txBody>
      </p:sp>
      <p:sp>
        <p:nvSpPr>
          <p:cNvPr id="2" name="Tittel 1"/>
          <p:cNvSpPr>
            <a:spLocks noGrp="1"/>
          </p:cNvSpPr>
          <p:nvPr>
            <p:ph type="title"/>
          </p:nvPr>
        </p:nvSpPr>
        <p:spPr/>
        <p:txBody>
          <a:bodyPr/>
          <a:lstStyle>
            <a:lvl1pPr>
              <a:defRPr/>
            </a:lvl1pPr>
          </a:lstStyle>
          <a:p>
            <a:r>
              <a:rPr lang="nb-NO" smtClean="0"/>
              <a:t>Klikk for å redigere tittelstil</a:t>
            </a:r>
            <a:endParaRPr lang="nn-NO"/>
          </a:p>
        </p:txBody>
      </p:sp>
      <p:sp>
        <p:nvSpPr>
          <p:cNvPr id="3" name="Plassholder for tekst 2"/>
          <p:cNvSpPr>
            <a:spLocks noGrp="1"/>
          </p:cNvSpPr>
          <p:nvPr>
            <p:ph type="body" idx="1"/>
          </p:nvPr>
        </p:nvSpPr>
        <p:spPr>
          <a:xfrm>
            <a:off x="457200" y="1602242"/>
            <a:ext cx="4038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11" name="Plassholder for innhold 2"/>
          <p:cNvSpPr>
            <a:spLocks noGrp="1"/>
          </p:cNvSpPr>
          <p:nvPr>
            <p:ph sz="half" idx="11"/>
          </p:nvPr>
        </p:nvSpPr>
        <p:spPr>
          <a:xfrm>
            <a:off x="4648200" y="2242004"/>
            <a:ext cx="4038600" cy="388415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dirty="0"/>
          </a:p>
        </p:txBody>
      </p:sp>
      <p:sp>
        <p:nvSpPr>
          <p:cNvPr id="12" name="Plassholder for tekst 2"/>
          <p:cNvSpPr>
            <a:spLocks noGrp="1"/>
          </p:cNvSpPr>
          <p:nvPr>
            <p:ph type="body" idx="12"/>
          </p:nvPr>
        </p:nvSpPr>
        <p:spPr>
          <a:xfrm>
            <a:off x="4648200" y="1602242"/>
            <a:ext cx="4038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185333"/>
            <a:ext cx="3008313" cy="513174"/>
          </a:xfrm>
        </p:spPr>
        <p:txBody>
          <a:bodyPr anchor="b"/>
          <a:lstStyle>
            <a:lvl1pPr algn="l">
              <a:defRPr sz="2000" b="1"/>
            </a:lvl1pPr>
          </a:lstStyle>
          <a:p>
            <a:r>
              <a:rPr lang="nb-NO" smtClean="0"/>
              <a:t>Klikk for å redigere tittelstil</a:t>
            </a:r>
            <a:endParaRPr lang="nn-NO" dirty="0"/>
          </a:p>
        </p:txBody>
      </p:sp>
      <p:sp>
        <p:nvSpPr>
          <p:cNvPr id="3" name="Plassholder for innhold 2"/>
          <p:cNvSpPr>
            <a:spLocks noGrp="1"/>
          </p:cNvSpPr>
          <p:nvPr>
            <p:ph idx="1"/>
          </p:nvPr>
        </p:nvSpPr>
        <p:spPr>
          <a:xfrm>
            <a:off x="3575050" y="1185334"/>
            <a:ext cx="5111750" cy="49577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tekst 3"/>
          <p:cNvSpPr>
            <a:spLocks noGrp="1"/>
          </p:cNvSpPr>
          <p:nvPr>
            <p:ph type="body" sz="half" idx="2"/>
          </p:nvPr>
        </p:nvSpPr>
        <p:spPr>
          <a:xfrm>
            <a:off x="457200" y="1881481"/>
            <a:ext cx="3008313" cy="42615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78" y="0"/>
            <a:ext cx="9143244" cy="658314"/>
          </a:xfrm>
          <a:prstGeom prst="rect">
            <a:avLst/>
          </a:prstGeom>
        </p:spPr>
      </p:pic>
      <p:sp>
        <p:nvSpPr>
          <p:cNvPr id="2" name="Plassholder for tittel 1"/>
          <p:cNvSpPr>
            <a:spLocks noGrp="1"/>
          </p:cNvSpPr>
          <p:nvPr>
            <p:ph type="title"/>
          </p:nvPr>
        </p:nvSpPr>
        <p:spPr>
          <a:xfrm>
            <a:off x="457200" y="777044"/>
            <a:ext cx="8229600" cy="804342"/>
          </a:xfrm>
          <a:prstGeom prst="rect">
            <a:avLst/>
          </a:prstGeom>
        </p:spPr>
        <p:txBody>
          <a:bodyPr vert="horz" lIns="91440" tIns="45720" rIns="91440" bIns="45720" rtlCol="0" anchor="ctr">
            <a:normAutofit/>
          </a:bodyPr>
          <a:lstStyle/>
          <a:p>
            <a:r>
              <a:rPr lang="nb-NO" dirty="0" smtClean="0"/>
              <a:t>Klikk for å redigere tittelstil</a:t>
            </a:r>
            <a:endParaRPr lang="nn-NO" dirty="0"/>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n-NO" dirty="0"/>
          </a:p>
        </p:txBody>
      </p:sp>
      <p:pic>
        <p:nvPicPr>
          <p:cNvPr id="5" name="Picture 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8" y="0"/>
            <a:ext cx="9143244" cy="615645"/>
          </a:xfrm>
          <a:prstGeom prst="rect">
            <a:avLst/>
          </a:prstGeom>
        </p:spPr>
      </p:pic>
      <p:pic>
        <p:nvPicPr>
          <p:cNvPr id="8" name="Picture 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78" y="6364265"/>
            <a:ext cx="9143244" cy="49373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lvl1pPr algn="l" defTabSz="457200" rtl="0" eaLnBrk="1" latinLnBrk="0" hangingPunct="1">
        <a:spcBef>
          <a:spcPct val="0"/>
        </a:spcBef>
        <a:buNone/>
        <a:defRPr sz="4400" kern="1200">
          <a:solidFill>
            <a:srgbClr val="6D5560"/>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0742" y="1857153"/>
            <a:ext cx="6260537" cy="944715"/>
          </a:xfrm>
        </p:spPr>
        <p:txBody>
          <a:bodyPr>
            <a:normAutofit/>
          </a:bodyPr>
          <a:lstStyle/>
          <a:p>
            <a:r>
              <a:rPr lang="nb-NO" dirty="0" smtClean="0">
                <a:solidFill>
                  <a:schemeClr val="tx1"/>
                </a:solidFill>
              </a:rPr>
              <a:t>Fylkesmannens tilsynsrolle med barnevernsinstitusjonene i Nordland</a:t>
            </a:r>
            <a:endParaRPr lang="nb-NO" dirty="0">
              <a:solidFill>
                <a:schemeClr val="tx1"/>
              </a:solidFill>
            </a:endParaRPr>
          </a:p>
        </p:txBody>
      </p:sp>
      <p:sp>
        <p:nvSpPr>
          <p:cNvPr id="4" name="Subtitle 3"/>
          <p:cNvSpPr>
            <a:spLocks noGrp="1"/>
          </p:cNvSpPr>
          <p:nvPr>
            <p:ph type="subTitle" idx="1"/>
          </p:nvPr>
        </p:nvSpPr>
        <p:spPr>
          <a:xfrm>
            <a:off x="1170742" y="2801868"/>
            <a:ext cx="6260537" cy="307777"/>
          </a:xfrm>
        </p:spPr>
        <p:txBody>
          <a:bodyPr/>
          <a:lstStyle/>
          <a:p>
            <a:endParaRPr lang="nb-N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372140" y="2400281"/>
            <a:ext cx="8229600" cy="804342"/>
          </a:xfrm>
        </p:spPr>
        <p:txBody>
          <a:bodyPr>
            <a:noAutofit/>
          </a:bodyPr>
          <a:lstStyle/>
          <a:p>
            <a:r>
              <a:rPr lang="nb-NO" sz="4000" dirty="0" smtClean="0">
                <a:solidFill>
                  <a:schemeClr val="tx1"/>
                </a:solidFill>
              </a:rPr>
              <a:t>Hva ser tilsynet spesielt etter ved besøk på institusjoner?</a:t>
            </a:r>
            <a:endParaRPr lang="nb-NO" sz="4000" dirty="0">
              <a:solidFill>
                <a:schemeClr val="tx1"/>
              </a:solidFill>
            </a:endParaRPr>
          </a:p>
        </p:txBody>
      </p:sp>
    </p:spTree>
    <p:extLst>
      <p:ext uri="{BB962C8B-B14F-4D97-AF65-F5344CB8AC3E}">
        <p14:creationId xmlns:p14="http://schemas.microsoft.com/office/powerpoint/2010/main" val="568093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100" b="1" dirty="0">
                <a:solidFill>
                  <a:schemeClr val="tx1"/>
                </a:solidFill>
              </a:rPr>
              <a:t>Om forutsetningene for oppholdet følges opp</a:t>
            </a:r>
            <a:r>
              <a:rPr lang="nb-NO" sz="3600" b="1" dirty="0"/>
              <a:t/>
            </a:r>
            <a:br>
              <a:rPr lang="nb-NO" sz="3600" b="1" dirty="0"/>
            </a:br>
            <a:endParaRPr lang="nb-NO" sz="3600" dirty="0">
              <a:solidFill>
                <a:schemeClr val="tx1"/>
              </a:solidFill>
            </a:endParaRPr>
          </a:p>
        </p:txBody>
      </p:sp>
      <p:sp>
        <p:nvSpPr>
          <p:cNvPr id="3" name="Plassholder for innhold 2"/>
          <p:cNvSpPr>
            <a:spLocks noGrp="1"/>
          </p:cNvSpPr>
          <p:nvPr>
            <p:ph idx="1"/>
          </p:nvPr>
        </p:nvSpPr>
        <p:spPr>
          <a:xfrm>
            <a:off x="457200" y="1396410"/>
            <a:ext cx="8229600" cy="4729754"/>
          </a:xfrm>
        </p:spPr>
        <p:txBody>
          <a:bodyPr>
            <a:normAutofit fontScale="55000" lnSpcReduction="20000"/>
          </a:bodyPr>
          <a:lstStyle/>
          <a:p>
            <a:pPr>
              <a:buFont typeface="Wingdings" pitchFamily="2" charset="2"/>
              <a:buChar char="q"/>
            </a:pPr>
            <a:r>
              <a:rPr lang="nb-NO" sz="2000" b="1" dirty="0" smtClean="0"/>
              <a:t>Gyldige plasseringsvedtak</a:t>
            </a:r>
            <a:r>
              <a:rPr lang="nb-NO" sz="2000" dirty="0" smtClean="0"/>
              <a:t>, rett hjemmel for plassering og om hjemmel samsvarer med grunnlag for plasseringen/faktum</a:t>
            </a:r>
          </a:p>
          <a:p>
            <a:pPr>
              <a:buFont typeface="Wingdings" pitchFamily="2" charset="2"/>
              <a:buChar char="q"/>
            </a:pPr>
            <a:endParaRPr lang="nb-NO" sz="2000" dirty="0" smtClean="0"/>
          </a:p>
          <a:p>
            <a:pPr>
              <a:buFont typeface="Wingdings" pitchFamily="2" charset="2"/>
              <a:buChar char="q"/>
            </a:pPr>
            <a:r>
              <a:rPr lang="nb-NO" sz="2000" b="1" dirty="0" smtClean="0"/>
              <a:t>Foreligger det tiltaksplan der det er krav om dette</a:t>
            </a:r>
            <a:endParaRPr lang="nb-NO" sz="2000" dirty="0" smtClean="0"/>
          </a:p>
          <a:p>
            <a:pPr>
              <a:buFontTx/>
              <a:buChar char="-"/>
            </a:pPr>
            <a:r>
              <a:rPr lang="nb-NO" sz="2000" i="1" dirty="0" smtClean="0"/>
              <a:t>§ 4-28: Tiltaksplan skal utarbeides av den kommunale barneverntjenesten når et barn blir plassert på institusjon. Utkast til tiltaksplan skal foreligge når fylkesnemnda behandler saken, endelig plan snarest mulig etter fylkesnemndas vedtak foreligger.</a:t>
            </a:r>
          </a:p>
          <a:p>
            <a:pPr>
              <a:buFontTx/>
              <a:buChar char="-"/>
            </a:pPr>
            <a:r>
              <a:rPr lang="nb-NO" sz="2000" i="1" dirty="0" smtClean="0"/>
              <a:t>§ 4-5: Krav om tiltaksplan ved plasseringer etter § 4-4 femte ledd.</a:t>
            </a:r>
          </a:p>
          <a:p>
            <a:pPr>
              <a:buFontTx/>
              <a:buChar char="-"/>
            </a:pPr>
            <a:r>
              <a:rPr lang="nb-NO" sz="2000" i="1" dirty="0" smtClean="0"/>
              <a:t>Unntaket er ved plassering etter § 4-6 (midlertidig vedtak i akuttsituasjoner)</a:t>
            </a:r>
          </a:p>
          <a:p>
            <a:pPr>
              <a:buFont typeface="Wingdings" pitchFamily="2" charset="2"/>
              <a:buChar char="q"/>
            </a:pPr>
            <a:endParaRPr lang="nb-NO" sz="2000" dirty="0" smtClean="0"/>
          </a:p>
          <a:p>
            <a:pPr>
              <a:buFont typeface="Wingdings" pitchFamily="2" charset="2"/>
              <a:buChar char="q"/>
            </a:pPr>
            <a:r>
              <a:rPr lang="nb-NO" sz="2000" b="1" dirty="0" smtClean="0"/>
              <a:t>Handlingsplaner</a:t>
            </a:r>
          </a:p>
          <a:p>
            <a:pPr>
              <a:buFontTx/>
              <a:buChar char="-"/>
            </a:pPr>
            <a:r>
              <a:rPr lang="nb-NO" sz="2000" dirty="0" smtClean="0"/>
              <a:t>Rettighetsforskriften § 1, institusjonens plan for å gi beboer forsvarlig omsorg og behandling</a:t>
            </a:r>
          </a:p>
          <a:p>
            <a:pPr marL="0" indent="0">
              <a:buNone/>
            </a:pPr>
            <a:endParaRPr lang="nb-NO" sz="2000" dirty="0"/>
          </a:p>
          <a:p>
            <a:pPr>
              <a:buFont typeface="Wingdings" pitchFamily="2" charset="2"/>
              <a:buChar char="q"/>
            </a:pPr>
            <a:r>
              <a:rPr lang="nb-NO" sz="2000" b="1" dirty="0" smtClean="0"/>
              <a:t>Omsorgsplaner</a:t>
            </a:r>
            <a:r>
              <a:rPr lang="nb-NO" sz="2000" dirty="0" smtClean="0"/>
              <a:t> </a:t>
            </a:r>
          </a:p>
          <a:p>
            <a:pPr>
              <a:buFontTx/>
              <a:buChar char="-"/>
            </a:pPr>
            <a:r>
              <a:rPr lang="nb-NO" sz="2000" dirty="0" smtClean="0"/>
              <a:t>skal foreligge ved omsorgsovertakelsen, jfr. § 4-15 tredje ledd. Senest to år etter vedtak i fylkesnemnda skal barneverntjenesten vedta en plan for fremtidig omsorgssituasjon som ikke kan endres uten at forutsetningene for den er falt bort</a:t>
            </a:r>
          </a:p>
          <a:p>
            <a:pPr>
              <a:buFont typeface="Wingdings" pitchFamily="2" charset="2"/>
              <a:buChar char="q"/>
            </a:pPr>
            <a:endParaRPr lang="nb-NO" sz="2000" dirty="0" smtClean="0"/>
          </a:p>
          <a:p>
            <a:pPr>
              <a:buFont typeface="Wingdings" pitchFamily="2" charset="2"/>
              <a:buChar char="q"/>
            </a:pPr>
            <a:r>
              <a:rPr lang="nb-NO" sz="2000" b="1" dirty="0" smtClean="0"/>
              <a:t>Er fristene overholdt i forhold til f.eks. sak fremmet i fylkesnemnda</a:t>
            </a:r>
          </a:p>
          <a:p>
            <a:pPr>
              <a:buFontTx/>
              <a:buChar char="-"/>
            </a:pPr>
            <a:r>
              <a:rPr lang="nb-NO" sz="2000" dirty="0" smtClean="0"/>
              <a:t>Plassering etter § 4-6 annet ledd, snarest og senest innen 6 uker</a:t>
            </a:r>
          </a:p>
          <a:p>
            <a:pPr>
              <a:buFontTx/>
              <a:buChar char="-"/>
            </a:pPr>
            <a:r>
              <a:rPr lang="nb-NO" sz="2000" dirty="0" smtClean="0"/>
              <a:t>Plassering etter </a:t>
            </a:r>
            <a:r>
              <a:rPr lang="nb-NO" sz="2000" smtClean="0"/>
              <a:t>§ 4-25, (jfr.4-24), </a:t>
            </a:r>
            <a:r>
              <a:rPr lang="nb-NO" sz="2000" dirty="0" smtClean="0"/>
              <a:t>senest innen 2 uker</a:t>
            </a:r>
          </a:p>
          <a:p>
            <a:pPr>
              <a:buFontTx/>
              <a:buChar char="-"/>
            </a:pPr>
            <a:r>
              <a:rPr lang="nb-NO" sz="2000" dirty="0" smtClean="0"/>
              <a:t>Fylkesnemnda skal for øvrig innen 48 timer etter plasseringen foreta en foreløpig godkjennelse.</a:t>
            </a:r>
          </a:p>
          <a:p>
            <a:pPr>
              <a:buFontTx/>
              <a:buChar char="-"/>
            </a:pPr>
            <a:endParaRPr lang="nb-NO" sz="2000" dirty="0"/>
          </a:p>
          <a:p>
            <a:pPr marL="0" indent="0">
              <a:buNone/>
            </a:pPr>
            <a:r>
              <a:rPr lang="nb-NO" sz="2000" b="1" dirty="0"/>
              <a:t>Den barneverntjeneste som er ansvarlig for plasseringen har ansvar for å følge med på hvordan det går med beboeren på institusjonen. Dette gjelder også bruk av tvang og andre inngrep i den personlige integritet</a:t>
            </a:r>
            <a:r>
              <a:rPr lang="nb-NO" sz="2000" b="1" dirty="0" smtClean="0"/>
              <a:t>.</a:t>
            </a:r>
          </a:p>
        </p:txBody>
      </p:sp>
    </p:spTree>
    <p:extLst>
      <p:ext uri="{BB962C8B-B14F-4D97-AF65-F5344CB8AC3E}">
        <p14:creationId xmlns:p14="http://schemas.microsoft.com/office/powerpoint/2010/main" val="1607663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100" b="1" dirty="0" smtClean="0">
                <a:solidFill>
                  <a:schemeClr val="tx1"/>
                </a:solidFill>
              </a:rPr>
              <a:t>Vurdering av omsorgssituasjonen</a:t>
            </a:r>
            <a:r>
              <a:rPr lang="nb-NO" b="1" dirty="0"/>
              <a:t/>
            </a:r>
            <a:br>
              <a:rPr lang="nb-NO" b="1" dirty="0"/>
            </a:br>
            <a:endParaRPr lang="nb-NO" dirty="0"/>
          </a:p>
        </p:txBody>
      </p:sp>
      <p:sp>
        <p:nvSpPr>
          <p:cNvPr id="3" name="Plassholder for innhold 2"/>
          <p:cNvSpPr>
            <a:spLocks noGrp="1"/>
          </p:cNvSpPr>
          <p:nvPr>
            <p:ph idx="1"/>
          </p:nvPr>
        </p:nvSpPr>
        <p:spPr/>
        <p:txBody>
          <a:bodyPr>
            <a:normAutofit/>
          </a:bodyPr>
          <a:lstStyle/>
          <a:p>
            <a:pPr>
              <a:buFont typeface="Wingdings" pitchFamily="2" charset="2"/>
              <a:buChar char="q"/>
            </a:pPr>
            <a:r>
              <a:rPr lang="nb-NO" sz="2200" dirty="0" smtClean="0"/>
              <a:t>Om </a:t>
            </a:r>
            <a:r>
              <a:rPr lang="nb-NO" sz="2200" dirty="0"/>
              <a:t>hensynet til stabil omsorg og voksenkontakt </a:t>
            </a:r>
            <a:r>
              <a:rPr lang="nb-NO" sz="2200" dirty="0" smtClean="0"/>
              <a:t>ivaretas</a:t>
            </a:r>
          </a:p>
          <a:p>
            <a:pPr>
              <a:buFont typeface="Wingdings" pitchFamily="2" charset="2"/>
              <a:buChar char="q"/>
            </a:pPr>
            <a:endParaRPr lang="nb-NO" sz="2200" dirty="0"/>
          </a:p>
          <a:p>
            <a:pPr>
              <a:buFont typeface="Wingdings" pitchFamily="2" charset="2"/>
              <a:buChar char="q"/>
            </a:pPr>
            <a:r>
              <a:rPr lang="nb-NO" sz="2200" dirty="0"/>
              <a:t>Trivsel på </a:t>
            </a:r>
            <a:r>
              <a:rPr lang="nb-NO" sz="2200" dirty="0" smtClean="0"/>
              <a:t>institusjonen</a:t>
            </a:r>
          </a:p>
          <a:p>
            <a:pPr>
              <a:buFont typeface="Wingdings" pitchFamily="2" charset="2"/>
              <a:buChar char="q"/>
            </a:pPr>
            <a:endParaRPr lang="nb-NO" sz="2200" dirty="0"/>
          </a:p>
          <a:p>
            <a:pPr>
              <a:buFont typeface="Wingdings" pitchFamily="2" charset="2"/>
              <a:buChar char="q"/>
            </a:pPr>
            <a:r>
              <a:rPr lang="nb-NO" sz="2200" dirty="0"/>
              <a:t>Får barnet tilpasset skole- og </a:t>
            </a:r>
            <a:r>
              <a:rPr lang="nb-NO" sz="2200" dirty="0" smtClean="0"/>
              <a:t>opplæringstilbud</a:t>
            </a:r>
          </a:p>
          <a:p>
            <a:pPr>
              <a:buFont typeface="Wingdings" pitchFamily="2" charset="2"/>
              <a:buChar char="q"/>
            </a:pPr>
            <a:endParaRPr lang="nb-NO" sz="2200" dirty="0"/>
          </a:p>
          <a:p>
            <a:pPr>
              <a:buFont typeface="Wingdings" pitchFamily="2" charset="2"/>
              <a:buChar char="q"/>
            </a:pPr>
            <a:r>
              <a:rPr lang="nb-NO" sz="2200" dirty="0"/>
              <a:t>Ivaretas kulturell og religiøs </a:t>
            </a:r>
            <a:r>
              <a:rPr lang="nb-NO" sz="2200" dirty="0" smtClean="0"/>
              <a:t>tilhørighet</a:t>
            </a:r>
          </a:p>
          <a:p>
            <a:pPr>
              <a:buFont typeface="Wingdings" pitchFamily="2" charset="2"/>
              <a:buChar char="q"/>
            </a:pPr>
            <a:endParaRPr lang="nb-NO" sz="2200" dirty="0"/>
          </a:p>
          <a:p>
            <a:pPr>
              <a:buFont typeface="Wingdings" pitchFamily="2" charset="2"/>
              <a:buChar char="q"/>
            </a:pPr>
            <a:r>
              <a:rPr lang="nb-NO" sz="2200" dirty="0"/>
              <a:t>Kollektiv </a:t>
            </a:r>
            <a:r>
              <a:rPr lang="nb-NO" sz="2200" dirty="0" smtClean="0"/>
              <a:t>avstraffelse</a:t>
            </a:r>
          </a:p>
          <a:p>
            <a:pPr>
              <a:buFont typeface="Wingdings" pitchFamily="2" charset="2"/>
              <a:buChar char="q"/>
            </a:pPr>
            <a:endParaRPr lang="nb-NO" sz="2200" dirty="0"/>
          </a:p>
          <a:p>
            <a:pPr>
              <a:buFont typeface="Wingdings" pitchFamily="2" charset="2"/>
              <a:buChar char="q"/>
            </a:pPr>
            <a:r>
              <a:rPr lang="nb-NO" sz="2200" dirty="0"/>
              <a:t>Behov for helsetjenester</a:t>
            </a:r>
          </a:p>
          <a:p>
            <a:endParaRPr lang="nb-NO" dirty="0"/>
          </a:p>
        </p:txBody>
      </p:sp>
    </p:spTree>
    <p:extLst>
      <p:ext uri="{BB962C8B-B14F-4D97-AF65-F5344CB8AC3E}">
        <p14:creationId xmlns:p14="http://schemas.microsoft.com/office/powerpoint/2010/main" val="1929551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100" b="1" dirty="0" smtClean="0">
                <a:solidFill>
                  <a:schemeClr val="tx1"/>
                </a:solidFill>
              </a:rPr>
              <a:t>Om beboernes integritet blir ivaretatt</a:t>
            </a:r>
            <a:r>
              <a:rPr lang="nb-NO" sz="3600" b="1" dirty="0"/>
              <a:t/>
            </a:r>
            <a:br>
              <a:rPr lang="nb-NO" sz="3600" b="1" dirty="0"/>
            </a:br>
            <a:endParaRPr lang="nb-NO" sz="3600" dirty="0">
              <a:solidFill>
                <a:schemeClr val="tx1"/>
              </a:solidFill>
            </a:endParaRPr>
          </a:p>
        </p:txBody>
      </p:sp>
      <p:sp>
        <p:nvSpPr>
          <p:cNvPr id="3" name="Plassholder for innhold 2"/>
          <p:cNvSpPr>
            <a:spLocks noGrp="1"/>
          </p:cNvSpPr>
          <p:nvPr>
            <p:ph idx="1"/>
          </p:nvPr>
        </p:nvSpPr>
        <p:spPr/>
        <p:txBody>
          <a:bodyPr>
            <a:normAutofit fontScale="92500" lnSpcReduction="20000"/>
          </a:bodyPr>
          <a:lstStyle/>
          <a:p>
            <a:pPr>
              <a:buFont typeface="Wingdings" pitchFamily="2" charset="2"/>
              <a:buChar char="q"/>
            </a:pPr>
            <a:r>
              <a:rPr lang="nb-NO" sz="2000" dirty="0" smtClean="0"/>
              <a:t>Har barnet forståelse om hvorfor institusjonen gjør begrensninger i rettigheter</a:t>
            </a:r>
          </a:p>
          <a:p>
            <a:pPr>
              <a:buFont typeface="Arial" pitchFamily="34" charset="0"/>
              <a:buChar char="•"/>
            </a:pPr>
            <a:endParaRPr lang="nb-NO" sz="2000" dirty="0" smtClean="0"/>
          </a:p>
          <a:p>
            <a:pPr>
              <a:buFont typeface="Wingdings" pitchFamily="2" charset="2"/>
              <a:buChar char="q"/>
            </a:pPr>
            <a:r>
              <a:rPr lang="nb-NO" sz="2000" dirty="0" smtClean="0"/>
              <a:t>Er husordensreglene forståelige</a:t>
            </a:r>
          </a:p>
          <a:p>
            <a:pPr>
              <a:buFont typeface="Arial" pitchFamily="34" charset="0"/>
              <a:buChar char="•"/>
            </a:pPr>
            <a:endParaRPr lang="nb-NO" sz="2000" dirty="0" smtClean="0"/>
          </a:p>
          <a:p>
            <a:pPr>
              <a:buFont typeface="Wingdings" pitchFamily="2" charset="2"/>
              <a:buChar char="q"/>
            </a:pPr>
            <a:r>
              <a:rPr lang="nb-NO" sz="2000" dirty="0" smtClean="0"/>
              <a:t>Blir beboernes </a:t>
            </a:r>
            <a:r>
              <a:rPr lang="nb-NO" sz="2000" dirty="0"/>
              <a:t>r</a:t>
            </a:r>
            <a:r>
              <a:rPr lang="nb-NO" sz="2000" dirty="0" smtClean="0"/>
              <a:t>ett til medvirkning ivaretatt - bestemme klesvalg, innredning av rom, utarbeiding av mål og planer mv.</a:t>
            </a:r>
          </a:p>
          <a:p>
            <a:pPr>
              <a:buFont typeface="Wingdings" pitchFamily="2" charset="2"/>
              <a:buChar char="q"/>
            </a:pPr>
            <a:endParaRPr lang="nb-NO" sz="2000" dirty="0" smtClean="0"/>
          </a:p>
          <a:p>
            <a:pPr>
              <a:buFont typeface="Wingdings" pitchFamily="2" charset="2"/>
              <a:buChar char="q"/>
            </a:pPr>
            <a:r>
              <a:rPr lang="nb-NO" sz="2000" dirty="0" smtClean="0"/>
              <a:t>Tilrettelegges det for meningsfulle aktiviteter og kontakt med venner</a:t>
            </a:r>
          </a:p>
          <a:p>
            <a:pPr>
              <a:buFont typeface="Wingdings" pitchFamily="2" charset="2"/>
              <a:buChar char="q"/>
            </a:pPr>
            <a:endParaRPr lang="nb-NO" sz="2000" dirty="0" smtClean="0"/>
          </a:p>
          <a:p>
            <a:pPr>
              <a:buFont typeface="Wingdings" pitchFamily="2" charset="2"/>
              <a:buChar char="q"/>
            </a:pPr>
            <a:r>
              <a:rPr lang="nb-NO" sz="2000" dirty="0" smtClean="0"/>
              <a:t>Får beboerne </a:t>
            </a:r>
            <a:r>
              <a:rPr lang="nb-NO" sz="2000" dirty="0"/>
              <a:t>i</a:t>
            </a:r>
            <a:r>
              <a:rPr lang="nb-NO" sz="2000" dirty="0" smtClean="0"/>
              <a:t>nnsyn i opplysninger om seg selv</a:t>
            </a:r>
          </a:p>
          <a:p>
            <a:pPr>
              <a:buFontTx/>
              <a:buChar char="-"/>
            </a:pPr>
            <a:r>
              <a:rPr lang="nb-NO" sz="2000" dirty="0" smtClean="0"/>
              <a:t>Personopplysningsloven § 18</a:t>
            </a:r>
          </a:p>
          <a:p>
            <a:pPr>
              <a:buFontTx/>
              <a:buChar char="-"/>
            </a:pPr>
            <a:r>
              <a:rPr lang="nb-NO" sz="2000" dirty="0" smtClean="0"/>
              <a:t>Begrenser ikke reglene om partsinnsyn i forvaltningsloven</a:t>
            </a:r>
          </a:p>
          <a:p>
            <a:pPr>
              <a:buFont typeface="Wingdings" pitchFamily="2" charset="2"/>
              <a:buChar char="q"/>
            </a:pPr>
            <a:endParaRPr lang="nb-NO" sz="2000" dirty="0" smtClean="0"/>
          </a:p>
          <a:p>
            <a:pPr>
              <a:buFont typeface="Wingdings" pitchFamily="2" charset="2"/>
              <a:buChar char="q"/>
            </a:pPr>
            <a:r>
              <a:rPr lang="nb-NO" sz="2000" dirty="0" smtClean="0"/>
              <a:t>Ivaretas språk/kultur for samiske barn og unge</a:t>
            </a:r>
          </a:p>
        </p:txBody>
      </p:sp>
    </p:spTree>
    <p:extLst>
      <p:ext uri="{BB962C8B-B14F-4D97-AF65-F5344CB8AC3E}">
        <p14:creationId xmlns:p14="http://schemas.microsoft.com/office/powerpoint/2010/main" val="2578226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100" b="1" dirty="0">
                <a:solidFill>
                  <a:schemeClr val="tx1"/>
                </a:solidFill>
              </a:rPr>
              <a:t>B</a:t>
            </a:r>
            <a:r>
              <a:rPr lang="nb-NO" sz="3100" b="1" dirty="0" smtClean="0">
                <a:solidFill>
                  <a:schemeClr val="tx1"/>
                </a:solidFill>
              </a:rPr>
              <a:t>ruk </a:t>
            </a:r>
            <a:r>
              <a:rPr lang="nb-NO" sz="3100" b="1" dirty="0">
                <a:solidFill>
                  <a:schemeClr val="tx1"/>
                </a:solidFill>
              </a:rPr>
              <a:t>av tvang</a:t>
            </a:r>
            <a:r>
              <a:rPr lang="nb-NO" b="1" dirty="0"/>
              <a:t/>
            </a:r>
            <a:br>
              <a:rPr lang="nb-NO" b="1" dirty="0"/>
            </a:br>
            <a:endParaRPr lang="nb-NO" dirty="0"/>
          </a:p>
        </p:txBody>
      </p:sp>
      <p:sp>
        <p:nvSpPr>
          <p:cNvPr id="3" name="Plassholder for innhold 2"/>
          <p:cNvSpPr>
            <a:spLocks noGrp="1"/>
          </p:cNvSpPr>
          <p:nvPr>
            <p:ph idx="1"/>
          </p:nvPr>
        </p:nvSpPr>
        <p:spPr>
          <a:xfrm>
            <a:off x="457200" y="1360968"/>
            <a:ext cx="8229600" cy="4765196"/>
          </a:xfrm>
        </p:spPr>
        <p:txBody>
          <a:bodyPr>
            <a:normAutofit lnSpcReduction="10000"/>
          </a:bodyPr>
          <a:lstStyle/>
          <a:p>
            <a:pPr marL="0" indent="0">
              <a:buNone/>
            </a:pPr>
            <a:r>
              <a:rPr lang="nb-NO" sz="2000" dirty="0" smtClean="0"/>
              <a:t>Tvang kan defineres som </a:t>
            </a:r>
            <a:r>
              <a:rPr lang="nb-NO" sz="2000" i="1" dirty="0" smtClean="0"/>
              <a:t>fravær av samtykke</a:t>
            </a:r>
          </a:p>
          <a:p>
            <a:pPr>
              <a:buFontTx/>
              <a:buChar char="-"/>
            </a:pPr>
            <a:r>
              <a:rPr lang="nb-NO" sz="2000" dirty="0" smtClean="0"/>
              <a:t>Inngripen/krenkelse av personlig integritet eller frihet</a:t>
            </a:r>
          </a:p>
          <a:p>
            <a:pPr>
              <a:buFontTx/>
              <a:buChar char="-"/>
            </a:pPr>
            <a:r>
              <a:rPr lang="nb-NO" sz="2000" dirty="0" smtClean="0"/>
              <a:t>Utgangspunktet er at bruk av tvang eller makt ikke er tillatt i verken straffe-, behandlings eller oppdragelsesøyemed</a:t>
            </a:r>
          </a:p>
          <a:p>
            <a:pPr marL="0" indent="0">
              <a:buNone/>
            </a:pPr>
            <a:endParaRPr lang="nb-NO" sz="2000" dirty="0" smtClean="0"/>
          </a:p>
          <a:p>
            <a:pPr>
              <a:buFont typeface="Wingdings" pitchFamily="2" charset="2"/>
              <a:buChar char="q"/>
            </a:pPr>
            <a:r>
              <a:rPr lang="nb-NO" sz="2000" dirty="0" smtClean="0"/>
              <a:t>Er </a:t>
            </a:r>
            <a:r>
              <a:rPr lang="nb-NO" sz="2000" dirty="0"/>
              <a:t>tvang som er </a:t>
            </a:r>
            <a:r>
              <a:rPr lang="nb-NO" sz="2000" dirty="0" smtClean="0"/>
              <a:t>brukt lovlig og nødvendig</a:t>
            </a:r>
          </a:p>
          <a:p>
            <a:pPr>
              <a:buFont typeface="Wingdings" pitchFamily="2" charset="2"/>
              <a:buChar char="q"/>
            </a:pPr>
            <a:endParaRPr lang="nb-NO" sz="2000" dirty="0"/>
          </a:p>
          <a:p>
            <a:pPr>
              <a:buFont typeface="Wingdings" pitchFamily="2" charset="2"/>
              <a:buChar char="q"/>
            </a:pPr>
            <a:r>
              <a:rPr lang="nb-NO" sz="2000" dirty="0"/>
              <a:t>Benyttes tvang som </a:t>
            </a:r>
            <a:r>
              <a:rPr lang="nb-NO" sz="2000" dirty="0" smtClean="0"/>
              <a:t>straff</a:t>
            </a:r>
          </a:p>
          <a:p>
            <a:pPr>
              <a:buFont typeface="Wingdings" pitchFamily="2" charset="2"/>
              <a:buChar char="q"/>
            </a:pPr>
            <a:endParaRPr lang="nb-NO" sz="2000" dirty="0"/>
          </a:p>
          <a:p>
            <a:pPr>
              <a:buFont typeface="Wingdings" pitchFamily="2" charset="2"/>
              <a:buChar char="q"/>
            </a:pPr>
            <a:r>
              <a:rPr lang="nb-NO" sz="2000" dirty="0"/>
              <a:t>Bearbeides tvangsbruk i </a:t>
            </a:r>
            <a:r>
              <a:rPr lang="nb-NO" sz="2000" dirty="0" smtClean="0"/>
              <a:t>ettertid</a:t>
            </a:r>
          </a:p>
          <a:p>
            <a:pPr>
              <a:buFont typeface="Wingdings" pitchFamily="2" charset="2"/>
              <a:buChar char="q"/>
            </a:pPr>
            <a:endParaRPr lang="nb-NO" sz="2000" dirty="0"/>
          </a:p>
          <a:p>
            <a:pPr>
              <a:buFont typeface="Wingdings" pitchFamily="2" charset="2"/>
              <a:buChar char="q"/>
            </a:pPr>
            <a:r>
              <a:rPr lang="nb-NO" sz="2000" dirty="0"/>
              <a:t>Kjenner barnet til </a:t>
            </a:r>
            <a:r>
              <a:rPr lang="nb-NO" sz="2000" dirty="0" smtClean="0"/>
              <a:t>klageadgangen</a:t>
            </a:r>
          </a:p>
          <a:p>
            <a:pPr>
              <a:buFont typeface="Wingdings" pitchFamily="2" charset="2"/>
              <a:buChar char="q"/>
            </a:pPr>
            <a:endParaRPr lang="nb-NO" sz="2000" dirty="0"/>
          </a:p>
          <a:p>
            <a:pPr>
              <a:buFont typeface="Wingdings" pitchFamily="2" charset="2"/>
              <a:buChar char="q"/>
            </a:pPr>
            <a:r>
              <a:rPr lang="nb-NO" sz="2000" dirty="0"/>
              <a:t>Kjenner barnet til Fylkesmannens oppgaver</a:t>
            </a:r>
          </a:p>
          <a:p>
            <a:endParaRPr lang="nb-NO" dirty="0"/>
          </a:p>
        </p:txBody>
      </p:sp>
    </p:spTree>
    <p:extLst>
      <p:ext uri="{BB962C8B-B14F-4D97-AF65-F5344CB8AC3E}">
        <p14:creationId xmlns:p14="http://schemas.microsoft.com/office/powerpoint/2010/main" val="606176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Hvorfor ser vi etter dette?</a:t>
            </a:r>
            <a:endParaRPr lang="nb-NO" sz="3600" dirty="0">
              <a:solidFill>
                <a:schemeClr val="tx1"/>
              </a:solidFill>
            </a:endParaRPr>
          </a:p>
        </p:txBody>
      </p:sp>
      <p:sp>
        <p:nvSpPr>
          <p:cNvPr id="3" name="Plassholder for innhold 2"/>
          <p:cNvSpPr>
            <a:spLocks noGrp="1"/>
          </p:cNvSpPr>
          <p:nvPr>
            <p:ph idx="1"/>
          </p:nvPr>
        </p:nvSpPr>
        <p:spPr>
          <a:xfrm>
            <a:off x="446567" y="1600200"/>
            <a:ext cx="8229600" cy="4525963"/>
          </a:xfrm>
        </p:spPr>
        <p:txBody>
          <a:bodyPr>
            <a:normAutofit fontScale="85000" lnSpcReduction="10000"/>
          </a:bodyPr>
          <a:lstStyle/>
          <a:p>
            <a:pPr>
              <a:buFont typeface="Wingdings" pitchFamily="2" charset="2"/>
              <a:buChar char="q"/>
            </a:pPr>
            <a:r>
              <a:rPr lang="nb-NO" sz="2000" dirty="0" smtClean="0"/>
              <a:t>Formålet med dagens regelverk er å sikre at barn og unge som lever i barnevernsinstitusjoner i størst mulig grad får muligheten til å leve slik andre barn og unge på samme alder gjør.</a:t>
            </a:r>
          </a:p>
          <a:p>
            <a:pPr>
              <a:buFont typeface="Wingdings" pitchFamily="2" charset="2"/>
              <a:buChar char="q"/>
            </a:pPr>
            <a:endParaRPr lang="nb-NO" sz="2000" dirty="0" smtClean="0"/>
          </a:p>
          <a:p>
            <a:pPr>
              <a:buFont typeface="Wingdings" pitchFamily="2" charset="2"/>
              <a:buChar char="q"/>
            </a:pPr>
            <a:r>
              <a:rPr lang="nb-NO" sz="2000" dirty="0"/>
              <a:t>B</a:t>
            </a:r>
            <a:r>
              <a:rPr lang="nb-NO" sz="2000" dirty="0" smtClean="0"/>
              <a:t>idra </a:t>
            </a:r>
            <a:r>
              <a:rPr lang="nb-NO" sz="2000" dirty="0"/>
              <a:t>til kvalitet, sikkerhet i tjenestene, medvirke til at virksomheten drives på en forsvarlig måte og at svikt forebygges</a:t>
            </a:r>
            <a:r>
              <a:rPr lang="nb-NO" sz="2000" dirty="0" smtClean="0"/>
              <a:t>.</a:t>
            </a:r>
          </a:p>
          <a:p>
            <a:pPr>
              <a:buFont typeface="Wingdings" pitchFamily="2" charset="2"/>
              <a:buChar char="q"/>
            </a:pPr>
            <a:endParaRPr lang="nb-NO" sz="2000" dirty="0"/>
          </a:p>
          <a:p>
            <a:pPr>
              <a:buFont typeface="Wingdings" pitchFamily="2" charset="2"/>
              <a:buChar char="q"/>
            </a:pPr>
            <a:r>
              <a:rPr lang="nb-NO" sz="2000" dirty="0" smtClean="0"/>
              <a:t>Hensynet til barns beste</a:t>
            </a:r>
          </a:p>
          <a:p>
            <a:pPr>
              <a:buFontTx/>
              <a:buChar char="-"/>
            </a:pPr>
            <a:r>
              <a:rPr lang="nb-NO" sz="2000" dirty="0"/>
              <a:t>hovedhensyn </a:t>
            </a:r>
            <a:r>
              <a:rPr lang="nb-NO" sz="2000" dirty="0" smtClean="0"/>
              <a:t>bak </a:t>
            </a:r>
            <a:r>
              <a:rPr lang="nb-NO" sz="2000" dirty="0"/>
              <a:t>alle inngrep barneverntjenesten gjør, og ligger til grunn for alle tiltaksplaner og plasseringer av barn etter </a:t>
            </a:r>
            <a:r>
              <a:rPr lang="nb-NO" sz="2000" dirty="0" smtClean="0"/>
              <a:t>barnevernloven. </a:t>
            </a:r>
          </a:p>
          <a:p>
            <a:pPr marL="0" indent="0">
              <a:buNone/>
            </a:pPr>
            <a:endParaRPr lang="nb-NO" sz="2000" dirty="0"/>
          </a:p>
          <a:p>
            <a:pPr>
              <a:buFont typeface="Wingdings" pitchFamily="2" charset="2"/>
              <a:buChar char="q"/>
            </a:pPr>
            <a:r>
              <a:rPr lang="nb-NO" sz="2000" dirty="0" smtClean="0"/>
              <a:t>Tilsynet skal bidra til å sikre at barnets rettigheter og behov blir ivaretatt, og at formålet med plasseringen blir fulgt opp.</a:t>
            </a:r>
          </a:p>
          <a:p>
            <a:pPr>
              <a:buFont typeface="Wingdings" pitchFamily="2" charset="2"/>
              <a:buChar char="q"/>
            </a:pPr>
            <a:endParaRPr lang="nb-NO" sz="2000" dirty="0"/>
          </a:p>
          <a:p>
            <a:pPr>
              <a:buFont typeface="Wingdings" pitchFamily="2" charset="2"/>
              <a:buChar char="q"/>
            </a:pPr>
            <a:r>
              <a:rPr lang="nb-NO" sz="2000" dirty="0" smtClean="0"/>
              <a:t>Motvirke uønskede forhold – praksis som kan indikere brudd på lov og forskrift.</a:t>
            </a:r>
            <a:endParaRPr lang="nb-NO" sz="2000" dirty="0"/>
          </a:p>
          <a:p>
            <a:pPr>
              <a:buFont typeface="Wingdings" pitchFamily="2" charset="2"/>
              <a:buChar char="q"/>
            </a:pPr>
            <a:endParaRPr lang="nb-NO" sz="2000" dirty="0" smtClean="0"/>
          </a:p>
          <a:p>
            <a:pPr>
              <a:buFont typeface="Wingdings" pitchFamily="2" charset="2"/>
              <a:buChar char="q"/>
            </a:pPr>
            <a:endParaRPr lang="nb-NO" sz="2000" dirty="0"/>
          </a:p>
        </p:txBody>
      </p:sp>
    </p:spTree>
    <p:extLst>
      <p:ext uri="{BB962C8B-B14F-4D97-AF65-F5344CB8AC3E}">
        <p14:creationId xmlns:p14="http://schemas.microsoft.com/office/powerpoint/2010/main" val="1887450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Tilsynets </a:t>
            </a:r>
            <a:r>
              <a:rPr lang="nb-NO" sz="3600" dirty="0">
                <a:solidFill>
                  <a:schemeClr val="tx1"/>
                </a:solidFill>
              </a:rPr>
              <a:t>s</a:t>
            </a:r>
            <a:r>
              <a:rPr lang="nb-NO" sz="3600" dirty="0" smtClean="0">
                <a:solidFill>
                  <a:schemeClr val="tx1"/>
                </a:solidFill>
              </a:rPr>
              <a:t>amtaler med beboerne</a:t>
            </a:r>
            <a:endParaRPr lang="nb-NO" sz="3600" dirty="0">
              <a:solidFill>
                <a:schemeClr val="tx1"/>
              </a:solidFill>
            </a:endParaRPr>
          </a:p>
        </p:txBody>
      </p:sp>
      <p:sp>
        <p:nvSpPr>
          <p:cNvPr id="3" name="Plassholder for innhold 2"/>
          <p:cNvSpPr>
            <a:spLocks noGrp="1"/>
          </p:cNvSpPr>
          <p:nvPr>
            <p:ph idx="1"/>
          </p:nvPr>
        </p:nvSpPr>
        <p:spPr/>
        <p:txBody>
          <a:bodyPr>
            <a:normAutofit lnSpcReduction="10000"/>
          </a:bodyPr>
          <a:lstStyle/>
          <a:p>
            <a:pPr>
              <a:buFont typeface="Wingdings" pitchFamily="2" charset="2"/>
              <a:buChar char="q"/>
            </a:pPr>
            <a:r>
              <a:rPr lang="nb-NO" sz="2000" dirty="0" smtClean="0"/>
              <a:t>Tilsynsforskriften § 8 femte ledd</a:t>
            </a:r>
            <a:r>
              <a:rPr lang="nb-NO" sz="2000" dirty="0"/>
              <a:t>:  </a:t>
            </a:r>
            <a:r>
              <a:rPr lang="nb-NO" sz="2000" dirty="0" smtClean="0"/>
              <a:t>                                  </a:t>
            </a:r>
            <a:r>
              <a:rPr lang="nb-NO" sz="2000" i="1" dirty="0" smtClean="0"/>
              <a:t>Tilsynsmyndigheten </a:t>
            </a:r>
            <a:r>
              <a:rPr lang="nb-NO" sz="2000" i="1" dirty="0"/>
              <a:t>skal ta kontakt med det enkelte barn. Når barnets alder og modenhet tilsier det skal tilsynsmyndigheten forespørre det enkelte barn om barnets syn på oppholdet. Det enkelte barn har rett til å snakke med de som utøver tilsynet uten at personalet er til stede. Tilsynsmyndighetene skal opplyse barnet om dette. Ved tilsyn med samiske barn skal tilsynsmyndigheten tilstrebe å besitte samisk språklig eller kulturell kompetanse. </a:t>
            </a:r>
            <a:endParaRPr lang="nb-NO" sz="2000" i="1" dirty="0" smtClean="0"/>
          </a:p>
          <a:p>
            <a:pPr>
              <a:buFont typeface="Wingdings" pitchFamily="2" charset="2"/>
              <a:buChar char="q"/>
            </a:pPr>
            <a:endParaRPr lang="nb-NO" sz="2000" i="1" dirty="0"/>
          </a:p>
          <a:p>
            <a:pPr>
              <a:buFont typeface="Wingdings" pitchFamily="2" charset="2"/>
              <a:buChar char="q"/>
            </a:pPr>
            <a:r>
              <a:rPr lang="nb-NO" sz="2000" dirty="0"/>
              <a:t>Tilsynet har </a:t>
            </a:r>
            <a:r>
              <a:rPr lang="nb-NO" sz="2000" u="sng" dirty="0"/>
              <a:t>plikt</a:t>
            </a:r>
            <a:r>
              <a:rPr lang="nb-NO" sz="2000" dirty="0"/>
              <a:t> til å ta kontakt med det enkelte barn, og gi det enkelte barn rett til å snakke med tilsynet uten tilstedeværelse av personalet</a:t>
            </a:r>
          </a:p>
          <a:p>
            <a:pPr marL="0" indent="0">
              <a:buNone/>
            </a:pPr>
            <a:endParaRPr lang="nb-NO" sz="2000" dirty="0"/>
          </a:p>
          <a:p>
            <a:pPr>
              <a:buFont typeface="Wingdings" pitchFamily="2" charset="2"/>
              <a:buChar char="q"/>
            </a:pPr>
            <a:r>
              <a:rPr lang="nb-NO" sz="2000" dirty="0"/>
              <a:t>Tilsynsbesøket skal legges til tidspunkter der det kan forventes at barna er til stede på institusjonen</a:t>
            </a:r>
          </a:p>
          <a:p>
            <a:pPr>
              <a:buFont typeface="Wingdings" pitchFamily="2" charset="2"/>
              <a:buChar char="q"/>
            </a:pPr>
            <a:endParaRPr lang="nb-NO" sz="2000" i="1" dirty="0" smtClean="0"/>
          </a:p>
        </p:txBody>
      </p:sp>
    </p:spTree>
    <p:extLst>
      <p:ext uri="{BB962C8B-B14F-4D97-AF65-F5344CB8AC3E}">
        <p14:creationId xmlns:p14="http://schemas.microsoft.com/office/powerpoint/2010/main" val="2057670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2800" dirty="0" smtClean="0">
                <a:solidFill>
                  <a:schemeClr val="tx1"/>
                </a:solidFill>
              </a:rPr>
              <a:t>Hvorfor skal tilsynet snakke med barn og unge på institusjon?</a:t>
            </a:r>
            <a:endParaRPr lang="nb-NO" sz="2800" dirty="0">
              <a:solidFill>
                <a:schemeClr val="tx1"/>
              </a:solidFill>
            </a:endParaRPr>
          </a:p>
        </p:txBody>
      </p:sp>
      <p:sp>
        <p:nvSpPr>
          <p:cNvPr id="3" name="Plassholder for innhold 2"/>
          <p:cNvSpPr>
            <a:spLocks noGrp="1"/>
          </p:cNvSpPr>
          <p:nvPr>
            <p:ph idx="1"/>
          </p:nvPr>
        </p:nvSpPr>
        <p:spPr/>
        <p:txBody>
          <a:bodyPr>
            <a:normAutofit/>
          </a:bodyPr>
          <a:lstStyle/>
          <a:p>
            <a:pPr>
              <a:buFont typeface="Wingdings" pitchFamily="2" charset="2"/>
              <a:buChar char="q"/>
            </a:pPr>
            <a:r>
              <a:rPr lang="nb-NO" sz="2000" dirty="0" smtClean="0"/>
              <a:t>Barns rett til å uttale seg, jfr. FNs barnekonvensjon art. 12</a:t>
            </a:r>
          </a:p>
          <a:p>
            <a:pPr>
              <a:buFontTx/>
              <a:buChar char="-"/>
            </a:pPr>
            <a:r>
              <a:rPr lang="nb-NO" sz="2000" dirty="0" smtClean="0"/>
              <a:t>Gir barn som er i stand til å danne seg egne synspunkter en generell rett til fritt å uttale seg i alle forhold som vedrører barnet, og uttalelsen skal tillegges behørig vekt i samsvar med barnets alder og modenhet.</a:t>
            </a:r>
          </a:p>
          <a:p>
            <a:pPr marL="0" indent="0">
              <a:buNone/>
            </a:pPr>
            <a:endParaRPr lang="nb-NO" sz="2000" dirty="0" smtClean="0"/>
          </a:p>
          <a:p>
            <a:pPr>
              <a:buFont typeface="Wingdings" pitchFamily="2" charset="2"/>
              <a:buChar char="q"/>
            </a:pPr>
            <a:r>
              <a:rPr lang="nb-NO" sz="2000" dirty="0" smtClean="0"/>
              <a:t>Også tydeliggjort i barnevernloven § 6-3, tilsynsforskriften § 8 og forvaltningsloven § 17</a:t>
            </a:r>
          </a:p>
          <a:p>
            <a:pPr marL="0" indent="0">
              <a:buNone/>
            </a:pPr>
            <a:endParaRPr lang="nb-NO" sz="2000" dirty="0" smtClean="0"/>
          </a:p>
          <a:p>
            <a:pPr>
              <a:buFont typeface="Wingdings" pitchFamily="2" charset="2"/>
              <a:buChar char="q"/>
            </a:pPr>
            <a:r>
              <a:rPr lang="nb-NO" sz="2000" dirty="0" smtClean="0"/>
              <a:t>Barn og unge er gjennom regelverket gitt en selvstendig rett til å uttrykke sine synspunkter og ha innflytelse på beslutninger om sitt eget liv og i sin egen sak. Tilsynet skal ivareta denne retten gjennom å ta kontakt med det enkelte barn uavhengig av alder</a:t>
            </a:r>
            <a:endParaRPr lang="nb-NO" sz="2000" dirty="0"/>
          </a:p>
        </p:txBody>
      </p:sp>
    </p:spTree>
    <p:extLst>
      <p:ext uri="{BB962C8B-B14F-4D97-AF65-F5344CB8AC3E}">
        <p14:creationId xmlns:p14="http://schemas.microsoft.com/office/powerpoint/2010/main" val="3805032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2800" dirty="0" smtClean="0">
                <a:solidFill>
                  <a:schemeClr val="tx1"/>
                </a:solidFill>
              </a:rPr>
              <a:t>Hva skal samtaler med beboerne ivareta?</a:t>
            </a:r>
            <a:endParaRPr lang="nb-NO" sz="2800" dirty="0"/>
          </a:p>
        </p:txBody>
      </p:sp>
      <p:sp>
        <p:nvSpPr>
          <p:cNvPr id="3" name="Plassholder for innhold 2"/>
          <p:cNvSpPr>
            <a:spLocks noGrp="1"/>
          </p:cNvSpPr>
          <p:nvPr>
            <p:ph idx="1"/>
          </p:nvPr>
        </p:nvSpPr>
        <p:spPr/>
        <p:txBody>
          <a:bodyPr>
            <a:normAutofit fontScale="92500" lnSpcReduction="10000"/>
          </a:bodyPr>
          <a:lstStyle/>
          <a:p>
            <a:pPr>
              <a:buFont typeface="Wingdings" pitchFamily="2" charset="2"/>
              <a:buChar char="q"/>
            </a:pPr>
            <a:r>
              <a:rPr lang="nb-NO" sz="2000" dirty="0"/>
              <a:t>Hensynet til barnets rettssikkerhet</a:t>
            </a:r>
          </a:p>
          <a:p>
            <a:pPr marL="0" indent="0">
              <a:buNone/>
            </a:pPr>
            <a:endParaRPr lang="nb-NO" sz="2000" dirty="0" smtClean="0"/>
          </a:p>
          <a:p>
            <a:pPr>
              <a:buFont typeface="Wingdings" pitchFamily="2" charset="2"/>
              <a:buChar char="q"/>
            </a:pPr>
            <a:r>
              <a:rPr lang="nb-NO" sz="2000" dirty="0" smtClean="0"/>
              <a:t>Barn og unge på institusjon</a:t>
            </a:r>
          </a:p>
          <a:p>
            <a:pPr>
              <a:buFontTx/>
              <a:buChar char="-"/>
            </a:pPr>
            <a:r>
              <a:rPr lang="nb-NO" sz="2000" dirty="0" smtClean="0"/>
              <a:t>en gruppe som i stor grad mangler muligheter til å fremme sine synspunkter selv </a:t>
            </a:r>
            <a:endParaRPr lang="nb-NO" sz="2000" dirty="0"/>
          </a:p>
          <a:p>
            <a:pPr>
              <a:buFontTx/>
              <a:buChar char="-"/>
            </a:pPr>
            <a:r>
              <a:rPr lang="nb-NO" sz="2000" dirty="0"/>
              <a:t>h</a:t>
            </a:r>
            <a:r>
              <a:rPr lang="nb-NO" sz="2000" dirty="0" smtClean="0"/>
              <a:t>ar ofte ikke pårørende som kan tale dere sak</a:t>
            </a:r>
          </a:p>
          <a:p>
            <a:pPr>
              <a:buFontTx/>
              <a:buChar char="-"/>
            </a:pPr>
            <a:r>
              <a:rPr lang="nb-NO" sz="2000" dirty="0" smtClean="0"/>
              <a:t>Skal forespørres om sitt syn på oppholdet</a:t>
            </a:r>
          </a:p>
          <a:p>
            <a:pPr>
              <a:buFontTx/>
              <a:buChar char="-"/>
            </a:pPr>
            <a:r>
              <a:rPr lang="nb-NO" sz="2000" dirty="0" smtClean="0"/>
              <a:t>Skal forespørres om de vil uttale seg – ikke presses</a:t>
            </a:r>
          </a:p>
          <a:p>
            <a:pPr marL="0" indent="0">
              <a:buNone/>
            </a:pPr>
            <a:endParaRPr lang="nb-NO" sz="2000" dirty="0"/>
          </a:p>
          <a:p>
            <a:pPr>
              <a:buFont typeface="Wingdings" pitchFamily="2" charset="2"/>
              <a:buChar char="q"/>
            </a:pPr>
            <a:r>
              <a:rPr lang="nb-NO" sz="2000" dirty="0" smtClean="0"/>
              <a:t>Samtalene skal ivareta barns rett til å bli hørt, men også forklare hvorfor de ikke alltid får bestemme f.eks. når andre tungtveiende hensyn tilsier en annen løsning enn den barnet ønsker seg.</a:t>
            </a:r>
          </a:p>
          <a:p>
            <a:pPr>
              <a:buFont typeface="Wingdings" pitchFamily="2" charset="2"/>
              <a:buChar char="q"/>
            </a:pPr>
            <a:r>
              <a:rPr lang="nb-NO" sz="2000" dirty="0" smtClean="0"/>
              <a:t>Samtalene skal også utgjøre en sentral del av beslutningsgrunnlaget når tilsynet skal konkludere med om institusjonen ivaretar sine plikter etter regelverket.</a:t>
            </a:r>
          </a:p>
          <a:p>
            <a:pPr>
              <a:buFontTx/>
              <a:buChar char="-"/>
            </a:pPr>
            <a:endParaRPr lang="nb-NO" sz="2000" dirty="0" smtClean="0"/>
          </a:p>
        </p:txBody>
      </p:sp>
    </p:spTree>
    <p:extLst>
      <p:ext uri="{BB962C8B-B14F-4D97-AF65-F5344CB8AC3E}">
        <p14:creationId xmlns:p14="http://schemas.microsoft.com/office/powerpoint/2010/main" val="31282218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Hvordan følger vi opp?</a:t>
            </a:r>
            <a:endParaRPr lang="nb-NO" sz="3600" dirty="0">
              <a:solidFill>
                <a:schemeClr val="tx1"/>
              </a:solidFill>
            </a:endParaRPr>
          </a:p>
        </p:txBody>
      </p:sp>
      <p:sp>
        <p:nvSpPr>
          <p:cNvPr id="3" name="Plassholder for innhold 2"/>
          <p:cNvSpPr>
            <a:spLocks noGrp="1"/>
          </p:cNvSpPr>
          <p:nvPr>
            <p:ph idx="1"/>
          </p:nvPr>
        </p:nvSpPr>
        <p:spPr/>
        <p:txBody>
          <a:bodyPr>
            <a:normAutofit fontScale="92500" lnSpcReduction="10000"/>
          </a:bodyPr>
          <a:lstStyle/>
          <a:p>
            <a:pPr>
              <a:buFont typeface="Wingdings" pitchFamily="2" charset="2"/>
              <a:buChar char="q"/>
            </a:pPr>
            <a:r>
              <a:rPr lang="nb-NO" sz="2000" dirty="0" smtClean="0"/>
              <a:t>Tilsynsrapport -  beskrivelse av tilsynet, gjennomgang, metode og funn</a:t>
            </a:r>
          </a:p>
          <a:p>
            <a:pPr>
              <a:buFont typeface="Wingdings" pitchFamily="2" charset="2"/>
              <a:buChar char="q"/>
            </a:pPr>
            <a:endParaRPr lang="nb-NO" sz="2000" dirty="0" smtClean="0"/>
          </a:p>
          <a:p>
            <a:pPr>
              <a:buFont typeface="Wingdings" pitchFamily="2" charset="2"/>
              <a:buChar char="q"/>
            </a:pPr>
            <a:r>
              <a:rPr lang="nb-NO" sz="2000" dirty="0" smtClean="0"/>
              <a:t>Ved avvik vil disse fremgå av rapporten med krav om korrigering innen fastsatt frist.</a:t>
            </a:r>
          </a:p>
          <a:p>
            <a:pPr>
              <a:buFont typeface="Wingdings" pitchFamily="2" charset="2"/>
              <a:buChar char="q"/>
            </a:pPr>
            <a:endParaRPr lang="nb-NO" sz="2000" dirty="0" smtClean="0"/>
          </a:p>
          <a:p>
            <a:pPr>
              <a:buFont typeface="Wingdings" pitchFamily="2" charset="2"/>
              <a:buChar char="q"/>
            </a:pPr>
            <a:r>
              <a:rPr lang="nb-NO" sz="2000" dirty="0" smtClean="0"/>
              <a:t>Pålegg om endring/korrigering</a:t>
            </a:r>
          </a:p>
          <a:p>
            <a:pPr marL="0" indent="0">
              <a:buNone/>
            </a:pPr>
            <a:endParaRPr lang="nb-NO" sz="2000" dirty="0" smtClean="0"/>
          </a:p>
          <a:p>
            <a:pPr>
              <a:buFont typeface="Wingdings" pitchFamily="2" charset="2"/>
              <a:buChar char="q"/>
            </a:pPr>
            <a:r>
              <a:rPr lang="nb-NO" sz="2000" dirty="0" smtClean="0"/>
              <a:t>Stenging</a:t>
            </a:r>
          </a:p>
          <a:p>
            <a:pPr>
              <a:buFontTx/>
              <a:buChar char="-"/>
            </a:pPr>
            <a:r>
              <a:rPr lang="nb-NO" sz="2000" dirty="0" smtClean="0"/>
              <a:t>Pålegg om inntaksstopp – dersom situasjonen kan avhjelpes med et mindre drastisk inngrep enn stenging</a:t>
            </a:r>
          </a:p>
          <a:p>
            <a:pPr>
              <a:buFont typeface="Wingdings" pitchFamily="2" charset="2"/>
              <a:buChar char="q"/>
            </a:pPr>
            <a:endParaRPr lang="nb-NO" sz="2000" dirty="0"/>
          </a:p>
          <a:p>
            <a:pPr>
              <a:buFont typeface="Wingdings" pitchFamily="2" charset="2"/>
              <a:buChar char="q"/>
            </a:pPr>
            <a:r>
              <a:rPr lang="nb-NO" sz="2000" dirty="0" smtClean="0"/>
              <a:t>Eventuelle funn under tilsynsbesøk som bes korrigert vil følges opp ved neste besøk i forhold til om korrigeringen er satt ut i praksis slik at avvik kan «lukkes»</a:t>
            </a:r>
            <a:endParaRPr lang="nb-NO" sz="2000" dirty="0"/>
          </a:p>
        </p:txBody>
      </p:sp>
    </p:spTree>
    <p:extLst>
      <p:ext uri="{BB962C8B-B14F-4D97-AF65-F5344CB8AC3E}">
        <p14:creationId xmlns:p14="http://schemas.microsoft.com/office/powerpoint/2010/main" val="3072709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sz="3600" dirty="0" smtClean="0">
                <a:solidFill>
                  <a:schemeClr val="tx1"/>
                </a:solidFill>
              </a:rPr>
              <a:t>Oppdragsgiver - Helsetilsynet</a:t>
            </a:r>
            <a:endParaRPr lang="nb-NO" sz="3600"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nb-NO" sz="1800" b="1" dirty="0" smtClean="0"/>
              <a:t>Barnevernloven § </a:t>
            </a:r>
            <a:r>
              <a:rPr lang="nb-NO" sz="1800" b="1" dirty="0"/>
              <a:t>2-3b. Statlig tilsyn på </a:t>
            </a:r>
            <a:r>
              <a:rPr lang="nb-NO" sz="1800" b="1" dirty="0" smtClean="0"/>
              <a:t>barnevernområdet</a:t>
            </a:r>
          </a:p>
          <a:p>
            <a:pPr marL="0" indent="0">
              <a:buNone/>
            </a:pPr>
            <a:endParaRPr lang="nb-NO" sz="1800" b="1" dirty="0" smtClean="0"/>
          </a:p>
          <a:p>
            <a:pPr marL="0" indent="0">
              <a:buNone/>
            </a:pPr>
            <a:r>
              <a:rPr lang="nb-NO" sz="1800" i="1" dirty="0"/>
              <a:t>	</a:t>
            </a:r>
            <a:r>
              <a:rPr lang="nb-NO" sz="1800" i="1" dirty="0" smtClean="0"/>
              <a:t>«Statens </a:t>
            </a:r>
            <a:r>
              <a:rPr lang="nb-NO" sz="1800" i="1" dirty="0"/>
              <a:t>helsetilsyn har det overordnede faglige tilsyn med barnevernvirksomheten i de enkelte kommuner, og med institusjoner, sentre for foreldre og barn og omsorgssentre for mindreårige etter denne loven. Statens helsetilsyn skal utøve myndighet i samsvar med det som er bestemt i barnevernloven og forskrifter til denne.</a:t>
            </a:r>
          </a:p>
          <a:p>
            <a:pPr marL="0" indent="0">
              <a:buNone/>
            </a:pPr>
            <a:r>
              <a:rPr lang="nb-NO" sz="1800" i="1" dirty="0" smtClean="0"/>
              <a:t>	Fylkesmannen </a:t>
            </a:r>
            <a:r>
              <a:rPr lang="nb-NO" sz="1800" i="1" dirty="0"/>
              <a:t>skal føre tilsyn med lovligheten av kommunens oppfyllelse av plikter etter barnevernloven </a:t>
            </a:r>
            <a:r>
              <a:rPr lang="nb-NO" sz="1800" i="1" dirty="0" err="1"/>
              <a:t>kap</a:t>
            </a:r>
            <a:r>
              <a:rPr lang="nb-NO" sz="1800" i="1" dirty="0"/>
              <a:t>. </a:t>
            </a:r>
            <a:r>
              <a:rPr lang="nb-NO" sz="1800" i="1" dirty="0" smtClean="0"/>
              <a:t>1 </a:t>
            </a:r>
            <a:r>
              <a:rPr lang="nb-NO" sz="1800" i="1" dirty="0"/>
              <a:t>til 9. Reglene i lov 25. september 1992 nr. 107 om kommuner og fylkeskommuner kapittel 10A gjelder for denne tilsynsvirksomheten</a:t>
            </a:r>
            <a:r>
              <a:rPr lang="nb-NO" sz="1800" i="1" dirty="0" smtClean="0"/>
              <a:t>.</a:t>
            </a:r>
            <a:endParaRPr lang="nb-NO" sz="1800" i="1" dirty="0"/>
          </a:p>
          <a:p>
            <a:pPr marL="0" indent="0">
              <a:buNone/>
            </a:pPr>
            <a:r>
              <a:rPr lang="nb-NO" sz="1800" i="1" dirty="0" smtClean="0"/>
              <a:t>	Fylkesmannen </a:t>
            </a:r>
            <a:r>
              <a:rPr lang="nb-NO" sz="1800" i="1" dirty="0"/>
              <a:t>skal også føre tilsyn med institusjoner og sentre for foreldre og barn etter kapittel 5 og omsorgssentre for mindreårige etter kapittel 5A</a:t>
            </a:r>
            <a:r>
              <a:rPr lang="nb-NO" sz="1800" i="1" dirty="0" smtClean="0"/>
              <a:t>.»</a:t>
            </a:r>
            <a:endParaRPr lang="nb-NO" sz="1800" i="1" dirty="0"/>
          </a:p>
          <a:p>
            <a:pPr marL="0" indent="0">
              <a:buNone/>
            </a:pPr>
            <a:endParaRPr lang="nb-NO" sz="1800" dirty="0"/>
          </a:p>
        </p:txBody>
      </p:sp>
    </p:spTree>
    <p:extLst>
      <p:ext uri="{BB962C8B-B14F-4D97-AF65-F5344CB8AC3E}">
        <p14:creationId xmlns:p14="http://schemas.microsoft.com/office/powerpoint/2010/main" val="1999178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Annen oppfølging</a:t>
            </a:r>
            <a:endParaRPr lang="nb-NO" sz="3600" dirty="0">
              <a:solidFill>
                <a:schemeClr val="tx1"/>
              </a:solidFill>
            </a:endParaRPr>
          </a:p>
        </p:txBody>
      </p:sp>
      <p:sp>
        <p:nvSpPr>
          <p:cNvPr id="3" name="Plassholder for innhold 2"/>
          <p:cNvSpPr>
            <a:spLocks noGrp="1"/>
          </p:cNvSpPr>
          <p:nvPr>
            <p:ph idx="1"/>
          </p:nvPr>
        </p:nvSpPr>
        <p:spPr/>
        <p:txBody>
          <a:bodyPr>
            <a:normAutofit/>
          </a:bodyPr>
          <a:lstStyle/>
          <a:p>
            <a:pPr>
              <a:buFont typeface="Wingdings" pitchFamily="2" charset="2"/>
              <a:buChar char="q"/>
            </a:pPr>
            <a:r>
              <a:rPr lang="nb-NO" sz="2000" dirty="0" smtClean="0"/>
              <a:t>Dersom tilsynet finner det nødvendig som følge av funn/resultater av et tilsyn, kan hyppigere tilsyn være aktuelt.</a:t>
            </a:r>
          </a:p>
          <a:p>
            <a:pPr marL="0" indent="0">
              <a:buNone/>
            </a:pPr>
            <a:endParaRPr lang="nb-NO" sz="2000" dirty="0" smtClean="0"/>
          </a:p>
          <a:p>
            <a:pPr>
              <a:buFont typeface="Wingdings" pitchFamily="2" charset="2"/>
              <a:buChar char="q"/>
            </a:pPr>
            <a:r>
              <a:rPr lang="nb-NO" sz="2000" dirty="0" smtClean="0"/>
              <a:t>Oppfølging mot kommunal barneverntjeneste</a:t>
            </a:r>
          </a:p>
          <a:p>
            <a:pPr>
              <a:buFont typeface="Wingdings" pitchFamily="2" charset="2"/>
              <a:buChar char="q"/>
            </a:pPr>
            <a:endParaRPr lang="nb-NO" sz="2000" dirty="0"/>
          </a:p>
          <a:p>
            <a:pPr>
              <a:buFont typeface="Wingdings" pitchFamily="2" charset="2"/>
              <a:buChar char="q"/>
            </a:pPr>
            <a:r>
              <a:rPr lang="nb-NO" sz="2000" dirty="0" smtClean="0"/>
              <a:t>Oppfølging mot andre fylkesmenn</a:t>
            </a:r>
          </a:p>
          <a:p>
            <a:pPr>
              <a:buFont typeface="Wingdings" pitchFamily="2" charset="2"/>
              <a:buChar char="q"/>
            </a:pPr>
            <a:endParaRPr lang="nb-NO" sz="2000" dirty="0"/>
          </a:p>
          <a:p>
            <a:pPr>
              <a:buFont typeface="Wingdings" pitchFamily="2" charset="2"/>
              <a:buChar char="q"/>
            </a:pPr>
            <a:r>
              <a:rPr lang="nb-NO" sz="2000" dirty="0" smtClean="0"/>
              <a:t>Oppfølging i form av kontakt med andre offentlige etater eller tjenester, f.eks. spesialisthelsetjenesten mv.</a:t>
            </a:r>
          </a:p>
          <a:p>
            <a:pPr>
              <a:buFont typeface="Wingdings" pitchFamily="2" charset="2"/>
              <a:buChar char="q"/>
            </a:pPr>
            <a:endParaRPr lang="nb-NO" sz="2000" dirty="0"/>
          </a:p>
          <a:p>
            <a:pPr>
              <a:buFont typeface="Wingdings" pitchFamily="2" charset="2"/>
              <a:buChar char="q"/>
            </a:pPr>
            <a:endParaRPr lang="nb-NO" sz="2000" dirty="0" smtClean="0"/>
          </a:p>
          <a:p>
            <a:pPr>
              <a:buFont typeface="Wingdings" pitchFamily="2" charset="2"/>
              <a:buChar char="q"/>
            </a:pPr>
            <a:endParaRPr lang="nb-NO" sz="2000" dirty="0" smtClean="0"/>
          </a:p>
        </p:txBody>
      </p:sp>
    </p:spTree>
    <p:extLst>
      <p:ext uri="{BB962C8B-B14F-4D97-AF65-F5344CB8AC3E}">
        <p14:creationId xmlns:p14="http://schemas.microsoft.com/office/powerpoint/2010/main" val="1719838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200" dirty="0" smtClean="0">
                <a:solidFill>
                  <a:schemeClr val="tx1"/>
                </a:solidFill>
              </a:rPr>
              <a:t>Tilsyn i 2012 - erfaringsgrunnlag</a:t>
            </a:r>
            <a:endParaRPr lang="nb-NO" sz="3200" dirty="0">
              <a:solidFill>
                <a:schemeClr val="tx1"/>
              </a:solidFill>
            </a:endParaRPr>
          </a:p>
        </p:txBody>
      </p:sp>
      <p:sp>
        <p:nvSpPr>
          <p:cNvPr id="3" name="Plassholder for innhold 2"/>
          <p:cNvSpPr>
            <a:spLocks noGrp="1"/>
          </p:cNvSpPr>
          <p:nvPr>
            <p:ph idx="1"/>
          </p:nvPr>
        </p:nvSpPr>
        <p:spPr/>
        <p:txBody>
          <a:bodyPr>
            <a:normAutofit/>
          </a:bodyPr>
          <a:lstStyle/>
          <a:p>
            <a:pPr>
              <a:buFont typeface="Wingdings" pitchFamily="2" charset="2"/>
              <a:buChar char="q"/>
            </a:pPr>
            <a:r>
              <a:rPr lang="nb-NO" sz="2000" dirty="0" smtClean="0"/>
              <a:t>16 utførte individtilsyn tilsyn i 2012</a:t>
            </a:r>
          </a:p>
          <a:p>
            <a:pPr>
              <a:buFont typeface="Wingdings" pitchFamily="2" charset="2"/>
              <a:buChar char="q"/>
            </a:pPr>
            <a:r>
              <a:rPr lang="nb-NO" sz="2000" dirty="0" smtClean="0"/>
              <a:t>Halvparten var uanmeldte tilsyn</a:t>
            </a:r>
          </a:p>
          <a:p>
            <a:pPr>
              <a:buFont typeface="Wingdings" pitchFamily="2" charset="2"/>
              <a:buChar char="q"/>
            </a:pPr>
            <a:r>
              <a:rPr lang="nb-NO" sz="2000" dirty="0" smtClean="0"/>
              <a:t>100 % måloppnåelse ift. lovkrav om individtilsyn</a:t>
            </a:r>
          </a:p>
          <a:p>
            <a:pPr>
              <a:buFont typeface="Wingdings" pitchFamily="2" charset="2"/>
              <a:buChar char="q"/>
            </a:pPr>
            <a:r>
              <a:rPr lang="nb-NO" sz="2000" dirty="0" smtClean="0"/>
              <a:t>Revisjonstilsyn</a:t>
            </a:r>
          </a:p>
          <a:p>
            <a:pPr>
              <a:buFont typeface="Wingdings" pitchFamily="2" charset="2"/>
              <a:buChar char="q"/>
            </a:pPr>
            <a:endParaRPr lang="nb-NO" sz="2000" dirty="0"/>
          </a:p>
          <a:p>
            <a:pPr>
              <a:buFont typeface="Wingdings" pitchFamily="2" charset="2"/>
              <a:buChar char="q"/>
            </a:pPr>
            <a:r>
              <a:rPr lang="nb-NO" sz="2000" dirty="0" smtClean="0"/>
              <a:t>44 gjennomførte samtaler med barn og unge i 2012</a:t>
            </a:r>
          </a:p>
          <a:p>
            <a:pPr>
              <a:buFont typeface="Wingdings" pitchFamily="2" charset="2"/>
              <a:buChar char="q"/>
            </a:pPr>
            <a:r>
              <a:rPr lang="nb-NO" sz="2000" dirty="0" smtClean="0"/>
              <a:t>Dette utgjør 40 % av antallet barn på institusjonene</a:t>
            </a:r>
          </a:p>
          <a:p>
            <a:pPr>
              <a:buFont typeface="Wingdings" pitchFamily="2" charset="2"/>
              <a:buChar char="q"/>
            </a:pPr>
            <a:endParaRPr lang="nb-NO" sz="2000" dirty="0"/>
          </a:p>
          <a:p>
            <a:pPr>
              <a:buFont typeface="Wingdings" pitchFamily="2" charset="2"/>
              <a:buChar char="q"/>
            </a:pPr>
            <a:r>
              <a:rPr lang="nb-NO" sz="2000" dirty="0" smtClean="0"/>
              <a:t>På landsbasis behandlet fylkesmennene 395 klager på bruk av tvang eller andre forhold som begrenset beboernes rettigheter ved institusjonene</a:t>
            </a:r>
          </a:p>
          <a:p>
            <a:pPr>
              <a:buFont typeface="Wingdings" pitchFamily="2" charset="2"/>
              <a:buChar char="q"/>
            </a:pPr>
            <a:r>
              <a:rPr lang="nb-NO" sz="2000" dirty="0" smtClean="0"/>
              <a:t>I 68 klager ble gitt medhold (17 %)</a:t>
            </a:r>
          </a:p>
          <a:p>
            <a:pPr marL="0" indent="0">
              <a:buNone/>
            </a:pPr>
            <a:endParaRPr lang="nb-NO" sz="2000" dirty="0"/>
          </a:p>
        </p:txBody>
      </p:sp>
    </p:spTree>
    <p:extLst>
      <p:ext uri="{BB962C8B-B14F-4D97-AF65-F5344CB8AC3E}">
        <p14:creationId xmlns:p14="http://schemas.microsoft.com/office/powerpoint/2010/main" val="30057893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dirty="0" smtClean="0"/>
              <a:t>Takk for oppmerksomheten</a:t>
            </a:r>
            <a:endParaRPr lang="nb-NO" dirty="0"/>
          </a:p>
        </p:txBody>
      </p:sp>
      <p:sp>
        <p:nvSpPr>
          <p:cNvPr id="4" name="Plassholder for innhold 3"/>
          <p:cNvSpPr>
            <a:spLocks noGrp="1"/>
          </p:cNvSpPr>
          <p:nvPr>
            <p:ph idx="1"/>
          </p:nvPr>
        </p:nvSpPr>
        <p:spPr/>
        <p:txBody>
          <a:bodyPr/>
          <a:lstStyle/>
          <a:p>
            <a:pPr marL="0" indent="0">
              <a:buNone/>
            </a:pPr>
            <a:endParaRPr lang="nb-NO"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2176" y="1696411"/>
            <a:ext cx="3572540" cy="4513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1918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70635"/>
            <a:ext cx="8229600" cy="804342"/>
          </a:xfrm>
        </p:spPr>
        <p:txBody>
          <a:bodyPr>
            <a:normAutofit/>
          </a:bodyPr>
          <a:lstStyle/>
          <a:p>
            <a:r>
              <a:rPr lang="nb-NO" sz="2800" dirty="0" smtClean="0">
                <a:solidFill>
                  <a:schemeClr val="tx1"/>
                </a:solidFill>
              </a:rPr>
              <a:t>Litt historikk:</a:t>
            </a:r>
            <a:endParaRPr lang="nb-NO" sz="2800" dirty="0">
              <a:solidFill>
                <a:schemeClr val="tx1"/>
              </a:solidFill>
            </a:endParaRPr>
          </a:p>
        </p:txBody>
      </p:sp>
      <p:sp>
        <p:nvSpPr>
          <p:cNvPr id="5" name="Plassholder for innhold 4"/>
          <p:cNvSpPr>
            <a:spLocks noGrp="1"/>
          </p:cNvSpPr>
          <p:nvPr>
            <p:ph idx="1"/>
          </p:nvPr>
        </p:nvSpPr>
        <p:spPr/>
        <p:txBody>
          <a:bodyPr>
            <a:normAutofit fontScale="85000" lnSpcReduction="10000"/>
          </a:bodyPr>
          <a:lstStyle/>
          <a:p>
            <a:pPr>
              <a:buFont typeface="Wingdings" pitchFamily="2" charset="2"/>
              <a:buChar char="q"/>
            </a:pPr>
            <a:r>
              <a:rPr lang="nb-NO" sz="1800" dirty="0" smtClean="0"/>
              <a:t>Tidligere lå det overordnede tilsynsansvaret etter barnevernloven til Barne- og likestillingsdepartementet, med Fylkesmannen som tilsynsmyndighet på fylkesnivå.</a:t>
            </a:r>
          </a:p>
          <a:p>
            <a:pPr>
              <a:buFont typeface="Wingdings" pitchFamily="2" charset="2"/>
              <a:buChar char="q"/>
            </a:pPr>
            <a:r>
              <a:rPr lang="nb-NO" sz="1800" dirty="0" smtClean="0"/>
              <a:t>Lovendring i 2009: Barne- og likestillingsdepartementet overfører det overordnede faglige tilsynet på barnevernområdet til Statens helsetilsyn ved lovendring av 19. juni 2009 nr. 45. </a:t>
            </a:r>
            <a:endParaRPr lang="nb-NO" sz="1800" dirty="0"/>
          </a:p>
          <a:p>
            <a:pPr>
              <a:buFont typeface="Wingdings" pitchFamily="2" charset="2"/>
              <a:buChar char="q"/>
            </a:pPr>
            <a:r>
              <a:rPr lang="nb-NO" sz="1800" dirty="0" smtClean="0"/>
              <a:t>Loven trer i kraft fra 1. januar 2010.</a:t>
            </a:r>
          </a:p>
          <a:p>
            <a:endParaRPr lang="nb-NO" sz="1800" dirty="0"/>
          </a:p>
          <a:p>
            <a:pPr marL="0" indent="0">
              <a:buNone/>
            </a:pPr>
            <a:r>
              <a:rPr lang="nb-NO" sz="1800" b="1" i="1" dirty="0" smtClean="0"/>
              <a:t>«Det overordnede faglige tilsynet på barnevernsområdet»</a:t>
            </a:r>
          </a:p>
          <a:p>
            <a:pPr marL="0" indent="0">
              <a:buNone/>
            </a:pPr>
            <a:endParaRPr lang="nb-NO" sz="1800" b="1" i="1" dirty="0" smtClean="0"/>
          </a:p>
          <a:p>
            <a:pPr>
              <a:buFontTx/>
              <a:buChar char="-"/>
            </a:pPr>
            <a:r>
              <a:rPr lang="nb-NO" sz="1800" dirty="0" smtClean="0"/>
              <a:t>Innebærer ikke at Statens helsetilsyn overtar det overordnede fagansvar på barnevernfeltet. </a:t>
            </a:r>
            <a:endParaRPr lang="nb-NO" sz="1800" dirty="0"/>
          </a:p>
          <a:p>
            <a:pPr>
              <a:buFontTx/>
              <a:buChar char="-"/>
            </a:pPr>
            <a:r>
              <a:rPr lang="nb-NO" sz="1800" dirty="0" smtClean="0"/>
              <a:t>Departementet har fortsatt det overordnede fagansvar. Bare tilsynsmyndigheten er overført.</a:t>
            </a:r>
          </a:p>
          <a:p>
            <a:pPr>
              <a:buFontTx/>
              <a:buChar char="-"/>
            </a:pPr>
            <a:r>
              <a:rPr lang="nb-NO" sz="1800" dirty="0" smtClean="0"/>
              <a:t>Effekten er at Statens helsetilsyn ikke har tilsynsansvar med virksomheten i Bufetat.</a:t>
            </a:r>
          </a:p>
          <a:p>
            <a:pPr>
              <a:buFontTx/>
              <a:buChar char="-"/>
            </a:pPr>
            <a:r>
              <a:rPr lang="nb-NO" sz="1800" dirty="0" smtClean="0"/>
              <a:t>Bakgrunnen for endringen er at Statens helsetilsyn fra før hadde ansvaret for tilsyn med helsetjenesten, og etter lovendring i 2003 også sosialtjenesten.</a:t>
            </a:r>
          </a:p>
          <a:p>
            <a:pPr>
              <a:buFontTx/>
              <a:buChar char="-"/>
            </a:pPr>
            <a:r>
              <a:rPr lang="nb-NO" sz="1800" dirty="0" smtClean="0"/>
              <a:t>Hovedhensynet bak endringen er et samordnet tilsyn ved at tilsynsmyndigheten kan innrette sitt tilsyn mot alle disse tjenestene for slik å kunne bidra til at barn i større grad får riktig hjelp.</a:t>
            </a:r>
          </a:p>
          <a:p>
            <a:pPr>
              <a:buFontTx/>
              <a:buChar char="-"/>
            </a:pPr>
            <a:endParaRPr lang="nb-NO" sz="1800" dirty="0" smtClean="0"/>
          </a:p>
          <a:p>
            <a:pPr marL="0" indent="0">
              <a:buNone/>
            </a:pPr>
            <a:endParaRPr lang="nb-NO" sz="1800" dirty="0"/>
          </a:p>
        </p:txBody>
      </p:sp>
    </p:spTree>
    <p:extLst>
      <p:ext uri="{BB962C8B-B14F-4D97-AF65-F5344CB8AC3E}">
        <p14:creationId xmlns:p14="http://schemas.microsoft.com/office/powerpoint/2010/main" val="1105227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Forankring i lovverk</a:t>
            </a:r>
            <a:endParaRPr lang="nb-NO" sz="3600" dirty="0">
              <a:solidFill>
                <a:schemeClr val="tx1"/>
              </a:solidFill>
            </a:endParaRPr>
          </a:p>
        </p:txBody>
      </p:sp>
      <p:sp>
        <p:nvSpPr>
          <p:cNvPr id="3" name="Plassholder for innhold 2"/>
          <p:cNvSpPr>
            <a:spLocks noGrp="1"/>
          </p:cNvSpPr>
          <p:nvPr>
            <p:ph idx="1"/>
          </p:nvPr>
        </p:nvSpPr>
        <p:spPr/>
        <p:txBody>
          <a:bodyPr>
            <a:normAutofit/>
          </a:bodyPr>
          <a:lstStyle/>
          <a:p>
            <a:pPr>
              <a:buFont typeface="Wingdings" pitchFamily="2" charset="2"/>
              <a:buChar char="q"/>
            </a:pPr>
            <a:r>
              <a:rPr lang="nb-NO" sz="2000" b="1" dirty="0" smtClean="0"/>
              <a:t>Lov 17. juli 1992 nr. 100 om barneverntjenester (barnevernloven)</a:t>
            </a:r>
          </a:p>
          <a:p>
            <a:pPr>
              <a:buFont typeface="Wingdings" pitchFamily="2" charset="2"/>
              <a:buChar char="q"/>
            </a:pPr>
            <a:r>
              <a:rPr lang="nb-NO" sz="2000" b="1" dirty="0" smtClean="0"/>
              <a:t>Forskrift 11. desember 2003 nr. 1564 om tilsyn med barn i barneverninstitusjoner for omsorg og behandling (tilsynsforskriften)</a:t>
            </a:r>
          </a:p>
          <a:p>
            <a:pPr>
              <a:buFont typeface="Wingdings" pitchFamily="2" charset="2"/>
              <a:buChar char="q"/>
            </a:pPr>
            <a:r>
              <a:rPr lang="nb-NO" sz="2000" b="1" dirty="0"/>
              <a:t>FNs konvensjon av 20. november 1989 om barns rettigheter, ratifisert av Norge 8. januar 1991</a:t>
            </a:r>
          </a:p>
          <a:p>
            <a:pPr>
              <a:buFont typeface="Wingdings" pitchFamily="2" charset="2"/>
              <a:buChar char="q"/>
            </a:pPr>
            <a:r>
              <a:rPr lang="nb-NO" sz="2000" b="1" dirty="0"/>
              <a:t>(</a:t>
            </a:r>
            <a:r>
              <a:rPr lang="nb-NO" sz="2000" b="1" dirty="0" smtClean="0"/>
              <a:t>Grunnloven </a:t>
            </a:r>
            <a:r>
              <a:rPr lang="nb-NO" sz="2000" b="1" dirty="0"/>
              <a:t>§ 110c</a:t>
            </a:r>
            <a:r>
              <a:rPr lang="nb-NO" sz="2000" b="1" dirty="0" smtClean="0"/>
              <a:t>)</a:t>
            </a:r>
          </a:p>
          <a:p>
            <a:pPr>
              <a:buFont typeface="Arial" pitchFamily="34" charset="0"/>
              <a:buChar char="•"/>
            </a:pPr>
            <a:endParaRPr lang="nb-NO" sz="2000" b="1" dirty="0"/>
          </a:p>
          <a:p>
            <a:pPr marL="0" indent="0">
              <a:buNone/>
            </a:pPr>
            <a:r>
              <a:rPr lang="nb-NO" sz="2000" b="1" dirty="0" smtClean="0"/>
              <a:t>Øvrig relevant lovverk:</a:t>
            </a:r>
          </a:p>
          <a:p>
            <a:pPr>
              <a:buFont typeface="Wingdings" pitchFamily="2" charset="2"/>
              <a:buChar char="q"/>
            </a:pPr>
            <a:r>
              <a:rPr lang="nb-NO" sz="2000" b="1" dirty="0" smtClean="0"/>
              <a:t>Forskrift 15. november 2011 nr. 1103 om rettigheter og bruk av tvang under opphold på barneverninstitusjoner</a:t>
            </a:r>
          </a:p>
          <a:p>
            <a:pPr marL="0" indent="0">
              <a:buNone/>
            </a:pPr>
            <a:r>
              <a:rPr lang="nb-NO" sz="2000" b="1" smtClean="0"/>
              <a:t>     (rettighetsforskriften)                                                </a:t>
            </a:r>
            <a:endParaRPr lang="nb-NO" sz="2000" b="1" dirty="0" smtClean="0"/>
          </a:p>
          <a:p>
            <a:pPr marL="0" indent="0">
              <a:buNone/>
            </a:pPr>
            <a:endParaRPr lang="nb-NO" sz="2200" dirty="0"/>
          </a:p>
          <a:p>
            <a:pPr marL="0" indent="0">
              <a:buNone/>
            </a:pPr>
            <a:endParaRPr lang="nb-NO" dirty="0"/>
          </a:p>
        </p:txBody>
      </p:sp>
    </p:spTree>
    <p:extLst>
      <p:ext uri="{BB962C8B-B14F-4D97-AF65-F5344CB8AC3E}">
        <p14:creationId xmlns:p14="http://schemas.microsoft.com/office/powerpoint/2010/main" val="141723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Fylkesmannens tilsynshjemmel</a:t>
            </a:r>
            <a:endParaRPr lang="nb-NO" sz="3600" dirty="0">
              <a:solidFill>
                <a:schemeClr val="tx1"/>
              </a:solidFill>
            </a:endParaRPr>
          </a:p>
        </p:txBody>
      </p:sp>
      <p:sp>
        <p:nvSpPr>
          <p:cNvPr id="3" name="Plassholder for innhold 2"/>
          <p:cNvSpPr>
            <a:spLocks noGrp="1"/>
          </p:cNvSpPr>
          <p:nvPr>
            <p:ph idx="1"/>
          </p:nvPr>
        </p:nvSpPr>
        <p:spPr/>
        <p:txBody>
          <a:bodyPr>
            <a:normAutofit/>
          </a:bodyPr>
          <a:lstStyle/>
          <a:p>
            <a:pPr>
              <a:buFont typeface="Wingdings" pitchFamily="2" charset="2"/>
              <a:buChar char="q"/>
            </a:pPr>
            <a:r>
              <a:rPr lang="nb-NO" sz="2000" b="1" dirty="0" smtClean="0"/>
              <a:t>Barnevernloven § 5-7. Tilsyn</a:t>
            </a:r>
          </a:p>
          <a:p>
            <a:pPr marL="0" indent="0">
              <a:buNone/>
            </a:pPr>
            <a:endParaRPr lang="nb-NO" sz="2000" b="1" dirty="0" smtClean="0"/>
          </a:p>
          <a:p>
            <a:pPr marL="0" indent="0">
              <a:buNone/>
            </a:pPr>
            <a:r>
              <a:rPr lang="nb-NO" sz="2000" dirty="0" smtClean="0"/>
              <a:t>	</a:t>
            </a:r>
            <a:r>
              <a:rPr lang="nb-NO" sz="2000" i="1" dirty="0" smtClean="0"/>
              <a:t>Fylkesmannen </a:t>
            </a:r>
            <a:r>
              <a:rPr lang="nb-NO" sz="2000" i="1" dirty="0"/>
              <a:t>skal føre tilsyn med at institusjoner som er omfattet av § 5-1, statlige sentre for foreldre og barn og private og kommunale institusjoner og sentre for foreldre og barn som er godkjent etter § 5-8, drives i samsvar med denne loven og forskrifter til loven.</a:t>
            </a:r>
          </a:p>
          <a:p>
            <a:pPr marL="0" indent="0">
              <a:buNone/>
            </a:pPr>
            <a:r>
              <a:rPr lang="nb-NO" sz="2000" i="1" dirty="0" smtClean="0"/>
              <a:t>	Finner </a:t>
            </a:r>
            <a:r>
              <a:rPr lang="nb-NO" sz="2000" i="1" dirty="0"/>
              <a:t>fylkesmannen at institusjonen eller senteret drives uforsvarlig, kan fylkesmannen gi pålegg om å rette på forholdet, eller å nedlegge driften.</a:t>
            </a:r>
          </a:p>
          <a:p>
            <a:pPr marL="0" indent="0">
              <a:buNone/>
            </a:pPr>
            <a:r>
              <a:rPr lang="nb-NO" sz="2000" i="1" dirty="0" smtClean="0"/>
              <a:t>	Til </a:t>
            </a:r>
            <a:r>
              <a:rPr lang="nb-NO" sz="2000" i="1" dirty="0"/>
              <a:t>å føre løpende tilsyn med institusjonene og sentrene kan fylkesmannen oppnevne tilsynsutvalg. Departementet kan gi forskrifter om tilsynsutvalgenes arbeidsområde og sammensetning.</a:t>
            </a:r>
          </a:p>
          <a:p>
            <a:pPr marL="0" indent="0">
              <a:buNone/>
            </a:pPr>
            <a:endParaRPr lang="nb-NO" sz="2000" b="1" dirty="0"/>
          </a:p>
        </p:txBody>
      </p:sp>
    </p:spTree>
    <p:extLst>
      <p:ext uri="{BB962C8B-B14F-4D97-AF65-F5344CB8AC3E}">
        <p14:creationId xmlns:p14="http://schemas.microsoft.com/office/powerpoint/2010/main" val="2640648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Tilsynets formål og krav</a:t>
            </a:r>
            <a:endParaRPr lang="nb-NO" sz="3600" dirty="0">
              <a:solidFill>
                <a:schemeClr val="tx1"/>
              </a:solidFill>
            </a:endParaRPr>
          </a:p>
        </p:txBody>
      </p:sp>
      <p:sp>
        <p:nvSpPr>
          <p:cNvPr id="3" name="Plassholder for innhold 2"/>
          <p:cNvSpPr>
            <a:spLocks noGrp="1"/>
          </p:cNvSpPr>
          <p:nvPr>
            <p:ph idx="1"/>
          </p:nvPr>
        </p:nvSpPr>
        <p:spPr/>
        <p:txBody>
          <a:bodyPr>
            <a:normAutofit/>
          </a:bodyPr>
          <a:lstStyle/>
          <a:p>
            <a:pPr marL="0" indent="0">
              <a:buNone/>
            </a:pPr>
            <a:r>
              <a:rPr lang="nb-NO" sz="2000" dirty="0" smtClean="0"/>
              <a:t>Definert i formålsbestemmelsen i tilsynsforskriften § 2</a:t>
            </a:r>
          </a:p>
          <a:p>
            <a:pPr marL="0" indent="0">
              <a:buNone/>
            </a:pPr>
            <a:endParaRPr lang="nb-NO" sz="2000" dirty="0" smtClean="0"/>
          </a:p>
          <a:p>
            <a:pPr marL="0" indent="0">
              <a:buNone/>
            </a:pPr>
            <a:r>
              <a:rPr lang="nb-NO" sz="2000" dirty="0"/>
              <a:t>	</a:t>
            </a:r>
            <a:r>
              <a:rPr lang="nb-NO" sz="2000" b="1" dirty="0" smtClean="0"/>
              <a:t>«</a:t>
            </a:r>
            <a:r>
              <a:rPr lang="nb-NO" sz="2000" b="1" i="1" dirty="0" smtClean="0"/>
              <a:t>Tilsynet </a:t>
            </a:r>
            <a:r>
              <a:rPr lang="nb-NO" sz="2000" b="1" i="1" dirty="0"/>
              <a:t>skal ha til formål å påse at lover og regelverk blir fulgt, og at barna får forsvarlig omsorg og behandling i institusjonen. Videre skal tilsynet påse at barna blir behandlet hensynsfullt og med respekt for den enkeltes integritet</a:t>
            </a:r>
            <a:r>
              <a:rPr lang="nb-NO" sz="2000" b="1" i="1" dirty="0" smtClean="0"/>
              <a:t>.</a:t>
            </a:r>
            <a:endParaRPr lang="nb-NO" sz="2000" b="1" i="1" dirty="0"/>
          </a:p>
          <a:p>
            <a:pPr marL="0" indent="0">
              <a:buNone/>
            </a:pPr>
            <a:r>
              <a:rPr lang="nb-NO" sz="2000" b="1" i="1" dirty="0"/>
              <a:t>       Tilsynsmyndigheten skal ha sin oppmerksomhet rettet mot alle forhold som har betydning for barnas utvikling, trivsel, velferd og rettssikkerhet</a:t>
            </a:r>
            <a:r>
              <a:rPr lang="nb-NO" sz="2000" b="1" i="1" dirty="0" smtClean="0"/>
              <a:t>.»</a:t>
            </a:r>
          </a:p>
          <a:p>
            <a:pPr marL="0" indent="0">
              <a:buNone/>
            </a:pPr>
            <a:endParaRPr lang="nb-NO" sz="2000" b="1" i="1" dirty="0" smtClean="0"/>
          </a:p>
          <a:p>
            <a:pPr>
              <a:buFont typeface="Wingdings" pitchFamily="2" charset="2"/>
              <a:buChar char="q"/>
            </a:pPr>
            <a:r>
              <a:rPr lang="nb-NO" sz="2000" dirty="0" smtClean="0"/>
              <a:t> </a:t>
            </a:r>
            <a:r>
              <a:rPr lang="nb-NO" sz="2000" dirty="0"/>
              <a:t>Kontroll av at tjenestene ytes i samsvar med krav som er fastsatt i eller i medhold av </a:t>
            </a:r>
            <a:r>
              <a:rPr lang="nb-NO" sz="2000" dirty="0" smtClean="0"/>
              <a:t>lov</a:t>
            </a:r>
          </a:p>
          <a:p>
            <a:pPr>
              <a:buFont typeface="Wingdings" pitchFamily="2" charset="2"/>
              <a:buChar char="q"/>
            </a:pPr>
            <a:r>
              <a:rPr lang="nb-NO" sz="2000" dirty="0" smtClean="0"/>
              <a:t>Tilsynsmetode: Individtilsyn og revisjonstilsyn</a:t>
            </a:r>
            <a:endParaRPr lang="nb-NO" sz="2000" dirty="0"/>
          </a:p>
        </p:txBody>
      </p:sp>
    </p:spTree>
    <p:extLst>
      <p:ext uri="{BB962C8B-B14F-4D97-AF65-F5344CB8AC3E}">
        <p14:creationId xmlns:p14="http://schemas.microsoft.com/office/powerpoint/2010/main" val="2961616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871870"/>
            <a:ext cx="8229600" cy="992372"/>
          </a:xfrm>
        </p:spPr>
        <p:txBody>
          <a:bodyPr>
            <a:noAutofit/>
          </a:bodyPr>
          <a:lstStyle/>
          <a:p>
            <a:r>
              <a:rPr lang="nb-NO" sz="3200" dirty="0">
                <a:solidFill>
                  <a:schemeClr val="tx1"/>
                </a:solidFill>
              </a:rPr>
              <a:t>Tilsynsbesøk, jfr. tilsynsforskriften § 8</a:t>
            </a:r>
            <a:r>
              <a:rPr lang="nb-NO" dirty="0"/>
              <a:t/>
            </a:r>
            <a:br>
              <a:rPr lang="nb-NO" dirty="0"/>
            </a:br>
            <a:endParaRPr lang="nb-NO" dirty="0"/>
          </a:p>
        </p:txBody>
      </p:sp>
      <p:sp>
        <p:nvSpPr>
          <p:cNvPr id="5" name="Plassholder for innhold 4"/>
          <p:cNvSpPr>
            <a:spLocks noGrp="1"/>
          </p:cNvSpPr>
          <p:nvPr>
            <p:ph idx="1"/>
          </p:nvPr>
        </p:nvSpPr>
        <p:spPr/>
        <p:txBody>
          <a:bodyPr>
            <a:normAutofit/>
          </a:bodyPr>
          <a:lstStyle/>
          <a:p>
            <a:pPr>
              <a:buFont typeface="Wingdings" pitchFamily="2" charset="2"/>
              <a:buChar char="Ø"/>
            </a:pPr>
            <a:endParaRPr lang="nb-NO" sz="2000" dirty="0" smtClean="0"/>
          </a:p>
          <a:p>
            <a:pPr>
              <a:buFont typeface="Wingdings" pitchFamily="2" charset="2"/>
              <a:buChar char="q"/>
            </a:pPr>
            <a:r>
              <a:rPr lang="nb-NO" sz="2000" dirty="0" smtClean="0"/>
              <a:t>Rutinemessig </a:t>
            </a:r>
            <a:r>
              <a:rPr lang="nb-NO" sz="2000" dirty="0"/>
              <a:t>besøk så ofte som </a:t>
            </a:r>
            <a:r>
              <a:rPr lang="nb-NO" sz="2000" i="1" dirty="0"/>
              <a:t>forholdene ved institusjonen tilsier det</a:t>
            </a:r>
            <a:r>
              <a:rPr lang="nb-NO" sz="2000" i="1" dirty="0" smtClean="0"/>
              <a:t>.</a:t>
            </a:r>
          </a:p>
          <a:p>
            <a:pPr marL="0" indent="0">
              <a:buNone/>
            </a:pPr>
            <a:endParaRPr lang="nb-NO" sz="2000" i="1" dirty="0"/>
          </a:p>
          <a:p>
            <a:pPr>
              <a:buFont typeface="Wingdings" pitchFamily="2" charset="2"/>
              <a:buChar char="q"/>
            </a:pPr>
            <a:r>
              <a:rPr lang="nb-NO" sz="2000" dirty="0"/>
              <a:t>Minimumskrav: To besøk årlig, hvorav ett besøk skal skje uanmeldt</a:t>
            </a:r>
            <a:r>
              <a:rPr lang="nb-NO" sz="2000" dirty="0" smtClean="0"/>
              <a:t>.</a:t>
            </a:r>
          </a:p>
          <a:p>
            <a:pPr marL="0" indent="0">
              <a:buNone/>
            </a:pPr>
            <a:endParaRPr lang="nb-NO" sz="2000" dirty="0"/>
          </a:p>
          <a:p>
            <a:pPr>
              <a:buFont typeface="Wingdings" pitchFamily="2" charset="2"/>
              <a:buChar char="q"/>
            </a:pPr>
            <a:r>
              <a:rPr lang="nb-NO" sz="2000" dirty="0" smtClean="0"/>
              <a:t>Dersom </a:t>
            </a:r>
            <a:r>
              <a:rPr lang="nb-NO" sz="2000" dirty="0"/>
              <a:t>institusjonen tar imot barn plassert etter </a:t>
            </a:r>
            <a:r>
              <a:rPr lang="nb-NO" sz="2000" dirty="0" err="1"/>
              <a:t>bvl</a:t>
            </a:r>
            <a:r>
              <a:rPr lang="nb-NO" sz="2000" dirty="0"/>
              <a:t>. §§ 4-24 og 4-26 er det krav om minst 4 årlige besøk hvorav minst to er uanmeldt</a:t>
            </a:r>
            <a:r>
              <a:rPr lang="nb-NO" sz="2000" dirty="0" smtClean="0"/>
              <a:t>.</a:t>
            </a:r>
          </a:p>
          <a:p>
            <a:pPr marL="0" indent="0">
              <a:buNone/>
            </a:pPr>
            <a:endParaRPr lang="nb-NO" sz="2000" dirty="0"/>
          </a:p>
          <a:p>
            <a:pPr>
              <a:buFont typeface="Wingdings" pitchFamily="2" charset="2"/>
              <a:buChar char="q"/>
            </a:pPr>
            <a:r>
              <a:rPr lang="nb-NO" sz="2000" dirty="0"/>
              <a:t>Ellers ved klager, uheldige forhold og når andre grunner tilsier at tilsynsbesøk er nødvendig</a:t>
            </a:r>
            <a:r>
              <a:rPr lang="nb-NO" sz="2000" dirty="0" smtClean="0"/>
              <a:t>.</a:t>
            </a:r>
            <a:endParaRPr lang="nb-NO" sz="2000" dirty="0"/>
          </a:p>
        </p:txBody>
      </p:sp>
    </p:spTree>
    <p:extLst>
      <p:ext uri="{BB962C8B-B14F-4D97-AF65-F5344CB8AC3E}">
        <p14:creationId xmlns:p14="http://schemas.microsoft.com/office/powerpoint/2010/main" val="1759892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Tilsynets oppgaver</a:t>
            </a:r>
            <a:endParaRPr lang="nb-NO" sz="3600" dirty="0">
              <a:solidFill>
                <a:schemeClr val="tx1"/>
              </a:solidFill>
            </a:endParaRPr>
          </a:p>
        </p:txBody>
      </p:sp>
      <p:sp>
        <p:nvSpPr>
          <p:cNvPr id="3" name="Plassholder for innhold 2"/>
          <p:cNvSpPr>
            <a:spLocks noGrp="1"/>
          </p:cNvSpPr>
          <p:nvPr>
            <p:ph idx="1"/>
          </p:nvPr>
        </p:nvSpPr>
        <p:spPr/>
        <p:txBody>
          <a:bodyPr>
            <a:normAutofit lnSpcReduction="10000"/>
          </a:bodyPr>
          <a:lstStyle/>
          <a:p>
            <a:pPr>
              <a:buFont typeface="Wingdings" pitchFamily="2" charset="2"/>
              <a:buChar char="q"/>
            </a:pPr>
            <a:r>
              <a:rPr lang="nb-NO" sz="2000" dirty="0" smtClean="0"/>
              <a:t>Påse at institusjonene drives i samsvar med gjeldende lover, forskrifter og retningslinjer.</a:t>
            </a:r>
          </a:p>
          <a:p>
            <a:pPr>
              <a:buFont typeface="Wingdings" pitchFamily="2" charset="2"/>
              <a:buChar char="q"/>
            </a:pPr>
            <a:r>
              <a:rPr lang="nb-NO" sz="2000" dirty="0" smtClean="0"/>
              <a:t>Påse at institusjonen ivaretar de forutsetninger for oppholdet som er lagt til grunn i plasseringsvedtaket.</a:t>
            </a:r>
          </a:p>
          <a:p>
            <a:pPr>
              <a:buFont typeface="Wingdings" pitchFamily="2" charset="2"/>
              <a:buChar char="q"/>
            </a:pPr>
            <a:r>
              <a:rPr lang="nb-NO" sz="2000" dirty="0" smtClean="0"/>
              <a:t>Påse at det enkelte barn </a:t>
            </a:r>
          </a:p>
          <a:p>
            <a:pPr>
              <a:buFontTx/>
              <a:buChar char="-"/>
            </a:pPr>
            <a:r>
              <a:rPr lang="nb-NO" sz="2000" dirty="0" smtClean="0"/>
              <a:t>får respektfull omsorg og behandling </a:t>
            </a:r>
            <a:endParaRPr lang="nb-NO" sz="2000" dirty="0"/>
          </a:p>
          <a:p>
            <a:pPr>
              <a:buFontTx/>
              <a:buChar char="-"/>
            </a:pPr>
            <a:r>
              <a:rPr lang="nb-NO" sz="2000" dirty="0" smtClean="0"/>
              <a:t>får opplæring i samsvar med regelverk </a:t>
            </a:r>
          </a:p>
          <a:p>
            <a:pPr>
              <a:buFontTx/>
              <a:buChar char="-"/>
            </a:pPr>
            <a:r>
              <a:rPr lang="nb-NO" sz="2000" dirty="0" smtClean="0"/>
              <a:t>ikke utsettes for forhold som krenker barnets integritet</a:t>
            </a:r>
          </a:p>
          <a:p>
            <a:pPr>
              <a:buFontTx/>
              <a:buChar char="-"/>
            </a:pPr>
            <a:r>
              <a:rPr lang="nb-NO" sz="2000" dirty="0" smtClean="0"/>
              <a:t>rettigheter etter barnevernloven blir respektert (sosialt og frihet)</a:t>
            </a:r>
          </a:p>
          <a:p>
            <a:pPr>
              <a:buFontTx/>
              <a:buChar char="-"/>
            </a:pPr>
            <a:r>
              <a:rPr lang="nb-NO" sz="2000" dirty="0" smtClean="0"/>
              <a:t>Påse at det foreligger en målsetning og plan for barnet og at denne jevnlig blir vurdert </a:t>
            </a:r>
            <a:endParaRPr lang="nb-NO" sz="2000" dirty="0"/>
          </a:p>
          <a:p>
            <a:pPr marL="0" indent="0">
              <a:buNone/>
            </a:pPr>
            <a:endParaRPr lang="nb-NO" sz="2000" dirty="0"/>
          </a:p>
          <a:p>
            <a:pPr marL="0" indent="0">
              <a:buNone/>
            </a:pPr>
            <a:r>
              <a:rPr lang="nb-NO" sz="2000" b="1" i="1" dirty="0" smtClean="0"/>
              <a:t>Vi skal påse at barnevernlovens krav etter § 5-9 overholdes</a:t>
            </a:r>
          </a:p>
        </p:txBody>
      </p:sp>
    </p:spTree>
    <p:extLst>
      <p:ext uri="{BB962C8B-B14F-4D97-AF65-F5344CB8AC3E}">
        <p14:creationId xmlns:p14="http://schemas.microsoft.com/office/powerpoint/2010/main" val="2198453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chemeClr val="tx1"/>
                </a:solidFill>
              </a:rPr>
              <a:t>Tilsynets oppgaver</a:t>
            </a:r>
            <a:endParaRPr lang="nb-NO" sz="3600" dirty="0">
              <a:solidFill>
                <a:schemeClr val="tx1"/>
              </a:solidFill>
            </a:endParaRPr>
          </a:p>
        </p:txBody>
      </p:sp>
      <p:sp>
        <p:nvSpPr>
          <p:cNvPr id="3" name="Plassholder for innhold 2"/>
          <p:cNvSpPr>
            <a:spLocks noGrp="1"/>
          </p:cNvSpPr>
          <p:nvPr>
            <p:ph idx="1"/>
          </p:nvPr>
        </p:nvSpPr>
        <p:spPr/>
        <p:txBody>
          <a:bodyPr>
            <a:normAutofit fontScale="92500" lnSpcReduction="10000"/>
          </a:bodyPr>
          <a:lstStyle/>
          <a:p>
            <a:pPr>
              <a:buFont typeface="Wingdings" pitchFamily="2" charset="2"/>
              <a:buChar char="q"/>
            </a:pPr>
            <a:r>
              <a:rPr lang="nb-NO" sz="2000" dirty="0"/>
              <a:t>Påse </a:t>
            </a:r>
            <a:r>
              <a:rPr lang="nb-NO" sz="2000" dirty="0" smtClean="0"/>
              <a:t>at bruk av tvangsmidler ikke </a:t>
            </a:r>
            <a:r>
              <a:rPr lang="nb-NO" sz="2000" dirty="0"/>
              <a:t>er i strid med gjeldende </a:t>
            </a:r>
            <a:r>
              <a:rPr lang="nb-NO" sz="2000" dirty="0" smtClean="0"/>
              <a:t>regler</a:t>
            </a:r>
          </a:p>
          <a:p>
            <a:pPr>
              <a:buFontTx/>
              <a:buChar char="-"/>
            </a:pPr>
            <a:r>
              <a:rPr lang="nb-NO" sz="2000" dirty="0" smtClean="0"/>
              <a:t>Barnevernloven</a:t>
            </a:r>
          </a:p>
          <a:p>
            <a:pPr>
              <a:buFontTx/>
              <a:buChar char="-"/>
            </a:pPr>
            <a:r>
              <a:rPr lang="nb-NO" sz="2000" dirty="0" smtClean="0"/>
              <a:t>Forskrift</a:t>
            </a:r>
            <a:endParaRPr lang="nb-NO" sz="2000" dirty="0"/>
          </a:p>
          <a:p>
            <a:pPr>
              <a:buFontTx/>
              <a:buChar char="-"/>
            </a:pPr>
            <a:r>
              <a:rPr lang="nb-NO" sz="2000" dirty="0" smtClean="0"/>
              <a:t>Straffelov*</a:t>
            </a:r>
          </a:p>
          <a:p>
            <a:pPr>
              <a:buFont typeface="Wingdings" pitchFamily="2" charset="2"/>
              <a:buChar char="q"/>
            </a:pPr>
            <a:r>
              <a:rPr lang="nb-NO" sz="2000" dirty="0" smtClean="0"/>
              <a:t>Gjennomgå skriftlige nedtegnelser av tvangsbruk, f.eks. tvangsprotokoller.</a:t>
            </a:r>
          </a:p>
          <a:p>
            <a:pPr>
              <a:buFont typeface="Wingdings" pitchFamily="2" charset="2"/>
              <a:buChar char="q"/>
            </a:pPr>
            <a:r>
              <a:rPr lang="nb-NO" sz="2000" dirty="0"/>
              <a:t>T</a:t>
            </a:r>
            <a:r>
              <a:rPr lang="nb-NO" sz="2000" dirty="0" smtClean="0"/>
              <a:t>ilbakehold i institusjon </a:t>
            </a:r>
          </a:p>
          <a:p>
            <a:pPr>
              <a:buFontTx/>
              <a:buChar char="-"/>
            </a:pPr>
            <a:r>
              <a:rPr lang="nb-NO" sz="2000" i="1" dirty="0" smtClean="0"/>
              <a:t>§ 4-24 (uten samtykke)  </a:t>
            </a:r>
            <a:r>
              <a:rPr lang="nb-NO" sz="2000" dirty="0" smtClean="0"/>
              <a:t>– ikke utover det som følger av loven og fylkesnemndas vedtak</a:t>
            </a:r>
            <a:endParaRPr lang="nb-NO" sz="2000" dirty="0"/>
          </a:p>
          <a:p>
            <a:pPr>
              <a:buFontTx/>
              <a:buChar char="-"/>
            </a:pPr>
            <a:r>
              <a:rPr lang="nb-NO" sz="2000" i="1" dirty="0" smtClean="0"/>
              <a:t>§ 4-26 (samtykke) </a:t>
            </a:r>
            <a:r>
              <a:rPr lang="nb-NO" sz="2000" dirty="0" smtClean="0"/>
              <a:t>– kun når barnet (og ev. barnets foreldre dersom barnet er under 15 år) uttrykkelig har gitt samtykke til tilbakehold. Uttrykkelig samtykke betyr </a:t>
            </a:r>
            <a:r>
              <a:rPr lang="nb-NO" sz="2000" i="1" dirty="0" smtClean="0"/>
              <a:t>skriftlig samtykke</a:t>
            </a:r>
            <a:r>
              <a:rPr lang="nb-NO" sz="2000" dirty="0" smtClean="0"/>
              <a:t>, jfr. bestemmelsens ordlyd</a:t>
            </a:r>
          </a:p>
          <a:p>
            <a:pPr>
              <a:buFontTx/>
              <a:buChar char="-"/>
            </a:pPr>
            <a:r>
              <a:rPr lang="nb-NO" sz="2000" dirty="0" smtClean="0"/>
              <a:t>Siste ledd: Påse at samiske barns særlige rett til å ivareta språk og kulturell bakgrunn følges opp på hensiktsmessig måte og ut fra formålet med oppholdet og institusjonens målsetting og rammer**</a:t>
            </a:r>
          </a:p>
          <a:p>
            <a:pPr>
              <a:buFont typeface="Arial" pitchFamily="34" charset="0"/>
              <a:buChar char="•"/>
            </a:pPr>
            <a:endParaRPr lang="nb-NO" sz="2000" dirty="0" smtClean="0"/>
          </a:p>
          <a:p>
            <a:pPr marL="0" indent="0">
              <a:buNone/>
            </a:pPr>
            <a:endParaRPr lang="nb-NO" sz="2000" dirty="0"/>
          </a:p>
          <a:p>
            <a:pPr marL="0" indent="0">
              <a:buNone/>
            </a:pPr>
            <a:endParaRPr lang="nb-NO" sz="2000" dirty="0"/>
          </a:p>
          <a:p>
            <a:endParaRPr lang="nb-NO" dirty="0"/>
          </a:p>
        </p:txBody>
      </p:sp>
    </p:spTree>
    <p:extLst>
      <p:ext uri="{BB962C8B-B14F-4D97-AF65-F5344CB8AC3E}">
        <p14:creationId xmlns:p14="http://schemas.microsoft.com/office/powerpoint/2010/main" val="2144067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rnevernkonferanse 2013, tilsy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Barnevernkonferanse 2013, tilsyn</Template>
  <TotalTime>3298</TotalTime>
  <Words>5282</Words>
  <Application>Microsoft Office PowerPoint</Application>
  <PresentationFormat>Skjermfremvisning (4:3)</PresentationFormat>
  <Paragraphs>426</Paragraphs>
  <Slides>22</Slides>
  <Notes>22</Notes>
  <HiddenSlides>0</HiddenSlides>
  <MMClips>0</MMClips>
  <ScaleCrop>false</ScaleCrop>
  <HeadingPairs>
    <vt:vector size="4" baseType="variant">
      <vt:variant>
        <vt:lpstr>Tema</vt:lpstr>
      </vt:variant>
      <vt:variant>
        <vt:i4>1</vt:i4>
      </vt:variant>
      <vt:variant>
        <vt:lpstr>Lysbildetitler</vt:lpstr>
      </vt:variant>
      <vt:variant>
        <vt:i4>22</vt:i4>
      </vt:variant>
    </vt:vector>
  </HeadingPairs>
  <TitlesOfParts>
    <vt:vector size="23" baseType="lpstr">
      <vt:lpstr>Barnevernkonferanse 2013, tilsyn</vt:lpstr>
      <vt:lpstr>Fylkesmannens tilsynsrolle med barnevernsinstitusjonene i Nordland</vt:lpstr>
      <vt:lpstr>Oppdragsgiver - Helsetilsynet</vt:lpstr>
      <vt:lpstr>Litt historikk:</vt:lpstr>
      <vt:lpstr>Forankring i lovverk</vt:lpstr>
      <vt:lpstr>Fylkesmannens tilsynshjemmel</vt:lpstr>
      <vt:lpstr>Tilsynets formål og krav</vt:lpstr>
      <vt:lpstr>Tilsynsbesøk, jfr. tilsynsforskriften § 8 </vt:lpstr>
      <vt:lpstr>Tilsynets oppgaver</vt:lpstr>
      <vt:lpstr>Tilsynets oppgaver</vt:lpstr>
      <vt:lpstr>Hva ser tilsynet spesielt etter ved besøk på institusjoner?</vt:lpstr>
      <vt:lpstr>Om forutsetningene for oppholdet følges opp </vt:lpstr>
      <vt:lpstr>Vurdering av omsorgssituasjonen </vt:lpstr>
      <vt:lpstr>Om beboernes integritet blir ivaretatt </vt:lpstr>
      <vt:lpstr>Bruk av tvang </vt:lpstr>
      <vt:lpstr>Hvorfor ser vi etter dette?</vt:lpstr>
      <vt:lpstr>Tilsynets samtaler med beboerne</vt:lpstr>
      <vt:lpstr>Hvorfor skal tilsynet snakke med barn og unge på institusjon?</vt:lpstr>
      <vt:lpstr>Hva skal samtaler med beboerne ivareta?</vt:lpstr>
      <vt:lpstr>Hvordan følger vi opp?</vt:lpstr>
      <vt:lpstr>Annen oppfølging</vt:lpstr>
      <vt:lpstr>Tilsyn i 2012 - erfaringsgrunnlag</vt:lpstr>
      <vt:lpstr>Takk for oppmerksomheten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Fylkesmannens tilsynsrolle med barnevernsinstitusjonene i Nordland</dc:title>
  <dc:creator>Michaelsen Runar</dc:creator>
  <cp:lastModifiedBy>Michaelsen Runar</cp:lastModifiedBy>
  <cp:revision>112</cp:revision>
  <cp:lastPrinted>2013-05-04T13:57:31Z</cp:lastPrinted>
  <dcterms:created xsi:type="dcterms:W3CDTF">2013-03-20T11:09:17Z</dcterms:created>
  <dcterms:modified xsi:type="dcterms:W3CDTF">2013-06-16T13:18:11Z</dcterms:modified>
</cp:coreProperties>
</file>