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74" r:id="rId6"/>
    <p:sldId id="275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82" r:id="rId16"/>
    <p:sldId id="277" r:id="rId17"/>
    <p:sldId id="278" r:id="rId18"/>
    <p:sldId id="279" r:id="rId19"/>
    <p:sldId id="268" r:id="rId20"/>
    <p:sldId id="276" r:id="rId21"/>
    <p:sldId id="280" r:id="rId22"/>
    <p:sldId id="281" r:id="rId23"/>
    <p:sldId id="269" r:id="rId24"/>
    <p:sldId id="273" r:id="rId25"/>
    <p:sldId id="271" r:id="rId26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A2748-749F-7F49-890F-DF99A5BE9578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93B00-F649-8646-AF95-EB18D31049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561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3B00-F649-8646-AF95-EB18D310498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64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93B00-F649-8646-AF95-EB18D310498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776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99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036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93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30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62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039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90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672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58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64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135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1BBD-E1D3-1541-B6F2-4EA39D556999}" type="datetimeFigureOut">
              <a:rPr lang="nb-NO" smtClean="0"/>
              <a:t>20.11.16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994C9-C9B1-6F42-A0CE-A3207F819B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730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Barnefordelingssaker i rettsvesenet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Parallelle saker etter barneloven og barnevernloven. 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Psykologspesialist Trond Indregard</a:t>
            </a:r>
          </a:p>
          <a:p>
            <a:endParaRPr lang="nb-NO" dirty="0"/>
          </a:p>
          <a:p>
            <a:r>
              <a:rPr lang="nb-NO" dirty="0" smtClean="0"/>
              <a:t>Barnevernkonferanse 21. November 2016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476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Saksforberedende rettsmøter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Prosessen videre: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1. Meklingsmøte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Form</a:t>
            </a:r>
            <a:r>
              <a:rPr lang="nb-NO" dirty="0"/>
              <a:t> </a:t>
            </a:r>
            <a:r>
              <a:rPr lang="nb-NO" dirty="0" smtClean="0"/>
              <a:t>og roller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Tre mulige utfall: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a) rettsforlik og avslutning av saken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b) Utprøving av midlertidig avtale før 					nytt saksforberedende møte</a:t>
            </a:r>
          </a:p>
          <a:p>
            <a:pPr marL="0" indent="0">
              <a:buNone/>
            </a:pPr>
            <a:r>
              <a:rPr lang="nb-NO" dirty="0" smtClean="0"/>
              <a:t>		c) Hovedforhandling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348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sakkyndiges ulike roller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Mulige roller i forløpet: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mekler i saksforberedende rettsmøte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veileder under utprøving av midlertidig 			  avtale.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Utreder til hovedforhandling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4437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Sakkyndige roller (forts.)</a:t>
            </a:r>
            <a:br>
              <a:rPr lang="nb-NO" dirty="0" smtClean="0"/>
            </a:br>
            <a:r>
              <a:rPr lang="nb-NO" dirty="0" smtClean="0"/>
              <a:t>Mekler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Bistå foreldre med selv å komme til en løsning</a:t>
            </a:r>
          </a:p>
          <a:p>
            <a:r>
              <a:rPr lang="nb-NO" dirty="0" smtClean="0"/>
              <a:t>Foreldrene som bestemmer resultatet</a:t>
            </a:r>
            <a:r>
              <a:rPr lang="nb-NO" dirty="0"/>
              <a:t> </a:t>
            </a:r>
            <a:r>
              <a:rPr lang="nb-NO" dirty="0" smtClean="0"/>
              <a:t>(partsautonomi)</a:t>
            </a:r>
          </a:p>
          <a:p>
            <a:r>
              <a:rPr lang="nb-NO" dirty="0" smtClean="0"/>
              <a:t>Tilretteleggende vs. evaluerende rolle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47883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Sakkyndige roller</a:t>
            </a:r>
            <a:br>
              <a:rPr lang="nb-NO" dirty="0" smtClean="0"/>
            </a:br>
            <a:r>
              <a:rPr lang="nb-NO" dirty="0" smtClean="0"/>
              <a:t>Tilretteleggende meklerrolle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Virke som katalysator i forhandlinger</a:t>
            </a:r>
          </a:p>
          <a:p>
            <a:r>
              <a:rPr lang="nb-NO" dirty="0" smtClean="0"/>
              <a:t>Gir ikke uttrykk for egne vurderinger</a:t>
            </a:r>
          </a:p>
          <a:p>
            <a:r>
              <a:rPr lang="nb-NO" dirty="0" smtClean="0"/>
              <a:t>Stiller gode spørsmål, bidrar til at foreldrene reflekterer kritisk</a:t>
            </a:r>
          </a:p>
          <a:p>
            <a:r>
              <a:rPr lang="nb-NO" dirty="0" smtClean="0"/>
              <a:t>Gir </a:t>
            </a:r>
            <a:r>
              <a:rPr lang="nb-NO" dirty="0" smtClean="0"/>
              <a:t>generell faglig informasjon</a:t>
            </a:r>
          </a:p>
          <a:p>
            <a:r>
              <a:rPr lang="nb-NO" dirty="0" smtClean="0"/>
              <a:t>Tilrettelegger for </a:t>
            </a:r>
          </a:p>
          <a:p>
            <a:pPr marL="0" indent="0">
              <a:buNone/>
            </a:pPr>
            <a:r>
              <a:rPr lang="nb-NO" dirty="0" smtClean="0"/>
              <a:t>	- bedre kommunikasjon og lavere konfliktnivå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	- mer holdbare/varige løsninger</a:t>
            </a:r>
          </a:p>
          <a:p>
            <a:pPr marL="0" indent="0">
              <a:buNone/>
            </a:pPr>
            <a:r>
              <a:rPr lang="nb-NO" dirty="0"/>
              <a:t>	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364688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Sakkyndige roller</a:t>
            </a:r>
            <a:br>
              <a:rPr lang="nb-NO" dirty="0" smtClean="0"/>
            </a:br>
            <a:r>
              <a:rPr lang="nb-NO" dirty="0" smtClean="0"/>
              <a:t>Evaluerende meklerrolle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Gir uttrykk for egne syn på saken</a:t>
            </a:r>
          </a:p>
          <a:p>
            <a:r>
              <a:rPr lang="nb-NO" dirty="0" smtClean="0"/>
              <a:t>Vurderer barnets omsorgsbehov</a:t>
            </a:r>
          </a:p>
          <a:p>
            <a:r>
              <a:rPr lang="nb-NO" dirty="0" smtClean="0"/>
              <a:t>Vurderer foreldrenes omsorgsevner </a:t>
            </a:r>
          </a:p>
          <a:p>
            <a:r>
              <a:rPr lang="nb-NO" dirty="0" smtClean="0"/>
              <a:t>Gir råd om løsning på saken</a:t>
            </a:r>
          </a:p>
          <a:p>
            <a:r>
              <a:rPr lang="nb-NO" dirty="0" smtClean="0"/>
              <a:t>Aktuelle konsekvenser for </a:t>
            </a:r>
            <a:r>
              <a:rPr lang="nb-NO" dirty="0" smtClean="0"/>
              <a:t>prosessen;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forlikspress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err="1" smtClean="0"/>
              <a:t>inhabilisering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64617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Meklerrolle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Konflikt mellom hensynet til foreldrenes rettssikkerhet og hensynet til barnets beste?</a:t>
            </a:r>
          </a:p>
          <a:p>
            <a:r>
              <a:rPr lang="nb-NO" dirty="0" smtClean="0"/>
              <a:t>Rettssikkerhetsgarantier i prosessen er knyttet til å siker et materielt riktig resultat.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333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Sakkyndige roller</a:t>
            </a:r>
            <a:br>
              <a:rPr lang="nb-NO" dirty="0" smtClean="0"/>
            </a:br>
            <a:r>
              <a:rPr lang="nb-NO" dirty="0" smtClean="0"/>
              <a:t>Veilederrolle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Under utprøving av midlertidig avtale</a:t>
            </a:r>
          </a:p>
          <a:p>
            <a:r>
              <a:rPr lang="nb-NO" dirty="0" smtClean="0"/>
              <a:t>Bistå foreldrene med gjennomføring av avtalen</a:t>
            </a:r>
          </a:p>
          <a:p>
            <a:r>
              <a:rPr lang="nb-NO" dirty="0" smtClean="0"/>
              <a:t>Samtale med foreldrene underveis</a:t>
            </a:r>
          </a:p>
          <a:p>
            <a:r>
              <a:rPr lang="nb-NO" dirty="0" smtClean="0"/>
              <a:t>Samtale med barnet underveis</a:t>
            </a:r>
          </a:p>
          <a:p>
            <a:r>
              <a:rPr lang="nb-NO" dirty="0" smtClean="0"/>
              <a:t>Observere samvær</a:t>
            </a:r>
          </a:p>
          <a:p>
            <a:r>
              <a:rPr lang="nb-NO" dirty="0" smtClean="0"/>
              <a:t>Samtale med andre informanter (barnehage, skole etc.)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5017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Veilederrolle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Tilbakemeldinger til foreldrene</a:t>
            </a:r>
          </a:p>
          <a:p>
            <a:r>
              <a:rPr lang="nb-NO" dirty="0" smtClean="0"/>
              <a:t>Tilbakemeldinger til barnet</a:t>
            </a:r>
          </a:p>
          <a:p>
            <a:r>
              <a:rPr lang="nb-NO" dirty="0" smtClean="0"/>
              <a:t>Tilbakemeldinger til dommeren</a:t>
            </a:r>
          </a:p>
          <a:p>
            <a:r>
              <a:rPr lang="nb-NO" dirty="0" smtClean="0"/>
              <a:t>Tilbakemeldinger i nytt saksforberedende rettsmøte (i meklerrolle igjen…)</a:t>
            </a:r>
          </a:p>
          <a:p>
            <a:r>
              <a:rPr lang="nb-NO" dirty="0" smtClean="0"/>
              <a:t>Skriftlige </a:t>
            </a:r>
            <a:r>
              <a:rPr lang="nb-NO" dirty="0" err="1" smtClean="0"/>
              <a:t>vs</a:t>
            </a:r>
            <a:r>
              <a:rPr lang="nb-NO" dirty="0" smtClean="0"/>
              <a:t> muntlige tilbakemeldinger</a:t>
            </a:r>
          </a:p>
        </p:txBody>
      </p:sp>
    </p:spTree>
    <p:extLst>
      <p:ext uri="{BB962C8B-B14F-4D97-AF65-F5344CB8AC3E}">
        <p14:creationId xmlns:p14="http://schemas.microsoft.com/office/powerpoint/2010/main" val="1478783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Veilederrolle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Meklingsprosessen mangler</a:t>
            </a:r>
          </a:p>
          <a:p>
            <a:pPr lvl="1"/>
            <a:r>
              <a:rPr lang="nb-NO" dirty="0" smtClean="0"/>
              <a:t>Bevisførsel</a:t>
            </a:r>
          </a:p>
          <a:p>
            <a:pPr lvl="1"/>
            <a:r>
              <a:rPr lang="nb-NO" dirty="0" smtClean="0"/>
              <a:t>Kontradiksjon</a:t>
            </a:r>
          </a:p>
          <a:p>
            <a:pPr lvl="1"/>
            <a:r>
              <a:rPr lang="nb-NO" dirty="0" smtClean="0"/>
              <a:t>Ankemulighet</a:t>
            </a:r>
          </a:p>
          <a:p>
            <a:pPr marL="0" indent="0">
              <a:buNone/>
            </a:pPr>
            <a:r>
              <a:rPr lang="nb-NO" dirty="0" smtClean="0"/>
              <a:t>Fordi det er partene selv som skal bestemme utfallet</a:t>
            </a:r>
          </a:p>
          <a:p>
            <a:pPr marL="0" indent="0">
              <a:buNone/>
            </a:pPr>
            <a:r>
              <a:rPr lang="nb-NO" dirty="0" smtClean="0"/>
              <a:t>* Særlig grunn til forsiktighet med evalueringer når grunnlaget er tynnere og vanskeligere kan etterprøves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424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Sakkyndige roller</a:t>
            </a:r>
            <a:br>
              <a:rPr lang="nb-NO" dirty="0" smtClean="0"/>
            </a:br>
            <a:r>
              <a:rPr lang="nb-NO" dirty="0" err="1" smtClean="0"/>
              <a:t>Utrederrolle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Når saken går til hovedforhandling og dom</a:t>
            </a:r>
          </a:p>
          <a:p>
            <a:r>
              <a:rPr lang="nb-NO" dirty="0" smtClean="0"/>
              <a:t>Den sakkyndiges mandat</a:t>
            </a:r>
          </a:p>
          <a:p>
            <a:r>
              <a:rPr lang="nb-NO" dirty="0" smtClean="0"/>
              <a:t>Bidra til rettens faktiske avgjørelsesgrunnlag</a:t>
            </a:r>
          </a:p>
          <a:p>
            <a:r>
              <a:rPr lang="nb-NO" dirty="0" smtClean="0"/>
              <a:t>Skriftliggjøring (sakkyndig rapport)</a:t>
            </a:r>
          </a:p>
          <a:p>
            <a:r>
              <a:rPr lang="nb-NO" dirty="0" smtClean="0"/>
              <a:t>Levere premisser eller konklusjoner?</a:t>
            </a:r>
          </a:p>
          <a:p>
            <a:r>
              <a:rPr lang="nb-NO" dirty="0" smtClean="0"/>
              <a:t>”Sakkyndigbevis”</a:t>
            </a:r>
          </a:p>
          <a:p>
            <a:r>
              <a:rPr lang="nb-NO" dirty="0" smtClean="0"/>
              <a:t>Nyanserte vurderinger/alternative hypoteser</a:t>
            </a:r>
          </a:p>
          <a:p>
            <a:r>
              <a:rPr lang="nb-NO" dirty="0" smtClean="0"/>
              <a:t>Det er dommeren </a:t>
            </a:r>
            <a:r>
              <a:rPr lang="nb-NO" dirty="0" smtClean="0"/>
              <a:t>som dømmer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039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Saksgangen </a:t>
            </a:r>
            <a:r>
              <a:rPr lang="nb-NO" dirty="0" smtClean="0"/>
              <a:t>i rettssystemet:</a:t>
            </a:r>
            <a:br>
              <a:rPr lang="nb-NO" dirty="0" smtClean="0"/>
            </a:br>
            <a:r>
              <a:rPr lang="nb-NO" dirty="0" smtClean="0"/>
              <a:t>Konflikt- og </a:t>
            </a:r>
            <a:r>
              <a:rPr lang="nb-NO" dirty="0" err="1" smtClean="0"/>
              <a:t>forsoningsmodellen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Innført 2004 (barneloven § 61, nr. 1 og nr. 3)</a:t>
            </a:r>
            <a:endParaRPr lang="nb-NO" dirty="0" smtClean="0"/>
          </a:p>
          <a:p>
            <a:r>
              <a:rPr lang="nb-NO" dirty="0" smtClean="0"/>
              <a:t>Type saker: ”høykonfliktsaker</a:t>
            </a:r>
            <a:r>
              <a:rPr lang="nb-NO" dirty="0" smtClean="0"/>
              <a:t>”</a:t>
            </a:r>
          </a:p>
          <a:p>
            <a:r>
              <a:rPr lang="nb-NO" dirty="0" smtClean="0"/>
              <a:t>Alminnelig mekling prøvd, uten å ha ført fre</a:t>
            </a:r>
            <a:r>
              <a:rPr lang="nb-NO" dirty="0"/>
              <a:t>m</a:t>
            </a:r>
            <a:endParaRPr lang="nb-NO" dirty="0" smtClean="0"/>
          </a:p>
          <a:p>
            <a:r>
              <a:rPr lang="nb-NO" dirty="0" smtClean="0"/>
              <a:t>Stevning og tilsvar</a:t>
            </a:r>
          </a:p>
          <a:p>
            <a:r>
              <a:rPr lang="nb-NO" dirty="0" smtClean="0"/>
              <a:t>Planmøte/</a:t>
            </a:r>
            <a:r>
              <a:rPr lang="nb-NO" dirty="0" smtClean="0"/>
              <a:t>forarbeider/innhenting av infor</a:t>
            </a:r>
            <a:r>
              <a:rPr lang="nb-NO" dirty="0"/>
              <a:t>m</a:t>
            </a:r>
            <a:r>
              <a:rPr lang="nb-NO" dirty="0" smtClean="0"/>
              <a:t>asjon</a:t>
            </a:r>
            <a:endParaRPr lang="nb-NO" dirty="0" smtClean="0"/>
          </a:p>
          <a:p>
            <a:r>
              <a:rPr lang="nb-NO" dirty="0" smtClean="0"/>
              <a:t>Saksforberedende rettsmøte(r)</a:t>
            </a:r>
          </a:p>
          <a:p>
            <a:r>
              <a:rPr lang="nb-NO" dirty="0" smtClean="0"/>
              <a:t>Evt. hovedforhandling</a:t>
            </a:r>
          </a:p>
          <a:p>
            <a:r>
              <a:rPr lang="nb-NO" dirty="0" smtClean="0"/>
              <a:t>Spesielt om den sakkyndiges rolle i ulike faser</a:t>
            </a:r>
          </a:p>
          <a:p>
            <a:pPr marL="0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45894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Utrederrolle</a:t>
            </a:r>
            <a:r>
              <a:rPr lang="nb-NO" dirty="0" smtClean="0"/>
              <a:t>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Kvalitetssikring av sakkyndige utredninger</a:t>
            </a:r>
          </a:p>
          <a:p>
            <a:r>
              <a:rPr lang="nb-NO" dirty="0" smtClean="0"/>
              <a:t>Barnesakkyndig kommisjon (BSK) </a:t>
            </a:r>
            <a:r>
              <a:rPr lang="nb-NO" dirty="0" err="1" smtClean="0"/>
              <a:t>kvalitetssikrer</a:t>
            </a:r>
            <a:r>
              <a:rPr lang="nb-NO" dirty="0" smtClean="0"/>
              <a:t> alle sakkyndige rapporter i barnevernssaker</a:t>
            </a:r>
          </a:p>
          <a:p>
            <a:r>
              <a:rPr lang="nb-NO" dirty="0" smtClean="0"/>
              <a:t>Tilsvarende behov i saker etter barneloven</a:t>
            </a:r>
          </a:p>
          <a:p>
            <a:r>
              <a:rPr lang="nb-NO" dirty="0" smtClean="0"/>
              <a:t>Krav til gode utredninger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sammenheng mellom informasjonsgrunnlag 	og vurderinger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8319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Utrederrolle</a:t>
            </a:r>
            <a:r>
              <a:rPr lang="nb-NO" dirty="0" smtClean="0"/>
              <a:t>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Noen krav til forsvarlige utredninger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Sammenheng mellom informasjonsgrunnlag 	og vurderinger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Besvare mandatet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Objektivitet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Bruk av komparenter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Faglig forankrede vurderinger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Ta nødvendige reservasjoner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Barneperspektiv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8661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Utrederrolle</a:t>
            </a:r>
            <a:r>
              <a:rPr lang="nb-NO" dirty="0" smtClean="0"/>
              <a:t>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Noen mulige feller:</a:t>
            </a:r>
          </a:p>
          <a:p>
            <a:pPr lvl="1"/>
            <a:r>
              <a:rPr lang="nb-NO" dirty="0" smtClean="0"/>
              <a:t>Observatøreffekt</a:t>
            </a:r>
          </a:p>
          <a:p>
            <a:pPr lvl="1"/>
            <a:r>
              <a:rPr lang="nb-NO" dirty="0" smtClean="0"/>
              <a:t>Attribusjonsfeil</a:t>
            </a:r>
          </a:p>
          <a:p>
            <a:pPr lvl="1"/>
            <a:r>
              <a:rPr lang="nb-NO" dirty="0" smtClean="0"/>
              <a:t>Bekreftelsesfeller</a:t>
            </a:r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Om bruk av komparenter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7358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Rollekonflikter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Kan de tre rollene kombineres i prosessen</a:t>
            </a:r>
          </a:p>
          <a:p>
            <a:r>
              <a:rPr lang="nb-NO" dirty="0" smtClean="0"/>
              <a:t>Mulig påvirkning av selve prosessen</a:t>
            </a:r>
          </a:p>
          <a:p>
            <a:r>
              <a:rPr lang="nb-NO" dirty="0" smtClean="0"/>
              <a:t>Tillit</a:t>
            </a:r>
          </a:p>
          <a:p>
            <a:r>
              <a:rPr lang="nb-NO" dirty="0" smtClean="0"/>
              <a:t>Habilitet</a:t>
            </a:r>
          </a:p>
          <a:p>
            <a:r>
              <a:rPr lang="nb-NO" dirty="0" smtClean="0"/>
              <a:t>Særlig om overgangen fra fra mekler og veileder til utreder</a:t>
            </a:r>
          </a:p>
          <a:p>
            <a:r>
              <a:rPr lang="nb-NO" dirty="0" smtClean="0"/>
              <a:t>Om å beholde barneperspektivet i prosessen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8625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Samarbeid i parallelle saker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Gjensidig utveksling av informasjon</a:t>
            </a:r>
          </a:p>
          <a:p>
            <a:r>
              <a:rPr lang="nb-NO" dirty="0" smtClean="0"/>
              <a:t>Åpenhet mellom instanser</a:t>
            </a:r>
          </a:p>
          <a:p>
            <a:r>
              <a:rPr lang="nb-NO" dirty="0" smtClean="0"/>
              <a:t>Åpenhet ovenfor partene</a:t>
            </a:r>
          </a:p>
          <a:p>
            <a:r>
              <a:rPr lang="nb-NO" dirty="0" smtClean="0"/>
              <a:t>Samarbeid om aktuelle tiltak i utprøvingsfaser</a:t>
            </a:r>
          </a:p>
          <a:p>
            <a:r>
              <a:rPr lang="nb-NO" dirty="0" smtClean="0"/>
              <a:t>Bevisst forhold til hvordan parallelle saker kan påvirke hverandre </a:t>
            </a:r>
          </a:p>
          <a:p>
            <a:r>
              <a:rPr lang="nb-NO" dirty="0" smtClean="0"/>
              <a:t>Unngå å bli spilt ut mot hverandre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2761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Barnets beste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Konsekvenser av å leve med langvarige foreldrekonflikter</a:t>
            </a:r>
          </a:p>
          <a:p>
            <a:r>
              <a:rPr lang="nb-NO" dirty="0" smtClean="0"/>
              <a:t>Konsekvenser av å være gjenstand for konfliktene</a:t>
            </a:r>
          </a:p>
          <a:p>
            <a:r>
              <a:rPr lang="nb-NO" dirty="0" smtClean="0"/>
              <a:t>Konsekvensene av stadig gjentatte rettsprosesser</a:t>
            </a:r>
          </a:p>
          <a:p>
            <a:r>
              <a:rPr lang="nb-NO" dirty="0" smtClean="0"/>
              <a:t>Barnets egne uttalelser</a:t>
            </a:r>
          </a:p>
          <a:p>
            <a:r>
              <a:rPr lang="nb-NO" dirty="0" smtClean="0"/>
              <a:t>Tilbakemeldinger til barnet om utfallet av saken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876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Parallelle saker etter barneloven og barnevernloven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Grunnlaget for </a:t>
            </a:r>
            <a:r>
              <a:rPr lang="nb-NO" dirty="0" smtClean="0"/>
              <a:t>barnevernssaken; barnelovsaken utløser barnevernssaken eller omvendt, eller uavhengige saker</a:t>
            </a:r>
            <a:endParaRPr lang="nb-NO" dirty="0" smtClean="0"/>
          </a:p>
          <a:p>
            <a:r>
              <a:rPr lang="nb-NO" dirty="0" smtClean="0"/>
              <a:t>Barnevernssakens betydning for barnelovssaken og vice </a:t>
            </a:r>
            <a:r>
              <a:rPr lang="nb-NO" dirty="0" smtClean="0"/>
              <a:t>versa; gjensidig påvirkning</a:t>
            </a:r>
            <a:endParaRPr lang="nb-NO" dirty="0" smtClean="0"/>
          </a:p>
          <a:p>
            <a:r>
              <a:rPr lang="nb-NO" dirty="0" smtClean="0"/>
              <a:t>Handteringen av parallelle saker i rettsvesenet</a:t>
            </a:r>
          </a:p>
          <a:p>
            <a:r>
              <a:rPr lang="nb-NO" dirty="0" smtClean="0"/>
              <a:t>Samordning/kontakt mellom rettsvesen og barneverntjeneste i parallelle saker. 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32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Type saker etter barneloven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Alminnelig lovpålagt mekling har ikke ført fram; gyldig meklingsattest må foreligge</a:t>
            </a:r>
          </a:p>
          <a:p>
            <a:r>
              <a:rPr lang="nb-NO" dirty="0" smtClean="0"/>
              <a:t>Foreldrene (oftest ved en </a:t>
            </a:r>
            <a:r>
              <a:rPr lang="nb-NO" dirty="0" err="1" smtClean="0"/>
              <a:t>prosessfullmektig</a:t>
            </a:r>
            <a:r>
              <a:rPr lang="nb-NO" dirty="0" smtClean="0"/>
              <a:t>) ber retten bidra til en løsning ved mekling eller dom (stevning og tilsvar)</a:t>
            </a:r>
          </a:p>
          <a:p>
            <a:r>
              <a:rPr lang="nb-NO" dirty="0" smtClean="0"/>
              <a:t>Saken kan gjelde daglig omsorg/fast bosted og/eller </a:t>
            </a:r>
            <a:r>
              <a:rPr lang="nb-NO" dirty="0" smtClean="0"/>
              <a:t>samvær</a:t>
            </a:r>
          </a:p>
          <a:p>
            <a:r>
              <a:rPr lang="nb-NO" dirty="0"/>
              <a:t>F</a:t>
            </a:r>
            <a:r>
              <a:rPr lang="nb-NO" dirty="0" smtClean="0"/>
              <a:t>oreldre som ikke har levd sammen,</a:t>
            </a:r>
            <a:r>
              <a:rPr lang="nb-NO" dirty="0" smtClean="0"/>
              <a:t> </a:t>
            </a:r>
            <a:r>
              <a:rPr lang="nb-NO" dirty="0" smtClean="0"/>
              <a:t>f</a:t>
            </a:r>
            <a:r>
              <a:rPr lang="nb-NO" dirty="0" smtClean="0"/>
              <a:t>oreldre (ofte ressurssterke) som reelt er uenige om hva som er barnets beste, foreldre med rus- eller v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1690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Type saker 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Foreldre (oftest med små barn) som ikke levd sammen; kjenner hverandre dårlig, lav tillit</a:t>
            </a:r>
          </a:p>
          <a:p>
            <a:r>
              <a:rPr lang="nb-NO" dirty="0" smtClean="0"/>
              <a:t>Foreldre (den ene eller begge) med spesielle utfordringer (rus, vold, kriminalitet, psy</a:t>
            </a:r>
            <a:r>
              <a:rPr lang="nb-NO" dirty="0" smtClean="0"/>
              <a:t>kiske helse, omsorgssvikt osv.) </a:t>
            </a:r>
          </a:p>
          <a:p>
            <a:r>
              <a:rPr lang="nb-NO" dirty="0" smtClean="0"/>
              <a:t>Foreldre med barn som har særlige omsorgsbehov</a:t>
            </a:r>
            <a:r>
              <a:rPr lang="nb-NO" dirty="0" smtClean="0"/>
              <a:t> (funksjonshemninger osv.)</a:t>
            </a:r>
          </a:p>
        </p:txBody>
      </p:sp>
    </p:spTree>
    <p:extLst>
      <p:ext uri="{BB962C8B-B14F-4D97-AF65-F5344CB8AC3E}">
        <p14:creationId xmlns:p14="http://schemas.microsoft.com/office/powerpoint/2010/main" val="328482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Type saker 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Foreldre med ulik etnisitet/kulturell bakgrunn</a:t>
            </a:r>
          </a:p>
          <a:p>
            <a:r>
              <a:rPr lang="nb-NO" dirty="0" smtClean="0"/>
              <a:t>Foreldre der den ene (oftest den barnet bor fast hos) flytter til en annen kant av landet</a:t>
            </a:r>
          </a:p>
          <a:p>
            <a:r>
              <a:rPr lang="nb-NO" dirty="0" smtClean="0"/>
              <a:t>Foreldre som har praktisert delt omsorg</a:t>
            </a:r>
          </a:p>
          <a:p>
            <a:r>
              <a:rPr lang="nb-NO" dirty="0" smtClean="0"/>
              <a:t>Foreldre som er under tiltak i barnevernet; interessemotsetninger i den forbindelse</a:t>
            </a:r>
          </a:p>
          <a:p>
            <a:r>
              <a:rPr lang="nb-NO" dirty="0" smtClean="0"/>
              <a:t>Foreldre (ofte ressurssterke) som er reelt uenige om hva som er barnets beste  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8580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Formål med modellen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smtClean="0"/>
              <a:t>Konfliktdempende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smtClean="0"/>
              <a:t>Legge til rette for forliksavtaler; 	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/>
              <a:t>	</a:t>
            </a:r>
            <a:r>
              <a:rPr lang="nb-NO" dirty="0" smtClean="0"/>
              <a:t>…</a:t>
            </a:r>
            <a:r>
              <a:rPr lang="nb-NO" dirty="0" smtClean="0"/>
              <a:t>til beste for </a:t>
            </a:r>
            <a:r>
              <a:rPr lang="nb-NO" dirty="0" smtClean="0"/>
              <a:t>barnet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Ikke bare avgjørelsen, men også prosessen 		skal være til barnets beste</a:t>
            </a:r>
            <a:r>
              <a:rPr lang="nb-NO" dirty="0"/>
              <a:t>	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- Mer variert bruk av sakkyndige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Rask behandling til barnets beste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8605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Forarbeider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Planmøte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Avklare aktuell situasjon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Berammelse av rettsmøte(r) 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Orientering om saksgangen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Oppnevning av sakkyndig og mandat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Avklare om den sakkyndige skal snakke med      	 	foreldrene før saksforberedende rettsmøte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Avklare om det skal snakkes med barnet/</a:t>
            </a:r>
            <a:r>
              <a:rPr lang="nb-NO" dirty="0" smtClean="0"/>
              <a:t>barna</a:t>
            </a:r>
            <a:r>
              <a:rPr lang="nb-NO" dirty="0"/>
              <a:t> </a:t>
            </a:r>
            <a:r>
              <a:rPr lang="nb-NO" dirty="0" smtClean="0"/>
              <a:t>før 	saksforberedende </a:t>
            </a:r>
            <a:r>
              <a:rPr lang="nb-NO" dirty="0" smtClean="0"/>
              <a:t>rettsmøte   	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Avklare ytterligere informasjonsbehov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(innhenting av for eksempel </a:t>
            </a:r>
            <a:r>
              <a:rPr lang="nb-NO" dirty="0" err="1" smtClean="0"/>
              <a:t>politidok</a:t>
            </a:r>
            <a:r>
              <a:rPr lang="nb-NO" dirty="0" smtClean="0"/>
              <a:t>, </a:t>
            </a:r>
            <a:r>
              <a:rPr lang="nb-NO" dirty="0" err="1" smtClean="0"/>
              <a:t>barnevernsdok</a:t>
            </a:r>
            <a:r>
              <a:rPr lang="nb-NO" dirty="0" smtClean="0"/>
              <a:t> </a:t>
            </a:r>
            <a:r>
              <a:rPr lang="nb-NO" dirty="0" smtClean="0"/>
              <a:t>etc.)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143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Forarbeid til saksforberedende rettsmøte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Samtaler med barnet</a:t>
            </a:r>
          </a:p>
          <a:p>
            <a:r>
              <a:rPr lang="nb-NO" dirty="0" smtClean="0"/>
              <a:t>Hvem snakker med barnet (dommer/sakkyndig)</a:t>
            </a:r>
          </a:p>
          <a:p>
            <a:r>
              <a:rPr lang="nb-NO" dirty="0" smtClean="0"/>
              <a:t>Orientering til barnet om formålet med samtalen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barnets rett, ikke plikt, til å uttale seg</a:t>
            </a:r>
          </a:p>
          <a:p>
            <a:pPr>
              <a:buFontTx/>
              <a:buChar char="•"/>
            </a:pPr>
            <a:r>
              <a:rPr lang="nb-NO" dirty="0" smtClean="0"/>
              <a:t>Gjennomføringen av samtale med barnet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barnets alder</a:t>
            </a:r>
            <a:r>
              <a:rPr lang="nb-NO" dirty="0"/>
              <a:t>/</a:t>
            </a:r>
            <a:r>
              <a:rPr lang="nb-NO" dirty="0" smtClean="0"/>
              <a:t>modenhet, lojalitetshensyn, 	ikke 	ledende spørsmål, dialog, unngå ansvarliggjøring 	av 	barnet osv.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433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767</Words>
  <Application>Microsoft Macintosh PowerPoint</Application>
  <PresentationFormat>Skjermfremvisning (4:3)</PresentationFormat>
  <Paragraphs>176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25</vt:i4>
      </vt:variant>
    </vt:vector>
  </HeadingPairs>
  <TitlesOfParts>
    <vt:vector size="26" baseType="lpstr">
      <vt:lpstr>Office-tema</vt:lpstr>
      <vt:lpstr>Barnefordelingssaker i rettsvesenet </vt:lpstr>
      <vt:lpstr>  Saksgangen i rettssystemet: Konflikt- og forsoningsmodellen  </vt:lpstr>
      <vt:lpstr>Parallelle saker etter barneloven og barnevernloven</vt:lpstr>
      <vt:lpstr>Type saker etter barneloven</vt:lpstr>
      <vt:lpstr>Type saker forts.</vt:lpstr>
      <vt:lpstr>Type saker forts.</vt:lpstr>
      <vt:lpstr>Formål med modellen</vt:lpstr>
      <vt:lpstr>Forarbeider</vt:lpstr>
      <vt:lpstr>Forarbeid til saksforberedende rettsmøte</vt:lpstr>
      <vt:lpstr>Saksforberedende rettsmøter </vt:lpstr>
      <vt:lpstr>Den sakkyndiges ulike roller</vt:lpstr>
      <vt:lpstr>Sakkyndige roller (forts.) Mekler</vt:lpstr>
      <vt:lpstr>Sakkyndige roller Tilretteleggende meklerrolle</vt:lpstr>
      <vt:lpstr>Sakkyndige roller Evaluerende meklerrolle </vt:lpstr>
      <vt:lpstr>Meklerrolle (forts.)</vt:lpstr>
      <vt:lpstr>Sakkyndige roller Veilederrolle</vt:lpstr>
      <vt:lpstr>Veilederrolle (forts.)</vt:lpstr>
      <vt:lpstr>Veilederrolle (forts.)</vt:lpstr>
      <vt:lpstr>Sakkyndige roller Utrederrolle</vt:lpstr>
      <vt:lpstr>Utrederrolle (forts.)</vt:lpstr>
      <vt:lpstr>Utrederrolle (forts.)</vt:lpstr>
      <vt:lpstr>Utrederrolle (forts.)</vt:lpstr>
      <vt:lpstr>Rollekonflikter</vt:lpstr>
      <vt:lpstr>Samarbeid i parallelle saker</vt:lpstr>
      <vt:lpstr>Barnets beste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Barnefordelingssaker i rettsvesenet </dc:title>
  <dc:creator>Trond Indregard</dc:creator>
  <cp:lastModifiedBy>Trond Indregard</cp:lastModifiedBy>
  <cp:revision>47</cp:revision>
  <cp:lastPrinted>2016-11-19T13:36:14Z</cp:lastPrinted>
  <dcterms:created xsi:type="dcterms:W3CDTF">2016-11-16T11:12:11Z</dcterms:created>
  <dcterms:modified xsi:type="dcterms:W3CDTF">2016-11-20T21:48:01Z</dcterms:modified>
</cp:coreProperties>
</file>