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9" r:id="rId3"/>
    <p:sldId id="260" r:id="rId4"/>
    <p:sldId id="266" r:id="rId5"/>
    <p:sldId id="257" r:id="rId6"/>
    <p:sldId id="264" r:id="rId7"/>
    <p:sldId id="265"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186122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366136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Rediger tekststiler i malen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47420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84542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Rediger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3764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Rediger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99525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263576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325537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18493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D50449DF-4113-4ABA-BB62-BA961560D419}" type="datetimeFigureOut">
              <a:rPr lang="nb-NO" smtClean="0"/>
              <a:t>24.01.2020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88837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D50449DF-4113-4ABA-BB62-BA961560D419}" type="datetimeFigureOut">
              <a:rPr lang="nb-NO" smtClean="0"/>
              <a:t>24.01.2020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344755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D50449DF-4113-4ABA-BB62-BA961560D419}" type="datetimeFigureOut">
              <a:rPr lang="nb-NO" smtClean="0"/>
              <a:t>24.01.2020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328405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D50449DF-4113-4ABA-BB62-BA961560D419}" type="datetimeFigureOut">
              <a:rPr lang="nb-NO" smtClean="0"/>
              <a:t>24.01.2020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304498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449DF-4113-4ABA-BB62-BA961560D419}" type="datetimeFigureOut">
              <a:rPr lang="nb-NO" smtClean="0"/>
              <a:t>24.01.2020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2067475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b-NO" smtClean="0"/>
              <a:t>Klikk for å redigere tittelstil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b-NO" smtClean="0"/>
              <a:t>Rediger tekststiler i malen</a:t>
            </a:r>
          </a:p>
        </p:txBody>
      </p:sp>
      <p:sp>
        <p:nvSpPr>
          <p:cNvPr id="5" name="Date Placeholder 4"/>
          <p:cNvSpPr>
            <a:spLocks noGrp="1"/>
          </p:cNvSpPr>
          <p:nvPr>
            <p:ph type="dt" sz="half" idx="10"/>
          </p:nvPr>
        </p:nvSpPr>
        <p:spPr/>
        <p:txBody>
          <a:bodyPr/>
          <a:lstStyle/>
          <a:p>
            <a:fld id="{D50449DF-4113-4ABA-BB62-BA961560D419}" type="datetimeFigureOut">
              <a:rPr lang="nb-NO" smtClean="0"/>
              <a:t>24.01.2020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233399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D50449DF-4113-4ABA-BB62-BA961560D419}" type="datetimeFigureOut">
              <a:rPr lang="nb-NO" smtClean="0"/>
              <a:t>24.01.2020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DDB425B-2BCA-4FF9-8CED-BAD35929A7B5}" type="slidenum">
              <a:rPr lang="nb-NO" smtClean="0"/>
              <a:t>‹#›</a:t>
            </a:fld>
            <a:endParaRPr lang="nb-NO"/>
          </a:p>
        </p:txBody>
      </p:sp>
    </p:spTree>
    <p:extLst>
      <p:ext uri="{BB962C8B-B14F-4D97-AF65-F5344CB8AC3E}">
        <p14:creationId xmlns:p14="http://schemas.microsoft.com/office/powerpoint/2010/main" val="15410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0449DF-4113-4ABA-BB62-BA961560D419}" type="datetimeFigureOut">
              <a:rPr lang="nb-NO" smtClean="0"/>
              <a:t>24.01.2020</a:t>
            </a:fld>
            <a:endParaRPr lang="nb-N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DB425B-2BCA-4FF9-8CED-BAD35929A7B5}" type="slidenum">
              <a:rPr lang="nb-NO" smtClean="0"/>
              <a:t>‹#›</a:t>
            </a:fld>
            <a:endParaRPr lang="nb-NO"/>
          </a:p>
        </p:txBody>
      </p:sp>
    </p:spTree>
    <p:extLst>
      <p:ext uri="{BB962C8B-B14F-4D97-AF65-F5344CB8AC3E}">
        <p14:creationId xmlns:p14="http://schemas.microsoft.com/office/powerpoint/2010/main" val="10540171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65254" y="658862"/>
            <a:ext cx="6398337" cy="1646302"/>
          </a:xfrm>
        </p:spPr>
        <p:txBody>
          <a:bodyPr>
            <a:normAutofit fontScale="90000"/>
          </a:bodyPr>
          <a:lstStyle/>
          <a:p>
            <a:r>
              <a:rPr lang="nb-NO" dirty="0" smtClean="0"/>
              <a:t> </a:t>
            </a:r>
            <a:br>
              <a:rPr lang="nb-NO" dirty="0" smtClean="0"/>
            </a:br>
            <a:endParaRPr lang="nb-NO" dirty="0"/>
          </a:p>
        </p:txBody>
      </p:sp>
      <p:sp>
        <p:nvSpPr>
          <p:cNvPr id="7" name="TekstSylinder 6"/>
          <p:cNvSpPr txBox="1"/>
          <p:nvPr/>
        </p:nvSpPr>
        <p:spPr>
          <a:xfrm>
            <a:off x="2327564" y="2305164"/>
            <a:ext cx="5636027" cy="369332"/>
          </a:xfrm>
          <a:prstGeom prst="rect">
            <a:avLst/>
          </a:prstGeom>
          <a:noFill/>
        </p:spPr>
        <p:txBody>
          <a:bodyPr wrap="square" rtlCol="0">
            <a:spAutoFit/>
          </a:bodyPr>
          <a:lstStyle/>
          <a:p>
            <a:r>
              <a:rPr lang="nb-NO" dirty="0" smtClean="0"/>
              <a:t>Et eksempel på samarbeidet </a:t>
            </a:r>
            <a:r>
              <a:rPr lang="nb-NO" dirty="0" smtClean="0"/>
              <a:t>mellom</a:t>
            </a:r>
            <a:endParaRPr lang="nb-NO" dirty="0"/>
          </a:p>
        </p:txBody>
      </p:sp>
      <p:sp>
        <p:nvSpPr>
          <p:cNvPr id="3" name="TekstSylinder 2"/>
          <p:cNvSpPr txBox="1"/>
          <p:nvPr/>
        </p:nvSpPr>
        <p:spPr>
          <a:xfrm>
            <a:off x="2327564" y="2909876"/>
            <a:ext cx="5353397" cy="1477328"/>
          </a:xfrm>
          <a:prstGeom prst="rect">
            <a:avLst/>
          </a:prstGeom>
          <a:noFill/>
        </p:spPr>
        <p:txBody>
          <a:bodyPr wrap="square" rtlCol="0">
            <a:spAutoFit/>
          </a:bodyPr>
          <a:lstStyle/>
          <a:p>
            <a:r>
              <a:rPr lang="nb-NO" dirty="0" smtClean="0"/>
              <a:t>Tilbyder av inn på tunet: Bodin 4 H gård </a:t>
            </a:r>
          </a:p>
          <a:p>
            <a:endParaRPr lang="nb-NO" dirty="0" smtClean="0"/>
          </a:p>
          <a:p>
            <a:r>
              <a:rPr lang="nb-NO" dirty="0" smtClean="0"/>
              <a:t>			og </a:t>
            </a:r>
          </a:p>
          <a:p>
            <a:endParaRPr lang="nb-NO" dirty="0" smtClean="0"/>
          </a:p>
          <a:p>
            <a:r>
              <a:rPr lang="nb-NO" dirty="0" smtClean="0"/>
              <a:t>Kjøper: Neståsen barnehage</a:t>
            </a:r>
            <a:endParaRPr lang="nb-NO" dirty="0"/>
          </a:p>
        </p:txBody>
      </p:sp>
      <p:sp>
        <p:nvSpPr>
          <p:cNvPr id="5" name="TekstSylinder 4"/>
          <p:cNvSpPr txBox="1"/>
          <p:nvPr/>
        </p:nvSpPr>
        <p:spPr>
          <a:xfrm>
            <a:off x="1296785" y="914400"/>
            <a:ext cx="8138159" cy="523220"/>
          </a:xfrm>
          <a:prstGeom prst="rect">
            <a:avLst/>
          </a:prstGeom>
          <a:noFill/>
        </p:spPr>
        <p:txBody>
          <a:bodyPr wrap="square" rtlCol="0">
            <a:spAutoFit/>
          </a:bodyPr>
          <a:lstStyle/>
          <a:p>
            <a:r>
              <a:rPr lang="nb-NO" sz="2800" dirty="0" smtClean="0"/>
              <a:t>Innlegg </a:t>
            </a:r>
            <a:r>
              <a:rPr lang="nb-NO" sz="2800" i="1" dirty="0" smtClean="0"/>
              <a:t>inn på </a:t>
            </a:r>
            <a:r>
              <a:rPr lang="nb-NO" sz="2800" i="1" dirty="0"/>
              <a:t>t</a:t>
            </a:r>
            <a:r>
              <a:rPr lang="nb-NO" sz="2800" i="1" dirty="0" smtClean="0"/>
              <a:t>unet konferanse 2019 Bodø</a:t>
            </a:r>
            <a:endParaRPr lang="nb-NO" sz="2800" i="1" dirty="0"/>
          </a:p>
        </p:txBody>
      </p:sp>
    </p:spTree>
    <p:extLst>
      <p:ext uri="{BB962C8B-B14F-4D97-AF65-F5344CB8AC3E}">
        <p14:creationId xmlns:p14="http://schemas.microsoft.com/office/powerpoint/2010/main" val="1328951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313410" y="739833"/>
            <a:ext cx="8545485" cy="5632311"/>
          </a:xfrm>
          <a:prstGeom prst="rect">
            <a:avLst/>
          </a:prstGeom>
          <a:noFill/>
        </p:spPr>
        <p:txBody>
          <a:bodyPr wrap="square" rtlCol="0">
            <a:spAutoFit/>
          </a:bodyPr>
          <a:lstStyle/>
          <a:p>
            <a:r>
              <a:rPr lang="nb-NO" dirty="0" smtClean="0"/>
              <a:t>Finansiering:</a:t>
            </a:r>
          </a:p>
          <a:p>
            <a:endParaRPr lang="nb-NO" dirty="0"/>
          </a:p>
          <a:p>
            <a:r>
              <a:rPr lang="nb-NO" dirty="0" smtClean="0"/>
              <a:t> -  Barnehagen driver på ideelt grunnlag. Evt. overskudd går til driften.	</a:t>
            </a:r>
            <a:endParaRPr lang="nb-NO" dirty="0" smtClean="0"/>
          </a:p>
          <a:p>
            <a:r>
              <a:rPr lang="nb-NO" dirty="0"/>
              <a:t>	</a:t>
            </a:r>
            <a:r>
              <a:rPr lang="nb-NO" dirty="0" smtClean="0"/>
              <a:t>Ingen </a:t>
            </a:r>
            <a:r>
              <a:rPr lang="nb-NO" dirty="0" smtClean="0"/>
              <a:t>som </a:t>
            </a:r>
            <a:r>
              <a:rPr lang="nb-NO" dirty="0" smtClean="0"/>
              <a:t>tar </a:t>
            </a:r>
            <a:r>
              <a:rPr lang="nb-NO" dirty="0" smtClean="0"/>
              <a:t>ut utbytte.</a:t>
            </a:r>
          </a:p>
          <a:p>
            <a:endParaRPr lang="nb-NO" dirty="0" smtClean="0"/>
          </a:p>
          <a:p>
            <a:pPr marL="285750" indent="-285750">
              <a:buFontTx/>
              <a:buChar char="-"/>
            </a:pPr>
            <a:r>
              <a:rPr lang="nb-NO" dirty="0" smtClean="0"/>
              <a:t>Da vi startet samarbeidet (2014) hadde vi midler i budsjettet til å kjøpe oss inn på 4 H gården. Personalressurs er på gården.</a:t>
            </a:r>
          </a:p>
          <a:p>
            <a:endParaRPr lang="nb-NO" dirty="0" smtClean="0"/>
          </a:p>
          <a:p>
            <a:pPr marL="285750" indent="-285750">
              <a:buFontTx/>
              <a:buChar char="-"/>
            </a:pPr>
            <a:r>
              <a:rPr lang="nb-NO" dirty="0" smtClean="0"/>
              <a:t>Etter hvert har det dessverre vært en årlig post som diskuteres i budsjettarbeidet. Målet vårt i begynnelsen var å være der 2 dager i uka.</a:t>
            </a:r>
          </a:p>
          <a:p>
            <a:endParaRPr lang="nb-NO" dirty="0" smtClean="0"/>
          </a:p>
          <a:p>
            <a:pPr marL="285750" indent="-285750">
              <a:buFontTx/>
              <a:buChar char="-"/>
            </a:pPr>
            <a:r>
              <a:rPr lang="nb-NO" dirty="0" smtClean="0"/>
              <a:t>Barn, foreldrene og personalet er svært fornøyd med tilbudet, og ikke minst ser vi alle positive effekter dette har på barna, så vi strekker oss langt for å opprettholde samarbeidet</a:t>
            </a:r>
          </a:p>
          <a:p>
            <a:endParaRPr lang="nb-NO" dirty="0" smtClean="0"/>
          </a:p>
          <a:p>
            <a:pPr marL="285750" indent="-285750">
              <a:buFontTx/>
              <a:buChar char="-"/>
            </a:pPr>
            <a:r>
              <a:rPr lang="nb-NO" dirty="0" smtClean="0"/>
              <a:t>Bevisst </a:t>
            </a:r>
            <a:r>
              <a:rPr lang="nb-NO" dirty="0"/>
              <a:t>pedagogisk valg og viktig valg for Neståsen barnehage å tilby </a:t>
            </a:r>
            <a:r>
              <a:rPr lang="nb-NO" dirty="0" smtClean="0"/>
              <a:t>barn </a:t>
            </a:r>
            <a:r>
              <a:rPr lang="nb-NO" dirty="0"/>
              <a:t>som vokser opp i byen en læringsarena der de </a:t>
            </a:r>
            <a:r>
              <a:rPr lang="nb-NO" dirty="0" err="1"/>
              <a:t>bl.a</a:t>
            </a:r>
            <a:r>
              <a:rPr lang="nb-NO" dirty="0"/>
              <a:t> får et </a:t>
            </a:r>
            <a:r>
              <a:rPr lang="nb-NO" dirty="0" smtClean="0"/>
              <a:t>positivt </a:t>
            </a:r>
            <a:r>
              <a:rPr lang="nb-NO" dirty="0"/>
              <a:t>forhold til dyr og dyrehold – at de </a:t>
            </a:r>
            <a:r>
              <a:rPr lang="nb-NO" dirty="0" err="1" smtClean="0"/>
              <a:t>bl.a</a:t>
            </a:r>
            <a:r>
              <a:rPr lang="nb-NO" dirty="0" smtClean="0"/>
              <a:t> får </a:t>
            </a:r>
            <a:r>
              <a:rPr lang="nb-NO" dirty="0"/>
              <a:t>forståelse av hvor </a:t>
            </a:r>
            <a:r>
              <a:rPr lang="nb-NO" dirty="0" smtClean="0"/>
              <a:t>maten </a:t>
            </a:r>
            <a:r>
              <a:rPr lang="nb-NO" dirty="0"/>
              <a:t>vi spiser kommer </a:t>
            </a:r>
            <a:r>
              <a:rPr lang="nb-NO" dirty="0" smtClean="0"/>
              <a:t>fra.</a:t>
            </a:r>
          </a:p>
          <a:p>
            <a:pPr marL="285750" indent="-285750">
              <a:buFontTx/>
              <a:buChar char="-"/>
            </a:pPr>
            <a:endParaRPr lang="nb-NO" dirty="0" smtClean="0"/>
          </a:p>
          <a:p>
            <a:pPr marL="285750" indent="-285750">
              <a:buFontTx/>
              <a:buChar char="-"/>
            </a:pPr>
            <a:endParaRPr lang="nb-NO" dirty="0"/>
          </a:p>
        </p:txBody>
      </p:sp>
    </p:spTree>
    <p:extLst>
      <p:ext uri="{BB962C8B-B14F-4D97-AF65-F5344CB8AC3E}">
        <p14:creationId xmlns:p14="http://schemas.microsoft.com/office/powerpoint/2010/main" val="219548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dirty="0" smtClean="0"/>
              <a:t>Kontrakt mellom Neståsen barnehage og Bodin 4 H gård</a:t>
            </a:r>
            <a:endParaRPr lang="nb-NO" sz="2400" dirty="0"/>
          </a:p>
        </p:txBody>
      </p:sp>
      <p:sp>
        <p:nvSpPr>
          <p:cNvPr id="3" name="Plassholder for innhold 2"/>
          <p:cNvSpPr>
            <a:spLocks noGrp="1"/>
          </p:cNvSpPr>
          <p:nvPr>
            <p:ph sz="half" idx="1"/>
          </p:nvPr>
        </p:nvSpPr>
        <p:spPr>
          <a:xfrm>
            <a:off x="713509" y="1270000"/>
            <a:ext cx="5181600" cy="5481262"/>
          </a:xfrm>
        </p:spPr>
        <p:txBody>
          <a:bodyPr>
            <a:normAutofit fontScale="25000" lnSpcReduction="20000"/>
          </a:bodyPr>
          <a:lstStyle/>
          <a:p>
            <a:pPr marL="0" indent="0">
              <a:buNone/>
            </a:pPr>
            <a:r>
              <a:rPr lang="nb-NO" sz="3600" b="1" dirty="0" smtClean="0"/>
              <a:t> </a:t>
            </a:r>
            <a:r>
              <a:rPr lang="nb-NO" sz="3200" b="1" dirty="0"/>
              <a:t> </a:t>
            </a:r>
            <a:r>
              <a:rPr lang="nb-NO" sz="4000" b="1" dirty="0" smtClean="0"/>
              <a:t>        1.  </a:t>
            </a:r>
            <a:r>
              <a:rPr lang="nb-NO" sz="4000" b="1" dirty="0"/>
              <a:t>Parter</a:t>
            </a:r>
            <a:endParaRPr lang="nb-NO" sz="4000" dirty="0"/>
          </a:p>
          <a:p>
            <a:r>
              <a:rPr lang="nb-NO" sz="3200" b="1" dirty="0"/>
              <a:t>Stiftelsen Bodin 4H-gård </a:t>
            </a:r>
            <a:r>
              <a:rPr lang="nb-NO" sz="3200" dirty="0"/>
              <a:t>og </a:t>
            </a:r>
            <a:r>
              <a:rPr lang="nb-NO" sz="3200" b="1" dirty="0"/>
              <a:t>Neståsen barnehage </a:t>
            </a:r>
            <a:endParaRPr lang="nb-NO" sz="3200" dirty="0"/>
          </a:p>
          <a:p>
            <a:r>
              <a:rPr lang="nb-NO" sz="4000" b="1" dirty="0"/>
              <a:t>2. Avtalens formål</a:t>
            </a:r>
            <a:endParaRPr lang="nb-NO" sz="4000" dirty="0"/>
          </a:p>
          <a:p>
            <a:r>
              <a:rPr lang="nb-NO" sz="3200" dirty="0"/>
              <a:t>Avtalens formål er å regulere samarbeidet mellom Neståsen barnehage og Bodin 4H-gård om bruk av gården</a:t>
            </a:r>
          </a:p>
          <a:p>
            <a:r>
              <a:rPr lang="nb-NO" sz="4000" b="1" dirty="0"/>
              <a:t>3. Sted og dager</a:t>
            </a:r>
            <a:endParaRPr lang="nb-NO" sz="4000" dirty="0"/>
          </a:p>
          <a:p>
            <a:r>
              <a:rPr lang="nb-NO" sz="3200" dirty="0"/>
              <a:t>Tjenesten skal ytes i de bygninger og arealer som Bodin 4H-gård disponerer. Tilbyder legger til rette for bruk av bygninger og arealer.</a:t>
            </a:r>
          </a:p>
          <a:p>
            <a:r>
              <a:rPr lang="nb-NO" sz="3200" dirty="0"/>
              <a:t>Kjøper disponerer gården 4 timer pr uke i skoleåret og skoleruten følges. Første gang </a:t>
            </a:r>
            <a:r>
              <a:rPr lang="nb-NO" sz="3200" dirty="0" smtClean="0"/>
              <a:t>…….</a:t>
            </a:r>
            <a:r>
              <a:rPr lang="nb-NO" sz="3200" dirty="0" smtClean="0"/>
              <a:t> </a:t>
            </a:r>
            <a:r>
              <a:rPr lang="nb-NO" sz="3200" dirty="0"/>
              <a:t>fra </a:t>
            </a:r>
            <a:r>
              <a:rPr lang="nb-NO" sz="3200" dirty="0" err="1"/>
              <a:t>kl</a:t>
            </a:r>
            <a:r>
              <a:rPr lang="nb-NO" sz="3200" dirty="0"/>
              <a:t> 9.00-13:00</a:t>
            </a:r>
          </a:p>
          <a:p>
            <a:r>
              <a:rPr lang="nb-NO" sz="3200" dirty="0"/>
              <a:t>Neståsen barnehage ønsker, hvis økonomien tillater, å utvide tilbudet til en hel dag pr uke. Derfor ønsker Neståsen barnehage å bli spurt først, før andre barnehager blir spurt.</a:t>
            </a:r>
          </a:p>
          <a:p>
            <a:r>
              <a:rPr lang="nb-NO" sz="4000" b="1" dirty="0"/>
              <a:t>4. Avtaleperiode</a:t>
            </a:r>
            <a:endParaRPr lang="nb-NO" sz="4000" dirty="0"/>
          </a:p>
          <a:p>
            <a:r>
              <a:rPr lang="nb-NO" sz="3200" dirty="0"/>
              <a:t>Avtalen er inngått for perioden </a:t>
            </a:r>
            <a:r>
              <a:rPr lang="nb-NO" sz="3200" dirty="0" smtClean="0"/>
              <a:t>………….</a:t>
            </a:r>
            <a:r>
              <a:rPr lang="nb-NO" sz="3200" dirty="0" smtClean="0"/>
              <a:t> </a:t>
            </a:r>
            <a:r>
              <a:rPr lang="nb-NO" sz="3200" dirty="0"/>
              <a:t>til </a:t>
            </a:r>
            <a:r>
              <a:rPr lang="nb-NO" sz="3200" dirty="0" smtClean="0"/>
              <a:t>…………….</a:t>
            </a:r>
            <a:r>
              <a:rPr lang="nb-NO" sz="3200" dirty="0" smtClean="0"/>
              <a:t>, </a:t>
            </a:r>
            <a:r>
              <a:rPr lang="nb-NO" sz="3200" dirty="0"/>
              <a:t>1 år, med mulighet for forlengelse når perioden utløper.</a:t>
            </a:r>
          </a:p>
          <a:p>
            <a:r>
              <a:rPr lang="nb-NO" sz="3200" dirty="0"/>
              <a:t>Avtale om forlengelse skal være avklart innen en måned før avtalens utløp.</a:t>
            </a:r>
          </a:p>
          <a:p>
            <a:r>
              <a:rPr lang="nb-NO" sz="4000" b="1" dirty="0"/>
              <a:t>5. Prøveperiode</a:t>
            </a:r>
            <a:endParaRPr lang="nb-NO" sz="4000" dirty="0"/>
          </a:p>
          <a:p>
            <a:r>
              <a:rPr lang="nb-NO" sz="3200" dirty="0"/>
              <a:t>Avtalen ble første gang inngått fra 1. september 2014 og det er derfor ikke nødvendig med en prøveperiode. </a:t>
            </a:r>
          </a:p>
          <a:p>
            <a:r>
              <a:rPr lang="nb-NO" sz="4000" b="1" dirty="0"/>
              <a:t>6. Pris og fakturering</a:t>
            </a:r>
            <a:endParaRPr lang="nb-NO" sz="4000" dirty="0"/>
          </a:p>
          <a:p>
            <a:r>
              <a:rPr lang="nb-NO" sz="3200" dirty="0"/>
              <a:t>Det betales kr </a:t>
            </a:r>
            <a:r>
              <a:rPr lang="nb-NO" sz="3200" dirty="0" smtClean="0"/>
              <a:t>       pr </a:t>
            </a:r>
            <a:r>
              <a:rPr lang="nb-NO" sz="3200" dirty="0"/>
              <a:t>år, (avtalt 1.9.2014). Beløpet reguleres årlig etter konsumprisindeksen. (2,3 % fra jan 2013-desember 2013 https://www.ssb.no)</a:t>
            </a:r>
          </a:p>
          <a:p>
            <a:r>
              <a:rPr lang="nb-NO" sz="3200" dirty="0"/>
              <a:t>Tilbyder fakturerer også for avtalte dager hvor bruker/kjøper melder forfall eller ikke møter opp.</a:t>
            </a:r>
          </a:p>
          <a:p>
            <a:r>
              <a:rPr lang="nb-NO" sz="3200" dirty="0"/>
              <a:t>Tilbyder fakturerer pr 30 dagers betalingsfrist med betaling for høsthalvåret pr 01.11 og vårhalvåret pr 01.05</a:t>
            </a:r>
          </a:p>
          <a:p>
            <a:r>
              <a:rPr lang="nb-NO" sz="3200" dirty="0"/>
              <a:t>Faktura sendes til: Neståsen barnehage </a:t>
            </a:r>
          </a:p>
          <a:p>
            <a:r>
              <a:rPr lang="nb-NO" sz="3200" dirty="0" smtClean="0"/>
              <a:t>Forsinkelsesrenter påløper ved forsinket betaling.</a:t>
            </a:r>
          </a:p>
        </p:txBody>
      </p:sp>
      <p:sp>
        <p:nvSpPr>
          <p:cNvPr id="4" name="Plassholder for innhold 3"/>
          <p:cNvSpPr>
            <a:spLocks noGrp="1"/>
          </p:cNvSpPr>
          <p:nvPr>
            <p:ph sz="half" idx="2"/>
          </p:nvPr>
        </p:nvSpPr>
        <p:spPr>
          <a:xfrm>
            <a:off x="5931284" y="1210483"/>
            <a:ext cx="5781502" cy="5481262"/>
          </a:xfrm>
        </p:spPr>
        <p:txBody>
          <a:bodyPr>
            <a:noAutofit/>
          </a:bodyPr>
          <a:lstStyle/>
          <a:p>
            <a:r>
              <a:rPr lang="nb-NO" sz="1000" b="1" dirty="0"/>
              <a:t>7. Ansvar i henhold til lovverk, tillatelser osv.</a:t>
            </a:r>
            <a:endParaRPr lang="nb-NO" sz="1000" dirty="0"/>
          </a:p>
          <a:p>
            <a:r>
              <a:rPr lang="nb-NO" sz="800" dirty="0"/>
              <a:t>Tilbyder har ansvar for at IPT-virksomheten, er i samsvar med de krav som stilles til helse, miljø og sikkerhet (HMS) i </a:t>
            </a:r>
            <a:r>
              <a:rPr lang="nb-NO" sz="800" dirty="0" err="1"/>
              <a:t>Kvalitetsystemet</a:t>
            </a:r>
            <a:r>
              <a:rPr lang="nb-NO" sz="800" dirty="0"/>
              <a:t> i landbruket og Inn på tunet (KSL-IPT)</a:t>
            </a:r>
            <a:r>
              <a:rPr lang="nb-NO" sz="800" b="1" dirty="0"/>
              <a:t> </a:t>
            </a:r>
            <a:r>
              <a:rPr lang="nb-NO" sz="800" dirty="0"/>
              <a:t>og de godkjenningskriterier som stilles i godkjenningsordningen som godkjent 4H-gård utarbeidet av 4H-Norge.</a:t>
            </a:r>
          </a:p>
          <a:p>
            <a:r>
              <a:rPr lang="nb-NO" sz="1000" b="1" dirty="0"/>
              <a:t>8</a:t>
            </a:r>
            <a:r>
              <a:rPr lang="nb-NO" sz="1000" dirty="0"/>
              <a:t>. </a:t>
            </a:r>
            <a:r>
              <a:rPr lang="nb-NO" sz="1000" b="1" dirty="0"/>
              <a:t>Lokaler og utstyr</a:t>
            </a:r>
            <a:endParaRPr lang="nb-NO" sz="1000" dirty="0"/>
          </a:p>
          <a:p>
            <a:r>
              <a:rPr lang="nb-NO" sz="800" dirty="0"/>
              <a:t>Brukerne skal ha tilgang på innendørs fasiliteter som toalett med handvask og tilgang til oppvarmet spiseplass, enten inne i kafeen eller i </a:t>
            </a:r>
            <a:r>
              <a:rPr lang="nb-NO" sz="800" dirty="0" err="1"/>
              <a:t>Utestua</a:t>
            </a:r>
            <a:r>
              <a:rPr lang="nb-NO" sz="800" dirty="0"/>
              <a:t>. Tilbyder kan ikke tilby garderobe med </a:t>
            </a:r>
            <a:r>
              <a:rPr lang="nb-NO" sz="800" dirty="0" smtClean="0"/>
              <a:t>dusj.</a:t>
            </a:r>
          </a:p>
          <a:p>
            <a:pPr marL="0" indent="0">
              <a:buNone/>
            </a:pPr>
            <a:r>
              <a:rPr lang="nb-NO" sz="1000" b="1" dirty="0" smtClean="0"/>
              <a:t>          9. Personale</a:t>
            </a:r>
            <a:endParaRPr lang="nb-NO" sz="1000" dirty="0" smtClean="0"/>
          </a:p>
          <a:p>
            <a:r>
              <a:rPr lang="nb-NO" sz="800" dirty="0" smtClean="0"/>
              <a:t>Gjennomføring </a:t>
            </a:r>
            <a:r>
              <a:rPr lang="nb-NO" sz="800" dirty="0"/>
              <a:t>av det avtalte tiltaket krever følgende personale.</a:t>
            </a:r>
          </a:p>
          <a:p>
            <a:r>
              <a:rPr lang="nb-NO" sz="800" dirty="0"/>
              <a:t>Daglig leder på Bodin 4H-gård har ansvar for at gården stiller med en person for gjennomføring av tiltaket. </a:t>
            </a:r>
          </a:p>
          <a:p>
            <a:r>
              <a:rPr lang="nb-NO" sz="800" dirty="0"/>
              <a:t>Kjøper stiller med personale som har ansvar for at brukerne kommer seg trykt til og fra gården. Disse skal også være med under hele tiltaket.</a:t>
            </a:r>
          </a:p>
          <a:p>
            <a:r>
              <a:rPr lang="nb-NO" sz="800" dirty="0"/>
              <a:t>Kjøper har det arbeidsrettslige ansvaret for eget personell som er til stede på tiltaket.</a:t>
            </a:r>
          </a:p>
          <a:p>
            <a:r>
              <a:rPr lang="nb-NO" sz="1000" b="1" dirty="0"/>
              <a:t>10. Forsikringer</a:t>
            </a:r>
            <a:endParaRPr lang="nb-NO" sz="1000" dirty="0"/>
          </a:p>
          <a:p>
            <a:r>
              <a:rPr lang="nb-NO" sz="800" dirty="0"/>
              <a:t>Kjøper har ansvar for at brukerne er forsikret mot ulykker og skader i tilknytning til tjenesten. Kjøper har også ansvar for å forsikre medfølgende personell. Kjøper har ansvar for å informere om hvordan brukerne er forsikret.</a:t>
            </a:r>
          </a:p>
          <a:p>
            <a:r>
              <a:rPr lang="nb-NO" sz="800" dirty="0"/>
              <a:t>Kjøpers forsikringsansvar gjelder i den utstrekning tjenesten gjennomføres i henhold til denne avtalen og HMS-kravene er tilfredsstillende oppfylt.</a:t>
            </a:r>
          </a:p>
          <a:p>
            <a:r>
              <a:rPr lang="nb-NO" sz="800" dirty="0"/>
              <a:t>Tilbyder har ansvaret for å forsikre eget personell og egen og tredjemanns eiendom mot ulykker og skader som følge av virksomheten.</a:t>
            </a:r>
          </a:p>
          <a:p>
            <a:r>
              <a:rPr lang="nb-NO" sz="1000" b="1" dirty="0"/>
              <a:t>11. Kvalitetssikring og evaluering</a:t>
            </a:r>
            <a:endParaRPr lang="nb-NO" sz="1000" dirty="0"/>
          </a:p>
          <a:p>
            <a:r>
              <a:rPr lang="nb-NO" sz="800" dirty="0"/>
              <a:t>Det nedsettes en samarbeidsgruppe bestående av</a:t>
            </a:r>
          </a:p>
          <a:p>
            <a:pPr lvl="0"/>
            <a:r>
              <a:rPr lang="nb-NO" sz="800" dirty="0"/>
              <a:t>To personer fra tilbyder</a:t>
            </a:r>
          </a:p>
          <a:p>
            <a:pPr lvl="0"/>
            <a:r>
              <a:rPr lang="nb-NO" sz="800" dirty="0"/>
              <a:t>To personer fra kjøper</a:t>
            </a:r>
          </a:p>
          <a:p>
            <a:r>
              <a:rPr lang="nb-NO" sz="800" dirty="0"/>
              <a:t>Samarbeidsgruppen møtes en gang pr halvår. Tilbyder har ansvaret for å innkalle til møter. Samarbeidsgruppen skal gjennomføres en årlig evaluering av tilbudet og avtalen</a:t>
            </a:r>
            <a:r>
              <a:rPr lang="nb-NO" sz="800" dirty="0" smtClean="0"/>
              <a:t>.</a:t>
            </a:r>
            <a:endParaRPr lang="nb-NO" sz="800" dirty="0"/>
          </a:p>
        </p:txBody>
      </p:sp>
    </p:spTree>
    <p:extLst>
      <p:ext uri="{BB962C8B-B14F-4D97-AF65-F5344CB8AC3E}">
        <p14:creationId xmlns:p14="http://schemas.microsoft.com/office/powerpoint/2010/main" val="348963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type="body" idx="1"/>
          </p:nvPr>
        </p:nvSpPr>
        <p:spPr/>
        <p:txBody>
          <a:bodyPr>
            <a:normAutofit/>
          </a:bodyPr>
          <a:lstStyle/>
          <a:p>
            <a:endParaRPr lang="nb-NO" dirty="0"/>
          </a:p>
          <a:p>
            <a:endParaRPr lang="nb-NO" dirty="0" smtClean="0"/>
          </a:p>
          <a:p>
            <a:endParaRPr lang="nb-NO" dirty="0" smtClean="0"/>
          </a:p>
          <a:p>
            <a:endParaRPr lang="nb-NO" dirty="0" smtClean="0"/>
          </a:p>
        </p:txBody>
      </p:sp>
      <p:sp>
        <p:nvSpPr>
          <p:cNvPr id="4" name="Plassholder for innhold 3"/>
          <p:cNvSpPr>
            <a:spLocks noGrp="1"/>
          </p:cNvSpPr>
          <p:nvPr>
            <p:ph sz="half" idx="2"/>
          </p:nvPr>
        </p:nvSpPr>
        <p:spPr>
          <a:xfrm>
            <a:off x="559367" y="939339"/>
            <a:ext cx="4185623" cy="5492722"/>
          </a:xfrm>
        </p:spPr>
        <p:txBody>
          <a:bodyPr>
            <a:normAutofit/>
          </a:bodyPr>
          <a:lstStyle/>
          <a:p>
            <a:r>
              <a:rPr lang="nb-NO" sz="1000" b="1" dirty="0"/>
              <a:t>12. Loggføring.</a:t>
            </a:r>
            <a:endParaRPr lang="nb-NO" sz="1000" dirty="0"/>
          </a:p>
          <a:p>
            <a:r>
              <a:rPr lang="nb-NO" sz="800" dirty="0"/>
              <a:t>Ikke aktuelt</a:t>
            </a:r>
          </a:p>
          <a:p>
            <a:r>
              <a:rPr lang="nb-NO" sz="1000" b="1" dirty="0"/>
              <a:t>13. Kurs, opplæring og faglig utvikling</a:t>
            </a:r>
            <a:endParaRPr lang="nb-NO" sz="1000" dirty="0"/>
          </a:p>
          <a:p>
            <a:r>
              <a:rPr lang="nb-NO" sz="800" dirty="0"/>
              <a:t>Ikke aktuelt</a:t>
            </a:r>
          </a:p>
          <a:p>
            <a:r>
              <a:rPr lang="nb-NO" sz="1000" b="1" dirty="0" smtClean="0"/>
              <a:t>14</a:t>
            </a:r>
            <a:r>
              <a:rPr lang="nb-NO" sz="1000" b="1" dirty="0"/>
              <a:t>. Helse, miljø og sikkerhet.</a:t>
            </a:r>
            <a:endParaRPr lang="nb-NO" sz="1000" dirty="0"/>
          </a:p>
          <a:p>
            <a:r>
              <a:rPr lang="nb-NO" sz="800" dirty="0"/>
              <a:t>Tilbyder skal nytte det nasjonale kvalitetssystem for INN på tunet-tjenester. Dette er en integrert del av Kvalitetssystem i Landbruket (KSL). KSL-standardens del 1 Generelle krav til gården og dokumentasjonshefte for HMS arbeid på gården er en del av dette systemet og ligger til grunn for IPT-tjenesten.</a:t>
            </a:r>
          </a:p>
          <a:p>
            <a:r>
              <a:rPr lang="nb-NO" sz="800" dirty="0"/>
              <a:t>Tilbyder skal ha dokumentert at gården oppfyller kravene til helse, miljø og sikkerhet, og at disse kravene ivaretas gjennom avtaleperioden med et tilfredsstillende internkontrollsystem.</a:t>
            </a:r>
          </a:p>
          <a:p>
            <a:r>
              <a:rPr lang="nb-NO" sz="800" dirty="0"/>
              <a:t>Tilbyder og aktuelle vikarer må ha gjennomført førstehjelpskurs.</a:t>
            </a:r>
          </a:p>
          <a:p>
            <a:r>
              <a:rPr lang="nb-NO" sz="1000" b="1" dirty="0"/>
              <a:t>15. Kontaktperson ved akutt situasjon/krisesituasjon</a:t>
            </a:r>
            <a:endParaRPr lang="nb-NO" sz="1000" dirty="0"/>
          </a:p>
          <a:p>
            <a:r>
              <a:rPr lang="nb-NO" sz="800" dirty="0"/>
              <a:t>Dersom det oppstår en akutt situasjon /krisesituasjon og tilbyder har behov for umiddelbar kontakt med kjøper gjelder følgende kontaktinformasjon.</a:t>
            </a:r>
          </a:p>
          <a:p>
            <a:r>
              <a:rPr lang="nb-NO" sz="800" dirty="0"/>
              <a:t>Kontaktinformasjon kjøper</a:t>
            </a:r>
            <a:r>
              <a:rPr lang="nb-NO" sz="800" dirty="0" smtClean="0"/>
              <a:t>: ……………………………………………………</a:t>
            </a:r>
            <a:endParaRPr lang="nb-NO" sz="800" dirty="0"/>
          </a:p>
          <a:p>
            <a:r>
              <a:rPr lang="nb-NO" sz="1000" b="1" dirty="0" smtClean="0"/>
              <a:t>16. Taushetsplikt</a:t>
            </a:r>
            <a:endParaRPr lang="nb-NO" sz="1000" dirty="0" smtClean="0"/>
          </a:p>
          <a:p>
            <a:r>
              <a:rPr lang="nb-NO" sz="800" dirty="0" smtClean="0"/>
              <a:t>Tilbyder og andre involverte har taushetsplikt om personlige forhold om brukerne som de måtte få kjennskap til i forbindelse med tjenesten. Alle fra tilbyder som er involvert i tiltaket skal undertegne erklæring om taushetsplikt.</a:t>
            </a:r>
          </a:p>
          <a:p>
            <a:r>
              <a:rPr lang="nb-NO" sz="1000" b="1" dirty="0" smtClean="0"/>
              <a:t>17</a:t>
            </a:r>
            <a:r>
              <a:rPr lang="nb-NO" sz="1000" b="1" dirty="0"/>
              <a:t>. Politiattest</a:t>
            </a:r>
            <a:endParaRPr lang="nb-NO" sz="1000" dirty="0"/>
          </a:p>
          <a:p>
            <a:r>
              <a:rPr lang="nb-NO" sz="800" dirty="0"/>
              <a:t>Alle fra tilbydersiden skal ha gyldig politiattest.</a:t>
            </a:r>
          </a:p>
          <a:p>
            <a:endParaRPr lang="nb-NO" dirty="0"/>
          </a:p>
        </p:txBody>
      </p:sp>
      <p:sp>
        <p:nvSpPr>
          <p:cNvPr id="6" name="Plassholder for innhold 5"/>
          <p:cNvSpPr>
            <a:spLocks noGrp="1"/>
          </p:cNvSpPr>
          <p:nvPr>
            <p:ph sz="quarter" idx="4"/>
          </p:nvPr>
        </p:nvSpPr>
        <p:spPr>
          <a:xfrm>
            <a:off x="4977746" y="936981"/>
            <a:ext cx="4185617" cy="5495080"/>
          </a:xfrm>
        </p:spPr>
        <p:txBody>
          <a:bodyPr>
            <a:normAutofit/>
          </a:bodyPr>
          <a:lstStyle/>
          <a:p>
            <a:r>
              <a:rPr lang="nb-NO" sz="1000" b="1" dirty="0"/>
              <a:t>18. Oppbevaring av personopplysninger</a:t>
            </a:r>
          </a:p>
          <a:p>
            <a:r>
              <a:rPr lang="nb-NO" sz="800" dirty="0"/>
              <a:t>Ikke aktuelt.</a:t>
            </a:r>
          </a:p>
          <a:p>
            <a:r>
              <a:rPr lang="nb-NO" sz="1000" b="1" dirty="0"/>
              <a:t>19. Oppsigelse av avtalen før avtaleperiodens slutt</a:t>
            </a:r>
            <a:endParaRPr lang="nb-NO" sz="1000" dirty="0"/>
          </a:p>
          <a:p>
            <a:r>
              <a:rPr lang="nb-NO" sz="800" dirty="0"/>
              <a:t>Avtalen kan som utgangspunkt ikke sies opp i løpet av avtaleperioden med mindre avtalepartene er enige om avvikling eller det foreligger følgende omstendigheter: ingen brukere, tilbudet faller bort, eierskifte på gården, langvarig sykdom eller skade, vesentlige mislighold.</a:t>
            </a:r>
          </a:p>
          <a:p>
            <a:r>
              <a:rPr lang="nb-NO" sz="1000" b="1" dirty="0"/>
              <a:t>20. Mislighold.</a:t>
            </a:r>
            <a:endParaRPr lang="nb-NO" sz="1000" dirty="0"/>
          </a:p>
          <a:p>
            <a:r>
              <a:rPr lang="nb-NO" sz="800" dirty="0"/>
              <a:t>Ved vesentlig mislighold av avtalen kan begge parter si opp avtalen. Den part som påberoper vesentlig mislighold av avtalen må skriftlig redegjøre hva som anses som vesentlig mislighold og hva som kreves rettet og hvilke frister som gjelder.</a:t>
            </a:r>
          </a:p>
          <a:p>
            <a:r>
              <a:rPr lang="nb-NO" sz="800" dirty="0"/>
              <a:t>Mislighold som har medført økonomisk tap for den ene parten, kan kreves erstattet.</a:t>
            </a:r>
          </a:p>
          <a:p>
            <a:r>
              <a:rPr lang="nb-NO" sz="800" dirty="0"/>
              <a:t>Dersom tilbyder ikke kan levere tjenesten, er ikke kjøper forpliktet til å betale for den tid tjenesten ikke leveres.</a:t>
            </a:r>
          </a:p>
          <a:p>
            <a:r>
              <a:rPr lang="nb-NO" sz="1000" b="1" dirty="0" smtClean="0"/>
              <a:t>21</a:t>
            </a:r>
            <a:r>
              <a:rPr lang="nb-NO" sz="1000" b="1" dirty="0"/>
              <a:t>. Endring av avtalen.</a:t>
            </a:r>
            <a:endParaRPr lang="nb-NO" sz="1000" dirty="0"/>
          </a:p>
          <a:p>
            <a:r>
              <a:rPr lang="nb-NO" sz="800" dirty="0"/>
              <a:t>Avtalen kan endres dersom partene er enige om endringene. </a:t>
            </a:r>
          </a:p>
          <a:p>
            <a:r>
              <a:rPr lang="nb-NO" sz="1000" b="1" dirty="0"/>
              <a:t>22. Tvist.</a:t>
            </a:r>
            <a:endParaRPr lang="nb-NO" sz="1000" dirty="0"/>
          </a:p>
          <a:p>
            <a:r>
              <a:rPr lang="nb-NO" sz="800" dirty="0"/>
              <a:t>Tvist om avtalen søkes løst gjennom forhandlinger. Dersom forhandlinger ikke fører frem, kan det tas ut søksmål</a:t>
            </a:r>
          </a:p>
          <a:p>
            <a:r>
              <a:rPr lang="nb-NO" sz="800" dirty="0"/>
              <a:t> For Bodin 4H-gård………………………………………………………………………..</a:t>
            </a:r>
          </a:p>
          <a:p>
            <a:r>
              <a:rPr lang="nb-NO" sz="800" dirty="0"/>
              <a:t> </a:t>
            </a:r>
          </a:p>
          <a:p>
            <a:r>
              <a:rPr lang="nb-NO" sz="800" dirty="0"/>
              <a:t>For kjøper:…………………………………………………………………………………</a:t>
            </a:r>
          </a:p>
          <a:p>
            <a:r>
              <a:rPr lang="nb-NO" sz="800" dirty="0"/>
              <a:t> </a:t>
            </a:r>
          </a:p>
          <a:p>
            <a:endParaRPr lang="nb-NO" dirty="0"/>
          </a:p>
        </p:txBody>
      </p:sp>
    </p:spTree>
    <p:extLst>
      <p:ext uri="{BB962C8B-B14F-4D97-AF65-F5344CB8AC3E}">
        <p14:creationId xmlns:p14="http://schemas.microsoft.com/office/powerpoint/2010/main" val="1352552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055716" y="847898"/>
            <a:ext cx="8778240" cy="4801314"/>
          </a:xfrm>
          <a:prstGeom prst="rect">
            <a:avLst/>
          </a:prstGeom>
          <a:noFill/>
        </p:spPr>
        <p:txBody>
          <a:bodyPr wrap="square" rtlCol="0">
            <a:spAutoFit/>
          </a:bodyPr>
          <a:lstStyle/>
          <a:p>
            <a:r>
              <a:rPr lang="nb-NO" dirty="0" smtClean="0"/>
              <a:t>Eksempel på en dag på </a:t>
            </a:r>
            <a:r>
              <a:rPr lang="nb-NO" dirty="0" smtClean="0"/>
              <a:t>gården:</a:t>
            </a:r>
            <a:endParaRPr lang="nb-NO" dirty="0" smtClean="0"/>
          </a:p>
          <a:p>
            <a:endParaRPr lang="nb-NO" dirty="0" smtClean="0"/>
          </a:p>
          <a:p>
            <a:r>
              <a:rPr lang="nb-NO" dirty="0" smtClean="0"/>
              <a:t>Vi kommer til gården </a:t>
            </a:r>
            <a:r>
              <a:rPr lang="nb-NO" dirty="0" err="1" smtClean="0"/>
              <a:t>ca</a:t>
            </a:r>
            <a:r>
              <a:rPr lang="nb-NO" dirty="0" smtClean="0"/>
              <a:t> kl. 9</a:t>
            </a:r>
          </a:p>
          <a:p>
            <a:r>
              <a:rPr lang="nb-NO" dirty="0"/>
              <a:t>	</a:t>
            </a:r>
            <a:r>
              <a:rPr lang="nb-NO" dirty="0" smtClean="0"/>
              <a:t>	- fjøsstell ( koste, måke, veie og gi dyra mat)</a:t>
            </a:r>
          </a:p>
          <a:p>
            <a:r>
              <a:rPr lang="nb-NO" dirty="0"/>
              <a:t>	</a:t>
            </a:r>
            <a:r>
              <a:rPr lang="nb-NO" dirty="0" smtClean="0"/>
              <a:t>	- kose og snakke med dyra	</a:t>
            </a:r>
          </a:p>
          <a:p>
            <a:endParaRPr lang="nb-NO" dirty="0" smtClean="0"/>
          </a:p>
          <a:p>
            <a:r>
              <a:rPr lang="nb-NO" dirty="0" smtClean="0"/>
              <a:t>Etterpå er det en planlagt aktivitet enten i bakestua, i fjøset, i gartneriet eller ute.</a:t>
            </a:r>
          </a:p>
          <a:p>
            <a:endParaRPr lang="nb-NO" dirty="0"/>
          </a:p>
          <a:p>
            <a:r>
              <a:rPr lang="nb-NO" dirty="0" smtClean="0"/>
              <a:t>Vi har tilgang til oppvarmet spiseplass i grillhytta.</a:t>
            </a:r>
          </a:p>
          <a:p>
            <a:r>
              <a:rPr lang="nb-NO" dirty="0" smtClean="0"/>
              <a:t>Viktig at vi har tilgang til å vaske hender før vi spiser + toalett.</a:t>
            </a:r>
          </a:p>
          <a:p>
            <a:endParaRPr lang="nb-NO" dirty="0"/>
          </a:p>
          <a:p>
            <a:r>
              <a:rPr lang="nb-NO" dirty="0" smtClean="0"/>
              <a:t>Lagt til rette for lek på uteområdet sandkasse, sklie, huske/disse.</a:t>
            </a:r>
          </a:p>
          <a:p>
            <a:endParaRPr lang="nb-NO" dirty="0" smtClean="0"/>
          </a:p>
          <a:p>
            <a:endParaRPr lang="nb-NO" dirty="0"/>
          </a:p>
          <a:p>
            <a:endParaRPr lang="nb-NO" dirty="0" smtClean="0"/>
          </a:p>
          <a:p>
            <a:endParaRPr lang="nb-NO" dirty="0"/>
          </a:p>
        </p:txBody>
      </p:sp>
    </p:spTree>
    <p:extLst>
      <p:ext uri="{BB962C8B-B14F-4D97-AF65-F5344CB8AC3E}">
        <p14:creationId xmlns:p14="http://schemas.microsoft.com/office/powerpoint/2010/main" val="254817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724340943"/>
              </p:ext>
            </p:extLst>
          </p:nvPr>
        </p:nvGraphicFramePr>
        <p:xfrm>
          <a:off x="540327" y="186377"/>
          <a:ext cx="11405062" cy="6584979"/>
        </p:xfrm>
        <a:graphic>
          <a:graphicData uri="http://schemas.openxmlformats.org/drawingml/2006/table">
            <a:tbl>
              <a:tblPr>
                <a:tableStyleId>{5C22544A-7EE6-4342-B048-85BDC9FD1C3A}</a:tableStyleId>
              </a:tblPr>
              <a:tblGrid>
                <a:gridCol w="867854">
                  <a:extLst>
                    <a:ext uri="{9D8B030D-6E8A-4147-A177-3AD203B41FA5}">
                      <a16:colId xmlns:a16="http://schemas.microsoft.com/office/drawing/2014/main" val="55186626"/>
                    </a:ext>
                  </a:extLst>
                </a:gridCol>
                <a:gridCol w="867854">
                  <a:extLst>
                    <a:ext uri="{9D8B030D-6E8A-4147-A177-3AD203B41FA5}">
                      <a16:colId xmlns:a16="http://schemas.microsoft.com/office/drawing/2014/main" val="1665339228"/>
                    </a:ext>
                  </a:extLst>
                </a:gridCol>
                <a:gridCol w="867854">
                  <a:extLst>
                    <a:ext uri="{9D8B030D-6E8A-4147-A177-3AD203B41FA5}">
                      <a16:colId xmlns:a16="http://schemas.microsoft.com/office/drawing/2014/main" val="1949345195"/>
                    </a:ext>
                  </a:extLst>
                </a:gridCol>
                <a:gridCol w="867854">
                  <a:extLst>
                    <a:ext uri="{9D8B030D-6E8A-4147-A177-3AD203B41FA5}">
                      <a16:colId xmlns:a16="http://schemas.microsoft.com/office/drawing/2014/main" val="1505457800"/>
                    </a:ext>
                  </a:extLst>
                </a:gridCol>
                <a:gridCol w="1507690">
                  <a:extLst>
                    <a:ext uri="{9D8B030D-6E8A-4147-A177-3AD203B41FA5}">
                      <a16:colId xmlns:a16="http://schemas.microsoft.com/office/drawing/2014/main" val="1940465119"/>
                    </a:ext>
                  </a:extLst>
                </a:gridCol>
                <a:gridCol w="1576177">
                  <a:extLst>
                    <a:ext uri="{9D8B030D-6E8A-4147-A177-3AD203B41FA5}">
                      <a16:colId xmlns:a16="http://schemas.microsoft.com/office/drawing/2014/main" val="3839186016"/>
                    </a:ext>
                  </a:extLst>
                </a:gridCol>
                <a:gridCol w="4849779">
                  <a:extLst>
                    <a:ext uri="{9D8B030D-6E8A-4147-A177-3AD203B41FA5}">
                      <a16:colId xmlns:a16="http://schemas.microsoft.com/office/drawing/2014/main" val="1222673870"/>
                    </a:ext>
                  </a:extLst>
                </a:gridCol>
              </a:tblGrid>
              <a:tr h="267245">
                <a:tc>
                  <a:txBody>
                    <a:bodyPr/>
                    <a:lstStyle/>
                    <a:p>
                      <a:pPr algn="l" fontAlgn="b"/>
                      <a:endParaRPr lang="nb-NO" sz="1800" b="0" i="0" u="none" strike="noStrike" dirty="0">
                        <a:solidFill>
                          <a:srgbClr val="000000"/>
                        </a:solidFill>
                        <a:effectLst/>
                        <a:latin typeface="Calibri" panose="020F0502020204030204" pitchFamily="34" charset="0"/>
                      </a:endParaRPr>
                    </a:p>
                  </a:txBody>
                  <a:tcPr marL="4325" marR="4325" marT="4325" marB="0" anchor="b"/>
                </a:tc>
                <a:tc gridSpan="5">
                  <a:txBody>
                    <a:bodyPr/>
                    <a:lstStyle/>
                    <a:p>
                      <a:pPr algn="l" fontAlgn="b"/>
                      <a:r>
                        <a:rPr lang="nb-NO" sz="1800" u="none" strike="noStrike" dirty="0">
                          <a:effectLst/>
                        </a:rPr>
                        <a:t>Halvårsplan Neståsen høst 2018</a:t>
                      </a:r>
                      <a:endParaRPr lang="nb-NO" sz="1800" b="0" i="0" u="none" strike="noStrike" dirty="0">
                        <a:solidFill>
                          <a:srgbClr val="000000"/>
                        </a:solidFill>
                        <a:effectLst/>
                        <a:latin typeface="Calibri" panose="020F0502020204030204" pitchFamily="34" charset="0"/>
                      </a:endParaRPr>
                    </a:p>
                  </a:txBody>
                  <a:tcPr marL="4325" marR="4325" marT="4325" marB="0" anchor="b"/>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871522890"/>
                  </a:ext>
                </a:extLst>
              </a:tr>
              <a:tr h="179546">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1481568292"/>
                  </a:ext>
                </a:extLst>
              </a:tr>
              <a:tr h="179546">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Store</a:t>
                      </a:r>
                      <a:endParaRPr lang="nb-NO" sz="1200" b="0" i="0" u="none" strike="noStrike">
                        <a:solidFill>
                          <a:srgbClr val="000000"/>
                        </a:solidFill>
                        <a:effectLst/>
                        <a:latin typeface="Calibri" panose="020F0502020204030204" pitchFamily="34" charset="0"/>
                      </a:endParaRPr>
                    </a:p>
                  </a:txBody>
                  <a:tcPr marL="4325" marR="4325" marT="4325" marB="0" anchor="b"/>
                </a:tc>
                <a:tc gridSpan="2">
                  <a:txBody>
                    <a:bodyPr/>
                    <a:lstStyle/>
                    <a:p>
                      <a:pPr algn="l" fontAlgn="b"/>
                      <a:r>
                        <a:rPr lang="nb-NO" sz="1200" u="none" strike="noStrike">
                          <a:effectLst/>
                        </a:rPr>
                        <a:t>jordbærgruppa</a:t>
                      </a:r>
                      <a:endParaRPr lang="nb-NO" sz="1200" b="0" i="0" u="none" strike="noStrike">
                        <a:solidFill>
                          <a:srgbClr val="000000"/>
                        </a:solidFill>
                        <a:effectLst/>
                        <a:latin typeface="Calibri" panose="020F0502020204030204" pitchFamily="34" charset="0"/>
                      </a:endParaRPr>
                    </a:p>
                  </a:txBody>
                  <a:tcPr marL="4325" marR="4325" marT="4325" marB="0" anchor="b"/>
                </a:tc>
                <a:tc hMerge="1">
                  <a:txBody>
                    <a:bodyPr/>
                    <a:lstStyle/>
                    <a:p>
                      <a:endParaRPr lang="nb-NO"/>
                    </a:p>
                  </a:txBody>
                  <a:tcPr/>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794539532"/>
                  </a:ext>
                </a:extLst>
              </a:tr>
              <a:tr h="179546">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Mellom</a:t>
                      </a:r>
                      <a:endParaRPr lang="nb-NO" sz="1200" b="0" i="0" u="none" strike="noStrike">
                        <a:solidFill>
                          <a:srgbClr val="000000"/>
                        </a:solidFill>
                        <a:effectLst/>
                        <a:latin typeface="Calibri" panose="020F0502020204030204" pitchFamily="34" charset="0"/>
                      </a:endParaRPr>
                    </a:p>
                  </a:txBody>
                  <a:tcPr marL="4325" marR="4325" marT="4325" marB="0" anchor="b"/>
                </a:tc>
                <a:tc gridSpan="2">
                  <a:txBody>
                    <a:bodyPr/>
                    <a:lstStyle/>
                    <a:p>
                      <a:pPr algn="l" fontAlgn="b"/>
                      <a:r>
                        <a:rPr lang="nb-NO" sz="1200" u="none" strike="noStrike" dirty="0">
                          <a:effectLst/>
                        </a:rPr>
                        <a:t>bringebærgruppa</a:t>
                      </a:r>
                      <a:endParaRPr lang="nb-NO" sz="1200" b="0" i="0" u="none" strike="noStrike" dirty="0">
                        <a:solidFill>
                          <a:srgbClr val="000000"/>
                        </a:solidFill>
                        <a:effectLst/>
                        <a:latin typeface="Calibri" panose="020F0502020204030204" pitchFamily="34" charset="0"/>
                      </a:endParaRPr>
                    </a:p>
                  </a:txBody>
                  <a:tcPr marL="4325" marR="4325" marT="4325" marB="0" anchor="b"/>
                </a:tc>
                <a:tc hMerge="1">
                  <a:txBody>
                    <a:bodyPr/>
                    <a:lstStyle/>
                    <a:p>
                      <a:endParaRPr lang="nb-NO"/>
                    </a:p>
                  </a:txBody>
                  <a:tcPr/>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708834345"/>
                  </a:ext>
                </a:extLst>
              </a:tr>
              <a:tr h="179546">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Små</a:t>
                      </a:r>
                      <a:endParaRPr lang="nb-NO" sz="1200" b="0" i="0" u="none" strike="noStrike">
                        <a:solidFill>
                          <a:srgbClr val="000000"/>
                        </a:solidFill>
                        <a:effectLst/>
                        <a:latin typeface="Calibri" panose="020F0502020204030204" pitchFamily="34" charset="0"/>
                      </a:endParaRPr>
                    </a:p>
                  </a:txBody>
                  <a:tcPr marL="4325" marR="4325" marT="4325" marB="0" anchor="b"/>
                </a:tc>
                <a:tc gridSpan="2">
                  <a:txBody>
                    <a:bodyPr/>
                    <a:lstStyle/>
                    <a:p>
                      <a:pPr algn="l" fontAlgn="b"/>
                      <a:r>
                        <a:rPr lang="nb-NO" sz="1200" u="none" strike="noStrike" dirty="0">
                          <a:effectLst/>
                        </a:rPr>
                        <a:t>solbærgruppa</a:t>
                      </a:r>
                      <a:endParaRPr lang="nb-NO" sz="1200" b="0" i="0" u="none" strike="noStrike" dirty="0">
                        <a:solidFill>
                          <a:srgbClr val="000000"/>
                        </a:solidFill>
                        <a:effectLst/>
                        <a:latin typeface="Calibri" panose="020F0502020204030204" pitchFamily="34" charset="0"/>
                      </a:endParaRPr>
                    </a:p>
                  </a:txBody>
                  <a:tcPr marL="4325" marR="4325" marT="4325" marB="0" anchor="b"/>
                </a:tc>
                <a:tc hMerge="1">
                  <a:txBody>
                    <a:bodyPr/>
                    <a:lstStyle/>
                    <a:p>
                      <a:endParaRPr lang="nb-NO"/>
                    </a:p>
                  </a:txBody>
                  <a:tcPr/>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66801135"/>
                  </a:ext>
                </a:extLst>
              </a:tr>
              <a:tr h="179546">
                <a:tc>
                  <a:txBody>
                    <a:bodyPr/>
                    <a:lstStyle/>
                    <a:p>
                      <a:pPr algn="l" fontAlgn="b"/>
                      <a:r>
                        <a:rPr lang="nb-NO" sz="1200" u="none" strike="noStrike">
                          <a:effectLst/>
                        </a:rPr>
                        <a:t>Mnd</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Dato</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Tema</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Aktivitet </a:t>
                      </a:r>
                      <a:r>
                        <a:rPr lang="nb-NO" sz="1200" u="none" strike="noStrike" baseline="0" dirty="0" smtClean="0">
                          <a:effectLst/>
                        </a:rPr>
                        <a:t> 1</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r>
                        <a:rPr lang="nb-NO" sz="1200" u="none" strike="noStrike" dirty="0" smtClean="0">
                          <a:effectLst/>
                        </a:rPr>
                        <a:t>Aktivitet 2</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519150226"/>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571265720"/>
                  </a:ext>
                </a:extLst>
              </a:tr>
              <a:tr h="245451">
                <a:tc>
                  <a:txBody>
                    <a:bodyPr/>
                    <a:lstStyle/>
                    <a:p>
                      <a:pPr algn="l" fontAlgn="b"/>
                      <a:r>
                        <a:rPr lang="nb-NO" sz="1200" u="none" strike="noStrike">
                          <a:effectLst/>
                        </a:rPr>
                        <a:t>sept</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05.09.2018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potet</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potetopptaking</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Vi tar opp potet fra egen åker</a:t>
                      </a:r>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1784937088"/>
                  </a:ext>
                </a:extLst>
              </a:tr>
              <a:tr h="245451">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12.09.2018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potet</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potetopptaking</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Vi tar opp potet fra egen åker</a:t>
                      </a:r>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940985216"/>
                  </a:ext>
                </a:extLst>
              </a:tr>
              <a:tr h="245451">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19.09.2018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potet</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potetopptaking</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Vi tar opp potet fra egen åker</a:t>
                      </a:r>
                      <a:endParaRPr lang="nb-NO" sz="1200" b="0" i="0" u="none" strike="noStrike">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1748403678"/>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26.09.2018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baking</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Margitstua</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vi baker </a:t>
                      </a:r>
                      <a:r>
                        <a:rPr lang="nb-NO" sz="1200" u="none" strike="noStrike" dirty="0" smtClean="0">
                          <a:effectLst/>
                        </a:rPr>
                        <a:t>potetbrød</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1670122144"/>
                  </a:ext>
                </a:extLst>
              </a:tr>
              <a:tr h="179546">
                <a:tc>
                  <a:txBody>
                    <a:bodyPr/>
                    <a:lstStyle/>
                    <a:p>
                      <a:pPr algn="l" fontAlgn="b"/>
                      <a:r>
                        <a:rPr lang="nb-NO" sz="1200" u="none" strike="noStrike">
                          <a:effectLst/>
                        </a:rPr>
                        <a:t>okt</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03.10.2018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baking</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Margitstua</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vi baker </a:t>
                      </a:r>
                      <a:r>
                        <a:rPr lang="nb-NO" sz="1200" u="none" strike="noStrike" dirty="0" smtClean="0">
                          <a:effectLst/>
                        </a:rPr>
                        <a:t>potetbrød</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997295978"/>
                  </a:ext>
                </a:extLst>
              </a:tr>
              <a:tr h="179546">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10.10.2018</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Høstferie</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Høstferie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Høstferie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Høstferie</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4240836003"/>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17.10.2018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baking</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fjøsstell</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err="1">
                          <a:effectLst/>
                        </a:rPr>
                        <a:t>Margitstua</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chemeClr val="dk1"/>
                          </a:solidFill>
                          <a:effectLst/>
                          <a:latin typeface="+mn-lt"/>
                        </a:rPr>
                        <a:t>Vi</a:t>
                      </a:r>
                      <a:r>
                        <a:rPr lang="nb-NO" sz="1200" b="0" i="0" u="none" strike="noStrike" baseline="0" dirty="0" smtClean="0">
                          <a:solidFill>
                            <a:schemeClr val="dk1"/>
                          </a:solidFill>
                          <a:effectLst/>
                          <a:latin typeface="+mn-lt"/>
                        </a:rPr>
                        <a:t> baker potetbrød</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2400956198"/>
                  </a:ext>
                </a:extLst>
              </a:tr>
              <a:tr h="354944">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24.10.2018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klippe 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Vi ser på når Finn Arne klipper sauen. Samtaler om </a:t>
                      </a:r>
                      <a:r>
                        <a:rPr lang="nb-NO" sz="1200" u="none" strike="noStrike" dirty="0" smtClean="0">
                          <a:effectLst/>
                        </a:rPr>
                        <a:t>hva</a:t>
                      </a:r>
                      <a:r>
                        <a:rPr lang="nb-NO" sz="1200" u="none" strike="noStrike" baseline="0" dirty="0" smtClean="0">
                          <a:effectLst/>
                        </a:rPr>
                        <a:t> vi kan bruke ull til.</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1984917276"/>
                  </a:ext>
                </a:extLst>
              </a:tr>
              <a:tr h="179546">
                <a:tc>
                  <a:txBody>
                    <a:bodyPr/>
                    <a:lstStyle/>
                    <a:p>
                      <a:pPr algn="l" fontAlgn="b"/>
                      <a:r>
                        <a:rPr lang="nb-NO" sz="1200" u="none" strike="noStrike">
                          <a:effectLst/>
                        </a:rPr>
                        <a:t>nov</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31.10.2018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smtClean="0">
                          <a:effectLst/>
                        </a:rPr>
                        <a:t>Sauen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Vi lærer om 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r>
                        <a:rPr lang="nb-NO" sz="1200" u="none" strike="noStrike" dirty="0" smtClean="0">
                          <a:effectLst/>
                        </a:rPr>
                        <a:t>samtaler, fortelling </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224046940"/>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07.11.2018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smtClean="0">
                          <a:effectLst/>
                        </a:rPr>
                        <a:t>Sauen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Vi lærer om 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r>
                        <a:rPr lang="nb-NO" sz="1200" u="none" strike="noStrike" dirty="0" smtClean="0">
                          <a:effectLst/>
                        </a:rPr>
                        <a:t>samtaler, fortelling</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2625162190"/>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14.11.2018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ull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Vi lærer om 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Vi prøver oss på å karde ull - tove </a:t>
                      </a:r>
                      <a:r>
                        <a:rPr lang="nb-NO" sz="1200" u="none" strike="noStrike" dirty="0" err="1">
                          <a:effectLst/>
                        </a:rPr>
                        <a:t>ullkule</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2708297934"/>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21.11.2018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ull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Vi lærer om 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Vi prøver å </a:t>
                      </a:r>
                      <a:r>
                        <a:rPr lang="nb-NO" sz="1200" u="none" strike="noStrike" dirty="0" smtClean="0">
                          <a:effectLst/>
                        </a:rPr>
                        <a:t>karde</a:t>
                      </a:r>
                      <a:r>
                        <a:rPr lang="nb-NO" sz="1200" u="none" strike="noStrike" baseline="0" dirty="0" smtClean="0">
                          <a:effectLst/>
                        </a:rPr>
                        <a:t> ull </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48942678"/>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28.11.2018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ull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Vi lærer om sauen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Vi ser på når Kristin karrer ull, og får kjenne hvor myk ullen blir.</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746103821"/>
                  </a:ext>
                </a:extLst>
              </a:tr>
              <a:tr h="179546">
                <a:tc>
                  <a:txBody>
                    <a:bodyPr/>
                    <a:lstStyle/>
                    <a:p>
                      <a:pPr algn="l" fontAlgn="b"/>
                      <a:r>
                        <a:rPr lang="nb-NO" sz="1200" u="none" strike="noStrike">
                          <a:effectLst/>
                        </a:rPr>
                        <a:t>des</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05.12.2018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fjøsnisse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Nissebesøk</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Er fjøsnissen å se?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440420053"/>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12.12.2018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fjøsnisse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fjøsstell</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Nissebesøk</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Er fjøsnissen å se?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Vi slår sammen to grupper</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208899231"/>
                  </a:ext>
                </a:extLst>
              </a:tr>
              <a:tr h="245451">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19.12.2018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smtClean="0">
                          <a:effectLst/>
                        </a:rPr>
                        <a:t>Denne </a:t>
                      </a:r>
                      <a:r>
                        <a:rPr lang="nb-NO" sz="1200" u="none" strike="noStrike" dirty="0">
                          <a:effectLst/>
                        </a:rPr>
                        <a:t>uka har vi nissefest og julefrokost </a:t>
                      </a:r>
                      <a:r>
                        <a:rPr lang="nb-NO" sz="1200" u="none" strike="noStrike">
                          <a:effectLst/>
                        </a:rPr>
                        <a:t>i </a:t>
                      </a:r>
                      <a:r>
                        <a:rPr lang="nb-NO" sz="1200" u="none" strike="noStrike" smtClean="0">
                          <a:effectLst/>
                        </a:rPr>
                        <a:t>bhg</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693499404"/>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26.12.2018</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juleferie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juleferie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juleferie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juleferie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506739049"/>
                  </a:ext>
                </a:extLst>
              </a:tr>
              <a:tr h="179546">
                <a:tc>
                  <a:txBody>
                    <a:bodyPr/>
                    <a:lstStyle/>
                    <a:p>
                      <a:pPr algn="l" fontAlgn="b"/>
                      <a:r>
                        <a:rPr lang="nb-NO" sz="1200" u="none" strike="noStrike">
                          <a:effectLst/>
                        </a:rPr>
                        <a:t>jan</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02.01.2019</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juleferie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juleferie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juleferie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juleferie</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dirty="0">
                          <a:effectLst/>
                        </a:rPr>
                        <a:t> </a:t>
                      </a:r>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022210155"/>
                  </a:ext>
                </a:extLst>
              </a:tr>
              <a:tr h="267245">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09.01.2019</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Hesten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fjøsstell</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Ri</a:t>
                      </a:r>
                      <a:r>
                        <a:rPr lang="nb-NO" sz="1200" b="0" i="0" u="none" strike="noStrike" baseline="0" dirty="0" smtClean="0">
                          <a:solidFill>
                            <a:srgbClr val="000000"/>
                          </a:solidFill>
                          <a:effectLst/>
                          <a:latin typeface="Calibri" panose="020F0502020204030204" pitchFamily="34" charset="0"/>
                        </a:rPr>
                        <a:t> på hest</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Vi lærer mer om hesten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endParaRPr lang="nb-NO"/>
                    </a:p>
                  </a:txBody>
                  <a:tcPr marL="4325" marR="4325" marT="4325" marB="0" anchor="b"/>
                </a:tc>
                <a:extLst>
                  <a:ext uri="{0D108BD9-81ED-4DB2-BD59-A6C34878D82A}">
                    <a16:rowId xmlns:a16="http://schemas.microsoft.com/office/drawing/2014/main" val="886396879"/>
                  </a:ext>
                </a:extLst>
              </a:tr>
              <a:tr h="267245">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16.01.2019</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Hesten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fjøsstell</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Ri på hest</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Vi lærer mer om hesten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endParaRPr lang="nb-NO"/>
                    </a:p>
                  </a:txBody>
                  <a:tcPr marL="4325" marR="4325" marT="4325" marB="0" anchor="b"/>
                </a:tc>
                <a:extLst>
                  <a:ext uri="{0D108BD9-81ED-4DB2-BD59-A6C34878D82A}">
                    <a16:rowId xmlns:a16="http://schemas.microsoft.com/office/drawing/2014/main" val="1702024471"/>
                  </a:ext>
                </a:extLst>
              </a:tr>
              <a:tr h="220322">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u="none" strike="noStrike">
                          <a:effectLst/>
                        </a:rPr>
                        <a:t>23.01.2019</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Hesten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fjøsstell</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Kjøre hest og vogn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r>
                        <a:rPr lang="nb-NO" sz="1200" b="0" i="0" u="none" strike="noStrike" dirty="0" smtClean="0">
                          <a:solidFill>
                            <a:srgbClr val="000000"/>
                          </a:solidFill>
                          <a:effectLst/>
                          <a:latin typeface="Calibri" panose="020F0502020204030204" pitchFamily="34" charset="0"/>
                        </a:rPr>
                        <a:t>Vi lærer mer om hesten</a:t>
                      </a:r>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endParaRPr lang="nb-NO" dirty="0"/>
                    </a:p>
                  </a:txBody>
                  <a:tcPr marL="4325" marR="4325" marT="4325" marB="0" anchor="b"/>
                </a:tc>
                <a:extLst>
                  <a:ext uri="{0D108BD9-81ED-4DB2-BD59-A6C34878D82A}">
                    <a16:rowId xmlns:a16="http://schemas.microsoft.com/office/drawing/2014/main" val="1517637279"/>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447984698"/>
                  </a:ext>
                </a:extLst>
              </a:tr>
              <a:tr h="179546">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3134188172"/>
                  </a:ext>
                </a:extLst>
              </a:tr>
              <a:tr h="179546">
                <a:tc>
                  <a:txBody>
                    <a:bodyPr/>
                    <a:lstStyle/>
                    <a:p>
                      <a:pPr algn="l" fontAlgn="b"/>
                      <a:r>
                        <a:rPr lang="nb-NO" sz="1200" u="none" strike="noStrike">
                          <a:effectLst/>
                        </a:rPr>
                        <a:t> </a:t>
                      </a:r>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tc>
                  <a:txBody>
                    <a:bodyPr/>
                    <a:lstStyle/>
                    <a:p>
                      <a:pPr algn="l" fontAlgn="b"/>
                      <a:endParaRPr lang="nb-NO" sz="1200" b="0" i="0" u="none" strike="noStrike" dirty="0">
                        <a:solidFill>
                          <a:srgbClr val="000000"/>
                        </a:solidFill>
                        <a:effectLst/>
                        <a:latin typeface="Calibri" panose="020F0502020204030204" pitchFamily="34" charset="0"/>
                      </a:endParaRPr>
                    </a:p>
                  </a:txBody>
                  <a:tcPr marL="4325" marR="4325" marT="4325" marB="0" anchor="b"/>
                </a:tc>
                <a:extLst>
                  <a:ext uri="{0D108BD9-81ED-4DB2-BD59-A6C34878D82A}">
                    <a16:rowId xmlns:a16="http://schemas.microsoft.com/office/drawing/2014/main" val="2501277901"/>
                  </a:ext>
                </a:extLst>
              </a:tr>
            </a:tbl>
          </a:graphicData>
        </a:graphic>
      </p:graphicFrame>
    </p:spTree>
    <p:extLst>
      <p:ext uri="{BB962C8B-B14F-4D97-AF65-F5344CB8AC3E}">
        <p14:creationId xmlns:p14="http://schemas.microsoft.com/office/powerpoint/2010/main" val="3405736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155468" y="698268"/>
            <a:ext cx="9659389" cy="5078313"/>
          </a:xfrm>
          <a:prstGeom prst="rect">
            <a:avLst/>
          </a:prstGeom>
          <a:noFill/>
        </p:spPr>
        <p:txBody>
          <a:bodyPr wrap="square" rtlCol="0">
            <a:spAutoFit/>
          </a:bodyPr>
          <a:lstStyle/>
          <a:p>
            <a:r>
              <a:rPr lang="nb-NO" dirty="0" smtClean="0"/>
              <a:t>Andre aktiviteter;</a:t>
            </a:r>
          </a:p>
          <a:p>
            <a:endParaRPr lang="nb-NO" dirty="0"/>
          </a:p>
          <a:p>
            <a:pPr marL="285750" indent="-285750">
              <a:buFontTx/>
              <a:buChar char="-"/>
            </a:pPr>
            <a:r>
              <a:rPr lang="nb-NO" dirty="0" smtClean="0"/>
              <a:t>Tovet og farget ull, laget grytelapp/ ullkuler</a:t>
            </a:r>
          </a:p>
          <a:p>
            <a:pPr marL="285750" indent="-285750">
              <a:buFontTx/>
              <a:buChar char="-"/>
            </a:pPr>
            <a:r>
              <a:rPr lang="nb-NO" dirty="0" smtClean="0"/>
              <a:t>Laget innsekts hotell</a:t>
            </a:r>
          </a:p>
          <a:p>
            <a:pPr marL="285750" indent="-285750">
              <a:buFontTx/>
              <a:buChar char="-"/>
            </a:pPr>
            <a:r>
              <a:rPr lang="nb-NO" dirty="0" smtClean="0"/>
              <a:t>Slaktet høne. Laget hønsefrikasse i barnehagen</a:t>
            </a:r>
          </a:p>
          <a:p>
            <a:pPr marL="285750" indent="-285750">
              <a:buFontTx/>
              <a:buChar char="-"/>
            </a:pPr>
            <a:r>
              <a:rPr lang="nb-NO" dirty="0" smtClean="0"/>
              <a:t>Sette potet og ta opp potet</a:t>
            </a:r>
          </a:p>
          <a:p>
            <a:pPr marL="285750" indent="-285750">
              <a:buFontTx/>
              <a:buChar char="-"/>
            </a:pPr>
            <a:r>
              <a:rPr lang="nb-NO" dirty="0" smtClean="0"/>
              <a:t>Laget naturvev</a:t>
            </a:r>
          </a:p>
          <a:p>
            <a:pPr marL="285750" indent="-285750">
              <a:buFontTx/>
              <a:buChar char="-"/>
            </a:pPr>
            <a:r>
              <a:rPr lang="nb-NO" dirty="0" smtClean="0"/>
              <a:t>Laget vårt egen pizzakrydder av tørkede krydderurter</a:t>
            </a:r>
          </a:p>
          <a:p>
            <a:pPr marL="285750" indent="-285750">
              <a:buFontTx/>
              <a:buChar char="-"/>
            </a:pPr>
            <a:r>
              <a:rPr lang="nb-NO" dirty="0" smtClean="0"/>
              <a:t>Bakt steinovnspizza, flatbrød, </a:t>
            </a:r>
            <a:r>
              <a:rPr lang="nb-NO" dirty="0" err="1" smtClean="0"/>
              <a:t>julebrød</a:t>
            </a:r>
            <a:r>
              <a:rPr lang="nb-NO" dirty="0" smtClean="0"/>
              <a:t> o.a. i </a:t>
            </a:r>
            <a:r>
              <a:rPr lang="nb-NO" dirty="0" err="1" smtClean="0"/>
              <a:t>Margitstua</a:t>
            </a:r>
            <a:r>
              <a:rPr lang="nb-NO" dirty="0" smtClean="0"/>
              <a:t> </a:t>
            </a:r>
          </a:p>
          <a:p>
            <a:pPr marL="285750" indent="-285750">
              <a:buFontTx/>
              <a:buChar char="-"/>
            </a:pPr>
            <a:r>
              <a:rPr lang="nb-NO" dirty="0" smtClean="0"/>
              <a:t>For kultivert frø, sådd og plantet ulike grønnsaker</a:t>
            </a:r>
          </a:p>
          <a:p>
            <a:pPr marL="285750" indent="-285750">
              <a:buFontTx/>
              <a:buChar char="-"/>
            </a:pPr>
            <a:r>
              <a:rPr lang="nb-NO" dirty="0" smtClean="0"/>
              <a:t>Laget kompost binge. </a:t>
            </a:r>
          </a:p>
          <a:p>
            <a:pPr marL="285750" indent="-285750">
              <a:buFontTx/>
              <a:buChar char="-"/>
            </a:pPr>
            <a:r>
              <a:rPr lang="nb-NO" dirty="0" smtClean="0"/>
              <a:t>Kjernet smør</a:t>
            </a:r>
          </a:p>
          <a:p>
            <a:endParaRPr lang="nb-NO" dirty="0"/>
          </a:p>
          <a:p>
            <a:pPr marL="285750" indent="-285750">
              <a:buFontTx/>
              <a:buChar char="-"/>
            </a:pPr>
            <a:endParaRPr lang="nb-NO" dirty="0" smtClean="0"/>
          </a:p>
          <a:p>
            <a:pPr marL="285750" indent="-285750">
              <a:buFontTx/>
              <a:buChar char="-"/>
            </a:pPr>
            <a:endParaRPr lang="nb-NO" dirty="0" smtClean="0"/>
          </a:p>
          <a:p>
            <a:pPr marL="285750" indent="-285750">
              <a:buFontTx/>
              <a:buChar char="-"/>
            </a:pPr>
            <a:endParaRPr lang="nb-NO" dirty="0" smtClean="0"/>
          </a:p>
          <a:p>
            <a:pPr marL="285750" indent="-285750">
              <a:buFontTx/>
              <a:buChar char="-"/>
            </a:pPr>
            <a:endParaRPr lang="nb-NO" dirty="0" smtClean="0"/>
          </a:p>
          <a:p>
            <a:pPr marL="285750" indent="-285750">
              <a:buFontTx/>
              <a:buChar char="-"/>
            </a:pPr>
            <a:endParaRPr lang="nb-NO"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932" y="4243544"/>
            <a:ext cx="1309313" cy="2327666"/>
          </a:xfrm>
          <a:prstGeom prst="rect">
            <a:avLst/>
          </a:prstGeom>
        </p:spPr>
      </p:pic>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t="12491" b="5397"/>
          <a:stretch/>
        </p:blipFill>
        <p:spPr>
          <a:xfrm>
            <a:off x="5288352" y="4243544"/>
            <a:ext cx="2126065" cy="2327666"/>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43292" y="1767458"/>
            <a:ext cx="2520394" cy="1744811"/>
          </a:xfrm>
          <a:prstGeom prst="rect">
            <a:avLst/>
          </a:prstGeom>
        </p:spPr>
      </p:pic>
    </p:spTree>
    <p:extLst>
      <p:ext uri="{BB962C8B-B14F-4D97-AF65-F5344CB8AC3E}">
        <p14:creationId xmlns:p14="http://schemas.microsoft.com/office/powerpoint/2010/main" val="336372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0" y="423948"/>
            <a:ext cx="2416579" cy="3222105"/>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477" y="447268"/>
            <a:ext cx="2381598" cy="3175464"/>
          </a:xfrm>
          <a:prstGeom prst="rect">
            <a:avLst/>
          </a:prstGeom>
        </p:spPr>
      </p:pic>
      <p:sp>
        <p:nvSpPr>
          <p:cNvPr id="7" name="TekstSylinder 6"/>
          <p:cNvSpPr txBox="1"/>
          <p:nvPr/>
        </p:nvSpPr>
        <p:spPr>
          <a:xfrm>
            <a:off x="3380853" y="3876966"/>
            <a:ext cx="8522972" cy="2862322"/>
          </a:xfrm>
          <a:prstGeom prst="rect">
            <a:avLst/>
          </a:prstGeom>
          <a:noFill/>
        </p:spPr>
        <p:txBody>
          <a:bodyPr wrap="square" rtlCol="0">
            <a:spAutoFit/>
          </a:bodyPr>
          <a:lstStyle/>
          <a:p>
            <a:r>
              <a:rPr lang="nb-NO" dirty="0"/>
              <a:t>Gården som læringsarena: </a:t>
            </a:r>
            <a:endParaRPr lang="nb-NO" dirty="0" smtClean="0"/>
          </a:p>
          <a:p>
            <a:r>
              <a:rPr lang="nb-NO" dirty="0" smtClean="0"/>
              <a:t>Det du har sett på, følt på og luktet på gir annen læring enn samtaler og bøker kan gi. Læring gjennom opplevelser sitter bedre.</a:t>
            </a:r>
          </a:p>
          <a:p>
            <a:endParaRPr lang="nb-NO" dirty="0"/>
          </a:p>
          <a:p>
            <a:r>
              <a:rPr lang="nb-NO" dirty="0" smtClean="0"/>
              <a:t>Ved våre besøk på gården har vi et unikt læringsmiljø for barna og ved alle de ulike aktivitetene barna får være med på dekker de ulike fagområdene i </a:t>
            </a:r>
            <a:r>
              <a:rPr lang="nb-NO" i="1" dirty="0" smtClean="0"/>
              <a:t>Rammeplan </a:t>
            </a:r>
            <a:r>
              <a:rPr lang="nb-NO" i="1" dirty="0" smtClean="0"/>
              <a:t>for </a:t>
            </a:r>
            <a:r>
              <a:rPr lang="nb-NO" i="1" dirty="0" smtClean="0"/>
              <a:t>barnehagen</a:t>
            </a:r>
            <a:endParaRPr lang="nb-NO" i="1" dirty="0" smtClean="0"/>
          </a:p>
          <a:p>
            <a:endParaRPr lang="nb-NO" dirty="0"/>
          </a:p>
          <a:p>
            <a:r>
              <a:rPr lang="nb-NO" dirty="0"/>
              <a:t>M</a:t>
            </a:r>
            <a:r>
              <a:rPr lang="nb-NO" dirty="0" smtClean="0"/>
              <a:t>ed varierte erfaringer opplever barna glede, mestring,utvikler språk og begrep, matematikk, samarbeid, fra frø til matbord </a:t>
            </a:r>
            <a:r>
              <a:rPr lang="nb-NO" dirty="0" err="1" smtClean="0"/>
              <a:t>osv.osv</a:t>
            </a:r>
            <a:r>
              <a:rPr lang="nb-NO" dirty="0" smtClean="0"/>
              <a:t>. </a:t>
            </a:r>
            <a:endParaRPr lang="nb-NO" dirty="0"/>
          </a:p>
        </p:txBody>
      </p:sp>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310" y="3913424"/>
            <a:ext cx="2119399" cy="2825864"/>
          </a:xfrm>
          <a:prstGeom prst="rect">
            <a:avLst/>
          </a:prstGeom>
        </p:spPr>
      </p:pic>
      <p:pic>
        <p:nvPicPr>
          <p:cNvPr id="9" name="Bil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6782" y="462337"/>
            <a:ext cx="2358993" cy="3145325"/>
          </a:xfrm>
          <a:prstGeom prst="rect">
            <a:avLst/>
          </a:prstGeom>
        </p:spPr>
      </p:pic>
    </p:spTree>
    <p:extLst>
      <p:ext uri="{BB962C8B-B14F-4D97-AF65-F5344CB8AC3E}">
        <p14:creationId xmlns:p14="http://schemas.microsoft.com/office/powerpoint/2010/main" val="112985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789709" y="515389"/>
            <a:ext cx="8720051" cy="8125301"/>
          </a:xfrm>
          <a:prstGeom prst="rect">
            <a:avLst/>
          </a:prstGeom>
          <a:noFill/>
        </p:spPr>
        <p:txBody>
          <a:bodyPr wrap="square" rtlCol="0">
            <a:spAutoFit/>
          </a:bodyPr>
          <a:lstStyle/>
          <a:p>
            <a:r>
              <a:rPr lang="nb-NO" dirty="0" smtClean="0"/>
              <a:t>Litt om barnehagehagen:</a:t>
            </a:r>
          </a:p>
          <a:p>
            <a:endParaRPr lang="nb-NO" dirty="0" smtClean="0"/>
          </a:p>
          <a:p>
            <a:r>
              <a:rPr lang="nb-NO" dirty="0" smtClean="0"/>
              <a:t>Vi har </a:t>
            </a:r>
            <a:r>
              <a:rPr lang="nb-NO" dirty="0" smtClean="0"/>
              <a:t>hver</a:t>
            </a:r>
            <a:r>
              <a:rPr lang="nb-NO" dirty="0" smtClean="0"/>
              <a:t> </a:t>
            </a:r>
            <a:r>
              <a:rPr lang="nb-NO" dirty="0" smtClean="0"/>
              <a:t>våre plante kasser som vi sår i. </a:t>
            </a:r>
          </a:p>
          <a:p>
            <a:endParaRPr lang="nb-NO" dirty="0"/>
          </a:p>
          <a:p>
            <a:r>
              <a:rPr lang="nb-NO" dirty="0" smtClean="0"/>
              <a:t>Vi har sådd salat, gulrøtter, sukkererter, grønnkål reddiker.</a:t>
            </a:r>
          </a:p>
          <a:p>
            <a:endParaRPr lang="nb-NO" dirty="0" smtClean="0"/>
          </a:p>
          <a:p>
            <a:r>
              <a:rPr lang="nb-NO" dirty="0" smtClean="0"/>
              <a:t>I tillegg har vi potetåker og får plukke bringebær.</a:t>
            </a:r>
          </a:p>
          <a:p>
            <a:r>
              <a:rPr lang="nb-NO" dirty="0" smtClean="0"/>
              <a:t>Egen gartner som veileder oss og er tilstede ved noen av besøkene.</a:t>
            </a:r>
          </a:p>
          <a:p>
            <a:r>
              <a:rPr lang="nb-NO" dirty="0"/>
              <a:t>P</a:t>
            </a:r>
            <a:r>
              <a:rPr lang="nb-NO" dirty="0" smtClean="0"/>
              <a:t>ersonalet tilegner seg også ny kunnskap – lærende organisasjon</a:t>
            </a:r>
          </a:p>
          <a:p>
            <a:r>
              <a:rPr lang="nb-NO" dirty="0"/>
              <a:t>f</a:t>
            </a:r>
            <a:r>
              <a:rPr lang="nb-NO" dirty="0" smtClean="0"/>
              <a:t>or både barn og voksne.</a:t>
            </a:r>
            <a:endParaRPr lang="nb-NO" dirty="0"/>
          </a:p>
          <a:p>
            <a:endParaRPr lang="nb-NO" dirty="0" smtClean="0"/>
          </a:p>
          <a:p>
            <a:r>
              <a:rPr lang="nb-NO" dirty="0" smtClean="0"/>
              <a:t>Turer i løpet av sommeren der vi vanner, luker ugress – økologisk </a:t>
            </a:r>
          </a:p>
          <a:p>
            <a:r>
              <a:rPr lang="nb-NO" dirty="0"/>
              <a:t>p</a:t>
            </a:r>
            <a:r>
              <a:rPr lang="nb-NO" dirty="0" smtClean="0"/>
              <a:t>roduksjon. Vi har selv ansvaret for kassene våre.</a:t>
            </a:r>
          </a:p>
          <a:p>
            <a:endParaRPr lang="nb-NO" dirty="0" smtClean="0"/>
          </a:p>
          <a:p>
            <a:r>
              <a:rPr lang="nb-NO" dirty="0" smtClean="0"/>
              <a:t>Så nyter vi godt av «markens grøde» gjennom sommeren og </a:t>
            </a:r>
          </a:p>
          <a:p>
            <a:r>
              <a:rPr lang="nb-NO" dirty="0"/>
              <a:t>u</a:t>
            </a:r>
            <a:r>
              <a:rPr lang="nb-NO" dirty="0" smtClean="0"/>
              <a:t>tover høsten.</a:t>
            </a:r>
          </a:p>
          <a:p>
            <a:r>
              <a:rPr lang="nb-NO" dirty="0" smtClean="0"/>
              <a:t>Mat med egenprodusert grønnsaker gjør oss stolte og </a:t>
            </a:r>
          </a:p>
          <a:p>
            <a:r>
              <a:rPr lang="nb-NO" dirty="0" smtClean="0"/>
              <a:t>de smaker ekstra godt!</a:t>
            </a:r>
          </a:p>
          <a:p>
            <a:r>
              <a:rPr lang="nb-NO" dirty="0" smtClean="0"/>
              <a:t>  </a:t>
            </a:r>
          </a:p>
          <a:p>
            <a:r>
              <a:rPr lang="nb-NO" dirty="0" smtClean="0"/>
              <a:t>Fantastisk mye læring og fine samtaler rundt </a:t>
            </a:r>
          </a:p>
          <a:p>
            <a:r>
              <a:rPr lang="nb-NO" dirty="0" smtClean="0"/>
              <a:t>de aktivitetene som vi opplever på </a:t>
            </a:r>
          </a:p>
          <a:p>
            <a:r>
              <a:rPr lang="nb-NO" dirty="0" smtClean="0"/>
              <a:t>Bodin 4 H gård.</a:t>
            </a:r>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a:p>
        </p:txBody>
      </p:sp>
    </p:spTree>
    <p:extLst>
      <p:ext uri="{BB962C8B-B14F-4D97-AF65-F5344CB8AC3E}">
        <p14:creationId xmlns:p14="http://schemas.microsoft.com/office/powerpoint/2010/main" val="3768105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897775" y="399011"/>
            <a:ext cx="7606145" cy="3139321"/>
          </a:xfrm>
          <a:prstGeom prst="rect">
            <a:avLst/>
          </a:prstGeom>
          <a:noFill/>
        </p:spPr>
        <p:txBody>
          <a:bodyPr wrap="square" rtlCol="0">
            <a:spAutoFit/>
          </a:bodyPr>
          <a:lstStyle/>
          <a:p>
            <a:r>
              <a:rPr lang="nb-NO" dirty="0" smtClean="0"/>
              <a:t>Hva sier barna;</a:t>
            </a:r>
          </a:p>
          <a:p>
            <a:endParaRPr lang="nb-NO" dirty="0"/>
          </a:p>
          <a:p>
            <a:r>
              <a:rPr lang="nb-NO" dirty="0" smtClean="0"/>
              <a:t>-	«æ lika å arbeide. Skrape møkka, koste og gi dyra mat.</a:t>
            </a:r>
          </a:p>
          <a:p>
            <a:r>
              <a:rPr lang="nb-NO" dirty="0" smtClean="0"/>
              <a:t>-	«Vi må pass på at dyra får riktig mat - vi veie maten»</a:t>
            </a:r>
          </a:p>
          <a:p>
            <a:r>
              <a:rPr lang="nb-NO" dirty="0" smtClean="0"/>
              <a:t>-	«æ lika å kos med dyra» </a:t>
            </a:r>
          </a:p>
          <a:p>
            <a:r>
              <a:rPr lang="nb-NO" dirty="0" smtClean="0"/>
              <a:t>-	«æ kan hold ei høne på armen»</a:t>
            </a:r>
          </a:p>
          <a:p>
            <a:r>
              <a:rPr lang="nb-NO" dirty="0" smtClean="0"/>
              <a:t>-	«æ skal bli gartner. Klippe gress og stelle med blomster</a:t>
            </a:r>
          </a:p>
          <a:p>
            <a:r>
              <a:rPr lang="nb-NO" dirty="0" smtClean="0"/>
              <a:t>-	«æ skal bli bonde. Pass på dyra og ri på hest»</a:t>
            </a:r>
          </a:p>
          <a:p>
            <a:pPr marL="285750" indent="-285750">
              <a:buFontTx/>
              <a:buChar char="-"/>
            </a:pPr>
            <a:endParaRPr lang="nb-NO" dirty="0" smtClean="0"/>
          </a:p>
          <a:p>
            <a:pPr marL="285750" indent="-285750">
              <a:buFontTx/>
              <a:buChar char="-"/>
            </a:pPr>
            <a:endParaRPr lang="nb-NO" dirty="0" smtClean="0"/>
          </a:p>
          <a:p>
            <a:pPr marL="285750" indent="-285750">
              <a:buFontTx/>
              <a:buChar char="-"/>
            </a:pPr>
            <a:endParaRPr lang="nb-NO" dirty="0" smtClean="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360" y="3061625"/>
            <a:ext cx="3931920" cy="2948940"/>
          </a:xfrm>
          <a:prstGeom prst="rect">
            <a:avLst/>
          </a:prstGeom>
        </p:spPr>
      </p:pic>
    </p:spTree>
    <p:extLst>
      <p:ext uri="{BB962C8B-B14F-4D97-AF65-F5344CB8AC3E}">
        <p14:creationId xmlns:p14="http://schemas.microsoft.com/office/powerpoint/2010/main" val="3469183822"/>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445</TotalTime>
  <Words>1889</Words>
  <Application>Microsoft Office PowerPoint</Application>
  <PresentationFormat>Widescreen</PresentationFormat>
  <Paragraphs>329</Paragraphs>
  <Slides>10</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Trebuchet MS</vt:lpstr>
      <vt:lpstr>Wingdings 3</vt:lpstr>
      <vt:lpstr>Fasett</vt:lpstr>
      <vt:lpstr>  </vt:lpstr>
      <vt:lpstr>Kontrakt mellom Neståsen barnehage og Bodin 4 H gård</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Samarbeid mellom  Bodin 4 H gård og Neståsen barnehage</dc:title>
  <dc:creator>990Styrer</dc:creator>
  <cp:lastModifiedBy>990Styrer</cp:lastModifiedBy>
  <cp:revision>36</cp:revision>
  <dcterms:created xsi:type="dcterms:W3CDTF">2019-03-14T13:47:48Z</dcterms:created>
  <dcterms:modified xsi:type="dcterms:W3CDTF">2020-01-24T08:30:53Z</dcterms:modified>
</cp:coreProperties>
</file>