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62" r:id="rId4"/>
    <p:sldId id="260" r:id="rId5"/>
    <p:sldId id="261" r:id="rId6"/>
    <p:sldId id="263" r:id="rId7"/>
    <p:sldId id="264" r:id="rId8"/>
    <p:sldId id="265" r:id="rId9"/>
    <p:sldId id="271" r:id="rId10"/>
    <p:sldId id="270" r:id="rId11"/>
    <p:sldId id="269" r:id="rId12"/>
    <p:sldId id="267" r:id="rId13"/>
    <p:sldId id="268" r:id="rId14"/>
    <p:sldId id="272" r:id="rId15"/>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A0DFB9-837F-4985-8C97-68ACA758F563}" type="datetimeFigureOut">
              <a:rPr lang="nb-NO" smtClean="0"/>
              <a:t>03.02.2015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6D34C6-DD79-481B-83CF-99E1F70BE8EA}" type="slidenum">
              <a:rPr lang="nb-NO" smtClean="0"/>
              <a:t>‹#›</a:t>
            </a:fld>
            <a:endParaRPr lang="nb-NO"/>
          </a:p>
        </p:txBody>
      </p:sp>
    </p:spTree>
    <p:extLst>
      <p:ext uri="{BB962C8B-B14F-4D97-AF65-F5344CB8AC3E}">
        <p14:creationId xmlns:p14="http://schemas.microsoft.com/office/powerpoint/2010/main" val="1082675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3FCE11-2339-45D1-98D7-74882D45ADAD}" type="slidenum">
              <a:rPr lang="nb-NO"/>
              <a:pPr/>
              <a:t>1</a:t>
            </a:fld>
            <a:endParaRPr lang="nb-NO"/>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nb-NO"/>
          </a:p>
        </p:txBody>
      </p:sp>
    </p:spTree>
    <p:extLst>
      <p:ext uri="{BB962C8B-B14F-4D97-AF65-F5344CB8AC3E}">
        <p14:creationId xmlns:p14="http://schemas.microsoft.com/office/powerpoint/2010/main" val="528952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C6E96F08-A4F2-4AF2-902E-BE53E63B392B}" type="datetimeFigureOut">
              <a:rPr lang="nb-NO" smtClean="0"/>
              <a:t>03.02.2015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2775237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6E96F08-A4F2-4AF2-902E-BE53E63B392B}" type="datetimeFigureOut">
              <a:rPr lang="nb-NO" smtClean="0"/>
              <a:t>03.02.2015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335760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6E96F08-A4F2-4AF2-902E-BE53E63B392B}" type="datetimeFigureOut">
              <a:rPr lang="nb-NO" smtClean="0"/>
              <a:t>03.02.2015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147782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6E96F08-A4F2-4AF2-902E-BE53E63B392B}" type="datetimeFigureOut">
              <a:rPr lang="nb-NO" smtClean="0"/>
              <a:t>03.02.2015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4212554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C6E96F08-A4F2-4AF2-902E-BE53E63B392B}" type="datetimeFigureOut">
              <a:rPr lang="nb-NO" smtClean="0"/>
              <a:t>03.02.2015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193478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C6E96F08-A4F2-4AF2-902E-BE53E63B392B}" type="datetimeFigureOut">
              <a:rPr lang="nb-NO" smtClean="0"/>
              <a:t>03.02.2015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4273402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C6E96F08-A4F2-4AF2-902E-BE53E63B392B}" type="datetimeFigureOut">
              <a:rPr lang="nb-NO" smtClean="0"/>
              <a:t>03.02.2015</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389786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C6E96F08-A4F2-4AF2-902E-BE53E63B392B}" type="datetimeFigureOut">
              <a:rPr lang="nb-NO" smtClean="0"/>
              <a:t>03.02.2015</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260927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C6E96F08-A4F2-4AF2-902E-BE53E63B392B}" type="datetimeFigureOut">
              <a:rPr lang="nb-NO" smtClean="0"/>
              <a:t>03.02.2015</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281426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C6E96F08-A4F2-4AF2-902E-BE53E63B392B}" type="datetimeFigureOut">
              <a:rPr lang="nb-NO" smtClean="0"/>
              <a:t>03.02.2015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88804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C6E96F08-A4F2-4AF2-902E-BE53E63B392B}" type="datetimeFigureOut">
              <a:rPr lang="nb-NO" smtClean="0"/>
              <a:t>03.02.2015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B9F1481-B8DC-47F6-81D1-8D419D72601E}" type="slidenum">
              <a:rPr lang="nb-NO" smtClean="0"/>
              <a:t>‹#›</a:t>
            </a:fld>
            <a:endParaRPr lang="nb-NO"/>
          </a:p>
        </p:txBody>
      </p:sp>
    </p:spTree>
    <p:extLst>
      <p:ext uri="{BB962C8B-B14F-4D97-AF65-F5344CB8AC3E}">
        <p14:creationId xmlns:p14="http://schemas.microsoft.com/office/powerpoint/2010/main" val="201155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96F08-A4F2-4AF2-902E-BE53E63B392B}" type="datetimeFigureOut">
              <a:rPr lang="nb-NO" smtClean="0"/>
              <a:t>03.02.2015</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F1481-B8DC-47F6-81D1-8D419D72601E}" type="slidenum">
              <a:rPr lang="nb-NO" smtClean="0"/>
              <a:t>‹#›</a:t>
            </a:fld>
            <a:endParaRPr lang="nb-NO"/>
          </a:p>
        </p:txBody>
      </p:sp>
    </p:spTree>
    <p:extLst>
      <p:ext uri="{BB962C8B-B14F-4D97-AF65-F5344CB8AC3E}">
        <p14:creationId xmlns:p14="http://schemas.microsoft.com/office/powerpoint/2010/main" val="2747043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ChangeArrowheads="1"/>
          </p:cNvSpPr>
          <p:nvPr/>
        </p:nvSpPr>
        <p:spPr bwMode="auto">
          <a:xfrm>
            <a:off x="1981200" y="274638"/>
            <a:ext cx="8229600" cy="1143000"/>
          </a:xfrm>
          <a:prstGeom prst="rect">
            <a:avLst/>
          </a:prstGeom>
          <a:noFill/>
          <a:ln w="9525">
            <a:noFill/>
            <a:miter lim="800000"/>
            <a:headEnd/>
            <a:tailEnd/>
          </a:ln>
          <a:effectLst/>
        </p:spPr>
        <p:txBody>
          <a:bodyPr anchor="ctr"/>
          <a:lstStyle/>
          <a:p>
            <a:pPr algn="ctr"/>
            <a:endParaRPr lang="nb-NO" sz="2400" dirty="0">
              <a:solidFill>
                <a:schemeClr val="tx2"/>
              </a:solidFill>
            </a:endParaRPr>
          </a:p>
        </p:txBody>
      </p:sp>
      <p:sp>
        <p:nvSpPr>
          <p:cNvPr id="3080" name="Rectangle 8"/>
          <p:cNvSpPr>
            <a:spLocks noChangeArrowheads="1"/>
          </p:cNvSpPr>
          <p:nvPr/>
        </p:nvSpPr>
        <p:spPr bwMode="auto">
          <a:xfrm>
            <a:off x="1981200" y="1340768"/>
            <a:ext cx="8219256" cy="5400600"/>
          </a:xfrm>
          <a:prstGeom prst="rect">
            <a:avLst/>
          </a:prstGeom>
          <a:noFill/>
          <a:ln w="9525">
            <a:noFill/>
            <a:miter lim="800000"/>
            <a:headEnd/>
            <a:tailEnd/>
          </a:ln>
          <a:effectLst/>
        </p:spPr>
        <p:txBody>
          <a:bodyPr/>
          <a:lstStyle/>
          <a:p>
            <a:pPr marL="1200150" lvl="2" indent="-285750">
              <a:spcBef>
                <a:spcPct val="20000"/>
              </a:spcBef>
              <a:buFont typeface="Arial" pitchFamily="34" charset="0"/>
              <a:buChar char="•"/>
            </a:pPr>
            <a:endParaRPr lang="nb-NO" dirty="0"/>
          </a:p>
          <a:p>
            <a:pPr marL="1200150" lvl="2" indent="-285750">
              <a:spcBef>
                <a:spcPct val="20000"/>
              </a:spcBef>
              <a:buFont typeface="Arial" pitchFamily="34" charset="0"/>
              <a:buChar char="•"/>
            </a:pPr>
            <a:endParaRPr lang="nb-NO" dirty="0"/>
          </a:p>
          <a:p>
            <a:pPr lvl="2">
              <a:spcBef>
                <a:spcPct val="20000"/>
              </a:spcBef>
            </a:pPr>
            <a:r>
              <a:rPr lang="nb-NO" sz="4400" dirty="0" smtClean="0"/>
              <a:t>Kommunereformen</a:t>
            </a:r>
            <a:endParaRPr lang="nb-NO" sz="4400" dirty="0"/>
          </a:p>
          <a:p>
            <a:pPr marL="742950" lvl="1" indent="-285750">
              <a:spcBef>
                <a:spcPct val="20000"/>
              </a:spcBef>
            </a:pPr>
            <a:endParaRPr lang="nb-NO" sz="1400" dirty="0"/>
          </a:p>
          <a:p>
            <a:pPr marL="742950" lvl="1" indent="-285750">
              <a:spcBef>
                <a:spcPct val="20000"/>
              </a:spcBef>
            </a:pPr>
            <a:endParaRPr lang="nb-NO" sz="1400" dirty="0" smtClean="0"/>
          </a:p>
          <a:p>
            <a:pPr marL="742950" lvl="1" indent="-285750">
              <a:spcBef>
                <a:spcPct val="20000"/>
              </a:spcBef>
            </a:pPr>
            <a:endParaRPr lang="nb-NO" dirty="0" smtClean="0"/>
          </a:p>
          <a:p>
            <a:pPr marL="742950" lvl="1" indent="-285750">
              <a:spcBef>
                <a:spcPct val="20000"/>
              </a:spcBef>
            </a:pPr>
            <a:r>
              <a:rPr lang="nb-NO" sz="2800" dirty="0" smtClean="0"/>
              <a:t>Fellesmøte Styringsgruppen og Referansegruppen </a:t>
            </a:r>
          </a:p>
          <a:p>
            <a:pPr marL="742950" lvl="1" indent="-285750">
              <a:spcBef>
                <a:spcPct val="20000"/>
              </a:spcBef>
            </a:pPr>
            <a:endParaRPr lang="nb-NO" sz="2800" dirty="0"/>
          </a:p>
          <a:p>
            <a:pPr marL="742950" lvl="1" indent="-285750">
              <a:spcBef>
                <a:spcPct val="20000"/>
              </a:spcBef>
            </a:pPr>
            <a:r>
              <a:rPr lang="nb-NO" sz="2800" dirty="0" smtClean="0"/>
              <a:t>5.2.2015</a:t>
            </a:r>
          </a:p>
          <a:p>
            <a:pPr marL="742950" lvl="1" indent="-285750">
              <a:spcBef>
                <a:spcPct val="20000"/>
              </a:spcBef>
            </a:pPr>
            <a:r>
              <a:rPr lang="nb-NO" sz="2800" dirty="0" smtClean="0"/>
              <a:t>v/ordfører Ove Silseth og rådmann </a:t>
            </a:r>
            <a:r>
              <a:rPr lang="nb-NO" sz="2800" smtClean="0"/>
              <a:t>Ole Bjørn Moen</a:t>
            </a:r>
            <a:endParaRPr lang="nb-NO" sz="2800" dirty="0" smtClean="0"/>
          </a:p>
        </p:txBody>
      </p:sp>
      <p:sp>
        <p:nvSpPr>
          <p:cNvPr id="3081" name="Rectangle 9"/>
          <p:cNvSpPr>
            <a:spLocks noChangeArrowheads="1"/>
          </p:cNvSpPr>
          <p:nvPr/>
        </p:nvSpPr>
        <p:spPr bwMode="auto">
          <a:xfrm>
            <a:off x="1981200" y="6245225"/>
            <a:ext cx="2133600" cy="476250"/>
          </a:xfrm>
          <a:prstGeom prst="rect">
            <a:avLst/>
          </a:prstGeom>
          <a:noFill/>
          <a:ln w="9525">
            <a:noFill/>
            <a:miter lim="800000"/>
            <a:headEnd/>
            <a:tailEnd/>
          </a:ln>
          <a:effectLst/>
        </p:spPr>
        <p:txBody>
          <a:bodyPr/>
          <a:lstStyle/>
          <a:p>
            <a:endParaRPr lang="nb-NO" sz="1400"/>
          </a:p>
        </p:txBody>
      </p:sp>
      <p:sp>
        <p:nvSpPr>
          <p:cNvPr id="3082" name="Rectangle 10"/>
          <p:cNvSpPr>
            <a:spLocks noChangeArrowheads="1"/>
          </p:cNvSpPr>
          <p:nvPr/>
        </p:nvSpPr>
        <p:spPr bwMode="auto">
          <a:xfrm>
            <a:off x="4648200" y="6245225"/>
            <a:ext cx="2895600" cy="476250"/>
          </a:xfrm>
          <a:prstGeom prst="rect">
            <a:avLst/>
          </a:prstGeom>
          <a:noFill/>
          <a:ln w="9525">
            <a:noFill/>
            <a:miter lim="800000"/>
            <a:headEnd/>
            <a:tailEnd/>
          </a:ln>
          <a:effectLst/>
        </p:spPr>
        <p:txBody>
          <a:bodyPr/>
          <a:lstStyle/>
          <a:p>
            <a:pPr algn="ctr"/>
            <a:endParaRPr lang="nb-NO" sz="1400"/>
          </a:p>
        </p:txBody>
      </p:sp>
      <p:sp>
        <p:nvSpPr>
          <p:cNvPr id="3083" name="Rectangle 11"/>
          <p:cNvSpPr>
            <a:spLocks noChangeArrowheads="1"/>
          </p:cNvSpPr>
          <p:nvPr/>
        </p:nvSpPr>
        <p:spPr bwMode="auto">
          <a:xfrm>
            <a:off x="8077200" y="6245225"/>
            <a:ext cx="2133600" cy="476250"/>
          </a:xfrm>
          <a:prstGeom prst="rect">
            <a:avLst/>
          </a:prstGeom>
          <a:noFill/>
          <a:ln w="9525">
            <a:noFill/>
            <a:miter lim="800000"/>
            <a:headEnd/>
            <a:tailEnd/>
          </a:ln>
          <a:effectLst/>
        </p:spPr>
        <p:txBody>
          <a:bodyPr/>
          <a:lstStyle/>
          <a:p>
            <a:pPr algn="r"/>
            <a:fld id="{60DE3DE8-079A-48B6-999D-1DF231A7AC2B}" type="slidenum">
              <a:rPr lang="nb-NO" sz="1400"/>
              <a:pPr algn="r"/>
              <a:t>1</a:t>
            </a:fld>
            <a:endParaRPr lang="nb-NO" sz="1400"/>
          </a:p>
        </p:txBody>
      </p:sp>
      <p:pic>
        <p:nvPicPr>
          <p:cNvPr id="3084" name="Picture 12"/>
          <p:cNvPicPr>
            <a:picLocks noChangeAspect="1" noChangeArrowheads="1"/>
          </p:cNvPicPr>
          <p:nvPr/>
        </p:nvPicPr>
        <p:blipFill>
          <a:blip r:embed="rId3" cstate="print"/>
          <a:srcRect/>
          <a:stretch>
            <a:fillRect/>
          </a:stretch>
        </p:blipFill>
        <p:spPr bwMode="auto">
          <a:xfrm>
            <a:off x="1905000" y="228600"/>
            <a:ext cx="596900" cy="685800"/>
          </a:xfrm>
          <a:prstGeom prst="rect">
            <a:avLst/>
          </a:prstGeom>
          <a:noFill/>
        </p:spPr>
      </p:pic>
      <p:sp>
        <p:nvSpPr>
          <p:cNvPr id="3085" name="Rectangle 13"/>
          <p:cNvSpPr>
            <a:spLocks noChangeArrowheads="1"/>
          </p:cNvSpPr>
          <p:nvPr/>
        </p:nvSpPr>
        <p:spPr bwMode="auto">
          <a:xfrm>
            <a:off x="2514600" y="188640"/>
            <a:ext cx="2057400" cy="738664"/>
          </a:xfrm>
          <a:prstGeom prst="rect">
            <a:avLst/>
          </a:prstGeom>
          <a:noFill/>
          <a:ln w="9525">
            <a:noFill/>
            <a:miter lim="800000"/>
            <a:headEnd/>
            <a:tailEnd/>
          </a:ln>
          <a:effectLst/>
        </p:spPr>
        <p:txBody>
          <a:bodyPr wrap="square">
            <a:spAutoFit/>
          </a:bodyPr>
          <a:lstStyle/>
          <a:p>
            <a:pPr eaLnBrk="0" hangingPunct="0"/>
            <a:r>
              <a:rPr lang="en-US" sz="1400" b="1" dirty="0">
                <a:solidFill>
                  <a:srgbClr val="0180B9"/>
                </a:solidFill>
                <a:latin typeface="Times New Roman" charset="0"/>
              </a:rPr>
              <a:t> </a:t>
            </a:r>
            <a:r>
              <a:rPr lang="en-US" b="1" dirty="0">
                <a:solidFill>
                  <a:srgbClr val="0180B9"/>
                </a:solidFill>
                <a:latin typeface="Times New Roman" charset="0"/>
              </a:rPr>
              <a:t>Eide kommune</a:t>
            </a:r>
            <a:endParaRPr lang="en-US" sz="1000" dirty="0">
              <a:latin typeface="Times New Roman" charset="0"/>
            </a:endParaRPr>
          </a:p>
          <a:p>
            <a:pPr eaLnBrk="0" hangingPunct="0"/>
            <a:endParaRPr lang="en-US" sz="2400" dirty="0">
              <a:latin typeface="Times New Roman" charset="0"/>
            </a:endParaRPr>
          </a:p>
        </p:txBody>
      </p:sp>
      <p:sp>
        <p:nvSpPr>
          <p:cNvPr id="3086" name="Line 14"/>
          <p:cNvSpPr>
            <a:spLocks noChangeShapeType="1"/>
          </p:cNvSpPr>
          <p:nvPr/>
        </p:nvSpPr>
        <p:spPr bwMode="auto">
          <a:xfrm>
            <a:off x="2207568" y="1268760"/>
            <a:ext cx="7620000" cy="0"/>
          </a:xfrm>
          <a:prstGeom prst="line">
            <a:avLst/>
          </a:prstGeom>
          <a:noFill/>
          <a:ln w="57150">
            <a:solidFill>
              <a:srgbClr val="0099CC"/>
            </a:solidFill>
            <a:round/>
            <a:headEnd/>
            <a:tailEnd/>
          </a:ln>
          <a:effectLst/>
        </p:spPr>
        <p:txBody>
          <a:bodyPr/>
          <a:lstStyle/>
          <a:p>
            <a:endParaRPr lang="nb-NO"/>
          </a:p>
        </p:txBody>
      </p:sp>
    </p:spTree>
    <p:extLst>
      <p:ext uri="{BB962C8B-B14F-4D97-AF65-F5344CB8AC3E}">
        <p14:creationId xmlns:p14="http://schemas.microsoft.com/office/powerpoint/2010/main" val="1612644584"/>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a:xfrm>
            <a:off x="838200" y="1690688"/>
            <a:ext cx="10515600" cy="5167312"/>
          </a:xfrm>
        </p:spPr>
        <p:txBody>
          <a:bodyPr>
            <a:normAutofit fontScale="92500" lnSpcReduction="10000"/>
          </a:bodyPr>
          <a:lstStyle/>
          <a:p>
            <a:pPr marL="0" indent="0">
              <a:buNone/>
            </a:pPr>
            <a:r>
              <a:rPr lang="nb-NO" b="1" dirty="0"/>
              <a:t>Fase 2:	Utredningsfase</a:t>
            </a:r>
          </a:p>
          <a:p>
            <a:pPr marL="0" indent="0">
              <a:buNone/>
            </a:pPr>
            <a:r>
              <a:rPr lang="nb-NO" dirty="0"/>
              <a:t>		1.januar 2015 – 1.7.2016.</a:t>
            </a:r>
          </a:p>
          <a:p>
            <a:pPr marL="0" indent="0">
              <a:buNone/>
            </a:pPr>
            <a:r>
              <a:rPr lang="nb-NO" dirty="0"/>
              <a:t>		</a:t>
            </a:r>
            <a:r>
              <a:rPr lang="nb-NO" dirty="0" err="1"/>
              <a:t>Underveisrapportering</a:t>
            </a:r>
            <a:r>
              <a:rPr lang="nb-NO" dirty="0"/>
              <a:t> innen 1.7.2015 </a:t>
            </a:r>
          </a:p>
          <a:p>
            <a:pPr marL="0" indent="0">
              <a:buNone/>
            </a:pPr>
            <a:r>
              <a:rPr lang="nb-NO" dirty="0"/>
              <a:t>		Status i Eide.  Hva har vi gjort? Hvor står vi</a:t>
            </a:r>
            <a:r>
              <a:rPr lang="nb-NO" dirty="0" smtClean="0"/>
              <a:t>?</a:t>
            </a:r>
          </a:p>
          <a:p>
            <a:pPr marL="0" indent="0">
              <a:buNone/>
            </a:pPr>
            <a:endParaRPr lang="nb-NO" dirty="0"/>
          </a:p>
          <a:p>
            <a:pPr marL="0" indent="0">
              <a:buNone/>
            </a:pPr>
            <a:r>
              <a:rPr lang="nb-NO" dirty="0"/>
              <a:t>		</a:t>
            </a:r>
            <a:r>
              <a:rPr lang="nb-NO" sz="2800" dirty="0" smtClean="0"/>
              <a:t>§ </a:t>
            </a:r>
            <a:r>
              <a:rPr lang="nb-NO" sz="2800" dirty="0"/>
              <a:t>10 – Inndelingsloven</a:t>
            </a:r>
          </a:p>
          <a:p>
            <a:pPr lvl="4"/>
            <a:r>
              <a:rPr lang="nb-NO" sz="2800" dirty="0" smtClean="0"/>
              <a:t>Innbyggerhøring </a:t>
            </a:r>
          </a:p>
          <a:p>
            <a:pPr marL="1828800" lvl="4" indent="0">
              <a:buNone/>
            </a:pPr>
            <a:r>
              <a:rPr lang="nb-NO" sz="2800" dirty="0" smtClean="0"/>
              <a:t>(kommunestyret i Eide må bestemme hvordan innbyggerne skal høres)</a:t>
            </a:r>
          </a:p>
          <a:p>
            <a:pPr marL="1371600" lvl="3" indent="0">
              <a:buNone/>
            </a:pPr>
            <a:endParaRPr lang="nb-NO" sz="2800" dirty="0"/>
          </a:p>
          <a:p>
            <a:pPr marL="457200" lvl="1" indent="0">
              <a:buNone/>
            </a:pPr>
            <a:r>
              <a:rPr lang="nb-NO" sz="3400" b="1" dirty="0" smtClean="0"/>
              <a:t>1.7.2016 </a:t>
            </a:r>
            <a:r>
              <a:rPr lang="nb-NO" sz="3400" b="1" dirty="0"/>
              <a:t>– Eide kommunestyre må gjøre vedtak om ny 				kommuneinndeling.</a:t>
            </a:r>
          </a:p>
          <a:p>
            <a:pPr lvl="3"/>
            <a:endParaRPr lang="nb-NO" sz="2800" dirty="0"/>
          </a:p>
        </p:txBody>
      </p:sp>
    </p:spTree>
    <p:extLst>
      <p:ext uri="{BB962C8B-B14F-4D97-AF65-F5344CB8AC3E}">
        <p14:creationId xmlns:p14="http://schemas.microsoft.com/office/powerpoint/2010/main" val="3954336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b="1" dirty="0" smtClean="0"/>
              <a:t>Fase 3:	Vedtaksfase – Gjennomføringsfase</a:t>
            </a:r>
          </a:p>
          <a:p>
            <a:pPr lvl="4"/>
            <a:r>
              <a:rPr lang="nb-NO" sz="2800" dirty="0" smtClean="0"/>
              <a:t>1.7.2016-31.12.2019</a:t>
            </a:r>
          </a:p>
          <a:p>
            <a:pPr lvl="4"/>
            <a:endParaRPr lang="nb-NO" sz="2800" dirty="0"/>
          </a:p>
          <a:p>
            <a:pPr marL="1371600" lvl="3" indent="0">
              <a:buNone/>
            </a:pPr>
            <a:r>
              <a:rPr lang="nb-NO" sz="2800" dirty="0" smtClean="0"/>
              <a:t>	Gjennomføre vedtaket om ny kommuneinndeling.</a:t>
            </a:r>
          </a:p>
          <a:p>
            <a:pPr marL="1371600" lvl="3" indent="0">
              <a:buNone/>
            </a:pPr>
            <a:endParaRPr lang="nb-NO" sz="2800" dirty="0"/>
          </a:p>
          <a:p>
            <a:pPr marL="1828800" lvl="4" indent="0">
              <a:buNone/>
            </a:pPr>
            <a:r>
              <a:rPr lang="nb-NO" sz="2800" dirty="0"/>
              <a:t>Eks. Prosessen i Kristiansund – Frei.  (ny kommune fra 1.1.2008).</a:t>
            </a:r>
          </a:p>
          <a:p>
            <a:pPr marL="1371600" lvl="3" indent="0">
              <a:buNone/>
            </a:pPr>
            <a:r>
              <a:rPr lang="nb-NO" sz="2800" dirty="0" smtClean="0"/>
              <a:t>	Dette er en krevende prosess med mye arbeid!</a:t>
            </a:r>
          </a:p>
          <a:p>
            <a:pPr marL="1371600" lvl="3" indent="0">
              <a:buNone/>
            </a:pPr>
            <a:r>
              <a:rPr lang="nb-NO" sz="2800" dirty="0"/>
              <a:t>	</a:t>
            </a:r>
            <a:endParaRPr lang="nb-NO" sz="2800" dirty="0"/>
          </a:p>
        </p:txBody>
      </p:sp>
    </p:spTree>
    <p:extLst>
      <p:ext uri="{BB962C8B-B14F-4D97-AF65-F5344CB8AC3E}">
        <p14:creationId xmlns:p14="http://schemas.microsoft.com/office/powerpoint/2010/main" val="392659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Høst 2015:		Kommunestyrevalg.</a:t>
            </a:r>
          </a:p>
          <a:p>
            <a:r>
              <a:rPr lang="nb-NO" dirty="0" smtClean="0"/>
              <a:t>Høst 2017:		Stortingsvalg.</a:t>
            </a:r>
          </a:p>
          <a:p>
            <a:r>
              <a:rPr lang="nb-NO" dirty="0" smtClean="0"/>
              <a:t>Høst 2019:		Kommunestyrevalg</a:t>
            </a:r>
            <a:r>
              <a:rPr lang="nb-NO" dirty="0" smtClean="0"/>
              <a:t>.(</a:t>
            </a:r>
            <a:r>
              <a:rPr lang="nb-NO" dirty="0" err="1" smtClean="0"/>
              <a:t>nykommunen</a:t>
            </a:r>
            <a:r>
              <a:rPr lang="nb-NO" dirty="0" smtClean="0"/>
              <a:t>)</a:t>
            </a:r>
            <a:endParaRPr lang="nb-NO" dirty="0" smtClean="0"/>
          </a:p>
          <a:p>
            <a:endParaRPr lang="nb-NO" dirty="0"/>
          </a:p>
          <a:p>
            <a:r>
              <a:rPr lang="nb-NO" dirty="0" smtClean="0"/>
              <a:t>Kommunesammenslåingene skal senest iverksettes fra </a:t>
            </a:r>
            <a:r>
              <a:rPr lang="nb-NO" b="1" dirty="0" smtClean="0"/>
              <a:t>1.januar 2020</a:t>
            </a:r>
            <a:r>
              <a:rPr lang="nb-NO" dirty="0" smtClean="0"/>
              <a:t>.</a:t>
            </a:r>
          </a:p>
          <a:p>
            <a:pPr lvl="3"/>
            <a:endParaRPr lang="nb-NO" dirty="0"/>
          </a:p>
        </p:txBody>
      </p:sp>
    </p:spTree>
    <p:extLst>
      <p:ext uri="{BB962C8B-B14F-4D97-AF65-F5344CB8AC3E}">
        <p14:creationId xmlns:p14="http://schemas.microsoft.com/office/powerpoint/2010/main" val="1689524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Andre føringer</a:t>
            </a:r>
            <a:endParaRPr lang="nb-NO" dirty="0"/>
          </a:p>
        </p:txBody>
      </p:sp>
      <p:sp>
        <p:nvSpPr>
          <p:cNvPr id="3" name="Plassholder for innhold 2"/>
          <p:cNvSpPr>
            <a:spLocks noGrp="1"/>
          </p:cNvSpPr>
          <p:nvPr>
            <p:ph idx="1"/>
          </p:nvPr>
        </p:nvSpPr>
        <p:spPr/>
        <p:txBody>
          <a:bodyPr/>
          <a:lstStyle/>
          <a:p>
            <a:r>
              <a:rPr lang="nb-NO" dirty="0" smtClean="0"/>
              <a:t>Det arbeides med nytt inntektssystem for </a:t>
            </a:r>
            <a:r>
              <a:rPr lang="nb-NO" dirty="0" err="1" smtClean="0"/>
              <a:t>kommunenorge</a:t>
            </a:r>
            <a:r>
              <a:rPr lang="nb-NO" dirty="0" smtClean="0"/>
              <a:t>.</a:t>
            </a:r>
          </a:p>
          <a:p>
            <a:r>
              <a:rPr lang="nb-NO" dirty="0" smtClean="0"/>
              <a:t>Ekspertutvalget sin sluttrapport.</a:t>
            </a:r>
          </a:p>
          <a:p>
            <a:r>
              <a:rPr lang="nb-NO" dirty="0" smtClean="0"/>
              <a:t>Rapport fra Telemarksforsking, bestilt av ROR.</a:t>
            </a:r>
          </a:p>
          <a:p>
            <a:r>
              <a:rPr lang="nb-NO" dirty="0" smtClean="0"/>
              <a:t>Skriv til </a:t>
            </a:r>
            <a:r>
              <a:rPr lang="nb-NO" dirty="0" smtClean="0"/>
              <a:t>nabokommuner</a:t>
            </a:r>
          </a:p>
          <a:p>
            <a:pPr lvl="2"/>
            <a:r>
              <a:rPr lang="nb-NO" sz="2800" dirty="0" smtClean="0"/>
              <a:t>Averøy, Gjemnes og Fræna</a:t>
            </a:r>
          </a:p>
          <a:p>
            <a:pPr marL="914400" lvl="2" indent="0">
              <a:buNone/>
            </a:pPr>
            <a:endParaRPr lang="nb-NO" sz="2800" dirty="0" smtClean="0"/>
          </a:p>
          <a:p>
            <a:r>
              <a:rPr lang="nb-NO" dirty="0" smtClean="0"/>
              <a:t>Prosess i </a:t>
            </a:r>
            <a:r>
              <a:rPr lang="nb-NO" dirty="0" err="1" smtClean="0"/>
              <a:t>Orkidè</a:t>
            </a:r>
            <a:endParaRPr lang="nb-NO" dirty="0" smtClean="0"/>
          </a:p>
          <a:p>
            <a:pPr lvl="1"/>
            <a:r>
              <a:rPr lang="nb-NO" sz="2800" dirty="0" smtClean="0"/>
              <a:t>Fremtidens </a:t>
            </a:r>
            <a:r>
              <a:rPr lang="nb-NO" sz="2800" dirty="0" err="1" smtClean="0"/>
              <a:t>Orkidè</a:t>
            </a:r>
            <a:r>
              <a:rPr lang="nb-NO" sz="2800" dirty="0" smtClean="0"/>
              <a:t>.</a:t>
            </a:r>
            <a:endParaRPr lang="nb-NO" sz="2800" dirty="0"/>
          </a:p>
        </p:txBody>
      </p:sp>
    </p:spTree>
    <p:extLst>
      <p:ext uri="{BB962C8B-B14F-4D97-AF65-F5344CB8AC3E}">
        <p14:creationId xmlns:p14="http://schemas.microsoft.com/office/powerpoint/2010/main" val="785449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Spørsmål - Svar</a:t>
            </a:r>
            <a:endParaRPr lang="nb-NO" dirty="0"/>
          </a:p>
        </p:txBody>
      </p:sp>
      <p:sp>
        <p:nvSpPr>
          <p:cNvPr id="3" name="Plassholder for innhold 2"/>
          <p:cNvSpPr>
            <a:spLocks noGrp="1"/>
          </p:cNvSpPr>
          <p:nvPr>
            <p:ph idx="1"/>
          </p:nvPr>
        </p:nvSpPr>
        <p:spPr/>
        <p:txBody>
          <a:bodyPr/>
          <a:lstStyle/>
          <a:p>
            <a:r>
              <a:rPr lang="nb-NO" dirty="0" smtClean="0"/>
              <a:t>Åpen diskusjon.</a:t>
            </a:r>
            <a:endParaRPr lang="nb-NO" dirty="0"/>
          </a:p>
        </p:txBody>
      </p:sp>
    </p:spTree>
    <p:extLst>
      <p:ext uri="{BB962C8B-B14F-4D97-AF65-F5344CB8AC3E}">
        <p14:creationId xmlns:p14="http://schemas.microsoft.com/office/powerpoint/2010/main" val="161146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Stortingets oppdrag til kommunene.</a:t>
            </a:r>
            <a:endParaRPr lang="nb-NO" dirty="0"/>
          </a:p>
        </p:txBody>
      </p:sp>
      <p:sp>
        <p:nvSpPr>
          <p:cNvPr id="3" name="Plassholder for innhold 2"/>
          <p:cNvSpPr>
            <a:spLocks noGrp="1"/>
          </p:cNvSpPr>
          <p:nvPr>
            <p:ph idx="1"/>
          </p:nvPr>
        </p:nvSpPr>
        <p:spPr/>
        <p:txBody>
          <a:bodyPr/>
          <a:lstStyle/>
          <a:p>
            <a:r>
              <a:rPr lang="nb-NO" dirty="0"/>
              <a:t>Stortinget har gitt tilslutning til å gjennomføre en kommunereform. Målet er større, mer robuste kommuner med økt makt og myndighet. Dette er nødvendig for å møte morgendagens utfordringer og stadig økte forventninger fra innbyggerne</a:t>
            </a:r>
            <a:r>
              <a:rPr lang="nb-NO" dirty="0" smtClean="0"/>
              <a:t>.</a:t>
            </a:r>
          </a:p>
          <a:p>
            <a:r>
              <a:rPr lang="nb-NO" dirty="0" smtClean="0"/>
              <a:t>Kommunal og forvaltningskomiteen la 12.juni 2014 frem sin innstilling om kommuneproposisjonen. Her presenterte regjeringen den helhetlige planen for kommunereformen.</a:t>
            </a:r>
          </a:p>
          <a:p>
            <a:r>
              <a:rPr lang="nb-NO" dirty="0" smtClean="0"/>
              <a:t>Vedtatt av Stortinget 18.juni 2014.</a:t>
            </a:r>
          </a:p>
          <a:p>
            <a:pPr marL="0" indent="0">
              <a:buNone/>
            </a:pPr>
            <a:endParaRPr lang="nb-NO" dirty="0" smtClean="0"/>
          </a:p>
        </p:txBody>
      </p:sp>
    </p:spTree>
    <p:extLst>
      <p:ext uri="{BB962C8B-B14F-4D97-AF65-F5344CB8AC3E}">
        <p14:creationId xmlns:p14="http://schemas.microsoft.com/office/powerpoint/2010/main" val="471387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Fylkesmannen sin rolle</a:t>
            </a:r>
            <a:endParaRPr lang="nb-NO" dirty="0"/>
          </a:p>
        </p:txBody>
      </p:sp>
      <p:sp>
        <p:nvSpPr>
          <p:cNvPr id="3" name="Plassholder for innhold 2"/>
          <p:cNvSpPr>
            <a:spLocks noGrp="1"/>
          </p:cNvSpPr>
          <p:nvPr>
            <p:ph idx="1"/>
          </p:nvPr>
        </p:nvSpPr>
        <p:spPr/>
        <p:txBody>
          <a:bodyPr/>
          <a:lstStyle/>
          <a:p>
            <a:r>
              <a:rPr lang="nb-NO" dirty="0" smtClean="0"/>
              <a:t>Regjeringen ønsker at Fylkesmannen skal ha en sentral rolle i gjennomføringen av reformen, og ser det som ønskelig at FM samarbeider med KS regionalt om gjennomføringen.</a:t>
            </a:r>
            <a:endParaRPr lang="nb-NO" dirty="0"/>
          </a:p>
        </p:txBody>
      </p:sp>
    </p:spTree>
    <p:extLst>
      <p:ext uri="{BB962C8B-B14F-4D97-AF65-F5344CB8AC3E}">
        <p14:creationId xmlns:p14="http://schemas.microsoft.com/office/powerpoint/2010/main" val="124083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t>Regjeringens mål for en ny kommunereform:</a:t>
            </a:r>
            <a:endParaRPr lang="nb-NO" dirty="0"/>
          </a:p>
        </p:txBody>
      </p:sp>
      <p:sp>
        <p:nvSpPr>
          <p:cNvPr id="3" name="Plassholder for innhold 2"/>
          <p:cNvSpPr>
            <a:spLocks noGrp="1"/>
          </p:cNvSpPr>
          <p:nvPr>
            <p:ph idx="1"/>
          </p:nvPr>
        </p:nvSpPr>
        <p:spPr>
          <a:xfrm>
            <a:off x="838200" y="1825624"/>
            <a:ext cx="10515600" cy="4639569"/>
          </a:xfrm>
        </p:spPr>
        <p:txBody>
          <a:bodyPr>
            <a:normAutofit fontScale="92500"/>
          </a:bodyPr>
          <a:lstStyle/>
          <a:p>
            <a:pPr marL="0" indent="0">
              <a:buNone/>
            </a:pPr>
            <a:r>
              <a:rPr lang="nb-NO" b="1" dirty="0" smtClean="0"/>
              <a:t>1) </a:t>
            </a:r>
            <a:r>
              <a:rPr lang="nb-NO" b="1" dirty="0"/>
              <a:t>Gode og likeverdige tjenester til innbyggerne</a:t>
            </a:r>
            <a:r>
              <a:rPr lang="nb-NO" dirty="0"/>
              <a:t/>
            </a:r>
            <a:br>
              <a:rPr lang="nb-NO" dirty="0"/>
            </a:br>
            <a:r>
              <a:rPr lang="nb-NO" dirty="0"/>
              <a:t>Større kommuner med bedre kapasitet og kompetanse vil legge til rette for gode og likeverdige tjenester over hele landet. Større fagmiljø vil gi mer stabile </a:t>
            </a:r>
            <a:r>
              <a:rPr lang="nb-NO" sz="3000" dirty="0"/>
              <a:t>arbeidsmiljø</a:t>
            </a:r>
            <a:r>
              <a:rPr lang="nb-NO" dirty="0"/>
              <a:t>, bredde i kompetansen og en bredere tiltaksportefølje, særlig i små og spesialiserte tjenester</a:t>
            </a:r>
            <a:r>
              <a:rPr lang="nb-NO" dirty="0" smtClean="0"/>
              <a:t>.</a:t>
            </a:r>
          </a:p>
          <a:p>
            <a:pPr marL="0" indent="0">
              <a:buNone/>
            </a:pPr>
            <a:r>
              <a:rPr lang="nb-NO" b="1" dirty="0" smtClean="0"/>
              <a:t>2) </a:t>
            </a:r>
            <a:r>
              <a:rPr lang="nb-NO" b="1" dirty="0"/>
              <a:t>Helhetlig og samordnet samfunnsutvikling</a:t>
            </a:r>
            <a:r>
              <a:rPr lang="nb-NO" dirty="0"/>
              <a:t/>
            </a:r>
            <a:br>
              <a:rPr lang="nb-NO" dirty="0"/>
            </a:br>
            <a:r>
              <a:rPr lang="nb-NO" dirty="0"/>
              <a:t>Kommunesektoren skal bli bedre i stand til å løse nasjonale utfordringer. Reformen skal bedre forutsetningene for en styrket og samordnet lokal og regional utvikling i alle deler av landet både når det gjelder arealbruk, samfunnssikkerhet- og beredskap, transport, næring, miljø og klima, og også den sosiale utviklingen i kommunen. Det er ønskelig at kommunegrensene i større grad tilpasses naturlige bo- og arbeidsmarkedsregioner</a:t>
            </a:r>
          </a:p>
        </p:txBody>
      </p:sp>
    </p:spTree>
    <p:extLst>
      <p:ext uri="{BB962C8B-B14F-4D97-AF65-F5344CB8AC3E}">
        <p14:creationId xmlns:p14="http://schemas.microsoft.com/office/powerpoint/2010/main" val="345530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normAutofit fontScale="92500" lnSpcReduction="20000"/>
          </a:bodyPr>
          <a:lstStyle/>
          <a:p>
            <a:pPr marL="0" indent="0">
              <a:buNone/>
            </a:pPr>
            <a:r>
              <a:rPr lang="nb-NO" b="1" dirty="0"/>
              <a:t>3) Bærekraftige og økonomisk robuste kommuner</a:t>
            </a:r>
            <a:r>
              <a:rPr lang="nb-NO" dirty="0"/>
              <a:t/>
            </a:r>
            <a:br>
              <a:rPr lang="nb-NO" dirty="0"/>
            </a:br>
            <a:r>
              <a:rPr lang="nb-NO" dirty="0"/>
              <a:t>Større kommuner vil ha større ressursgrunnlag og kan også ha en mer variert befolknings- og næringssammensetning. Det gjør kommunene mer robuste </a:t>
            </a:r>
            <a:r>
              <a:rPr lang="nb-NO" sz="3000" dirty="0"/>
              <a:t>overfor</a:t>
            </a:r>
            <a:r>
              <a:rPr lang="nb-NO" dirty="0"/>
              <a:t> uforutsette hendelser og utviklingstrekk. Bærekraftige og økonomisk robuste kommuner vil legge til rette for en mer effektiv ressursbruk innenfor begrensede økonomiske rammer.</a:t>
            </a:r>
          </a:p>
          <a:p>
            <a:pPr marL="0" indent="0">
              <a:buNone/>
            </a:pPr>
            <a:r>
              <a:rPr lang="nb-NO" b="1" dirty="0"/>
              <a:t>4) Styrke lokaldemokratiet og gi større kommuner flere oppgaver.</a:t>
            </a:r>
            <a:r>
              <a:rPr lang="nb-NO" dirty="0"/>
              <a:t/>
            </a:r>
            <a:br>
              <a:rPr lang="nb-NO" dirty="0"/>
            </a:br>
            <a:r>
              <a:rPr lang="nb-NO" dirty="0"/>
              <a:t>Større og mer robuste kommuner kan få flere oppgaver. Dette vil gi økt makt og myndighet til kommunene, og dermed økt lokalt selvstyre. Større kommuner vil også redusere behovet for interkommunale løsninger. Færre og større kommuner som gjennomfører en velferdspolitikk i henhold til nasjonale mål, vil redusere behovet for statlig detaljstyring. Kommunene vil slik få større frihet til å prioritere og tilpasse velferdstilbudet til innbyggernes behov.</a:t>
            </a:r>
          </a:p>
          <a:p>
            <a:endParaRPr lang="nb-NO" dirty="0"/>
          </a:p>
        </p:txBody>
      </p:sp>
    </p:spTree>
    <p:extLst>
      <p:ext uri="{BB962C8B-B14F-4D97-AF65-F5344CB8AC3E}">
        <p14:creationId xmlns:p14="http://schemas.microsoft.com/office/powerpoint/2010/main" val="556644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Nasjonal fremdriftsplan</a:t>
            </a:r>
            <a:endParaRPr lang="nb-NO" dirty="0"/>
          </a:p>
        </p:txBody>
      </p:sp>
      <p:pic>
        <p:nvPicPr>
          <p:cNvPr id="6" name="Plassholder for innhold 5"/>
          <p:cNvPicPr>
            <a:picLocks noGrp="1" noChangeAspect="1"/>
          </p:cNvPicPr>
          <p:nvPr>
            <p:ph idx="1"/>
          </p:nvPr>
        </p:nvPicPr>
        <p:blipFill>
          <a:blip r:embed="rId2"/>
          <a:stretch>
            <a:fillRect/>
          </a:stretch>
        </p:blipFill>
        <p:spPr>
          <a:xfrm>
            <a:off x="1828813" y="2463841"/>
            <a:ext cx="8534373" cy="3074906"/>
          </a:xfrm>
          <a:prstGeom prst="rect">
            <a:avLst/>
          </a:prstGeom>
        </p:spPr>
      </p:pic>
    </p:spTree>
    <p:extLst>
      <p:ext uri="{BB962C8B-B14F-4D97-AF65-F5344CB8AC3E}">
        <p14:creationId xmlns:p14="http://schemas.microsoft.com/office/powerpoint/2010/main" val="3698248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Fylkesstatistikk</a:t>
            </a:r>
            <a:endParaRPr lang="nb-NO" dirty="0"/>
          </a:p>
        </p:txBody>
      </p:sp>
      <p:sp>
        <p:nvSpPr>
          <p:cNvPr id="3" name="Plassholder for innhold 2"/>
          <p:cNvSpPr>
            <a:spLocks noGrp="1"/>
          </p:cNvSpPr>
          <p:nvPr>
            <p:ph idx="1"/>
          </p:nvPr>
        </p:nvSpPr>
        <p:spPr/>
        <p:txBody>
          <a:bodyPr/>
          <a:lstStyle/>
          <a:p>
            <a:r>
              <a:rPr lang="nb-NO" dirty="0" smtClean="0"/>
              <a:t>Møre og Romsdal fylkeskommune legger fram hvert år en Fylkesstatistikk som gir et meget godt kunnskapsgrunnlag. Her finn du oversikt over viktige regionale utviklingstrekk og hva som kjennetegner Møre og Romsdal.</a:t>
            </a:r>
          </a:p>
          <a:p>
            <a:r>
              <a:rPr lang="nb-NO" dirty="0" smtClean="0"/>
              <a:t>Fylkeskommunen sine oppgaver er å legge til rette for utvikling av samfunnet.  Målet er å gjøre fylket vårt mer attraktiv å bo i, arbeide, drive næringsvirksomhet i, flytte til, studere i, feriere i. forske i osv.</a:t>
            </a:r>
          </a:p>
          <a:p>
            <a:r>
              <a:rPr lang="nb-NO" dirty="0" smtClean="0"/>
              <a:t>Fylkesstatistikken blir et viktig dokument i kommunereformen.  Oversikt over bo- og arbeidsmarked, blir en viktig del av diskusjonen i ny kommuneinndeling.</a:t>
            </a:r>
            <a:endParaRPr lang="nb-NO" dirty="0"/>
          </a:p>
        </p:txBody>
      </p:sp>
    </p:spTree>
    <p:extLst>
      <p:ext uri="{BB962C8B-B14F-4D97-AF65-F5344CB8AC3E}">
        <p14:creationId xmlns:p14="http://schemas.microsoft.com/office/powerpoint/2010/main" val="4192575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Prosess i Eide kommune	</a:t>
            </a:r>
            <a:endParaRPr lang="nb-NO" dirty="0"/>
          </a:p>
        </p:txBody>
      </p:sp>
      <p:sp>
        <p:nvSpPr>
          <p:cNvPr id="3" name="Plassholder for innhold 2"/>
          <p:cNvSpPr>
            <a:spLocks noGrp="1"/>
          </p:cNvSpPr>
          <p:nvPr>
            <p:ph idx="1"/>
          </p:nvPr>
        </p:nvSpPr>
        <p:spPr/>
        <p:txBody>
          <a:bodyPr/>
          <a:lstStyle/>
          <a:p>
            <a:r>
              <a:rPr lang="nb-NO" dirty="0" smtClean="0"/>
              <a:t>Egen milepælsplan (aktivitetsplan)</a:t>
            </a:r>
          </a:p>
          <a:p>
            <a:r>
              <a:rPr lang="nb-NO" dirty="0" smtClean="0"/>
              <a:t>Egen sak i dag.</a:t>
            </a:r>
          </a:p>
          <a:p>
            <a:r>
              <a:rPr lang="nb-NO" dirty="0" smtClean="0"/>
              <a:t>Felles kommunestyremøte med ROR kommunene 23.2.2015.</a:t>
            </a:r>
          </a:p>
          <a:p>
            <a:r>
              <a:rPr lang="nb-NO" dirty="0" smtClean="0"/>
              <a:t>Organisering i Eide slik:</a:t>
            </a:r>
          </a:p>
          <a:p>
            <a:pPr lvl="1"/>
            <a:r>
              <a:rPr lang="nb-NO" dirty="0" smtClean="0"/>
              <a:t>Styringsgruppe – fatter vedtak</a:t>
            </a:r>
          </a:p>
          <a:p>
            <a:pPr lvl="1"/>
            <a:r>
              <a:rPr lang="nb-NO" dirty="0" smtClean="0"/>
              <a:t>Prosjektgruppen – styrer prosjektene</a:t>
            </a:r>
          </a:p>
          <a:p>
            <a:pPr lvl="1"/>
            <a:r>
              <a:rPr lang="nb-NO" dirty="0" smtClean="0"/>
              <a:t>Referansegruppen – Gjennomfører prosjektene/aktivitetene</a:t>
            </a:r>
          </a:p>
          <a:p>
            <a:pPr lvl="2"/>
            <a:r>
              <a:rPr lang="nb-NO" dirty="0" smtClean="0"/>
              <a:t>Medvirkning</a:t>
            </a:r>
          </a:p>
          <a:p>
            <a:pPr lvl="2"/>
            <a:r>
              <a:rPr lang="nb-NO" dirty="0" smtClean="0"/>
              <a:t>Informasjon til innbyggerne våre</a:t>
            </a:r>
          </a:p>
          <a:p>
            <a:pPr lvl="2"/>
            <a:r>
              <a:rPr lang="nb-NO" dirty="0" err="1" smtClean="0"/>
              <a:t>Kommuneavis</a:t>
            </a:r>
            <a:r>
              <a:rPr lang="nb-NO" dirty="0" smtClean="0"/>
              <a:t>, </a:t>
            </a:r>
            <a:r>
              <a:rPr lang="nb-NO" dirty="0" err="1" smtClean="0"/>
              <a:t>facebook</a:t>
            </a:r>
            <a:r>
              <a:rPr lang="nb-NO" dirty="0" smtClean="0"/>
              <a:t>? Hjemmeside osv.</a:t>
            </a:r>
            <a:endParaRPr lang="nb-NO" dirty="0"/>
          </a:p>
        </p:txBody>
      </p:sp>
    </p:spTree>
    <p:extLst>
      <p:ext uri="{BB962C8B-B14F-4D97-AF65-F5344CB8AC3E}">
        <p14:creationId xmlns:p14="http://schemas.microsoft.com/office/powerpoint/2010/main" val="3598293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Ulike faser i prosessen</a:t>
            </a:r>
            <a:endParaRPr lang="nb-NO" dirty="0"/>
          </a:p>
        </p:txBody>
      </p:sp>
      <p:sp>
        <p:nvSpPr>
          <p:cNvPr id="3" name="Plassholder for innhold 2"/>
          <p:cNvSpPr>
            <a:spLocks noGrp="1"/>
          </p:cNvSpPr>
          <p:nvPr>
            <p:ph idx="1"/>
          </p:nvPr>
        </p:nvSpPr>
        <p:spPr/>
        <p:txBody>
          <a:bodyPr/>
          <a:lstStyle/>
          <a:p>
            <a:r>
              <a:rPr lang="nb-NO" dirty="0"/>
              <a:t>Fase 1:	Innsending av kommunale vedtak på organisering.</a:t>
            </a:r>
          </a:p>
          <a:p>
            <a:pPr marL="1828800" lvl="4" indent="0">
              <a:buNone/>
            </a:pPr>
            <a:r>
              <a:rPr lang="nb-NO" sz="2800" dirty="0"/>
              <a:t>Fristen var 31.12.2014.  Vedtatt i Eide kommunestyre 11.12.2014.</a:t>
            </a:r>
          </a:p>
          <a:p>
            <a:pPr marL="1828800" lvl="4" indent="0">
              <a:buNone/>
            </a:pPr>
            <a:r>
              <a:rPr lang="nb-NO" sz="2800" dirty="0"/>
              <a:t>Alle kommunene mottar kr 200 </a:t>
            </a:r>
            <a:r>
              <a:rPr lang="nb-NO" sz="2800" dirty="0" smtClean="0"/>
              <a:t>000,- i </a:t>
            </a:r>
            <a:r>
              <a:rPr lang="nb-NO" sz="2800" dirty="0"/>
              <a:t>ekstra skjønnsmidler til egen prosess.</a:t>
            </a:r>
          </a:p>
          <a:p>
            <a:pPr marL="1828800" lvl="4" indent="0">
              <a:buNone/>
            </a:pPr>
            <a:r>
              <a:rPr lang="nb-NO" sz="2800" dirty="0"/>
              <a:t>(Ålesund, Molde og Kristiansund får kr 500 000 – regionssenter)</a:t>
            </a:r>
          </a:p>
          <a:p>
            <a:endParaRPr lang="nb-NO" dirty="0"/>
          </a:p>
        </p:txBody>
      </p:sp>
    </p:spTree>
    <p:extLst>
      <p:ext uri="{BB962C8B-B14F-4D97-AF65-F5344CB8AC3E}">
        <p14:creationId xmlns:p14="http://schemas.microsoft.com/office/powerpoint/2010/main" val="372480467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TotalTime>
  <Words>354</Words>
  <Application>Microsoft Office PowerPoint</Application>
  <PresentationFormat>Widescreen</PresentationFormat>
  <Paragraphs>79</Paragraphs>
  <Slides>14</Slides>
  <Notes>1</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14</vt:i4>
      </vt:variant>
    </vt:vector>
  </HeadingPairs>
  <TitlesOfParts>
    <vt:vector size="19" baseType="lpstr">
      <vt:lpstr>Arial</vt:lpstr>
      <vt:lpstr>Calibri</vt:lpstr>
      <vt:lpstr>Calibri Light</vt:lpstr>
      <vt:lpstr>Times New Roman</vt:lpstr>
      <vt:lpstr>Office-tema</vt:lpstr>
      <vt:lpstr>PowerPoint-presentasjon</vt:lpstr>
      <vt:lpstr>Stortingets oppdrag til kommunene.</vt:lpstr>
      <vt:lpstr>Fylkesmannen sin rolle</vt:lpstr>
      <vt:lpstr>Regjeringens mål for en ny kommunereform:</vt:lpstr>
      <vt:lpstr>PowerPoint-presentasjon</vt:lpstr>
      <vt:lpstr>Nasjonal fremdriftsplan</vt:lpstr>
      <vt:lpstr>Fylkesstatistikk</vt:lpstr>
      <vt:lpstr>Prosess i Eide kommune </vt:lpstr>
      <vt:lpstr>Ulike faser i prosessen</vt:lpstr>
      <vt:lpstr>PowerPoint-presentasjon</vt:lpstr>
      <vt:lpstr>PowerPoint-presentasjon</vt:lpstr>
      <vt:lpstr>PowerPoint-presentasjon</vt:lpstr>
      <vt:lpstr>Andre føringer</vt:lpstr>
      <vt:lpstr>Spørsmål - Svar</vt:lpstr>
    </vt:vector>
  </TitlesOfParts>
  <Company>Eide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Astrid Vassgård Eikrem</dc:creator>
  <cp:lastModifiedBy>Ole Bjørn Moen</cp:lastModifiedBy>
  <cp:revision>11</cp:revision>
  <dcterms:created xsi:type="dcterms:W3CDTF">2015-01-29T10:58:01Z</dcterms:created>
  <dcterms:modified xsi:type="dcterms:W3CDTF">2015-02-03T09:31:20Z</dcterms:modified>
</cp:coreProperties>
</file>