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7" r:id="rId3"/>
    <p:sldId id="344" r:id="rId4"/>
    <p:sldId id="345" r:id="rId5"/>
    <p:sldId id="318" r:id="rId6"/>
    <p:sldId id="319" r:id="rId7"/>
    <p:sldId id="323" r:id="rId8"/>
    <p:sldId id="321" r:id="rId9"/>
    <p:sldId id="324" r:id="rId10"/>
    <p:sldId id="325" r:id="rId11"/>
    <p:sldId id="326" r:id="rId12"/>
    <p:sldId id="327" r:id="rId13"/>
    <p:sldId id="322" r:id="rId14"/>
    <p:sldId id="346" r:id="rId15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94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1210" y="-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62FC8-6E82-E44C-982B-62B269B75837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AAED1-CEDC-514C-8E36-A4FEAEDB5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559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8348B-E6ED-C54E-A90C-5365960472A9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C58BC-6716-3A47-8A92-0963BB35D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312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60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378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C598A060-796B-A444-A143-77B9B8B5DC62}" type="datetimeFigureOut">
              <a:rPr lang="en-US" smtClean="0"/>
              <a:pPr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4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378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C598A060-796B-A444-A143-77B9B8B5DC62}" type="datetimeFigureOut">
              <a:rPr lang="en-US" smtClean="0"/>
              <a:pPr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6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378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C598A060-796B-A444-A143-77B9B8B5DC62}" type="datetimeFigureOut">
              <a:rPr lang="en-US" smtClean="0"/>
              <a:pPr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1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378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C598A060-796B-A444-A143-77B9B8B5DC62}" type="datetimeFigureOut">
              <a:rPr lang="en-US" smtClean="0"/>
              <a:pPr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1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70967" y="3667873"/>
            <a:ext cx="8540151" cy="1470025"/>
          </a:xfrm>
        </p:spPr>
        <p:txBody>
          <a:bodyPr>
            <a:noAutofit/>
          </a:bodyPr>
          <a:lstStyle/>
          <a:p>
            <a:r>
              <a:rPr lang="nb-NO" sz="4000" dirty="0" smtClean="0">
                <a:solidFill>
                  <a:schemeClr val="tx2"/>
                </a:solidFill>
              </a:rPr>
              <a:t>Prosjekt samfunnskonsekvenser og kommunestruktur</a:t>
            </a:r>
            <a:br>
              <a:rPr lang="nb-NO" sz="4000" dirty="0" smtClean="0">
                <a:solidFill>
                  <a:schemeClr val="tx2"/>
                </a:solidFill>
              </a:rPr>
            </a:br>
            <a:endParaRPr lang="nb-NO" sz="3200" dirty="0">
              <a:solidFill>
                <a:schemeClr val="tx2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4944439"/>
            <a:ext cx="6766560" cy="1752600"/>
          </a:xfrm>
        </p:spPr>
        <p:txBody>
          <a:bodyPr>
            <a:normAutofit/>
          </a:bodyPr>
          <a:lstStyle/>
          <a:p>
            <a:endParaRPr lang="nb-NO" sz="2400" dirty="0"/>
          </a:p>
          <a:p>
            <a:r>
              <a:rPr lang="nb-NO" sz="2400" dirty="0" smtClean="0"/>
              <a:t>Romsdal Regionråd </a:t>
            </a:r>
            <a:r>
              <a:rPr lang="nb-NO" sz="2400" dirty="0" smtClean="0"/>
              <a:t>5. </a:t>
            </a:r>
            <a:r>
              <a:rPr lang="nb-NO" sz="2400" dirty="0" smtClean="0"/>
              <a:t>november 2014</a:t>
            </a:r>
            <a:endParaRPr lang="nb-NO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C598A060-796B-A444-A143-77B9B8B5DC62}" type="datetimeFigureOut">
              <a:rPr lang="en-US" smtClean="0"/>
              <a:pPr/>
              <a:t>11/4/2014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212" y="765416"/>
            <a:ext cx="67595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380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Om intervjuene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I </a:t>
            </a:r>
            <a:r>
              <a:rPr lang="nb-NO" dirty="0"/>
              <a:t>intervjuene vil det være fokus på følgende temaer: </a:t>
            </a:r>
          </a:p>
          <a:p>
            <a:pPr marL="400050" lvl="1" indent="0">
              <a:buNone/>
            </a:pPr>
            <a:r>
              <a:rPr lang="nb-NO" dirty="0"/>
              <a:t>– Kommunale tjenester </a:t>
            </a:r>
          </a:p>
          <a:p>
            <a:pPr marL="400050" lvl="1" indent="0">
              <a:buNone/>
            </a:pPr>
            <a:r>
              <a:rPr lang="nb-NO" dirty="0"/>
              <a:t>– Økonomi </a:t>
            </a:r>
          </a:p>
          <a:p>
            <a:pPr marL="400050" lvl="1" indent="0">
              <a:buNone/>
            </a:pPr>
            <a:r>
              <a:rPr lang="nb-NO" dirty="0"/>
              <a:t>– Lokaldemokrati </a:t>
            </a:r>
          </a:p>
          <a:p>
            <a:pPr marL="400050" lvl="1" indent="0">
              <a:buNone/>
            </a:pPr>
            <a:r>
              <a:rPr lang="nb-NO" dirty="0"/>
              <a:t>– Samfunnsutvikling </a:t>
            </a:r>
          </a:p>
          <a:p>
            <a:pPr marL="400050" lvl="1" indent="0">
              <a:buNone/>
            </a:pPr>
            <a:r>
              <a:rPr lang="nb-NO" dirty="0"/>
              <a:t>– Strukturalternativer – fordeler og ulemper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397FDBA-3081-4605-BA5F-186E9D534B46}" type="datetime1">
              <a:rPr lang="en-US" smtClean="0"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5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Om spørreundersøkelsene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F</a:t>
            </a:r>
            <a:r>
              <a:rPr lang="nb-NO" dirty="0" smtClean="0"/>
              <a:t>okus </a:t>
            </a:r>
            <a:r>
              <a:rPr lang="nb-NO" dirty="0"/>
              <a:t>på følgende </a:t>
            </a:r>
            <a:r>
              <a:rPr lang="nb-NO" dirty="0" smtClean="0"/>
              <a:t>tema:</a:t>
            </a:r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  <a:p>
            <a:pPr lvl="1"/>
            <a:r>
              <a:rPr lang="nb-NO" dirty="0" smtClean="0"/>
              <a:t>Nå-situasjonen </a:t>
            </a:r>
            <a:r>
              <a:rPr lang="nb-NO" dirty="0"/>
              <a:t>i kommunen </a:t>
            </a:r>
          </a:p>
          <a:p>
            <a:pPr lvl="1"/>
            <a:r>
              <a:rPr lang="nb-NO" dirty="0" smtClean="0"/>
              <a:t>Mål </a:t>
            </a:r>
            <a:r>
              <a:rPr lang="nb-NO" dirty="0"/>
              <a:t>ved en kommunesammenslåing </a:t>
            </a:r>
          </a:p>
          <a:p>
            <a:pPr lvl="1"/>
            <a:r>
              <a:rPr lang="nb-NO" dirty="0" smtClean="0"/>
              <a:t>Fylkestilhørighet </a:t>
            </a:r>
            <a:endParaRPr lang="nb-NO" dirty="0"/>
          </a:p>
          <a:p>
            <a:pPr lvl="1"/>
            <a:r>
              <a:rPr lang="nb-NO" dirty="0" smtClean="0"/>
              <a:t>Sammenslåingsalternativ 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73B343F-9B49-4731-BC56-5038EB3D73F2}" type="datetime1">
              <a:rPr lang="en-US" smtClean="0"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2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2"/>
                </a:solidFill>
              </a:rPr>
              <a:t>Sluttrapport fra Telemarksforskning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dirty="0" smtClean="0"/>
              <a:t>Samlet </a:t>
            </a:r>
            <a:r>
              <a:rPr lang="nb-NO" dirty="0"/>
              <a:t>vurdering av fordeler og ulemper ved ulike sammenslåingsalternativ: 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lvl="1"/>
            <a:r>
              <a:rPr lang="nb-NO" dirty="0" smtClean="0"/>
              <a:t>Hvilke </a:t>
            </a:r>
            <a:r>
              <a:rPr lang="nb-NO" dirty="0"/>
              <a:t>inndelingsalternativ framstår som mest aktuelle? </a:t>
            </a:r>
          </a:p>
          <a:p>
            <a:pPr lvl="1"/>
            <a:r>
              <a:rPr lang="nb-NO" dirty="0" smtClean="0"/>
              <a:t>Hvilke </a:t>
            </a:r>
            <a:r>
              <a:rPr lang="nb-NO" dirty="0"/>
              <a:t>geografiske og forvaltningsmessige veivalg står den enkelte kommune overfor i det videre arbeidet med kommunereformen? </a:t>
            </a:r>
          </a:p>
          <a:p>
            <a:pPr lvl="1"/>
            <a:r>
              <a:rPr lang="nb-NO" dirty="0" smtClean="0"/>
              <a:t>Anbefalinger </a:t>
            </a:r>
            <a:r>
              <a:rPr lang="nb-NO" dirty="0"/>
              <a:t>for videre </a:t>
            </a:r>
            <a:r>
              <a:rPr lang="nb-NO" dirty="0" smtClean="0"/>
              <a:t>prosess.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A</a:t>
            </a:r>
            <a:r>
              <a:rPr lang="nb-NO" dirty="0" smtClean="0"/>
              <a:t>nbefalinger </a:t>
            </a:r>
            <a:r>
              <a:rPr lang="nb-NO" dirty="0"/>
              <a:t>for kommuneinndelingen i Molderegionen. 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FBF6812-B132-4FD2-B531-2FB2ED2DA583}" type="datetime1">
              <a:rPr lang="en-US" smtClean="0"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14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Status nå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Telemarksforskning er i gang</a:t>
            </a:r>
          </a:p>
          <a:p>
            <a:r>
              <a:rPr lang="nb-NO" dirty="0" smtClean="0"/>
              <a:t>Sunndal kommune er med i prosjektet</a:t>
            </a:r>
          </a:p>
          <a:p>
            <a:r>
              <a:rPr lang="nb-NO" dirty="0" smtClean="0"/>
              <a:t>Hver kommune lager sitt opplegg for dette arbeidet, analyser og vurderinger fra ROR-prosjektet blir en del av beslutningsgrunnlaget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B90B0AB-4FCD-44B1-8E63-0ED7E72B9F6A}" type="datetime1">
              <a:rPr lang="en-US" smtClean="0"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52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Endrede planer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dirty="0"/>
              <a:t>Forslag til vedtak ble laget før Ekspertutvalget kom med sine første vurderinger og før kommunedelen til </a:t>
            </a:r>
            <a:r>
              <a:rPr lang="nb-NO" dirty="0" err="1"/>
              <a:t>kom.propén</a:t>
            </a:r>
            <a:r>
              <a:rPr lang="nb-NO" dirty="0"/>
              <a:t> kom i mai 2014. 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Med </a:t>
            </a:r>
            <a:r>
              <a:rPr lang="nb-NO" dirty="0"/>
              <a:t>bakgrunn i de tydelige signalene som kom i den sistnevnte, valgte medlemsmøtet å tone ned plansamarbeidsprosessen og løfte mer fokus på utredninger rundt kommunestruktur og alternativer for dette.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F09A37F-A6EC-4E87-B7C6-505FC98BFB6F}" type="datetime1">
              <a:rPr lang="en-US" smtClean="0"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45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Medlemsmøtet i ROR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Alle kommunene er med</a:t>
            </a:r>
          </a:p>
          <a:p>
            <a:r>
              <a:rPr lang="nb-NO" dirty="0" smtClean="0"/>
              <a:t>Alle har foreslått alternativer</a:t>
            </a:r>
          </a:p>
          <a:p>
            <a:r>
              <a:rPr lang="nb-NO" dirty="0" smtClean="0"/>
              <a:t>Medlemsmøtet i oktober valgte hvilke alternativer som vi går videre med</a:t>
            </a:r>
          </a:p>
          <a:p>
            <a:r>
              <a:rPr lang="nb-NO" dirty="0" smtClean="0"/>
              <a:t>Telemarksforskning/NIVI analyse valgt til ekstern utreder</a:t>
            </a:r>
          </a:p>
          <a:p>
            <a:r>
              <a:rPr lang="nb-NO" dirty="0" smtClean="0"/>
              <a:t>Setter felles plankontor «på vent»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78A742A-C291-4181-BF6F-83527F96F9B7}" type="datetime1">
              <a:rPr lang="en-US" smtClean="0"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9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Mål for prosjektet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b-NO" b="1" i="1" dirty="0"/>
              <a:t>Effektmål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Utredningen skal gi et tilstrekkelig faktagrunnlag for at hver av ROR-kommunene kan gjøre sine valg om framtidig kommunestruktur i løpet av perioden mai </a:t>
            </a:r>
            <a:r>
              <a:rPr lang="nb-NO" dirty="0" smtClean="0"/>
              <a:t>2015-2016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b="1" i="1" dirty="0"/>
              <a:t>Resultatmål</a:t>
            </a:r>
            <a:endParaRPr lang="nb-NO" dirty="0"/>
          </a:p>
          <a:p>
            <a:pPr lvl="0"/>
            <a:r>
              <a:rPr lang="nb-NO" dirty="0"/>
              <a:t>Utredningen skal fokusere på de 4 målområdene for reformen – hvordan få til:</a:t>
            </a:r>
          </a:p>
          <a:p>
            <a:pPr lvl="1"/>
            <a:r>
              <a:rPr lang="nb-NO" dirty="0"/>
              <a:t>Helhetlig og samordnet samfunnsutvikling </a:t>
            </a:r>
          </a:p>
          <a:p>
            <a:pPr lvl="1"/>
            <a:r>
              <a:rPr lang="nb-NO" dirty="0"/>
              <a:t>Gode og likeverdig tjenester </a:t>
            </a:r>
          </a:p>
          <a:p>
            <a:pPr lvl="1"/>
            <a:r>
              <a:rPr lang="nb-NO" dirty="0"/>
              <a:t>Bærekraftige og økonomisk robuste kommuner </a:t>
            </a:r>
          </a:p>
          <a:p>
            <a:pPr lvl="1"/>
            <a:r>
              <a:rPr lang="nb-NO" dirty="0"/>
              <a:t>Styrket lokaldemokrati </a:t>
            </a:r>
          </a:p>
          <a:p>
            <a:pPr lvl="0"/>
            <a:r>
              <a:rPr lang="nb-NO" dirty="0"/>
              <a:t>Utredningen skal utrede ulike modeller for Romsdalskommunene hvor alle alternativene inneholder minst 2 kommuner</a:t>
            </a:r>
          </a:p>
          <a:p>
            <a:pPr lvl="0"/>
            <a:r>
              <a:rPr lang="nb-NO" dirty="0"/>
              <a:t>Utredningen skal være egnet som fakta- og prosessdokument for lokale beslutninger i de enkelte kommuner</a:t>
            </a:r>
          </a:p>
          <a:p>
            <a:pPr lvl="0"/>
            <a:r>
              <a:rPr lang="nb-NO" dirty="0"/>
              <a:t>Utredningen skal ende opp i en sluttrapport som legges frem for kommunestyrene til behandling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200154C-A0F5-4A84-A71A-97B91086EC0E}" type="datetime1">
              <a:rPr lang="en-US" smtClean="0"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3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Prosjektorganisering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5719B20-4AA3-4F17-8346-67CE8D76EE51}" type="datetime1">
              <a:rPr lang="en-US" smtClean="0"/>
              <a:t>11/4/2014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47" y="1504709"/>
            <a:ext cx="8119753" cy="478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374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5458B7F-29E1-4EC1-AA1C-D613408F15EC}" type="datetime1">
              <a:rPr lang="en-US" smtClean="0"/>
              <a:t>11/4/2014</a:t>
            </a:fld>
            <a:endParaRPr lang="en-US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045158"/>
              </p:ext>
            </p:extLst>
          </p:nvPr>
        </p:nvGraphicFramePr>
        <p:xfrm>
          <a:off x="347241" y="464465"/>
          <a:ext cx="7118431" cy="6237277"/>
        </p:xfrm>
        <a:graphic>
          <a:graphicData uri="http://schemas.openxmlformats.org/drawingml/2006/table">
            <a:tbl>
              <a:tblPr firstRow="1" firstCol="1" bandRow="1"/>
              <a:tblGrid>
                <a:gridCol w="752727"/>
                <a:gridCol w="871687"/>
                <a:gridCol w="631716"/>
                <a:gridCol w="754094"/>
                <a:gridCol w="903135"/>
                <a:gridCol w="819044"/>
                <a:gridCol w="768451"/>
                <a:gridCol w="768451"/>
                <a:gridCol w="849126"/>
              </a:tblGrid>
              <a:tr h="70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Tidsfrist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Milepæl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Kom-munen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Prosjekt-eier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Styrings-gruppe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Prosjekt-leder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Politisk arbeids-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gruppe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Eksterne aktører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Fylkesmann </a:t>
                      </a:r>
                      <a:r>
                        <a:rPr lang="nb-NO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og Fylkes-kommune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10.09.14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Konsulent valgt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A/B sammen med styret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12.09.14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Prosjektplan </a:t>
                      </a:r>
                      <a:r>
                        <a:rPr lang="nb-N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godkjent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17.10.14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Mulige kommune-alternativer valgt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12.12.14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Helhetlig og samordnet samfunns-utvikling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Feb 15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Gode og likeverdige tjenester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Mars 15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Bærekraftige </a:t>
                      </a:r>
                      <a:r>
                        <a:rPr lang="nb-N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og økonomisk robuste kommuner 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Apr 15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Styrket lokal-demokrati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Mai 15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Sluttrapport </a:t>
                      </a:r>
                      <a:r>
                        <a:rPr lang="nb-N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godkjent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nb-NO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Juni 15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Slutt-rapport </a:t>
                      </a:r>
                      <a:r>
                        <a:rPr lang="nb-NO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kommunisert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79" marR="43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55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Utredningsalternativer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nb-NO" dirty="0"/>
              <a:t>Alle kommunene i ROR</a:t>
            </a:r>
          </a:p>
          <a:p>
            <a:pPr lvl="0"/>
            <a:r>
              <a:rPr lang="nb-NO" dirty="0"/>
              <a:t>Aukra-Eide-Fræna-Midsund-Molde</a:t>
            </a:r>
          </a:p>
          <a:p>
            <a:pPr lvl="0"/>
            <a:r>
              <a:rPr lang="nb-NO" dirty="0"/>
              <a:t>Aukra-Eide-Fræna-Midsund</a:t>
            </a:r>
          </a:p>
          <a:p>
            <a:pPr lvl="0"/>
            <a:r>
              <a:rPr lang="nb-NO" dirty="0"/>
              <a:t>Aukra-Fræna-Midsund</a:t>
            </a:r>
          </a:p>
          <a:p>
            <a:pPr lvl="0"/>
            <a:r>
              <a:rPr lang="nb-NO" dirty="0"/>
              <a:t>Aukra-Midsund-Vestnes</a:t>
            </a:r>
          </a:p>
          <a:p>
            <a:pPr lvl="0"/>
            <a:r>
              <a:rPr lang="nb-NO" dirty="0"/>
              <a:t>Eide-Fræna-Molde</a:t>
            </a:r>
          </a:p>
          <a:p>
            <a:pPr lvl="0"/>
            <a:r>
              <a:rPr lang="nb-NO" dirty="0"/>
              <a:t>Nesset-Sunndal	</a:t>
            </a:r>
          </a:p>
          <a:p>
            <a:pPr lvl="0"/>
            <a:r>
              <a:rPr lang="nb-NO" dirty="0"/>
              <a:t>Rauma-Vestnes</a:t>
            </a:r>
          </a:p>
          <a:p>
            <a:pPr lvl="0"/>
            <a:r>
              <a:rPr lang="nb-NO" dirty="0"/>
              <a:t>Fræna-Molde		</a:t>
            </a:r>
          </a:p>
          <a:p>
            <a:pPr lvl="0"/>
            <a:r>
              <a:rPr lang="nb-NO" dirty="0"/>
              <a:t>Eide-Fræna</a:t>
            </a:r>
          </a:p>
          <a:p>
            <a:pPr lvl="0"/>
            <a:r>
              <a:rPr lang="nb-NO" dirty="0" smtClean="0"/>
              <a:t>Aukra-Molde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D3E82DF-CB4E-4A0C-80EE-A2FA16CAC58E}" type="datetime1">
              <a:rPr lang="en-US" smtClean="0"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2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Metode Telemarksforskning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nb-NO" sz="1800" dirty="0" smtClean="0"/>
              <a:t>Som </a:t>
            </a:r>
            <a:r>
              <a:rPr lang="nb-NO" sz="1800" dirty="0"/>
              <a:t>grunnlag for å beskrive en del sentrale utviklingstrekk for kommunene knyttet til befolkningsutvikling, næringsutvikling, pendling og tjenesteproduksjon, vil vi ta utgangspunkt i eksisterende statistikk og utredninger. </a:t>
            </a:r>
          </a:p>
          <a:p>
            <a:pPr lvl="1" indent="-342900"/>
            <a:r>
              <a:rPr lang="nb-NO" sz="1400" dirty="0" smtClean="0"/>
              <a:t>www.nykommune.no–utredningsverktøyet </a:t>
            </a:r>
            <a:r>
              <a:rPr lang="nb-NO" sz="1400" dirty="0"/>
              <a:t>til </a:t>
            </a:r>
            <a:r>
              <a:rPr lang="nb-NO" sz="1400" dirty="0" smtClean="0"/>
              <a:t>KMD</a:t>
            </a:r>
            <a:endParaRPr lang="nb-NO" sz="1400" dirty="0"/>
          </a:p>
          <a:p>
            <a:pPr lvl="1" indent="-342900"/>
            <a:r>
              <a:rPr lang="nb-NO" sz="1400" dirty="0"/>
              <a:t>D</a:t>
            </a:r>
            <a:r>
              <a:rPr lang="nb-NO" sz="1400" dirty="0" smtClean="0"/>
              <a:t>ata </a:t>
            </a:r>
            <a:r>
              <a:rPr lang="nb-NO" sz="1400" dirty="0"/>
              <a:t>fra </a:t>
            </a:r>
            <a:r>
              <a:rPr lang="nb-NO" sz="1400" dirty="0" err="1"/>
              <a:t>Kostra</a:t>
            </a:r>
            <a:r>
              <a:rPr lang="nb-NO" sz="1400" dirty="0"/>
              <a:t> </a:t>
            </a:r>
            <a:r>
              <a:rPr lang="nb-NO" sz="1400" dirty="0" err="1" smtClean="0"/>
              <a:t>mht</a:t>
            </a:r>
            <a:r>
              <a:rPr lang="nb-NO" sz="1400" dirty="0" smtClean="0"/>
              <a:t> økonomisk situasjonen </a:t>
            </a:r>
            <a:r>
              <a:rPr lang="nb-NO" sz="1400" dirty="0"/>
              <a:t>til </a:t>
            </a:r>
            <a:r>
              <a:rPr lang="nb-NO" sz="1400" dirty="0" smtClean="0"/>
              <a:t>kommunene </a:t>
            </a:r>
            <a:endParaRPr lang="nb-NO" sz="1400" dirty="0"/>
          </a:p>
          <a:p>
            <a:pPr>
              <a:buFont typeface="+mj-lt"/>
              <a:buAutoNum type="arabicPeriod"/>
            </a:pPr>
            <a:endParaRPr lang="nb-NO" sz="1800" dirty="0"/>
          </a:p>
          <a:p>
            <a:pPr>
              <a:buFont typeface="+mj-lt"/>
              <a:buAutoNum type="arabicPeriod"/>
            </a:pPr>
            <a:r>
              <a:rPr lang="nb-NO" sz="1800" dirty="0" smtClean="0"/>
              <a:t>I </a:t>
            </a:r>
            <a:r>
              <a:rPr lang="nb-NO" sz="1800" dirty="0"/>
              <a:t>tillegg til eksisterende statistikk og tall for offentlige registre vil vi gjennomføre: </a:t>
            </a:r>
          </a:p>
          <a:p>
            <a:pPr lvl="1"/>
            <a:r>
              <a:rPr lang="nb-NO" sz="1400" dirty="0" smtClean="0"/>
              <a:t>Intervjuer </a:t>
            </a:r>
            <a:endParaRPr lang="nb-NO" sz="1400" dirty="0"/>
          </a:p>
          <a:p>
            <a:pPr lvl="1"/>
            <a:r>
              <a:rPr lang="nb-NO" sz="1400" dirty="0" smtClean="0"/>
              <a:t>Spørreundersøkelse </a:t>
            </a:r>
            <a:endParaRPr lang="nb-NO" sz="1400" dirty="0"/>
          </a:p>
          <a:p>
            <a:pPr lvl="1"/>
            <a:r>
              <a:rPr lang="nb-NO" sz="1400" dirty="0" smtClean="0"/>
              <a:t>Gjennomgå </a:t>
            </a:r>
            <a:r>
              <a:rPr lang="nb-NO" sz="1400" dirty="0"/>
              <a:t>informasjon fra regionen </a:t>
            </a:r>
          </a:p>
          <a:p>
            <a:pPr>
              <a:buFont typeface="+mj-lt"/>
              <a:buAutoNum type="arabicPeriod"/>
            </a:pPr>
            <a:endParaRPr lang="nb-NO" sz="1800" dirty="0"/>
          </a:p>
          <a:p>
            <a:pPr>
              <a:buFont typeface="+mj-lt"/>
              <a:buAutoNum type="arabicPeriod"/>
            </a:pPr>
            <a:r>
              <a:rPr lang="nb-NO" sz="1800" dirty="0" smtClean="0"/>
              <a:t>I </a:t>
            </a:r>
            <a:r>
              <a:rPr lang="nb-NO" sz="1800" dirty="0"/>
              <a:t>tillegg vil vi bruke erfaringer fra tidligere utredninger. </a:t>
            </a:r>
          </a:p>
          <a:p>
            <a:pPr marL="0" indent="0">
              <a:buNone/>
            </a:pPr>
            <a:endParaRPr lang="nb-NO" sz="18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CAAA918-0D7A-4D17-AA8F-2909700AE4F4}" type="datetime1">
              <a:rPr lang="en-US" smtClean="0"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21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Bidrag fra kommunene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nb-NO" sz="3800" dirty="0" smtClean="0"/>
              <a:t>Dokumentasjon </a:t>
            </a:r>
            <a:r>
              <a:rPr lang="nb-NO" sz="3800" dirty="0"/>
              <a:t>fra </a:t>
            </a:r>
            <a:r>
              <a:rPr lang="nb-NO" sz="3800" dirty="0" smtClean="0"/>
              <a:t>regionrådet/kommunen</a:t>
            </a:r>
          </a:p>
          <a:p>
            <a:pPr marL="742950" indent="-742950">
              <a:buFont typeface="+mj-lt"/>
              <a:buAutoNum type="arabicPeriod"/>
            </a:pPr>
            <a:r>
              <a:rPr lang="nb-NO" sz="3800" dirty="0" smtClean="0"/>
              <a:t>Dybdeintervjuer</a:t>
            </a:r>
            <a:endParaRPr lang="nb-NO" sz="3800" dirty="0"/>
          </a:p>
          <a:p>
            <a:pPr lvl="2"/>
            <a:r>
              <a:rPr lang="nb-NO" sz="3000" dirty="0" smtClean="0"/>
              <a:t>Ordfører</a:t>
            </a:r>
            <a:r>
              <a:rPr lang="nb-NO" sz="3000" dirty="0"/>
              <a:t>, varaordfører og </a:t>
            </a:r>
            <a:r>
              <a:rPr lang="nb-NO" sz="3000" dirty="0" smtClean="0"/>
              <a:t>opposisjonsleder</a:t>
            </a:r>
            <a:endParaRPr lang="nb-NO" sz="3000" dirty="0"/>
          </a:p>
          <a:p>
            <a:pPr lvl="2"/>
            <a:r>
              <a:rPr lang="nb-NO" sz="3000" dirty="0" smtClean="0"/>
              <a:t>Rådmennene </a:t>
            </a:r>
            <a:endParaRPr lang="nb-NO" sz="3000" dirty="0"/>
          </a:p>
          <a:p>
            <a:pPr lvl="2"/>
            <a:r>
              <a:rPr lang="nb-NO" sz="3000" dirty="0" smtClean="0"/>
              <a:t>Administrative ledere</a:t>
            </a:r>
            <a:endParaRPr lang="nb-NO" sz="3000" dirty="0"/>
          </a:p>
          <a:p>
            <a:pPr marL="742950" indent="-742950">
              <a:buFont typeface="+mj-lt"/>
              <a:buAutoNum type="arabicPeriod"/>
            </a:pPr>
            <a:r>
              <a:rPr lang="nb-NO" sz="3700" dirty="0"/>
              <a:t>Spørreundersøkelse</a:t>
            </a:r>
          </a:p>
          <a:p>
            <a:pPr lvl="2"/>
            <a:r>
              <a:rPr lang="nb-NO" sz="3000" dirty="0" smtClean="0"/>
              <a:t>Representantene </a:t>
            </a:r>
            <a:r>
              <a:rPr lang="nb-NO" sz="3000" dirty="0"/>
              <a:t>i kommunestyrene </a:t>
            </a:r>
          </a:p>
          <a:p>
            <a:pPr lvl="2"/>
            <a:r>
              <a:rPr lang="nb-NO" sz="3000" dirty="0" smtClean="0"/>
              <a:t>Rådmenn </a:t>
            </a:r>
            <a:endParaRPr lang="nb-NO" sz="3000" dirty="0"/>
          </a:p>
          <a:p>
            <a:pPr lvl="2"/>
            <a:r>
              <a:rPr lang="nb-NO" sz="3000" dirty="0" smtClean="0"/>
              <a:t>Kommunalsjefer/etatsleder/enhetsleder</a:t>
            </a:r>
            <a:r>
              <a:rPr lang="nb-NO" sz="3000" dirty="0" smtClean="0"/>
              <a:t>/ virksomhetsleder </a:t>
            </a:r>
            <a:endParaRPr lang="nb-NO" sz="3000" dirty="0"/>
          </a:p>
          <a:p>
            <a:pPr lvl="2"/>
            <a:r>
              <a:rPr lang="nb-NO" sz="3000" dirty="0" smtClean="0"/>
              <a:t>Tillitsvalgte </a:t>
            </a:r>
            <a:endParaRPr lang="nb-NO" sz="3000" dirty="0"/>
          </a:p>
          <a:p>
            <a:pPr lvl="2"/>
            <a:r>
              <a:rPr lang="nb-NO" sz="3000" dirty="0" smtClean="0"/>
              <a:t>Ungdomsråd/eldreråd</a:t>
            </a:r>
            <a:endParaRPr lang="nb-NO" sz="3000" dirty="0"/>
          </a:p>
          <a:p>
            <a:pPr marL="0" indent="0">
              <a:buNone/>
            </a:pPr>
            <a:endParaRPr lang="nb-NO" sz="38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BF6982B-8DCF-438A-9272-322E3CBC0D97}" type="datetime1">
              <a:rPr lang="en-US" smtClean="0"/>
              <a:t>11/4/2014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66978"/>
      </p:ext>
    </p:extLst>
  </p:cSld>
  <p:clrMapOvr>
    <a:masterClrMapping/>
  </p:clrMapOvr>
</p:sld>
</file>

<file path=ppt/theme/theme1.xml><?xml version="1.0" encoding="utf-8"?>
<a:theme xmlns:a="http://schemas.openxmlformats.org/drawingml/2006/main" name="Møte 29. novemb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Møte 29. november</Template>
  <TotalTime>1519</TotalTime>
  <Words>484</Words>
  <Application>Microsoft Office PowerPoint</Application>
  <PresentationFormat>Skjermfremvisning (4:3)</PresentationFormat>
  <Paragraphs>192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13</vt:i4>
      </vt:variant>
    </vt:vector>
  </HeadingPairs>
  <TitlesOfParts>
    <vt:vector size="15" baseType="lpstr">
      <vt:lpstr>Møte 29. november</vt:lpstr>
      <vt:lpstr>Office Theme</vt:lpstr>
      <vt:lpstr>Prosjekt samfunnskonsekvenser og kommunestruktur </vt:lpstr>
      <vt:lpstr>Endrede planer</vt:lpstr>
      <vt:lpstr>Medlemsmøtet i ROR</vt:lpstr>
      <vt:lpstr>Mål for prosjektet</vt:lpstr>
      <vt:lpstr>Prosjektorganisering</vt:lpstr>
      <vt:lpstr>PowerPoint-presentasjon</vt:lpstr>
      <vt:lpstr>Utredningsalternativer</vt:lpstr>
      <vt:lpstr>Metode Telemarksforskning</vt:lpstr>
      <vt:lpstr>Bidrag fra kommunene</vt:lpstr>
      <vt:lpstr>Om intervjuene</vt:lpstr>
      <vt:lpstr>Om spørreundersøkelsene</vt:lpstr>
      <vt:lpstr>Sluttrapport fra Telemarksforskning</vt:lpstr>
      <vt:lpstr>Status nå</vt:lpstr>
    </vt:vector>
  </TitlesOfParts>
  <Company>Molde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Sykehussaken</dc:title>
  <dc:creator>Roald Britt Rakvåg</dc:creator>
  <cp:lastModifiedBy>Roald Britt Rakvåg</cp:lastModifiedBy>
  <cp:revision>93</cp:revision>
  <cp:lastPrinted>2014-04-23T11:44:08Z</cp:lastPrinted>
  <dcterms:created xsi:type="dcterms:W3CDTF">2013-11-28T21:25:13Z</dcterms:created>
  <dcterms:modified xsi:type="dcterms:W3CDTF">2014-11-04T12:49:26Z</dcterms:modified>
</cp:coreProperties>
</file>