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9" r:id="rId2"/>
    <p:sldId id="279" r:id="rId3"/>
    <p:sldId id="280" r:id="rId4"/>
    <p:sldId id="283" r:id="rId5"/>
    <p:sldId id="286" r:id="rId6"/>
    <p:sldId id="287" r:id="rId7"/>
    <p:sldId id="288" r:id="rId8"/>
    <p:sldId id="284" r:id="rId9"/>
    <p:sldId id="290" r:id="rId10"/>
    <p:sldId id="285" r:id="rId11"/>
  </p:sldIdLst>
  <p:sldSz cx="9144000" cy="6858000" type="screen4x3"/>
  <p:notesSz cx="6808788" cy="9940925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78" autoAdjust="0"/>
    <p:restoredTop sz="95507" autoAdjust="0"/>
  </p:normalViewPr>
  <p:slideViewPr>
    <p:cSldViewPr>
      <p:cViewPr varScale="1">
        <p:scale>
          <a:sx n="116" d="100"/>
          <a:sy n="116" d="100"/>
        </p:scale>
        <p:origin x="76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12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50475" cy="497046"/>
          </a:xfrm>
          <a:prstGeom prst="rect">
            <a:avLst/>
          </a:prstGeom>
        </p:spPr>
        <p:txBody>
          <a:bodyPr vert="horz" lIns="95708" tIns="47854" rIns="95708" bIns="47854" rtlCol="0"/>
          <a:lstStyle>
            <a:lvl1pPr algn="l">
              <a:defRPr sz="13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6738" y="1"/>
            <a:ext cx="2950475" cy="497046"/>
          </a:xfrm>
          <a:prstGeom prst="rect">
            <a:avLst/>
          </a:prstGeom>
        </p:spPr>
        <p:txBody>
          <a:bodyPr vert="horz" lIns="95708" tIns="47854" rIns="95708" bIns="47854" rtlCol="0"/>
          <a:lstStyle>
            <a:lvl1pPr algn="r">
              <a:defRPr sz="1300"/>
            </a:lvl1pPr>
          </a:lstStyle>
          <a:p>
            <a:fld id="{BFBCA969-BFCD-44B3-99F2-A2978E45C9CD}" type="datetimeFigureOut">
              <a:rPr lang="nb-NO" smtClean="0"/>
              <a:pPr/>
              <a:t>17.06.2015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1" y="9442154"/>
            <a:ext cx="2950475" cy="497046"/>
          </a:xfrm>
          <a:prstGeom prst="rect">
            <a:avLst/>
          </a:prstGeom>
        </p:spPr>
        <p:txBody>
          <a:bodyPr vert="horz" lIns="95708" tIns="47854" rIns="95708" bIns="47854" rtlCol="0" anchor="b"/>
          <a:lstStyle>
            <a:lvl1pPr algn="l">
              <a:defRPr sz="13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6738" y="9442154"/>
            <a:ext cx="2950475" cy="497046"/>
          </a:xfrm>
          <a:prstGeom prst="rect">
            <a:avLst/>
          </a:prstGeom>
        </p:spPr>
        <p:txBody>
          <a:bodyPr vert="horz" lIns="95708" tIns="47854" rIns="95708" bIns="47854" rtlCol="0" anchor="b"/>
          <a:lstStyle>
            <a:lvl1pPr algn="r">
              <a:defRPr sz="1300"/>
            </a:lvl1pPr>
          </a:lstStyle>
          <a:p>
            <a:fld id="{FDEF3EF6-3956-4125-A655-402A9104F97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8841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50475" cy="497046"/>
          </a:xfrm>
          <a:prstGeom prst="rect">
            <a:avLst/>
          </a:prstGeom>
        </p:spPr>
        <p:txBody>
          <a:bodyPr vert="horz" lIns="95708" tIns="47854" rIns="95708" bIns="47854" rtlCol="0"/>
          <a:lstStyle>
            <a:lvl1pPr algn="l">
              <a:defRPr sz="13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6738" y="1"/>
            <a:ext cx="2950475" cy="497046"/>
          </a:xfrm>
          <a:prstGeom prst="rect">
            <a:avLst/>
          </a:prstGeom>
        </p:spPr>
        <p:txBody>
          <a:bodyPr vert="horz" lIns="95708" tIns="47854" rIns="95708" bIns="47854" rtlCol="0"/>
          <a:lstStyle>
            <a:lvl1pPr algn="r">
              <a:defRPr sz="1300"/>
            </a:lvl1pPr>
          </a:lstStyle>
          <a:p>
            <a:fld id="{26DE9722-5244-44F4-BBDB-EB4D8BD91BF6}" type="datetimeFigureOut">
              <a:rPr lang="nb-NO" smtClean="0"/>
              <a:pPr/>
              <a:t>17.06.2015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70462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708" tIns="47854" rIns="95708" bIns="47854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5708" tIns="47854" rIns="95708" bIns="47854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1" y="9442154"/>
            <a:ext cx="2950475" cy="497046"/>
          </a:xfrm>
          <a:prstGeom prst="rect">
            <a:avLst/>
          </a:prstGeom>
        </p:spPr>
        <p:txBody>
          <a:bodyPr vert="horz" lIns="95708" tIns="47854" rIns="95708" bIns="47854" rtlCol="0" anchor="b"/>
          <a:lstStyle>
            <a:lvl1pPr algn="l">
              <a:defRPr sz="13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6738" y="9442154"/>
            <a:ext cx="2950475" cy="497046"/>
          </a:xfrm>
          <a:prstGeom prst="rect">
            <a:avLst/>
          </a:prstGeom>
        </p:spPr>
        <p:txBody>
          <a:bodyPr vert="horz" lIns="95708" tIns="47854" rIns="95708" bIns="47854" rtlCol="0" anchor="b"/>
          <a:lstStyle>
            <a:lvl1pPr algn="r">
              <a:defRPr sz="1300"/>
            </a:lvl1pPr>
          </a:lstStyle>
          <a:p>
            <a:fld id="{50336448-9F0C-434C-8629-494CD227BCB2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5305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336448-9F0C-434C-8629-494CD227BCB2}" type="slidenum">
              <a:rPr lang="nb-NO" smtClean="0"/>
              <a:pPr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400643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336448-9F0C-434C-8629-494CD227BCB2}" type="slidenum">
              <a:rPr lang="nb-NO" smtClean="0"/>
              <a:pPr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545958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336448-9F0C-434C-8629-494CD227BCB2}" type="slidenum">
              <a:rPr lang="nb-NO" smtClean="0"/>
              <a:pPr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536330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336448-9F0C-434C-8629-494CD227BCB2}" type="slidenum">
              <a:rPr lang="nb-NO" smtClean="0"/>
              <a:pPr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315621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336448-9F0C-434C-8629-494CD227BCB2}" type="slidenum">
              <a:rPr lang="nb-NO" smtClean="0"/>
              <a:pPr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326551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336448-9F0C-434C-8629-494CD227BCB2}" type="slidenum">
              <a:rPr lang="nb-NO" smtClean="0"/>
              <a:pPr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898820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336448-9F0C-434C-8629-494CD227BCB2}" type="slidenum">
              <a:rPr lang="nb-NO" smtClean="0"/>
              <a:pPr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602907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336448-9F0C-434C-8629-494CD227BCB2}" type="slidenum">
              <a:rPr lang="nb-NO" smtClean="0"/>
              <a:pPr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272409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336448-9F0C-434C-8629-494CD227BCB2}" type="slidenum">
              <a:rPr lang="nb-NO" smtClean="0"/>
              <a:pPr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991558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336448-9F0C-434C-8629-494CD227BCB2}" type="slidenum">
              <a:rPr lang="nb-NO" smtClean="0"/>
              <a:pPr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2072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029604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714348" y="3886200"/>
            <a:ext cx="8001056" cy="1752600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E3AC4-A53F-4114-AF58-C34416A51904}" type="datetime1">
              <a:rPr lang="nb-NO" smtClean="0"/>
              <a:pPr>
                <a:defRPr/>
              </a:pPr>
              <a:t>17.06.2015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DE7D8-5AB1-42E4-AF7A-7B942CD40990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851EC-7AC4-4B63-BB49-36C17376E1AF}" type="datetime1">
              <a:rPr lang="nb-NO" smtClean="0"/>
              <a:pPr>
                <a:defRPr/>
              </a:pPr>
              <a:t>17.06.2015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9A80E-8A7F-452B-9812-FEE6E6D60E1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129334" y="274638"/>
            <a:ext cx="1300186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54356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4E946-6347-4593-B72C-82BFE985570B}" type="datetime1">
              <a:rPr lang="nb-NO" smtClean="0"/>
              <a:pPr>
                <a:defRPr/>
              </a:pPr>
              <a:t>17.06.2015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751B2-3A22-4079-98F8-9E015374FDA3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86808" cy="785818"/>
          </a:xfrm>
        </p:spPr>
        <p:txBody>
          <a:bodyPr/>
          <a:lstStyle>
            <a:lvl1pPr algn="ctr">
              <a:defRPr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2A61F-A6DA-4B03-8EF5-F7C828C76413}" type="datetime1">
              <a:rPr lang="nb-NO" smtClean="0"/>
              <a:pPr>
                <a:defRPr/>
              </a:pPr>
              <a:t>17.06.2015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9189A-2456-41F5-9E11-E2A6EC58050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806452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8064529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2B466-1259-45DF-9C7B-3B05878B09F4}" type="datetime1">
              <a:rPr lang="nb-NO" smtClean="0"/>
              <a:pPr>
                <a:defRPr/>
              </a:pPr>
              <a:t>17.06.2015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1B4D8-3038-4747-B873-AFBB8A66584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433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14876" y="1617681"/>
            <a:ext cx="40005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9CE1D-B8B4-4974-BF74-1A2F8A795A31}" type="datetime1">
              <a:rPr lang="nb-NO" smtClean="0"/>
              <a:pPr>
                <a:defRPr/>
              </a:pPr>
              <a:t>17.06.2015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A0150-ED34-4268-9BBE-1AB9548E2FE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24032"/>
            <a:ext cx="397192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263794"/>
            <a:ext cx="397192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714876" y="1643050"/>
            <a:ext cx="400052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714876" y="2282812"/>
            <a:ext cx="400052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7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6372C-F98E-4431-AC33-4E63AB6AA028}" type="datetime1">
              <a:rPr lang="nb-NO" smtClean="0"/>
              <a:pPr>
                <a:defRPr/>
              </a:pPr>
              <a:t>17.06.2015</a:t>
            </a:fld>
            <a:endParaRPr lang="nb-NO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0130F-F408-4DAF-BF73-88102132AD5F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50B36-9EB3-4EC0-B02D-6171FAAF7F03}" type="datetime1">
              <a:rPr lang="nb-NO" smtClean="0"/>
              <a:pPr>
                <a:defRPr/>
              </a:pPr>
              <a:t>17.06.2015</a:t>
            </a:fld>
            <a:endParaRPr lang="nb-NO"/>
          </a:p>
        </p:txBody>
      </p:sp>
      <p:sp>
        <p:nvSpPr>
          <p:cNvPr id="4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F6D99-829D-4145-8CDD-82BB7F2B196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CD7B2-5016-4290-84F2-BBD4F38AD3A8}" type="datetime1">
              <a:rPr lang="nb-NO" smtClean="0"/>
              <a:pPr>
                <a:defRPr/>
              </a:pPr>
              <a:t>17.06.2015</a:t>
            </a:fld>
            <a:endParaRPr lang="nb-NO"/>
          </a:p>
        </p:txBody>
      </p:sp>
      <p:sp>
        <p:nvSpPr>
          <p:cNvPr id="3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A167A-836A-4334-8E6B-1F21BE7F0660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268604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214678" y="273050"/>
            <a:ext cx="542928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268604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EF4A2-51F8-47D5-9AD8-4A7035F2834B}" type="datetime1">
              <a:rPr lang="nb-NO" smtClean="0"/>
              <a:pPr>
                <a:defRPr/>
              </a:pPr>
              <a:t>17.06.2015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38D14-6C93-464E-90B7-27A7A0D1F5B8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14348" y="4800600"/>
            <a:ext cx="8001056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714348" y="612775"/>
            <a:ext cx="8001056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b-NO" noProof="0" smtClean="0"/>
              <a:t>Klikk ikonet for å legge til et bilde</a:t>
            </a:r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714348" y="5367338"/>
            <a:ext cx="8001056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0AD78-BD57-499F-8CC4-7B0C5AC4ADF0}" type="datetime1">
              <a:rPr lang="nb-NO" smtClean="0"/>
              <a:pPr>
                <a:defRPr/>
              </a:pPr>
              <a:t>17.06.2015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BEF17-4EC4-4725-BAC4-398C48893F1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428625" y="785813"/>
            <a:ext cx="8286750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27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428625" y="1600200"/>
            <a:ext cx="828675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319420-BC50-447C-912A-C721E6C4A2C2}" type="datetime1">
              <a:rPr lang="nb-NO" smtClean="0"/>
              <a:pPr>
                <a:defRPr/>
              </a:pPr>
              <a:t>17.06.2015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20E6E69-579A-4D32-974B-319698C03EF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  <p:pic>
        <p:nvPicPr>
          <p:cNvPr id="1031" name="Bilde 7" descr="Riksvåpenet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14313" y="142875"/>
            <a:ext cx="376237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lassholder for tittel 1"/>
          <p:cNvSpPr txBox="1">
            <a:spLocks/>
          </p:cNvSpPr>
          <p:nvPr/>
        </p:nvSpPr>
        <p:spPr>
          <a:xfrm>
            <a:off x="642938" y="276225"/>
            <a:ext cx="3429000" cy="357188"/>
          </a:xfrm>
          <a:prstGeom prst="rect">
            <a:avLst/>
          </a:prstGeom>
        </p:spPr>
        <p:txBody>
          <a:bodyPr anchor="ctr">
            <a:normAutofit fontScale="850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b-NO" sz="2000" dirty="0">
                <a:latin typeface="+mj-lt"/>
                <a:ea typeface="+mj-ea"/>
                <a:cs typeface="+mj-cs"/>
              </a:rPr>
              <a:t>Fylkesmannen i Møre og Romsdal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Inndelingsloven</a:t>
            </a:r>
            <a:endParaRPr lang="nn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b="1" dirty="0" smtClean="0"/>
              <a:t>Formål:</a:t>
            </a:r>
            <a:endParaRPr lang="nn-NO" b="1" dirty="0"/>
          </a:p>
          <a:p>
            <a:pPr>
              <a:buFontTx/>
              <a:buChar char="-"/>
            </a:pPr>
            <a:r>
              <a:rPr lang="nb-NO" dirty="0" smtClean="0"/>
              <a:t>Sikre et funksjonsdyktig folkestyre</a:t>
            </a:r>
          </a:p>
          <a:p>
            <a:pPr>
              <a:buFontTx/>
              <a:buChar char="-"/>
            </a:pPr>
            <a:r>
              <a:rPr lang="nb-NO" dirty="0" smtClean="0"/>
              <a:t>Innenfor ramma av det nasjonale fellesskap</a:t>
            </a:r>
          </a:p>
          <a:p>
            <a:pPr>
              <a:buFontTx/>
              <a:buChar char="-"/>
            </a:pPr>
            <a:r>
              <a:rPr lang="nb-NO" dirty="0" smtClean="0"/>
              <a:t>Effektiv lokalforvaltning</a:t>
            </a:r>
          </a:p>
          <a:p>
            <a:pPr>
              <a:buFontTx/>
              <a:buChar char="-"/>
            </a:pPr>
            <a:r>
              <a:rPr lang="nb-NO" dirty="0" smtClean="0"/>
              <a:t>Skape formålstjenlige enheter</a:t>
            </a:r>
          </a:p>
          <a:p>
            <a:pPr>
              <a:buFontTx/>
              <a:buChar char="-"/>
            </a:pPr>
            <a:r>
              <a:rPr lang="nb-NO" dirty="0" smtClean="0"/>
              <a:t>Gi innbyggerne tilfredsstillende tjenester</a:t>
            </a:r>
          </a:p>
          <a:p>
            <a:pPr>
              <a:buFontTx/>
              <a:buChar char="-"/>
            </a:pPr>
            <a:r>
              <a:rPr lang="nb-NO" dirty="0" smtClean="0"/>
              <a:t>Lokal medvirkning </a:t>
            </a:r>
          </a:p>
          <a:p>
            <a:pPr marL="0" indent="0">
              <a:buNone/>
            </a:pPr>
            <a:endParaRPr lang="nn-NO" b="1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19189A-2456-41F5-9E11-E2A6EC58050B}" type="slidenum">
              <a:rPr lang="nb-NO" smtClean="0"/>
              <a:pPr>
                <a:defRPr/>
              </a:pPr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2137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Økonomisk kompensasjon</a:t>
            </a:r>
            <a:endParaRPr lang="nn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nb-NO" sz="3200" dirty="0"/>
              <a:t>Kr 100’ til de kommuner som har:</a:t>
            </a:r>
          </a:p>
          <a:p>
            <a:pPr marL="457200" lvl="1" indent="0">
              <a:buNone/>
            </a:pPr>
            <a:r>
              <a:rPr lang="nb-NO" sz="3200" dirty="0"/>
              <a:t>    - laga faktagrunnlag</a:t>
            </a:r>
          </a:p>
          <a:p>
            <a:pPr marL="457200" lvl="1" indent="0">
              <a:buNone/>
            </a:pPr>
            <a:r>
              <a:rPr lang="nb-NO" sz="3200" dirty="0"/>
              <a:t>    - gjort </a:t>
            </a:r>
            <a:r>
              <a:rPr lang="nb-NO" sz="3200" dirty="0" smtClean="0"/>
              <a:t>retningsvalg</a:t>
            </a:r>
            <a:endParaRPr lang="nb-NO" dirty="0"/>
          </a:p>
          <a:p>
            <a:r>
              <a:rPr lang="nb-NO" dirty="0" smtClean="0"/>
              <a:t>K får dekt engangskostnader etter en standardisert modell</a:t>
            </a:r>
          </a:p>
          <a:p>
            <a:r>
              <a:rPr lang="nb-NO" dirty="0" smtClean="0"/>
              <a:t>Reformstøtte (5 – 30 </a:t>
            </a:r>
            <a:r>
              <a:rPr lang="nb-NO" dirty="0" err="1" smtClean="0"/>
              <a:t>mill</a:t>
            </a:r>
            <a:r>
              <a:rPr lang="nb-NO" dirty="0" smtClean="0"/>
              <a:t>)</a:t>
            </a:r>
          </a:p>
          <a:p>
            <a:r>
              <a:rPr lang="nb-NO" dirty="0" smtClean="0"/>
              <a:t>Dagens Inndelingstilskudd beholdes i 15 år for det trappes ned i 5 år</a:t>
            </a:r>
          </a:p>
          <a:p>
            <a:r>
              <a:rPr lang="nb-NO" dirty="0" smtClean="0"/>
              <a:t>Nytt inntektssystem for kommunene  legges frem i 2017</a:t>
            </a:r>
          </a:p>
          <a:p>
            <a:endParaRPr lang="nn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19189A-2456-41F5-9E11-E2A6EC58050B}" type="slidenum">
              <a:rPr lang="nb-NO" smtClean="0"/>
              <a:pPr>
                <a:defRPr/>
              </a:pPr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4158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Plassholder for innhold 2"/>
          <p:cNvSpPr>
            <a:spLocks noGrp="1"/>
          </p:cNvSpPr>
          <p:nvPr>
            <p:ph idx="1"/>
          </p:nvPr>
        </p:nvSpPr>
        <p:spPr>
          <a:xfrm>
            <a:off x="179512" y="1916832"/>
            <a:ext cx="8784976" cy="4752528"/>
          </a:xfrm>
        </p:spPr>
        <p:txBody>
          <a:bodyPr/>
          <a:lstStyle/>
          <a:p>
            <a:pPr marL="0" indent="0">
              <a:buNone/>
            </a:pPr>
            <a:r>
              <a:rPr lang="nb-NO" sz="2800" dirty="0" smtClean="0"/>
              <a:t>Omhandler prosessen ved «grenseendring»</a:t>
            </a:r>
            <a:endParaRPr lang="nb-NO" sz="2800" dirty="0"/>
          </a:p>
          <a:p>
            <a:r>
              <a:rPr lang="nb-NO" sz="2800" dirty="0" smtClean="0"/>
              <a:t>Saksforberedelse – sondering/naboprat/utredning</a:t>
            </a:r>
          </a:p>
          <a:p>
            <a:r>
              <a:rPr lang="nb-NO" sz="2800" dirty="0" smtClean="0"/>
              <a:t>Intensjonsavtale eller tilsvarende</a:t>
            </a:r>
          </a:p>
          <a:p>
            <a:r>
              <a:rPr lang="nb-NO" sz="2800" dirty="0"/>
              <a:t>V</a:t>
            </a:r>
            <a:r>
              <a:rPr lang="nb-NO" sz="2800" dirty="0" smtClean="0"/>
              <a:t>edtak i kommunestyrene om ulike retningsvalg</a:t>
            </a:r>
          </a:p>
          <a:p>
            <a:r>
              <a:rPr lang="nb-NO" sz="2800" dirty="0" smtClean="0"/>
              <a:t>Innbyggerhøring om retningsvalgene</a:t>
            </a:r>
          </a:p>
          <a:p>
            <a:r>
              <a:rPr lang="nb-NO" sz="2800" dirty="0" smtClean="0"/>
              <a:t>Vedtak i kommunestyret sendes FM innen 1. juli 2016</a:t>
            </a:r>
            <a:endParaRPr lang="nb-NO" sz="2800" dirty="0"/>
          </a:p>
          <a:p>
            <a:r>
              <a:rPr lang="nb-NO" sz="2800" dirty="0" smtClean="0"/>
              <a:t>Vedtak – gjøres av Stortinget i juni 2017</a:t>
            </a:r>
            <a:endParaRPr lang="nb-NO" sz="2800" dirty="0"/>
          </a:p>
          <a:p>
            <a:r>
              <a:rPr lang="nb-NO" sz="2800" dirty="0" smtClean="0"/>
              <a:t>Gjennomføring </a:t>
            </a:r>
            <a:endParaRPr lang="nb-NO" sz="2800" dirty="0"/>
          </a:p>
          <a:p>
            <a:r>
              <a:rPr lang="nb-NO" sz="2800" dirty="0" smtClean="0"/>
              <a:t>Oppgjør/konsekvenser </a:t>
            </a:r>
            <a:endParaRPr lang="nn-NO" sz="2800" dirty="0"/>
          </a:p>
          <a:p>
            <a:endParaRPr lang="nn-NO" sz="2800" dirty="0" smtClean="0"/>
          </a:p>
          <a:p>
            <a:pPr marL="0" indent="0">
              <a:buNone/>
            </a:pPr>
            <a:r>
              <a:rPr lang="nn-NO" dirty="0" smtClean="0"/>
              <a:t> </a:t>
            </a:r>
          </a:p>
          <a:p>
            <a:pPr marL="0" indent="0">
              <a:buNone/>
            </a:pPr>
            <a:endParaRPr lang="nb-NO" dirty="0" smtClean="0"/>
          </a:p>
          <a:p>
            <a:pPr>
              <a:buFont typeface="Arial" charset="0"/>
              <a:buNone/>
            </a:pPr>
            <a:endParaRPr lang="nb-NO" dirty="0" smtClean="0"/>
          </a:p>
          <a:p>
            <a:pPr algn="ctr">
              <a:buFont typeface="Arial" charset="0"/>
              <a:buNone/>
            </a:pPr>
            <a:r>
              <a:rPr lang="nb-NO" b="1" dirty="0" smtClean="0"/>
              <a:t> </a:t>
            </a:r>
          </a:p>
          <a:p>
            <a:pPr>
              <a:buFont typeface="Arial" charset="0"/>
              <a:buNone/>
            </a:pPr>
            <a:endParaRPr lang="nb-NO" b="1" dirty="0" smtClean="0"/>
          </a:p>
          <a:p>
            <a:pPr algn="ctr">
              <a:buFont typeface="Arial" charset="0"/>
              <a:buNone/>
            </a:pPr>
            <a:r>
              <a:rPr lang="nb-NO" b="1" dirty="0" smtClean="0"/>
              <a:t>	</a:t>
            </a:r>
          </a:p>
        </p:txBody>
      </p:sp>
      <p:sp>
        <p:nvSpPr>
          <p:cNvPr id="2050" name="Tittel 1"/>
          <p:cNvSpPr>
            <a:spLocks noGrp="1"/>
          </p:cNvSpPr>
          <p:nvPr>
            <p:ph type="title"/>
          </p:nvPr>
        </p:nvSpPr>
        <p:spPr>
          <a:xfrm>
            <a:off x="428625" y="908720"/>
            <a:ext cx="8286750" cy="1008112"/>
          </a:xfrm>
        </p:spPr>
        <p:txBody>
          <a:bodyPr/>
          <a:lstStyle/>
          <a:p>
            <a:r>
              <a:rPr lang="nb-NO" b="1" dirty="0" smtClean="0"/>
              <a:t>Prosessen 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19189A-2456-41F5-9E11-E2A6EC58050B}" type="slidenum">
              <a:rPr lang="nb-NO" smtClean="0"/>
              <a:pPr>
                <a:defRPr/>
              </a:pPr>
              <a:t>2</a:t>
            </a:fld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Høring </a:t>
            </a:r>
            <a:r>
              <a:rPr lang="nb-NO" b="1" smtClean="0"/>
              <a:t>av innbyggerne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nb-NO" sz="3200" dirty="0" smtClean="0"/>
              <a:t>Opinionsundersøkelse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b-NO" sz="3200" dirty="0" smtClean="0"/>
              <a:t>Spørreundersøkelse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b-NO" sz="3200" dirty="0" smtClean="0"/>
              <a:t>Folkeavstemming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b-NO" sz="3200" dirty="0" smtClean="0"/>
              <a:t>Eller på annen måte - kommunene står fritt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b-NO" sz="3200" dirty="0" smtClean="0"/>
              <a:t>TNS Gallup har laget et opplegg for </a:t>
            </a:r>
            <a:r>
              <a:rPr lang="nb-NO" sz="3200" dirty="0" err="1"/>
              <a:t>i</a:t>
            </a:r>
            <a:r>
              <a:rPr lang="nb-NO" sz="3200" dirty="0" err="1" smtClean="0"/>
              <a:t>nnbyggerundersøkelse</a:t>
            </a:r>
            <a:endParaRPr lang="nb-NO" sz="32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nb-NO" sz="3200" dirty="0" smtClean="0"/>
              <a:t>Departementet inngår en rammeavtale med et firma som kan gjennomføre høringen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b-NO" sz="3200" dirty="0" smtClean="0"/>
              <a:t>Ingen frist – men høringa må være reell</a:t>
            </a:r>
          </a:p>
          <a:p>
            <a:pPr marL="457200" lvl="1" indent="0">
              <a:buNone/>
            </a:pPr>
            <a:endParaRPr lang="nn-NO" sz="32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nb-NO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nb-NO" dirty="0"/>
          </a:p>
          <a:p>
            <a:pPr lvl="1">
              <a:buFont typeface="Arial" panose="020B0604020202020204" pitchFamily="34" charset="0"/>
              <a:buChar char="•"/>
            </a:pPr>
            <a:endParaRPr lang="nb-NO" dirty="0"/>
          </a:p>
          <a:p>
            <a:pPr lvl="1">
              <a:buFont typeface="Arial" panose="020B0604020202020204" pitchFamily="34" charset="0"/>
              <a:buChar char="•"/>
            </a:pPr>
            <a:endParaRPr lang="nb-NO" sz="2400" dirty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19189A-2456-41F5-9E11-E2A6EC58050B}" type="slidenum">
              <a:rPr lang="nb-NO" smtClean="0"/>
              <a:pPr>
                <a:defRPr/>
              </a:pPr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6612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Gjennomføring</a:t>
            </a:r>
            <a:endParaRPr lang="nn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Etter Stortingets vedtak – nå begynner arbeidet etter inndelingsloven</a:t>
            </a:r>
          </a:p>
          <a:p>
            <a:r>
              <a:rPr lang="nb-NO" dirty="0" smtClean="0"/>
              <a:t>Fylkesmannen kaller de aktuelle kommuner inn til felles kommunestyremøte </a:t>
            </a:r>
          </a:p>
          <a:p>
            <a:r>
              <a:rPr lang="nb-NO" dirty="0"/>
              <a:t>S</a:t>
            </a:r>
            <a:r>
              <a:rPr lang="nb-NO" dirty="0" smtClean="0"/>
              <a:t>kal ikke fattes «vedtak» kun drøftinger</a:t>
            </a:r>
          </a:p>
          <a:p>
            <a:r>
              <a:rPr lang="nb-NO" dirty="0" smtClean="0"/>
              <a:t>Lovfestet hvilke tema som minimum må drøftes</a:t>
            </a:r>
          </a:p>
          <a:p>
            <a:endParaRPr lang="nb-NO" dirty="0" smtClean="0"/>
          </a:p>
          <a:p>
            <a:pPr marL="0" indent="0">
              <a:buNone/>
            </a:pPr>
            <a:endParaRPr lang="nn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19189A-2456-41F5-9E11-E2A6EC58050B}" type="slidenum">
              <a:rPr lang="nb-NO" smtClean="0"/>
              <a:pPr>
                <a:defRPr/>
              </a:pPr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7188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Felles kommunestyremøte</a:t>
            </a:r>
            <a:endParaRPr lang="nn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 smtClean="0"/>
              <a:t>Lovfestet hva som skal drøftes:</a:t>
            </a:r>
          </a:p>
          <a:p>
            <a:r>
              <a:rPr lang="nb-NO" dirty="0" smtClean="0"/>
              <a:t>Navn på </a:t>
            </a:r>
            <a:r>
              <a:rPr lang="nb-NO" dirty="0" err="1" smtClean="0"/>
              <a:t>nykommunen</a:t>
            </a:r>
            <a:endParaRPr lang="nb-NO" dirty="0" smtClean="0"/>
          </a:p>
          <a:p>
            <a:r>
              <a:rPr lang="nb-NO" dirty="0" smtClean="0"/>
              <a:t>Antall medlemmer i det nye kommunestyret</a:t>
            </a:r>
          </a:p>
          <a:p>
            <a:r>
              <a:rPr lang="nb-NO" dirty="0" smtClean="0"/>
              <a:t>Kriterier for sammensetning av, og funksjoner for fellesnemnda</a:t>
            </a:r>
          </a:p>
          <a:p>
            <a:r>
              <a:rPr lang="nb-NO" dirty="0" smtClean="0"/>
              <a:t>Valg av revisor for fellesnemndas virksomhet</a:t>
            </a:r>
          </a:p>
          <a:p>
            <a:r>
              <a:rPr lang="nb-NO" dirty="0" smtClean="0"/>
              <a:t>Diskusjonspunkta må følges opp av vedtak i det enkelte kommunestyre</a:t>
            </a:r>
          </a:p>
          <a:p>
            <a:endParaRPr lang="nn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19189A-2456-41F5-9E11-E2A6EC58050B}" type="slidenum">
              <a:rPr lang="nb-NO" smtClean="0"/>
              <a:pPr>
                <a:defRPr/>
              </a:pPr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8113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Fellesnemnda</a:t>
            </a:r>
            <a:endParaRPr lang="nn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Minimum 3 medlemmer fra hver kommune</a:t>
            </a:r>
          </a:p>
          <a:p>
            <a:r>
              <a:rPr lang="nb-NO" dirty="0" smtClean="0"/>
              <a:t>Bør speile innbyggertallet i kommunene</a:t>
            </a:r>
          </a:p>
          <a:p>
            <a:r>
              <a:rPr lang="nb-NO" dirty="0" smtClean="0"/>
              <a:t>Velgers av og blant kommunestyrets medlemmer</a:t>
            </a:r>
          </a:p>
          <a:p>
            <a:r>
              <a:rPr lang="nb-NO" dirty="0" smtClean="0"/>
              <a:t>Folkevalgt organ etter kommuneloven og konstituerer seg selv</a:t>
            </a:r>
          </a:p>
          <a:p>
            <a:r>
              <a:rPr lang="nb-NO" dirty="0" smtClean="0"/>
              <a:t>Kan opprette felles partssammensatte utvalg</a:t>
            </a:r>
          </a:p>
          <a:p>
            <a:r>
              <a:rPr lang="nb-NO" dirty="0" smtClean="0"/>
              <a:t>Organ for forberedelse – ikke drift</a:t>
            </a:r>
          </a:p>
          <a:p>
            <a:pPr marL="0" indent="0">
              <a:buNone/>
            </a:pPr>
            <a:endParaRPr lang="nn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19189A-2456-41F5-9E11-E2A6EC58050B}" type="slidenum">
              <a:rPr lang="nb-NO" smtClean="0"/>
              <a:pPr>
                <a:defRPr/>
              </a:pPr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187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Fellesnemndas virksomhet</a:t>
            </a:r>
            <a:endParaRPr lang="nn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Ta hånd om det forberedende arbeidet med økonomiplan og årsbudsjett</a:t>
            </a:r>
          </a:p>
          <a:p>
            <a:r>
              <a:rPr lang="nb-NO" dirty="0" smtClean="0"/>
              <a:t>Andre oppgaver må fastsettes i reglement som vedtas i det enkelte kommunestyret</a:t>
            </a:r>
          </a:p>
          <a:p>
            <a:r>
              <a:rPr lang="nb-NO" dirty="0" smtClean="0"/>
              <a:t>Kan få fullmakt til å ansette personale – også administrasjonssjef</a:t>
            </a:r>
          </a:p>
          <a:p>
            <a:r>
              <a:rPr lang="nb-NO" dirty="0" smtClean="0"/>
              <a:t>Skal ikke ha innvirkning på driften i de eksisterende kommunene</a:t>
            </a:r>
          </a:p>
          <a:p>
            <a:pPr marL="0" indent="0">
              <a:buNone/>
            </a:pPr>
            <a:endParaRPr lang="nb-NO" dirty="0" smtClean="0"/>
          </a:p>
          <a:p>
            <a:endParaRPr lang="nn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19189A-2456-41F5-9E11-E2A6EC58050B}" type="slidenum">
              <a:rPr lang="nb-NO" smtClean="0"/>
              <a:pPr>
                <a:defRPr/>
              </a:pPr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5611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Generelt</a:t>
            </a:r>
            <a:endParaRPr lang="nn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b-NO" dirty="0" smtClean="0"/>
          </a:p>
          <a:p>
            <a:r>
              <a:rPr lang="nb-NO" dirty="0" smtClean="0"/>
              <a:t>Lokale forskrifter, vedtekter og planvedtak -gjelder til de blir endret</a:t>
            </a:r>
          </a:p>
          <a:p>
            <a:r>
              <a:rPr lang="nb-NO" dirty="0" smtClean="0"/>
              <a:t>Differensiert arbeidsgiveravgift – til 1.1.2021</a:t>
            </a:r>
          </a:p>
          <a:p>
            <a:r>
              <a:rPr lang="nb-NO" dirty="0" smtClean="0"/>
              <a:t>Statlige avgiftskrav - bortfaller</a:t>
            </a:r>
          </a:p>
          <a:p>
            <a:r>
              <a:rPr lang="nb-NO" dirty="0" smtClean="0"/>
              <a:t>Interkommunalt samarbeid - sies opp innen 1 år</a:t>
            </a:r>
          </a:p>
          <a:p>
            <a:r>
              <a:rPr lang="nb-NO" dirty="0" smtClean="0"/>
              <a:t>Derogasjon - Hjemmel for regjeringen til å gjøre unntak fra gjeldende regler og forskrifter</a:t>
            </a:r>
          </a:p>
          <a:p>
            <a:endParaRPr lang="nn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19189A-2456-41F5-9E11-E2A6EC58050B}" type="slidenum">
              <a:rPr lang="nb-NO" smtClean="0"/>
              <a:pPr>
                <a:defRPr/>
              </a:pPr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2553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Høringsnotat om endringer i Inndelingsloven</a:t>
            </a:r>
            <a:endParaRPr lang="nn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b-NO" dirty="0" smtClean="0"/>
              <a:t>ROBEK-status</a:t>
            </a:r>
          </a:p>
          <a:p>
            <a:r>
              <a:rPr lang="nb-NO" dirty="0" smtClean="0"/>
              <a:t>Forkjøpsrett til aksjer</a:t>
            </a:r>
          </a:p>
          <a:p>
            <a:r>
              <a:rPr lang="nb-NO" dirty="0" smtClean="0"/>
              <a:t>Tydeliggjøre grensen mellom deling og grensejustering</a:t>
            </a:r>
          </a:p>
          <a:p>
            <a:r>
              <a:rPr lang="nb-NO" dirty="0" smtClean="0"/>
              <a:t>FM gis adgang til å dispensere fra kravet om felles kommunestyremøte</a:t>
            </a:r>
          </a:p>
          <a:p>
            <a:r>
              <a:rPr lang="nb-NO" dirty="0" smtClean="0"/>
              <a:t>Utpeking av nytt kommunestyre av og blant medlemmene av de valgte kommunestyrene – korte ned valgperioden  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19189A-2456-41F5-9E11-E2A6EC58050B}" type="slidenum">
              <a:rPr lang="nb-NO" smtClean="0"/>
              <a:pPr>
                <a:defRPr/>
              </a:pPr>
              <a:t>9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8385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ysbildemal vannmerk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6968</TotalTime>
  <Words>427</Words>
  <Application>Microsoft Office PowerPoint</Application>
  <PresentationFormat>Skjermfremvisning (4:3)</PresentationFormat>
  <Paragraphs>102</Paragraphs>
  <Slides>10</Slides>
  <Notes>10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3" baseType="lpstr">
      <vt:lpstr>Arial</vt:lpstr>
      <vt:lpstr>Calibri</vt:lpstr>
      <vt:lpstr>Lysbildemal vannmerke</vt:lpstr>
      <vt:lpstr>Inndelingsloven</vt:lpstr>
      <vt:lpstr>Prosessen </vt:lpstr>
      <vt:lpstr>Høring av innbyggerne</vt:lpstr>
      <vt:lpstr>Gjennomføring</vt:lpstr>
      <vt:lpstr>Felles kommunestyremøte</vt:lpstr>
      <vt:lpstr>Fellesnemnda</vt:lpstr>
      <vt:lpstr>Fellesnemndas virksomhet</vt:lpstr>
      <vt:lpstr>Generelt</vt:lpstr>
      <vt:lpstr>Høringsnotat om endringer i Inndelingsloven</vt:lpstr>
      <vt:lpstr>Økonomisk kompensasjon</vt:lpstr>
    </vt:vector>
  </TitlesOfParts>
  <Company>Fylkesmannen i Møre og Romsdal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Elin Røshol</dc:creator>
  <cp:lastModifiedBy>Tøsse, Maria Holand</cp:lastModifiedBy>
  <cp:revision>576</cp:revision>
  <cp:lastPrinted>2015-06-11T06:59:33Z</cp:lastPrinted>
  <dcterms:created xsi:type="dcterms:W3CDTF">2010-03-04T10:15:16Z</dcterms:created>
  <dcterms:modified xsi:type="dcterms:W3CDTF">2015-06-17T08:35:23Z</dcterms:modified>
</cp:coreProperties>
</file>