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10"/>
  </p:notesMasterIdLst>
  <p:handoutMasterIdLst>
    <p:handoutMasterId r:id="rId11"/>
  </p:handoutMasterIdLst>
  <p:sldIdLst>
    <p:sldId id="265" r:id="rId3"/>
    <p:sldId id="277" r:id="rId4"/>
    <p:sldId id="274" r:id="rId5"/>
    <p:sldId id="275" r:id="rId6"/>
    <p:sldId id="276" r:id="rId7"/>
    <p:sldId id="279" r:id="rId8"/>
    <p:sldId id="278" r:id="rId9"/>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0">
          <p15:clr>
            <a:srgbClr val="A4A3A4"/>
          </p15:clr>
        </p15:guide>
        <p15:guide id="2" pos="2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53" autoAdjust="0"/>
  </p:normalViewPr>
  <p:slideViewPr>
    <p:cSldViewPr snapToGrid="0" snapToObjects="1" showGuides="1">
      <p:cViewPr varScale="1">
        <p:scale>
          <a:sx n="115" d="100"/>
          <a:sy n="115" d="100"/>
        </p:scale>
        <p:origin x="872" y="64"/>
      </p:cViewPr>
      <p:guideLst>
        <p:guide orient="horz" pos="2220"/>
        <p:guide pos="286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B7A392-A7A1-364C-8C3F-973122BB9776}" type="datetimeFigureOut">
              <a:rPr lang="nb-NO" smtClean="0"/>
              <a:t>17.06.2015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078095-94E6-BC42-914E-3B689612742D}" type="slidenum">
              <a:rPr lang="nb-NO" smtClean="0"/>
              <a:t>‹#›</a:t>
            </a:fld>
            <a:endParaRPr lang="nb-NO"/>
          </a:p>
        </p:txBody>
      </p:sp>
    </p:spTree>
    <p:extLst>
      <p:ext uri="{BB962C8B-B14F-4D97-AF65-F5344CB8AC3E}">
        <p14:creationId xmlns:p14="http://schemas.microsoft.com/office/powerpoint/2010/main" val="3965273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E53D9-7821-46C8-A0C5-B70A0076386C}" type="datetimeFigureOut">
              <a:rPr lang="nn-NO" smtClean="0"/>
              <a:t>17.06.2015</a:t>
            </a:fld>
            <a:endParaRPr lang="nn-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9A8B5-6D69-4273-BF72-8448169A415F}" type="slidenum">
              <a:rPr lang="nn-NO" smtClean="0"/>
              <a:t>‹#›</a:t>
            </a:fld>
            <a:endParaRPr lang="nn-NO"/>
          </a:p>
        </p:txBody>
      </p:sp>
    </p:spTree>
    <p:extLst>
      <p:ext uri="{BB962C8B-B14F-4D97-AF65-F5344CB8AC3E}">
        <p14:creationId xmlns:p14="http://schemas.microsoft.com/office/powerpoint/2010/main" val="242390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p:txBody>
          <a:bodyPr/>
          <a:lstStyle/>
          <a:p>
            <a:fld id="{53C022D1-3EC0-6244-BEA6-FD9F908DE208}" type="datetimeFigureOut">
              <a:rPr lang="nb-NO" smtClean="0"/>
              <a:t>17.06.2015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B7EEB4-15D3-E947-868C-4BE074D4A386}" type="slidenum">
              <a:rPr lang="nb-NO" smtClean="0"/>
              <a:t>‹#›</a:t>
            </a:fld>
            <a:endParaRPr lang="nb-NO"/>
          </a:p>
        </p:txBody>
      </p:sp>
    </p:spTree>
    <p:extLst>
      <p:ext uri="{BB962C8B-B14F-4D97-AF65-F5344CB8AC3E}">
        <p14:creationId xmlns:p14="http://schemas.microsoft.com/office/powerpoint/2010/main" val="402600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1351" b="19007"/>
          <a:stretch/>
        </p:blipFill>
        <p:spPr>
          <a:xfrm>
            <a:off x="1" y="0"/>
            <a:ext cx="9144000" cy="3639665"/>
          </a:xfrm>
          <a:prstGeom prst="rect">
            <a:avLst/>
          </a:prstGeom>
        </p:spPr>
      </p:pic>
      <p:sp>
        <p:nvSpPr>
          <p:cNvPr id="13" name="TekstSylinder 12"/>
          <p:cNvSpPr txBox="1"/>
          <p:nvPr userDrawn="1"/>
        </p:nvSpPr>
        <p:spPr>
          <a:xfrm>
            <a:off x="7359494" y="4350296"/>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4025315"/>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517604"/>
            <a:ext cx="7848872" cy="359668"/>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cxnSp>
        <p:nvCxnSpPr>
          <p:cNvPr id="11" name="Rett linje 10"/>
          <p:cNvCxnSpPr/>
          <p:nvPr userDrawn="1"/>
        </p:nvCxnSpPr>
        <p:spPr>
          <a:xfrm>
            <a:off x="805929" y="4581128"/>
            <a:ext cx="772651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userDrawn="1"/>
        </p:nvCxnSpPr>
        <p:spPr>
          <a:xfrm>
            <a:off x="805928" y="5445224"/>
            <a:ext cx="2469928"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3358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tellysbilde">
    <p:spTree>
      <p:nvGrpSpPr>
        <p:cNvPr id="1" name=""/>
        <p:cNvGrpSpPr/>
        <p:nvPr/>
      </p:nvGrpSpPr>
      <p:grpSpPr>
        <a:xfrm>
          <a:off x="0" y="0"/>
          <a:ext cx="0" cy="0"/>
          <a:chOff x="0" y="0"/>
          <a:chExt cx="0" cy="0"/>
        </a:xfrm>
      </p:grpSpPr>
      <p:pic>
        <p:nvPicPr>
          <p:cNvPr id="19" name="Bil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128" t="20845" r="82" b="19619"/>
          <a:stretch/>
        </p:blipFill>
        <p:spPr>
          <a:xfrm>
            <a:off x="-12140" y="-27384"/>
            <a:ext cx="9156139" cy="3618964"/>
          </a:xfrm>
          <a:prstGeom prst="rect">
            <a:avLst/>
          </a:prstGeom>
        </p:spPr>
      </p:pic>
      <p:sp>
        <p:nvSpPr>
          <p:cNvPr id="13" name="TekstSylinder 12"/>
          <p:cNvSpPr txBox="1"/>
          <p:nvPr userDrawn="1"/>
        </p:nvSpPr>
        <p:spPr>
          <a:xfrm>
            <a:off x="7359494" y="4350296"/>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4025315"/>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517604"/>
            <a:ext cx="7848872" cy="359668"/>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cxnSp>
        <p:nvCxnSpPr>
          <p:cNvPr id="11" name="Rett linje 10"/>
          <p:cNvCxnSpPr/>
          <p:nvPr userDrawn="1"/>
        </p:nvCxnSpPr>
        <p:spPr>
          <a:xfrm>
            <a:off x="805929" y="4581128"/>
            <a:ext cx="772651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userDrawn="1"/>
        </p:nvCxnSpPr>
        <p:spPr>
          <a:xfrm>
            <a:off x="805928" y="5445224"/>
            <a:ext cx="2469928"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3270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tellysbilde">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14405" r="292" b="25705"/>
          <a:stretch/>
        </p:blipFill>
        <p:spPr>
          <a:xfrm>
            <a:off x="-2940" y="-27384"/>
            <a:ext cx="9146940" cy="3662437"/>
          </a:xfrm>
          <a:prstGeom prst="rect">
            <a:avLst/>
          </a:prstGeom>
        </p:spPr>
      </p:pic>
      <p:sp>
        <p:nvSpPr>
          <p:cNvPr id="13" name="TekstSylinder 12"/>
          <p:cNvSpPr txBox="1"/>
          <p:nvPr userDrawn="1"/>
        </p:nvSpPr>
        <p:spPr>
          <a:xfrm>
            <a:off x="7359494" y="4350296"/>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4025315"/>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517604"/>
            <a:ext cx="7848872" cy="359668"/>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cxnSp>
        <p:nvCxnSpPr>
          <p:cNvPr id="11" name="Rett linje 10"/>
          <p:cNvCxnSpPr/>
          <p:nvPr userDrawn="1"/>
        </p:nvCxnSpPr>
        <p:spPr>
          <a:xfrm>
            <a:off x="805929" y="4581128"/>
            <a:ext cx="772651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userDrawn="1"/>
        </p:nvCxnSpPr>
        <p:spPr>
          <a:xfrm>
            <a:off x="805928" y="5445224"/>
            <a:ext cx="2469928"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2306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tellysbilde">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a:extLst>
              <a:ext uri="{28A0092B-C50C-407E-A947-70E740481C1C}">
                <a14:useLocalDpi xmlns:a14="http://schemas.microsoft.com/office/drawing/2010/main" val="0"/>
              </a:ext>
            </a:extLst>
          </a:blip>
          <a:srcRect l="302" t="30505" r="-302" b="8909"/>
          <a:stretch/>
        </p:blipFill>
        <p:spPr>
          <a:xfrm>
            <a:off x="-13570" y="-13923"/>
            <a:ext cx="9190181" cy="3706216"/>
          </a:xfrm>
          <a:prstGeom prst="rect">
            <a:avLst/>
          </a:prstGeom>
        </p:spPr>
      </p:pic>
      <p:sp>
        <p:nvSpPr>
          <p:cNvPr id="13" name="TekstSylinder 12"/>
          <p:cNvSpPr txBox="1"/>
          <p:nvPr userDrawn="1"/>
        </p:nvSpPr>
        <p:spPr>
          <a:xfrm>
            <a:off x="7359494" y="4350296"/>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4025315"/>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517604"/>
            <a:ext cx="7848872" cy="359668"/>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cxnSp>
        <p:nvCxnSpPr>
          <p:cNvPr id="11" name="Rett linje 10"/>
          <p:cNvCxnSpPr/>
          <p:nvPr userDrawn="1"/>
        </p:nvCxnSpPr>
        <p:spPr>
          <a:xfrm>
            <a:off x="805929" y="4581128"/>
            <a:ext cx="772651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userDrawn="1"/>
        </p:nvCxnSpPr>
        <p:spPr>
          <a:xfrm>
            <a:off x="805928" y="5445224"/>
            <a:ext cx="2469928"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6983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tellysbilde">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031" t="19590" r="1398" b="21881"/>
          <a:stretch/>
        </p:blipFill>
        <p:spPr>
          <a:xfrm>
            <a:off x="-19682" y="0"/>
            <a:ext cx="9171682" cy="3655122"/>
          </a:xfrm>
          <a:prstGeom prst="rect">
            <a:avLst/>
          </a:prstGeom>
        </p:spPr>
      </p:pic>
      <p:sp>
        <p:nvSpPr>
          <p:cNvPr id="13" name="TekstSylinder 12"/>
          <p:cNvSpPr txBox="1"/>
          <p:nvPr userDrawn="1"/>
        </p:nvSpPr>
        <p:spPr>
          <a:xfrm>
            <a:off x="7359494" y="4350296"/>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4025315"/>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517604"/>
            <a:ext cx="7848872" cy="359668"/>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cxnSp>
        <p:nvCxnSpPr>
          <p:cNvPr id="11" name="Rett linje 10"/>
          <p:cNvCxnSpPr/>
          <p:nvPr userDrawn="1"/>
        </p:nvCxnSpPr>
        <p:spPr>
          <a:xfrm>
            <a:off x="805929" y="4581128"/>
            <a:ext cx="772651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userDrawn="1"/>
        </p:nvCxnSpPr>
        <p:spPr>
          <a:xfrm>
            <a:off x="805928" y="5445224"/>
            <a:ext cx="2469928"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7716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tellysbilde">
    <p:spTree>
      <p:nvGrpSpPr>
        <p:cNvPr id="1" name=""/>
        <p:cNvGrpSpPr/>
        <p:nvPr/>
      </p:nvGrpSpPr>
      <p:grpSpPr>
        <a:xfrm>
          <a:off x="0" y="0"/>
          <a:ext cx="0" cy="0"/>
          <a:chOff x="0" y="0"/>
          <a:chExt cx="0" cy="0"/>
        </a:xfrm>
      </p:grpSpPr>
      <p:pic>
        <p:nvPicPr>
          <p:cNvPr id="19" name="Bil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38" t="38587" r="1337" b="2642"/>
          <a:stretch/>
        </p:blipFill>
        <p:spPr>
          <a:xfrm>
            <a:off x="-11006" y="-6195"/>
            <a:ext cx="9166983" cy="3679901"/>
          </a:xfrm>
          <a:prstGeom prst="rect">
            <a:avLst/>
          </a:prstGeom>
        </p:spPr>
      </p:pic>
      <p:sp>
        <p:nvSpPr>
          <p:cNvPr id="13" name="TekstSylinder 12"/>
          <p:cNvSpPr txBox="1"/>
          <p:nvPr userDrawn="1"/>
        </p:nvSpPr>
        <p:spPr>
          <a:xfrm>
            <a:off x="7359494" y="4350296"/>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4025315"/>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517604"/>
            <a:ext cx="7848872" cy="359668"/>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cxnSp>
        <p:nvCxnSpPr>
          <p:cNvPr id="11" name="Rett linje 10"/>
          <p:cNvCxnSpPr/>
          <p:nvPr userDrawn="1"/>
        </p:nvCxnSpPr>
        <p:spPr>
          <a:xfrm>
            <a:off x="805929" y="4581128"/>
            <a:ext cx="772651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userDrawn="1"/>
        </p:nvCxnSpPr>
        <p:spPr>
          <a:xfrm>
            <a:off x="805928" y="5445224"/>
            <a:ext cx="2469928"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0788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tellysbilde">
    <p:spTree>
      <p:nvGrpSpPr>
        <p:cNvPr id="1" name=""/>
        <p:cNvGrpSpPr/>
        <p:nvPr/>
      </p:nvGrpSpPr>
      <p:grpSpPr>
        <a:xfrm>
          <a:off x="0" y="0"/>
          <a:ext cx="0" cy="0"/>
          <a:chOff x="0" y="0"/>
          <a:chExt cx="0" cy="0"/>
        </a:xfrm>
      </p:grpSpPr>
      <p:sp>
        <p:nvSpPr>
          <p:cNvPr id="13" name="TekstSylinder 12"/>
          <p:cNvSpPr txBox="1"/>
          <p:nvPr userDrawn="1"/>
        </p:nvSpPr>
        <p:spPr>
          <a:xfrm>
            <a:off x="7359494" y="4350296"/>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025315"/>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517604"/>
            <a:ext cx="7848872" cy="359668"/>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cxnSp>
        <p:nvCxnSpPr>
          <p:cNvPr id="11" name="Rett linje 10"/>
          <p:cNvCxnSpPr/>
          <p:nvPr userDrawn="1"/>
        </p:nvCxnSpPr>
        <p:spPr>
          <a:xfrm>
            <a:off x="805929" y="4581128"/>
            <a:ext cx="772651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userDrawn="1"/>
        </p:nvCxnSpPr>
        <p:spPr>
          <a:xfrm>
            <a:off x="805928" y="5445224"/>
            <a:ext cx="2469928"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Bilde 2" descr="fn106dhl-1554.jpg"/>
          <p:cNvPicPr>
            <a:picLocks noChangeAspect="1"/>
          </p:cNvPicPr>
          <p:nvPr userDrawn="1"/>
        </p:nvPicPr>
        <p:blipFill rotWithShape="1">
          <a:blip r:embed="rId3">
            <a:extLst>
              <a:ext uri="{28A0092B-C50C-407E-A947-70E740481C1C}">
                <a14:useLocalDpi xmlns:a14="http://schemas.microsoft.com/office/drawing/2010/main" val="0"/>
              </a:ext>
            </a:extLst>
          </a:blip>
          <a:srcRect l="346" t="26240" r="-93" b="18619"/>
          <a:stretch/>
        </p:blipFill>
        <p:spPr>
          <a:xfrm>
            <a:off x="0" y="-8468"/>
            <a:ext cx="9158148" cy="3684711"/>
          </a:xfrm>
          <a:prstGeom prst="rect">
            <a:avLst/>
          </a:prstGeom>
        </p:spPr>
      </p:pic>
    </p:spTree>
    <p:extLst>
      <p:ext uri="{BB962C8B-B14F-4D97-AF65-F5344CB8AC3E}">
        <p14:creationId xmlns:p14="http://schemas.microsoft.com/office/powerpoint/2010/main" val="34838767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tellysbilde">
    <p:spTree>
      <p:nvGrpSpPr>
        <p:cNvPr id="1" name=""/>
        <p:cNvGrpSpPr/>
        <p:nvPr/>
      </p:nvGrpSpPr>
      <p:grpSpPr>
        <a:xfrm>
          <a:off x="0" y="0"/>
          <a:ext cx="0" cy="0"/>
          <a:chOff x="0" y="0"/>
          <a:chExt cx="0" cy="0"/>
        </a:xfrm>
      </p:grpSpPr>
      <p:sp>
        <p:nvSpPr>
          <p:cNvPr id="13" name="TekstSylinder 12"/>
          <p:cNvSpPr txBox="1"/>
          <p:nvPr userDrawn="1"/>
        </p:nvSpPr>
        <p:spPr>
          <a:xfrm>
            <a:off x="7359494" y="4350296"/>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025315"/>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517604"/>
            <a:ext cx="7848872" cy="359668"/>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cxnSp>
        <p:nvCxnSpPr>
          <p:cNvPr id="11" name="Rett linje 10"/>
          <p:cNvCxnSpPr/>
          <p:nvPr userDrawn="1"/>
        </p:nvCxnSpPr>
        <p:spPr>
          <a:xfrm>
            <a:off x="805929" y="4581128"/>
            <a:ext cx="772651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userDrawn="1"/>
        </p:nvCxnSpPr>
        <p:spPr>
          <a:xfrm>
            <a:off x="805928" y="5445224"/>
            <a:ext cx="2469928"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Bilde 4" descr="Skjermbilde 2014-03-26 kl. 10.07.24.png"/>
          <p:cNvPicPr>
            <a:picLocks noChangeAspect="1"/>
          </p:cNvPicPr>
          <p:nvPr userDrawn="1"/>
        </p:nvPicPr>
        <p:blipFill rotWithShape="1">
          <a:blip r:embed="rId3">
            <a:extLst>
              <a:ext uri="{28A0092B-C50C-407E-A947-70E740481C1C}">
                <a14:useLocalDpi xmlns:a14="http://schemas.microsoft.com/office/drawing/2010/main" val="0"/>
              </a:ext>
            </a:extLst>
          </a:blip>
          <a:srcRect t="26912" b="17870"/>
          <a:stretch/>
        </p:blipFill>
        <p:spPr>
          <a:xfrm>
            <a:off x="-11006" y="-8467"/>
            <a:ext cx="9155006" cy="3669651"/>
          </a:xfrm>
          <a:prstGeom prst="rect">
            <a:avLst/>
          </a:prstGeom>
        </p:spPr>
      </p:pic>
      <p:pic>
        <p:nvPicPr>
          <p:cNvPr id="2" name="Bilde 1" descr="skjorta_2008-13_einar_engdal.jpg"/>
          <p:cNvPicPr>
            <a:picLocks noChangeAspect="1"/>
          </p:cNvPicPr>
          <p:nvPr userDrawn="1"/>
        </p:nvPicPr>
        <p:blipFill rotWithShape="1">
          <a:blip r:embed="rId4">
            <a:extLst>
              <a:ext uri="{28A0092B-C50C-407E-A947-70E740481C1C}">
                <a14:useLocalDpi xmlns:a14="http://schemas.microsoft.com/office/drawing/2010/main" val="0"/>
              </a:ext>
            </a:extLst>
          </a:blip>
          <a:srcRect t="4925" b="35375"/>
          <a:stretch/>
        </p:blipFill>
        <p:spPr>
          <a:xfrm>
            <a:off x="-50800" y="-8468"/>
            <a:ext cx="9220200" cy="3669652"/>
          </a:xfrm>
          <a:prstGeom prst="rect">
            <a:avLst/>
          </a:prstGeom>
        </p:spPr>
      </p:pic>
    </p:spTree>
    <p:extLst>
      <p:ext uri="{BB962C8B-B14F-4D97-AF65-F5344CB8AC3E}">
        <p14:creationId xmlns:p14="http://schemas.microsoft.com/office/powerpoint/2010/main" val="36951882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53C022D1-3EC0-6244-BEA6-FD9F908DE208}" type="datetimeFigureOut">
              <a:rPr lang="nb-NO" smtClean="0"/>
              <a:t>17.06.2015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B7EEB4-15D3-E947-868C-4BE074D4A386}" type="slidenum">
              <a:rPr lang="nb-NO" smtClean="0"/>
              <a:t>‹#›</a:t>
            </a:fld>
            <a:endParaRPr lang="nb-NO"/>
          </a:p>
        </p:txBody>
      </p:sp>
    </p:spTree>
    <p:extLst>
      <p:ext uri="{BB962C8B-B14F-4D97-AF65-F5344CB8AC3E}">
        <p14:creationId xmlns:p14="http://schemas.microsoft.com/office/powerpoint/2010/main" val="43308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53C022D1-3EC0-6244-BEA6-FD9F908DE208}" type="datetimeFigureOut">
              <a:rPr lang="nb-NO" smtClean="0"/>
              <a:t>17.06.2015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B7EEB4-15D3-E947-868C-4BE074D4A386}" type="slidenum">
              <a:rPr lang="nb-NO" smtClean="0"/>
              <a:t>‹#›</a:t>
            </a:fld>
            <a:endParaRPr lang="nb-NO"/>
          </a:p>
        </p:txBody>
      </p:sp>
    </p:spTree>
    <p:extLst>
      <p:ext uri="{BB962C8B-B14F-4D97-AF65-F5344CB8AC3E}">
        <p14:creationId xmlns:p14="http://schemas.microsoft.com/office/powerpoint/2010/main" val="287966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53C022D1-3EC0-6244-BEA6-FD9F908DE208}" type="datetimeFigureOut">
              <a:rPr lang="nb-NO" smtClean="0"/>
              <a:t>17.06.2015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7B7EEB4-15D3-E947-868C-4BE074D4A386}" type="slidenum">
              <a:rPr lang="nb-NO" smtClean="0"/>
              <a:t>‹#›</a:t>
            </a:fld>
            <a:endParaRPr lang="nb-NO"/>
          </a:p>
        </p:txBody>
      </p:sp>
    </p:spTree>
    <p:extLst>
      <p:ext uri="{BB962C8B-B14F-4D97-AF65-F5344CB8AC3E}">
        <p14:creationId xmlns:p14="http://schemas.microsoft.com/office/powerpoint/2010/main" val="296614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53C022D1-3EC0-6244-BEA6-FD9F908DE208}" type="datetimeFigureOut">
              <a:rPr lang="nb-NO" smtClean="0"/>
              <a:t>17.06.2015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7B7EEB4-15D3-E947-868C-4BE074D4A386}" type="slidenum">
              <a:rPr lang="nb-NO" smtClean="0"/>
              <a:t>‹#›</a:t>
            </a:fld>
            <a:endParaRPr lang="nb-NO"/>
          </a:p>
        </p:txBody>
      </p:sp>
    </p:spTree>
    <p:extLst>
      <p:ext uri="{BB962C8B-B14F-4D97-AF65-F5344CB8AC3E}">
        <p14:creationId xmlns:p14="http://schemas.microsoft.com/office/powerpoint/2010/main" val="50881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3C022D1-3EC0-6244-BEA6-FD9F908DE208}" type="datetimeFigureOut">
              <a:rPr lang="nb-NO" smtClean="0"/>
              <a:t>17.06.2015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7B7EEB4-15D3-E947-868C-4BE074D4A386}" type="slidenum">
              <a:rPr lang="nb-NO" smtClean="0"/>
              <a:t>‹#›</a:t>
            </a:fld>
            <a:endParaRPr lang="nb-NO"/>
          </a:p>
        </p:txBody>
      </p:sp>
    </p:spTree>
    <p:extLst>
      <p:ext uri="{BB962C8B-B14F-4D97-AF65-F5344CB8AC3E}">
        <p14:creationId xmlns:p14="http://schemas.microsoft.com/office/powerpoint/2010/main" val="387013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53C022D1-3EC0-6244-BEA6-FD9F908DE208}" type="datetimeFigureOut">
              <a:rPr lang="nb-NO" smtClean="0"/>
              <a:t>17.06.2015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B7EEB4-15D3-E947-868C-4BE074D4A386}" type="slidenum">
              <a:rPr lang="nb-NO" smtClean="0"/>
              <a:t>‹#›</a:t>
            </a:fld>
            <a:endParaRPr lang="nb-NO"/>
          </a:p>
        </p:txBody>
      </p:sp>
    </p:spTree>
    <p:extLst>
      <p:ext uri="{BB962C8B-B14F-4D97-AF65-F5344CB8AC3E}">
        <p14:creationId xmlns:p14="http://schemas.microsoft.com/office/powerpoint/2010/main" val="371910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53C022D1-3EC0-6244-BEA6-FD9F908DE208}" type="datetimeFigureOut">
              <a:rPr lang="nb-NO" smtClean="0"/>
              <a:t>17.06.2015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B7EEB4-15D3-E947-868C-4BE074D4A386}" type="slidenum">
              <a:rPr lang="nb-NO" smtClean="0"/>
              <a:t>‹#›</a:t>
            </a:fld>
            <a:endParaRPr lang="nb-NO"/>
          </a:p>
        </p:txBody>
      </p:sp>
    </p:spTree>
    <p:extLst>
      <p:ext uri="{BB962C8B-B14F-4D97-AF65-F5344CB8AC3E}">
        <p14:creationId xmlns:p14="http://schemas.microsoft.com/office/powerpoint/2010/main" val="156789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tellysbilde">
    <p:spTree>
      <p:nvGrpSpPr>
        <p:cNvPr id="1" name=""/>
        <p:cNvGrpSpPr/>
        <p:nvPr/>
      </p:nvGrpSpPr>
      <p:grpSpPr>
        <a:xfrm>
          <a:off x="0" y="0"/>
          <a:ext cx="0" cy="0"/>
          <a:chOff x="0" y="0"/>
          <a:chExt cx="0" cy="0"/>
        </a:xfrm>
      </p:grpSpPr>
      <p:sp>
        <p:nvSpPr>
          <p:cNvPr id="10" name="TekstSylinder 9"/>
          <p:cNvSpPr txBox="1"/>
          <p:nvPr userDrawn="1"/>
        </p:nvSpPr>
        <p:spPr>
          <a:xfrm>
            <a:off x="7359494" y="4350296"/>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025315"/>
            <a:ext cx="2180853" cy="627821"/>
          </a:xfrm>
          <a:prstGeom prst="rect">
            <a:avLst/>
          </a:prstGeom>
        </p:spPr>
      </p:pic>
      <p:sp>
        <p:nvSpPr>
          <p:cNvPr id="12"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smtClean="0"/>
              <a:t>Klikk for å redigere tekststiler i malen</a:t>
            </a:r>
          </a:p>
        </p:txBody>
      </p:sp>
      <p:sp>
        <p:nvSpPr>
          <p:cNvPr id="17" name="Plassholder for tekst 17"/>
          <p:cNvSpPr>
            <a:spLocks noGrp="1"/>
          </p:cNvSpPr>
          <p:nvPr>
            <p:ph type="body" sz="quarter" idx="11"/>
          </p:nvPr>
        </p:nvSpPr>
        <p:spPr>
          <a:xfrm>
            <a:off x="683568" y="5517604"/>
            <a:ext cx="7848872" cy="359668"/>
          </a:xfrm>
        </p:spPr>
        <p:txBody>
          <a:bodyPr>
            <a:normAutofit/>
          </a:bodyPr>
          <a:lstStyle>
            <a:lvl1pPr marL="0" indent="0">
              <a:buNone/>
              <a:defRPr sz="1600">
                <a:solidFill>
                  <a:schemeClr val="tx1">
                    <a:lumMod val="75000"/>
                    <a:lumOff val="25000"/>
                  </a:schemeClr>
                </a:solidFill>
              </a:defRPr>
            </a:lvl1pPr>
          </a:lstStyle>
          <a:p>
            <a:pPr lvl="0"/>
            <a:r>
              <a:rPr lang="nb-NO" smtClean="0"/>
              <a:t>Klikk for å redigere tekststiler i malen</a:t>
            </a:r>
          </a:p>
        </p:txBody>
      </p:sp>
      <p:cxnSp>
        <p:nvCxnSpPr>
          <p:cNvPr id="19" name="Rett linje 18"/>
          <p:cNvCxnSpPr/>
          <p:nvPr userDrawn="1"/>
        </p:nvCxnSpPr>
        <p:spPr>
          <a:xfrm>
            <a:off x="805929" y="4581128"/>
            <a:ext cx="772651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p:cNvCxnSpPr/>
          <p:nvPr userDrawn="1"/>
        </p:nvCxnSpPr>
        <p:spPr>
          <a:xfrm>
            <a:off x="805928" y="5445224"/>
            <a:ext cx="2469928"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3797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537115"/>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862678"/>
            <a:ext cx="8229600" cy="4402656"/>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022D1-3EC0-6244-BEA6-FD9F908DE208}" type="datetimeFigureOut">
              <a:rPr lang="nb-NO" smtClean="0"/>
              <a:t>17.06.2015</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7EEB4-15D3-E947-868C-4BE074D4A386}" type="slidenum">
              <a:rPr lang="nb-NO" smtClean="0"/>
              <a:pPr/>
              <a:t>‹#›</a:t>
            </a:fld>
            <a:endParaRPr lang="nb-NO" dirty="0"/>
          </a:p>
        </p:txBody>
      </p:sp>
      <p:pic>
        <p:nvPicPr>
          <p:cNvPr id="9" name="Bild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6990" y="159713"/>
            <a:ext cx="1371600" cy="394855"/>
          </a:xfrm>
          <a:prstGeom prst="rect">
            <a:avLst/>
          </a:prstGeom>
        </p:spPr>
      </p:pic>
      <p:pic>
        <p:nvPicPr>
          <p:cNvPr id="7" name="Bilde 6" descr="Skjermbilde 2014-03-26 kl. 10.24.12.png"/>
          <p:cNvPicPr>
            <a:picLocks noChangeAspect="1"/>
          </p:cNvPicPr>
          <p:nvPr/>
        </p:nvPicPr>
        <p:blipFill rotWithShape="1">
          <a:blip r:embed="rId12">
            <a:extLst>
              <a:ext uri="{28A0092B-C50C-407E-A947-70E740481C1C}">
                <a14:useLocalDpi xmlns:a14="http://schemas.microsoft.com/office/drawing/2010/main" val="0"/>
              </a:ext>
            </a:extLst>
          </a:blip>
          <a:srcRect l="1" r="31611"/>
          <a:stretch/>
        </p:blipFill>
        <p:spPr>
          <a:xfrm>
            <a:off x="9111468" y="0"/>
            <a:ext cx="68263" cy="6858000"/>
          </a:xfrm>
          <a:prstGeom prst="rect">
            <a:avLst/>
          </a:prstGeom>
        </p:spPr>
      </p:pic>
    </p:spTree>
    <p:extLst>
      <p:ext uri="{BB962C8B-B14F-4D97-AF65-F5344CB8AC3E}">
        <p14:creationId xmlns:p14="http://schemas.microsoft.com/office/powerpoint/2010/main" val="7905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81" r:id="rId9"/>
  </p:sldLayoutIdLst>
  <p:timing>
    <p:tnLst>
      <p:par>
        <p:cTn id="1" dur="indefinite" restart="never" nodeType="tmRoot"/>
      </p:par>
    </p:tnLst>
  </p:timing>
  <p:txStyles>
    <p:titleStyle>
      <a:lvl1pPr algn="ctr" defTabSz="457200" rtl="0" eaLnBrk="1" latinLnBrk="0" hangingPunct="1">
        <a:spcBef>
          <a:spcPct val="0"/>
        </a:spcBef>
        <a:buNone/>
        <a:defRPr sz="40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fld id="{49376613-4CAC-4C91-A111-29E966A0C01A}" type="datetime1">
              <a:rPr lang="nb-NO" smtClean="0"/>
              <a:pPr/>
              <a:t>17.06.2015</a:t>
            </a:fld>
            <a:endParaRPr lang="nb-NO" dirty="0"/>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endParaRPr lang="nb-NO" dirty="0"/>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fld id="{9DC9DCDF-68CF-4F60-97DB-A0AE9E0134EC}" type="slidenum">
              <a:rPr lang="nb-NO" smtClean="0"/>
              <a:pPr/>
              <a:t>‹#›</a:t>
            </a:fld>
            <a:endParaRPr lang="nb-NO" dirty="0"/>
          </a:p>
        </p:txBody>
      </p:sp>
      <p:pic>
        <p:nvPicPr>
          <p:cNvPr id="9" name="Bild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7904" y="54868"/>
            <a:ext cx="1810266" cy="521137"/>
          </a:xfrm>
          <a:prstGeom prst="rect">
            <a:avLst/>
          </a:prstGeom>
        </p:spPr>
      </p:pic>
      <p:pic>
        <p:nvPicPr>
          <p:cNvPr id="8" name="Bilde 7" descr="Skjermbilde 2014-03-26 kl. 10.24.1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50125" y="6940"/>
            <a:ext cx="99817" cy="6858000"/>
          </a:xfrm>
          <a:prstGeom prst="rect">
            <a:avLst/>
          </a:prstGeom>
        </p:spPr>
      </p:pic>
      <p:pic>
        <p:nvPicPr>
          <p:cNvPr id="11" name="Bilde 10" descr="Skjermbilde 2014-03-26 kl. 10.24.1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940"/>
            <a:ext cx="99817" cy="6858000"/>
          </a:xfrm>
          <a:prstGeom prst="rect">
            <a:avLst/>
          </a:prstGeom>
        </p:spPr>
      </p:pic>
    </p:spTree>
    <p:extLst>
      <p:ext uri="{BB962C8B-B14F-4D97-AF65-F5344CB8AC3E}">
        <p14:creationId xmlns:p14="http://schemas.microsoft.com/office/powerpoint/2010/main" val="17371890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2" r:id="rId7"/>
    <p:sldLayoutId id="2147483683" r:id="rId8"/>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sz="quarter" idx="10"/>
          </p:nvPr>
        </p:nvSpPr>
        <p:spPr/>
        <p:txBody>
          <a:bodyPr>
            <a:normAutofit/>
          </a:bodyPr>
          <a:lstStyle/>
          <a:p>
            <a:r>
              <a:rPr lang="nn-NO" b="1" dirty="0"/>
              <a:t>Byen som samfunnsutviklar </a:t>
            </a:r>
            <a:endParaRPr lang="nn-NO" dirty="0"/>
          </a:p>
        </p:txBody>
      </p:sp>
      <p:sp>
        <p:nvSpPr>
          <p:cNvPr id="9" name="Plassholder for tekst 8"/>
          <p:cNvSpPr>
            <a:spLocks noGrp="1"/>
          </p:cNvSpPr>
          <p:nvPr>
            <p:ph type="body" sz="quarter" idx="11"/>
          </p:nvPr>
        </p:nvSpPr>
        <p:spPr/>
        <p:txBody>
          <a:bodyPr/>
          <a:lstStyle/>
          <a:p>
            <a:r>
              <a:rPr lang="nb-NO" dirty="0"/>
              <a:t>Ole Helge Haugen – fylkesplansjef Møre og Romsdal Fylkeskommune</a:t>
            </a:r>
          </a:p>
          <a:p>
            <a:endParaRPr lang="nb-NO" dirty="0"/>
          </a:p>
        </p:txBody>
      </p:sp>
    </p:spTree>
    <p:extLst>
      <p:ext uri="{BB962C8B-B14F-4D97-AF65-F5344CB8AC3E}">
        <p14:creationId xmlns:p14="http://schemas.microsoft.com/office/powerpoint/2010/main" val="2936527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n-NO" b="1" dirty="0"/>
              <a:t>Byen som samfunnsutviklar </a:t>
            </a:r>
            <a:endParaRPr lang="nn-NO" dirty="0"/>
          </a:p>
        </p:txBody>
      </p:sp>
      <p:sp>
        <p:nvSpPr>
          <p:cNvPr id="3" name="Plassholder for innhold 2"/>
          <p:cNvSpPr>
            <a:spLocks noGrp="1"/>
          </p:cNvSpPr>
          <p:nvPr>
            <p:ph idx="1"/>
          </p:nvPr>
        </p:nvSpPr>
        <p:spPr>
          <a:xfrm>
            <a:off x="457200" y="1692047"/>
            <a:ext cx="8229600" cy="4402656"/>
          </a:xfrm>
        </p:spPr>
        <p:txBody>
          <a:bodyPr>
            <a:normAutofit fontScale="92500" lnSpcReduction="20000"/>
          </a:bodyPr>
          <a:lstStyle/>
          <a:p>
            <a:r>
              <a:rPr lang="nb-NO" sz="3200" b="1" dirty="0" err="1"/>
              <a:t>Byane</a:t>
            </a:r>
            <a:r>
              <a:rPr lang="nb-NO" sz="3200" b="1" dirty="0"/>
              <a:t> </a:t>
            </a:r>
            <a:r>
              <a:rPr lang="nb-NO" sz="3200" b="1" dirty="0" smtClean="0"/>
              <a:t>stadig </a:t>
            </a:r>
            <a:r>
              <a:rPr lang="nb-NO" sz="3200" b="1" dirty="0" err="1" smtClean="0"/>
              <a:t>viktigare</a:t>
            </a:r>
            <a:r>
              <a:rPr lang="nb-NO" sz="3200" b="1" dirty="0" smtClean="0"/>
              <a:t> i sin region</a:t>
            </a:r>
          </a:p>
          <a:p>
            <a:pPr lvl="1"/>
            <a:r>
              <a:rPr lang="nb-NO" sz="2800" dirty="0"/>
              <a:t>Vekstkraft </a:t>
            </a:r>
          </a:p>
          <a:p>
            <a:pPr lvl="1"/>
            <a:r>
              <a:rPr lang="nb-NO" sz="2800" dirty="0"/>
              <a:t>Attraktivitet</a:t>
            </a:r>
          </a:p>
          <a:p>
            <a:pPr lvl="1"/>
            <a:r>
              <a:rPr lang="nb-NO" sz="2800" dirty="0" smtClean="0"/>
              <a:t>Identitet</a:t>
            </a:r>
          </a:p>
          <a:p>
            <a:pPr lvl="1"/>
            <a:r>
              <a:rPr lang="nb-NO" sz="2800" dirty="0" err="1" smtClean="0"/>
              <a:t>Arbeidsplassar</a:t>
            </a:r>
            <a:endParaRPr lang="nb-NO" sz="2800" dirty="0" smtClean="0"/>
          </a:p>
          <a:p>
            <a:pPr lvl="1"/>
            <a:r>
              <a:rPr lang="nb-NO" sz="2800" dirty="0" smtClean="0"/>
              <a:t>Kompetanse</a:t>
            </a:r>
          </a:p>
          <a:p>
            <a:pPr lvl="1"/>
            <a:r>
              <a:rPr lang="nb-NO" sz="2800" dirty="0" err="1" smtClean="0"/>
              <a:t>Støttetenester</a:t>
            </a:r>
            <a:endParaRPr lang="nb-NO" sz="2800" dirty="0" smtClean="0"/>
          </a:p>
          <a:p>
            <a:pPr lvl="1"/>
            <a:r>
              <a:rPr lang="nb-NO" sz="2800" dirty="0" smtClean="0"/>
              <a:t>…………..</a:t>
            </a:r>
            <a:endParaRPr lang="nb-NO" sz="2800" dirty="0"/>
          </a:p>
          <a:p>
            <a:endParaRPr lang="nb-NO" dirty="0" smtClean="0"/>
          </a:p>
          <a:p>
            <a:r>
              <a:rPr lang="nb-NO" sz="3200" b="1" dirty="0" err="1" smtClean="0"/>
              <a:t>Bykommunane</a:t>
            </a:r>
            <a:r>
              <a:rPr lang="nb-NO" sz="3200" b="1" dirty="0" smtClean="0"/>
              <a:t> (?)</a:t>
            </a:r>
            <a:endParaRPr lang="nn-NO" dirty="0"/>
          </a:p>
        </p:txBody>
      </p:sp>
    </p:spTree>
    <p:extLst>
      <p:ext uri="{BB962C8B-B14F-4D97-AF65-F5344CB8AC3E}">
        <p14:creationId xmlns:p14="http://schemas.microsoft.com/office/powerpoint/2010/main" val="746235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STATISTIKKGRUNNLAG:</a:t>
            </a:r>
            <a:endParaRPr lang="nn-NO" b="1" dirty="0"/>
          </a:p>
        </p:txBody>
      </p:sp>
      <p:sp>
        <p:nvSpPr>
          <p:cNvPr id="3" name="Plassholder for innhold 2"/>
          <p:cNvSpPr>
            <a:spLocks noGrp="1"/>
          </p:cNvSpPr>
          <p:nvPr>
            <p:ph idx="1"/>
          </p:nvPr>
        </p:nvSpPr>
        <p:spPr>
          <a:xfrm>
            <a:off x="457200" y="1680115"/>
            <a:ext cx="8229600" cy="4676235"/>
          </a:xfrm>
        </p:spPr>
        <p:txBody>
          <a:bodyPr>
            <a:normAutofit fontScale="92500" lnSpcReduction="20000"/>
          </a:bodyPr>
          <a:lstStyle/>
          <a:p>
            <a:r>
              <a:rPr lang="nb-NO" dirty="0" smtClean="0"/>
              <a:t>Pendlerstatistikk </a:t>
            </a:r>
            <a:r>
              <a:rPr lang="nb-NO" sz="1500" dirty="0" smtClean="0"/>
              <a:t>(bu- og </a:t>
            </a:r>
            <a:r>
              <a:rPr lang="nb-NO" sz="1500" dirty="0" err="1" smtClean="0"/>
              <a:t>arbeidsmarknadsregionar</a:t>
            </a:r>
            <a:r>
              <a:rPr lang="nb-NO" dirty="0" smtClean="0"/>
              <a:t>)</a:t>
            </a:r>
          </a:p>
          <a:p>
            <a:r>
              <a:rPr lang="nb-NO" dirty="0" smtClean="0"/>
              <a:t>Næringsstruktur  </a:t>
            </a:r>
            <a:r>
              <a:rPr lang="nb-NO" sz="1500" dirty="0" smtClean="0"/>
              <a:t>(</a:t>
            </a:r>
            <a:r>
              <a:rPr lang="nb-NO" sz="1500" dirty="0" err="1" smtClean="0"/>
              <a:t>næringsregionar</a:t>
            </a:r>
            <a:r>
              <a:rPr lang="nb-NO" sz="1500" dirty="0" smtClean="0"/>
              <a:t>)</a:t>
            </a:r>
          </a:p>
          <a:p>
            <a:r>
              <a:rPr lang="nb-NO" dirty="0" smtClean="0"/>
              <a:t>Kulturpendling     </a:t>
            </a:r>
            <a:r>
              <a:rPr lang="nb-NO" sz="1500" dirty="0" smtClean="0"/>
              <a:t>(</a:t>
            </a:r>
            <a:r>
              <a:rPr lang="nb-NO" sz="1500" dirty="0" err="1" smtClean="0"/>
              <a:t>fritidsregionar</a:t>
            </a:r>
            <a:r>
              <a:rPr lang="nb-NO" sz="1500" dirty="0" smtClean="0"/>
              <a:t>)</a:t>
            </a:r>
          </a:p>
          <a:p>
            <a:r>
              <a:rPr lang="nb-NO" dirty="0" smtClean="0"/>
              <a:t>Handelsanalyser  </a:t>
            </a:r>
            <a:r>
              <a:rPr lang="nb-NO" sz="1500" dirty="0" smtClean="0"/>
              <a:t>(</a:t>
            </a:r>
            <a:r>
              <a:rPr lang="nb-NO" sz="1500" dirty="0" err="1" smtClean="0"/>
              <a:t>Handelsregionar</a:t>
            </a:r>
            <a:r>
              <a:rPr lang="nb-NO" sz="1500" dirty="0" smtClean="0"/>
              <a:t>)</a:t>
            </a:r>
          </a:p>
          <a:p>
            <a:r>
              <a:rPr lang="nb-NO" dirty="0" smtClean="0"/>
              <a:t>Søknad VGS og </a:t>
            </a:r>
            <a:r>
              <a:rPr lang="nb-NO" dirty="0" err="1" smtClean="0"/>
              <a:t>høgskular</a:t>
            </a:r>
            <a:r>
              <a:rPr lang="nb-NO" dirty="0" smtClean="0"/>
              <a:t> </a:t>
            </a:r>
            <a:r>
              <a:rPr lang="nb-NO" sz="1500" dirty="0" smtClean="0"/>
              <a:t>(</a:t>
            </a:r>
            <a:r>
              <a:rPr lang="nb-NO" sz="1500" dirty="0" err="1" smtClean="0"/>
              <a:t>utdanningsregionar</a:t>
            </a:r>
            <a:r>
              <a:rPr lang="nb-NO" sz="1500" dirty="0" smtClean="0"/>
              <a:t>)</a:t>
            </a:r>
          </a:p>
          <a:p>
            <a:r>
              <a:rPr lang="nb-NO" dirty="0" smtClean="0"/>
              <a:t>Avisdekning</a:t>
            </a:r>
          </a:p>
          <a:p>
            <a:r>
              <a:rPr lang="nb-NO" dirty="0" smtClean="0"/>
              <a:t>Senterstruktur</a:t>
            </a:r>
          </a:p>
          <a:p>
            <a:r>
              <a:rPr lang="nb-NO" dirty="0"/>
              <a:t>Demografi (</a:t>
            </a:r>
            <a:r>
              <a:rPr lang="nb-NO" dirty="0" smtClean="0"/>
              <a:t>bæredyktig-vekstkraft)</a:t>
            </a:r>
            <a:endParaRPr lang="nb-NO" dirty="0"/>
          </a:p>
          <a:p>
            <a:r>
              <a:rPr lang="nb-NO" dirty="0" smtClean="0"/>
              <a:t>Interkommunalt samarbeid</a:t>
            </a:r>
          </a:p>
          <a:p>
            <a:r>
              <a:rPr lang="nb-NO" dirty="0" smtClean="0"/>
              <a:t>Politisk samarbeid</a:t>
            </a:r>
            <a:endParaRPr lang="nb-NO" dirty="0"/>
          </a:p>
          <a:p>
            <a:r>
              <a:rPr lang="nb-NO" dirty="0" smtClean="0"/>
              <a:t>Kulturell identitet</a:t>
            </a:r>
          </a:p>
          <a:p>
            <a:r>
              <a:rPr lang="nb-NO" dirty="0" smtClean="0"/>
              <a:t>Historisk tilknytning</a:t>
            </a:r>
          </a:p>
          <a:p>
            <a:r>
              <a:rPr lang="nb-NO" dirty="0" smtClean="0"/>
              <a:t>…………..</a:t>
            </a:r>
          </a:p>
          <a:p>
            <a:endParaRPr lang="nn-NO" dirty="0"/>
          </a:p>
        </p:txBody>
      </p:sp>
      <p:sp>
        <p:nvSpPr>
          <p:cNvPr id="4" name="Plassholder for bunntekst 3"/>
          <p:cNvSpPr>
            <a:spLocks noGrp="1"/>
          </p:cNvSpPr>
          <p:nvPr>
            <p:ph type="ftr" sz="quarter" idx="11"/>
          </p:nvPr>
        </p:nvSpPr>
        <p:spPr/>
        <p:txBody>
          <a:bodyPr/>
          <a:lstStyle/>
          <a:p>
            <a:r>
              <a:rPr lang="nb-NO" smtClean="0"/>
              <a:t>Ole Helge Haugen - Fylkesplansjef  -  Møre og Romsdal Fylkeskommune</a:t>
            </a:r>
            <a:endParaRPr lang="nb-NO"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86288">
            <a:off x="6502929" y="745902"/>
            <a:ext cx="2166924" cy="30500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42106">
            <a:off x="5702508" y="3844210"/>
            <a:ext cx="3160827" cy="223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418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68" y="912037"/>
            <a:ext cx="7180758" cy="5232731"/>
          </a:xfrm>
          <a:prstGeom prst="rect">
            <a:avLst/>
          </a:prstGeom>
        </p:spPr>
      </p:pic>
      <p:sp>
        <p:nvSpPr>
          <p:cNvPr id="3" name="Tittel 2"/>
          <p:cNvSpPr>
            <a:spLocks noGrp="1"/>
          </p:cNvSpPr>
          <p:nvPr>
            <p:ph type="title"/>
          </p:nvPr>
        </p:nvSpPr>
        <p:spPr>
          <a:xfrm>
            <a:off x="552298" y="150342"/>
            <a:ext cx="8229600" cy="1143000"/>
          </a:xfrm>
        </p:spPr>
        <p:txBody>
          <a:bodyPr>
            <a:normAutofit/>
          </a:bodyPr>
          <a:lstStyle/>
          <a:p>
            <a:r>
              <a:rPr lang="nb-NO" sz="3600" dirty="0" err="1" smtClean="0"/>
              <a:t>Kvardagsregionar</a:t>
            </a:r>
            <a:endParaRPr lang="nn-NO" sz="3600" dirty="0"/>
          </a:p>
        </p:txBody>
      </p:sp>
    </p:spTree>
    <p:extLst>
      <p:ext uri="{BB962C8B-B14F-4D97-AF65-F5344CB8AC3E}">
        <p14:creationId xmlns:p14="http://schemas.microsoft.com/office/powerpoint/2010/main" val="807078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3225" y="58522"/>
            <a:ext cx="2810775" cy="2048256"/>
          </a:xfrm>
          <a:prstGeom prst="rect">
            <a:avLst/>
          </a:prstGeom>
        </p:spPr>
      </p:pic>
      <p:sp>
        <p:nvSpPr>
          <p:cNvPr id="3" name="Tittel 2"/>
          <p:cNvSpPr>
            <a:spLocks noGrp="1"/>
          </p:cNvSpPr>
          <p:nvPr>
            <p:ph type="title"/>
          </p:nvPr>
        </p:nvSpPr>
        <p:spPr>
          <a:xfrm>
            <a:off x="-84125" y="508787"/>
            <a:ext cx="8229600" cy="1143000"/>
          </a:xfrm>
        </p:spPr>
        <p:txBody>
          <a:bodyPr>
            <a:normAutofit/>
          </a:bodyPr>
          <a:lstStyle/>
          <a:p>
            <a:r>
              <a:rPr lang="nb-NO" sz="3600" dirty="0" err="1" smtClean="0"/>
              <a:t>Kvardagsregionar</a:t>
            </a:r>
            <a:endParaRPr lang="nn-NO" sz="3600" dirty="0"/>
          </a:p>
        </p:txBody>
      </p:sp>
      <p:graphicFrame>
        <p:nvGraphicFramePr>
          <p:cNvPr id="2" name="Tabell 1"/>
          <p:cNvGraphicFramePr>
            <a:graphicFrameLocks noGrp="1"/>
          </p:cNvGraphicFramePr>
          <p:nvPr>
            <p:extLst>
              <p:ext uri="{D42A27DB-BD31-4B8C-83A1-F6EECF244321}">
                <p14:modId xmlns:p14="http://schemas.microsoft.com/office/powerpoint/2010/main" val="1306137224"/>
              </p:ext>
            </p:extLst>
          </p:nvPr>
        </p:nvGraphicFramePr>
        <p:xfrm>
          <a:off x="404775" y="1945639"/>
          <a:ext cx="8175955" cy="2619047"/>
        </p:xfrm>
        <a:graphic>
          <a:graphicData uri="http://schemas.openxmlformats.org/drawingml/2006/table">
            <a:tbl>
              <a:tblPr firstRow="1" bandRow="1">
                <a:tableStyleId>{5C22544A-7EE6-4342-B048-85BDC9FD1C3A}</a:tableStyleId>
              </a:tblPr>
              <a:tblGrid>
                <a:gridCol w="1635191"/>
                <a:gridCol w="1635191"/>
                <a:gridCol w="1635191"/>
                <a:gridCol w="1635191"/>
                <a:gridCol w="1635191"/>
              </a:tblGrid>
              <a:tr h="738255">
                <a:tc>
                  <a:txBody>
                    <a:bodyPr/>
                    <a:lstStyle/>
                    <a:p>
                      <a:pPr algn="ctr"/>
                      <a:endParaRPr lang="nn-NO" dirty="0"/>
                    </a:p>
                  </a:txBody>
                  <a:tcPr/>
                </a:tc>
                <a:tc gridSpan="2">
                  <a:txBody>
                    <a:bodyPr/>
                    <a:lstStyle/>
                    <a:p>
                      <a:pPr algn="ctr"/>
                      <a:r>
                        <a:rPr lang="nb-NO" dirty="0" smtClean="0"/>
                        <a:t>Byen sin andel i regionen</a:t>
                      </a:r>
                      <a:endParaRPr lang="nn-NO" dirty="0"/>
                    </a:p>
                  </a:txBody>
                  <a:tcPr/>
                </a:tc>
                <a:tc hMerge="1">
                  <a:txBody>
                    <a:bodyPr/>
                    <a:lstStyle/>
                    <a:p>
                      <a:endParaRPr lang="nn-NO" dirty="0"/>
                    </a:p>
                  </a:txBody>
                  <a:tcPr/>
                </a:tc>
                <a:tc gridSpan="2">
                  <a:txBody>
                    <a:bodyPr/>
                    <a:lstStyle/>
                    <a:p>
                      <a:pPr algn="ctr"/>
                      <a:r>
                        <a:rPr lang="nb-NO" dirty="0" smtClean="0"/>
                        <a:t>Utvikling by kontra resten av region</a:t>
                      </a:r>
                      <a:endParaRPr lang="nn-NO" dirty="0"/>
                    </a:p>
                  </a:txBody>
                  <a:tcPr/>
                </a:tc>
                <a:tc hMerge="1">
                  <a:txBody>
                    <a:bodyPr/>
                    <a:lstStyle/>
                    <a:p>
                      <a:endParaRPr lang="nn-NO" dirty="0"/>
                    </a:p>
                  </a:txBody>
                  <a:tcPr/>
                </a:tc>
              </a:tr>
              <a:tr h="597635">
                <a:tc>
                  <a:txBody>
                    <a:bodyPr/>
                    <a:lstStyle/>
                    <a:p>
                      <a:pPr algn="ctr"/>
                      <a:endParaRPr lang="nn-NO" sz="1600" dirty="0"/>
                    </a:p>
                  </a:txBody>
                  <a:tcPr/>
                </a:tc>
                <a:tc>
                  <a:txBody>
                    <a:bodyPr/>
                    <a:lstStyle/>
                    <a:p>
                      <a:pPr algn="ctr"/>
                      <a:r>
                        <a:rPr lang="nb-NO" sz="1400" dirty="0" err="1" smtClean="0"/>
                        <a:t>Arbeidsplassar</a:t>
                      </a:r>
                      <a:endParaRPr lang="nb-NO" sz="1400" dirty="0" smtClean="0"/>
                    </a:p>
                  </a:txBody>
                  <a:tcPr/>
                </a:tc>
                <a:tc>
                  <a:txBody>
                    <a:bodyPr/>
                    <a:lstStyle/>
                    <a:p>
                      <a:pPr algn="ctr"/>
                      <a:r>
                        <a:rPr lang="nb-NO" sz="1400" dirty="0" smtClean="0"/>
                        <a:t>Befolkning</a:t>
                      </a:r>
                      <a:endParaRPr lang="nn-NO" sz="1400" dirty="0"/>
                    </a:p>
                  </a:txBody>
                  <a:tcPr/>
                </a:tc>
                <a:tc>
                  <a:txBody>
                    <a:bodyPr/>
                    <a:lstStyle/>
                    <a:p>
                      <a:pPr algn="ctr"/>
                      <a:r>
                        <a:rPr lang="nb-NO" sz="1400" dirty="0" err="1" smtClean="0"/>
                        <a:t>Arbeidsplassar</a:t>
                      </a:r>
                      <a:r>
                        <a:rPr lang="nb-NO" sz="1400" dirty="0" smtClean="0"/>
                        <a:t> 2008 -13</a:t>
                      </a:r>
                      <a:endParaRPr lang="nn-NO" sz="1400" dirty="0"/>
                    </a:p>
                  </a:txBody>
                  <a:tcPr/>
                </a:tc>
                <a:tc>
                  <a:txBody>
                    <a:bodyPr/>
                    <a:lstStyle/>
                    <a:p>
                      <a:pPr algn="ctr"/>
                      <a:r>
                        <a:rPr lang="nb-NO" sz="1400" dirty="0" smtClean="0"/>
                        <a:t>Befolkning 2005 -15</a:t>
                      </a:r>
                      <a:endParaRPr lang="nn-NO" sz="1400" dirty="0"/>
                    </a:p>
                  </a:txBody>
                  <a:tcPr/>
                </a:tc>
              </a:tr>
              <a:tr h="427719">
                <a:tc>
                  <a:txBody>
                    <a:bodyPr/>
                    <a:lstStyle/>
                    <a:p>
                      <a:r>
                        <a:rPr lang="nb-NO" dirty="0" smtClean="0"/>
                        <a:t>Kristiansund</a:t>
                      </a:r>
                    </a:p>
                  </a:txBody>
                  <a:tcPr/>
                </a:tc>
                <a:tc>
                  <a:txBody>
                    <a:bodyPr/>
                    <a:lstStyle/>
                    <a:p>
                      <a:pPr algn="ctr"/>
                      <a:r>
                        <a:rPr lang="nb-NO" dirty="0" smtClean="0"/>
                        <a:t>46,6 %</a:t>
                      </a:r>
                      <a:endParaRPr lang="nn-NO" dirty="0"/>
                    </a:p>
                  </a:txBody>
                  <a:tcPr/>
                </a:tc>
                <a:tc>
                  <a:txBody>
                    <a:bodyPr/>
                    <a:lstStyle/>
                    <a:p>
                      <a:pPr algn="ctr"/>
                      <a:r>
                        <a:rPr lang="nb-NO" dirty="0" smtClean="0"/>
                        <a:t>43,9 %</a:t>
                      </a:r>
                      <a:endParaRPr lang="nn-NO" dirty="0"/>
                    </a:p>
                  </a:txBody>
                  <a:tcPr/>
                </a:tc>
                <a:tc>
                  <a:txBody>
                    <a:bodyPr/>
                    <a:lstStyle/>
                    <a:p>
                      <a:pPr algn="ctr"/>
                      <a:r>
                        <a:rPr lang="nb-NO" dirty="0" smtClean="0"/>
                        <a:t>4,8 % - </a:t>
                      </a:r>
                      <a:r>
                        <a:rPr lang="nb-NO" dirty="0" smtClean="0">
                          <a:solidFill>
                            <a:srgbClr val="FF0000"/>
                          </a:solidFill>
                        </a:rPr>
                        <a:t>-1,9 %</a:t>
                      </a:r>
                      <a:endParaRPr lang="nn-NO" dirty="0">
                        <a:solidFill>
                          <a:srgbClr val="FF0000"/>
                        </a:solidFill>
                      </a:endParaRPr>
                    </a:p>
                  </a:txBody>
                  <a:tcPr/>
                </a:tc>
                <a:tc>
                  <a:txBody>
                    <a:bodyPr/>
                    <a:lstStyle/>
                    <a:p>
                      <a:pPr algn="ctr"/>
                      <a:r>
                        <a:rPr lang="nb-NO" dirty="0" smtClean="0"/>
                        <a:t>9,8 %  - </a:t>
                      </a:r>
                      <a:r>
                        <a:rPr lang="nb-NO" dirty="0" smtClean="0">
                          <a:solidFill>
                            <a:srgbClr val="FF0000"/>
                          </a:solidFill>
                        </a:rPr>
                        <a:t>-1,2</a:t>
                      </a:r>
                      <a:r>
                        <a:rPr lang="nb-NO" baseline="0" dirty="0" smtClean="0">
                          <a:solidFill>
                            <a:srgbClr val="FF0000"/>
                          </a:solidFill>
                        </a:rPr>
                        <a:t> %</a:t>
                      </a:r>
                      <a:endParaRPr lang="nn-NO" dirty="0">
                        <a:solidFill>
                          <a:srgbClr val="FF0000"/>
                        </a:solidFill>
                      </a:endParaRPr>
                    </a:p>
                  </a:txBody>
                  <a:tcPr/>
                </a:tc>
              </a:tr>
              <a:tr h="427719">
                <a:tc>
                  <a:txBody>
                    <a:bodyPr/>
                    <a:lstStyle/>
                    <a:p>
                      <a:r>
                        <a:rPr lang="nb-NO" dirty="0" smtClean="0"/>
                        <a:t>Molde</a:t>
                      </a:r>
                      <a:endParaRPr lang="nn-NO" dirty="0"/>
                    </a:p>
                  </a:txBody>
                  <a:tcPr/>
                </a:tc>
                <a:tc>
                  <a:txBody>
                    <a:bodyPr/>
                    <a:lstStyle/>
                    <a:p>
                      <a:pPr algn="ctr"/>
                      <a:r>
                        <a:rPr lang="nb-NO" dirty="0" smtClean="0"/>
                        <a:t>53,2 %</a:t>
                      </a:r>
                      <a:endParaRPr lang="nn-NO" dirty="0"/>
                    </a:p>
                  </a:txBody>
                  <a:tcPr/>
                </a:tc>
                <a:tc>
                  <a:txBody>
                    <a:bodyPr/>
                    <a:lstStyle/>
                    <a:p>
                      <a:pPr algn="ctr"/>
                      <a:r>
                        <a:rPr lang="nb-NO" dirty="0" smtClean="0"/>
                        <a:t>40,7 %</a:t>
                      </a:r>
                      <a:endParaRPr lang="nn-NO" dirty="0"/>
                    </a:p>
                  </a:txBody>
                  <a:tcPr/>
                </a:tc>
                <a:tc>
                  <a:txBody>
                    <a:bodyPr/>
                    <a:lstStyle/>
                    <a:p>
                      <a:pPr algn="ctr"/>
                      <a:r>
                        <a:rPr lang="nb-NO" dirty="0" smtClean="0"/>
                        <a:t>5,3 % - </a:t>
                      </a:r>
                      <a:r>
                        <a:rPr lang="nb-NO" dirty="0" smtClean="0">
                          <a:solidFill>
                            <a:srgbClr val="FF0000"/>
                          </a:solidFill>
                        </a:rPr>
                        <a:t>-2,7 %</a:t>
                      </a:r>
                      <a:endParaRPr lang="nn-NO" dirty="0">
                        <a:solidFill>
                          <a:srgbClr val="FF0000"/>
                        </a:solidFill>
                      </a:endParaRPr>
                    </a:p>
                  </a:txBody>
                  <a:tcPr/>
                </a:tc>
                <a:tc>
                  <a:txBody>
                    <a:bodyPr/>
                    <a:lstStyle/>
                    <a:p>
                      <a:pPr algn="ctr"/>
                      <a:r>
                        <a:rPr lang="nb-NO" dirty="0" smtClean="0"/>
                        <a:t>9,4% - 4,2 % </a:t>
                      </a:r>
                    </a:p>
                  </a:txBody>
                  <a:tcPr/>
                </a:tc>
              </a:tr>
              <a:tr h="427719">
                <a:tc>
                  <a:txBody>
                    <a:bodyPr/>
                    <a:lstStyle/>
                    <a:p>
                      <a:r>
                        <a:rPr lang="nb-NO" dirty="0" smtClean="0"/>
                        <a:t>Ålesund</a:t>
                      </a:r>
                      <a:endParaRPr lang="nn-NO" dirty="0"/>
                    </a:p>
                  </a:txBody>
                  <a:tcPr/>
                </a:tc>
                <a:tc>
                  <a:txBody>
                    <a:bodyPr/>
                    <a:lstStyle/>
                    <a:p>
                      <a:pPr algn="ctr"/>
                      <a:r>
                        <a:rPr lang="nb-NO" dirty="0" smtClean="0"/>
                        <a:t>57,8 %</a:t>
                      </a:r>
                      <a:endParaRPr lang="nn-NO" dirty="0"/>
                    </a:p>
                  </a:txBody>
                  <a:tcPr/>
                </a:tc>
                <a:tc>
                  <a:txBody>
                    <a:bodyPr/>
                    <a:lstStyle/>
                    <a:p>
                      <a:pPr algn="ctr"/>
                      <a:r>
                        <a:rPr lang="nb-NO" dirty="0" smtClean="0"/>
                        <a:t>48,6 %</a:t>
                      </a:r>
                      <a:endParaRPr lang="nn-N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dirty="0" smtClean="0"/>
                        <a:t>7,3 % - 1,2 %</a:t>
                      </a:r>
                      <a:endParaRPr lang="nn-NO" dirty="0" smtClean="0"/>
                    </a:p>
                  </a:txBody>
                  <a:tcPr/>
                </a:tc>
                <a:tc>
                  <a:txBody>
                    <a:bodyPr/>
                    <a:lstStyle/>
                    <a:p>
                      <a:pPr algn="ctr"/>
                      <a:r>
                        <a:rPr lang="nb-NO" dirty="0" smtClean="0"/>
                        <a:t>14,9% -  9,7 %</a:t>
                      </a:r>
                      <a:endParaRPr lang="nn-NO" dirty="0"/>
                    </a:p>
                  </a:txBody>
                  <a:tcPr/>
                </a:tc>
              </a:tr>
            </a:tbl>
          </a:graphicData>
        </a:graphic>
      </p:graphicFrame>
      <p:sp>
        <p:nvSpPr>
          <p:cNvPr id="5" name="TekstSylinder 4"/>
          <p:cNvSpPr txBox="1"/>
          <p:nvPr/>
        </p:nvSpPr>
        <p:spPr>
          <a:xfrm>
            <a:off x="404775" y="4857293"/>
            <a:ext cx="8241794" cy="1477328"/>
          </a:xfrm>
          <a:prstGeom prst="rect">
            <a:avLst/>
          </a:prstGeom>
          <a:noFill/>
        </p:spPr>
        <p:txBody>
          <a:bodyPr wrap="square" rtlCol="0">
            <a:spAutoFit/>
          </a:bodyPr>
          <a:lstStyle/>
          <a:p>
            <a:pPr marL="285750" indent="-285750">
              <a:buFont typeface="Arial" panose="020B0604020202020204" pitchFamily="34" charset="0"/>
              <a:buChar char="•"/>
            </a:pPr>
            <a:r>
              <a:rPr lang="nb-NO" dirty="0" smtClean="0"/>
              <a:t>20 av 31 «</a:t>
            </a:r>
            <a:r>
              <a:rPr lang="nb-NO" dirty="0" err="1" smtClean="0"/>
              <a:t>distrikts»kommunar</a:t>
            </a:r>
            <a:r>
              <a:rPr lang="nb-NO" dirty="0" smtClean="0"/>
              <a:t> har </a:t>
            </a:r>
            <a:r>
              <a:rPr lang="nb-NO" dirty="0" err="1" smtClean="0"/>
              <a:t>ein</a:t>
            </a:r>
            <a:r>
              <a:rPr lang="nb-NO" dirty="0" smtClean="0"/>
              <a:t> av </a:t>
            </a:r>
            <a:r>
              <a:rPr lang="nb-NO" dirty="0" err="1" smtClean="0"/>
              <a:t>byane</a:t>
            </a:r>
            <a:r>
              <a:rPr lang="nb-NO" dirty="0" smtClean="0"/>
              <a:t> som </a:t>
            </a:r>
            <a:r>
              <a:rPr lang="nb-NO" dirty="0" err="1" smtClean="0"/>
              <a:t>viktigaste</a:t>
            </a:r>
            <a:r>
              <a:rPr lang="nb-NO" dirty="0" smtClean="0"/>
              <a:t> utpendlingskommune</a:t>
            </a:r>
          </a:p>
          <a:p>
            <a:pPr marL="285750" indent="-285750">
              <a:buFont typeface="Arial" panose="020B0604020202020204" pitchFamily="34" charset="0"/>
              <a:buChar char="•"/>
            </a:pPr>
            <a:r>
              <a:rPr lang="nb-NO" dirty="0" smtClean="0"/>
              <a:t>Vekstkrafta ligg i </a:t>
            </a:r>
            <a:r>
              <a:rPr lang="nb-NO" dirty="0" err="1" smtClean="0"/>
              <a:t>byane</a:t>
            </a:r>
            <a:endParaRPr lang="nb-NO" dirty="0" smtClean="0"/>
          </a:p>
          <a:p>
            <a:pPr marL="285750" indent="-285750">
              <a:buFont typeface="Arial" panose="020B0604020202020204" pitchFamily="34" charset="0"/>
              <a:buChar char="•"/>
            </a:pPr>
            <a:r>
              <a:rPr lang="nb-NO" dirty="0" err="1" smtClean="0"/>
              <a:t>Byane</a:t>
            </a:r>
            <a:r>
              <a:rPr lang="nb-NO" dirty="0" smtClean="0"/>
              <a:t> stadig </a:t>
            </a:r>
            <a:r>
              <a:rPr lang="nb-NO" dirty="0" err="1" smtClean="0"/>
              <a:t>viktigare</a:t>
            </a:r>
            <a:r>
              <a:rPr lang="nb-NO" dirty="0" smtClean="0"/>
              <a:t> i utvida </a:t>
            </a:r>
            <a:r>
              <a:rPr lang="nb-NO" dirty="0" err="1" smtClean="0"/>
              <a:t>kvardagsregionar</a:t>
            </a:r>
            <a:endParaRPr lang="nb-NO" dirty="0" smtClean="0"/>
          </a:p>
          <a:p>
            <a:endParaRPr lang="nb-NO" dirty="0"/>
          </a:p>
        </p:txBody>
      </p:sp>
    </p:spTree>
    <p:extLst>
      <p:ext uri="{BB962C8B-B14F-4D97-AF65-F5344CB8AC3E}">
        <p14:creationId xmlns:p14="http://schemas.microsoft.com/office/powerpoint/2010/main" val="3694589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294032377"/>
              </p:ext>
            </p:extLst>
          </p:nvPr>
        </p:nvGraphicFramePr>
        <p:xfrm>
          <a:off x="323528" y="721320"/>
          <a:ext cx="8640961" cy="5764064"/>
        </p:xfrm>
        <a:graphic>
          <a:graphicData uri="http://schemas.openxmlformats.org/drawingml/2006/table">
            <a:tbl>
              <a:tblPr>
                <a:tableStyleId>{5C22544A-7EE6-4342-B048-85BDC9FD1C3A}</a:tableStyleId>
              </a:tblPr>
              <a:tblGrid>
                <a:gridCol w="2091362"/>
                <a:gridCol w="911008"/>
                <a:gridCol w="1534134"/>
                <a:gridCol w="110735"/>
                <a:gridCol w="1739558"/>
                <a:gridCol w="751388"/>
                <a:gridCol w="751388"/>
                <a:gridCol w="751388"/>
              </a:tblGrid>
              <a:tr h="634531">
                <a:tc>
                  <a:txBody>
                    <a:bodyPr/>
                    <a:lstStyle/>
                    <a:p>
                      <a:pPr algn="ctr" fontAlgn="ctr"/>
                      <a:r>
                        <a:rPr lang="nn-NO" sz="1400" u="none" strike="noStrike" dirty="0" err="1">
                          <a:effectLst/>
                        </a:rPr>
                        <a:t>Bostedskommune</a:t>
                      </a:r>
                      <a:endParaRPr lang="nn-NO" sz="1400" b="0" i="0" u="none" strike="noStrike" dirty="0">
                        <a:solidFill>
                          <a:srgbClr val="000000"/>
                        </a:solidFill>
                        <a:effectLst/>
                        <a:latin typeface="Calibri"/>
                      </a:endParaRPr>
                    </a:p>
                  </a:txBody>
                  <a:tcPr marL="0" marR="0" marT="0" marB="0" anchor="ctr"/>
                </a:tc>
                <a:tc>
                  <a:txBody>
                    <a:bodyPr/>
                    <a:lstStyle/>
                    <a:p>
                      <a:pPr algn="ctr" fontAlgn="b"/>
                      <a:r>
                        <a:rPr lang="nn-NO" sz="1400" u="none" strike="noStrike" dirty="0">
                          <a:effectLst/>
                        </a:rPr>
                        <a:t>Største kommune utpendling</a:t>
                      </a:r>
                      <a:endParaRPr lang="nn-NO" sz="1400" b="0" i="0" u="none" strike="noStrike" dirty="0">
                        <a:solidFill>
                          <a:srgbClr val="000000"/>
                        </a:solidFill>
                        <a:effectLst/>
                        <a:latin typeface="Calibri"/>
                      </a:endParaRPr>
                    </a:p>
                  </a:txBody>
                  <a:tcPr marL="0" marR="0" marT="0" marB="0" anchor="b"/>
                </a:tc>
                <a:tc>
                  <a:txBody>
                    <a:bodyPr/>
                    <a:lstStyle/>
                    <a:p>
                      <a:pPr algn="ctr" fontAlgn="b"/>
                      <a:r>
                        <a:rPr lang="nn-NO" sz="1400" u="none" strike="noStrike" dirty="0" smtClean="0">
                          <a:effectLst/>
                        </a:rPr>
                        <a:t>Utpendling til denne kommune i prosent av arbeidsstyrken</a:t>
                      </a:r>
                      <a:endParaRPr lang="nn-NO" sz="14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1511 Vanylven</a:t>
                      </a:r>
                      <a:endParaRPr lang="nn-NO" sz="1000" b="1" i="0" u="none" strike="noStrike" dirty="0">
                        <a:solidFill>
                          <a:srgbClr val="000000"/>
                        </a:solidFill>
                        <a:effectLst/>
                        <a:latin typeface="Calibri"/>
                      </a:endParaRPr>
                    </a:p>
                  </a:txBody>
                  <a:tcPr marL="0" marR="0" marT="0" marB="0" anchor="b">
                    <a:solidFill>
                      <a:schemeClr val="bg2"/>
                    </a:solidFill>
                  </a:tcPr>
                </a:tc>
                <a:tc>
                  <a:txBody>
                    <a:bodyPr/>
                    <a:lstStyle/>
                    <a:p>
                      <a:pPr algn="l" fontAlgn="b"/>
                      <a:r>
                        <a:rPr lang="nn-NO" sz="1000" u="none" strike="noStrike">
                          <a:effectLst/>
                        </a:rPr>
                        <a:t>Ulstein</a:t>
                      </a:r>
                      <a:endParaRPr lang="nn-NO" sz="1000" b="0" i="0" u="none" strike="noStrike">
                        <a:solidFill>
                          <a:srgbClr val="000000"/>
                        </a:solidFill>
                        <a:effectLst/>
                        <a:latin typeface="Calibri"/>
                      </a:endParaRPr>
                    </a:p>
                  </a:txBody>
                  <a:tcPr marL="0" marR="0" marT="0" marB="0" anchor="b">
                    <a:solidFill>
                      <a:schemeClr val="bg2"/>
                    </a:solidFill>
                  </a:tcPr>
                </a:tc>
                <a:tc>
                  <a:txBody>
                    <a:bodyPr/>
                    <a:lstStyle/>
                    <a:p>
                      <a:pPr algn="r" fontAlgn="b"/>
                      <a:r>
                        <a:rPr lang="nn-NO" sz="1000" u="none" strike="noStrike">
                          <a:effectLst/>
                        </a:rPr>
                        <a:t>3,1 %</a:t>
                      </a:r>
                      <a:endParaRPr lang="nn-NO" sz="1000" b="0" i="0" u="none" strike="noStrike">
                        <a:solidFill>
                          <a:srgbClr val="000000"/>
                        </a:solidFill>
                        <a:effectLst/>
                        <a:latin typeface="Calibri"/>
                      </a:endParaRPr>
                    </a:p>
                  </a:txBody>
                  <a:tcPr marL="0" marR="0" marT="0" marB="0" anchor="b">
                    <a:solidFill>
                      <a:schemeClr val="bg2"/>
                    </a:solidFill>
                  </a:tcPr>
                </a:tc>
                <a:tc>
                  <a:txBody>
                    <a:bodyPr/>
                    <a:lstStyle/>
                    <a:p>
                      <a:pPr algn="l" fontAlgn="b"/>
                      <a:endParaRPr lang="nn-NO" sz="700" b="0" i="0" u="none" strike="noStrike">
                        <a:solidFill>
                          <a:srgbClr val="000000"/>
                        </a:solidFill>
                        <a:effectLst/>
                        <a:latin typeface="Calibri"/>
                      </a:endParaRPr>
                    </a:p>
                  </a:txBody>
                  <a:tcPr marL="0" marR="0" marT="0" marB="0" anchor="b"/>
                </a:tc>
                <a:tc rowSpan="12" gridSpan="4">
                  <a:txBody>
                    <a:bodyPr/>
                    <a:lstStyle/>
                    <a:p>
                      <a:pPr algn="l" fontAlgn="ctr"/>
                      <a:r>
                        <a:rPr lang="nb-NO" sz="1200" u="none" strike="noStrike" dirty="0">
                          <a:effectLst/>
                        </a:rPr>
                        <a:t>I «Ekspertutvalget» sin sluttrapport heter det bla.:</a:t>
                      </a:r>
                      <a:br>
                        <a:rPr lang="nb-NO" sz="1200" u="none" strike="noStrike" dirty="0">
                          <a:effectLst/>
                        </a:rPr>
                      </a:br>
                      <a:r>
                        <a:rPr lang="nb-NO" sz="1200" u="none" strike="noStrike" dirty="0">
                          <a:effectLst/>
                        </a:rPr>
                        <a:t>«Utvalget mener at arbeidsmarkedet er tett integrert når rundt 25 prosent eller flere av de sysselsatte bosatt i en kommune jobber i regionens senterkommune(r). Hva som vil være den eksakte grensen for en funksjonelt avgrenset kommune, bør avgjøres av lokale og regionale forhold. For (eventuell overføring av) tjenester som er rettet mot bestemte befolkningsgrupper (eksempelvis videregående opplæring og kollektivtransport) bør en også ta i betraktning pendlingsmønsteret til tjenestemottakerne</a:t>
                      </a:r>
                      <a:r>
                        <a:rPr lang="nb-NO" sz="1200" u="none" strike="noStrike" dirty="0" smtClean="0">
                          <a:effectLst/>
                        </a:rPr>
                        <a:t>.»</a:t>
                      </a:r>
                      <a:endParaRPr lang="nb-NO" sz="1200" b="0" i="0" u="none" strike="noStrike" dirty="0">
                        <a:solidFill>
                          <a:srgbClr val="000000"/>
                        </a:solidFill>
                        <a:effectLst/>
                        <a:latin typeface="Calibri"/>
                      </a:endParaRPr>
                    </a:p>
                  </a:txBody>
                  <a:tcPr marL="0" marR="0" marT="0" marB="0" anchor="ctr"/>
                </a:tc>
                <a:tc rowSpan="12" hMerge="1">
                  <a:txBody>
                    <a:bodyPr/>
                    <a:lstStyle/>
                    <a:p>
                      <a:endParaRPr lang="nn-NO"/>
                    </a:p>
                  </a:txBody>
                  <a:tcPr/>
                </a:tc>
                <a:tc rowSpan="12" hMerge="1">
                  <a:txBody>
                    <a:bodyPr/>
                    <a:lstStyle/>
                    <a:p>
                      <a:endParaRPr lang="nn-NO"/>
                    </a:p>
                  </a:txBody>
                  <a:tcPr/>
                </a:tc>
                <a:tc rowSpan="12" hMerge="1">
                  <a:txBody>
                    <a:bodyPr/>
                    <a:lstStyle/>
                    <a:p>
                      <a:endParaRPr lang="nn-NO"/>
                    </a:p>
                  </a:txBody>
                  <a:tcPr/>
                </a:tc>
              </a:tr>
              <a:tr h="151504">
                <a:tc>
                  <a:txBody>
                    <a:bodyPr/>
                    <a:lstStyle/>
                    <a:p>
                      <a:pPr algn="l" fontAlgn="b"/>
                      <a:r>
                        <a:rPr lang="nn-NO" sz="1000" u="none" strike="noStrike" dirty="0">
                          <a:effectLst/>
                        </a:rPr>
                        <a:t>1514 Sande </a:t>
                      </a:r>
                      <a:endParaRPr lang="nn-NO" sz="1000" b="1" i="0" u="none" strike="noStrike" dirty="0">
                        <a:solidFill>
                          <a:srgbClr val="000000"/>
                        </a:solidFill>
                        <a:effectLst/>
                        <a:latin typeface="Calibri"/>
                      </a:endParaRPr>
                    </a:p>
                  </a:txBody>
                  <a:tcPr marL="0" marR="0" marT="0" marB="0" anchor="b">
                    <a:solidFill>
                      <a:schemeClr val="bg2"/>
                    </a:solidFill>
                  </a:tcPr>
                </a:tc>
                <a:tc>
                  <a:txBody>
                    <a:bodyPr/>
                    <a:lstStyle/>
                    <a:p>
                      <a:pPr algn="l" fontAlgn="b"/>
                      <a:r>
                        <a:rPr lang="nn-NO" sz="1000" u="none" strike="noStrike">
                          <a:effectLst/>
                        </a:rPr>
                        <a:t>Herøy</a:t>
                      </a:r>
                      <a:endParaRPr lang="nn-NO" sz="1000" b="0" i="0" u="none" strike="noStrike">
                        <a:solidFill>
                          <a:srgbClr val="000000"/>
                        </a:solidFill>
                        <a:effectLst/>
                        <a:latin typeface="Calibri"/>
                      </a:endParaRPr>
                    </a:p>
                  </a:txBody>
                  <a:tcPr marL="0" marR="0" marT="0" marB="0" anchor="b">
                    <a:solidFill>
                      <a:schemeClr val="bg2"/>
                    </a:solidFill>
                  </a:tcPr>
                </a:tc>
                <a:tc>
                  <a:txBody>
                    <a:bodyPr/>
                    <a:lstStyle/>
                    <a:p>
                      <a:pPr algn="r" fontAlgn="b"/>
                      <a:r>
                        <a:rPr lang="nn-NO" sz="1000" u="none" strike="noStrike">
                          <a:effectLst/>
                        </a:rPr>
                        <a:t>8,9 %</a:t>
                      </a:r>
                      <a:endParaRPr lang="nn-NO" sz="1000" b="0" i="0" u="none" strike="noStrike">
                        <a:solidFill>
                          <a:srgbClr val="000000"/>
                        </a:solidFill>
                        <a:effectLst/>
                        <a:latin typeface="Calibri"/>
                      </a:endParaRPr>
                    </a:p>
                  </a:txBody>
                  <a:tcPr marL="0" marR="0" marT="0" marB="0" anchor="b">
                    <a:solidFill>
                      <a:schemeClr val="bg2"/>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1515 Herøy </a:t>
                      </a:r>
                      <a:endParaRPr lang="nn-NO" sz="1000" b="1" i="0" u="none" strike="noStrike" dirty="0">
                        <a:solidFill>
                          <a:srgbClr val="000000"/>
                        </a:solidFill>
                        <a:effectLst/>
                        <a:latin typeface="Calibri"/>
                      </a:endParaRPr>
                    </a:p>
                  </a:txBody>
                  <a:tcPr marL="0" marR="0" marT="0" marB="0" anchor="b">
                    <a:solidFill>
                      <a:schemeClr val="bg2"/>
                    </a:solidFill>
                  </a:tcPr>
                </a:tc>
                <a:tc>
                  <a:txBody>
                    <a:bodyPr/>
                    <a:lstStyle/>
                    <a:p>
                      <a:pPr algn="l" fontAlgn="b"/>
                      <a:r>
                        <a:rPr lang="nn-NO" sz="1000" u="none" strike="noStrike">
                          <a:effectLst/>
                        </a:rPr>
                        <a:t>Ulstein</a:t>
                      </a:r>
                      <a:endParaRPr lang="nn-NO" sz="1000" b="0" i="0" u="none" strike="noStrike">
                        <a:solidFill>
                          <a:srgbClr val="000000"/>
                        </a:solidFill>
                        <a:effectLst/>
                        <a:latin typeface="Calibri"/>
                      </a:endParaRPr>
                    </a:p>
                  </a:txBody>
                  <a:tcPr marL="0" marR="0" marT="0" marB="0" anchor="b">
                    <a:solidFill>
                      <a:schemeClr val="bg2"/>
                    </a:solidFill>
                  </a:tcPr>
                </a:tc>
                <a:tc>
                  <a:txBody>
                    <a:bodyPr/>
                    <a:lstStyle/>
                    <a:p>
                      <a:pPr algn="r" fontAlgn="b"/>
                      <a:r>
                        <a:rPr lang="nn-NO" sz="1000" u="none" strike="noStrike">
                          <a:effectLst/>
                        </a:rPr>
                        <a:t>11,9 %</a:t>
                      </a:r>
                      <a:endParaRPr lang="nn-NO" sz="1000" b="0" i="0" u="none" strike="noStrike">
                        <a:solidFill>
                          <a:srgbClr val="000000"/>
                        </a:solidFill>
                        <a:effectLst/>
                        <a:latin typeface="Calibri"/>
                      </a:endParaRPr>
                    </a:p>
                  </a:txBody>
                  <a:tcPr marL="0" marR="0" marT="0" marB="0" anchor="b">
                    <a:solidFill>
                      <a:schemeClr val="bg2"/>
                    </a:solidFill>
                  </a:tcPr>
                </a:tc>
                <a:tc>
                  <a:txBody>
                    <a:bodyPr/>
                    <a:lstStyle/>
                    <a:p>
                      <a:pPr algn="l" fontAlgn="b"/>
                      <a:endParaRPr lang="nn-NO" sz="700" b="0" i="0" u="none" strike="noStrike">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1516 Ulstein</a:t>
                      </a:r>
                      <a:endParaRPr lang="nn-NO" sz="1000" b="1" i="0" u="none" strike="noStrike" dirty="0">
                        <a:solidFill>
                          <a:srgbClr val="000000"/>
                        </a:solidFill>
                        <a:effectLst/>
                        <a:latin typeface="Calibri"/>
                      </a:endParaRPr>
                    </a:p>
                  </a:txBody>
                  <a:tcPr marL="0" marR="0" marT="0" marB="0" anchor="b">
                    <a:solidFill>
                      <a:schemeClr val="bg2"/>
                    </a:solidFill>
                  </a:tcPr>
                </a:tc>
                <a:tc>
                  <a:txBody>
                    <a:bodyPr/>
                    <a:lstStyle/>
                    <a:p>
                      <a:pPr algn="l" fontAlgn="b"/>
                      <a:r>
                        <a:rPr lang="nn-NO" sz="1000" u="none" strike="noStrike" dirty="0">
                          <a:effectLst/>
                        </a:rPr>
                        <a:t>Hareid</a:t>
                      </a:r>
                      <a:endParaRPr lang="nn-NO" sz="1000" b="0" i="0" u="none" strike="noStrike" dirty="0">
                        <a:solidFill>
                          <a:srgbClr val="000000"/>
                        </a:solidFill>
                        <a:effectLst/>
                        <a:latin typeface="Calibri"/>
                      </a:endParaRPr>
                    </a:p>
                  </a:txBody>
                  <a:tcPr marL="0" marR="0" marT="0" marB="0" anchor="b">
                    <a:solidFill>
                      <a:schemeClr val="bg2"/>
                    </a:solidFill>
                  </a:tcPr>
                </a:tc>
                <a:tc>
                  <a:txBody>
                    <a:bodyPr/>
                    <a:lstStyle/>
                    <a:p>
                      <a:pPr algn="r" fontAlgn="b"/>
                      <a:r>
                        <a:rPr lang="nn-NO" sz="1000" u="none" strike="noStrike">
                          <a:effectLst/>
                        </a:rPr>
                        <a:t>8,3 %</a:t>
                      </a:r>
                      <a:endParaRPr lang="nn-NO" sz="1000" b="0" i="0" u="none" strike="noStrike">
                        <a:solidFill>
                          <a:srgbClr val="000000"/>
                        </a:solidFill>
                        <a:effectLst/>
                        <a:latin typeface="Calibri"/>
                      </a:endParaRPr>
                    </a:p>
                  </a:txBody>
                  <a:tcPr marL="0" marR="0" marT="0" marB="0" anchor="b">
                    <a:solidFill>
                      <a:schemeClr val="bg2"/>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1517 Hareid</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bg2"/>
                    </a:solidFill>
                  </a:tcPr>
                </a:tc>
                <a:tc>
                  <a:txBody>
                    <a:bodyPr/>
                    <a:lstStyle/>
                    <a:p>
                      <a:pPr algn="l" fontAlgn="b"/>
                      <a:r>
                        <a:rPr lang="nn-NO" sz="1000" u="none" strike="noStrike" dirty="0">
                          <a:effectLst/>
                        </a:rPr>
                        <a:t>Ulstein</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bg2"/>
                    </a:solidFill>
                  </a:tcPr>
                </a:tc>
                <a:tc>
                  <a:txBody>
                    <a:bodyPr/>
                    <a:lstStyle/>
                    <a:p>
                      <a:pPr algn="r" fontAlgn="b"/>
                      <a:r>
                        <a:rPr lang="nn-NO" sz="1000" u="none" strike="noStrike" dirty="0">
                          <a:effectLst/>
                        </a:rPr>
                        <a:t>28,5 %</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bg2"/>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a:effectLst/>
                        </a:rPr>
                        <a:t>1519 Volda</a:t>
                      </a:r>
                      <a:endParaRPr lang="nn-NO" sz="1000" b="1" i="0" u="none" strike="noStrike">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solidFill>
                      <a:schemeClr val="bg2"/>
                    </a:solidFill>
                  </a:tcPr>
                </a:tc>
                <a:tc>
                  <a:txBody>
                    <a:bodyPr/>
                    <a:lstStyle/>
                    <a:p>
                      <a:pPr algn="l" fontAlgn="b"/>
                      <a:r>
                        <a:rPr lang="nn-NO" sz="1000" u="none" strike="noStrike">
                          <a:effectLst/>
                        </a:rPr>
                        <a:t>Ørsta</a:t>
                      </a:r>
                      <a:endParaRPr lang="nn-NO" sz="1000" b="0" i="0" u="none" strike="noStrike">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solidFill>
                      <a:schemeClr val="bg2"/>
                    </a:solidFill>
                  </a:tcPr>
                </a:tc>
                <a:tc>
                  <a:txBody>
                    <a:bodyPr/>
                    <a:lstStyle/>
                    <a:p>
                      <a:pPr algn="r" fontAlgn="b"/>
                      <a:r>
                        <a:rPr lang="nn-NO" sz="1000" u="none" strike="noStrike" dirty="0">
                          <a:effectLst/>
                        </a:rPr>
                        <a:t>17,5 %</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solidFill>
                      <a:schemeClr val="bg2"/>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1520 Ørsta</a:t>
                      </a:r>
                      <a:endParaRPr lang="nn-NO" sz="1000" b="1" i="0" u="none" strike="noStrike" dirty="0">
                        <a:solidFill>
                          <a:srgbClr val="000000"/>
                        </a:solidFill>
                        <a:effectLst/>
                        <a:latin typeface="Calibri"/>
                      </a:endParaRPr>
                    </a:p>
                  </a:txBody>
                  <a:tcPr marL="0" marR="0" marT="0" marB="0" anchor="b">
                    <a:solidFill>
                      <a:schemeClr val="bg2"/>
                    </a:solidFill>
                  </a:tcPr>
                </a:tc>
                <a:tc>
                  <a:txBody>
                    <a:bodyPr/>
                    <a:lstStyle/>
                    <a:p>
                      <a:pPr algn="l" fontAlgn="b"/>
                      <a:r>
                        <a:rPr lang="nn-NO" sz="1000" u="none" strike="noStrike" dirty="0">
                          <a:effectLst/>
                        </a:rPr>
                        <a:t>Volda</a:t>
                      </a:r>
                      <a:endParaRPr lang="nn-NO" sz="1000" b="0" i="0" u="none" strike="noStrike" dirty="0">
                        <a:solidFill>
                          <a:srgbClr val="000000"/>
                        </a:solidFill>
                        <a:effectLst/>
                        <a:latin typeface="Calibri"/>
                      </a:endParaRPr>
                    </a:p>
                  </a:txBody>
                  <a:tcPr marL="0" marR="0" marT="0" marB="0" anchor="b">
                    <a:solidFill>
                      <a:schemeClr val="bg2"/>
                    </a:solidFill>
                  </a:tcPr>
                </a:tc>
                <a:tc>
                  <a:txBody>
                    <a:bodyPr/>
                    <a:lstStyle/>
                    <a:p>
                      <a:pPr algn="r" fontAlgn="b"/>
                      <a:r>
                        <a:rPr lang="nn-NO" sz="1000" u="none" strike="noStrike" dirty="0">
                          <a:effectLst/>
                        </a:rPr>
                        <a:t>17,8 %</a:t>
                      </a:r>
                      <a:endParaRPr lang="nn-NO" sz="1000" b="0" i="0" u="none" strike="noStrike" dirty="0">
                        <a:solidFill>
                          <a:srgbClr val="000000"/>
                        </a:solidFill>
                        <a:effectLst/>
                        <a:latin typeface="Calibri"/>
                      </a:endParaRPr>
                    </a:p>
                  </a:txBody>
                  <a:tcPr marL="0" marR="0" marT="0" marB="0" anchor="b">
                    <a:solidFill>
                      <a:schemeClr val="bg2"/>
                    </a:solidFill>
                  </a:tcPr>
                </a:tc>
                <a:tc>
                  <a:txBody>
                    <a:bodyPr/>
                    <a:lstStyle/>
                    <a:p>
                      <a:pPr algn="l" fontAlgn="b"/>
                      <a:endParaRPr lang="nn-NO" sz="700" b="0" i="0" u="none" strike="noStrike">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1523 Ørskog</a:t>
                      </a:r>
                      <a:endParaRPr lang="nn-NO" sz="1000" b="1"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solidFill>
                      <a:schemeClr val="tx2">
                        <a:lumMod val="20000"/>
                        <a:lumOff val="80000"/>
                      </a:schemeClr>
                    </a:solidFill>
                  </a:tcPr>
                </a:tc>
                <a:tc>
                  <a:txBody>
                    <a:bodyPr/>
                    <a:lstStyle/>
                    <a:p>
                      <a:pPr algn="l" fontAlgn="b"/>
                      <a:r>
                        <a:rPr lang="nn-NO" sz="1000" u="none" strike="noStrike" dirty="0">
                          <a:effectLst/>
                        </a:rPr>
                        <a:t>Ålesund</a:t>
                      </a:r>
                      <a:endParaRPr lang="nn-NO" sz="1000" b="0"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solidFill>
                      <a:schemeClr val="tx2">
                        <a:lumMod val="20000"/>
                        <a:lumOff val="80000"/>
                      </a:schemeClr>
                    </a:solidFill>
                  </a:tcPr>
                </a:tc>
                <a:tc>
                  <a:txBody>
                    <a:bodyPr/>
                    <a:lstStyle/>
                    <a:p>
                      <a:pPr algn="r" fontAlgn="b"/>
                      <a:r>
                        <a:rPr lang="nn-NO" sz="1000" u="none" strike="noStrike" dirty="0">
                          <a:effectLst/>
                        </a:rPr>
                        <a:t>22,3 %</a:t>
                      </a:r>
                      <a:endParaRPr lang="nn-NO" sz="1000" b="0"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solidFill>
                      <a:schemeClr val="tx2">
                        <a:lumMod val="20000"/>
                        <a:lumOff val="8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1524 Norddal</a:t>
                      </a:r>
                      <a:endParaRPr lang="nn-NO" sz="1000" b="1" i="0" u="none" strike="noStrike" dirty="0">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solidFill>
                      <a:schemeClr val="tx2">
                        <a:lumMod val="20000"/>
                        <a:lumOff val="80000"/>
                      </a:schemeClr>
                    </a:solidFill>
                  </a:tcPr>
                </a:tc>
                <a:tc>
                  <a:txBody>
                    <a:bodyPr/>
                    <a:lstStyle/>
                    <a:p>
                      <a:pPr algn="l" fontAlgn="b"/>
                      <a:r>
                        <a:rPr lang="nn-NO" sz="1000" u="none" strike="noStrike" dirty="0">
                          <a:effectLst/>
                        </a:rPr>
                        <a:t>Stranda</a:t>
                      </a:r>
                      <a:endParaRPr lang="nn-NO" sz="1000" b="0" i="0" u="none" strike="noStrike" dirty="0">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solidFill>
                      <a:schemeClr val="tx2">
                        <a:lumMod val="20000"/>
                        <a:lumOff val="80000"/>
                      </a:schemeClr>
                    </a:solidFill>
                  </a:tcPr>
                </a:tc>
                <a:tc>
                  <a:txBody>
                    <a:bodyPr/>
                    <a:lstStyle/>
                    <a:p>
                      <a:pPr algn="r" fontAlgn="b"/>
                      <a:r>
                        <a:rPr lang="nn-NO" sz="1000" u="none" strike="noStrike">
                          <a:effectLst/>
                        </a:rPr>
                        <a:t>5,7 %</a:t>
                      </a:r>
                      <a:endParaRPr lang="nn-NO" sz="1000" b="0" i="0" u="none" strike="noStrike">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solidFill>
                      <a:schemeClr val="tx2">
                        <a:lumMod val="20000"/>
                        <a:lumOff val="8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1525 Stranda</a:t>
                      </a:r>
                      <a:endParaRPr lang="nn-NO" sz="1000" b="1" i="0" u="none" strike="noStrike" dirty="0">
                        <a:solidFill>
                          <a:srgbClr val="000000"/>
                        </a:solidFill>
                        <a:effectLst/>
                        <a:latin typeface="Calibri"/>
                      </a:endParaRPr>
                    </a:p>
                  </a:txBody>
                  <a:tcPr marL="0" marR="0" marT="0" marB="0" anchor="b">
                    <a:solidFill>
                      <a:schemeClr val="tx2">
                        <a:lumMod val="20000"/>
                        <a:lumOff val="80000"/>
                      </a:schemeClr>
                    </a:solidFill>
                  </a:tcPr>
                </a:tc>
                <a:tc>
                  <a:txBody>
                    <a:bodyPr/>
                    <a:lstStyle/>
                    <a:p>
                      <a:pPr algn="l" fontAlgn="b"/>
                      <a:r>
                        <a:rPr lang="nn-NO" sz="1000" u="none" strike="noStrike" dirty="0" smtClean="0">
                          <a:effectLst/>
                        </a:rPr>
                        <a:t>Sykkylven</a:t>
                      </a:r>
                      <a:endParaRPr lang="nn-NO" sz="1000" b="0" i="0" u="none" strike="noStrike" dirty="0">
                        <a:solidFill>
                          <a:srgbClr val="000000"/>
                        </a:solidFill>
                        <a:effectLst/>
                        <a:latin typeface="Calibri"/>
                      </a:endParaRPr>
                    </a:p>
                  </a:txBody>
                  <a:tcPr marL="0" marR="0" marT="0" marB="0" anchor="b">
                    <a:solidFill>
                      <a:schemeClr val="tx2">
                        <a:lumMod val="20000"/>
                        <a:lumOff val="80000"/>
                      </a:schemeClr>
                    </a:solidFill>
                  </a:tcPr>
                </a:tc>
                <a:tc>
                  <a:txBody>
                    <a:bodyPr/>
                    <a:lstStyle/>
                    <a:p>
                      <a:pPr algn="r" fontAlgn="b"/>
                      <a:r>
                        <a:rPr lang="nn-NO" sz="1000" u="none" strike="noStrike">
                          <a:effectLst/>
                        </a:rPr>
                        <a:t>4,5 %</a:t>
                      </a:r>
                      <a:endParaRPr lang="nn-NO" sz="1000" b="0" i="0" u="none" strike="noStrike">
                        <a:solidFill>
                          <a:srgbClr val="000000"/>
                        </a:solidFill>
                        <a:effectLst/>
                        <a:latin typeface="Calibri"/>
                      </a:endParaRPr>
                    </a:p>
                  </a:txBody>
                  <a:tcPr marL="0" marR="0" marT="0" marB="0" anchor="b">
                    <a:solidFill>
                      <a:schemeClr val="tx2">
                        <a:lumMod val="20000"/>
                        <a:lumOff val="80000"/>
                      </a:schemeClr>
                    </a:solidFill>
                  </a:tcPr>
                </a:tc>
                <a:tc>
                  <a:txBody>
                    <a:bodyPr/>
                    <a:lstStyle/>
                    <a:p>
                      <a:pPr algn="l" fontAlgn="b"/>
                      <a:endParaRPr lang="nn-NO" sz="700" b="0" i="0" u="none" strike="noStrike">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1526 Stordal</a:t>
                      </a:r>
                      <a:endParaRPr lang="nn-NO" sz="1000" b="1" i="0" u="none" strike="noStrike" dirty="0">
                        <a:solidFill>
                          <a:srgbClr val="000000"/>
                        </a:solidFill>
                        <a:effectLst/>
                        <a:latin typeface="Calibri"/>
                      </a:endParaRPr>
                    </a:p>
                  </a:txBody>
                  <a:tcPr marL="0" marR="0" marT="0" marB="0" anchor="b">
                    <a:solidFill>
                      <a:schemeClr val="tx2">
                        <a:lumMod val="20000"/>
                        <a:lumOff val="80000"/>
                      </a:schemeClr>
                    </a:solidFill>
                  </a:tcPr>
                </a:tc>
                <a:tc>
                  <a:txBody>
                    <a:bodyPr/>
                    <a:lstStyle/>
                    <a:p>
                      <a:pPr algn="l" fontAlgn="b"/>
                      <a:r>
                        <a:rPr lang="nn-NO" sz="1000" u="none" strike="noStrike" dirty="0">
                          <a:effectLst/>
                        </a:rPr>
                        <a:t>Ålesund</a:t>
                      </a:r>
                      <a:endParaRPr lang="nn-NO" sz="1000" b="0" i="0" u="none" strike="noStrike" dirty="0">
                        <a:solidFill>
                          <a:srgbClr val="000000"/>
                        </a:solidFill>
                        <a:effectLst/>
                        <a:latin typeface="Calibri"/>
                      </a:endParaRPr>
                    </a:p>
                  </a:txBody>
                  <a:tcPr marL="0" marR="0" marT="0" marB="0" anchor="b">
                    <a:solidFill>
                      <a:schemeClr val="tx2">
                        <a:lumMod val="20000"/>
                        <a:lumOff val="80000"/>
                      </a:schemeClr>
                    </a:solidFill>
                  </a:tcPr>
                </a:tc>
                <a:tc>
                  <a:txBody>
                    <a:bodyPr/>
                    <a:lstStyle/>
                    <a:p>
                      <a:pPr algn="r" fontAlgn="b"/>
                      <a:r>
                        <a:rPr lang="nn-NO" sz="1000" u="none" strike="noStrike">
                          <a:effectLst/>
                        </a:rPr>
                        <a:t>9,6 %</a:t>
                      </a:r>
                      <a:endParaRPr lang="nn-NO" sz="1000" b="0" i="0" u="none" strike="noStrike">
                        <a:solidFill>
                          <a:srgbClr val="000000"/>
                        </a:solidFill>
                        <a:effectLst/>
                        <a:latin typeface="Calibri"/>
                      </a:endParaRPr>
                    </a:p>
                  </a:txBody>
                  <a:tcPr marL="0" marR="0" marT="0" marB="0" anchor="b">
                    <a:solidFill>
                      <a:schemeClr val="tx2">
                        <a:lumMod val="20000"/>
                        <a:lumOff val="8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247184">
                <a:tc>
                  <a:txBody>
                    <a:bodyPr/>
                    <a:lstStyle/>
                    <a:p>
                      <a:pPr algn="l" fontAlgn="b"/>
                      <a:r>
                        <a:rPr lang="nn-NO" sz="1000" u="none" strike="noStrike" dirty="0">
                          <a:effectLst/>
                        </a:rPr>
                        <a:t>1528 </a:t>
                      </a:r>
                      <a:r>
                        <a:rPr lang="nn-NO" sz="1000" u="none" strike="noStrike" dirty="0" smtClean="0">
                          <a:effectLst/>
                        </a:rPr>
                        <a:t>Sykkylven</a:t>
                      </a:r>
                      <a:endParaRPr lang="nn-NO" sz="1000" b="1" i="0" u="none" strike="noStrike" dirty="0">
                        <a:solidFill>
                          <a:srgbClr val="000000"/>
                        </a:solidFill>
                        <a:effectLst/>
                        <a:latin typeface="Calibri"/>
                      </a:endParaRPr>
                    </a:p>
                  </a:txBody>
                  <a:tcPr marL="0" marR="0" marT="0" marB="0" anchor="b">
                    <a:solidFill>
                      <a:schemeClr val="tx2">
                        <a:lumMod val="20000"/>
                        <a:lumOff val="80000"/>
                      </a:schemeClr>
                    </a:solidFill>
                  </a:tcPr>
                </a:tc>
                <a:tc>
                  <a:txBody>
                    <a:bodyPr/>
                    <a:lstStyle/>
                    <a:p>
                      <a:pPr algn="l" fontAlgn="b"/>
                      <a:r>
                        <a:rPr lang="nn-NO" sz="1000" u="none" strike="noStrike" dirty="0">
                          <a:effectLst/>
                        </a:rPr>
                        <a:t>Ålesund</a:t>
                      </a:r>
                      <a:endParaRPr lang="nn-NO" sz="1000" b="0" i="0" u="none" strike="noStrike" dirty="0">
                        <a:solidFill>
                          <a:srgbClr val="000000"/>
                        </a:solidFill>
                        <a:effectLst/>
                        <a:latin typeface="Calibri"/>
                      </a:endParaRPr>
                    </a:p>
                  </a:txBody>
                  <a:tcPr marL="0" marR="0" marT="0" marB="0" anchor="b">
                    <a:solidFill>
                      <a:schemeClr val="tx2">
                        <a:lumMod val="20000"/>
                        <a:lumOff val="80000"/>
                      </a:schemeClr>
                    </a:solidFill>
                  </a:tcPr>
                </a:tc>
                <a:tc>
                  <a:txBody>
                    <a:bodyPr/>
                    <a:lstStyle/>
                    <a:p>
                      <a:pPr algn="r" fontAlgn="b"/>
                      <a:r>
                        <a:rPr lang="nn-NO" sz="1000" u="none" strike="noStrike" dirty="0">
                          <a:effectLst/>
                        </a:rPr>
                        <a:t>7,8 %</a:t>
                      </a:r>
                      <a:endParaRPr lang="nn-NO" sz="1000" b="0" i="0" u="none" strike="noStrike" dirty="0">
                        <a:solidFill>
                          <a:srgbClr val="000000"/>
                        </a:solidFill>
                        <a:effectLst/>
                        <a:latin typeface="Calibri"/>
                      </a:endParaRPr>
                    </a:p>
                  </a:txBody>
                  <a:tcPr marL="0" marR="0" marT="0" marB="0" anchor="b">
                    <a:solidFill>
                      <a:schemeClr val="tx2">
                        <a:lumMod val="20000"/>
                        <a:lumOff val="8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ln>
                            <a:noFill/>
                          </a:ln>
                          <a:solidFill>
                            <a:schemeClr val="tx1"/>
                          </a:solidFill>
                          <a:effectLst/>
                        </a:rPr>
                        <a:t>1529 Skodje</a:t>
                      </a:r>
                      <a:endParaRPr lang="nn-NO" sz="1000" b="0" i="0" u="none" strike="noStrike" dirty="0">
                        <a:ln>
                          <a:noFill/>
                        </a:ln>
                        <a:solidFill>
                          <a:schemeClr val="tx1"/>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tx2">
                        <a:lumMod val="20000"/>
                        <a:lumOff val="80000"/>
                      </a:schemeClr>
                    </a:solidFill>
                  </a:tcPr>
                </a:tc>
                <a:tc>
                  <a:txBody>
                    <a:bodyPr/>
                    <a:lstStyle/>
                    <a:p>
                      <a:pPr algn="l" fontAlgn="b"/>
                      <a:r>
                        <a:rPr lang="nn-NO" sz="1000" u="none" strike="noStrike" dirty="0">
                          <a:ln>
                            <a:noFill/>
                          </a:ln>
                          <a:solidFill>
                            <a:schemeClr val="tx1"/>
                          </a:solidFill>
                          <a:effectLst/>
                        </a:rPr>
                        <a:t>Ålesund</a:t>
                      </a:r>
                      <a:endParaRPr lang="nn-NO" sz="1000" b="0" i="0" u="none" strike="noStrike" dirty="0">
                        <a:ln>
                          <a:noFill/>
                        </a:ln>
                        <a:solidFill>
                          <a:schemeClr val="tx1"/>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tx2">
                        <a:lumMod val="20000"/>
                        <a:lumOff val="80000"/>
                      </a:schemeClr>
                    </a:solidFill>
                  </a:tcPr>
                </a:tc>
                <a:tc>
                  <a:txBody>
                    <a:bodyPr/>
                    <a:lstStyle/>
                    <a:p>
                      <a:pPr algn="r" fontAlgn="b"/>
                      <a:r>
                        <a:rPr lang="nn-NO" sz="1000" u="none" strike="noStrike" dirty="0">
                          <a:ln>
                            <a:noFill/>
                          </a:ln>
                          <a:solidFill>
                            <a:schemeClr val="tx1"/>
                          </a:solidFill>
                          <a:effectLst/>
                        </a:rPr>
                        <a:t>38,3 %</a:t>
                      </a:r>
                      <a:endParaRPr lang="nn-NO" sz="1000" b="0" i="0" u="none" strike="noStrike" dirty="0">
                        <a:ln>
                          <a:noFill/>
                        </a:ln>
                        <a:solidFill>
                          <a:schemeClr val="tx1"/>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tx2">
                        <a:lumMod val="20000"/>
                        <a:lumOff val="80000"/>
                      </a:schemeClr>
                    </a:solidFill>
                  </a:tcPr>
                </a:tc>
                <a:tc>
                  <a:txBody>
                    <a:bodyPr/>
                    <a:lstStyle/>
                    <a:p>
                      <a:pPr algn="l" fontAlgn="b"/>
                      <a:endParaRPr lang="nn-NO" sz="700" b="0" i="0" u="none" strike="noStrike" dirty="0">
                        <a:ln>
                          <a:noFill/>
                        </a:ln>
                        <a:solidFill>
                          <a:srgbClr val="00B05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r>
              <a:tr h="151504">
                <a:tc>
                  <a:txBody>
                    <a:bodyPr/>
                    <a:lstStyle/>
                    <a:p>
                      <a:pPr algn="l" fontAlgn="b"/>
                      <a:r>
                        <a:rPr lang="nn-NO" sz="1000" u="none" strike="noStrike" dirty="0">
                          <a:ln>
                            <a:noFill/>
                          </a:ln>
                          <a:solidFill>
                            <a:schemeClr val="tx1"/>
                          </a:solidFill>
                          <a:effectLst/>
                        </a:rPr>
                        <a:t>1531 Sula</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tx2">
                        <a:lumMod val="20000"/>
                        <a:lumOff val="80000"/>
                      </a:schemeClr>
                    </a:solidFill>
                  </a:tcPr>
                </a:tc>
                <a:tc>
                  <a:txBody>
                    <a:bodyPr/>
                    <a:lstStyle/>
                    <a:p>
                      <a:pPr algn="l" fontAlgn="b"/>
                      <a:r>
                        <a:rPr lang="nn-NO" sz="1000" u="none" strike="noStrike" dirty="0">
                          <a:ln>
                            <a:noFill/>
                          </a:ln>
                          <a:solidFill>
                            <a:schemeClr val="tx1"/>
                          </a:solidFill>
                          <a:effectLst/>
                        </a:rPr>
                        <a:t>Ålesund</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tx2">
                        <a:lumMod val="20000"/>
                        <a:lumOff val="80000"/>
                      </a:schemeClr>
                    </a:solidFill>
                  </a:tcPr>
                </a:tc>
                <a:tc>
                  <a:txBody>
                    <a:bodyPr/>
                    <a:lstStyle/>
                    <a:p>
                      <a:pPr algn="r" fontAlgn="b"/>
                      <a:r>
                        <a:rPr lang="nn-NO" sz="1000" u="none" strike="noStrike" dirty="0">
                          <a:ln>
                            <a:noFill/>
                          </a:ln>
                          <a:solidFill>
                            <a:schemeClr val="tx1"/>
                          </a:solidFill>
                          <a:effectLst/>
                        </a:rPr>
                        <a:t>42,3 %</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tx2">
                        <a:lumMod val="20000"/>
                        <a:lumOff val="80000"/>
                      </a:schemeClr>
                    </a:solidFill>
                  </a:tcPr>
                </a:tc>
                <a:tc>
                  <a:txBody>
                    <a:bodyPr/>
                    <a:lstStyle/>
                    <a:p>
                      <a:pPr algn="l" fontAlgn="b"/>
                      <a:endParaRPr lang="nn-NO" sz="700" b="0" i="0" u="none" strike="noStrike" dirty="0">
                        <a:ln>
                          <a:noFill/>
                        </a:ln>
                        <a:solidFill>
                          <a:srgbClr val="00B05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ln>
                            <a:noFill/>
                          </a:ln>
                          <a:solidFill>
                            <a:schemeClr val="tx1"/>
                          </a:solidFill>
                          <a:effectLst/>
                        </a:rPr>
                        <a:t>1532 Giske</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tx2">
                        <a:lumMod val="20000"/>
                        <a:lumOff val="80000"/>
                      </a:schemeClr>
                    </a:solidFill>
                  </a:tcPr>
                </a:tc>
                <a:tc>
                  <a:txBody>
                    <a:bodyPr/>
                    <a:lstStyle/>
                    <a:p>
                      <a:pPr algn="l" fontAlgn="b"/>
                      <a:r>
                        <a:rPr lang="nn-NO" sz="1000" u="none" strike="noStrike" dirty="0">
                          <a:ln>
                            <a:noFill/>
                          </a:ln>
                          <a:solidFill>
                            <a:schemeClr val="tx1"/>
                          </a:solidFill>
                          <a:effectLst/>
                        </a:rPr>
                        <a:t>Ålesund</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tx2">
                        <a:lumMod val="20000"/>
                        <a:lumOff val="80000"/>
                      </a:schemeClr>
                    </a:solidFill>
                  </a:tcPr>
                </a:tc>
                <a:tc>
                  <a:txBody>
                    <a:bodyPr/>
                    <a:lstStyle/>
                    <a:p>
                      <a:pPr algn="r" fontAlgn="b"/>
                      <a:r>
                        <a:rPr lang="nn-NO" sz="1000" u="none" strike="noStrike" dirty="0">
                          <a:ln>
                            <a:noFill/>
                          </a:ln>
                          <a:solidFill>
                            <a:schemeClr val="tx1"/>
                          </a:solidFill>
                          <a:effectLst/>
                        </a:rPr>
                        <a:t>36,2 %</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tx2">
                        <a:lumMod val="20000"/>
                        <a:lumOff val="80000"/>
                      </a:schemeClr>
                    </a:solidFill>
                  </a:tcPr>
                </a:tc>
                <a:tc>
                  <a:txBody>
                    <a:bodyPr/>
                    <a:lstStyle/>
                    <a:p>
                      <a:pPr algn="l" fontAlgn="b"/>
                      <a:endParaRPr lang="nn-NO" sz="700" b="0" i="0" u="none" strike="noStrike" dirty="0">
                        <a:ln>
                          <a:noFill/>
                        </a:ln>
                        <a:solidFill>
                          <a:srgbClr val="00B05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1534 Haram</a:t>
                      </a:r>
                      <a:endParaRPr lang="nn-NO" sz="1000" b="1"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solidFill>
                      <a:schemeClr val="tx2">
                        <a:lumMod val="20000"/>
                        <a:lumOff val="80000"/>
                      </a:schemeClr>
                    </a:solidFill>
                  </a:tcPr>
                </a:tc>
                <a:tc>
                  <a:txBody>
                    <a:bodyPr/>
                    <a:lstStyle/>
                    <a:p>
                      <a:pPr algn="l" fontAlgn="b"/>
                      <a:r>
                        <a:rPr lang="nn-NO" sz="1000" u="none" strike="noStrike" dirty="0">
                          <a:effectLst/>
                        </a:rPr>
                        <a:t>Ålesund</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solidFill>
                      <a:schemeClr val="tx2">
                        <a:lumMod val="20000"/>
                        <a:lumOff val="80000"/>
                      </a:schemeClr>
                    </a:solidFill>
                  </a:tcPr>
                </a:tc>
                <a:tc>
                  <a:txBody>
                    <a:bodyPr/>
                    <a:lstStyle/>
                    <a:p>
                      <a:pPr algn="r" fontAlgn="b"/>
                      <a:r>
                        <a:rPr lang="nn-NO" sz="1000" u="none" strike="noStrike" dirty="0">
                          <a:effectLst/>
                        </a:rPr>
                        <a:t>14,9 %</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solidFill>
                      <a:schemeClr val="tx2">
                        <a:lumMod val="20000"/>
                        <a:lumOff val="8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1535 Vestnes</a:t>
                      </a:r>
                      <a:endParaRPr lang="nn-NO" sz="1000" b="1" i="0" u="none" strike="noStrike" dirty="0">
                        <a:solidFill>
                          <a:srgbClr val="000000"/>
                        </a:solidFill>
                        <a:effectLst/>
                        <a:latin typeface="Calibri"/>
                      </a:endParaRPr>
                    </a:p>
                  </a:txBody>
                  <a:tcPr marL="0" marR="0" marT="0" marB="0" anchor="b">
                    <a:solidFill>
                      <a:schemeClr val="accent2">
                        <a:lumMod val="60000"/>
                        <a:lumOff val="40000"/>
                      </a:schemeClr>
                    </a:solidFill>
                  </a:tcPr>
                </a:tc>
                <a:tc>
                  <a:txBody>
                    <a:bodyPr/>
                    <a:lstStyle/>
                    <a:p>
                      <a:pPr algn="l" fontAlgn="b"/>
                      <a:r>
                        <a:rPr lang="nn-NO" sz="1000" u="none" strike="noStrike" dirty="0">
                          <a:effectLst/>
                        </a:rPr>
                        <a:t>Molde</a:t>
                      </a:r>
                      <a:endParaRPr lang="nn-NO" sz="1000" b="0" i="0" u="none" strike="noStrike" dirty="0">
                        <a:solidFill>
                          <a:srgbClr val="000000"/>
                        </a:solidFill>
                        <a:effectLst/>
                        <a:latin typeface="Calibri"/>
                      </a:endParaRPr>
                    </a:p>
                  </a:txBody>
                  <a:tcPr marL="0" marR="0" marT="0" marB="0" anchor="b">
                    <a:solidFill>
                      <a:schemeClr val="accent2">
                        <a:lumMod val="60000"/>
                        <a:lumOff val="40000"/>
                      </a:schemeClr>
                    </a:solidFill>
                  </a:tcPr>
                </a:tc>
                <a:tc>
                  <a:txBody>
                    <a:bodyPr/>
                    <a:lstStyle/>
                    <a:p>
                      <a:pPr algn="r" fontAlgn="b"/>
                      <a:r>
                        <a:rPr lang="nn-NO" sz="1000" u="none" strike="noStrike">
                          <a:effectLst/>
                        </a:rPr>
                        <a:t>8,5 %</a:t>
                      </a:r>
                      <a:endParaRPr lang="nn-NO" sz="1000" b="0" i="0" u="none" strike="noStrike">
                        <a:solidFill>
                          <a:srgbClr val="000000"/>
                        </a:solidFill>
                        <a:effectLst/>
                        <a:latin typeface="Calibri"/>
                      </a:endParaRPr>
                    </a:p>
                  </a:txBody>
                  <a:tcPr marL="0" marR="0" marT="0" marB="0" anchor="b">
                    <a:solidFill>
                      <a:schemeClr val="accent2">
                        <a:lumMod val="60000"/>
                        <a:lumOff val="4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1539 Rauma</a:t>
                      </a:r>
                      <a:endParaRPr lang="nn-NO" sz="1000" b="1" i="0" u="none" strike="noStrike" dirty="0">
                        <a:solidFill>
                          <a:srgbClr val="000000"/>
                        </a:solidFill>
                        <a:effectLst/>
                        <a:latin typeface="Calibri"/>
                      </a:endParaRPr>
                    </a:p>
                  </a:txBody>
                  <a:tcPr marL="0" marR="0" marT="0" marB="0" anchor="b">
                    <a:solidFill>
                      <a:schemeClr val="accent2">
                        <a:lumMod val="60000"/>
                        <a:lumOff val="40000"/>
                      </a:schemeClr>
                    </a:solidFill>
                  </a:tcPr>
                </a:tc>
                <a:tc>
                  <a:txBody>
                    <a:bodyPr/>
                    <a:lstStyle/>
                    <a:p>
                      <a:pPr algn="l" fontAlgn="b"/>
                      <a:r>
                        <a:rPr lang="nn-NO" sz="1000" u="none" strike="noStrike" dirty="0">
                          <a:effectLst/>
                        </a:rPr>
                        <a:t>Molde</a:t>
                      </a:r>
                      <a:endParaRPr lang="nn-NO" sz="1000" b="0" i="0" u="none" strike="noStrike" dirty="0">
                        <a:solidFill>
                          <a:srgbClr val="000000"/>
                        </a:solidFill>
                        <a:effectLst/>
                        <a:latin typeface="Calibri"/>
                      </a:endParaRPr>
                    </a:p>
                  </a:txBody>
                  <a:tcPr marL="0" marR="0" marT="0" marB="0" anchor="b">
                    <a:solidFill>
                      <a:schemeClr val="accent2">
                        <a:lumMod val="60000"/>
                        <a:lumOff val="40000"/>
                      </a:schemeClr>
                    </a:solidFill>
                  </a:tcPr>
                </a:tc>
                <a:tc>
                  <a:txBody>
                    <a:bodyPr/>
                    <a:lstStyle/>
                    <a:p>
                      <a:pPr algn="r" fontAlgn="b"/>
                      <a:r>
                        <a:rPr lang="nn-NO" sz="1000" u="none" strike="noStrike">
                          <a:effectLst/>
                        </a:rPr>
                        <a:t>7,3 %</a:t>
                      </a:r>
                      <a:endParaRPr lang="nn-NO" sz="1000" b="0" i="0" u="none" strike="noStrike">
                        <a:solidFill>
                          <a:srgbClr val="000000"/>
                        </a:solidFill>
                        <a:effectLst/>
                        <a:latin typeface="Calibri"/>
                      </a:endParaRPr>
                    </a:p>
                  </a:txBody>
                  <a:tcPr marL="0" marR="0" marT="0" marB="0" anchor="b">
                    <a:solidFill>
                      <a:schemeClr val="accent2">
                        <a:lumMod val="60000"/>
                        <a:lumOff val="40000"/>
                      </a:schemeClr>
                    </a:solidFill>
                  </a:tcPr>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1543 Nesset</a:t>
                      </a:r>
                      <a:endParaRPr lang="nn-NO" sz="1000" b="1"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solidFill>
                      <a:schemeClr val="accent2">
                        <a:lumMod val="60000"/>
                        <a:lumOff val="40000"/>
                      </a:schemeClr>
                    </a:solidFill>
                  </a:tcPr>
                </a:tc>
                <a:tc>
                  <a:txBody>
                    <a:bodyPr/>
                    <a:lstStyle/>
                    <a:p>
                      <a:pPr algn="l" fontAlgn="b"/>
                      <a:r>
                        <a:rPr lang="nn-NO" sz="1000" u="none" strike="noStrike" dirty="0">
                          <a:effectLst/>
                        </a:rPr>
                        <a:t>Molde</a:t>
                      </a:r>
                      <a:endParaRPr lang="nn-NO" sz="1000" b="0"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solidFill>
                      <a:schemeClr val="accent2">
                        <a:lumMod val="60000"/>
                        <a:lumOff val="40000"/>
                      </a:schemeClr>
                    </a:solidFill>
                  </a:tcPr>
                </a:tc>
                <a:tc>
                  <a:txBody>
                    <a:bodyPr/>
                    <a:lstStyle/>
                    <a:p>
                      <a:pPr algn="r" fontAlgn="b"/>
                      <a:r>
                        <a:rPr lang="nn-NO" sz="1000" u="none" strike="noStrike" dirty="0">
                          <a:effectLst/>
                        </a:rPr>
                        <a:t>20,9 %</a:t>
                      </a:r>
                      <a:endParaRPr lang="nn-NO" sz="1000" b="0"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solidFill>
                      <a:schemeClr val="accent2">
                        <a:lumMod val="60000"/>
                        <a:lumOff val="4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1545 Midsund</a:t>
                      </a:r>
                      <a:endParaRPr lang="nn-NO" sz="1000" b="1" i="0" u="none" strike="noStrike">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solidFill>
                      <a:schemeClr val="accent2">
                        <a:lumMod val="60000"/>
                        <a:lumOff val="40000"/>
                      </a:schemeClr>
                    </a:solidFill>
                  </a:tcPr>
                </a:tc>
                <a:tc>
                  <a:txBody>
                    <a:bodyPr/>
                    <a:lstStyle/>
                    <a:p>
                      <a:pPr algn="l" fontAlgn="b"/>
                      <a:r>
                        <a:rPr lang="nn-NO" sz="1000" u="none" strike="noStrike">
                          <a:effectLst/>
                        </a:rPr>
                        <a:t>Molde</a:t>
                      </a:r>
                      <a:endParaRPr lang="nn-NO" sz="1000" b="0" i="0" u="none" strike="noStrike">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solidFill>
                      <a:schemeClr val="accent2">
                        <a:lumMod val="60000"/>
                        <a:lumOff val="40000"/>
                      </a:schemeClr>
                    </a:solidFill>
                  </a:tcPr>
                </a:tc>
                <a:tc>
                  <a:txBody>
                    <a:bodyPr/>
                    <a:lstStyle/>
                    <a:p>
                      <a:pPr algn="r" fontAlgn="b"/>
                      <a:r>
                        <a:rPr lang="nn-NO" sz="1000" u="none" strike="noStrike" dirty="0">
                          <a:effectLst/>
                        </a:rPr>
                        <a:t>15,3 %</a:t>
                      </a:r>
                      <a:endParaRPr lang="nn-NO" sz="1000" b="0" i="0" u="none" strike="noStrike" dirty="0">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solidFill>
                      <a:schemeClr val="accent2">
                        <a:lumMod val="60000"/>
                        <a:lumOff val="4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1546 Sandøy</a:t>
                      </a:r>
                      <a:endParaRPr lang="nn-NO" sz="1000" b="1" i="0" u="none" strike="noStrike" dirty="0">
                        <a:solidFill>
                          <a:srgbClr val="000000"/>
                        </a:solidFill>
                        <a:effectLst/>
                        <a:latin typeface="Calibri"/>
                      </a:endParaRPr>
                    </a:p>
                  </a:txBody>
                  <a:tcPr marL="0" marR="0" marT="0" marB="0" anchor="b">
                    <a:solidFill>
                      <a:schemeClr val="tx2">
                        <a:lumMod val="20000"/>
                        <a:lumOff val="80000"/>
                      </a:schemeClr>
                    </a:solidFill>
                  </a:tcPr>
                </a:tc>
                <a:tc>
                  <a:txBody>
                    <a:bodyPr/>
                    <a:lstStyle/>
                    <a:p>
                      <a:pPr algn="l" fontAlgn="b"/>
                      <a:r>
                        <a:rPr lang="nn-NO" sz="1000" u="none" strike="noStrike" dirty="0">
                          <a:effectLst/>
                        </a:rPr>
                        <a:t>Ålesund</a:t>
                      </a:r>
                      <a:endParaRPr lang="nn-NO" sz="1000" b="0" i="0" u="none" strike="noStrike" dirty="0">
                        <a:solidFill>
                          <a:srgbClr val="000000"/>
                        </a:solidFill>
                        <a:effectLst/>
                        <a:latin typeface="Calibri"/>
                      </a:endParaRPr>
                    </a:p>
                  </a:txBody>
                  <a:tcPr marL="0" marR="0" marT="0" marB="0" anchor="b">
                    <a:solidFill>
                      <a:schemeClr val="tx2">
                        <a:lumMod val="20000"/>
                        <a:lumOff val="80000"/>
                      </a:schemeClr>
                    </a:solidFill>
                  </a:tcPr>
                </a:tc>
                <a:tc>
                  <a:txBody>
                    <a:bodyPr/>
                    <a:lstStyle/>
                    <a:p>
                      <a:pPr algn="r" fontAlgn="b"/>
                      <a:r>
                        <a:rPr lang="nn-NO" sz="1000" u="none" strike="noStrike" dirty="0">
                          <a:effectLst/>
                        </a:rPr>
                        <a:t>2,6 %</a:t>
                      </a:r>
                      <a:endParaRPr lang="nn-NO" sz="1000" b="0" i="0" u="none" strike="noStrike" dirty="0">
                        <a:solidFill>
                          <a:srgbClr val="000000"/>
                        </a:solidFill>
                        <a:effectLst/>
                        <a:latin typeface="Calibri"/>
                      </a:endParaRPr>
                    </a:p>
                  </a:txBody>
                  <a:tcPr marL="0" marR="0" marT="0" marB="0" anchor="b">
                    <a:solidFill>
                      <a:schemeClr val="tx2">
                        <a:lumMod val="20000"/>
                        <a:lumOff val="8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1547 Aukra</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accent2">
                        <a:lumMod val="60000"/>
                        <a:lumOff val="40000"/>
                      </a:schemeClr>
                    </a:solidFill>
                  </a:tcPr>
                </a:tc>
                <a:tc>
                  <a:txBody>
                    <a:bodyPr/>
                    <a:lstStyle/>
                    <a:p>
                      <a:pPr algn="l" fontAlgn="b"/>
                      <a:r>
                        <a:rPr lang="nn-NO" sz="1000" u="none" strike="noStrike" dirty="0">
                          <a:effectLst/>
                        </a:rPr>
                        <a:t>Molde</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accent2">
                        <a:lumMod val="60000"/>
                        <a:lumOff val="40000"/>
                      </a:schemeClr>
                    </a:solidFill>
                  </a:tcPr>
                </a:tc>
                <a:tc>
                  <a:txBody>
                    <a:bodyPr/>
                    <a:lstStyle/>
                    <a:p>
                      <a:pPr algn="r" fontAlgn="b"/>
                      <a:r>
                        <a:rPr lang="nn-NO" sz="1000" u="none" strike="noStrike" dirty="0">
                          <a:effectLst/>
                        </a:rPr>
                        <a:t>26,4 %</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accent2">
                        <a:lumMod val="60000"/>
                        <a:lumOff val="4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1548 Fræna</a:t>
                      </a:r>
                      <a:endParaRPr lang="nn-NO" sz="1000" b="0" i="0" u="none" strike="noStrike" dirty="0">
                        <a:solidFill>
                          <a:srgbClr val="0061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accent2">
                        <a:lumMod val="60000"/>
                        <a:lumOff val="40000"/>
                      </a:schemeClr>
                    </a:solidFill>
                  </a:tcPr>
                </a:tc>
                <a:tc>
                  <a:txBody>
                    <a:bodyPr/>
                    <a:lstStyle/>
                    <a:p>
                      <a:pPr algn="l" fontAlgn="b"/>
                      <a:r>
                        <a:rPr lang="nn-NO" sz="1000" u="none" strike="noStrike" dirty="0">
                          <a:effectLst/>
                        </a:rPr>
                        <a:t>Molde</a:t>
                      </a:r>
                      <a:endParaRPr lang="nn-NO" sz="1000" b="0" i="0" u="none" strike="noStrike" dirty="0">
                        <a:solidFill>
                          <a:srgbClr val="0061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accent2">
                        <a:lumMod val="60000"/>
                        <a:lumOff val="40000"/>
                      </a:schemeClr>
                    </a:solidFill>
                  </a:tcPr>
                </a:tc>
                <a:tc>
                  <a:txBody>
                    <a:bodyPr/>
                    <a:lstStyle/>
                    <a:p>
                      <a:pPr algn="r" fontAlgn="b"/>
                      <a:r>
                        <a:rPr lang="nn-NO" sz="1000" u="none" strike="noStrike" dirty="0">
                          <a:effectLst/>
                        </a:rPr>
                        <a:t>29,7 %</a:t>
                      </a:r>
                      <a:endParaRPr lang="nn-NO" sz="1000" b="0" i="0" u="none" strike="noStrike" dirty="0">
                        <a:solidFill>
                          <a:srgbClr val="0061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accent2">
                        <a:lumMod val="60000"/>
                        <a:lumOff val="4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1551 Eide</a:t>
                      </a:r>
                      <a:endParaRPr lang="nn-NO" sz="1000" b="1"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accent2">
                        <a:lumMod val="60000"/>
                        <a:lumOff val="40000"/>
                      </a:schemeClr>
                    </a:solidFill>
                  </a:tcPr>
                </a:tc>
                <a:tc>
                  <a:txBody>
                    <a:bodyPr/>
                    <a:lstStyle/>
                    <a:p>
                      <a:pPr algn="l" fontAlgn="b"/>
                      <a:r>
                        <a:rPr lang="nn-NO" sz="1000" u="none" strike="noStrike" dirty="0">
                          <a:effectLst/>
                        </a:rPr>
                        <a:t>Molde</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accent2">
                        <a:lumMod val="60000"/>
                        <a:lumOff val="40000"/>
                      </a:schemeClr>
                    </a:solidFill>
                  </a:tcPr>
                </a:tc>
                <a:tc>
                  <a:txBody>
                    <a:bodyPr/>
                    <a:lstStyle/>
                    <a:p>
                      <a:pPr algn="r" fontAlgn="b"/>
                      <a:r>
                        <a:rPr lang="nn-NO" sz="1000" u="none" strike="noStrike" dirty="0">
                          <a:effectLst/>
                        </a:rPr>
                        <a:t>21,0 %</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accent2">
                        <a:lumMod val="60000"/>
                        <a:lumOff val="4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1554 Averøy</a:t>
                      </a:r>
                      <a:endParaRPr lang="nn-NO" sz="1000" b="1" i="0" u="none" strike="noStrike" dirty="0">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solidFill>
                      <a:srgbClr val="FFFF00"/>
                    </a:solidFill>
                  </a:tcPr>
                </a:tc>
                <a:tc>
                  <a:txBody>
                    <a:bodyPr/>
                    <a:lstStyle/>
                    <a:p>
                      <a:pPr algn="l" fontAlgn="b"/>
                      <a:r>
                        <a:rPr lang="nn-NO" sz="1000" u="none" strike="noStrike" dirty="0">
                          <a:effectLst/>
                        </a:rPr>
                        <a:t>Kristiansund</a:t>
                      </a:r>
                      <a:endParaRPr lang="nn-NO" sz="1000" b="0" i="0" u="none" strike="noStrike" dirty="0">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solidFill>
                      <a:srgbClr val="FFFF00"/>
                    </a:solidFill>
                  </a:tcPr>
                </a:tc>
                <a:tc>
                  <a:txBody>
                    <a:bodyPr/>
                    <a:lstStyle/>
                    <a:p>
                      <a:pPr algn="r" fontAlgn="b"/>
                      <a:r>
                        <a:rPr lang="nn-NO" sz="1000" u="none" strike="noStrike" dirty="0">
                          <a:effectLst/>
                        </a:rPr>
                        <a:t>18,5 %</a:t>
                      </a:r>
                      <a:endParaRPr lang="nn-NO" sz="1000" b="0" i="0" u="none" strike="noStrike" dirty="0">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solidFill>
                      <a:srgbClr val="FFFF00"/>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1557 Gjemnes</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accent2">
                        <a:lumMod val="60000"/>
                        <a:lumOff val="40000"/>
                      </a:schemeClr>
                    </a:solidFill>
                  </a:tcPr>
                </a:tc>
                <a:tc>
                  <a:txBody>
                    <a:bodyPr/>
                    <a:lstStyle/>
                    <a:p>
                      <a:pPr algn="l" fontAlgn="b"/>
                      <a:r>
                        <a:rPr lang="nn-NO" sz="1000" u="none" strike="noStrike" dirty="0">
                          <a:effectLst/>
                        </a:rPr>
                        <a:t>Molde</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accent2">
                        <a:lumMod val="60000"/>
                        <a:lumOff val="40000"/>
                      </a:schemeClr>
                    </a:solidFill>
                  </a:tcPr>
                </a:tc>
                <a:tc>
                  <a:txBody>
                    <a:bodyPr/>
                    <a:lstStyle/>
                    <a:p>
                      <a:pPr algn="r" fontAlgn="b"/>
                      <a:r>
                        <a:rPr lang="nn-NO" sz="1000" u="none" strike="noStrike" dirty="0">
                          <a:effectLst/>
                        </a:rPr>
                        <a:t>26,3 %</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solidFill>
                      <a:schemeClr val="accent2">
                        <a:lumMod val="60000"/>
                        <a:lumOff val="40000"/>
                      </a:schemeClr>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1560 Tingvoll</a:t>
                      </a:r>
                      <a:endParaRPr lang="nn-NO" sz="1000" b="1"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solidFill>
                      <a:srgbClr val="FFFF00"/>
                    </a:solidFill>
                  </a:tcPr>
                </a:tc>
                <a:tc>
                  <a:txBody>
                    <a:bodyPr/>
                    <a:lstStyle/>
                    <a:p>
                      <a:pPr algn="l" fontAlgn="b"/>
                      <a:r>
                        <a:rPr lang="nn-NO" sz="1000" u="none" strike="noStrike" dirty="0">
                          <a:effectLst/>
                        </a:rPr>
                        <a:t>Kristiansund</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solidFill>
                      <a:srgbClr val="FFFF00"/>
                    </a:solidFill>
                  </a:tcPr>
                </a:tc>
                <a:tc>
                  <a:txBody>
                    <a:bodyPr/>
                    <a:lstStyle/>
                    <a:p>
                      <a:pPr algn="r" fontAlgn="b"/>
                      <a:r>
                        <a:rPr lang="nn-NO" sz="1000" u="none" strike="noStrike" dirty="0">
                          <a:effectLst/>
                        </a:rPr>
                        <a:t>13,8 %</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solidFill>
                      <a:srgbClr val="FFFF00"/>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1563 Sunndal</a:t>
                      </a:r>
                      <a:endParaRPr lang="nn-NO" sz="1000" b="1" i="0" u="none" strike="noStrike" dirty="0">
                        <a:solidFill>
                          <a:srgbClr val="000000"/>
                        </a:solidFill>
                        <a:effectLst/>
                        <a:latin typeface="Calibri"/>
                      </a:endParaRPr>
                    </a:p>
                  </a:txBody>
                  <a:tcPr marL="0" marR="0" marT="0" marB="0" anchor="b">
                    <a:solidFill>
                      <a:srgbClr val="FFFF00"/>
                    </a:solidFill>
                  </a:tcPr>
                </a:tc>
                <a:tc>
                  <a:txBody>
                    <a:bodyPr/>
                    <a:lstStyle/>
                    <a:p>
                      <a:pPr algn="l" fontAlgn="b"/>
                      <a:r>
                        <a:rPr lang="nn-NO" sz="1000" u="none" strike="noStrike">
                          <a:effectLst/>
                        </a:rPr>
                        <a:t>Molde</a:t>
                      </a:r>
                      <a:endParaRPr lang="nn-NO" sz="1000" b="0" i="0" u="none" strike="noStrike">
                        <a:solidFill>
                          <a:srgbClr val="000000"/>
                        </a:solidFill>
                        <a:effectLst/>
                        <a:latin typeface="Calibri"/>
                      </a:endParaRPr>
                    </a:p>
                  </a:txBody>
                  <a:tcPr marL="0" marR="0" marT="0" marB="0" anchor="b">
                    <a:solidFill>
                      <a:srgbClr val="FFFF00"/>
                    </a:solidFill>
                  </a:tcPr>
                </a:tc>
                <a:tc>
                  <a:txBody>
                    <a:bodyPr/>
                    <a:lstStyle/>
                    <a:p>
                      <a:pPr algn="r" fontAlgn="b"/>
                      <a:r>
                        <a:rPr lang="nn-NO" sz="1000" u="none" strike="noStrike" dirty="0">
                          <a:effectLst/>
                        </a:rPr>
                        <a:t>2,1 %</a:t>
                      </a:r>
                      <a:endParaRPr lang="nn-NO" sz="1000" b="0" i="0" u="none" strike="noStrike" dirty="0">
                        <a:solidFill>
                          <a:srgbClr val="000000"/>
                        </a:solidFill>
                        <a:effectLst/>
                        <a:latin typeface="Calibri"/>
                      </a:endParaRPr>
                    </a:p>
                  </a:txBody>
                  <a:tcPr marL="0" marR="0" marT="0" marB="0" anchor="b">
                    <a:solidFill>
                      <a:srgbClr val="FFFF00"/>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1566 Surnadal</a:t>
                      </a:r>
                      <a:endParaRPr lang="nn-NO" sz="1000" b="1" i="0" u="none" strike="noStrike">
                        <a:solidFill>
                          <a:srgbClr val="000000"/>
                        </a:solidFill>
                        <a:effectLst/>
                        <a:latin typeface="Calibri"/>
                      </a:endParaRPr>
                    </a:p>
                  </a:txBody>
                  <a:tcPr marL="0" marR="0" marT="0" marB="0" anchor="b">
                    <a:solidFill>
                      <a:srgbClr val="FFFF00"/>
                    </a:solidFill>
                  </a:tcPr>
                </a:tc>
                <a:tc>
                  <a:txBody>
                    <a:bodyPr/>
                    <a:lstStyle/>
                    <a:p>
                      <a:pPr algn="l" fontAlgn="b"/>
                      <a:r>
                        <a:rPr lang="nn-NO" sz="1000" u="none" strike="noStrike">
                          <a:effectLst/>
                        </a:rPr>
                        <a:t>Sunndal</a:t>
                      </a:r>
                      <a:endParaRPr lang="nn-NO" sz="1000" b="0" i="0" u="none" strike="noStrike">
                        <a:solidFill>
                          <a:srgbClr val="000000"/>
                        </a:solidFill>
                        <a:effectLst/>
                        <a:latin typeface="Calibri"/>
                      </a:endParaRPr>
                    </a:p>
                  </a:txBody>
                  <a:tcPr marL="0" marR="0" marT="0" marB="0" anchor="b">
                    <a:solidFill>
                      <a:srgbClr val="FFFF00"/>
                    </a:solidFill>
                  </a:tcPr>
                </a:tc>
                <a:tc>
                  <a:txBody>
                    <a:bodyPr/>
                    <a:lstStyle/>
                    <a:p>
                      <a:pPr algn="r" fontAlgn="b"/>
                      <a:r>
                        <a:rPr lang="nn-NO" sz="1000" u="none" strike="noStrike" dirty="0">
                          <a:effectLst/>
                        </a:rPr>
                        <a:t>3,7 %</a:t>
                      </a:r>
                      <a:endParaRPr lang="nn-NO" sz="1000" b="0" i="0" u="none" strike="noStrike" dirty="0">
                        <a:solidFill>
                          <a:srgbClr val="000000"/>
                        </a:solidFill>
                        <a:effectLst/>
                        <a:latin typeface="Calibri"/>
                      </a:endParaRPr>
                    </a:p>
                  </a:txBody>
                  <a:tcPr marL="0" marR="0" marT="0" marB="0" anchor="b">
                    <a:solidFill>
                      <a:srgbClr val="FFFF00"/>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1567 Rindal</a:t>
                      </a:r>
                      <a:endParaRPr lang="nn-NO" sz="1000" b="1" i="0" u="none" strike="noStrike">
                        <a:solidFill>
                          <a:srgbClr val="000000"/>
                        </a:solidFill>
                        <a:effectLst/>
                        <a:latin typeface="Calibri"/>
                      </a:endParaRPr>
                    </a:p>
                  </a:txBody>
                  <a:tcPr marL="0" marR="0" marT="0" marB="0" anchor="b">
                    <a:solidFill>
                      <a:srgbClr val="FFFF00"/>
                    </a:solidFill>
                  </a:tcPr>
                </a:tc>
                <a:tc>
                  <a:txBody>
                    <a:bodyPr/>
                    <a:lstStyle/>
                    <a:p>
                      <a:pPr algn="l" fontAlgn="b"/>
                      <a:r>
                        <a:rPr lang="nn-NO" sz="1000" u="none" strike="noStrike">
                          <a:effectLst/>
                        </a:rPr>
                        <a:t>Surnadal</a:t>
                      </a:r>
                      <a:endParaRPr lang="nn-NO" sz="1000" b="0" i="0" u="none" strike="noStrike">
                        <a:solidFill>
                          <a:srgbClr val="000000"/>
                        </a:solidFill>
                        <a:effectLst/>
                        <a:latin typeface="Calibri"/>
                      </a:endParaRPr>
                    </a:p>
                  </a:txBody>
                  <a:tcPr marL="0" marR="0" marT="0" marB="0" anchor="b">
                    <a:solidFill>
                      <a:srgbClr val="FFFF00"/>
                    </a:solidFill>
                  </a:tcPr>
                </a:tc>
                <a:tc>
                  <a:txBody>
                    <a:bodyPr/>
                    <a:lstStyle/>
                    <a:p>
                      <a:pPr algn="r" fontAlgn="b"/>
                      <a:r>
                        <a:rPr lang="nn-NO" sz="1000" u="none" strike="noStrike" dirty="0">
                          <a:effectLst/>
                        </a:rPr>
                        <a:t>16,2 %</a:t>
                      </a:r>
                      <a:endParaRPr lang="nn-NO" sz="1000" b="0" i="0" u="none" strike="noStrike" dirty="0">
                        <a:solidFill>
                          <a:srgbClr val="000000"/>
                        </a:solidFill>
                        <a:effectLst/>
                        <a:latin typeface="Calibri"/>
                      </a:endParaRPr>
                    </a:p>
                  </a:txBody>
                  <a:tcPr marL="0" marR="0" marT="0" marB="0" anchor="b">
                    <a:solidFill>
                      <a:srgbClr val="FFFF00"/>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1571 Halsa</a:t>
                      </a:r>
                      <a:endParaRPr lang="nn-NO" sz="1000" b="1" i="0" u="none" strike="noStrike">
                        <a:solidFill>
                          <a:srgbClr val="000000"/>
                        </a:solidFill>
                        <a:effectLst/>
                        <a:latin typeface="Calibri"/>
                      </a:endParaRPr>
                    </a:p>
                  </a:txBody>
                  <a:tcPr marL="0" marR="0" marT="0" marB="0" anchor="b">
                    <a:solidFill>
                      <a:srgbClr val="FFFF00"/>
                    </a:solidFill>
                  </a:tcPr>
                </a:tc>
                <a:tc>
                  <a:txBody>
                    <a:bodyPr/>
                    <a:lstStyle/>
                    <a:p>
                      <a:pPr algn="l" fontAlgn="b"/>
                      <a:r>
                        <a:rPr lang="nn-NO" sz="1000" u="none" strike="noStrike">
                          <a:effectLst/>
                        </a:rPr>
                        <a:t>Surnadal</a:t>
                      </a:r>
                      <a:endParaRPr lang="nn-NO" sz="1000" b="0" i="0" u="none" strike="noStrike">
                        <a:solidFill>
                          <a:srgbClr val="000000"/>
                        </a:solidFill>
                        <a:effectLst/>
                        <a:latin typeface="Calibri"/>
                      </a:endParaRPr>
                    </a:p>
                  </a:txBody>
                  <a:tcPr marL="0" marR="0" marT="0" marB="0" anchor="b">
                    <a:solidFill>
                      <a:srgbClr val="FFFF00"/>
                    </a:solidFill>
                  </a:tcPr>
                </a:tc>
                <a:tc>
                  <a:txBody>
                    <a:bodyPr/>
                    <a:lstStyle/>
                    <a:p>
                      <a:pPr algn="r" fontAlgn="b"/>
                      <a:r>
                        <a:rPr lang="nn-NO" sz="1000" u="none" strike="noStrike" dirty="0">
                          <a:effectLst/>
                        </a:rPr>
                        <a:t>11,3 %</a:t>
                      </a:r>
                      <a:endParaRPr lang="nn-NO" sz="1000" b="0" i="0" u="none" strike="noStrike" dirty="0">
                        <a:solidFill>
                          <a:srgbClr val="000000"/>
                        </a:solidFill>
                        <a:effectLst/>
                        <a:latin typeface="Calibri"/>
                      </a:endParaRPr>
                    </a:p>
                  </a:txBody>
                  <a:tcPr marL="0" marR="0" marT="0" marB="0" anchor="b">
                    <a:solidFill>
                      <a:srgbClr val="FFFF00"/>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1573 Smøla</a:t>
                      </a:r>
                      <a:endParaRPr lang="nn-NO" sz="1000" b="1" i="0" u="none" strike="noStrike">
                        <a:solidFill>
                          <a:srgbClr val="000000"/>
                        </a:solidFill>
                        <a:effectLst/>
                        <a:latin typeface="Calibri"/>
                      </a:endParaRPr>
                    </a:p>
                  </a:txBody>
                  <a:tcPr marL="0" marR="0" marT="0" marB="0" anchor="b">
                    <a:solidFill>
                      <a:srgbClr val="FFFF00"/>
                    </a:solidFill>
                  </a:tcPr>
                </a:tc>
                <a:tc>
                  <a:txBody>
                    <a:bodyPr/>
                    <a:lstStyle/>
                    <a:p>
                      <a:pPr algn="l" fontAlgn="b"/>
                      <a:r>
                        <a:rPr lang="nn-NO" sz="1000" u="none" strike="noStrike">
                          <a:effectLst/>
                        </a:rPr>
                        <a:t>Kristiansund</a:t>
                      </a:r>
                      <a:endParaRPr lang="nn-NO" sz="1000" b="0" i="0" u="none" strike="noStrike">
                        <a:solidFill>
                          <a:srgbClr val="000000"/>
                        </a:solidFill>
                        <a:effectLst/>
                        <a:latin typeface="Calibri"/>
                      </a:endParaRPr>
                    </a:p>
                  </a:txBody>
                  <a:tcPr marL="0" marR="0" marT="0" marB="0" anchor="b">
                    <a:solidFill>
                      <a:srgbClr val="FFFF00"/>
                    </a:solidFill>
                  </a:tcPr>
                </a:tc>
                <a:tc>
                  <a:txBody>
                    <a:bodyPr/>
                    <a:lstStyle/>
                    <a:p>
                      <a:pPr algn="r" fontAlgn="b"/>
                      <a:r>
                        <a:rPr lang="nn-NO" sz="1000" u="none" strike="noStrike" dirty="0">
                          <a:effectLst/>
                        </a:rPr>
                        <a:t>5,3 %</a:t>
                      </a:r>
                      <a:endParaRPr lang="nn-NO" sz="1000" b="0" i="0" u="none" strike="noStrike" dirty="0">
                        <a:solidFill>
                          <a:srgbClr val="000000"/>
                        </a:solidFill>
                        <a:effectLst/>
                        <a:latin typeface="Calibri"/>
                      </a:endParaRPr>
                    </a:p>
                  </a:txBody>
                  <a:tcPr marL="0" marR="0" marT="0" marB="0" anchor="b">
                    <a:solidFill>
                      <a:srgbClr val="FFFF00"/>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1576 Aure</a:t>
                      </a:r>
                      <a:endParaRPr lang="nn-NO" sz="1000" b="1" i="0" u="none" strike="noStrike">
                        <a:solidFill>
                          <a:srgbClr val="000000"/>
                        </a:solidFill>
                        <a:effectLst/>
                        <a:latin typeface="Calibri"/>
                      </a:endParaRPr>
                    </a:p>
                  </a:txBody>
                  <a:tcPr marL="0" marR="0" marT="0" marB="0" anchor="b">
                    <a:solidFill>
                      <a:srgbClr val="FFFF00"/>
                    </a:solidFill>
                  </a:tcPr>
                </a:tc>
                <a:tc>
                  <a:txBody>
                    <a:bodyPr/>
                    <a:lstStyle/>
                    <a:p>
                      <a:pPr algn="l" fontAlgn="b"/>
                      <a:r>
                        <a:rPr lang="nn-NO" sz="1000" u="none" strike="noStrike">
                          <a:effectLst/>
                        </a:rPr>
                        <a:t>Kristiansund</a:t>
                      </a:r>
                      <a:endParaRPr lang="nn-NO" sz="1000" b="0" i="0" u="none" strike="noStrike">
                        <a:solidFill>
                          <a:srgbClr val="000000"/>
                        </a:solidFill>
                        <a:effectLst/>
                        <a:latin typeface="Calibri"/>
                      </a:endParaRPr>
                    </a:p>
                  </a:txBody>
                  <a:tcPr marL="0" marR="0" marT="0" marB="0" anchor="b">
                    <a:solidFill>
                      <a:srgbClr val="FFFF00"/>
                    </a:solidFill>
                  </a:tcPr>
                </a:tc>
                <a:tc>
                  <a:txBody>
                    <a:bodyPr/>
                    <a:lstStyle/>
                    <a:p>
                      <a:pPr algn="r" fontAlgn="b"/>
                      <a:r>
                        <a:rPr lang="nn-NO" sz="1000" u="none" strike="noStrike" dirty="0">
                          <a:effectLst/>
                        </a:rPr>
                        <a:t>7,1 %</a:t>
                      </a:r>
                      <a:endParaRPr lang="nn-NO" sz="1000" b="0" i="0" u="none" strike="noStrike" dirty="0">
                        <a:solidFill>
                          <a:srgbClr val="000000"/>
                        </a:solidFill>
                        <a:effectLst/>
                        <a:latin typeface="Calibri"/>
                      </a:endParaRPr>
                    </a:p>
                  </a:txBody>
                  <a:tcPr marL="0" marR="0" marT="0" marB="0" anchor="b">
                    <a:solidFill>
                      <a:srgbClr val="FFFF00"/>
                    </a:solidFill>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r>
            </a:tbl>
          </a:graphicData>
        </a:graphic>
      </p:graphicFrame>
      <p:sp>
        <p:nvSpPr>
          <p:cNvPr id="4" name="TekstSylinder 3"/>
          <p:cNvSpPr txBox="1"/>
          <p:nvPr/>
        </p:nvSpPr>
        <p:spPr>
          <a:xfrm>
            <a:off x="5091379" y="3518611"/>
            <a:ext cx="3873110" cy="2308324"/>
          </a:xfrm>
          <a:prstGeom prst="rect">
            <a:avLst/>
          </a:prstGeom>
          <a:noFill/>
        </p:spPr>
        <p:txBody>
          <a:bodyPr wrap="square" rtlCol="0">
            <a:spAutoFit/>
          </a:bodyPr>
          <a:lstStyle/>
          <a:p>
            <a:pPr marL="285750" indent="-285750">
              <a:buFont typeface="Arial" panose="020B0604020202020204" pitchFamily="34" charset="0"/>
              <a:buChar char="•"/>
            </a:pPr>
            <a:r>
              <a:rPr lang="nb-NO" dirty="0" smtClean="0"/>
              <a:t>8 av 10 </a:t>
            </a:r>
            <a:r>
              <a:rPr lang="nb-NO" dirty="0" err="1" smtClean="0"/>
              <a:t>kommunar</a:t>
            </a:r>
            <a:r>
              <a:rPr lang="nb-NO" dirty="0" smtClean="0"/>
              <a:t> har Ålesund som største utpendlingskommune</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smtClean="0"/>
              <a:t>8 av 8 </a:t>
            </a:r>
            <a:r>
              <a:rPr lang="nb-NO" dirty="0" err="1" smtClean="0"/>
              <a:t>kommunar</a:t>
            </a:r>
            <a:r>
              <a:rPr lang="nb-NO" dirty="0" smtClean="0"/>
              <a:t> har Molde som største utpendlingskommuner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smtClean="0"/>
              <a:t>4 av 8 har Kristiansund som </a:t>
            </a:r>
            <a:r>
              <a:rPr lang="nb-NO" dirty="0" err="1" smtClean="0"/>
              <a:t>viktigaste</a:t>
            </a:r>
            <a:r>
              <a:rPr lang="nb-NO" dirty="0" smtClean="0"/>
              <a:t> utpendlingskommune</a:t>
            </a:r>
            <a:endParaRPr lang="nn-NO" dirty="0"/>
          </a:p>
        </p:txBody>
      </p:sp>
    </p:spTree>
    <p:extLst>
      <p:ext uri="{BB962C8B-B14F-4D97-AF65-F5344CB8AC3E}">
        <p14:creationId xmlns:p14="http://schemas.microsoft.com/office/powerpoint/2010/main" val="1256047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fontScale="92500"/>
          </a:bodyPr>
          <a:lstStyle/>
          <a:p>
            <a:pPr marL="0" indent="0" algn="ctr">
              <a:buNone/>
            </a:pPr>
            <a:r>
              <a:rPr lang="nb-NO" sz="5400" dirty="0" err="1" smtClean="0"/>
              <a:t>Byane</a:t>
            </a:r>
            <a:r>
              <a:rPr lang="nb-NO" sz="5400" dirty="0" smtClean="0"/>
              <a:t> stadig </a:t>
            </a:r>
            <a:r>
              <a:rPr lang="nb-NO" sz="5400" dirty="0" err="1" smtClean="0"/>
              <a:t>meir</a:t>
            </a:r>
            <a:r>
              <a:rPr lang="nb-NO" sz="5400" dirty="0" smtClean="0"/>
              <a:t> «populære» i sine </a:t>
            </a:r>
            <a:r>
              <a:rPr lang="nb-NO" sz="5400" dirty="0" err="1" smtClean="0"/>
              <a:t>regionar</a:t>
            </a:r>
            <a:r>
              <a:rPr lang="nb-NO" sz="5400" dirty="0" smtClean="0"/>
              <a:t> !</a:t>
            </a:r>
          </a:p>
          <a:p>
            <a:pPr marL="0" indent="0" algn="ctr">
              <a:buNone/>
            </a:pPr>
            <a:endParaRPr lang="nb-NO" sz="5400" dirty="0" smtClean="0"/>
          </a:p>
          <a:p>
            <a:pPr marL="0" indent="0" algn="ctr">
              <a:buNone/>
            </a:pPr>
            <a:r>
              <a:rPr lang="nb-NO" sz="5400" dirty="0" err="1" smtClean="0"/>
              <a:t>Bykommunane</a:t>
            </a:r>
            <a:r>
              <a:rPr lang="nb-NO" sz="5400" dirty="0" smtClean="0"/>
              <a:t>  treng «drahjelp»?</a:t>
            </a:r>
            <a:endParaRPr lang="nn-NO" sz="5400" dirty="0"/>
          </a:p>
        </p:txBody>
      </p:sp>
    </p:spTree>
    <p:extLst>
      <p:ext uri="{BB962C8B-B14F-4D97-AF65-F5344CB8AC3E}">
        <p14:creationId xmlns:p14="http://schemas.microsoft.com/office/powerpoint/2010/main" val="1577256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mal_Mrfylke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owerpointmal_More-og-Romsdal-fylkeskommun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Powerpointmal_Mrfylke_2014</Template>
  <TotalTime>559</TotalTime>
  <Words>403</Words>
  <Application>Microsoft Office PowerPoint</Application>
  <PresentationFormat>Skjermfremvisning (4:3)</PresentationFormat>
  <Paragraphs>165</Paragraphs>
  <Slides>7</Slides>
  <Notes>0</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7</vt:i4>
      </vt:variant>
    </vt:vector>
  </HeadingPairs>
  <TitlesOfParts>
    <vt:vector size="11" baseType="lpstr">
      <vt:lpstr>Arial</vt:lpstr>
      <vt:lpstr>Calibri</vt:lpstr>
      <vt:lpstr>Powerpointmal_Mrfylke_2014</vt:lpstr>
      <vt:lpstr>1_Powerpointmal_More-og-Romsdal-fylkeskommune2</vt:lpstr>
      <vt:lpstr>PowerPoint-presentasjon</vt:lpstr>
      <vt:lpstr>Byen som samfunnsutviklar </vt:lpstr>
      <vt:lpstr>STATISTIKKGRUNNLAG:</vt:lpstr>
      <vt:lpstr>Kvardagsregionar</vt:lpstr>
      <vt:lpstr>Kvardagsregionar</vt:lpstr>
      <vt:lpstr>PowerPoint-presentasjon</vt:lpstr>
      <vt:lpstr>PowerPoint-presentasjon</vt:lpstr>
    </vt:vector>
  </TitlesOfParts>
  <Company>Møre og Romsdal fylkeskommune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Ole Helge Haugen</dc:creator>
  <cp:lastModifiedBy>Tøsse, Maria Holand</cp:lastModifiedBy>
  <cp:revision>21</cp:revision>
  <dcterms:created xsi:type="dcterms:W3CDTF">2014-10-28T13:29:05Z</dcterms:created>
  <dcterms:modified xsi:type="dcterms:W3CDTF">2015-06-17T08:35:52Z</dcterms:modified>
</cp:coreProperties>
</file>