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272" r:id="rId4"/>
    <p:sldId id="280" r:id="rId5"/>
    <p:sldId id="282" r:id="rId6"/>
    <p:sldId id="284" r:id="rId7"/>
    <p:sldId id="287" r:id="rId8"/>
    <p:sldId id="285" r:id="rId9"/>
    <p:sldId id="281" r:id="rId10"/>
    <p:sldId id="265" r:id="rId11"/>
    <p:sldId id="267" r:id="rId12"/>
    <p:sldId id="268" r:id="rId13"/>
    <p:sldId id="269" r:id="rId14"/>
    <p:sldId id="270" r:id="rId15"/>
    <p:sldId id="271" r:id="rId16"/>
    <p:sldId id="276" r:id="rId17"/>
    <p:sldId id="274" r:id="rId18"/>
    <p:sldId id="273" r:id="rId19"/>
    <p:sldId id="275" r:id="rId20"/>
    <p:sldId id="277" r:id="rId21"/>
    <p:sldId id="278" r:id="rId2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69E"/>
    <a:srgbClr val="C9C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20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1CD76-7DAD-491F-8A22-F727AADBAB03}" type="doc">
      <dgm:prSet loTypeId="urn:microsoft.com/office/officeart/2005/8/layout/arrow2" loCatId="process" qsTypeId="urn:microsoft.com/office/officeart/2005/8/quickstyle/simple1" qsCatId="simple" csTypeId="urn:microsoft.com/office/officeart/2005/8/colors/accent0_3" csCatId="mainScheme" phldr="1"/>
      <dgm:spPr/>
    </dgm:pt>
    <dgm:pt modelId="{04E3C711-287F-482C-8730-F68109EAFA0C}">
      <dgm:prSet phldrT="[Tekst]"/>
      <dgm:spPr/>
      <dgm:t>
        <a:bodyPr/>
        <a:lstStyle/>
        <a:p>
          <a:r>
            <a:rPr lang="nb-NO" b="1" dirty="0" smtClean="0"/>
            <a:t>1964:</a:t>
          </a:r>
        </a:p>
        <a:p>
          <a:r>
            <a:rPr lang="nb-NO" dirty="0" smtClean="0"/>
            <a:t>Skole, skatt, sosial- trygdevesen,</a:t>
          </a:r>
          <a:br>
            <a:rPr lang="nb-NO" dirty="0" smtClean="0"/>
          </a:br>
          <a:r>
            <a:rPr lang="nb-NO" dirty="0" smtClean="0"/>
            <a:t>vei. Plan og bygg i byene.</a:t>
          </a:r>
          <a:endParaRPr lang="nb-NO" dirty="0"/>
        </a:p>
      </dgm:t>
    </dgm:pt>
    <dgm:pt modelId="{1A075754-BF23-4B84-861E-1388E39F1807}" type="parTrans" cxnId="{8B7C01B2-C795-4C16-B6BF-71C6122BF0D2}">
      <dgm:prSet/>
      <dgm:spPr/>
      <dgm:t>
        <a:bodyPr/>
        <a:lstStyle/>
        <a:p>
          <a:endParaRPr lang="nb-NO"/>
        </a:p>
      </dgm:t>
    </dgm:pt>
    <dgm:pt modelId="{71C5D08B-8C37-4201-8981-B663D9CF3556}" type="sibTrans" cxnId="{8B7C01B2-C795-4C16-B6BF-71C6122BF0D2}">
      <dgm:prSet/>
      <dgm:spPr/>
      <dgm:t>
        <a:bodyPr/>
        <a:lstStyle/>
        <a:p>
          <a:endParaRPr lang="nb-NO"/>
        </a:p>
      </dgm:t>
    </dgm:pt>
    <dgm:pt modelId="{78ABC5ED-9108-480D-8114-5C876CD4FD27}">
      <dgm:prSet phldrT="[Tekst]"/>
      <dgm:spPr/>
      <dgm:t>
        <a:bodyPr/>
        <a:lstStyle/>
        <a:p>
          <a:endParaRPr lang="nb-NO" dirty="0" smtClean="0"/>
        </a:p>
      </dgm:t>
    </dgm:pt>
    <dgm:pt modelId="{AB02E913-5A6A-4F95-A248-FDB8AB12A7EE}" type="parTrans" cxnId="{14534E96-4B75-4C77-B7A3-6EF36073EAEC}">
      <dgm:prSet/>
      <dgm:spPr/>
      <dgm:t>
        <a:bodyPr/>
        <a:lstStyle/>
        <a:p>
          <a:endParaRPr lang="nb-NO"/>
        </a:p>
      </dgm:t>
    </dgm:pt>
    <dgm:pt modelId="{C8929B0A-CB5B-41B5-9DE1-6482E23302B0}" type="sibTrans" cxnId="{14534E96-4B75-4C77-B7A3-6EF36073EAEC}">
      <dgm:prSet/>
      <dgm:spPr/>
      <dgm:t>
        <a:bodyPr/>
        <a:lstStyle/>
        <a:p>
          <a:endParaRPr lang="nb-NO"/>
        </a:p>
      </dgm:t>
    </dgm:pt>
    <dgm:pt modelId="{662ADB78-0EEE-466D-A155-38E81A484651}">
      <dgm:prSet phldrT="[Tekst]"/>
      <dgm:spPr/>
      <dgm:t>
        <a:bodyPr/>
        <a:lstStyle/>
        <a:p>
          <a:r>
            <a:rPr lang="nb-NO" b="1" u="sng" dirty="0" smtClean="0"/>
            <a:t>2014:</a:t>
          </a:r>
          <a:r>
            <a:rPr lang="nb-NO" dirty="0" smtClean="0"/>
            <a:t/>
          </a:r>
          <a:br>
            <a:rPr lang="nb-NO" dirty="0" smtClean="0"/>
          </a:br>
          <a:r>
            <a:rPr lang="nb-NO" dirty="0" smtClean="0"/>
            <a:t>Tiårig </a:t>
          </a:r>
          <a:r>
            <a:rPr lang="nb-NO" b="1" dirty="0" smtClean="0"/>
            <a:t>grunnskole</a:t>
          </a:r>
          <a:r>
            <a:rPr lang="nb-NO" dirty="0" smtClean="0"/>
            <a:t>, </a:t>
          </a:r>
          <a:r>
            <a:rPr lang="nb-NO" b="1" dirty="0" smtClean="0"/>
            <a:t>beredskap</a:t>
          </a:r>
          <a:r>
            <a:rPr lang="nb-NO" dirty="0" smtClean="0"/>
            <a:t> mot forurensing , bosetting av </a:t>
          </a:r>
          <a:r>
            <a:rPr lang="nb-NO" b="1" dirty="0" smtClean="0"/>
            <a:t>flyktninger</a:t>
          </a:r>
          <a:r>
            <a:rPr lang="nb-NO" dirty="0" smtClean="0"/>
            <a:t>, </a:t>
          </a:r>
          <a:r>
            <a:rPr lang="nb-NO" b="1" dirty="0" smtClean="0"/>
            <a:t>avfall</a:t>
          </a:r>
          <a:r>
            <a:rPr lang="nb-NO" dirty="0" smtClean="0"/>
            <a:t>shåndtering og avløp, kommuneleger, </a:t>
          </a:r>
          <a:r>
            <a:rPr lang="nb-NO" b="1" dirty="0" smtClean="0"/>
            <a:t>helsestasjon</a:t>
          </a:r>
          <a:r>
            <a:rPr lang="nb-NO" dirty="0" smtClean="0"/>
            <a:t>, somatiske </a:t>
          </a:r>
          <a:r>
            <a:rPr lang="nb-NO" b="1" dirty="0" smtClean="0"/>
            <a:t>sykehjem</a:t>
          </a:r>
          <a:r>
            <a:rPr lang="nb-NO" dirty="0" smtClean="0"/>
            <a:t>, psykisk </a:t>
          </a:r>
          <a:r>
            <a:rPr lang="nb-NO" b="1" dirty="0" smtClean="0"/>
            <a:t>utviklingshemmede</a:t>
          </a:r>
          <a:r>
            <a:rPr lang="nb-NO" dirty="0" smtClean="0"/>
            <a:t>, miljøvern, undervisning </a:t>
          </a:r>
          <a:r>
            <a:rPr lang="nb-NO" b="1" dirty="0" smtClean="0"/>
            <a:t>barn</a:t>
          </a:r>
          <a:r>
            <a:rPr lang="nb-NO" dirty="0" smtClean="0"/>
            <a:t> i institusjoner, vilt- og </a:t>
          </a:r>
          <a:r>
            <a:rPr lang="nb-NO" b="1" dirty="0" smtClean="0"/>
            <a:t>naturforvaltning</a:t>
          </a:r>
          <a:r>
            <a:rPr lang="nb-NO" dirty="0" smtClean="0"/>
            <a:t>, landbrukskontorene, SFO, musikk- og </a:t>
          </a:r>
          <a:r>
            <a:rPr lang="nb-NO" b="1" dirty="0" smtClean="0"/>
            <a:t>kulturskoler</a:t>
          </a:r>
          <a:r>
            <a:rPr lang="nb-NO" dirty="0" smtClean="0"/>
            <a:t>, LAR, </a:t>
          </a:r>
          <a:r>
            <a:rPr lang="nb-NO" b="1" dirty="0" smtClean="0"/>
            <a:t>psykisk</a:t>
          </a:r>
          <a:r>
            <a:rPr lang="nb-NO" dirty="0" smtClean="0"/>
            <a:t> helse, </a:t>
          </a:r>
          <a:r>
            <a:rPr lang="nb-NO" b="1" dirty="0" smtClean="0"/>
            <a:t>fastlegeordning</a:t>
          </a:r>
          <a:r>
            <a:rPr lang="nb-NO" dirty="0" smtClean="0"/>
            <a:t>, forhandlingsansvar for </a:t>
          </a:r>
          <a:r>
            <a:rPr lang="nb-NO" b="1" dirty="0" smtClean="0"/>
            <a:t>lærere</a:t>
          </a:r>
          <a:r>
            <a:rPr lang="nb-NO" dirty="0" smtClean="0"/>
            <a:t>, klinisk </a:t>
          </a:r>
          <a:r>
            <a:rPr lang="nb-NO" b="1" dirty="0" smtClean="0"/>
            <a:t>veterinær</a:t>
          </a:r>
          <a:r>
            <a:rPr lang="nb-NO" dirty="0" smtClean="0"/>
            <a:t>vakt, lovfestet rett til </a:t>
          </a:r>
          <a:r>
            <a:rPr lang="nb-NO" b="1" dirty="0" smtClean="0"/>
            <a:t>barnehageplass</a:t>
          </a:r>
          <a:r>
            <a:rPr lang="nb-NO" dirty="0" smtClean="0"/>
            <a:t>, </a:t>
          </a:r>
          <a:r>
            <a:rPr lang="nb-NO" b="1" dirty="0" smtClean="0"/>
            <a:t>krise</a:t>
          </a:r>
          <a:r>
            <a:rPr lang="nb-NO" dirty="0" smtClean="0"/>
            <a:t>sentre, kvalifiseringsprogrammet, nasjonalparkstyrer, beredskapsansvar, samhandlingsreformen, </a:t>
          </a:r>
          <a:r>
            <a:rPr lang="nb-NO" b="1" dirty="0" smtClean="0"/>
            <a:t>folkehelseansvar</a:t>
          </a:r>
          <a:r>
            <a:rPr lang="nb-NO" dirty="0" smtClean="0"/>
            <a:t>.</a:t>
          </a:r>
          <a:br>
            <a:rPr lang="nb-NO" dirty="0" smtClean="0"/>
          </a:br>
          <a:endParaRPr lang="nb-NO" dirty="0"/>
        </a:p>
      </dgm:t>
    </dgm:pt>
    <dgm:pt modelId="{2336D6D6-1B71-41E3-8221-4FDA3AB22D79}" type="sibTrans" cxnId="{24C513D8-9183-412F-8E8E-E1172E28B28E}">
      <dgm:prSet/>
      <dgm:spPr/>
      <dgm:t>
        <a:bodyPr/>
        <a:lstStyle/>
        <a:p>
          <a:endParaRPr lang="nb-NO"/>
        </a:p>
      </dgm:t>
    </dgm:pt>
    <dgm:pt modelId="{C45CA29F-3E9A-45E6-BDD0-2E19E36792D5}" type="parTrans" cxnId="{24C513D8-9183-412F-8E8E-E1172E28B28E}">
      <dgm:prSet/>
      <dgm:spPr/>
      <dgm:t>
        <a:bodyPr/>
        <a:lstStyle/>
        <a:p>
          <a:endParaRPr lang="nb-NO"/>
        </a:p>
      </dgm:t>
    </dgm:pt>
    <dgm:pt modelId="{B125DC99-A41E-4A98-ABC4-984AC8811DCA}" type="pres">
      <dgm:prSet presAssocID="{C7E1CD76-7DAD-491F-8A22-F727AADBAB03}" presName="arrowDiagram" presStyleCnt="0">
        <dgm:presLayoutVars>
          <dgm:chMax val="5"/>
          <dgm:dir/>
          <dgm:resizeHandles val="exact"/>
        </dgm:presLayoutVars>
      </dgm:prSet>
      <dgm:spPr/>
    </dgm:pt>
    <dgm:pt modelId="{53EA3ED6-2D1C-4E48-8065-00C8C02FDEE4}" type="pres">
      <dgm:prSet presAssocID="{C7E1CD76-7DAD-491F-8A22-F727AADBAB03}" presName="arrow" presStyleLbl="bgShp" presStyleIdx="0" presStyleCnt="1" custLinFactNeighborX="-64" custLinFactNeighborY="-176"/>
      <dgm:spPr/>
    </dgm:pt>
    <dgm:pt modelId="{FAC2FDA8-7687-4C71-ADCC-DDFB6E1E9692}" type="pres">
      <dgm:prSet presAssocID="{C7E1CD76-7DAD-491F-8A22-F727AADBAB03}" presName="arrowDiagram3" presStyleCnt="0"/>
      <dgm:spPr/>
    </dgm:pt>
    <dgm:pt modelId="{0DA4621B-B1F9-4438-AE97-135FB6C657F0}" type="pres">
      <dgm:prSet presAssocID="{04E3C711-287F-482C-8730-F68109EAFA0C}" presName="bullet3a" presStyleLbl="node1" presStyleIdx="0" presStyleCnt="3"/>
      <dgm:spPr/>
    </dgm:pt>
    <dgm:pt modelId="{77CE416C-374B-4CDD-B49E-230250AF13C1}" type="pres">
      <dgm:prSet presAssocID="{04E3C711-287F-482C-8730-F68109EAFA0C}" presName="textBox3a" presStyleLbl="revTx" presStyleIdx="0" presStyleCnt="3" custScaleX="124038" custLinFactNeighborX="-4406" custLinFactNeighborY="10011">
        <dgm:presLayoutVars>
          <dgm:bulletEnabled val="1"/>
        </dgm:presLayoutVars>
      </dgm:prSet>
      <dgm:spPr/>
      <dgm:t>
        <a:bodyPr/>
        <a:lstStyle/>
        <a:p>
          <a:endParaRPr lang="nb-NO"/>
        </a:p>
      </dgm:t>
    </dgm:pt>
    <dgm:pt modelId="{8A6C4896-A553-40EB-AB69-8DF02B695243}" type="pres">
      <dgm:prSet presAssocID="{78ABC5ED-9108-480D-8114-5C876CD4FD27}" presName="bullet3b" presStyleLbl="node1" presStyleIdx="1" presStyleCnt="3"/>
      <dgm:spPr/>
    </dgm:pt>
    <dgm:pt modelId="{3B5115D9-DF57-448E-A26F-209D14A5813C}" type="pres">
      <dgm:prSet presAssocID="{78ABC5ED-9108-480D-8114-5C876CD4FD27}" presName="textBox3b" presStyleLbl="revTx" presStyleIdx="1" presStyleCnt="3" custScaleX="269342" custScaleY="128121" custLinFactNeighborX="97432" custLinFactNeighborY="13308">
        <dgm:presLayoutVars>
          <dgm:bulletEnabled val="1"/>
        </dgm:presLayoutVars>
      </dgm:prSet>
      <dgm:spPr/>
      <dgm:t>
        <a:bodyPr/>
        <a:lstStyle/>
        <a:p>
          <a:endParaRPr lang="nb-NO"/>
        </a:p>
      </dgm:t>
    </dgm:pt>
    <dgm:pt modelId="{A46B70FE-1839-4E38-9711-A515A58411A7}" type="pres">
      <dgm:prSet presAssocID="{662ADB78-0EEE-466D-A155-38E81A484651}" presName="bullet3c" presStyleLbl="node1" presStyleIdx="2" presStyleCnt="3"/>
      <dgm:spPr/>
    </dgm:pt>
    <dgm:pt modelId="{74E36733-96F7-4D32-8097-D56A3E041A82}" type="pres">
      <dgm:prSet presAssocID="{662ADB78-0EEE-466D-A155-38E81A484651}" presName="textBox3c" presStyleLbl="revTx" presStyleIdx="2" presStyleCnt="3" custScaleX="234186" custScaleY="88010" custLinFactNeighborX="-92069" custLinFactNeighborY="-29029">
        <dgm:presLayoutVars>
          <dgm:bulletEnabled val="1"/>
        </dgm:presLayoutVars>
      </dgm:prSet>
      <dgm:spPr/>
      <dgm:t>
        <a:bodyPr/>
        <a:lstStyle/>
        <a:p>
          <a:endParaRPr lang="nb-NO"/>
        </a:p>
      </dgm:t>
    </dgm:pt>
  </dgm:ptLst>
  <dgm:cxnLst>
    <dgm:cxn modelId="{BC8A6E9C-0523-4B22-B244-0F730410AD81}" type="presOf" srcId="{662ADB78-0EEE-466D-A155-38E81A484651}" destId="{74E36733-96F7-4D32-8097-D56A3E041A82}" srcOrd="0" destOrd="0" presId="urn:microsoft.com/office/officeart/2005/8/layout/arrow2"/>
    <dgm:cxn modelId="{14534E96-4B75-4C77-B7A3-6EF36073EAEC}" srcId="{C7E1CD76-7DAD-491F-8A22-F727AADBAB03}" destId="{78ABC5ED-9108-480D-8114-5C876CD4FD27}" srcOrd="1" destOrd="0" parTransId="{AB02E913-5A6A-4F95-A248-FDB8AB12A7EE}" sibTransId="{C8929B0A-CB5B-41B5-9DE1-6482E23302B0}"/>
    <dgm:cxn modelId="{CDD98A9F-D245-4919-A7B7-E21921E5C7BB}" type="presOf" srcId="{04E3C711-287F-482C-8730-F68109EAFA0C}" destId="{77CE416C-374B-4CDD-B49E-230250AF13C1}" srcOrd="0" destOrd="0" presId="urn:microsoft.com/office/officeart/2005/8/layout/arrow2"/>
    <dgm:cxn modelId="{3F90D5E2-390F-4685-BA1F-B06FEA3359E7}" type="presOf" srcId="{78ABC5ED-9108-480D-8114-5C876CD4FD27}" destId="{3B5115D9-DF57-448E-A26F-209D14A5813C}" srcOrd="0" destOrd="0" presId="urn:microsoft.com/office/officeart/2005/8/layout/arrow2"/>
    <dgm:cxn modelId="{8E379849-23E9-4D49-AA13-6233B055A9D9}" type="presOf" srcId="{C7E1CD76-7DAD-491F-8A22-F727AADBAB03}" destId="{B125DC99-A41E-4A98-ABC4-984AC8811DCA}" srcOrd="0" destOrd="0" presId="urn:microsoft.com/office/officeart/2005/8/layout/arrow2"/>
    <dgm:cxn modelId="{8B7C01B2-C795-4C16-B6BF-71C6122BF0D2}" srcId="{C7E1CD76-7DAD-491F-8A22-F727AADBAB03}" destId="{04E3C711-287F-482C-8730-F68109EAFA0C}" srcOrd="0" destOrd="0" parTransId="{1A075754-BF23-4B84-861E-1388E39F1807}" sibTransId="{71C5D08B-8C37-4201-8981-B663D9CF3556}"/>
    <dgm:cxn modelId="{24C513D8-9183-412F-8E8E-E1172E28B28E}" srcId="{C7E1CD76-7DAD-491F-8A22-F727AADBAB03}" destId="{662ADB78-0EEE-466D-A155-38E81A484651}" srcOrd="2" destOrd="0" parTransId="{C45CA29F-3E9A-45E6-BDD0-2E19E36792D5}" sibTransId="{2336D6D6-1B71-41E3-8221-4FDA3AB22D79}"/>
    <dgm:cxn modelId="{94AF54D8-A039-4C29-9230-13815D59E7BC}" type="presParOf" srcId="{B125DC99-A41E-4A98-ABC4-984AC8811DCA}" destId="{53EA3ED6-2D1C-4E48-8065-00C8C02FDEE4}" srcOrd="0" destOrd="0" presId="urn:microsoft.com/office/officeart/2005/8/layout/arrow2"/>
    <dgm:cxn modelId="{72EBC1B7-E97B-4298-8881-3683ED4712CD}" type="presParOf" srcId="{B125DC99-A41E-4A98-ABC4-984AC8811DCA}" destId="{FAC2FDA8-7687-4C71-ADCC-DDFB6E1E9692}" srcOrd="1" destOrd="0" presId="urn:microsoft.com/office/officeart/2005/8/layout/arrow2"/>
    <dgm:cxn modelId="{C53DD97D-B6C8-4EFA-8D40-3B18993571DD}" type="presParOf" srcId="{FAC2FDA8-7687-4C71-ADCC-DDFB6E1E9692}" destId="{0DA4621B-B1F9-4438-AE97-135FB6C657F0}" srcOrd="0" destOrd="0" presId="urn:microsoft.com/office/officeart/2005/8/layout/arrow2"/>
    <dgm:cxn modelId="{7CC5BF08-9DF9-40D2-9427-9031418A93FE}" type="presParOf" srcId="{FAC2FDA8-7687-4C71-ADCC-DDFB6E1E9692}" destId="{77CE416C-374B-4CDD-B49E-230250AF13C1}" srcOrd="1" destOrd="0" presId="urn:microsoft.com/office/officeart/2005/8/layout/arrow2"/>
    <dgm:cxn modelId="{89E9D6AB-024B-4963-BB55-4C8756FF1F98}" type="presParOf" srcId="{FAC2FDA8-7687-4C71-ADCC-DDFB6E1E9692}" destId="{8A6C4896-A553-40EB-AB69-8DF02B695243}" srcOrd="2" destOrd="0" presId="urn:microsoft.com/office/officeart/2005/8/layout/arrow2"/>
    <dgm:cxn modelId="{7C33F5A3-A6BB-47E3-B311-628C845D63C4}" type="presParOf" srcId="{FAC2FDA8-7687-4C71-ADCC-DDFB6E1E9692}" destId="{3B5115D9-DF57-448E-A26F-209D14A5813C}" srcOrd="3" destOrd="0" presId="urn:microsoft.com/office/officeart/2005/8/layout/arrow2"/>
    <dgm:cxn modelId="{44EFD724-BE22-467C-8AEC-99890D9C7D30}" type="presParOf" srcId="{FAC2FDA8-7687-4C71-ADCC-DDFB6E1E9692}" destId="{A46B70FE-1839-4E38-9711-A515A58411A7}" srcOrd="4" destOrd="0" presId="urn:microsoft.com/office/officeart/2005/8/layout/arrow2"/>
    <dgm:cxn modelId="{BA460E6B-B69C-4232-8E5A-0D2F4FB6BB85}" type="presParOf" srcId="{FAC2FDA8-7687-4C71-ADCC-DDFB6E1E9692}" destId="{74E36733-96F7-4D32-8097-D56A3E041A82}"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99E54-3451-47BB-9B7F-534EF959F0E7}" type="doc">
      <dgm:prSet loTypeId="urn:microsoft.com/office/officeart/2005/8/layout/hProcess9" loCatId="process" qsTypeId="urn:microsoft.com/office/officeart/2005/8/quickstyle/simple1" qsCatId="simple" csTypeId="urn:microsoft.com/office/officeart/2005/8/colors/accent1_2" csCatId="accent1" phldr="1"/>
      <dgm:spPr/>
    </dgm:pt>
    <dgm:pt modelId="{D25BD0A0-02C3-40A8-9E7B-E52625E9928C}">
      <dgm:prSet phldrT="[Tekst]" custT="1"/>
      <dgm:spPr/>
      <dgm:t>
        <a:bodyPr/>
        <a:lstStyle/>
        <a:p>
          <a:r>
            <a:rPr lang="nb-NO" sz="4000" dirty="0" smtClean="0"/>
            <a:t>Fase 1</a:t>
          </a:r>
          <a:r>
            <a:rPr lang="nb-NO" sz="2300" dirty="0" smtClean="0"/>
            <a:t/>
          </a:r>
          <a:br>
            <a:rPr lang="nb-NO" sz="2300" dirty="0" smtClean="0"/>
          </a:br>
          <a:r>
            <a:rPr lang="nb-NO" sz="2300" dirty="0" smtClean="0"/>
            <a:t>Oppstarts-fase</a:t>
          </a:r>
          <a:endParaRPr lang="nb-NO" sz="2300" dirty="0"/>
        </a:p>
      </dgm:t>
    </dgm:pt>
    <dgm:pt modelId="{7A00E6B2-94A0-446F-8051-C143DFD99076}" type="parTrans" cxnId="{14354146-556F-4A7F-B3CA-1BD1E59C8F8F}">
      <dgm:prSet/>
      <dgm:spPr/>
      <dgm:t>
        <a:bodyPr/>
        <a:lstStyle/>
        <a:p>
          <a:endParaRPr lang="nb-NO"/>
        </a:p>
      </dgm:t>
    </dgm:pt>
    <dgm:pt modelId="{0D60D91B-4AFA-4F10-A0FD-DF0339857C6B}" type="sibTrans" cxnId="{14354146-556F-4A7F-B3CA-1BD1E59C8F8F}">
      <dgm:prSet/>
      <dgm:spPr/>
      <dgm:t>
        <a:bodyPr/>
        <a:lstStyle/>
        <a:p>
          <a:endParaRPr lang="nb-NO"/>
        </a:p>
      </dgm:t>
    </dgm:pt>
    <dgm:pt modelId="{E39BF86C-0C47-4E8B-ADAD-EF533E504061}">
      <dgm:prSet phldrT="[Tekst]" custT="1"/>
      <dgm:spPr/>
      <dgm:t>
        <a:bodyPr/>
        <a:lstStyle/>
        <a:p>
          <a:r>
            <a:rPr lang="nb-NO" sz="4000" dirty="0" smtClean="0"/>
            <a:t>Fase 2</a:t>
          </a:r>
          <a:r>
            <a:rPr lang="nb-NO" sz="2300" dirty="0" smtClean="0"/>
            <a:t> Utrednings-fase</a:t>
          </a:r>
          <a:endParaRPr lang="nb-NO" sz="2300" dirty="0"/>
        </a:p>
      </dgm:t>
    </dgm:pt>
    <dgm:pt modelId="{13B3A83A-154D-4884-92E1-FEB8CCB34270}" type="parTrans" cxnId="{5FCECCC0-AFF0-4FB6-BBE5-7591CB6BD5DC}">
      <dgm:prSet/>
      <dgm:spPr/>
      <dgm:t>
        <a:bodyPr/>
        <a:lstStyle/>
        <a:p>
          <a:endParaRPr lang="nb-NO"/>
        </a:p>
      </dgm:t>
    </dgm:pt>
    <dgm:pt modelId="{ECFEBFE0-3CFF-4952-A077-A2F9AF51989F}" type="sibTrans" cxnId="{5FCECCC0-AFF0-4FB6-BBE5-7591CB6BD5DC}">
      <dgm:prSet/>
      <dgm:spPr/>
      <dgm:t>
        <a:bodyPr/>
        <a:lstStyle/>
        <a:p>
          <a:endParaRPr lang="nb-NO"/>
        </a:p>
      </dgm:t>
    </dgm:pt>
    <dgm:pt modelId="{FC58B9CE-B43C-4CD5-9285-357FB11B818C}">
      <dgm:prSet phldrT="[Tekst]" custT="1"/>
      <dgm:spPr/>
      <dgm:t>
        <a:bodyPr/>
        <a:lstStyle/>
        <a:p>
          <a:r>
            <a:rPr lang="nb-NO" sz="4000" dirty="0" smtClean="0"/>
            <a:t>Fase 3</a:t>
          </a:r>
          <a:r>
            <a:rPr lang="nb-NO" sz="2300" dirty="0" smtClean="0"/>
            <a:t> Beslutnings-fase</a:t>
          </a:r>
          <a:endParaRPr lang="nb-NO" sz="2300" dirty="0"/>
        </a:p>
      </dgm:t>
    </dgm:pt>
    <dgm:pt modelId="{F74AB2C6-90F8-436D-ADE3-27BD534FDEB5}" type="parTrans" cxnId="{405B577F-3633-4739-86EC-19E9C0CA4AC0}">
      <dgm:prSet/>
      <dgm:spPr/>
      <dgm:t>
        <a:bodyPr/>
        <a:lstStyle/>
        <a:p>
          <a:endParaRPr lang="nb-NO"/>
        </a:p>
      </dgm:t>
    </dgm:pt>
    <dgm:pt modelId="{C21EB7C2-6FC6-4646-A22D-5E615B80D2E0}" type="sibTrans" cxnId="{405B577F-3633-4739-86EC-19E9C0CA4AC0}">
      <dgm:prSet/>
      <dgm:spPr/>
      <dgm:t>
        <a:bodyPr/>
        <a:lstStyle/>
        <a:p>
          <a:endParaRPr lang="nb-NO"/>
        </a:p>
      </dgm:t>
    </dgm:pt>
    <dgm:pt modelId="{27DC8FFB-53B3-44F1-85D5-DCE28E1D7229}" type="pres">
      <dgm:prSet presAssocID="{7B399E54-3451-47BB-9B7F-534EF959F0E7}" presName="CompostProcess" presStyleCnt="0">
        <dgm:presLayoutVars>
          <dgm:dir/>
          <dgm:resizeHandles val="exact"/>
        </dgm:presLayoutVars>
      </dgm:prSet>
      <dgm:spPr/>
    </dgm:pt>
    <dgm:pt modelId="{73DCFCDB-5152-431D-A81E-4DD6AAD1894E}" type="pres">
      <dgm:prSet presAssocID="{7B399E54-3451-47BB-9B7F-534EF959F0E7}" presName="arrow" presStyleLbl="bgShp" presStyleIdx="0" presStyleCnt="1"/>
      <dgm:spPr/>
    </dgm:pt>
    <dgm:pt modelId="{10D3CAAD-A1D5-47FA-A234-CB849822B511}" type="pres">
      <dgm:prSet presAssocID="{7B399E54-3451-47BB-9B7F-534EF959F0E7}" presName="linearProcess" presStyleCnt="0"/>
      <dgm:spPr/>
    </dgm:pt>
    <dgm:pt modelId="{89313F78-20B5-45A8-9521-D4E5975738AD}" type="pres">
      <dgm:prSet presAssocID="{D25BD0A0-02C3-40A8-9E7B-E52625E9928C}" presName="textNode" presStyleLbl="node1" presStyleIdx="0" presStyleCnt="3" custScaleX="111629">
        <dgm:presLayoutVars>
          <dgm:bulletEnabled val="1"/>
        </dgm:presLayoutVars>
      </dgm:prSet>
      <dgm:spPr/>
      <dgm:t>
        <a:bodyPr/>
        <a:lstStyle/>
        <a:p>
          <a:endParaRPr lang="nb-NO"/>
        </a:p>
      </dgm:t>
    </dgm:pt>
    <dgm:pt modelId="{3B5FA92D-66B0-4AD6-ABA5-BDC50BA8AEAB}" type="pres">
      <dgm:prSet presAssocID="{0D60D91B-4AFA-4F10-A0FD-DF0339857C6B}" presName="sibTrans" presStyleCnt="0"/>
      <dgm:spPr/>
    </dgm:pt>
    <dgm:pt modelId="{FB1C19A5-7D06-43A3-93D8-57FD591D8645}" type="pres">
      <dgm:prSet presAssocID="{E39BF86C-0C47-4E8B-ADAD-EF533E504061}" presName="textNode" presStyleLbl="node1" presStyleIdx="1" presStyleCnt="3" custScaleX="125519">
        <dgm:presLayoutVars>
          <dgm:bulletEnabled val="1"/>
        </dgm:presLayoutVars>
      </dgm:prSet>
      <dgm:spPr/>
      <dgm:t>
        <a:bodyPr/>
        <a:lstStyle/>
        <a:p>
          <a:endParaRPr lang="nb-NO"/>
        </a:p>
      </dgm:t>
    </dgm:pt>
    <dgm:pt modelId="{3FDB3162-9AD6-4AFC-BA62-C2B613C3071B}" type="pres">
      <dgm:prSet presAssocID="{ECFEBFE0-3CFF-4952-A077-A2F9AF51989F}" presName="sibTrans" presStyleCnt="0"/>
      <dgm:spPr/>
    </dgm:pt>
    <dgm:pt modelId="{4E0B36F1-670A-4F79-96EC-1FD668196836}" type="pres">
      <dgm:prSet presAssocID="{FC58B9CE-B43C-4CD5-9285-357FB11B818C}" presName="textNode" presStyleLbl="node1" presStyleIdx="2" presStyleCnt="3" custScaleX="138194">
        <dgm:presLayoutVars>
          <dgm:bulletEnabled val="1"/>
        </dgm:presLayoutVars>
      </dgm:prSet>
      <dgm:spPr/>
      <dgm:t>
        <a:bodyPr/>
        <a:lstStyle/>
        <a:p>
          <a:endParaRPr lang="nb-NO"/>
        </a:p>
      </dgm:t>
    </dgm:pt>
  </dgm:ptLst>
  <dgm:cxnLst>
    <dgm:cxn modelId="{87B8F322-A9E2-442C-8D49-E708D0AA9022}" type="presOf" srcId="{7B399E54-3451-47BB-9B7F-534EF959F0E7}" destId="{27DC8FFB-53B3-44F1-85D5-DCE28E1D7229}" srcOrd="0" destOrd="0" presId="urn:microsoft.com/office/officeart/2005/8/layout/hProcess9"/>
    <dgm:cxn modelId="{50EC3448-EC8F-479C-8E11-A4593587A624}" type="presOf" srcId="{D25BD0A0-02C3-40A8-9E7B-E52625E9928C}" destId="{89313F78-20B5-45A8-9521-D4E5975738AD}" srcOrd="0" destOrd="0" presId="urn:microsoft.com/office/officeart/2005/8/layout/hProcess9"/>
    <dgm:cxn modelId="{3DB99A9B-6D48-4C29-B7AA-0C6D5C4A15FC}" type="presOf" srcId="{FC58B9CE-B43C-4CD5-9285-357FB11B818C}" destId="{4E0B36F1-670A-4F79-96EC-1FD668196836}" srcOrd="0" destOrd="0" presId="urn:microsoft.com/office/officeart/2005/8/layout/hProcess9"/>
    <dgm:cxn modelId="{5FCECCC0-AFF0-4FB6-BBE5-7591CB6BD5DC}" srcId="{7B399E54-3451-47BB-9B7F-534EF959F0E7}" destId="{E39BF86C-0C47-4E8B-ADAD-EF533E504061}" srcOrd="1" destOrd="0" parTransId="{13B3A83A-154D-4884-92E1-FEB8CCB34270}" sibTransId="{ECFEBFE0-3CFF-4952-A077-A2F9AF51989F}"/>
    <dgm:cxn modelId="{9A90E75B-AE48-475B-BD46-716F05F30B4B}" type="presOf" srcId="{E39BF86C-0C47-4E8B-ADAD-EF533E504061}" destId="{FB1C19A5-7D06-43A3-93D8-57FD591D8645}" srcOrd="0" destOrd="0" presId="urn:microsoft.com/office/officeart/2005/8/layout/hProcess9"/>
    <dgm:cxn modelId="{14354146-556F-4A7F-B3CA-1BD1E59C8F8F}" srcId="{7B399E54-3451-47BB-9B7F-534EF959F0E7}" destId="{D25BD0A0-02C3-40A8-9E7B-E52625E9928C}" srcOrd="0" destOrd="0" parTransId="{7A00E6B2-94A0-446F-8051-C143DFD99076}" sibTransId="{0D60D91B-4AFA-4F10-A0FD-DF0339857C6B}"/>
    <dgm:cxn modelId="{405B577F-3633-4739-86EC-19E9C0CA4AC0}" srcId="{7B399E54-3451-47BB-9B7F-534EF959F0E7}" destId="{FC58B9CE-B43C-4CD5-9285-357FB11B818C}" srcOrd="2" destOrd="0" parTransId="{F74AB2C6-90F8-436D-ADE3-27BD534FDEB5}" sibTransId="{C21EB7C2-6FC6-4646-A22D-5E615B80D2E0}"/>
    <dgm:cxn modelId="{2E7071E0-6AAA-4C26-B40A-041780FDF79D}" type="presParOf" srcId="{27DC8FFB-53B3-44F1-85D5-DCE28E1D7229}" destId="{73DCFCDB-5152-431D-A81E-4DD6AAD1894E}" srcOrd="0" destOrd="0" presId="urn:microsoft.com/office/officeart/2005/8/layout/hProcess9"/>
    <dgm:cxn modelId="{FC231684-84BF-46A5-B8D0-8D7DE55469AC}" type="presParOf" srcId="{27DC8FFB-53B3-44F1-85D5-DCE28E1D7229}" destId="{10D3CAAD-A1D5-47FA-A234-CB849822B511}" srcOrd="1" destOrd="0" presId="urn:microsoft.com/office/officeart/2005/8/layout/hProcess9"/>
    <dgm:cxn modelId="{17527B5A-6BA1-474F-9B31-B287D249B2E8}" type="presParOf" srcId="{10D3CAAD-A1D5-47FA-A234-CB849822B511}" destId="{89313F78-20B5-45A8-9521-D4E5975738AD}" srcOrd="0" destOrd="0" presId="urn:microsoft.com/office/officeart/2005/8/layout/hProcess9"/>
    <dgm:cxn modelId="{FDEE774C-B84B-4B46-A446-055243D37B3A}" type="presParOf" srcId="{10D3CAAD-A1D5-47FA-A234-CB849822B511}" destId="{3B5FA92D-66B0-4AD6-ABA5-BDC50BA8AEAB}" srcOrd="1" destOrd="0" presId="urn:microsoft.com/office/officeart/2005/8/layout/hProcess9"/>
    <dgm:cxn modelId="{E8D083E1-8F91-49CC-B783-66ECC01F0FDA}" type="presParOf" srcId="{10D3CAAD-A1D5-47FA-A234-CB849822B511}" destId="{FB1C19A5-7D06-43A3-93D8-57FD591D8645}" srcOrd="2" destOrd="0" presId="urn:microsoft.com/office/officeart/2005/8/layout/hProcess9"/>
    <dgm:cxn modelId="{DDCD5A18-9D2E-4725-8B98-EABB48E6231E}" type="presParOf" srcId="{10D3CAAD-A1D5-47FA-A234-CB849822B511}" destId="{3FDB3162-9AD6-4AFC-BA62-C2B613C3071B}" srcOrd="3" destOrd="0" presId="urn:microsoft.com/office/officeart/2005/8/layout/hProcess9"/>
    <dgm:cxn modelId="{3A99001D-0C62-45C9-9247-E8750989DA60}" type="presParOf" srcId="{10D3CAAD-A1D5-47FA-A234-CB849822B511}" destId="{4E0B36F1-670A-4F79-96EC-1FD66819683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3ED6-2D1C-4E48-8065-00C8C02FDEE4}">
      <dsp:nvSpPr>
        <dsp:cNvPr id="0" name=""/>
        <dsp:cNvSpPr/>
      </dsp:nvSpPr>
      <dsp:spPr>
        <a:xfrm>
          <a:off x="-285251" y="-62527"/>
          <a:ext cx="8640960" cy="5400599"/>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A4621B-B1F9-4438-AE97-135FB6C657F0}">
      <dsp:nvSpPr>
        <dsp:cNvPr id="0" name=""/>
        <dsp:cNvSpPr/>
      </dsp:nvSpPr>
      <dsp:spPr>
        <a:xfrm>
          <a:off x="812150" y="3664966"/>
          <a:ext cx="224664" cy="22466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E416C-374B-4CDD-B49E-230250AF13C1}">
      <dsp:nvSpPr>
        <dsp:cNvPr id="0" name=""/>
        <dsp:cNvSpPr/>
      </dsp:nvSpPr>
      <dsp:spPr>
        <a:xfrm>
          <a:off x="593790" y="3933548"/>
          <a:ext cx="2497311" cy="156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45" tIns="0" rIns="0" bIns="0" numCol="1" spcCol="1270" anchor="t" anchorCtr="0">
          <a:noAutofit/>
        </a:bodyPr>
        <a:lstStyle/>
        <a:p>
          <a:pPr lvl="0" algn="l" defTabSz="711200">
            <a:lnSpc>
              <a:spcPct val="90000"/>
            </a:lnSpc>
            <a:spcBef>
              <a:spcPct val="0"/>
            </a:spcBef>
            <a:spcAft>
              <a:spcPct val="35000"/>
            </a:spcAft>
          </a:pPr>
          <a:r>
            <a:rPr lang="nb-NO" sz="1600" b="1" kern="1200" dirty="0" smtClean="0"/>
            <a:t>1964:</a:t>
          </a:r>
        </a:p>
        <a:p>
          <a:pPr lvl="0" algn="l" defTabSz="711200">
            <a:lnSpc>
              <a:spcPct val="90000"/>
            </a:lnSpc>
            <a:spcBef>
              <a:spcPct val="0"/>
            </a:spcBef>
            <a:spcAft>
              <a:spcPct val="35000"/>
            </a:spcAft>
          </a:pPr>
          <a:r>
            <a:rPr lang="nb-NO" sz="1600" kern="1200" dirty="0" smtClean="0"/>
            <a:t>Skole, skatt, sosial- trygdevesen,</a:t>
          </a:r>
          <a:br>
            <a:rPr lang="nb-NO" sz="1600" kern="1200" dirty="0" smtClean="0"/>
          </a:br>
          <a:r>
            <a:rPr lang="nb-NO" sz="1600" kern="1200" dirty="0" smtClean="0"/>
            <a:t>vei. Plan og bygg i byene.</a:t>
          </a:r>
          <a:endParaRPr lang="nb-NO" sz="1600" kern="1200" dirty="0"/>
        </a:p>
      </dsp:txBody>
      <dsp:txXfrm>
        <a:off x="593790" y="3933548"/>
        <a:ext cx="2497311" cy="1560773"/>
      </dsp:txXfrm>
    </dsp:sp>
    <dsp:sp modelId="{8A6C4896-A553-40EB-AB69-8DF02B695243}">
      <dsp:nvSpPr>
        <dsp:cNvPr id="0" name=""/>
        <dsp:cNvSpPr/>
      </dsp:nvSpPr>
      <dsp:spPr>
        <a:xfrm>
          <a:off x="2795250" y="2197083"/>
          <a:ext cx="406125" cy="40612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115D9-DF57-448E-A26F-209D14A5813C}">
      <dsp:nvSpPr>
        <dsp:cNvPr id="0" name=""/>
        <dsp:cNvSpPr/>
      </dsp:nvSpPr>
      <dsp:spPr>
        <a:xfrm>
          <a:off x="3055263" y="1987058"/>
          <a:ext cx="5585696" cy="376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197" tIns="0" rIns="0" bIns="0" numCol="1" spcCol="1270" anchor="t" anchorCtr="0">
          <a:noAutofit/>
        </a:bodyPr>
        <a:lstStyle/>
        <a:p>
          <a:pPr lvl="0" algn="l" defTabSz="711200">
            <a:lnSpc>
              <a:spcPct val="90000"/>
            </a:lnSpc>
            <a:spcBef>
              <a:spcPct val="0"/>
            </a:spcBef>
            <a:spcAft>
              <a:spcPct val="35000"/>
            </a:spcAft>
          </a:pPr>
          <a:endParaRPr lang="nb-NO" sz="1600" kern="1200" dirty="0" smtClean="0"/>
        </a:p>
      </dsp:txBody>
      <dsp:txXfrm>
        <a:off x="3055263" y="1987058"/>
        <a:ext cx="5585696" cy="3764100"/>
      </dsp:txXfrm>
    </dsp:sp>
    <dsp:sp modelId="{A46B70FE-1839-4E38-9711-A515A58411A7}">
      <dsp:nvSpPr>
        <dsp:cNvPr id="0" name=""/>
        <dsp:cNvSpPr/>
      </dsp:nvSpPr>
      <dsp:spPr>
        <a:xfrm>
          <a:off x="5180155" y="1303824"/>
          <a:ext cx="561662" cy="56166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36733-96F7-4D32-8097-D56A3E041A82}">
      <dsp:nvSpPr>
        <dsp:cNvPr id="0" name=""/>
        <dsp:cNvSpPr/>
      </dsp:nvSpPr>
      <dsp:spPr>
        <a:xfrm>
          <a:off x="2160236" y="720093"/>
          <a:ext cx="4856620" cy="330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613" tIns="0" rIns="0" bIns="0" numCol="1" spcCol="1270" anchor="t" anchorCtr="0">
          <a:noAutofit/>
        </a:bodyPr>
        <a:lstStyle/>
        <a:p>
          <a:pPr lvl="0" algn="l" defTabSz="711200">
            <a:lnSpc>
              <a:spcPct val="90000"/>
            </a:lnSpc>
            <a:spcBef>
              <a:spcPct val="0"/>
            </a:spcBef>
            <a:spcAft>
              <a:spcPct val="35000"/>
            </a:spcAft>
          </a:pPr>
          <a:r>
            <a:rPr lang="nb-NO" sz="1600" b="1" u="sng" kern="1200" dirty="0" smtClean="0"/>
            <a:t>2014:</a:t>
          </a:r>
          <a:r>
            <a:rPr lang="nb-NO" sz="1600" kern="1200" dirty="0" smtClean="0"/>
            <a:t/>
          </a:r>
          <a:br>
            <a:rPr lang="nb-NO" sz="1600" kern="1200" dirty="0" smtClean="0"/>
          </a:br>
          <a:r>
            <a:rPr lang="nb-NO" sz="1600" kern="1200" dirty="0" smtClean="0"/>
            <a:t>Tiårig </a:t>
          </a:r>
          <a:r>
            <a:rPr lang="nb-NO" sz="1600" b="1" kern="1200" dirty="0" smtClean="0"/>
            <a:t>grunnskole</a:t>
          </a:r>
          <a:r>
            <a:rPr lang="nb-NO" sz="1600" kern="1200" dirty="0" smtClean="0"/>
            <a:t>, </a:t>
          </a:r>
          <a:r>
            <a:rPr lang="nb-NO" sz="1600" b="1" kern="1200" dirty="0" smtClean="0"/>
            <a:t>beredskap</a:t>
          </a:r>
          <a:r>
            <a:rPr lang="nb-NO" sz="1600" kern="1200" dirty="0" smtClean="0"/>
            <a:t> mot forurensing , bosetting av </a:t>
          </a:r>
          <a:r>
            <a:rPr lang="nb-NO" sz="1600" b="1" kern="1200" dirty="0" smtClean="0"/>
            <a:t>flyktninger</a:t>
          </a:r>
          <a:r>
            <a:rPr lang="nb-NO" sz="1600" kern="1200" dirty="0" smtClean="0"/>
            <a:t>, </a:t>
          </a:r>
          <a:r>
            <a:rPr lang="nb-NO" sz="1600" b="1" kern="1200" dirty="0" smtClean="0"/>
            <a:t>avfall</a:t>
          </a:r>
          <a:r>
            <a:rPr lang="nb-NO" sz="1600" kern="1200" dirty="0" smtClean="0"/>
            <a:t>shåndtering og avløp, kommuneleger, </a:t>
          </a:r>
          <a:r>
            <a:rPr lang="nb-NO" sz="1600" b="1" kern="1200" dirty="0" smtClean="0"/>
            <a:t>helsestasjon</a:t>
          </a:r>
          <a:r>
            <a:rPr lang="nb-NO" sz="1600" kern="1200" dirty="0" smtClean="0"/>
            <a:t>, somatiske </a:t>
          </a:r>
          <a:r>
            <a:rPr lang="nb-NO" sz="1600" b="1" kern="1200" dirty="0" smtClean="0"/>
            <a:t>sykehjem</a:t>
          </a:r>
          <a:r>
            <a:rPr lang="nb-NO" sz="1600" kern="1200" dirty="0" smtClean="0"/>
            <a:t>, psykisk </a:t>
          </a:r>
          <a:r>
            <a:rPr lang="nb-NO" sz="1600" b="1" kern="1200" dirty="0" smtClean="0"/>
            <a:t>utviklingshemmede</a:t>
          </a:r>
          <a:r>
            <a:rPr lang="nb-NO" sz="1600" kern="1200" dirty="0" smtClean="0"/>
            <a:t>, miljøvern, undervisning </a:t>
          </a:r>
          <a:r>
            <a:rPr lang="nb-NO" sz="1600" b="1" kern="1200" dirty="0" smtClean="0"/>
            <a:t>barn</a:t>
          </a:r>
          <a:r>
            <a:rPr lang="nb-NO" sz="1600" kern="1200" dirty="0" smtClean="0"/>
            <a:t> i institusjoner, vilt- og </a:t>
          </a:r>
          <a:r>
            <a:rPr lang="nb-NO" sz="1600" b="1" kern="1200" dirty="0" smtClean="0"/>
            <a:t>naturforvaltning</a:t>
          </a:r>
          <a:r>
            <a:rPr lang="nb-NO" sz="1600" kern="1200" dirty="0" smtClean="0"/>
            <a:t>, landbrukskontorene, SFO, musikk- og </a:t>
          </a:r>
          <a:r>
            <a:rPr lang="nb-NO" sz="1600" b="1" kern="1200" dirty="0" smtClean="0"/>
            <a:t>kulturskoler</a:t>
          </a:r>
          <a:r>
            <a:rPr lang="nb-NO" sz="1600" kern="1200" dirty="0" smtClean="0"/>
            <a:t>, LAR, </a:t>
          </a:r>
          <a:r>
            <a:rPr lang="nb-NO" sz="1600" b="1" kern="1200" dirty="0" smtClean="0"/>
            <a:t>psykisk</a:t>
          </a:r>
          <a:r>
            <a:rPr lang="nb-NO" sz="1600" kern="1200" dirty="0" smtClean="0"/>
            <a:t> helse, </a:t>
          </a:r>
          <a:r>
            <a:rPr lang="nb-NO" sz="1600" b="1" kern="1200" dirty="0" smtClean="0"/>
            <a:t>fastlegeordning</a:t>
          </a:r>
          <a:r>
            <a:rPr lang="nb-NO" sz="1600" kern="1200" dirty="0" smtClean="0"/>
            <a:t>, forhandlingsansvar for </a:t>
          </a:r>
          <a:r>
            <a:rPr lang="nb-NO" sz="1600" b="1" kern="1200" dirty="0" smtClean="0"/>
            <a:t>lærere</a:t>
          </a:r>
          <a:r>
            <a:rPr lang="nb-NO" sz="1600" kern="1200" dirty="0" smtClean="0"/>
            <a:t>, klinisk </a:t>
          </a:r>
          <a:r>
            <a:rPr lang="nb-NO" sz="1600" b="1" kern="1200" dirty="0" smtClean="0"/>
            <a:t>veterinær</a:t>
          </a:r>
          <a:r>
            <a:rPr lang="nb-NO" sz="1600" kern="1200" dirty="0" smtClean="0"/>
            <a:t>vakt, lovfestet rett til </a:t>
          </a:r>
          <a:r>
            <a:rPr lang="nb-NO" sz="1600" b="1" kern="1200" dirty="0" smtClean="0"/>
            <a:t>barnehageplass</a:t>
          </a:r>
          <a:r>
            <a:rPr lang="nb-NO" sz="1600" kern="1200" dirty="0" smtClean="0"/>
            <a:t>, </a:t>
          </a:r>
          <a:r>
            <a:rPr lang="nb-NO" sz="1600" b="1" kern="1200" dirty="0" smtClean="0"/>
            <a:t>krise</a:t>
          </a:r>
          <a:r>
            <a:rPr lang="nb-NO" sz="1600" kern="1200" dirty="0" smtClean="0"/>
            <a:t>sentre, kvalifiseringsprogrammet, nasjonalparkstyrer, beredskapsansvar, samhandlingsreformen, </a:t>
          </a:r>
          <a:r>
            <a:rPr lang="nb-NO" sz="1600" b="1" kern="1200" dirty="0" smtClean="0"/>
            <a:t>folkehelseansvar</a:t>
          </a:r>
          <a:r>
            <a:rPr lang="nb-NO" sz="1600" kern="1200" dirty="0" smtClean="0"/>
            <a:t>.</a:t>
          </a:r>
          <a:br>
            <a:rPr lang="nb-NO" sz="1600" kern="1200" dirty="0" smtClean="0"/>
          </a:br>
          <a:endParaRPr lang="nb-NO" sz="1600" kern="1200" dirty="0"/>
        </a:p>
      </dsp:txBody>
      <dsp:txXfrm>
        <a:off x="2160236" y="720093"/>
        <a:ext cx="4856620" cy="3303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FCDB-5152-431D-A81E-4DD6AAD1894E}">
      <dsp:nvSpPr>
        <dsp:cNvPr id="0" name=""/>
        <dsp:cNvSpPr/>
      </dsp:nvSpPr>
      <dsp:spPr>
        <a:xfrm>
          <a:off x="522922" y="0"/>
          <a:ext cx="5926455"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13F78-20B5-45A8-9521-D4E5975738AD}">
      <dsp:nvSpPr>
        <dsp:cNvPr id="0" name=""/>
        <dsp:cNvSpPr/>
      </dsp:nvSpPr>
      <dsp:spPr>
        <a:xfrm>
          <a:off x="913" y="1357788"/>
          <a:ext cx="1903973"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nb-NO" sz="4000" kern="1200" dirty="0" smtClean="0"/>
            <a:t>Fase 1</a:t>
          </a:r>
          <a:r>
            <a:rPr lang="nb-NO" sz="2300" kern="1200" dirty="0" smtClean="0"/>
            <a:t/>
          </a:r>
          <a:br>
            <a:rPr lang="nb-NO" sz="2300" kern="1200" dirty="0" smtClean="0"/>
          </a:br>
          <a:r>
            <a:rPr lang="nb-NO" sz="2300" kern="1200" dirty="0" smtClean="0"/>
            <a:t>Oppstarts-fase</a:t>
          </a:r>
          <a:endParaRPr lang="nb-NO" sz="2300" kern="1200" dirty="0"/>
        </a:p>
      </dsp:txBody>
      <dsp:txXfrm>
        <a:off x="89289" y="1446164"/>
        <a:ext cx="1727221" cy="1633633"/>
      </dsp:txXfrm>
    </dsp:sp>
    <dsp:sp modelId="{FB1C19A5-7D06-43A3-93D8-57FD591D8645}">
      <dsp:nvSpPr>
        <dsp:cNvPr id="0" name=""/>
        <dsp:cNvSpPr/>
      </dsp:nvSpPr>
      <dsp:spPr>
        <a:xfrm>
          <a:off x="2189157" y="1357788"/>
          <a:ext cx="214088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nb-NO" sz="4000" kern="1200" dirty="0" smtClean="0"/>
            <a:t>Fase 2</a:t>
          </a:r>
          <a:r>
            <a:rPr lang="nb-NO" sz="2300" kern="1200" dirty="0" smtClean="0"/>
            <a:t> Utrednings-fase</a:t>
          </a:r>
          <a:endParaRPr lang="nb-NO" sz="2300" kern="1200" dirty="0"/>
        </a:p>
      </dsp:txBody>
      <dsp:txXfrm>
        <a:off x="2277533" y="1446164"/>
        <a:ext cx="1964132" cy="1633633"/>
      </dsp:txXfrm>
    </dsp:sp>
    <dsp:sp modelId="{4E0B36F1-670A-4F79-96EC-1FD668196836}">
      <dsp:nvSpPr>
        <dsp:cNvPr id="0" name=""/>
        <dsp:cNvSpPr/>
      </dsp:nvSpPr>
      <dsp:spPr>
        <a:xfrm>
          <a:off x="4614313" y="1357788"/>
          <a:ext cx="235707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nb-NO" sz="4000" kern="1200" dirty="0" smtClean="0"/>
            <a:t>Fase 3</a:t>
          </a:r>
          <a:r>
            <a:rPr lang="nb-NO" sz="2300" kern="1200" dirty="0" smtClean="0"/>
            <a:t> Beslutnings-fase</a:t>
          </a:r>
          <a:endParaRPr lang="nb-NO" sz="2300" kern="1200" dirty="0"/>
        </a:p>
      </dsp:txBody>
      <dsp:txXfrm>
        <a:off x="4702689" y="1446164"/>
        <a:ext cx="2180320"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1A200-4454-493A-A9BC-D63147D36CEB}" type="datetimeFigureOut">
              <a:rPr lang="nb-NO" smtClean="0"/>
              <a:t>19.11.2014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B15E7-4ED4-4151-99B7-F14CBB795E7D}" type="slidenum">
              <a:rPr lang="nb-NO" smtClean="0"/>
              <a:t>‹#›</a:t>
            </a:fld>
            <a:endParaRPr lang="nb-NO"/>
          </a:p>
        </p:txBody>
      </p:sp>
    </p:spTree>
    <p:extLst>
      <p:ext uri="{BB962C8B-B14F-4D97-AF65-F5344CB8AC3E}">
        <p14:creationId xmlns:p14="http://schemas.microsoft.com/office/powerpoint/2010/main" val="41424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ykommune.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ykommune.n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egjeringen.no/pages/38649362/Meldingsdel_kommunereform_og_vedlegg.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Anita</a:t>
            </a:r>
            <a:r>
              <a:rPr lang="nb-NO" baseline="0" dirty="0" smtClean="0"/>
              <a:t> og Grete på </a:t>
            </a:r>
            <a:r>
              <a:rPr lang="nb-NO" baseline="0" dirty="0" err="1" smtClean="0"/>
              <a:t>sep</a:t>
            </a:r>
            <a:r>
              <a:rPr lang="nb-NO" baseline="0" dirty="0" smtClean="0"/>
              <a:t>/</a:t>
            </a:r>
            <a:r>
              <a:rPr lang="nb-NO" baseline="0" dirty="0" err="1" smtClean="0"/>
              <a:t>skil</a:t>
            </a:r>
            <a:endParaRPr lang="nb-NO" baseline="0" dirty="0" smtClean="0"/>
          </a:p>
          <a:p>
            <a:endParaRPr lang="nb-NO" baseline="0" dirty="0" smtClean="0"/>
          </a:p>
          <a:p>
            <a:r>
              <a:rPr lang="nb-NO" baseline="0" dirty="0" smtClean="0"/>
              <a:t>Marie og Therese på utenlandske skilsmisser</a:t>
            </a:r>
          </a:p>
          <a:p>
            <a:endParaRPr lang="nb-NO" baseline="0" dirty="0" smtClean="0"/>
          </a:p>
          <a:p>
            <a:r>
              <a:rPr lang="nb-NO" baseline="0" dirty="0" smtClean="0"/>
              <a:t>Største </a:t>
            </a:r>
            <a:r>
              <a:rPr lang="nb-NO" baseline="0" dirty="0" err="1" smtClean="0"/>
              <a:t>saksomåde</a:t>
            </a:r>
            <a:r>
              <a:rPr lang="nb-NO" baseline="0" dirty="0" smtClean="0"/>
              <a:t> , overtok 1 </a:t>
            </a:r>
            <a:r>
              <a:rPr lang="nb-NO" baseline="0" dirty="0" err="1" smtClean="0"/>
              <a:t>febr</a:t>
            </a:r>
            <a:r>
              <a:rPr lang="nb-NO" baseline="0" dirty="0" smtClean="0"/>
              <a:t>. Så langt i år </a:t>
            </a:r>
            <a:r>
              <a:rPr lang="nb-NO" baseline="0" dirty="0" err="1" smtClean="0"/>
              <a:t>reg</a:t>
            </a:r>
            <a:r>
              <a:rPr lang="nb-NO" baseline="0" dirty="0" smtClean="0"/>
              <a:t> 2591 inn og utgående </a:t>
            </a:r>
            <a:r>
              <a:rPr lang="nb-NO" baseline="0" dirty="0" err="1" smtClean="0"/>
              <a:t>journaposter</a:t>
            </a:r>
            <a:endParaRPr lang="nb-NO" baseline="0" dirty="0" smtClean="0"/>
          </a:p>
          <a:p>
            <a:endParaRPr lang="nb-NO" baseline="0" dirty="0" smtClean="0"/>
          </a:p>
          <a:p>
            <a:r>
              <a:rPr lang="nb-NO" baseline="0" dirty="0" smtClean="0"/>
              <a:t>Utfordring når en part ikke medvirker, forkynning, skiftelig el ved politi/lensmann, forkynner også utenlands via landets myndigheter.</a:t>
            </a:r>
          </a:p>
          <a:p>
            <a:endParaRPr lang="nb-NO" baseline="0" dirty="0" smtClean="0"/>
          </a:p>
          <a:p>
            <a:r>
              <a:rPr lang="nb-NO" baseline="0" dirty="0" smtClean="0"/>
              <a:t>Vanskelig å få inn dokumenter for eksempel utlendingsstatus, vigselsattest.</a:t>
            </a:r>
          </a:p>
          <a:p>
            <a:endParaRPr lang="nb-NO" baseline="0" dirty="0" smtClean="0"/>
          </a:p>
          <a:p>
            <a:r>
              <a:rPr lang="nb-NO" baseline="0" dirty="0" smtClean="0"/>
              <a:t>Egen lov om anerkjennelse av utenlandske skilsmisser, lov av 2 juni 1978.</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A4AB15E7-4ED4-4151-99B7-F14CBB795E7D}" type="slidenum">
              <a:rPr lang="nb-NO" smtClean="0"/>
              <a:t>1</a:t>
            </a:fld>
            <a:endParaRPr lang="nb-NO"/>
          </a:p>
        </p:txBody>
      </p:sp>
    </p:spTree>
    <p:extLst>
      <p:ext uri="{BB962C8B-B14F-4D97-AF65-F5344CB8AC3E}">
        <p14:creationId xmlns:p14="http://schemas.microsoft.com/office/powerpoint/2010/main" val="186980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Fase 2 – utredningsfasen!</a:t>
            </a:r>
            <a:br>
              <a:rPr lang="nb-NO" dirty="0" smtClean="0"/>
            </a:br>
            <a:r>
              <a:rPr lang="nb-NO" dirty="0" smtClean="0"/>
              <a:t/>
            </a:r>
            <a:br>
              <a:rPr lang="nb-NO" dirty="0" smtClean="0"/>
            </a:br>
            <a:r>
              <a:rPr lang="nb-NO" dirty="0" smtClean="0"/>
              <a:t>Det er ikke meningen at dette er oppdrag som skal settes bort til konsulentfirmaer. </a:t>
            </a:r>
            <a:br>
              <a:rPr lang="nb-NO" dirty="0" smtClean="0"/>
            </a:br>
            <a:r>
              <a:rPr lang="nb-NO" dirty="0" smtClean="0"/>
              <a:t>Kommunal- og </a:t>
            </a:r>
            <a:r>
              <a:rPr lang="nb-NO" dirty="0" err="1" smtClean="0"/>
              <a:t>moderniseringsdept</a:t>
            </a:r>
            <a:r>
              <a:rPr lang="nb-NO" dirty="0" smtClean="0"/>
              <a:t>. har nå utarbeidet et verktøy de kaller NYKOMMUNE. Finnes på nettet; </a:t>
            </a:r>
            <a:r>
              <a:rPr lang="nb-NO" dirty="0" smtClean="0">
                <a:hlinkClick r:id="rId3"/>
              </a:rPr>
              <a:t>www.nykommune.no</a:t>
            </a:r>
            <a:endParaRPr lang="nb-NO" dirty="0" smtClean="0"/>
          </a:p>
          <a:p>
            <a:endParaRPr lang="nb-NO" dirty="0"/>
          </a:p>
          <a:p>
            <a:r>
              <a:rPr lang="nb-NO" dirty="0" smtClean="0"/>
              <a:t>Her er det lagt inn mange opplysninger som er viktig å ha med i utredningsfasen. </a:t>
            </a:r>
            <a:br>
              <a:rPr lang="nb-NO" dirty="0" smtClean="0"/>
            </a:br>
            <a:r>
              <a:rPr lang="nb-NO" dirty="0" smtClean="0"/>
              <a:t/>
            </a:r>
            <a:br>
              <a:rPr lang="nb-NO" dirty="0" smtClean="0"/>
            </a:br>
            <a:r>
              <a:rPr lang="nb-NO" dirty="0" smtClean="0"/>
              <a:t>Likedan blir fylkesstatistikken et viktig grunnlag med blant annet oversikt over inn og utpendling i hver kommune.  Fylkesstatistikken er kommet i ny utgave pr 14.10.2014</a:t>
            </a:r>
          </a:p>
          <a:p>
            <a:endParaRPr lang="nb-NO" dirty="0"/>
          </a:p>
          <a:p>
            <a:r>
              <a:rPr lang="nb-NO" dirty="0" smtClean="0"/>
              <a:t>Vi må ha en </a:t>
            </a:r>
            <a:r>
              <a:rPr lang="nb-NO" dirty="0" err="1" smtClean="0"/>
              <a:t>underveisrapportering</a:t>
            </a:r>
            <a:r>
              <a:rPr lang="nb-NO" dirty="0" smtClean="0"/>
              <a:t> fra kommunene. Dette kan gjøres enkelt via en </a:t>
            </a:r>
            <a:r>
              <a:rPr lang="nb-NO" dirty="0" err="1" smtClean="0"/>
              <a:t>questpack</a:t>
            </a:r>
            <a:r>
              <a:rPr lang="nb-NO" dirty="0" smtClean="0"/>
              <a:t> på nettet, men det kommer vi tilbake til. Regionrådene ser vi også kan bidra inn i en slik </a:t>
            </a:r>
            <a:r>
              <a:rPr lang="nb-NO" dirty="0" err="1" smtClean="0"/>
              <a:t>underveisrapportering</a:t>
            </a:r>
            <a:r>
              <a:rPr lang="nb-NO" dirty="0" smtClean="0"/>
              <a:t>. </a:t>
            </a:r>
            <a:br>
              <a:rPr lang="nb-NO" dirty="0" smtClean="0"/>
            </a:br>
            <a:endParaRPr lang="nb-NO" dirty="0" smtClean="0"/>
          </a:p>
          <a:p>
            <a:r>
              <a:rPr lang="nb-NO" dirty="0" smtClean="0"/>
              <a:t>Alle 3 regionrådene i Møre og Romsdal har i år fått innvilget penger til å arbeide med kommunereformen på vegne av sine medlemskommuner. Det legger vi opp til å videreføre også i 2015 og 2016. (Etter søknad vel og merke) </a:t>
            </a:r>
            <a:br>
              <a:rPr lang="nb-NO" dirty="0" smtClean="0"/>
            </a:br>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12</a:t>
            </a:fld>
            <a:endParaRPr lang="nb-NO"/>
          </a:p>
        </p:txBody>
      </p:sp>
    </p:spTree>
    <p:extLst>
      <p:ext uri="{BB962C8B-B14F-4D97-AF65-F5344CB8AC3E}">
        <p14:creationId xmlns:p14="http://schemas.microsoft.com/office/powerpoint/2010/main" val="171755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1. tertial er satt som frist for når kommunestyrene skal ha behandlet sak om sammenslåing av kommuner våren 2016. Fristen inn til Fylkesmannen er satt til 01.07.2014. Dette for at kommunene skal ha rom for å behandle saken flere ganger i løpet av våren om det er nødvendig.</a:t>
            </a:r>
            <a:br>
              <a:rPr lang="nb-NO" dirty="0" smtClean="0"/>
            </a:br>
            <a:r>
              <a:rPr lang="nb-NO" dirty="0" smtClean="0"/>
              <a:t/>
            </a:r>
            <a:br>
              <a:rPr lang="nb-NO" dirty="0" smtClean="0"/>
            </a:br>
            <a:r>
              <a:rPr lang="nb-NO" dirty="0" smtClean="0"/>
              <a:t>Det kreves likelydende vedtak i de kommunene som skal slå seg sammen. </a:t>
            </a:r>
            <a:br>
              <a:rPr lang="nb-NO" dirty="0" smtClean="0"/>
            </a:br>
            <a:r>
              <a:rPr lang="nb-NO" dirty="0" smtClean="0"/>
              <a:t>Hverken  kommunegrenser eller fylkesgrenser er «hellige» i denne prosessen, og lokale spørsmål om grensejustering må tas opp samtidig. </a:t>
            </a:r>
            <a:br>
              <a:rPr lang="nb-NO" dirty="0" smtClean="0"/>
            </a:br>
            <a:r>
              <a:rPr lang="nb-NO" dirty="0" smtClean="0"/>
              <a:t/>
            </a:r>
            <a:br>
              <a:rPr lang="nb-NO" dirty="0" smtClean="0"/>
            </a:br>
            <a:r>
              <a:rPr lang="nb-NO" dirty="0" smtClean="0"/>
              <a:t>Der hvor det er aktuelt å se over fylkesgrensene må fylkesmannen legge til rette på tvers av fylkesgrensene slik at det blir mulig slik kommunene selv ønsker det.  </a:t>
            </a:r>
            <a:endParaRPr lang="nb-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13</a:t>
            </a:fld>
            <a:endParaRPr lang="nb-NO"/>
          </a:p>
        </p:txBody>
      </p:sp>
    </p:spTree>
    <p:extLst>
      <p:ext uri="{BB962C8B-B14F-4D97-AF65-F5344CB8AC3E}">
        <p14:creationId xmlns:p14="http://schemas.microsoft.com/office/powerpoint/2010/main" val="186210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4" name="Plassholder for lysbildenummer 3"/>
          <p:cNvSpPr>
            <a:spLocks noGrp="1"/>
          </p:cNvSpPr>
          <p:nvPr>
            <p:ph type="sldNum" sz="quarter" idx="10"/>
          </p:nvPr>
        </p:nvSpPr>
        <p:spPr/>
        <p:txBody>
          <a:bodyPr/>
          <a:lstStyle/>
          <a:p>
            <a:fld id="{1C4A9184-E0C4-4108-8144-993F923DB746}" type="slidenum">
              <a:rPr lang="nb-NO" smtClean="0"/>
              <a:t>14</a:t>
            </a:fld>
            <a:endParaRPr lang="nb-NO"/>
          </a:p>
        </p:txBody>
      </p:sp>
      <p:sp>
        <p:nvSpPr>
          <p:cNvPr id="5" name="Plassholder for notater 2"/>
          <p:cNvSpPr>
            <a:spLocks noGrp="1"/>
          </p:cNvSpPr>
          <p:nvPr>
            <p:ph type="body" idx="1"/>
          </p:nvPr>
        </p:nvSpPr>
        <p:spPr/>
        <p:txBody>
          <a:bodyPr/>
          <a:lstStyle/>
          <a:p>
            <a:r>
              <a:rPr lang="nb-NO" b="1" dirty="0" smtClean="0">
                <a:solidFill>
                  <a:schemeClr val="accent2">
                    <a:lumMod val="75000"/>
                  </a:schemeClr>
                </a:solidFill>
              </a:rPr>
              <a:t/>
            </a:r>
            <a:br>
              <a:rPr lang="nb-NO" b="1" dirty="0" smtClean="0">
                <a:solidFill>
                  <a:schemeClr val="accent2">
                    <a:lumMod val="75000"/>
                  </a:schemeClr>
                </a:solidFill>
              </a:rPr>
            </a:br>
            <a:r>
              <a:rPr lang="nb-NO" b="1" dirty="0" smtClean="0">
                <a:solidFill>
                  <a:schemeClr val="accent2">
                    <a:lumMod val="75000"/>
                  </a:schemeClr>
                </a:solidFill>
              </a:rPr>
              <a:t>Styringsgruppa</a:t>
            </a:r>
            <a:r>
              <a:rPr lang="nb-NO" dirty="0" smtClean="0"/>
              <a:t> for «oppdrag kommunereform» er Fylkesmannens strategiske </a:t>
            </a:r>
            <a:br>
              <a:rPr lang="nb-NO" dirty="0" smtClean="0"/>
            </a:br>
            <a:r>
              <a:rPr lang="nb-NO" dirty="0" smtClean="0"/>
              <a:t>ledergruppe, 8 </a:t>
            </a:r>
            <a:r>
              <a:rPr lang="nb-NO" dirty="0" err="1" smtClean="0"/>
              <a:t>stk</a:t>
            </a:r>
            <a:r>
              <a:rPr lang="nb-NO" dirty="0" smtClean="0"/>
              <a:t/>
            </a:r>
            <a:br>
              <a:rPr lang="nb-NO" dirty="0" smtClean="0"/>
            </a:br>
            <a:endParaRPr lang="nb-NO" dirty="0" smtClean="0"/>
          </a:p>
          <a:p>
            <a:r>
              <a:rPr lang="nb-NO" b="1" dirty="0" smtClean="0">
                <a:solidFill>
                  <a:schemeClr val="accent2">
                    <a:lumMod val="75000"/>
                  </a:schemeClr>
                </a:solidFill>
              </a:rPr>
              <a:t>Deltakere i prosjektgruppa, 10 </a:t>
            </a:r>
            <a:r>
              <a:rPr lang="nb-NO" b="1" dirty="0" err="1" smtClean="0">
                <a:solidFill>
                  <a:schemeClr val="accent2">
                    <a:lumMod val="75000"/>
                  </a:schemeClr>
                </a:solidFill>
              </a:rPr>
              <a:t>stk</a:t>
            </a:r>
            <a:r>
              <a:rPr lang="nb-NO" b="1" dirty="0" smtClean="0">
                <a:solidFill>
                  <a:schemeClr val="accent2">
                    <a:lumMod val="75000"/>
                  </a:schemeClr>
                </a:solidFill>
              </a:rPr>
              <a:t> (Kommunereform teamet hos Fylkesmannen)</a:t>
            </a:r>
            <a:r>
              <a:rPr lang="nb-NO" dirty="0" smtClean="0"/>
              <a:t/>
            </a:r>
            <a:br>
              <a:rPr lang="nb-NO" dirty="0" smtClean="0"/>
            </a:br>
            <a:r>
              <a:rPr lang="nb-NO" dirty="0" smtClean="0"/>
              <a:t>Vigdis Rotlid Vestad, </a:t>
            </a:r>
            <a:r>
              <a:rPr lang="nb-NO" dirty="0" err="1" smtClean="0"/>
              <a:t>prosessrettleiar</a:t>
            </a:r>
            <a:endParaRPr lang="nb-NO" dirty="0" smtClean="0"/>
          </a:p>
          <a:p>
            <a:r>
              <a:rPr lang="nb-NO" dirty="0" smtClean="0"/>
              <a:t>Rigmor Brøste, ass. fylkesmann</a:t>
            </a:r>
          </a:p>
          <a:p>
            <a:r>
              <a:rPr lang="nb-NO" dirty="0" smtClean="0"/>
              <a:t>Sissel Hol, </a:t>
            </a:r>
            <a:r>
              <a:rPr lang="nb-NO" dirty="0" err="1" smtClean="0"/>
              <a:t>rådgivar</a:t>
            </a:r>
            <a:r>
              <a:rPr lang="nb-NO" dirty="0" smtClean="0"/>
              <a:t> kommuneøkonomi</a:t>
            </a:r>
          </a:p>
          <a:p>
            <a:r>
              <a:rPr lang="nb-NO" dirty="0" smtClean="0"/>
              <a:t>Martin Gjendem Mortensen, fagkoordinator kommuneøkonomi</a:t>
            </a:r>
          </a:p>
          <a:p>
            <a:r>
              <a:rPr lang="nb-NO" dirty="0" smtClean="0"/>
              <a:t>Sveinung Dimmen, samordner</a:t>
            </a:r>
          </a:p>
          <a:p>
            <a:r>
              <a:rPr lang="nb-NO" dirty="0" smtClean="0"/>
              <a:t>Vidar Myklebust, </a:t>
            </a:r>
            <a:r>
              <a:rPr lang="nb-NO" dirty="0" err="1" smtClean="0"/>
              <a:t>kommunikasjonsrådgivar</a:t>
            </a:r>
            <a:endParaRPr lang="nb-NO" dirty="0" smtClean="0"/>
          </a:p>
          <a:p>
            <a:r>
              <a:rPr lang="nb-NO" dirty="0" smtClean="0"/>
              <a:t>Helge Mogstad, direktør for Justis og Beredskap</a:t>
            </a:r>
          </a:p>
          <a:p>
            <a:r>
              <a:rPr lang="nb-NO" smtClean="0"/>
              <a:t>Jamnes Holtom, </a:t>
            </a:r>
            <a:r>
              <a:rPr lang="nb-NO" dirty="0" smtClean="0"/>
              <a:t>GIS </a:t>
            </a:r>
            <a:r>
              <a:rPr lang="nb-NO" dirty="0" err="1" smtClean="0"/>
              <a:t>kooordinator</a:t>
            </a:r>
            <a:r>
              <a:rPr lang="nb-NO" dirty="0" smtClean="0"/>
              <a:t/>
            </a:r>
            <a:br>
              <a:rPr lang="nb-NO" dirty="0" smtClean="0"/>
            </a:br>
            <a:r>
              <a:rPr lang="nb-NO" dirty="0" smtClean="0"/>
              <a:t>Gunnar Bendixen, regiondirektør i KS</a:t>
            </a:r>
            <a:br>
              <a:rPr lang="nb-NO" dirty="0" smtClean="0"/>
            </a:br>
            <a:r>
              <a:rPr lang="nb-NO" dirty="0" smtClean="0"/>
              <a:t>Alf Åge Berg, seniorrådgiver KS</a:t>
            </a:r>
          </a:p>
          <a:p>
            <a:endParaRPr lang="nb-NO" dirty="0"/>
          </a:p>
          <a:p>
            <a:pPr fontAlgn="t"/>
            <a:r>
              <a:rPr lang="nb-NO" b="1" dirty="0" smtClean="0">
                <a:solidFill>
                  <a:schemeClr val="accent2">
                    <a:lumMod val="75000"/>
                  </a:schemeClr>
                </a:solidFill>
              </a:rPr>
              <a:t>Tenketanken/</a:t>
            </a:r>
            <a:r>
              <a:rPr lang="nb-NO" b="1" dirty="0" err="1" smtClean="0">
                <a:solidFill>
                  <a:schemeClr val="accent2">
                    <a:lumMod val="75000"/>
                  </a:schemeClr>
                </a:solidFill>
              </a:rPr>
              <a:t>referansgruppa</a:t>
            </a:r>
            <a:r>
              <a:rPr lang="nb-NO" b="1" dirty="0" smtClean="0">
                <a:solidFill>
                  <a:schemeClr val="accent2">
                    <a:lumMod val="75000"/>
                  </a:schemeClr>
                </a:solidFill>
              </a:rPr>
              <a:t> består av: (21 personer)</a:t>
            </a:r>
            <a:r>
              <a:rPr lang="nb-NO" b="1" dirty="0" smtClean="0"/>
              <a:t/>
            </a:r>
            <a:br>
              <a:rPr lang="nb-NO" b="1" dirty="0" smtClean="0"/>
            </a:br>
            <a:r>
              <a:rPr lang="nb-NO" b="1" dirty="0" smtClean="0"/>
              <a:t>Fylkesmannen; 4 personer</a:t>
            </a:r>
          </a:p>
          <a:p>
            <a:pPr fontAlgn="t"/>
            <a:r>
              <a:rPr lang="nb-NO" b="1" dirty="0" smtClean="0"/>
              <a:t>Regionråda, 7 personer (2 fra </a:t>
            </a:r>
            <a:r>
              <a:rPr lang="nb-NO" b="1" dirty="0" err="1" smtClean="0"/>
              <a:t>ORKide</a:t>
            </a:r>
            <a:r>
              <a:rPr lang="nb-NO" b="1" dirty="0" smtClean="0"/>
              <a:t>, 2 fra ROR og 3 fra Sunnmøre regionråd)</a:t>
            </a:r>
            <a:br>
              <a:rPr lang="nb-NO" b="1" dirty="0" smtClean="0"/>
            </a:br>
            <a:r>
              <a:rPr lang="nb-NO" b="1" dirty="0" smtClean="0"/>
              <a:t>Fylkeskommunen: 1 person</a:t>
            </a:r>
            <a:br>
              <a:rPr lang="nb-NO" b="1" dirty="0" smtClean="0"/>
            </a:br>
            <a:r>
              <a:rPr lang="nb-NO" b="1" dirty="0" smtClean="0"/>
              <a:t>KS: 3 personer</a:t>
            </a:r>
          </a:p>
          <a:p>
            <a:pPr fontAlgn="t"/>
            <a:r>
              <a:rPr lang="nb-NO" b="1" dirty="0" smtClean="0"/>
              <a:t>Rådmannsutvalget 1 person</a:t>
            </a:r>
            <a:br>
              <a:rPr lang="nb-NO" b="1" dirty="0" smtClean="0"/>
            </a:br>
            <a:r>
              <a:rPr lang="nb-NO" b="1" dirty="0" smtClean="0"/>
              <a:t>Ungdomspanelet: 2 </a:t>
            </a:r>
            <a:r>
              <a:rPr lang="nb-NO" b="1" dirty="0" err="1" smtClean="0"/>
              <a:t>peresoner</a:t>
            </a:r>
            <a:r>
              <a:rPr lang="nb-NO" b="1" dirty="0" smtClean="0"/>
              <a:t/>
            </a:r>
            <a:br>
              <a:rPr lang="nb-NO" b="1" dirty="0" smtClean="0"/>
            </a:br>
            <a:r>
              <a:rPr lang="nb-NO" b="1" dirty="0" smtClean="0"/>
              <a:t>NHO og LO: 2 personer</a:t>
            </a:r>
            <a:br>
              <a:rPr lang="nb-NO" b="1" dirty="0" smtClean="0"/>
            </a:br>
            <a:r>
              <a:rPr lang="nb-NO" b="1" dirty="0" smtClean="0"/>
              <a:t>Høgskolen: 1 person</a:t>
            </a:r>
            <a:br>
              <a:rPr lang="nb-NO" b="1" dirty="0" smtClean="0"/>
            </a:br>
            <a:r>
              <a:rPr lang="nb-NO" dirty="0" smtClean="0"/>
              <a:t/>
            </a:r>
            <a:br>
              <a:rPr lang="nb-NO" dirty="0" smtClean="0"/>
            </a:br>
            <a:endParaRPr lang="nb-NO" dirty="0" smtClean="0"/>
          </a:p>
          <a:p>
            <a:endParaRPr lang="nb-NO" dirty="0"/>
          </a:p>
        </p:txBody>
      </p:sp>
    </p:spTree>
    <p:extLst>
      <p:ext uri="{BB962C8B-B14F-4D97-AF65-F5344CB8AC3E}">
        <p14:creationId xmlns:p14="http://schemas.microsoft.com/office/powerpoint/2010/main" val="30183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1C4A9184-E0C4-4108-8144-993F923DB746}" type="slidenum">
              <a:rPr lang="nb-NO" smtClean="0"/>
              <a:t>15</a:t>
            </a:fld>
            <a:endParaRPr lang="nb-NO"/>
          </a:p>
        </p:txBody>
      </p:sp>
    </p:spTree>
    <p:extLst>
      <p:ext uri="{BB962C8B-B14F-4D97-AF65-F5344CB8AC3E}">
        <p14:creationId xmlns:p14="http://schemas.microsoft.com/office/powerpoint/2010/main" val="273986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1C4A9184-E0C4-4108-8144-993F923DB746}" type="slidenum">
              <a:rPr lang="nb-NO" smtClean="0"/>
              <a:t>16</a:t>
            </a:fld>
            <a:endParaRPr lang="nb-NO"/>
          </a:p>
        </p:txBody>
      </p:sp>
    </p:spTree>
    <p:extLst>
      <p:ext uri="{BB962C8B-B14F-4D97-AF65-F5344CB8AC3E}">
        <p14:creationId xmlns:p14="http://schemas.microsoft.com/office/powerpoint/2010/main" val="160524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1C4A9184-E0C4-4108-8144-993F923DB746}" type="slidenum">
              <a:rPr lang="nb-NO" smtClean="0"/>
              <a:t>17</a:t>
            </a:fld>
            <a:endParaRPr lang="nb-NO"/>
          </a:p>
        </p:txBody>
      </p:sp>
    </p:spTree>
    <p:extLst>
      <p:ext uri="{BB962C8B-B14F-4D97-AF65-F5344CB8AC3E}">
        <p14:creationId xmlns:p14="http://schemas.microsoft.com/office/powerpoint/2010/main" val="357209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1C4A9184-E0C4-4108-8144-993F923DB746}" type="slidenum">
              <a:rPr lang="nb-NO" smtClean="0"/>
              <a:t>18</a:t>
            </a:fld>
            <a:endParaRPr lang="nb-NO"/>
          </a:p>
        </p:txBody>
      </p:sp>
    </p:spTree>
    <p:extLst>
      <p:ext uri="{BB962C8B-B14F-4D97-AF65-F5344CB8AC3E}">
        <p14:creationId xmlns:p14="http://schemas.microsoft.com/office/powerpoint/2010/main" val="215225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1C4A9184-E0C4-4108-8144-993F923DB746}" type="slidenum">
              <a:rPr lang="nb-NO" smtClean="0"/>
              <a:t>19</a:t>
            </a:fld>
            <a:endParaRPr lang="nb-NO"/>
          </a:p>
        </p:txBody>
      </p:sp>
    </p:spTree>
    <p:extLst>
      <p:ext uri="{BB962C8B-B14F-4D97-AF65-F5344CB8AC3E}">
        <p14:creationId xmlns:p14="http://schemas.microsoft.com/office/powerpoint/2010/main" val="79355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1C4A9184-E0C4-4108-8144-993F923DB746}" type="slidenum">
              <a:rPr lang="nb-NO" smtClean="0"/>
              <a:t>20</a:t>
            </a:fld>
            <a:endParaRPr lang="nb-NO"/>
          </a:p>
        </p:txBody>
      </p:sp>
    </p:spTree>
    <p:extLst>
      <p:ext uri="{BB962C8B-B14F-4D97-AF65-F5344CB8AC3E}">
        <p14:creationId xmlns:p14="http://schemas.microsoft.com/office/powerpoint/2010/main" val="21483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3313" y="725488"/>
            <a:ext cx="4572000" cy="3429000"/>
          </a:xfrm>
        </p:spPr>
      </p:sp>
      <p:sp>
        <p:nvSpPr>
          <p:cNvPr id="3" name="Plassholder for notater 2"/>
          <p:cNvSpPr>
            <a:spLocks noGrp="1"/>
          </p:cNvSpPr>
          <p:nvPr>
            <p:ph type="body" idx="1"/>
          </p:nvPr>
        </p:nvSpPr>
        <p:spPr/>
        <p:txBody>
          <a:bodyPr/>
          <a:lstStyle/>
          <a:p>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21</a:t>
            </a:fld>
            <a:endParaRPr lang="nb-NO"/>
          </a:p>
        </p:txBody>
      </p:sp>
      <p:sp>
        <p:nvSpPr>
          <p:cNvPr id="5" name="TekstSylinder 4"/>
          <p:cNvSpPr txBox="1"/>
          <p:nvPr/>
        </p:nvSpPr>
        <p:spPr>
          <a:xfrm>
            <a:off x="492891" y="4903653"/>
            <a:ext cx="5820844" cy="3416459"/>
          </a:xfrm>
          <a:prstGeom prst="rect">
            <a:avLst/>
          </a:prstGeom>
          <a:noFill/>
        </p:spPr>
        <p:txBody>
          <a:bodyPr wrap="none" lIns="91577" tIns="45789" rIns="91577" bIns="45789" rtlCol="0">
            <a:spAutoFit/>
          </a:bodyPr>
          <a:lstStyle/>
          <a:p>
            <a:r>
              <a:rPr lang="nb-NO" dirty="0" smtClean="0"/>
              <a:t>Til intern info:</a:t>
            </a:r>
            <a:br>
              <a:rPr lang="nb-NO" dirty="0" smtClean="0"/>
            </a:br>
            <a:r>
              <a:rPr lang="nb-NO" dirty="0" smtClean="0"/>
              <a:t>Her kan man velge å vise i praksis hvordan dette verktøyet</a:t>
            </a:r>
          </a:p>
          <a:p>
            <a:r>
              <a:rPr lang="nb-NO" dirty="0"/>
              <a:t>v</a:t>
            </a:r>
            <a:r>
              <a:rPr lang="nb-NO" dirty="0" smtClean="0"/>
              <a:t>irker om man har en internett tilgang.</a:t>
            </a:r>
            <a:br>
              <a:rPr lang="nb-NO" dirty="0" smtClean="0"/>
            </a:br>
            <a:endParaRPr lang="nb-NO" dirty="0" smtClean="0"/>
          </a:p>
          <a:p>
            <a:r>
              <a:rPr lang="nb-NO" dirty="0" smtClean="0"/>
              <a:t>La deltakerne få velge hvilke kommuner som skal </a:t>
            </a:r>
            <a:br>
              <a:rPr lang="nb-NO" dirty="0" smtClean="0"/>
            </a:br>
            <a:r>
              <a:rPr lang="nb-NO" dirty="0" smtClean="0"/>
              <a:t>«slå seg sammen». Det skaper som regel engasjement.</a:t>
            </a:r>
            <a:br>
              <a:rPr lang="nb-NO" dirty="0" smtClean="0"/>
            </a:br>
            <a:r>
              <a:rPr lang="nb-NO" dirty="0" smtClean="0"/>
              <a:t>Vis resultatet, men som Fylkesmann bør vi ikke kommentere</a:t>
            </a:r>
            <a:br>
              <a:rPr lang="nb-NO" dirty="0" smtClean="0"/>
            </a:br>
            <a:r>
              <a:rPr lang="nb-NO" dirty="0" smtClean="0"/>
              <a:t>så mye av de fakta opplysningene som kommer opp. La </a:t>
            </a:r>
            <a:br>
              <a:rPr lang="nb-NO" dirty="0" smtClean="0"/>
            </a:br>
            <a:r>
              <a:rPr lang="nb-NO" dirty="0" smtClean="0"/>
              <a:t>deltakerne få se og kommentere selv </a:t>
            </a:r>
          </a:p>
          <a:p>
            <a:endParaRPr lang="nb-NO" dirty="0"/>
          </a:p>
          <a:p>
            <a:r>
              <a:rPr lang="nb-NO" dirty="0" smtClean="0">
                <a:hlinkClick r:id="rId3"/>
              </a:rPr>
              <a:t>www.nykommune.no</a:t>
            </a:r>
            <a:endParaRPr lang="nb-NO" dirty="0" smtClean="0"/>
          </a:p>
          <a:p>
            <a:endParaRPr lang="nb-NO" dirty="0"/>
          </a:p>
        </p:txBody>
      </p:sp>
    </p:spTree>
    <p:extLst>
      <p:ext uri="{BB962C8B-B14F-4D97-AF65-F5344CB8AC3E}">
        <p14:creationId xmlns:p14="http://schemas.microsoft.com/office/powerpoint/2010/main" val="237532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sz="1400" dirty="0" smtClean="0"/>
              <a:t/>
            </a:r>
            <a:br>
              <a:rPr lang="nb-NO" altLang="nb-NO" sz="1400" dirty="0" smtClean="0"/>
            </a:br>
            <a:r>
              <a:rPr lang="nb-NO" sz="1400" dirty="0" smtClean="0"/>
              <a:t>Regjeringen ønsker å flytte makt og ansvar til større og mer robuste kommuner.  </a:t>
            </a:r>
          </a:p>
          <a:p>
            <a:r>
              <a:rPr lang="nb-NO" sz="1400" dirty="0" smtClean="0"/>
              <a:t>Målet er et lokaldemokrati som kan ivareta velferd og sikre verdiskapning og trivsel.</a:t>
            </a:r>
          </a:p>
          <a:p>
            <a:r>
              <a:rPr lang="nb-NO" sz="1400" dirty="0" smtClean="0"/>
              <a:t>Kommunene må ha kraft til å møte de utfordringene som venter. Det er utfordringer knyttet til demografi, velferd og kompetanse og evne til å utvikle gode og attraktive lokalsamfunn.</a:t>
            </a:r>
          </a:p>
          <a:p>
            <a:endParaRPr lang="nb-NO" sz="1400" dirty="0" smtClean="0"/>
          </a:p>
          <a:p>
            <a:r>
              <a:rPr lang="nb-NO" sz="1400" dirty="0" smtClean="0"/>
              <a:t>Det er 50 år siden forrige kommunereform og kommunene har fått betydelig større ansvar for velferdsoppgaver siden den gang. </a:t>
            </a:r>
          </a:p>
          <a:p>
            <a:r>
              <a:rPr lang="nb-NO" sz="1400" dirty="0" smtClean="0"/>
              <a:t>Samtidig har den statlige detaljstyringen økt, og kommunene har de senere år flyttet flere oppgaver inn i interkommunale samarbeid. Regjeringen ønsker kommuner som er bedre rustet til å håndtere oppgavene de har, og som kan møte de utfordringer og nye oppgaver som kommer i årene fremover.</a:t>
            </a:r>
          </a:p>
          <a:p>
            <a:endParaRPr lang="nb-NO" sz="1400" dirty="0" smtClean="0"/>
          </a:p>
          <a:p>
            <a:r>
              <a:rPr lang="nb-NO" sz="1400" dirty="0" smtClean="0"/>
              <a:t>Regjeringen vil vise mer tillit til lokalpolitikerne og gi kommunene mer handlingsrom. Alternativet er fortsatt sentralisering.</a:t>
            </a:r>
          </a:p>
          <a:p>
            <a:r>
              <a:rPr lang="nb-NO" sz="1400" dirty="0" smtClean="0"/>
              <a:t>I Kommuneproposisjonen 2015 presenterte regjeringen den helhetlige planen for kommunereformen.</a:t>
            </a:r>
            <a:r>
              <a:rPr lang="nb-NO" dirty="0" smtClean="0"/>
              <a:t> </a:t>
            </a:r>
            <a:br>
              <a:rPr lang="nb-NO" dirty="0" smtClean="0"/>
            </a:br>
            <a:r>
              <a:rPr lang="nb-NO" sz="1200" b="1" kern="1200" dirty="0" smtClean="0">
                <a:solidFill>
                  <a:schemeClr val="tx1"/>
                </a:solidFill>
                <a:effectLst/>
                <a:latin typeface="+mn-lt"/>
                <a:ea typeface="+mn-ea"/>
                <a:cs typeface="+mn-cs"/>
                <a:hlinkClick r:id="rId3"/>
              </a:rPr>
              <a:t/>
            </a:r>
            <a:br>
              <a:rPr lang="nb-NO" sz="1200" b="1" kern="1200" dirty="0" smtClean="0">
                <a:solidFill>
                  <a:schemeClr val="tx1"/>
                </a:solidFill>
                <a:effectLst/>
                <a:latin typeface="+mn-lt"/>
                <a:ea typeface="+mn-ea"/>
                <a:cs typeface="+mn-cs"/>
                <a:hlinkClick r:id="rId3"/>
              </a:rPr>
            </a:br>
            <a:endParaRPr lang="nb-NO" dirty="0" smtClean="0"/>
          </a:p>
          <a:p>
            <a:r>
              <a:rPr lang="nb-NO" altLang="nb-NO" dirty="0"/>
              <a:t/>
            </a:r>
            <a:br>
              <a:rPr lang="nb-NO" altLang="nb-NO" dirty="0"/>
            </a:br>
            <a:endParaRPr lang="nb-NO" altLang="nb-NO" dirty="0" smtClean="0"/>
          </a:p>
        </p:txBody>
      </p:sp>
      <p:sp>
        <p:nvSpPr>
          <p:cNvPr id="5837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4715" indent="-228943">
              <a:spcBef>
                <a:spcPct val="30000"/>
              </a:spcBef>
              <a:defRPr sz="1200">
                <a:solidFill>
                  <a:schemeClr val="tx1"/>
                </a:solidFill>
                <a:latin typeface="Calibri" panose="020F0502020204030204" pitchFamily="34" charset="0"/>
              </a:defRPr>
            </a:lvl3pPr>
            <a:lvl4pPr marL="1602600" indent="-228943">
              <a:spcBef>
                <a:spcPct val="30000"/>
              </a:spcBef>
              <a:defRPr sz="1200">
                <a:solidFill>
                  <a:schemeClr val="tx1"/>
                </a:solidFill>
                <a:latin typeface="Calibri" panose="020F0502020204030204" pitchFamily="34" charset="0"/>
              </a:defRPr>
            </a:lvl4pPr>
            <a:lvl5pPr marL="2060486" indent="-228943">
              <a:spcBef>
                <a:spcPct val="30000"/>
              </a:spcBef>
              <a:defRPr sz="1200">
                <a:solidFill>
                  <a:schemeClr val="tx1"/>
                </a:solidFill>
                <a:latin typeface="Calibri" panose="020F0502020204030204" pitchFamily="34" charset="0"/>
              </a:defRPr>
            </a:lvl5pPr>
            <a:lvl6pPr marL="2518372" indent="-228943" eaLnBrk="0" fontAlgn="base" hangingPunct="0">
              <a:spcBef>
                <a:spcPct val="30000"/>
              </a:spcBef>
              <a:spcAft>
                <a:spcPct val="0"/>
              </a:spcAft>
              <a:defRPr sz="1200">
                <a:solidFill>
                  <a:schemeClr val="tx1"/>
                </a:solidFill>
                <a:latin typeface="Calibri" panose="020F0502020204030204" pitchFamily="34" charset="0"/>
              </a:defRPr>
            </a:lvl6pPr>
            <a:lvl7pPr marL="2976258" indent="-228943" eaLnBrk="0" fontAlgn="base" hangingPunct="0">
              <a:spcBef>
                <a:spcPct val="30000"/>
              </a:spcBef>
              <a:spcAft>
                <a:spcPct val="0"/>
              </a:spcAft>
              <a:defRPr sz="1200">
                <a:solidFill>
                  <a:schemeClr val="tx1"/>
                </a:solidFill>
                <a:latin typeface="Calibri" panose="020F0502020204030204" pitchFamily="34" charset="0"/>
              </a:defRPr>
            </a:lvl7pPr>
            <a:lvl8pPr marL="3434144" indent="-228943" eaLnBrk="0" fontAlgn="base" hangingPunct="0">
              <a:spcBef>
                <a:spcPct val="30000"/>
              </a:spcBef>
              <a:spcAft>
                <a:spcPct val="0"/>
              </a:spcAft>
              <a:defRPr sz="1200">
                <a:solidFill>
                  <a:schemeClr val="tx1"/>
                </a:solidFill>
                <a:latin typeface="Calibri" panose="020F0502020204030204" pitchFamily="34" charset="0"/>
              </a:defRPr>
            </a:lvl8pPr>
            <a:lvl9pPr marL="3892029"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870058-029D-4E22-9350-2A26C3D41DF0}" type="slidenum">
              <a:rPr lang="nb-NO" altLang="nb-NO"/>
              <a:pPr>
                <a:spcBef>
                  <a:spcPct val="0"/>
                </a:spcBef>
              </a:pPr>
              <a:t>2</a:t>
            </a:fld>
            <a:endParaRPr lang="nb-NO" altLang="nb-NO" dirty="0"/>
          </a:p>
        </p:txBody>
      </p:sp>
    </p:spTree>
    <p:extLst>
      <p:ext uri="{BB962C8B-B14F-4D97-AF65-F5344CB8AC3E}">
        <p14:creationId xmlns:p14="http://schemas.microsoft.com/office/powerpoint/2010/main" val="419466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5801" y="4343401"/>
            <a:ext cx="5486400" cy="4672759"/>
          </a:xfrm>
        </p:spPr>
        <p:txBody>
          <a:bodyPr/>
          <a:lstStyle/>
          <a:p>
            <a:r>
              <a:rPr lang="nb-NO" dirty="0" smtClean="0"/>
              <a:t>Alle kommunene i Møre</a:t>
            </a:r>
            <a:r>
              <a:rPr lang="nb-NO" baseline="0" dirty="0" smtClean="0"/>
              <a:t> og Romsdal var invitert til felles </a:t>
            </a:r>
            <a:r>
              <a:rPr lang="nb-NO" baseline="0" dirty="0" err="1" smtClean="0"/>
              <a:t>oppstartssamling</a:t>
            </a:r>
            <a:r>
              <a:rPr lang="nb-NO" baseline="0" dirty="0" smtClean="0"/>
              <a:t> for </a:t>
            </a:r>
            <a:r>
              <a:rPr lang="nb-NO" baseline="0" dirty="0" err="1" smtClean="0"/>
              <a:t>kommunereforma</a:t>
            </a:r>
            <a:r>
              <a:rPr lang="nb-NO" baseline="0" dirty="0" smtClean="0"/>
              <a:t> 19. september 2014 OG alle kommunene var representert! </a:t>
            </a:r>
            <a:br>
              <a:rPr lang="nb-NO" baseline="0" dirty="0" smtClean="0"/>
            </a:br>
            <a:endParaRPr lang="nb-NO" baseline="0" dirty="0" smtClean="0"/>
          </a:p>
          <a:p>
            <a:r>
              <a:rPr lang="nb-NO" baseline="0" dirty="0" smtClean="0"/>
              <a:t>Målgruppa var politisk og</a:t>
            </a:r>
            <a:r>
              <a:rPr lang="nb-NO" dirty="0" smtClean="0"/>
              <a:t> administrativ</a:t>
            </a:r>
            <a:r>
              <a:rPr lang="nb-NO" baseline="0" dirty="0" smtClean="0"/>
              <a:t> toppledelse, noen fra opposisjonen, og andre ledere og saksbehandlere som skal jobbe med </a:t>
            </a:r>
            <a:r>
              <a:rPr lang="nb-NO" baseline="0" dirty="0" err="1" smtClean="0"/>
              <a:t>kommunereforma</a:t>
            </a:r>
            <a:r>
              <a:rPr lang="nb-NO" baseline="0" dirty="0" smtClean="0"/>
              <a:t> framover. Til sammen deltok 200 personer på denne </a:t>
            </a:r>
            <a:r>
              <a:rPr lang="nb-NO" baseline="0" dirty="0" err="1" smtClean="0"/>
              <a:t>oppstartssamlinga</a:t>
            </a:r>
            <a:r>
              <a:rPr lang="nb-NO" baseline="0" dirty="0" smtClean="0"/>
              <a:t>. </a:t>
            </a:r>
          </a:p>
          <a:p>
            <a:endParaRPr lang="nb-NO" baseline="0" dirty="0" smtClean="0"/>
          </a:p>
          <a:p>
            <a:r>
              <a:rPr lang="nb-NO" baseline="0" dirty="0" smtClean="0"/>
              <a:t>Leder av Ungdomspanelet i Møre og Romsdal, Sjur </a:t>
            </a:r>
            <a:r>
              <a:rPr lang="nb-NO" baseline="0" dirty="0" err="1" smtClean="0"/>
              <a:t>Waagbø</a:t>
            </a:r>
            <a:r>
              <a:rPr lang="nb-NO" baseline="0" dirty="0" smtClean="0"/>
              <a:t> fikk sammen med ungdomsrepresentant Oda Monsen gleden av å åpne hele konferansen. De hadde et viktig budskap til kommunene når de nå skal i gang med arbeidet med å tenke sammenslåinger.  «Husk å ta med ungdommen – Vi er morgendagens voksne! «</a:t>
            </a:r>
            <a:br>
              <a:rPr lang="nb-NO" baseline="0" dirty="0" smtClean="0"/>
            </a:br>
            <a:endParaRPr lang="nb-NO" baseline="0" dirty="0" smtClean="0"/>
          </a:p>
          <a:p>
            <a:r>
              <a:rPr lang="nb-NO" dirty="0" smtClean="0"/>
              <a:t>På </a:t>
            </a:r>
            <a:r>
              <a:rPr lang="nb-NO" dirty="0" err="1" smtClean="0"/>
              <a:t>oppstartssamlinga</a:t>
            </a:r>
            <a:r>
              <a:rPr lang="nb-NO" dirty="0" smtClean="0"/>
              <a:t> fikk også de fremmøtte en smakebit av en metode som kalles «Open Space». Dette går ut på at deltakerne selv får være med å bestemme hva som er det viktigste å diskutere og hvem de vil diskutere sammen med.  Denne metoden er godt egnet å bruke både innad i kommuneorganisasjonene og utad når prosessene med sammenslåing nå skal kjøres i alle kommuner.</a:t>
            </a:r>
            <a:br>
              <a:rPr lang="nb-NO" dirty="0" smtClean="0"/>
            </a:br>
            <a:r>
              <a:rPr lang="nb-NO" dirty="0" smtClean="0"/>
              <a:t/>
            </a:r>
            <a:br>
              <a:rPr lang="nb-NO" dirty="0" smtClean="0"/>
            </a:br>
            <a:r>
              <a:rPr lang="nb-NO" dirty="0" smtClean="0"/>
              <a:t>Videre holdt departementsråd Eivind Dale et innlegg som gav deltakerne mer fakta om hvorfor kommunereform, og hva Stortinget vedtok 18. juni, da saka om kommunereform ble behandlet. </a:t>
            </a:r>
          </a:p>
          <a:p>
            <a:r>
              <a:rPr lang="nb-NO" baseline="0" dirty="0" smtClean="0"/>
              <a:t/>
            </a:r>
            <a:br>
              <a:rPr lang="nb-NO" baseline="0" dirty="0" smtClean="0"/>
            </a:br>
            <a:r>
              <a:rPr lang="nb-NO" baseline="0" dirty="0" smtClean="0"/>
              <a:t>Tilslutt</a:t>
            </a:r>
            <a:r>
              <a:rPr lang="nb-NO" dirty="0" smtClean="0"/>
              <a:t> gikk Fylkesmannen gjennom den lokale </a:t>
            </a:r>
            <a:r>
              <a:rPr lang="nb-NO" dirty="0" err="1" smtClean="0"/>
              <a:t>framdriftsplana</a:t>
            </a:r>
            <a:r>
              <a:rPr lang="nb-NO" dirty="0" smtClean="0"/>
              <a:t> i Møre og Romsdal, fra høsten 2014 til våren 2016, inndelt i 3 ulike faser. </a:t>
            </a:r>
            <a:br>
              <a:rPr lang="nb-NO" dirty="0" smtClean="0"/>
            </a:br>
            <a:r>
              <a:rPr lang="nb-NO" dirty="0" smtClean="0"/>
              <a:t> Uttrykket «Denne gangen går det ikke over» som ble sagt fra både </a:t>
            </a:r>
            <a:r>
              <a:rPr lang="nb-NO" dirty="0" err="1" smtClean="0"/>
              <a:t>dep.råd</a:t>
            </a:r>
            <a:r>
              <a:rPr lang="nb-NO" dirty="0" smtClean="0"/>
              <a:t> og Fylkesmann var nok noe av det som de frammøtte tok med seg hjem fra </a:t>
            </a:r>
            <a:r>
              <a:rPr lang="nb-NO" dirty="0" err="1" smtClean="0"/>
              <a:t>oppstartssamlinga</a:t>
            </a:r>
            <a:r>
              <a:rPr lang="nb-NO" dirty="0" smtClean="0"/>
              <a:t>. </a:t>
            </a:r>
            <a:endParaRPr lang="nb-NO" baseline="0" dirty="0"/>
          </a:p>
          <a:p>
            <a:endParaRPr lang="nb-NO" baseline="0" dirty="0" smtClean="0"/>
          </a:p>
        </p:txBody>
      </p:sp>
      <p:sp>
        <p:nvSpPr>
          <p:cNvPr id="4" name="Plassholder for lysbildenummer 3"/>
          <p:cNvSpPr>
            <a:spLocks noGrp="1"/>
          </p:cNvSpPr>
          <p:nvPr>
            <p:ph type="sldNum" sz="quarter" idx="10"/>
          </p:nvPr>
        </p:nvSpPr>
        <p:spPr/>
        <p:txBody>
          <a:bodyPr/>
          <a:lstStyle/>
          <a:p>
            <a:fld id="{1C4A9184-E0C4-4108-8144-993F923DB746}" type="slidenum">
              <a:rPr lang="nb-NO" smtClean="0"/>
              <a:t>3</a:t>
            </a:fld>
            <a:endParaRPr lang="nb-NO"/>
          </a:p>
        </p:txBody>
      </p:sp>
    </p:spTree>
    <p:extLst>
      <p:ext uri="{BB962C8B-B14F-4D97-AF65-F5344CB8AC3E}">
        <p14:creationId xmlns:p14="http://schemas.microsoft.com/office/powerpoint/2010/main" val="90393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smtClean="0"/>
          </a:p>
        </p:txBody>
      </p:sp>
      <p:sp>
        <p:nvSpPr>
          <p:cNvPr id="563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874" indent="-285721">
              <a:defRPr>
                <a:solidFill>
                  <a:schemeClr val="tx1"/>
                </a:solidFill>
                <a:latin typeface="Arial" pitchFamily="34" charset="0"/>
                <a:cs typeface="Arial" pitchFamily="34" charset="0"/>
              </a:defRPr>
            </a:lvl2pPr>
            <a:lvl3pPr marL="1142883" indent="-228576">
              <a:defRPr>
                <a:solidFill>
                  <a:schemeClr val="tx1"/>
                </a:solidFill>
                <a:latin typeface="Arial" pitchFamily="34" charset="0"/>
                <a:cs typeface="Arial" pitchFamily="34" charset="0"/>
              </a:defRPr>
            </a:lvl3pPr>
            <a:lvl4pPr marL="1600036" indent="-228576">
              <a:defRPr>
                <a:solidFill>
                  <a:schemeClr val="tx1"/>
                </a:solidFill>
                <a:latin typeface="Arial" pitchFamily="34" charset="0"/>
                <a:cs typeface="Arial" pitchFamily="34" charset="0"/>
              </a:defRPr>
            </a:lvl4pPr>
            <a:lvl5pPr marL="2057189" indent="-228576">
              <a:defRPr>
                <a:solidFill>
                  <a:schemeClr val="tx1"/>
                </a:solidFill>
                <a:latin typeface="Arial" pitchFamily="34" charset="0"/>
                <a:cs typeface="Arial" pitchFamily="34" charset="0"/>
              </a:defRPr>
            </a:lvl5pPr>
            <a:lvl6pPr marL="2514343" indent="-228576" eaLnBrk="0" fontAlgn="base" hangingPunct="0">
              <a:spcBef>
                <a:spcPct val="0"/>
              </a:spcBef>
              <a:spcAft>
                <a:spcPct val="0"/>
              </a:spcAft>
              <a:defRPr>
                <a:solidFill>
                  <a:schemeClr val="tx1"/>
                </a:solidFill>
                <a:latin typeface="Arial" pitchFamily="34" charset="0"/>
                <a:cs typeface="Arial" pitchFamily="34" charset="0"/>
              </a:defRPr>
            </a:lvl6pPr>
            <a:lvl7pPr marL="2971496" indent="-228576" eaLnBrk="0" fontAlgn="base" hangingPunct="0">
              <a:spcBef>
                <a:spcPct val="0"/>
              </a:spcBef>
              <a:spcAft>
                <a:spcPct val="0"/>
              </a:spcAft>
              <a:defRPr>
                <a:solidFill>
                  <a:schemeClr val="tx1"/>
                </a:solidFill>
                <a:latin typeface="Arial" pitchFamily="34" charset="0"/>
                <a:cs typeface="Arial" pitchFamily="34" charset="0"/>
              </a:defRPr>
            </a:lvl7pPr>
            <a:lvl8pPr marL="3428649" indent="-228576" eaLnBrk="0" fontAlgn="base" hangingPunct="0">
              <a:spcBef>
                <a:spcPct val="0"/>
              </a:spcBef>
              <a:spcAft>
                <a:spcPct val="0"/>
              </a:spcAft>
              <a:defRPr>
                <a:solidFill>
                  <a:schemeClr val="tx1"/>
                </a:solidFill>
                <a:latin typeface="Arial" pitchFamily="34" charset="0"/>
                <a:cs typeface="Arial" pitchFamily="34" charset="0"/>
              </a:defRPr>
            </a:lvl8pPr>
            <a:lvl9pPr marL="3885802" indent="-228576" eaLnBrk="0" fontAlgn="base" hangingPunct="0">
              <a:spcBef>
                <a:spcPct val="0"/>
              </a:spcBef>
              <a:spcAft>
                <a:spcPct val="0"/>
              </a:spcAft>
              <a:defRPr>
                <a:solidFill>
                  <a:schemeClr val="tx1"/>
                </a:solidFill>
                <a:latin typeface="Arial" pitchFamily="34" charset="0"/>
                <a:cs typeface="Arial" pitchFamily="34" charset="0"/>
              </a:defRPr>
            </a:lvl9pPr>
          </a:lstStyle>
          <a:p>
            <a:fld id="{C3C99B61-BDFF-4D15-BBBF-E57A4C4AA791}" type="slidenum">
              <a:rPr lang="nb-NO" altLang="nb-NO"/>
              <a:pPr/>
              <a:t>4</a:t>
            </a:fld>
            <a:endParaRPr lang="nb-NO" altLang="nb-NO" dirty="0"/>
          </a:p>
        </p:txBody>
      </p:sp>
    </p:spTree>
    <p:extLst>
      <p:ext uri="{BB962C8B-B14F-4D97-AF65-F5344CB8AC3E}">
        <p14:creationId xmlns:p14="http://schemas.microsoft.com/office/powerpoint/2010/main" val="375569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err="1" smtClean="0"/>
              <a:t>Oppgavereform</a:t>
            </a:r>
            <a:r>
              <a:rPr lang="nn-NO" baseline="0" dirty="0" smtClean="0"/>
              <a:t> – nye </a:t>
            </a:r>
            <a:r>
              <a:rPr lang="nn-NO" baseline="0" dirty="0" err="1" smtClean="0"/>
              <a:t>oppgaver</a:t>
            </a:r>
            <a:r>
              <a:rPr lang="nn-NO" baseline="0" dirty="0" smtClean="0"/>
              <a:t> til </a:t>
            </a:r>
            <a:r>
              <a:rPr lang="nn-NO" baseline="0" dirty="0" err="1" smtClean="0"/>
              <a:t>kommunene</a:t>
            </a:r>
            <a:r>
              <a:rPr lang="nn-NO" baseline="0" dirty="0" smtClean="0"/>
              <a:t> frå staten og fylkeskommunen og interkommunale </a:t>
            </a:r>
            <a:r>
              <a:rPr lang="nn-NO" baseline="0" dirty="0" err="1" smtClean="0"/>
              <a:t>oppgaver</a:t>
            </a:r>
            <a:endParaRPr lang="nn-NO" baseline="0" dirty="0" smtClean="0"/>
          </a:p>
          <a:p>
            <a:endParaRPr lang="nn-NO" baseline="0" dirty="0" smtClean="0"/>
          </a:p>
          <a:p>
            <a:r>
              <a:rPr lang="nn-NO" baseline="0" dirty="0" smtClean="0"/>
              <a:t>Strukturreform – Det er både kommune- og </a:t>
            </a:r>
            <a:r>
              <a:rPr lang="nn-NO" baseline="0" dirty="0" err="1" smtClean="0"/>
              <a:t>fylkesinndelingen</a:t>
            </a:r>
            <a:r>
              <a:rPr lang="nn-NO" baseline="0" dirty="0" smtClean="0"/>
              <a:t> som er til diskusjon, men også </a:t>
            </a:r>
            <a:r>
              <a:rPr lang="nn-NO" baseline="0" dirty="0" err="1" smtClean="0"/>
              <a:t>inndelingen</a:t>
            </a:r>
            <a:r>
              <a:rPr lang="nn-NO" baseline="0" dirty="0" smtClean="0"/>
              <a:t> av </a:t>
            </a:r>
            <a:r>
              <a:rPr lang="nn-NO" baseline="0" dirty="0" err="1" smtClean="0"/>
              <a:t>statsforvaltningen</a:t>
            </a:r>
            <a:endParaRPr lang="nn-NO" baseline="0" dirty="0" smtClean="0"/>
          </a:p>
          <a:p>
            <a:endParaRPr lang="nn-NO" baseline="0" dirty="0" smtClean="0"/>
          </a:p>
          <a:p>
            <a:r>
              <a:rPr lang="nn-NO" baseline="0" dirty="0" smtClean="0"/>
              <a:t>Styringsreform – Det sess både på modeller /regelverk for intern organisering /styring av </a:t>
            </a:r>
            <a:r>
              <a:rPr lang="nn-NO" baseline="0" dirty="0" err="1" smtClean="0"/>
              <a:t>kommuner</a:t>
            </a:r>
            <a:r>
              <a:rPr lang="nn-NO" baseline="0" dirty="0" smtClean="0"/>
              <a:t>. Det </a:t>
            </a:r>
            <a:r>
              <a:rPr lang="nn-NO" baseline="0" dirty="0" err="1" smtClean="0"/>
              <a:t>sees</a:t>
            </a:r>
            <a:r>
              <a:rPr lang="nn-NO" baseline="0" dirty="0" smtClean="0"/>
              <a:t> på </a:t>
            </a:r>
            <a:r>
              <a:rPr lang="nn-NO" baseline="0" dirty="0" err="1" smtClean="0"/>
              <a:t>prinisppene</a:t>
            </a:r>
            <a:r>
              <a:rPr lang="nn-NO" baseline="0" dirty="0" smtClean="0"/>
              <a:t> for statlig styring av </a:t>
            </a:r>
            <a:r>
              <a:rPr lang="nn-NO" baseline="0" dirty="0" err="1" smtClean="0"/>
              <a:t>av</a:t>
            </a:r>
            <a:r>
              <a:rPr lang="nn-NO" baseline="0" dirty="0" smtClean="0"/>
              <a:t> </a:t>
            </a:r>
            <a:r>
              <a:rPr lang="nn-NO" baseline="0" dirty="0" err="1" smtClean="0"/>
              <a:t>kommunene</a:t>
            </a:r>
            <a:r>
              <a:rPr lang="nn-NO" baseline="0" dirty="0" smtClean="0"/>
              <a:t>. Og det </a:t>
            </a:r>
            <a:r>
              <a:rPr lang="nn-NO" baseline="0" dirty="0" err="1" smtClean="0"/>
              <a:t>sees</a:t>
            </a:r>
            <a:r>
              <a:rPr lang="nn-NO" baseline="0" dirty="0" smtClean="0"/>
              <a:t> på rammene for </a:t>
            </a:r>
            <a:r>
              <a:rPr lang="nn-NO" baseline="0" dirty="0" err="1" smtClean="0"/>
              <a:t>for</a:t>
            </a:r>
            <a:r>
              <a:rPr lang="nn-NO" baseline="0" dirty="0" smtClean="0"/>
              <a:t> styring av kommunal forvaltning (</a:t>
            </a:r>
            <a:r>
              <a:rPr lang="nn-NO" baseline="0" dirty="0" err="1" smtClean="0"/>
              <a:t>kommnelov</a:t>
            </a:r>
            <a:r>
              <a:rPr lang="nn-NO" baseline="0" dirty="0" smtClean="0"/>
              <a:t> /særlov)</a:t>
            </a:r>
          </a:p>
          <a:p>
            <a:endParaRPr lang="nn-NO" baseline="0" dirty="0" smtClean="0"/>
          </a:p>
          <a:p>
            <a:r>
              <a:rPr lang="nn-NO" baseline="0" dirty="0" smtClean="0"/>
              <a:t>Finansieringsreform  - Inntektssystemet for </a:t>
            </a:r>
            <a:r>
              <a:rPr lang="nn-NO" baseline="0" dirty="0" err="1" smtClean="0"/>
              <a:t>kommunene</a:t>
            </a:r>
            <a:r>
              <a:rPr lang="nn-NO" baseline="0" dirty="0" smtClean="0"/>
              <a:t> skal </a:t>
            </a:r>
            <a:r>
              <a:rPr lang="nn-NO" baseline="0" dirty="0" err="1" smtClean="0"/>
              <a:t>gjennomgås</a:t>
            </a:r>
            <a:r>
              <a:rPr lang="nn-NO" baseline="0" dirty="0" smtClean="0"/>
              <a:t> i 2017</a:t>
            </a:r>
            <a:endParaRPr lang="nn-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5</a:t>
            </a:fld>
            <a:endParaRPr lang="nb-NO"/>
          </a:p>
        </p:txBody>
      </p:sp>
    </p:spTree>
    <p:extLst>
      <p:ext uri="{BB962C8B-B14F-4D97-AF65-F5344CB8AC3E}">
        <p14:creationId xmlns:p14="http://schemas.microsoft.com/office/powerpoint/2010/main" val="393582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6</a:t>
            </a:fld>
            <a:endParaRPr lang="nb-NO"/>
          </a:p>
        </p:txBody>
      </p:sp>
    </p:spTree>
    <p:extLst>
      <p:ext uri="{BB962C8B-B14F-4D97-AF65-F5344CB8AC3E}">
        <p14:creationId xmlns:p14="http://schemas.microsoft.com/office/powerpoint/2010/main" val="266035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8</a:t>
            </a:fld>
            <a:endParaRPr lang="nb-NO"/>
          </a:p>
        </p:txBody>
      </p:sp>
    </p:spTree>
    <p:extLst>
      <p:ext uri="{BB962C8B-B14F-4D97-AF65-F5344CB8AC3E}">
        <p14:creationId xmlns:p14="http://schemas.microsoft.com/office/powerpoint/2010/main" val="83533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Møre og Romsdal har vi lagt opp en egen milepælsplan i 3 faser (som følger en nasjonale </a:t>
            </a:r>
            <a:r>
              <a:rPr lang="nb-NO" dirty="0" err="1" smtClean="0"/>
              <a:t>framdriftsplana</a:t>
            </a:r>
            <a:r>
              <a:rPr lang="nb-NO" dirty="0" smtClean="0"/>
              <a:t>).</a:t>
            </a:r>
            <a:br>
              <a:rPr lang="nb-NO" dirty="0" smtClean="0"/>
            </a:br>
            <a:endParaRPr lang="nb-NO" dirty="0" smtClean="0"/>
          </a:p>
          <a:p>
            <a:r>
              <a:rPr lang="nb-NO" dirty="0" smtClean="0"/>
              <a:t>Oppstartsfase</a:t>
            </a:r>
          </a:p>
          <a:p>
            <a:r>
              <a:rPr lang="nb-NO" dirty="0" smtClean="0"/>
              <a:t>Utredningsfase </a:t>
            </a:r>
          </a:p>
          <a:p>
            <a:r>
              <a:rPr lang="nb-NO" dirty="0" smtClean="0"/>
              <a:t>Beslutningsfase.</a:t>
            </a:r>
          </a:p>
          <a:p>
            <a:endParaRPr lang="nb-NO" dirty="0" smtClean="0"/>
          </a:p>
          <a:p>
            <a:r>
              <a:rPr lang="nb-NO" dirty="0" smtClean="0"/>
              <a:t>Nærmere beskrivelse av innholdet i hver fase kommer på neste lysark.</a:t>
            </a:r>
            <a:endParaRPr lang="nb-NO" dirty="0"/>
          </a:p>
        </p:txBody>
      </p:sp>
      <p:sp>
        <p:nvSpPr>
          <p:cNvPr id="4" name="Plassholder for lysbildenummer 3"/>
          <p:cNvSpPr>
            <a:spLocks noGrp="1"/>
          </p:cNvSpPr>
          <p:nvPr>
            <p:ph type="sldNum" sz="quarter" idx="10"/>
          </p:nvPr>
        </p:nvSpPr>
        <p:spPr/>
        <p:txBody>
          <a:bodyPr/>
          <a:lstStyle/>
          <a:p>
            <a:fld id="{1C4A9184-E0C4-4108-8144-993F923DB746}" type="slidenum">
              <a:rPr lang="nb-NO" smtClean="0"/>
              <a:t>10</a:t>
            </a:fld>
            <a:endParaRPr lang="nb-NO"/>
          </a:p>
        </p:txBody>
      </p:sp>
    </p:spTree>
    <p:extLst>
      <p:ext uri="{BB962C8B-B14F-4D97-AF65-F5344CB8AC3E}">
        <p14:creationId xmlns:p14="http://schemas.microsoft.com/office/powerpoint/2010/main" val="146133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 jul skal alle kommuner i Møre og Romsdal ha gjort et vedtak om hvordan de vil legge opp denne prosessen for å få den best mulig. </a:t>
            </a:r>
            <a:br>
              <a:rPr lang="nb-NO" dirty="0" smtClean="0"/>
            </a:br>
            <a:endParaRPr lang="nb-NO" dirty="0" smtClean="0"/>
          </a:p>
          <a:p>
            <a:r>
              <a:rPr lang="nb-NO" dirty="0" smtClean="0"/>
              <a:t>Fylkesmannen sender ut et forventningsbrev til alle kommunene i Møre og Romsdal 15. oktober. Dette brevet vil også inneholde eksempel på en mal som kommunene kan velge å bruke i sake fram til politisk behandling. </a:t>
            </a:r>
            <a:br>
              <a:rPr lang="nb-NO" dirty="0" smtClean="0"/>
            </a:br>
            <a:endParaRPr lang="nb-NO" dirty="0" smtClean="0"/>
          </a:p>
          <a:p>
            <a:r>
              <a:rPr lang="nb-NO" dirty="0" smtClean="0"/>
              <a:t>Alle kommuner som sender inn vedtak til Fylkesmannen innen 31.12.2014 får et engangstilskudd på kr 200 000 til dekning av prosesskostnader. </a:t>
            </a:r>
            <a:br>
              <a:rPr lang="nb-NO" dirty="0" smtClean="0"/>
            </a:br>
            <a:r>
              <a:rPr lang="nb-NO" dirty="0" smtClean="0"/>
              <a:t>Byene får kr 500 000.</a:t>
            </a:r>
            <a:br>
              <a:rPr lang="nb-NO" dirty="0" smtClean="0"/>
            </a:br>
            <a:endParaRPr lang="nb-NO" dirty="0" smtClean="0"/>
          </a:p>
        </p:txBody>
      </p:sp>
      <p:sp>
        <p:nvSpPr>
          <p:cNvPr id="4" name="Plassholder for lysbildenummer 3"/>
          <p:cNvSpPr>
            <a:spLocks noGrp="1"/>
          </p:cNvSpPr>
          <p:nvPr>
            <p:ph type="sldNum" sz="quarter" idx="10"/>
          </p:nvPr>
        </p:nvSpPr>
        <p:spPr/>
        <p:txBody>
          <a:bodyPr/>
          <a:lstStyle/>
          <a:p>
            <a:fld id="{1C4A9184-E0C4-4108-8144-993F923DB746}" type="slidenum">
              <a:rPr lang="nb-NO" smtClean="0"/>
              <a:t>11</a:t>
            </a:fld>
            <a:endParaRPr lang="nb-NO"/>
          </a:p>
        </p:txBody>
      </p:sp>
    </p:spTree>
    <p:extLst>
      <p:ext uri="{BB962C8B-B14F-4D97-AF65-F5344CB8AC3E}">
        <p14:creationId xmlns:p14="http://schemas.microsoft.com/office/powerpoint/2010/main" val="40560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6672282" cy="1470025"/>
          </a:xfrm>
        </p:spPr>
        <p:txBody>
          <a:bodyPr/>
          <a:lstStyle>
            <a:lvl1pPr algn="r">
              <a:defRPr/>
            </a:lvl1pPr>
          </a:lstStyle>
          <a:p>
            <a:r>
              <a:rPr lang="nb-NO" smtClean="0"/>
              <a:t>Klikk for å redigere tittelstil</a:t>
            </a:r>
            <a:endParaRPr lang="nb-NO" dirty="0"/>
          </a:p>
        </p:txBody>
      </p:sp>
      <p:sp>
        <p:nvSpPr>
          <p:cNvPr id="3" name="Undertittel 2"/>
          <p:cNvSpPr>
            <a:spLocks noGrp="1"/>
          </p:cNvSpPr>
          <p:nvPr>
            <p:ph type="subTitle" idx="1"/>
          </p:nvPr>
        </p:nvSpPr>
        <p:spPr>
          <a:xfrm>
            <a:off x="714348" y="3886200"/>
            <a:ext cx="6643734"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5292080" y="6500294"/>
            <a:ext cx="2133600" cy="365125"/>
          </a:xfrm>
          <a:prstGeom prst="rect">
            <a:avLst/>
          </a:prstGeom>
        </p:spPr>
        <p:txBody>
          <a:bodyPr/>
          <a:lstStyle/>
          <a:p>
            <a:fld id="{C455CCD0-12AB-4568-9BE4-FF3D9E51C915}" type="datetimeFigureOut">
              <a:rPr lang="nb-NO" smtClean="0"/>
              <a:pPr/>
              <a:t>19.11.2014</a:t>
            </a:fld>
            <a:endParaRPr lang="nb-NO"/>
          </a:p>
        </p:txBody>
      </p:sp>
      <p:sp>
        <p:nvSpPr>
          <p:cNvPr id="5" name="Plassholder for bunntekst 4"/>
          <p:cNvSpPr>
            <a:spLocks noGrp="1"/>
          </p:cNvSpPr>
          <p:nvPr>
            <p:ph type="ftr" sz="quarter" idx="11"/>
          </p:nvPr>
        </p:nvSpPr>
        <p:spPr>
          <a:xfrm>
            <a:off x="3142456" y="6675437"/>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356350"/>
            <a:ext cx="2133600" cy="365125"/>
          </a:xfrm>
          <a:prstGeom prst="rect">
            <a:avLst/>
          </a:prstGeom>
        </p:spPr>
        <p:txBody>
          <a:bodyPr/>
          <a:lstStyle/>
          <a:p>
            <a:fld id="{11C65F91-0990-479D-8A16-C39B7282906D}"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129334" y="274638"/>
            <a:ext cx="1300186" cy="5851525"/>
          </a:xfrm>
        </p:spPr>
        <p:txBody>
          <a:bodyPr vert="eaVert"/>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457200" y="274638"/>
            <a:ext cx="554356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5292080" y="6500294"/>
            <a:ext cx="2133600" cy="365125"/>
          </a:xfrm>
          <a:prstGeom prst="rect">
            <a:avLst/>
          </a:prstGeom>
        </p:spPr>
        <p:txBody>
          <a:bodyPr/>
          <a:lstStyle/>
          <a:p>
            <a:fld id="{C455CCD0-12AB-4568-9BE4-FF3D9E51C915}" type="datetimeFigureOut">
              <a:rPr lang="nb-NO" smtClean="0"/>
              <a:pPr/>
              <a:t>19.11.2014</a:t>
            </a:fld>
            <a:endParaRPr lang="nb-NO"/>
          </a:p>
        </p:txBody>
      </p:sp>
      <p:sp>
        <p:nvSpPr>
          <p:cNvPr id="5" name="Plassholder for bunntekst 4"/>
          <p:cNvSpPr>
            <a:spLocks noGrp="1"/>
          </p:cNvSpPr>
          <p:nvPr>
            <p:ph type="ftr" sz="quarter" idx="11"/>
          </p:nvPr>
        </p:nvSpPr>
        <p:spPr>
          <a:xfrm>
            <a:off x="3142456" y="6675437"/>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356350"/>
            <a:ext cx="2133600" cy="365125"/>
          </a:xfrm>
          <a:prstGeom prst="rect">
            <a:avLst/>
          </a:prstGeom>
        </p:spPr>
        <p:txBody>
          <a:bodyPr/>
          <a:lstStyle/>
          <a:p>
            <a:fld id="{11C65F91-0990-479D-8A16-C39B7282906D}"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8596" y="714356"/>
            <a:ext cx="8175852" cy="785818"/>
          </a:xfrm>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idx="1"/>
          </p:nvPr>
        </p:nvSpPr>
        <p:spPr>
          <a:xfrm>
            <a:off x="457200" y="1600200"/>
            <a:ext cx="8147248"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38119" cy="1362075"/>
          </a:xfrm>
        </p:spPr>
        <p:txBody>
          <a:bodyPr anchor="t">
            <a:noAutofit/>
          </a:bodyPr>
          <a:lstStyle>
            <a:lvl1pPr algn="l">
              <a:defRPr sz="44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38119" cy="1500187"/>
          </a:xfr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00034" y="1052736"/>
            <a:ext cx="8032406" cy="447438"/>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500034" y="1582783"/>
            <a:ext cx="389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2"/>
          <p:cNvSpPr>
            <a:spLocks noGrp="1"/>
          </p:cNvSpPr>
          <p:nvPr>
            <p:ph sz="half" idx="10"/>
          </p:nvPr>
        </p:nvSpPr>
        <p:spPr>
          <a:xfrm>
            <a:off x="4633664" y="1582783"/>
            <a:ext cx="389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500034" y="908720"/>
            <a:ext cx="6929486" cy="447438"/>
          </a:xfrm>
        </p:spPr>
        <p:txBody>
          <a:bodyPr>
            <a:noAutofit/>
          </a:bodyPr>
          <a:lstStyle>
            <a:lvl1pPr>
              <a:defRPr sz="4000"/>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535113"/>
            <a:ext cx="347185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2174875"/>
            <a:ext cx="34718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4000497" y="1535113"/>
            <a:ext cx="342902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000497" y="2174875"/>
            <a:ext cx="34290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5292080" y="6500294"/>
            <a:ext cx="2133600" cy="365125"/>
          </a:xfrm>
          <a:prstGeom prst="rect">
            <a:avLst/>
          </a:prstGeom>
        </p:spPr>
        <p:txBody>
          <a:bodyPr/>
          <a:lstStyle/>
          <a:p>
            <a:fld id="{C455CCD0-12AB-4568-9BE4-FF3D9E51C915}" type="datetimeFigureOut">
              <a:rPr lang="nb-NO" smtClean="0"/>
              <a:pPr/>
              <a:t>19.11.2014</a:t>
            </a:fld>
            <a:endParaRPr lang="nb-NO"/>
          </a:p>
        </p:txBody>
      </p:sp>
      <p:sp>
        <p:nvSpPr>
          <p:cNvPr id="3" name="Plassholder for bunntekst 2"/>
          <p:cNvSpPr>
            <a:spLocks noGrp="1"/>
          </p:cNvSpPr>
          <p:nvPr>
            <p:ph type="ftr" sz="quarter" idx="11"/>
          </p:nvPr>
        </p:nvSpPr>
        <p:spPr>
          <a:xfrm>
            <a:off x="3142456" y="6675437"/>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6553200" y="6356350"/>
            <a:ext cx="2133600" cy="365125"/>
          </a:xfrm>
          <a:prstGeom prst="rect">
            <a:avLst/>
          </a:prstGeom>
        </p:spPr>
        <p:txBody>
          <a:bodyPr/>
          <a:lstStyle/>
          <a:p>
            <a:fld id="{11C65F91-0990-479D-8A16-C39B7282906D}"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2686040"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214678" y="273050"/>
            <a:ext cx="4214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435100"/>
            <a:ext cx="268604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5292080" y="6500294"/>
            <a:ext cx="2133600" cy="365125"/>
          </a:xfrm>
          <a:prstGeom prst="rect">
            <a:avLst/>
          </a:prstGeom>
        </p:spPr>
        <p:txBody>
          <a:bodyPr/>
          <a:lstStyle/>
          <a:p>
            <a:fld id="{C455CCD0-12AB-4568-9BE4-FF3D9E51C915}" type="datetimeFigureOut">
              <a:rPr lang="nb-NO" smtClean="0"/>
              <a:pPr/>
              <a:t>19.11.2014</a:t>
            </a:fld>
            <a:endParaRPr lang="nb-NO"/>
          </a:p>
        </p:txBody>
      </p:sp>
      <p:sp>
        <p:nvSpPr>
          <p:cNvPr id="6" name="Plassholder for bunntekst 5"/>
          <p:cNvSpPr>
            <a:spLocks noGrp="1"/>
          </p:cNvSpPr>
          <p:nvPr>
            <p:ph type="ftr" sz="quarter" idx="11"/>
          </p:nvPr>
        </p:nvSpPr>
        <p:spPr>
          <a:xfrm>
            <a:off x="3142456" y="6675437"/>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356350"/>
            <a:ext cx="2133600" cy="365125"/>
          </a:xfrm>
          <a:prstGeom prst="rect">
            <a:avLst/>
          </a:prstGeom>
        </p:spPr>
        <p:txBody>
          <a:bodyPr/>
          <a:lstStyle/>
          <a:p>
            <a:fld id="{11C65F91-0990-479D-8A16-C39B7282906D}"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5292080" y="6500294"/>
            <a:ext cx="2133600" cy="365125"/>
          </a:xfrm>
          <a:prstGeom prst="rect">
            <a:avLst/>
          </a:prstGeom>
        </p:spPr>
        <p:txBody>
          <a:bodyPr/>
          <a:lstStyle/>
          <a:p>
            <a:fld id="{C455CCD0-12AB-4568-9BE4-FF3D9E51C915}" type="datetimeFigureOut">
              <a:rPr lang="nb-NO" smtClean="0"/>
              <a:pPr/>
              <a:t>19.11.2014</a:t>
            </a:fld>
            <a:endParaRPr lang="nb-NO"/>
          </a:p>
        </p:txBody>
      </p:sp>
      <p:sp>
        <p:nvSpPr>
          <p:cNvPr id="6" name="Plassholder for bunntekst 5"/>
          <p:cNvSpPr>
            <a:spLocks noGrp="1"/>
          </p:cNvSpPr>
          <p:nvPr>
            <p:ph type="ftr" sz="quarter" idx="11"/>
          </p:nvPr>
        </p:nvSpPr>
        <p:spPr>
          <a:xfrm>
            <a:off x="3142456" y="6675437"/>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356350"/>
            <a:ext cx="2133600" cy="365125"/>
          </a:xfrm>
          <a:prstGeom prst="rect">
            <a:avLst/>
          </a:prstGeom>
        </p:spPr>
        <p:txBody>
          <a:bodyPr/>
          <a:lstStyle/>
          <a:p>
            <a:fld id="{11C65F91-0990-479D-8A16-C39B7282906D}"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kstSylinder 10"/>
          <p:cNvSpPr txBox="1"/>
          <p:nvPr userDrawn="1"/>
        </p:nvSpPr>
        <p:spPr>
          <a:xfrm>
            <a:off x="0" y="6496087"/>
            <a:ext cx="9180512" cy="369332"/>
          </a:xfrm>
          <a:prstGeom prst="rect">
            <a:avLst/>
          </a:prstGeom>
          <a:solidFill>
            <a:srgbClr val="C9C9BD"/>
          </a:solidFill>
        </p:spPr>
        <p:txBody>
          <a:bodyPr wrap="square" rtlCol="0">
            <a:spAutoFit/>
          </a:bodyPr>
          <a:lstStyle/>
          <a:p>
            <a:pPr algn="ctr"/>
            <a:endParaRPr lang="nb-NO" dirty="0"/>
          </a:p>
        </p:txBody>
      </p:sp>
      <p:sp>
        <p:nvSpPr>
          <p:cNvPr id="2" name="Plassholder for tittel 1"/>
          <p:cNvSpPr>
            <a:spLocks noGrp="1"/>
          </p:cNvSpPr>
          <p:nvPr>
            <p:ph type="title"/>
          </p:nvPr>
        </p:nvSpPr>
        <p:spPr>
          <a:xfrm>
            <a:off x="500034" y="1052736"/>
            <a:ext cx="6929486" cy="447438"/>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697232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8" name="Bilde 7" descr="Riksvåpenet.jpg"/>
          <p:cNvPicPr>
            <a:picLocks noChangeAspect="1"/>
          </p:cNvPicPr>
          <p:nvPr/>
        </p:nvPicPr>
        <p:blipFill>
          <a:blip r:embed="rId13" cstate="print"/>
          <a:stretch>
            <a:fillRect/>
          </a:stretch>
        </p:blipFill>
        <p:spPr>
          <a:xfrm>
            <a:off x="214282" y="142852"/>
            <a:ext cx="376610" cy="672054"/>
          </a:xfrm>
          <a:prstGeom prst="rect">
            <a:avLst/>
          </a:prstGeom>
        </p:spPr>
      </p:pic>
      <p:sp>
        <p:nvSpPr>
          <p:cNvPr id="9" name="Plassholder for tittel 1"/>
          <p:cNvSpPr txBox="1">
            <a:spLocks/>
          </p:cNvSpPr>
          <p:nvPr/>
        </p:nvSpPr>
        <p:spPr>
          <a:xfrm>
            <a:off x="642910" y="276584"/>
            <a:ext cx="3429024" cy="357190"/>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sz="2000" b="0" i="0" u="none" strike="noStrike" kern="1200" cap="none" spc="0" normalizeH="0" baseline="0" noProof="0" dirty="0" smtClean="0">
                <a:ln>
                  <a:noFill/>
                </a:ln>
                <a:solidFill>
                  <a:schemeClr val="tx1"/>
                </a:solidFill>
                <a:effectLst/>
                <a:uLnTx/>
                <a:uFillTx/>
                <a:latin typeface="+mj-lt"/>
                <a:ea typeface="+mj-ea"/>
                <a:cs typeface="+mj-cs"/>
              </a:rPr>
              <a:t>Fylkesmannen i Møre og Romsdal</a:t>
            </a:r>
          </a:p>
        </p:txBody>
      </p:sp>
      <p:sp>
        <p:nvSpPr>
          <p:cNvPr id="12" name="TekstSylinder 11"/>
          <p:cNvSpPr txBox="1"/>
          <p:nvPr userDrawn="1"/>
        </p:nvSpPr>
        <p:spPr>
          <a:xfrm>
            <a:off x="0" y="6485324"/>
            <a:ext cx="9144000" cy="369332"/>
          </a:xfrm>
          <a:prstGeom prst="rect">
            <a:avLst/>
          </a:prstGeom>
          <a:noFill/>
        </p:spPr>
        <p:txBody>
          <a:bodyPr wrap="square" rtlCol="0">
            <a:spAutoFit/>
          </a:bodyPr>
          <a:lstStyle/>
          <a:p>
            <a:pPr algn="ctr"/>
            <a:r>
              <a:rPr lang="nb-NO" dirty="0" smtClean="0"/>
              <a:t>Trygg framtid for folk og natur</a:t>
            </a:r>
            <a:endParaRPr lang="nb-N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764704"/>
            <a:ext cx="7774632" cy="1243103"/>
          </a:xfrm>
        </p:spPr>
        <p:txBody>
          <a:bodyPr>
            <a:normAutofit/>
          </a:bodyPr>
          <a:lstStyle/>
          <a:p>
            <a:pPr algn="l"/>
            <a:r>
              <a:rPr lang="nb-NO" b="1" dirty="0" smtClean="0"/>
              <a:t>    		Surnadal kommune </a:t>
            </a:r>
            <a:endParaRPr lang="nb-NO" b="1" dirty="0"/>
          </a:p>
        </p:txBody>
      </p:sp>
      <p:sp>
        <p:nvSpPr>
          <p:cNvPr id="3" name="Undertittel 2"/>
          <p:cNvSpPr>
            <a:spLocks noGrp="1"/>
          </p:cNvSpPr>
          <p:nvPr>
            <p:ph type="subTitle" idx="1"/>
          </p:nvPr>
        </p:nvSpPr>
        <p:spPr>
          <a:xfrm>
            <a:off x="1115616" y="2060848"/>
            <a:ext cx="6840760" cy="3888432"/>
          </a:xfrm>
        </p:spPr>
        <p:txBody>
          <a:bodyPr>
            <a:normAutofit/>
          </a:bodyPr>
          <a:lstStyle/>
          <a:p>
            <a:pPr algn="l"/>
            <a:endParaRPr lang="nb-NO" dirty="0" smtClean="0"/>
          </a:p>
          <a:p>
            <a:pPr algn="l"/>
            <a:endParaRPr lang="nb-NO" dirty="0"/>
          </a:p>
          <a:p>
            <a:pPr algn="l"/>
            <a:endParaRPr lang="nb-NO" dirty="0" smtClean="0"/>
          </a:p>
          <a:p>
            <a:pPr algn="l"/>
            <a:endParaRPr lang="nb-NO" dirty="0"/>
          </a:p>
          <a:p>
            <a:pPr algn="l"/>
            <a:r>
              <a:rPr lang="nb-NO" sz="3600" b="1" dirty="0" smtClean="0">
                <a:solidFill>
                  <a:schemeClr val="tx1"/>
                </a:solidFill>
              </a:rPr>
              <a:t>   </a:t>
            </a:r>
          </a:p>
          <a:p>
            <a:pPr algn="l"/>
            <a:r>
              <a:rPr lang="nb-NO" sz="3600" b="1" dirty="0">
                <a:solidFill>
                  <a:schemeClr val="tx1"/>
                </a:solidFill>
              </a:rPr>
              <a:t> </a:t>
            </a:r>
            <a:r>
              <a:rPr lang="nb-NO" sz="3600" b="1" dirty="0" smtClean="0">
                <a:solidFill>
                  <a:schemeClr val="tx1"/>
                </a:solidFill>
              </a:rPr>
              <a:t>     </a:t>
            </a:r>
            <a:r>
              <a:rPr lang="nb-NO" sz="3600" b="1" dirty="0" err="1" smtClean="0">
                <a:solidFill>
                  <a:schemeClr val="tx1"/>
                </a:solidFill>
              </a:rPr>
              <a:t>Leikande</a:t>
            </a:r>
            <a:r>
              <a:rPr lang="nb-NO" sz="3600" b="1" dirty="0" smtClean="0">
                <a:solidFill>
                  <a:schemeClr val="tx1"/>
                </a:solidFill>
              </a:rPr>
              <a:t> - </a:t>
            </a:r>
            <a:r>
              <a:rPr lang="nb-NO" sz="3600" b="1" dirty="0" err="1" smtClean="0">
                <a:solidFill>
                  <a:schemeClr val="tx1"/>
                </a:solidFill>
              </a:rPr>
              <a:t>Levande</a:t>
            </a:r>
            <a:r>
              <a:rPr lang="nb-NO" sz="3600" b="1" dirty="0" smtClean="0">
                <a:solidFill>
                  <a:schemeClr val="tx1"/>
                </a:solidFill>
              </a:rPr>
              <a:t>  - </a:t>
            </a:r>
            <a:r>
              <a:rPr lang="nb-NO" sz="3600" b="1" dirty="0" err="1" smtClean="0">
                <a:solidFill>
                  <a:schemeClr val="tx1"/>
                </a:solidFill>
              </a:rPr>
              <a:t>Veksande</a:t>
            </a:r>
            <a:endParaRPr lang="nb-NO" sz="3600" b="1" dirty="0">
              <a:solidFill>
                <a:schemeClr val="tx1"/>
              </a:solidFill>
            </a:endParaRPr>
          </a:p>
        </p:txBody>
      </p:sp>
      <p:pic>
        <p:nvPicPr>
          <p:cNvPr id="5" name="Picture 2" descr="C:\Users\fmmrribr\AppData\Local\Microsoft\Windows\Temporary Internet Files\Content.IE5\SIHF3FUF\MC9004393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7" y="1844824"/>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772816"/>
            <a:ext cx="7000924" cy="792088"/>
          </a:xfrm>
        </p:spPr>
        <p:txBody>
          <a:bodyPr>
            <a:normAutofit fontScale="90000"/>
          </a:bodyPr>
          <a:lstStyle/>
          <a:p>
            <a:r>
              <a:rPr lang="nb-NO" sz="2700" b="1" dirty="0" smtClean="0"/>
              <a:t>Lokal framdriftsplan i Møre og Romsdal</a:t>
            </a:r>
            <a:br>
              <a:rPr lang="nb-NO" sz="2700" b="1" dirty="0" smtClean="0"/>
            </a:br>
            <a:r>
              <a:rPr lang="nb-NO" dirty="0" smtClean="0"/>
              <a:t/>
            </a:r>
            <a:br>
              <a:rPr lang="nb-NO" dirty="0" smtClean="0"/>
            </a:br>
            <a:r>
              <a:rPr lang="nb-NO" b="1" dirty="0" smtClean="0"/>
              <a:t>2014            2015             2016</a:t>
            </a:r>
            <a:r>
              <a:rPr lang="nb-NO" dirty="0" smtClean="0"/>
              <a:t/>
            </a:r>
            <a:br>
              <a:rPr lang="nb-NO" dirty="0" smtClean="0"/>
            </a:br>
            <a:endParaRPr lang="nb-NO"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2816427282"/>
              </p:ext>
            </p:extLst>
          </p:nvPr>
        </p:nvGraphicFramePr>
        <p:xfrm>
          <a:off x="457200" y="1600200"/>
          <a:ext cx="69723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53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Fase 1 </a:t>
            </a:r>
            <a:r>
              <a:rPr lang="nb-NO" sz="2800" dirty="0" smtClean="0"/>
              <a:t>- </a:t>
            </a:r>
            <a:r>
              <a:rPr lang="nb-NO" b="1" dirty="0" smtClean="0">
                <a:solidFill>
                  <a:srgbClr val="FF0000"/>
                </a:solidFill>
              </a:rPr>
              <a:t>Oppstartsfase</a:t>
            </a:r>
            <a:endParaRPr lang="nb-NO" b="1" dirty="0">
              <a:solidFill>
                <a:srgbClr val="FF0000"/>
              </a:solidFill>
            </a:endParaRPr>
          </a:p>
        </p:txBody>
      </p:sp>
      <p:sp>
        <p:nvSpPr>
          <p:cNvPr id="3" name="Plassholder for innhold 2"/>
          <p:cNvSpPr>
            <a:spLocks noGrp="1"/>
          </p:cNvSpPr>
          <p:nvPr>
            <p:ph idx="1"/>
          </p:nvPr>
        </p:nvSpPr>
        <p:spPr>
          <a:xfrm>
            <a:off x="179512" y="1600200"/>
            <a:ext cx="7250008" cy="4925144"/>
          </a:xfrm>
        </p:spPr>
        <p:txBody>
          <a:bodyPr>
            <a:normAutofit fontScale="70000" lnSpcReduction="20000"/>
          </a:bodyPr>
          <a:lstStyle/>
          <a:p>
            <a:r>
              <a:rPr lang="nb-NO" dirty="0" smtClean="0"/>
              <a:t>Alle kommuner i MR legger i høst fram en sak for kommunestyret om prosess </a:t>
            </a:r>
            <a:endParaRPr lang="nb-NO" dirty="0"/>
          </a:p>
          <a:p>
            <a:r>
              <a:rPr lang="nb-NO" dirty="0" smtClean="0"/>
              <a:t>Politisk vedtak om </a:t>
            </a:r>
            <a:r>
              <a:rPr lang="nb-NO" b="1" u="sng" dirty="0" smtClean="0"/>
              <a:t>hvordan </a:t>
            </a:r>
            <a:r>
              <a:rPr lang="nb-NO" dirty="0" smtClean="0"/>
              <a:t>og </a:t>
            </a:r>
            <a:r>
              <a:rPr lang="nb-NO" b="1" u="sng" dirty="0" smtClean="0"/>
              <a:t>hvilke tiltak </a:t>
            </a:r>
            <a:r>
              <a:rPr lang="nb-NO" dirty="0" smtClean="0"/>
              <a:t>man skal gjennomføre  for å få til en god prosess i egen kommune.</a:t>
            </a:r>
          </a:p>
          <a:p>
            <a:r>
              <a:rPr lang="nb-NO" dirty="0" smtClean="0"/>
              <a:t>Forventningsbrev og forslag til mal sent til kommunene 17.10.14.</a:t>
            </a:r>
          </a:p>
          <a:p>
            <a:pPr marL="342900" lvl="1" indent="-342900">
              <a:buFont typeface="Arial" pitchFamily="34" charset="0"/>
              <a:buChar char="•"/>
            </a:pPr>
            <a:r>
              <a:rPr lang="nb-NO" dirty="0"/>
              <a:t>Frist er satt til </a:t>
            </a:r>
            <a:r>
              <a:rPr lang="nb-NO" b="1" dirty="0">
                <a:solidFill>
                  <a:srgbClr val="FF0000"/>
                </a:solidFill>
              </a:rPr>
              <a:t>31.12.2014</a:t>
            </a:r>
            <a:r>
              <a:rPr lang="nb-NO" dirty="0"/>
              <a:t> for å sende vedtaket inn til Fylkesmannen. </a:t>
            </a:r>
            <a:endParaRPr lang="nb-NO" dirty="0" smtClean="0"/>
          </a:p>
          <a:p>
            <a:pPr marL="342900" lvl="1" indent="-342900">
              <a:buFont typeface="Arial" pitchFamily="34" charset="0"/>
              <a:buChar char="•"/>
            </a:pPr>
            <a:r>
              <a:rPr lang="nb-NO" dirty="0" smtClean="0"/>
              <a:t>Vedtak </a:t>
            </a:r>
            <a:r>
              <a:rPr lang="nb-NO" dirty="0"/>
              <a:t>gir kr 200 000 i prosess støtte i 2015. </a:t>
            </a:r>
            <a:r>
              <a:rPr lang="nb-NO" dirty="0" smtClean="0"/>
              <a:t>De tre største kommunene får kr </a:t>
            </a:r>
            <a:r>
              <a:rPr lang="nb-NO" dirty="0"/>
              <a:t>500 </a:t>
            </a:r>
            <a:r>
              <a:rPr lang="nb-NO" dirty="0" smtClean="0"/>
              <a:t>000</a:t>
            </a:r>
          </a:p>
          <a:p>
            <a:pPr lvl="1"/>
            <a:r>
              <a:rPr lang="nb-NO" dirty="0" smtClean="0"/>
              <a:t>Eks hvor ofte skal dette være tema i K-styret ?</a:t>
            </a:r>
          </a:p>
          <a:p>
            <a:pPr lvl="1"/>
            <a:r>
              <a:rPr lang="nb-NO" dirty="0" smtClean="0"/>
              <a:t>Hvilke grupper bør trekkes inn ?</a:t>
            </a:r>
            <a:br>
              <a:rPr lang="nb-NO" dirty="0" smtClean="0"/>
            </a:br>
            <a:r>
              <a:rPr lang="nb-NO" dirty="0" smtClean="0"/>
              <a:t>Ungdom, frivillige,  næringslivet ?</a:t>
            </a:r>
          </a:p>
          <a:p>
            <a:pPr lvl="1"/>
            <a:r>
              <a:rPr lang="nb-NO" dirty="0" smtClean="0"/>
              <a:t>Hvordan høre innbyggerne?</a:t>
            </a:r>
          </a:p>
          <a:p>
            <a:pPr lvl="1"/>
            <a:r>
              <a:rPr lang="nb-NO" dirty="0" smtClean="0"/>
              <a:t>Egen «Tenketank» i hver kommune ?</a:t>
            </a:r>
            <a:br>
              <a:rPr lang="nb-NO" dirty="0" smtClean="0"/>
            </a:br>
            <a:endParaRPr lang="nb-NO" dirty="0" smtClean="0"/>
          </a:p>
        </p:txBody>
      </p:sp>
    </p:spTree>
    <p:extLst>
      <p:ext uri="{BB962C8B-B14F-4D97-AF65-F5344CB8AC3E}">
        <p14:creationId xmlns:p14="http://schemas.microsoft.com/office/powerpoint/2010/main" val="1170090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6021" y="1052736"/>
            <a:ext cx="7000924" cy="785818"/>
          </a:xfrm>
        </p:spPr>
        <p:txBody>
          <a:bodyPr>
            <a:normAutofit/>
          </a:bodyPr>
          <a:lstStyle/>
          <a:p>
            <a:r>
              <a:rPr lang="nb-NO" b="1" dirty="0" smtClean="0"/>
              <a:t>Fase 2 - </a:t>
            </a:r>
            <a:r>
              <a:rPr lang="nb-NO" dirty="0" smtClean="0"/>
              <a:t> </a:t>
            </a:r>
            <a:r>
              <a:rPr lang="nb-NO" b="1" dirty="0" smtClean="0">
                <a:solidFill>
                  <a:srgbClr val="FF0000"/>
                </a:solidFill>
              </a:rPr>
              <a:t>Utredningsfase</a:t>
            </a:r>
            <a:endParaRPr lang="nb-NO" b="1" dirty="0"/>
          </a:p>
        </p:txBody>
      </p:sp>
      <p:sp>
        <p:nvSpPr>
          <p:cNvPr id="3" name="Plassholder for innhold 2"/>
          <p:cNvSpPr>
            <a:spLocks noGrp="1"/>
          </p:cNvSpPr>
          <p:nvPr>
            <p:ph idx="1"/>
          </p:nvPr>
        </p:nvSpPr>
        <p:spPr>
          <a:xfrm>
            <a:off x="457200" y="1916832"/>
            <a:ext cx="6972320" cy="4209331"/>
          </a:xfrm>
        </p:spPr>
        <p:txBody>
          <a:bodyPr>
            <a:normAutofit fontScale="77500" lnSpcReduction="20000"/>
          </a:bodyPr>
          <a:lstStyle/>
          <a:p>
            <a:endParaRPr lang="nb-NO" dirty="0" smtClean="0"/>
          </a:p>
          <a:p>
            <a:r>
              <a:rPr lang="nb-NO" u="sng" dirty="0" smtClean="0"/>
              <a:t>Del 1: </a:t>
            </a:r>
            <a:r>
              <a:rPr lang="nb-NO" b="1" u="sng" dirty="0" smtClean="0"/>
              <a:t>Våren 2015 </a:t>
            </a:r>
            <a:r>
              <a:rPr lang="nb-NO" dirty="0" smtClean="0"/>
              <a:t>(før valget)</a:t>
            </a:r>
          </a:p>
          <a:p>
            <a:r>
              <a:rPr lang="nb-NO" dirty="0" smtClean="0"/>
              <a:t>Kartlegging av kommunens utfordringsbilde- bærekraftighet på sikt</a:t>
            </a:r>
            <a:br>
              <a:rPr lang="nb-NO" dirty="0" smtClean="0"/>
            </a:br>
            <a:endParaRPr lang="nb-NO" dirty="0" smtClean="0"/>
          </a:p>
          <a:p>
            <a:r>
              <a:rPr lang="nb-NO" dirty="0" smtClean="0"/>
              <a:t>01.07.2015 – </a:t>
            </a:r>
            <a:r>
              <a:rPr lang="nb-NO" dirty="0" err="1" smtClean="0"/>
              <a:t>Underveisrapportering</a:t>
            </a:r>
            <a:r>
              <a:rPr lang="nb-NO" dirty="0" smtClean="0"/>
              <a:t> fra kommunene</a:t>
            </a:r>
            <a:br>
              <a:rPr lang="nb-NO" dirty="0" smtClean="0"/>
            </a:br>
            <a:endParaRPr lang="nb-NO" dirty="0" smtClean="0"/>
          </a:p>
          <a:p>
            <a:r>
              <a:rPr lang="nb-NO" u="sng" dirty="0" smtClean="0"/>
              <a:t>Del 2: </a:t>
            </a:r>
            <a:r>
              <a:rPr lang="nb-NO" b="1" u="sng" dirty="0" smtClean="0"/>
              <a:t>Høsten 2015 </a:t>
            </a:r>
            <a:r>
              <a:rPr lang="nb-NO" dirty="0" smtClean="0"/>
              <a:t>(Etter valget)</a:t>
            </a:r>
          </a:p>
          <a:p>
            <a:pPr lvl="1"/>
            <a:r>
              <a:rPr lang="nb-NO" dirty="0" smtClean="0"/>
              <a:t>Nytt K-styre konstitueres i </a:t>
            </a:r>
            <a:r>
              <a:rPr lang="nb-NO" dirty="0" err="1" smtClean="0"/>
              <a:t>okt</a:t>
            </a:r>
            <a:r>
              <a:rPr lang="nb-NO" dirty="0" smtClean="0"/>
              <a:t>/nov.</a:t>
            </a:r>
          </a:p>
          <a:p>
            <a:pPr lvl="1"/>
            <a:r>
              <a:rPr lang="nb-NO" dirty="0" smtClean="0"/>
              <a:t>Folkevalgtopplæring med ekstra fokus på</a:t>
            </a:r>
            <a:br>
              <a:rPr lang="nb-NO" dirty="0" smtClean="0"/>
            </a:br>
            <a:r>
              <a:rPr lang="nb-NO" dirty="0" smtClean="0"/>
              <a:t>kommunereformen – KS i samarbeid m/FM</a:t>
            </a:r>
            <a:endParaRPr lang="nb-NO" dirty="0"/>
          </a:p>
        </p:txBody>
      </p:sp>
    </p:spTree>
    <p:extLst>
      <p:ext uri="{BB962C8B-B14F-4D97-AF65-F5344CB8AC3E}">
        <p14:creationId xmlns:p14="http://schemas.microsoft.com/office/powerpoint/2010/main" val="417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Fase 3 </a:t>
            </a:r>
            <a:r>
              <a:rPr lang="nb-NO" sz="3200" b="1" dirty="0" smtClean="0"/>
              <a:t>- </a:t>
            </a:r>
            <a:r>
              <a:rPr lang="nb-NO" b="1" dirty="0" smtClean="0">
                <a:solidFill>
                  <a:srgbClr val="FF0000"/>
                </a:solidFill>
              </a:rPr>
              <a:t>Beslutningsfase</a:t>
            </a:r>
            <a:endParaRPr lang="nb-NO" b="1" dirty="0">
              <a:solidFill>
                <a:srgbClr val="FF0000"/>
              </a:solidFill>
            </a:endParaRPr>
          </a:p>
        </p:txBody>
      </p:sp>
      <p:sp>
        <p:nvSpPr>
          <p:cNvPr id="3" name="Plassholder for innhold 2"/>
          <p:cNvSpPr>
            <a:spLocks noGrp="1"/>
          </p:cNvSpPr>
          <p:nvPr>
            <p:ph idx="1"/>
          </p:nvPr>
        </p:nvSpPr>
        <p:spPr/>
        <p:txBody>
          <a:bodyPr>
            <a:normAutofit fontScale="92500"/>
          </a:bodyPr>
          <a:lstStyle/>
          <a:p>
            <a:r>
              <a:rPr lang="nb-NO" dirty="0" smtClean="0"/>
              <a:t>I løpet av 1. tertial 2016 skal alle kommunestyrer behandle en sak om sammenslåing av kommuner</a:t>
            </a:r>
            <a:br>
              <a:rPr lang="nb-NO" dirty="0" smtClean="0"/>
            </a:br>
            <a:endParaRPr lang="nb-NO" dirty="0" smtClean="0"/>
          </a:p>
          <a:p>
            <a:r>
              <a:rPr lang="nb-NO" dirty="0" smtClean="0"/>
              <a:t>Frist for innsending av vedtaket til FM: </a:t>
            </a:r>
            <a:r>
              <a:rPr lang="nb-NO" b="1" dirty="0" smtClean="0">
                <a:solidFill>
                  <a:srgbClr val="FF0000"/>
                </a:solidFill>
              </a:rPr>
              <a:t>1.7.2016</a:t>
            </a:r>
            <a:r>
              <a:rPr lang="nb-NO" b="1" dirty="0" smtClean="0"/>
              <a:t/>
            </a:r>
            <a:br>
              <a:rPr lang="nb-NO" b="1" dirty="0" smtClean="0"/>
            </a:br>
            <a:endParaRPr lang="nb-NO" b="1" dirty="0" smtClean="0"/>
          </a:p>
          <a:p>
            <a:r>
              <a:rPr lang="nb-NO" dirty="0" smtClean="0"/>
              <a:t>Høsten 2016: Fylkesmannen oppsummerer vedtakene fra 36 kommuner og sender over til KMD innen 31.12.2016. Tenketanken brukes fortsatt som referansegruppe</a:t>
            </a:r>
            <a:endParaRPr lang="nb-NO" dirty="0"/>
          </a:p>
        </p:txBody>
      </p:sp>
    </p:spTree>
    <p:extLst>
      <p:ext uri="{BB962C8B-B14F-4D97-AF65-F5344CB8AC3E}">
        <p14:creationId xmlns:p14="http://schemas.microsoft.com/office/powerpoint/2010/main" val="3947677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07265"/>
            <a:ext cx="9145016" cy="601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p:cNvSpPr txBox="1"/>
          <p:nvPr/>
        </p:nvSpPr>
        <p:spPr>
          <a:xfrm>
            <a:off x="7812360" y="6757361"/>
            <a:ext cx="1070358" cy="369332"/>
          </a:xfrm>
          <a:prstGeom prst="rect">
            <a:avLst/>
          </a:prstGeom>
          <a:noFill/>
        </p:spPr>
        <p:txBody>
          <a:bodyPr wrap="none" rtlCol="0">
            <a:spAutoFit/>
          </a:bodyPr>
          <a:lstStyle/>
          <a:p>
            <a:r>
              <a:rPr lang="nb-NO" dirty="0"/>
              <a:t>m</a:t>
            </a:r>
            <a:r>
              <a:rPr lang="nb-NO" dirty="0" smtClean="0"/>
              <a:t>ed fler..</a:t>
            </a:r>
            <a:endParaRPr lang="nb-NO" dirty="0"/>
          </a:p>
        </p:txBody>
      </p:sp>
    </p:spTree>
    <p:extLst>
      <p:ext uri="{BB962C8B-B14F-4D97-AF65-F5344CB8AC3E}">
        <p14:creationId xmlns:p14="http://schemas.microsoft.com/office/powerpoint/2010/main" val="2396869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Arbeid med K-reforma hos FM</a:t>
            </a: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269" y="1488398"/>
            <a:ext cx="2045742" cy="13638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200" y="1606190"/>
            <a:ext cx="2015716" cy="1343811"/>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39" y="3786307"/>
            <a:ext cx="2123728" cy="1415819"/>
          </a:xfrm>
          <a:prstGeom prst="rect">
            <a:avLst/>
          </a:prstGeom>
        </p:spPr>
      </p:pic>
      <p:pic>
        <p:nvPicPr>
          <p:cNvPr id="9" name="Plassholder for innhold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4356" y="3806877"/>
            <a:ext cx="1468116" cy="2082230"/>
          </a:xfrm>
          <a:prstGeom prst="rect">
            <a:avLst/>
          </a:prstGeom>
        </p:spPr>
      </p:pic>
      <p:pic>
        <p:nvPicPr>
          <p:cNvPr id="11" name="Bild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14123" y="1616435"/>
            <a:ext cx="1677210" cy="1439582"/>
          </a:xfrm>
          <a:prstGeom prst="rect">
            <a:avLst/>
          </a:prstGeom>
        </p:spPr>
      </p:pic>
      <p:sp>
        <p:nvSpPr>
          <p:cNvPr id="17" name="TekstSylinder 16"/>
          <p:cNvSpPr txBox="1"/>
          <p:nvPr/>
        </p:nvSpPr>
        <p:spPr>
          <a:xfrm>
            <a:off x="524116" y="3056017"/>
            <a:ext cx="2160240" cy="646331"/>
          </a:xfrm>
          <a:prstGeom prst="rect">
            <a:avLst/>
          </a:prstGeom>
          <a:noFill/>
        </p:spPr>
        <p:txBody>
          <a:bodyPr wrap="square" rtlCol="0">
            <a:spAutoFit/>
          </a:bodyPr>
          <a:lstStyle/>
          <a:p>
            <a:r>
              <a:rPr lang="nb-NO" dirty="0" smtClean="0"/>
              <a:t>Fylkesmann </a:t>
            </a:r>
            <a:br>
              <a:rPr lang="nb-NO" dirty="0" smtClean="0"/>
            </a:br>
            <a:r>
              <a:rPr lang="nb-NO" dirty="0" smtClean="0"/>
              <a:t>Lodve Solholm</a:t>
            </a:r>
            <a:endParaRPr lang="nb-NO" dirty="0"/>
          </a:p>
        </p:txBody>
      </p:sp>
      <p:sp>
        <p:nvSpPr>
          <p:cNvPr id="18" name="TekstSylinder 17"/>
          <p:cNvSpPr txBox="1"/>
          <p:nvPr/>
        </p:nvSpPr>
        <p:spPr>
          <a:xfrm>
            <a:off x="2921200" y="3030526"/>
            <a:ext cx="2015716" cy="646331"/>
          </a:xfrm>
          <a:prstGeom prst="rect">
            <a:avLst/>
          </a:prstGeom>
          <a:noFill/>
        </p:spPr>
        <p:txBody>
          <a:bodyPr wrap="square" rtlCol="0">
            <a:spAutoFit/>
          </a:bodyPr>
          <a:lstStyle/>
          <a:p>
            <a:r>
              <a:rPr lang="nb-NO" dirty="0" smtClean="0"/>
              <a:t>Ass. fylkesmann Rigmor Brøste</a:t>
            </a:r>
            <a:endParaRPr lang="nb-NO" dirty="0"/>
          </a:p>
        </p:txBody>
      </p:sp>
      <p:sp>
        <p:nvSpPr>
          <p:cNvPr id="20" name="TekstSylinder 19"/>
          <p:cNvSpPr txBox="1"/>
          <p:nvPr/>
        </p:nvSpPr>
        <p:spPr>
          <a:xfrm>
            <a:off x="4788024" y="3116244"/>
            <a:ext cx="2736304" cy="646331"/>
          </a:xfrm>
          <a:prstGeom prst="rect">
            <a:avLst/>
          </a:prstGeom>
          <a:noFill/>
        </p:spPr>
        <p:txBody>
          <a:bodyPr wrap="square" rtlCol="0">
            <a:spAutoFit/>
          </a:bodyPr>
          <a:lstStyle/>
          <a:p>
            <a:r>
              <a:rPr lang="nb-NO" dirty="0" smtClean="0"/>
              <a:t>Direktør Justis- og beredskap Helge Mogstad</a:t>
            </a:r>
            <a:endParaRPr lang="nb-NO" dirty="0"/>
          </a:p>
        </p:txBody>
      </p:sp>
      <p:sp>
        <p:nvSpPr>
          <p:cNvPr id="21" name="TekstSylinder 20"/>
          <p:cNvSpPr txBox="1"/>
          <p:nvPr/>
        </p:nvSpPr>
        <p:spPr>
          <a:xfrm>
            <a:off x="152137" y="5332146"/>
            <a:ext cx="2622314" cy="646331"/>
          </a:xfrm>
          <a:prstGeom prst="rect">
            <a:avLst/>
          </a:prstGeom>
          <a:noFill/>
        </p:spPr>
        <p:txBody>
          <a:bodyPr wrap="square" rtlCol="0">
            <a:spAutoFit/>
          </a:bodyPr>
          <a:lstStyle/>
          <a:p>
            <a:r>
              <a:rPr lang="nb-NO" dirty="0" smtClean="0"/>
              <a:t>Kommunikasjonsrådgiver Vidar Myklebust</a:t>
            </a:r>
            <a:endParaRPr lang="nb-NO" dirty="0"/>
          </a:p>
        </p:txBody>
      </p:sp>
      <p:sp>
        <p:nvSpPr>
          <p:cNvPr id="22" name="TekstSylinder 21"/>
          <p:cNvSpPr txBox="1"/>
          <p:nvPr/>
        </p:nvSpPr>
        <p:spPr>
          <a:xfrm>
            <a:off x="2679226" y="5925802"/>
            <a:ext cx="1728191" cy="646331"/>
          </a:xfrm>
          <a:prstGeom prst="rect">
            <a:avLst/>
          </a:prstGeom>
          <a:noFill/>
        </p:spPr>
        <p:txBody>
          <a:bodyPr wrap="square" rtlCol="0">
            <a:spAutoFit/>
          </a:bodyPr>
          <a:lstStyle/>
          <a:p>
            <a:r>
              <a:rPr lang="nb-NO" dirty="0" smtClean="0"/>
              <a:t>Prosessveileder </a:t>
            </a:r>
            <a:br>
              <a:rPr lang="nb-NO" dirty="0" smtClean="0"/>
            </a:br>
            <a:r>
              <a:rPr lang="nb-NO" dirty="0" smtClean="0"/>
              <a:t>Vigdis R. Vestad</a:t>
            </a:r>
            <a:endParaRPr lang="nb-NO" dirty="0"/>
          </a:p>
        </p:txBody>
      </p:sp>
      <p:pic>
        <p:nvPicPr>
          <p:cNvPr id="3" name="Bild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5718" y="3806877"/>
            <a:ext cx="1908670" cy="1073627"/>
          </a:xfrm>
          <a:prstGeom prst="rect">
            <a:avLst/>
          </a:prstGeom>
        </p:spPr>
      </p:pic>
      <p:pic>
        <p:nvPicPr>
          <p:cNvPr id="7" name="Bild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8114" y="5010524"/>
            <a:ext cx="1803490" cy="1014463"/>
          </a:xfrm>
          <a:prstGeom prst="rect">
            <a:avLst/>
          </a:prstGeom>
        </p:spPr>
      </p:pic>
      <p:sp>
        <p:nvSpPr>
          <p:cNvPr id="10" name="TekstSylinder 9"/>
          <p:cNvSpPr txBox="1"/>
          <p:nvPr/>
        </p:nvSpPr>
        <p:spPr>
          <a:xfrm>
            <a:off x="6530762" y="4020524"/>
            <a:ext cx="1122602" cy="646331"/>
          </a:xfrm>
          <a:prstGeom prst="rect">
            <a:avLst/>
          </a:prstGeom>
          <a:noFill/>
        </p:spPr>
        <p:txBody>
          <a:bodyPr wrap="square" rtlCol="0">
            <a:spAutoFit/>
          </a:bodyPr>
          <a:lstStyle/>
          <a:p>
            <a:r>
              <a:rPr lang="nb-NO" dirty="0" smtClean="0"/>
              <a:t>Rådgiver Sissel Hol</a:t>
            </a:r>
            <a:endParaRPr lang="nb-NO" dirty="0"/>
          </a:p>
        </p:txBody>
      </p:sp>
      <p:sp>
        <p:nvSpPr>
          <p:cNvPr id="12" name="TekstSylinder 11"/>
          <p:cNvSpPr txBox="1"/>
          <p:nvPr/>
        </p:nvSpPr>
        <p:spPr>
          <a:xfrm>
            <a:off x="6409836" y="5098491"/>
            <a:ext cx="1243528" cy="923330"/>
          </a:xfrm>
          <a:prstGeom prst="rect">
            <a:avLst/>
          </a:prstGeom>
          <a:noFill/>
        </p:spPr>
        <p:txBody>
          <a:bodyPr wrap="square" rtlCol="0">
            <a:spAutoFit/>
          </a:bodyPr>
          <a:lstStyle/>
          <a:p>
            <a:r>
              <a:rPr lang="nb-NO" dirty="0" smtClean="0"/>
              <a:t>Rådgiver</a:t>
            </a:r>
            <a:br>
              <a:rPr lang="nb-NO" dirty="0" smtClean="0"/>
            </a:br>
            <a:r>
              <a:rPr lang="nb-NO" dirty="0" smtClean="0"/>
              <a:t>Martin G.</a:t>
            </a:r>
            <a:br>
              <a:rPr lang="nb-NO" dirty="0" smtClean="0"/>
            </a:br>
            <a:r>
              <a:rPr lang="nb-NO" dirty="0" smtClean="0"/>
              <a:t>Mortensen</a:t>
            </a:r>
            <a:endParaRPr lang="nb-NO" dirty="0"/>
          </a:p>
        </p:txBody>
      </p:sp>
    </p:spTree>
    <p:extLst>
      <p:ext uri="{BB962C8B-B14F-4D97-AF65-F5344CB8AC3E}">
        <p14:creationId xmlns:p14="http://schemas.microsoft.com/office/powerpoint/2010/main" val="519835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Demokratiutfordringen</a:t>
            </a:r>
            <a:r>
              <a:rPr lang="nn-NO" dirty="0" smtClean="0"/>
              <a:t>  </a:t>
            </a:r>
            <a:endParaRPr lang="nn-NO" dirty="0"/>
          </a:p>
        </p:txBody>
      </p:sp>
      <p:sp>
        <p:nvSpPr>
          <p:cNvPr id="3" name="Plassholder for innhold 2"/>
          <p:cNvSpPr>
            <a:spLocks noGrp="1"/>
          </p:cNvSpPr>
          <p:nvPr>
            <p:ph idx="1"/>
          </p:nvPr>
        </p:nvSpPr>
        <p:spPr/>
        <p:txBody>
          <a:bodyPr/>
          <a:lstStyle/>
          <a:p>
            <a:r>
              <a:rPr lang="nn-NO" dirty="0" smtClean="0"/>
              <a:t>Utkant – «lang avstand til makta»</a:t>
            </a:r>
          </a:p>
          <a:p>
            <a:r>
              <a:rPr lang="nn-NO" dirty="0" err="1" smtClean="0"/>
              <a:t>Hvordan</a:t>
            </a:r>
            <a:r>
              <a:rPr lang="nn-NO" dirty="0" smtClean="0"/>
              <a:t> sikre «lokalstyret»</a:t>
            </a:r>
          </a:p>
          <a:p>
            <a:r>
              <a:rPr lang="nn-NO" dirty="0" smtClean="0"/>
              <a:t>Servicekontor </a:t>
            </a:r>
          </a:p>
          <a:p>
            <a:r>
              <a:rPr lang="nn-NO" dirty="0" smtClean="0"/>
              <a:t>Kommuneloven § 12</a:t>
            </a:r>
          </a:p>
          <a:p>
            <a:r>
              <a:rPr lang="nn-NO" dirty="0" smtClean="0"/>
              <a:t>Stor </a:t>
            </a:r>
            <a:r>
              <a:rPr lang="nn-NO" dirty="0" err="1" smtClean="0"/>
              <a:t>adgang</a:t>
            </a:r>
            <a:r>
              <a:rPr lang="nn-NO" dirty="0" smtClean="0"/>
              <a:t> til delegasjon til </a:t>
            </a:r>
            <a:r>
              <a:rPr lang="nn-NO" dirty="0" err="1" smtClean="0"/>
              <a:t>kommunedelsutvalg</a:t>
            </a:r>
            <a:r>
              <a:rPr lang="nn-NO" dirty="0" smtClean="0"/>
              <a:t> /</a:t>
            </a:r>
            <a:r>
              <a:rPr lang="nn-NO" dirty="0" err="1" smtClean="0"/>
              <a:t>bydelsutvalg</a:t>
            </a:r>
            <a:endParaRPr lang="nn-NO" dirty="0" smtClean="0"/>
          </a:p>
          <a:p>
            <a:r>
              <a:rPr lang="nn-NO" dirty="0" smtClean="0"/>
              <a:t>Direkte </a:t>
            </a:r>
            <a:r>
              <a:rPr lang="nn-NO" dirty="0" err="1" smtClean="0"/>
              <a:t>valg</a:t>
            </a:r>
            <a:r>
              <a:rPr lang="nn-NO" dirty="0" smtClean="0"/>
              <a:t> til </a:t>
            </a:r>
            <a:r>
              <a:rPr lang="nn-NO" dirty="0" err="1" smtClean="0"/>
              <a:t>kommunedelsutvalg</a:t>
            </a:r>
            <a:endParaRPr lang="nn-NO" dirty="0" smtClean="0"/>
          </a:p>
          <a:p>
            <a:endParaRPr lang="nn-NO" dirty="0"/>
          </a:p>
          <a:p>
            <a:endParaRPr lang="nn-NO" dirty="0" smtClean="0"/>
          </a:p>
          <a:p>
            <a:endParaRPr lang="nn-NO" dirty="0" smtClean="0"/>
          </a:p>
          <a:p>
            <a:endParaRPr lang="nn-NO" dirty="0" smtClean="0"/>
          </a:p>
          <a:p>
            <a:endParaRPr lang="nn-NO" dirty="0"/>
          </a:p>
        </p:txBody>
      </p:sp>
    </p:spTree>
    <p:extLst>
      <p:ext uri="{BB962C8B-B14F-4D97-AF65-F5344CB8AC3E}">
        <p14:creationId xmlns:p14="http://schemas.microsoft.com/office/powerpoint/2010/main" val="403461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8596" y="1268760"/>
            <a:ext cx="7000924" cy="231414"/>
          </a:xfrm>
        </p:spPr>
        <p:txBody>
          <a:bodyPr>
            <a:normAutofit fontScale="90000"/>
          </a:bodyPr>
          <a:lstStyle/>
          <a:p>
            <a:r>
              <a:rPr lang="nb-NO" dirty="0" smtClean="0"/>
              <a:t>Hva kan kommunene forvente av Fylkesmannen</a:t>
            </a:r>
            <a:endParaRPr lang="nb-NO" dirty="0"/>
          </a:p>
        </p:txBody>
      </p:sp>
      <p:sp>
        <p:nvSpPr>
          <p:cNvPr id="3" name="Plassholder for innhold 2"/>
          <p:cNvSpPr>
            <a:spLocks noGrp="1"/>
          </p:cNvSpPr>
          <p:nvPr>
            <p:ph idx="1"/>
          </p:nvPr>
        </p:nvSpPr>
        <p:spPr>
          <a:xfrm>
            <a:off x="457200" y="2276872"/>
            <a:ext cx="6972320" cy="3849291"/>
          </a:xfrm>
        </p:spPr>
        <p:txBody>
          <a:bodyPr>
            <a:normAutofit fontScale="92500" lnSpcReduction="10000"/>
          </a:bodyPr>
          <a:lstStyle/>
          <a:p>
            <a:r>
              <a:rPr lang="nb-NO" dirty="0" smtClean="0"/>
              <a:t>Juridiske avklaringer knyttet til reforma </a:t>
            </a:r>
          </a:p>
          <a:p>
            <a:r>
              <a:rPr lang="nb-NO" dirty="0" smtClean="0"/>
              <a:t>Tett samarbeid med nabofylkesmenn</a:t>
            </a:r>
          </a:p>
          <a:p>
            <a:r>
              <a:rPr lang="nb-NO" dirty="0"/>
              <a:t>I</a:t>
            </a:r>
            <a:r>
              <a:rPr lang="nb-NO" dirty="0" smtClean="0"/>
              <a:t>nnledere i lokale møter og arrangement</a:t>
            </a:r>
          </a:p>
          <a:p>
            <a:r>
              <a:rPr lang="nb-NO" dirty="0" smtClean="0"/>
              <a:t>Samtalepartner for øverste administrative og politiske ledelse</a:t>
            </a:r>
          </a:p>
          <a:p>
            <a:r>
              <a:rPr lang="nb-NO" dirty="0" smtClean="0"/>
              <a:t>Bindeledd til departementet.</a:t>
            </a:r>
          </a:p>
          <a:p>
            <a:r>
              <a:rPr lang="nb-NO" dirty="0" smtClean="0"/>
              <a:t>Prosjektskjønn til regionrådenes arbeid med reformen</a:t>
            </a:r>
          </a:p>
          <a:p>
            <a:endParaRPr lang="nb-NO" dirty="0" smtClean="0"/>
          </a:p>
          <a:p>
            <a:endParaRPr lang="nb-NO" dirty="0" smtClean="0"/>
          </a:p>
          <a:p>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1034191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Forventninger til kommunene:</a:t>
            </a:r>
            <a:endParaRPr lang="nb-NO" dirty="0"/>
          </a:p>
        </p:txBody>
      </p:sp>
      <p:sp>
        <p:nvSpPr>
          <p:cNvPr id="3" name="Plassholder for innhold 2"/>
          <p:cNvSpPr>
            <a:spLocks noGrp="1"/>
          </p:cNvSpPr>
          <p:nvPr>
            <p:ph idx="1"/>
          </p:nvPr>
        </p:nvSpPr>
        <p:spPr>
          <a:xfrm>
            <a:off x="107504" y="1600200"/>
            <a:ext cx="7322016" cy="4525963"/>
          </a:xfrm>
        </p:spPr>
        <p:txBody>
          <a:bodyPr/>
          <a:lstStyle/>
          <a:p>
            <a:r>
              <a:rPr lang="nb-NO" dirty="0" smtClean="0"/>
              <a:t>At hver kommune oppnevnes en egen kontaktperson</a:t>
            </a:r>
          </a:p>
          <a:p>
            <a:r>
              <a:rPr lang="nb-NO" dirty="0" smtClean="0"/>
              <a:t>Godt samarbeid gjennom regionrådene </a:t>
            </a:r>
          </a:p>
          <a:p>
            <a:r>
              <a:rPr lang="nb-NO" dirty="0" smtClean="0"/>
              <a:t>At man jobber med å ta lokalt eierskap</a:t>
            </a:r>
          </a:p>
          <a:p>
            <a:r>
              <a:rPr lang="nb-NO" dirty="0" smtClean="0"/>
              <a:t>At man går bredt ut, og ikke lager begrensninger tidlig i prosessen</a:t>
            </a:r>
          </a:p>
          <a:p>
            <a:r>
              <a:rPr lang="nb-NO" dirty="0" smtClean="0"/>
              <a:t>At man overholder de nasjonale og lokale fristene</a:t>
            </a:r>
          </a:p>
          <a:p>
            <a:endParaRPr lang="nb-NO" dirty="0" smtClean="0"/>
          </a:p>
          <a:p>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203449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smtClean="0"/>
              <a:t>Hva kjennetegner en god prosess ?</a:t>
            </a:r>
            <a:endParaRPr lang="nb-NO" sz="3600" b="1" dirty="0"/>
          </a:p>
        </p:txBody>
      </p:sp>
      <p:sp>
        <p:nvSpPr>
          <p:cNvPr id="3" name="Plassholder for innhold 2"/>
          <p:cNvSpPr>
            <a:spLocks noGrp="1"/>
          </p:cNvSpPr>
          <p:nvPr>
            <p:ph idx="1"/>
          </p:nvPr>
        </p:nvSpPr>
        <p:spPr/>
        <p:txBody>
          <a:bodyPr>
            <a:normAutofit fontScale="92500" lnSpcReduction="20000"/>
          </a:bodyPr>
          <a:lstStyle/>
          <a:p>
            <a:r>
              <a:rPr lang="nb-NO" b="1" dirty="0" smtClean="0"/>
              <a:t>Planlegg godt </a:t>
            </a:r>
            <a:r>
              <a:rPr lang="nb-NO" sz="2800" dirty="0" smtClean="0"/>
              <a:t>hele prosessperioden</a:t>
            </a:r>
          </a:p>
          <a:p>
            <a:r>
              <a:rPr lang="nb-NO" b="1" dirty="0" smtClean="0"/>
              <a:t>Få fram fakta! </a:t>
            </a:r>
            <a:r>
              <a:rPr lang="nb-NO" sz="2800" dirty="0" smtClean="0"/>
              <a:t>Bli enig om utfordringene!</a:t>
            </a:r>
          </a:p>
          <a:p>
            <a:endParaRPr lang="nb-NO" sz="2800" dirty="0" smtClean="0"/>
          </a:p>
          <a:p>
            <a:pPr marL="342900" lvl="1" indent="-342900">
              <a:buFont typeface="Arial" pitchFamily="34" charset="0"/>
              <a:buChar char="•"/>
            </a:pPr>
            <a:r>
              <a:rPr lang="nb-NO" sz="3200" b="1" dirty="0"/>
              <a:t>Tenk og jobb annerledes enn dere pleier.</a:t>
            </a:r>
            <a:r>
              <a:rPr lang="nb-NO" dirty="0"/>
              <a:t/>
            </a:r>
            <a:br>
              <a:rPr lang="nb-NO" dirty="0"/>
            </a:br>
            <a:r>
              <a:rPr lang="nb-NO" dirty="0"/>
              <a:t>Dette er den viktigste jobben dere gjør for framtida i din kommune og </a:t>
            </a:r>
            <a:r>
              <a:rPr lang="nb-NO" dirty="0" smtClean="0"/>
              <a:t>for å styrke </a:t>
            </a:r>
            <a:r>
              <a:rPr lang="nb-NO" dirty="0"/>
              <a:t>region</a:t>
            </a:r>
            <a:r>
              <a:rPr lang="nb-NO" dirty="0" smtClean="0"/>
              <a:t>!</a:t>
            </a:r>
          </a:p>
          <a:p>
            <a:pPr marL="342900" lvl="1" indent="-342900">
              <a:buFont typeface="Arial" pitchFamily="34" charset="0"/>
              <a:buChar char="•"/>
            </a:pPr>
            <a:r>
              <a:rPr lang="nb-NO" dirty="0" smtClean="0"/>
              <a:t>Ikke begynn med å lanser forslag til løsning !</a:t>
            </a:r>
            <a:endParaRPr lang="nb-NO" dirty="0"/>
          </a:p>
          <a:p>
            <a:r>
              <a:rPr lang="nb-NO" b="1" dirty="0" smtClean="0"/>
              <a:t>Involvering</a:t>
            </a:r>
          </a:p>
          <a:p>
            <a:pPr lvl="1"/>
            <a:r>
              <a:rPr lang="nb-NO" dirty="0" smtClean="0"/>
              <a:t>Kommunepolitikerne, næringslivet og ulike grupper og organisasjoner i lokalsamfunnet. </a:t>
            </a:r>
            <a:r>
              <a:rPr lang="nb-NO" u="sng" dirty="0" smtClean="0"/>
              <a:t>Spesielt ungdommen!</a:t>
            </a:r>
          </a:p>
        </p:txBody>
      </p:sp>
    </p:spTree>
    <p:extLst>
      <p:ext uri="{BB962C8B-B14F-4D97-AF65-F5344CB8AC3E}">
        <p14:creationId xmlns:p14="http://schemas.microsoft.com/office/powerpoint/2010/main" val="121549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Sarpsborg Skjermbilde.JPG"/>
          <p:cNvPicPr>
            <a:picLocks noChangeAspect="1"/>
          </p:cNvPicPr>
          <p:nvPr/>
        </p:nvPicPr>
        <p:blipFill>
          <a:blip r:embed="rId3"/>
          <a:srcRect l="2057" r="32647"/>
          <a:stretch>
            <a:fillRect/>
          </a:stretch>
        </p:blipFill>
        <p:spPr>
          <a:xfrm>
            <a:off x="5651500" y="3730625"/>
            <a:ext cx="3313113" cy="2722563"/>
          </a:xfrm>
          <a:prstGeom prst="rect">
            <a:avLst/>
          </a:prstGeom>
          <a:ln>
            <a:noFill/>
          </a:ln>
          <a:effectLst>
            <a:outerShdw blurRad="292100" dist="139700" dir="2700000" algn="tl" rotWithShape="0">
              <a:srgbClr val="333333">
                <a:alpha val="65000"/>
              </a:srgbClr>
            </a:outerShdw>
          </a:effectLst>
        </p:spPr>
      </p:pic>
      <p:sp>
        <p:nvSpPr>
          <p:cNvPr id="57347" name="Tittel 1"/>
          <p:cNvSpPr>
            <a:spLocks noGrp="1"/>
          </p:cNvSpPr>
          <p:nvPr>
            <p:ph type="title"/>
          </p:nvPr>
        </p:nvSpPr>
        <p:spPr>
          <a:xfrm>
            <a:off x="719138" y="296863"/>
            <a:ext cx="7632700" cy="1143000"/>
          </a:xfrm>
        </p:spPr>
        <p:txBody>
          <a:bodyPr/>
          <a:lstStyle/>
          <a:p>
            <a:pPr eaLnBrk="1" hangingPunct="1"/>
            <a:endParaRPr lang="nb-NO" altLang="nb-NO" dirty="0" smtClean="0"/>
          </a:p>
        </p:txBody>
      </p:sp>
      <p:graphicFrame>
        <p:nvGraphicFramePr>
          <p:cNvPr id="5" name="Plassholder for innhold 4"/>
          <p:cNvGraphicFramePr>
            <a:graphicFrameLocks noGrp="1"/>
          </p:cNvGraphicFramePr>
          <p:nvPr>
            <p:ph idx="1"/>
            <p:extLst/>
          </p:nvPr>
        </p:nvGraphicFramePr>
        <p:xfrm>
          <a:off x="323528" y="116632"/>
          <a:ext cx="8640960"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349" name="Plassholder for lysbildenummer 3"/>
          <p:cNvSpPr>
            <a:spLocks noGrp="1"/>
          </p:cNvSpPr>
          <p:nvPr>
            <p:ph type="sldNum" sz="quarter" idx="4294967295"/>
          </p:nvPr>
        </p:nvSpPr>
        <p:spPr bwMode="auto">
          <a:xfrm>
            <a:off x="5292080" y="650029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F496C96-1960-4750-8857-391DA8CEA364}" type="slidenum">
              <a:rPr lang="nb-NO" altLang="nb-NO" sz="1000">
                <a:solidFill>
                  <a:srgbClr val="856D73"/>
                </a:solidFill>
              </a:rPr>
              <a:pPr>
                <a:spcBef>
                  <a:spcPct val="0"/>
                </a:spcBef>
                <a:buFontTx/>
                <a:buNone/>
              </a:pPr>
              <a:t>2</a:t>
            </a:fld>
            <a:endParaRPr lang="nb-NO" altLang="nb-NO" sz="1000" dirty="0">
              <a:solidFill>
                <a:srgbClr val="856D73"/>
              </a:solidFill>
            </a:endParaRPr>
          </a:p>
        </p:txBody>
      </p:sp>
      <p:pic>
        <p:nvPicPr>
          <p:cNvPr id="6" name="Picture 2" descr="Arendal gamle rådhus ca 1956."/>
          <p:cNvPicPr>
            <a:picLocks noChangeAspect="1" noChangeArrowheads="1"/>
          </p:cNvPicPr>
          <p:nvPr/>
        </p:nvPicPr>
        <p:blipFill>
          <a:blip r:embed="rId9"/>
          <a:srcRect/>
          <a:stretch>
            <a:fillRect/>
          </a:stretch>
        </p:blipFill>
        <p:spPr bwMode="auto">
          <a:xfrm>
            <a:off x="539750" y="5216525"/>
            <a:ext cx="1368425" cy="949325"/>
          </a:xfrm>
          <a:prstGeom prst="rect">
            <a:avLst/>
          </a:prstGeom>
          <a:ln>
            <a:noFill/>
          </a:ln>
          <a:effectLst>
            <a:outerShdw blurRad="292100" dist="139700" dir="2700000" algn="tl" rotWithShape="0">
              <a:srgbClr val="333333">
                <a:alpha val="65000"/>
              </a:srgbClr>
            </a:outerShdw>
          </a:effectLst>
        </p:spPr>
      </p:pic>
      <p:cxnSp>
        <p:nvCxnSpPr>
          <p:cNvPr id="9" name="Rett pil 8"/>
          <p:cNvCxnSpPr/>
          <p:nvPr/>
        </p:nvCxnSpPr>
        <p:spPr>
          <a:xfrm>
            <a:off x="2339975" y="5732463"/>
            <a:ext cx="3455988"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0051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t>Tenk stort</a:t>
            </a:r>
            <a:endParaRPr lang="nn-NO" b="1" dirty="0"/>
          </a:p>
        </p:txBody>
      </p:sp>
      <p:sp>
        <p:nvSpPr>
          <p:cNvPr id="3" name="Plassholder for innhold 2"/>
          <p:cNvSpPr>
            <a:spLocks noGrp="1"/>
          </p:cNvSpPr>
          <p:nvPr>
            <p:ph idx="1"/>
          </p:nvPr>
        </p:nvSpPr>
        <p:spPr/>
        <p:txBody>
          <a:bodyPr/>
          <a:lstStyle/>
          <a:p>
            <a:r>
              <a:rPr lang="nn-NO" dirty="0"/>
              <a:t>T</a:t>
            </a:r>
            <a:r>
              <a:rPr lang="nn-NO" dirty="0" smtClean="0"/>
              <a:t>enk også regionalt – gjerne over fylkesgrensa</a:t>
            </a:r>
            <a:endParaRPr lang="nn-NO" dirty="0"/>
          </a:p>
          <a:p>
            <a:r>
              <a:rPr lang="nn-NO" dirty="0" err="1" smtClean="0"/>
              <a:t>Ikke</a:t>
            </a:r>
            <a:r>
              <a:rPr lang="nn-NO" dirty="0" smtClean="0"/>
              <a:t> start med konklusjonen</a:t>
            </a:r>
          </a:p>
          <a:p>
            <a:r>
              <a:rPr lang="nn-NO" dirty="0" smtClean="0"/>
              <a:t>Sikre gode prosesser i kommunen</a:t>
            </a:r>
          </a:p>
          <a:p>
            <a:r>
              <a:rPr lang="nn-NO" dirty="0" smtClean="0"/>
              <a:t>Involver </a:t>
            </a:r>
            <a:r>
              <a:rPr lang="nn-NO" dirty="0" err="1" smtClean="0"/>
              <a:t>frivilligheten</a:t>
            </a:r>
            <a:r>
              <a:rPr lang="nn-NO" dirty="0" smtClean="0"/>
              <a:t> /ungdommen/ </a:t>
            </a:r>
            <a:r>
              <a:rPr lang="nn-NO" dirty="0" err="1" smtClean="0"/>
              <a:t>ansatte</a:t>
            </a:r>
            <a:r>
              <a:rPr lang="nn-NO" dirty="0" smtClean="0"/>
              <a:t> i kommunen </a:t>
            </a:r>
          </a:p>
          <a:p>
            <a:r>
              <a:rPr lang="nn-NO" dirty="0" smtClean="0"/>
              <a:t>Still </a:t>
            </a:r>
            <a:r>
              <a:rPr lang="nn-NO" dirty="0" err="1" smtClean="0"/>
              <a:t>dere</a:t>
            </a:r>
            <a:r>
              <a:rPr lang="nn-NO" dirty="0" smtClean="0"/>
              <a:t> spørsmålet:</a:t>
            </a:r>
          </a:p>
          <a:p>
            <a:r>
              <a:rPr lang="nn-NO" b="1" dirty="0" err="1"/>
              <a:t>H</a:t>
            </a:r>
            <a:r>
              <a:rPr lang="nn-NO" b="1" dirty="0" err="1" smtClean="0"/>
              <a:t>va</a:t>
            </a:r>
            <a:r>
              <a:rPr lang="nn-NO" b="1" dirty="0" smtClean="0"/>
              <a:t> er kommunen sin kvardagsregion?</a:t>
            </a:r>
          </a:p>
          <a:p>
            <a:endParaRPr lang="nn-NO" dirty="0" smtClean="0"/>
          </a:p>
          <a:p>
            <a:endParaRPr lang="nn-NO" dirty="0"/>
          </a:p>
        </p:txBody>
      </p:sp>
    </p:spTree>
    <p:extLst>
      <p:ext uri="{BB962C8B-B14F-4D97-AF65-F5344CB8AC3E}">
        <p14:creationId xmlns:p14="http://schemas.microsoft.com/office/powerpoint/2010/main" val="2098021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Nytt verktøy lansert 25.9</a:t>
            </a:r>
            <a:endParaRPr lang="nb-NO" dirty="0"/>
          </a:p>
        </p:txBody>
      </p:sp>
      <p:pic>
        <p:nvPicPr>
          <p:cNvPr id="4" name="Plassholder for innhold 3"/>
          <p:cNvPicPr>
            <a:picLocks noGrp="1" noChangeAspect="1"/>
          </p:cNvPicPr>
          <p:nvPr>
            <p:ph idx="1"/>
          </p:nvPr>
        </p:nvPicPr>
        <p:blipFill>
          <a:blip r:embed="rId3"/>
          <a:stretch>
            <a:fillRect/>
          </a:stretch>
        </p:blipFill>
        <p:spPr>
          <a:xfrm>
            <a:off x="844049" y="1600200"/>
            <a:ext cx="6198601" cy="4525963"/>
          </a:xfrm>
          <a:prstGeom prst="rect">
            <a:avLst/>
          </a:prstGeom>
        </p:spPr>
      </p:pic>
    </p:spTree>
    <p:extLst>
      <p:ext uri="{BB962C8B-B14F-4D97-AF65-F5344CB8AC3E}">
        <p14:creationId xmlns:p14="http://schemas.microsoft.com/office/powerpoint/2010/main" val="8022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8576" y="908720"/>
            <a:ext cx="7000924" cy="785818"/>
          </a:xfrm>
        </p:spPr>
        <p:txBody>
          <a:bodyPr>
            <a:noAutofit/>
          </a:bodyPr>
          <a:lstStyle/>
          <a:p>
            <a:r>
              <a:rPr lang="nb-NO" sz="2400" b="1" dirty="0" smtClean="0"/>
              <a:t>Ungdommen åpnet </a:t>
            </a:r>
            <a:r>
              <a:rPr lang="nb-NO" sz="2400" b="1" dirty="0" err="1" smtClean="0"/>
              <a:t>Oppstartssamling</a:t>
            </a:r>
            <a:r>
              <a:rPr lang="nb-NO" sz="2400" b="1" dirty="0" smtClean="0"/>
              <a:t> for</a:t>
            </a:r>
            <a:br>
              <a:rPr lang="nb-NO" sz="2400" b="1" dirty="0" smtClean="0"/>
            </a:br>
            <a:r>
              <a:rPr lang="nb-NO" sz="2400" b="1" dirty="0" smtClean="0"/>
              <a:t>kommunereform 17.9 i Møre og Romsdal</a:t>
            </a:r>
            <a:endParaRPr lang="nb-NO" sz="2400" b="1" dirty="0"/>
          </a:p>
        </p:txBody>
      </p:sp>
      <p:pic>
        <p:nvPicPr>
          <p:cNvPr id="4" name="Plassholder for innhold 3"/>
          <p:cNvPicPr>
            <a:picLocks noGrp="1" noChangeAspect="1"/>
          </p:cNvPicPr>
          <p:nvPr>
            <p:ph idx="1"/>
          </p:nvPr>
        </p:nvPicPr>
        <p:blipFill>
          <a:blip r:embed="rId3"/>
          <a:stretch>
            <a:fillRect/>
          </a:stretch>
        </p:blipFill>
        <p:spPr>
          <a:xfrm>
            <a:off x="8670" y="1694538"/>
            <a:ext cx="9135330" cy="5046830"/>
          </a:xfrm>
          <a:prstGeom prst="rect">
            <a:avLst/>
          </a:prstGeom>
        </p:spPr>
      </p:pic>
    </p:spTree>
    <p:extLst>
      <p:ext uri="{BB962C8B-B14F-4D97-AF65-F5344CB8AC3E}">
        <p14:creationId xmlns:p14="http://schemas.microsoft.com/office/powerpoint/2010/main" val="2705662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tel 1"/>
          <p:cNvSpPr>
            <a:spLocks noGrp="1"/>
          </p:cNvSpPr>
          <p:nvPr>
            <p:ph type="title"/>
          </p:nvPr>
        </p:nvSpPr>
        <p:spPr>
          <a:xfrm>
            <a:off x="467544" y="1052736"/>
            <a:ext cx="6768752" cy="864096"/>
          </a:xfrm>
        </p:spPr>
        <p:txBody>
          <a:bodyPr>
            <a:noAutofit/>
          </a:bodyPr>
          <a:lstStyle/>
          <a:p>
            <a:pPr>
              <a:defRPr/>
            </a:pPr>
            <a:r>
              <a:rPr lang="nb-NO" altLang="nb-NO" b="1" dirty="0" smtClean="0"/>
              <a:t>Mål for kommunereformen: </a:t>
            </a:r>
            <a:endParaRPr lang="nb-NO" altLang="nb-NO" dirty="0" smtClean="0"/>
          </a:p>
        </p:txBody>
      </p:sp>
      <p:sp>
        <p:nvSpPr>
          <p:cNvPr id="3" name="Plassholder for innhold 2"/>
          <p:cNvSpPr>
            <a:spLocks noGrp="1"/>
          </p:cNvSpPr>
          <p:nvPr>
            <p:ph idx="1"/>
          </p:nvPr>
        </p:nvSpPr>
        <p:spPr>
          <a:xfrm>
            <a:off x="107505" y="2204864"/>
            <a:ext cx="7344816" cy="3560762"/>
          </a:xfrm>
        </p:spPr>
        <p:txBody>
          <a:bodyPr>
            <a:normAutofit/>
          </a:bodyPr>
          <a:lstStyle/>
          <a:p>
            <a:pPr>
              <a:defRPr/>
            </a:pPr>
            <a:r>
              <a:rPr lang="nb-NO" sz="2400" b="1" dirty="0" smtClean="0"/>
              <a:t>Gode og likeverdige tjenester til innbyggerne</a:t>
            </a:r>
            <a:br>
              <a:rPr lang="nb-NO" sz="2400" b="1" dirty="0" smtClean="0"/>
            </a:br>
            <a:endParaRPr lang="nb-NO" sz="2400" b="1" dirty="0"/>
          </a:p>
          <a:p>
            <a:pPr>
              <a:defRPr/>
            </a:pPr>
            <a:r>
              <a:rPr lang="nb-NO" sz="2400" b="1" dirty="0" smtClean="0"/>
              <a:t>Helhetlig og samordnet samfunnsutvikling</a:t>
            </a:r>
            <a:br>
              <a:rPr lang="nb-NO" sz="2400" b="1" dirty="0" smtClean="0"/>
            </a:br>
            <a:endParaRPr lang="nb-NO" sz="2400" b="1" dirty="0" smtClean="0"/>
          </a:p>
          <a:p>
            <a:pPr>
              <a:defRPr/>
            </a:pPr>
            <a:r>
              <a:rPr lang="nb-NO" sz="2400" b="1" dirty="0" smtClean="0"/>
              <a:t>Bærekraftige og økonomisk robuste kommuner</a:t>
            </a:r>
            <a:br>
              <a:rPr lang="nb-NO" sz="2400" b="1" dirty="0" smtClean="0"/>
            </a:br>
            <a:endParaRPr lang="nb-NO" sz="2400" b="1" dirty="0"/>
          </a:p>
          <a:p>
            <a:pPr>
              <a:defRPr/>
            </a:pPr>
            <a:r>
              <a:rPr lang="nb-NO" sz="2400" b="1" dirty="0" smtClean="0"/>
              <a:t>Styrket lokaldemokrati og gi større kommuner flere oppgaver</a:t>
            </a:r>
            <a:endParaRPr lang="nb-NO" sz="2400" b="1" dirty="0"/>
          </a:p>
        </p:txBody>
      </p:sp>
    </p:spTree>
    <p:extLst>
      <p:ext uri="{BB962C8B-B14F-4D97-AF65-F5344CB8AC3E}">
        <p14:creationId xmlns:p14="http://schemas.microsoft.com/office/powerpoint/2010/main" val="406873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t>Rammer for reforma</a:t>
            </a:r>
            <a:endParaRPr lang="nn-NO" b="1" dirty="0"/>
          </a:p>
        </p:txBody>
      </p:sp>
      <p:sp>
        <p:nvSpPr>
          <p:cNvPr id="3" name="Plassholder for innhold 2"/>
          <p:cNvSpPr>
            <a:spLocks noGrp="1"/>
          </p:cNvSpPr>
          <p:nvPr>
            <p:ph idx="1"/>
          </p:nvPr>
        </p:nvSpPr>
        <p:spPr/>
        <p:txBody>
          <a:bodyPr numCol="1"/>
          <a:lstStyle/>
          <a:p>
            <a:endParaRPr lang="nb-NO" b="1" dirty="0" smtClean="0"/>
          </a:p>
          <a:p>
            <a:pPr marL="0" indent="0">
              <a:buNone/>
            </a:pPr>
            <a:r>
              <a:rPr lang="nb-NO" b="1" dirty="0" smtClean="0"/>
              <a:t>		- Oppgavereform  </a:t>
            </a:r>
          </a:p>
          <a:p>
            <a:pPr marL="0" indent="0">
              <a:buNone/>
            </a:pPr>
            <a:r>
              <a:rPr lang="nb-NO" b="1" dirty="0" smtClean="0"/>
              <a:t>		- Styringsreform</a:t>
            </a:r>
          </a:p>
          <a:p>
            <a:pPr marL="0" indent="0">
              <a:buNone/>
            </a:pPr>
            <a:r>
              <a:rPr lang="nb-NO" b="1" dirty="0" smtClean="0"/>
              <a:t>		- Strukturreform </a:t>
            </a:r>
            <a:endParaRPr lang="nb-NO" b="1" dirty="0"/>
          </a:p>
          <a:p>
            <a:pPr marL="0" indent="0">
              <a:buNone/>
            </a:pPr>
            <a:r>
              <a:rPr lang="nb-NO" b="1" dirty="0" smtClean="0"/>
              <a:t>		- Finansieringsreform</a:t>
            </a:r>
            <a:endParaRPr lang="nb-NO" b="1" dirty="0"/>
          </a:p>
          <a:p>
            <a:endParaRPr lang="nn-NO" dirty="0"/>
          </a:p>
        </p:txBody>
      </p:sp>
    </p:spTree>
    <p:extLst>
      <p:ext uri="{BB962C8B-B14F-4D97-AF65-F5344CB8AC3E}">
        <p14:creationId xmlns:p14="http://schemas.microsoft.com/office/powerpoint/2010/main" val="47857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 y="30817"/>
            <a:ext cx="9825457" cy="706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Plassholder for innhold 5"/>
          <p:cNvGraphicFramePr>
            <a:graphicFrameLocks noGrp="1"/>
          </p:cNvGraphicFramePr>
          <p:nvPr>
            <p:ph idx="1"/>
            <p:extLst/>
          </p:nvPr>
        </p:nvGraphicFramePr>
        <p:xfrm>
          <a:off x="179512" y="1124744"/>
          <a:ext cx="1800200" cy="3543801"/>
        </p:xfrm>
        <a:graphic>
          <a:graphicData uri="http://schemas.openxmlformats.org/drawingml/2006/table">
            <a:tbl>
              <a:tblPr>
                <a:tableStyleId>{5C22544A-7EE6-4342-B048-85BDC9FD1C3A}</a:tableStyleId>
              </a:tblPr>
              <a:tblGrid>
                <a:gridCol w="720080"/>
                <a:gridCol w="1080120"/>
              </a:tblGrid>
              <a:tr h="245134">
                <a:tc>
                  <a:txBody>
                    <a:bodyPr/>
                    <a:lstStyle/>
                    <a:p>
                      <a:pPr algn="l" fontAlgn="b"/>
                      <a:r>
                        <a:rPr lang="nn-NO" sz="1100" u="none" strike="noStrike" dirty="0">
                          <a:effectLst/>
                        </a:rPr>
                        <a:t>Ålesund</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85 265</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dirty="0">
                          <a:effectLst/>
                        </a:rPr>
                        <a:t>Molde</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56 553</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Kristiansund</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32 898</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Ulstein</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24 459</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Ørsta/Volda</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19 283</a:t>
                      </a:r>
                      <a:endParaRPr lang="nn-NO" sz="1100" b="0" i="0" u="none" strike="noStrike" dirty="0">
                        <a:solidFill>
                          <a:srgbClr val="000000"/>
                        </a:solidFill>
                        <a:effectLst/>
                        <a:latin typeface="Calibri"/>
                      </a:endParaRPr>
                    </a:p>
                  </a:txBody>
                  <a:tcPr marL="9525" marR="9525" marT="9525" marB="0" anchor="b"/>
                </a:tc>
              </a:tr>
              <a:tr h="257390">
                <a:tc>
                  <a:txBody>
                    <a:bodyPr/>
                    <a:lstStyle/>
                    <a:p>
                      <a:pPr algn="l" fontAlgn="b"/>
                      <a:r>
                        <a:rPr lang="nn-NO" sz="1100" u="none" strike="noStrike" dirty="0">
                          <a:effectLst/>
                        </a:rPr>
                        <a:t>Surnadal</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9 594</a:t>
                      </a:r>
                      <a:endParaRPr lang="nn-NO" sz="1100" b="0" i="0" u="none" strike="noStrike" dirty="0">
                        <a:solidFill>
                          <a:srgbClr val="000000"/>
                        </a:solidFill>
                        <a:effectLst/>
                        <a:latin typeface="Calibri"/>
                      </a:endParaRPr>
                    </a:p>
                  </a:txBody>
                  <a:tcPr marL="9525" marR="9525" marT="9525" marB="0" anchor="b"/>
                </a:tc>
              </a:tr>
              <a:tr h="245132">
                <a:tc>
                  <a:txBody>
                    <a:bodyPr/>
                    <a:lstStyle/>
                    <a:p>
                      <a:pPr algn="l" fontAlgn="b"/>
                      <a:r>
                        <a:rPr lang="nn-NO" sz="1100" u="none" strike="noStrike">
                          <a:effectLst/>
                        </a:rPr>
                        <a:t>Rauma </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7 421</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Sunndal</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7 205</a:t>
                      </a:r>
                      <a:endParaRPr lang="nn-NO" sz="1100" b="0" i="0" u="none" strike="noStrike" dirty="0">
                        <a:solidFill>
                          <a:srgbClr val="000000"/>
                        </a:solidFill>
                        <a:effectLst/>
                        <a:latin typeface="Calibri"/>
                      </a:endParaRPr>
                    </a:p>
                  </a:txBody>
                  <a:tcPr marL="9525" marR="9525" marT="9525" marB="0" anchor="b"/>
                </a:tc>
              </a:tr>
              <a:tr h="257390">
                <a:tc>
                  <a:txBody>
                    <a:bodyPr/>
                    <a:lstStyle/>
                    <a:p>
                      <a:pPr algn="l" fontAlgn="b"/>
                      <a:r>
                        <a:rPr lang="nn-NO" sz="1100" u="none" strike="noStrike" dirty="0" smtClean="0">
                          <a:effectLst/>
                        </a:rPr>
                        <a:t>Norddal/ Stranda</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6 349</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Aure </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3 570</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Vanylven</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3 336</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Smøla </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2 180</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dirty="0">
                          <a:effectLst/>
                        </a:rPr>
                        <a:t>Sandøy </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1 291</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259 404</a:t>
                      </a:r>
                      <a:endParaRPr lang="nn-NO"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68806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359" y="0"/>
            <a:ext cx="6744641" cy="5020376"/>
          </a:xfrm>
          <a:prstGeom prst="rect">
            <a:avLst/>
          </a:prstGeom>
        </p:spPr>
      </p:pic>
      <p:sp>
        <p:nvSpPr>
          <p:cNvPr id="8" name="TekstSylinder 7"/>
          <p:cNvSpPr txBox="1"/>
          <p:nvPr/>
        </p:nvSpPr>
        <p:spPr>
          <a:xfrm>
            <a:off x="6516216" y="2379383"/>
            <a:ext cx="757904" cy="261610"/>
          </a:xfrm>
          <a:prstGeom prst="rect">
            <a:avLst/>
          </a:prstGeom>
          <a:noFill/>
        </p:spPr>
        <p:txBody>
          <a:bodyPr wrap="square" rtlCol="0">
            <a:spAutoFit/>
          </a:bodyPr>
          <a:lstStyle/>
          <a:p>
            <a:r>
              <a:rPr lang="nb-NO" sz="1100" dirty="0" smtClean="0">
                <a:effectLst>
                  <a:glow rad="63500">
                    <a:schemeClr val="bg1">
                      <a:alpha val="40000"/>
                    </a:schemeClr>
                  </a:glow>
                </a:effectLst>
              </a:rPr>
              <a:t>Surnadal</a:t>
            </a:r>
            <a:endParaRPr lang="nb-NO" sz="1100" dirty="0">
              <a:effectLst>
                <a:glow rad="63500">
                  <a:schemeClr val="bg1">
                    <a:alpha val="40000"/>
                  </a:schemeClr>
                </a:glow>
              </a:effectLst>
            </a:endParaRPr>
          </a:p>
        </p:txBody>
      </p:sp>
      <p:sp>
        <p:nvSpPr>
          <p:cNvPr id="9" name="TekstSylinder 8"/>
          <p:cNvSpPr txBox="1"/>
          <p:nvPr/>
        </p:nvSpPr>
        <p:spPr>
          <a:xfrm>
            <a:off x="7524328" y="1844824"/>
            <a:ext cx="586908" cy="261610"/>
          </a:xfrm>
          <a:prstGeom prst="rect">
            <a:avLst/>
          </a:prstGeom>
          <a:noFill/>
        </p:spPr>
        <p:txBody>
          <a:bodyPr wrap="square" rtlCol="0">
            <a:spAutoFit/>
          </a:bodyPr>
          <a:lstStyle/>
          <a:p>
            <a:r>
              <a:rPr lang="nb-NO" sz="1100" dirty="0" smtClean="0">
                <a:effectLst>
                  <a:glow rad="63500">
                    <a:schemeClr val="bg1">
                      <a:alpha val="40000"/>
                    </a:schemeClr>
                  </a:glow>
                </a:effectLst>
              </a:rPr>
              <a:t>Rindal</a:t>
            </a:r>
            <a:endParaRPr lang="nb-NO" sz="1100" dirty="0">
              <a:effectLst>
                <a:glow rad="63500">
                  <a:schemeClr val="bg1">
                    <a:alpha val="40000"/>
                  </a:schemeClr>
                </a:glow>
              </a:effectLst>
            </a:endParaRPr>
          </a:p>
        </p:txBody>
      </p:sp>
      <p:sp>
        <p:nvSpPr>
          <p:cNvPr id="10" name="TekstSylinder 9"/>
          <p:cNvSpPr txBox="1"/>
          <p:nvPr/>
        </p:nvSpPr>
        <p:spPr>
          <a:xfrm>
            <a:off x="5857556" y="1484784"/>
            <a:ext cx="638444" cy="261610"/>
          </a:xfrm>
          <a:prstGeom prst="rect">
            <a:avLst/>
          </a:prstGeom>
          <a:noFill/>
        </p:spPr>
        <p:txBody>
          <a:bodyPr wrap="square" rtlCol="0">
            <a:spAutoFit/>
          </a:bodyPr>
          <a:lstStyle/>
          <a:p>
            <a:r>
              <a:rPr lang="nb-NO" sz="1100" dirty="0" smtClean="0">
                <a:effectLst>
                  <a:glow rad="63500">
                    <a:schemeClr val="bg1">
                      <a:alpha val="40000"/>
                    </a:schemeClr>
                  </a:glow>
                </a:effectLst>
              </a:rPr>
              <a:t>Halsa</a:t>
            </a:r>
            <a:endParaRPr lang="nb-NO" sz="1100" dirty="0">
              <a:effectLst>
                <a:glow rad="63500">
                  <a:schemeClr val="bg1">
                    <a:alpha val="40000"/>
                  </a:schemeClr>
                </a:glow>
              </a:effectLst>
            </a:endParaRPr>
          </a:p>
        </p:txBody>
      </p:sp>
      <p:sp>
        <p:nvSpPr>
          <p:cNvPr id="11" name="TekstSylinder 10"/>
          <p:cNvSpPr txBox="1"/>
          <p:nvPr/>
        </p:nvSpPr>
        <p:spPr>
          <a:xfrm>
            <a:off x="5507747" y="980728"/>
            <a:ext cx="527864" cy="261610"/>
          </a:xfrm>
          <a:prstGeom prst="rect">
            <a:avLst/>
          </a:prstGeom>
          <a:noFill/>
        </p:spPr>
        <p:txBody>
          <a:bodyPr wrap="square" rtlCol="0">
            <a:spAutoFit/>
          </a:bodyPr>
          <a:lstStyle/>
          <a:p>
            <a:r>
              <a:rPr lang="nb-NO" sz="1100" dirty="0" smtClean="0">
                <a:effectLst>
                  <a:glow rad="63500">
                    <a:schemeClr val="bg1">
                      <a:alpha val="40000"/>
                    </a:schemeClr>
                  </a:glow>
                </a:effectLst>
              </a:rPr>
              <a:t>Aure</a:t>
            </a:r>
            <a:endParaRPr lang="nb-NO" sz="1100" dirty="0">
              <a:effectLst>
                <a:glow rad="63500">
                  <a:schemeClr val="bg1">
                    <a:alpha val="40000"/>
                  </a:schemeClr>
                </a:glow>
              </a:effectLst>
            </a:endParaRPr>
          </a:p>
        </p:txBody>
      </p:sp>
      <p:sp>
        <p:nvSpPr>
          <p:cNvPr id="12" name="TekstSylinder 11"/>
          <p:cNvSpPr txBox="1"/>
          <p:nvPr/>
        </p:nvSpPr>
        <p:spPr>
          <a:xfrm>
            <a:off x="5004048" y="228754"/>
            <a:ext cx="675629" cy="261610"/>
          </a:xfrm>
          <a:prstGeom prst="rect">
            <a:avLst/>
          </a:prstGeom>
          <a:noFill/>
        </p:spPr>
        <p:txBody>
          <a:bodyPr wrap="square" rtlCol="0">
            <a:spAutoFit/>
          </a:bodyPr>
          <a:lstStyle/>
          <a:p>
            <a:r>
              <a:rPr lang="nb-NO" sz="1100" dirty="0" smtClean="0">
                <a:effectLst>
                  <a:glow rad="63500">
                    <a:schemeClr val="bg1">
                      <a:alpha val="40000"/>
                    </a:schemeClr>
                  </a:glow>
                </a:effectLst>
              </a:rPr>
              <a:t>Smøla</a:t>
            </a:r>
            <a:endParaRPr lang="nb-NO" sz="1100" dirty="0">
              <a:effectLst>
                <a:glow rad="63500">
                  <a:schemeClr val="bg1">
                    <a:alpha val="40000"/>
                  </a:schemeClr>
                </a:glow>
              </a:effectLst>
            </a:endParaRPr>
          </a:p>
        </p:txBody>
      </p:sp>
      <p:sp>
        <p:nvSpPr>
          <p:cNvPr id="13" name="TekstSylinder 12"/>
          <p:cNvSpPr txBox="1"/>
          <p:nvPr/>
        </p:nvSpPr>
        <p:spPr>
          <a:xfrm>
            <a:off x="4355976" y="1469053"/>
            <a:ext cx="888858" cy="261610"/>
          </a:xfrm>
          <a:prstGeom prst="rect">
            <a:avLst/>
          </a:prstGeom>
          <a:noFill/>
        </p:spPr>
        <p:txBody>
          <a:bodyPr wrap="square" rtlCol="0">
            <a:spAutoFit/>
          </a:bodyPr>
          <a:lstStyle/>
          <a:p>
            <a:r>
              <a:rPr lang="nb-NO" sz="1100" dirty="0" smtClean="0">
                <a:effectLst>
                  <a:glow rad="63500">
                    <a:schemeClr val="bg1">
                      <a:alpha val="40000"/>
                    </a:schemeClr>
                  </a:glow>
                </a:effectLst>
              </a:rPr>
              <a:t>Kristiansund</a:t>
            </a:r>
            <a:endParaRPr lang="nb-NO" sz="1100" dirty="0">
              <a:effectLst>
                <a:glow rad="63500">
                  <a:schemeClr val="bg1">
                    <a:alpha val="40000"/>
                  </a:schemeClr>
                </a:glow>
              </a:effectLst>
            </a:endParaRPr>
          </a:p>
        </p:txBody>
      </p:sp>
      <p:sp>
        <p:nvSpPr>
          <p:cNvPr id="14" name="TekstSylinder 13"/>
          <p:cNvSpPr txBox="1"/>
          <p:nvPr/>
        </p:nvSpPr>
        <p:spPr>
          <a:xfrm>
            <a:off x="5169932" y="2090222"/>
            <a:ext cx="675629" cy="261610"/>
          </a:xfrm>
          <a:prstGeom prst="rect">
            <a:avLst/>
          </a:prstGeom>
          <a:noFill/>
        </p:spPr>
        <p:txBody>
          <a:bodyPr wrap="square" rtlCol="0">
            <a:spAutoFit/>
          </a:bodyPr>
          <a:lstStyle/>
          <a:p>
            <a:r>
              <a:rPr lang="nb-NO" sz="1100" dirty="0" smtClean="0">
                <a:effectLst>
                  <a:glow rad="63500">
                    <a:schemeClr val="bg1">
                      <a:alpha val="40000"/>
                    </a:schemeClr>
                  </a:glow>
                </a:effectLst>
              </a:rPr>
              <a:t>Tingvoll</a:t>
            </a:r>
            <a:endParaRPr lang="nb-NO" sz="1100" dirty="0">
              <a:effectLst>
                <a:glow rad="63500">
                  <a:schemeClr val="bg1">
                    <a:alpha val="40000"/>
                  </a:schemeClr>
                </a:glow>
              </a:effectLst>
            </a:endParaRPr>
          </a:p>
        </p:txBody>
      </p:sp>
      <p:sp>
        <p:nvSpPr>
          <p:cNvPr id="15" name="TekstSylinder 14"/>
          <p:cNvSpPr txBox="1"/>
          <p:nvPr/>
        </p:nvSpPr>
        <p:spPr>
          <a:xfrm>
            <a:off x="5876581" y="3621721"/>
            <a:ext cx="706102" cy="261610"/>
          </a:xfrm>
          <a:prstGeom prst="rect">
            <a:avLst/>
          </a:prstGeom>
          <a:noFill/>
        </p:spPr>
        <p:txBody>
          <a:bodyPr wrap="square" rtlCol="0">
            <a:spAutoFit/>
          </a:bodyPr>
          <a:lstStyle/>
          <a:p>
            <a:r>
              <a:rPr lang="nb-NO" sz="1100" dirty="0" smtClean="0">
                <a:effectLst>
                  <a:glow rad="63500">
                    <a:schemeClr val="bg1">
                      <a:alpha val="40000"/>
                    </a:schemeClr>
                  </a:glow>
                </a:effectLst>
              </a:rPr>
              <a:t>Sunndal</a:t>
            </a:r>
            <a:endParaRPr lang="nb-NO" sz="1100" dirty="0">
              <a:effectLst>
                <a:glow rad="63500">
                  <a:schemeClr val="bg1">
                    <a:alpha val="40000"/>
                  </a:schemeClr>
                </a:glow>
              </a:effectLst>
            </a:endParaRPr>
          </a:p>
        </p:txBody>
      </p:sp>
      <p:sp>
        <p:nvSpPr>
          <p:cNvPr id="16" name="TekstSylinder 15"/>
          <p:cNvSpPr txBox="1"/>
          <p:nvPr/>
        </p:nvSpPr>
        <p:spPr>
          <a:xfrm>
            <a:off x="4940732" y="3113909"/>
            <a:ext cx="608203" cy="261610"/>
          </a:xfrm>
          <a:prstGeom prst="rect">
            <a:avLst/>
          </a:prstGeom>
          <a:noFill/>
        </p:spPr>
        <p:txBody>
          <a:bodyPr wrap="square" rtlCol="0">
            <a:spAutoFit/>
          </a:bodyPr>
          <a:lstStyle/>
          <a:p>
            <a:r>
              <a:rPr lang="nb-NO" sz="1100" dirty="0" smtClean="0">
                <a:effectLst>
                  <a:glow rad="63500">
                    <a:schemeClr val="bg1">
                      <a:alpha val="40000"/>
                    </a:schemeClr>
                  </a:glow>
                </a:effectLst>
              </a:rPr>
              <a:t>Nesset</a:t>
            </a:r>
            <a:endParaRPr lang="nb-NO" sz="1100" dirty="0">
              <a:effectLst>
                <a:glow rad="63500">
                  <a:schemeClr val="bg1">
                    <a:alpha val="40000"/>
                  </a:schemeClr>
                </a:glow>
              </a:effectLst>
            </a:endParaRPr>
          </a:p>
        </p:txBody>
      </p:sp>
      <p:sp>
        <p:nvSpPr>
          <p:cNvPr id="17" name="TekstSylinder 16"/>
          <p:cNvSpPr txBox="1"/>
          <p:nvPr/>
        </p:nvSpPr>
        <p:spPr>
          <a:xfrm>
            <a:off x="4390167" y="3875986"/>
            <a:ext cx="620663" cy="261610"/>
          </a:xfrm>
          <a:prstGeom prst="rect">
            <a:avLst/>
          </a:prstGeom>
          <a:noFill/>
        </p:spPr>
        <p:txBody>
          <a:bodyPr wrap="square" rtlCol="0">
            <a:spAutoFit/>
          </a:bodyPr>
          <a:lstStyle/>
          <a:p>
            <a:r>
              <a:rPr lang="nb-NO" sz="1100" dirty="0" smtClean="0">
                <a:effectLst>
                  <a:glow rad="63500">
                    <a:schemeClr val="bg1">
                      <a:alpha val="40000"/>
                    </a:schemeClr>
                  </a:glow>
                </a:effectLst>
              </a:rPr>
              <a:t>Rauma</a:t>
            </a:r>
            <a:endParaRPr lang="nb-NO" sz="1100" dirty="0">
              <a:effectLst>
                <a:glow rad="63500">
                  <a:schemeClr val="bg1">
                    <a:alpha val="40000"/>
                  </a:schemeClr>
                </a:glow>
              </a:effectLst>
            </a:endParaRPr>
          </a:p>
        </p:txBody>
      </p:sp>
      <p:sp>
        <p:nvSpPr>
          <p:cNvPr id="18" name="TekstSylinder 17"/>
          <p:cNvSpPr txBox="1"/>
          <p:nvPr/>
        </p:nvSpPr>
        <p:spPr>
          <a:xfrm>
            <a:off x="3070164" y="2852299"/>
            <a:ext cx="599881" cy="261610"/>
          </a:xfrm>
          <a:prstGeom prst="rect">
            <a:avLst/>
          </a:prstGeom>
          <a:noFill/>
        </p:spPr>
        <p:txBody>
          <a:bodyPr wrap="square" rtlCol="0">
            <a:spAutoFit/>
          </a:bodyPr>
          <a:lstStyle/>
          <a:p>
            <a:r>
              <a:rPr lang="nb-NO" sz="1100" dirty="0" smtClean="0">
                <a:effectLst>
                  <a:glow rad="63500">
                    <a:schemeClr val="bg1">
                      <a:alpha val="40000"/>
                    </a:schemeClr>
                  </a:glow>
                </a:effectLst>
              </a:rPr>
              <a:t>Molde</a:t>
            </a:r>
            <a:endParaRPr lang="nb-NO" sz="1100" dirty="0">
              <a:effectLst>
                <a:glow rad="63500">
                  <a:schemeClr val="bg1">
                    <a:alpha val="40000"/>
                  </a:schemeClr>
                </a:glow>
              </a:effectLst>
            </a:endParaRPr>
          </a:p>
        </p:txBody>
      </p:sp>
      <p:sp>
        <p:nvSpPr>
          <p:cNvPr id="19" name="TekstSylinder 18"/>
          <p:cNvSpPr txBox="1"/>
          <p:nvPr/>
        </p:nvSpPr>
        <p:spPr>
          <a:xfrm>
            <a:off x="4275266" y="2389299"/>
            <a:ext cx="742139" cy="261610"/>
          </a:xfrm>
          <a:prstGeom prst="rect">
            <a:avLst/>
          </a:prstGeom>
          <a:noFill/>
        </p:spPr>
        <p:txBody>
          <a:bodyPr wrap="square" rtlCol="0">
            <a:spAutoFit/>
          </a:bodyPr>
          <a:lstStyle/>
          <a:p>
            <a:r>
              <a:rPr lang="nb-NO" sz="1100" dirty="0" smtClean="0">
                <a:effectLst>
                  <a:glow rad="63500">
                    <a:schemeClr val="bg1">
                      <a:alpha val="40000"/>
                    </a:schemeClr>
                  </a:glow>
                </a:effectLst>
              </a:rPr>
              <a:t>Gjemnes</a:t>
            </a:r>
            <a:endParaRPr lang="nb-NO" sz="1100" dirty="0">
              <a:effectLst>
                <a:glow rad="63500">
                  <a:schemeClr val="bg1">
                    <a:alpha val="40000"/>
                  </a:schemeClr>
                </a:glow>
              </a:effectLst>
            </a:endParaRPr>
          </a:p>
        </p:txBody>
      </p:sp>
      <p:sp>
        <p:nvSpPr>
          <p:cNvPr id="20" name="TekstSylinder 19"/>
          <p:cNvSpPr txBox="1"/>
          <p:nvPr/>
        </p:nvSpPr>
        <p:spPr>
          <a:xfrm>
            <a:off x="3730845" y="1795494"/>
            <a:ext cx="675629" cy="261610"/>
          </a:xfrm>
          <a:prstGeom prst="rect">
            <a:avLst/>
          </a:prstGeom>
          <a:noFill/>
        </p:spPr>
        <p:txBody>
          <a:bodyPr wrap="square" rtlCol="0">
            <a:spAutoFit/>
          </a:bodyPr>
          <a:lstStyle/>
          <a:p>
            <a:r>
              <a:rPr lang="nb-NO" sz="1100" dirty="0" smtClean="0">
                <a:effectLst>
                  <a:glow rad="63500">
                    <a:schemeClr val="bg1">
                      <a:alpha val="40000"/>
                    </a:schemeClr>
                  </a:glow>
                </a:effectLst>
              </a:rPr>
              <a:t>Averøy</a:t>
            </a:r>
            <a:endParaRPr lang="nb-NO" sz="1100" dirty="0">
              <a:effectLst>
                <a:glow rad="63500">
                  <a:schemeClr val="bg1">
                    <a:alpha val="40000"/>
                  </a:schemeClr>
                </a:glow>
              </a:effectLst>
            </a:endParaRPr>
          </a:p>
        </p:txBody>
      </p:sp>
      <p:sp>
        <p:nvSpPr>
          <p:cNvPr id="21" name="TekstSylinder 20"/>
          <p:cNvSpPr txBox="1"/>
          <p:nvPr/>
        </p:nvSpPr>
        <p:spPr>
          <a:xfrm>
            <a:off x="3122642" y="2403937"/>
            <a:ext cx="608203" cy="261610"/>
          </a:xfrm>
          <a:prstGeom prst="rect">
            <a:avLst/>
          </a:prstGeom>
          <a:noFill/>
        </p:spPr>
        <p:txBody>
          <a:bodyPr wrap="square" rtlCol="0">
            <a:spAutoFit/>
          </a:bodyPr>
          <a:lstStyle/>
          <a:p>
            <a:r>
              <a:rPr lang="nb-NO" sz="1100" dirty="0" smtClean="0">
                <a:effectLst>
                  <a:glow rad="63500">
                    <a:schemeClr val="bg1">
                      <a:alpha val="40000"/>
                    </a:schemeClr>
                  </a:glow>
                </a:effectLst>
              </a:rPr>
              <a:t>Fræna</a:t>
            </a:r>
            <a:endParaRPr lang="nb-NO" sz="1100" dirty="0">
              <a:effectLst>
                <a:glow rad="63500">
                  <a:schemeClr val="bg1">
                    <a:alpha val="40000"/>
                  </a:schemeClr>
                </a:glow>
              </a:effectLst>
            </a:endParaRPr>
          </a:p>
        </p:txBody>
      </p:sp>
      <p:sp>
        <p:nvSpPr>
          <p:cNvPr id="22" name="TekstSylinder 21"/>
          <p:cNvSpPr txBox="1"/>
          <p:nvPr/>
        </p:nvSpPr>
        <p:spPr>
          <a:xfrm>
            <a:off x="7274120" y="3801642"/>
            <a:ext cx="608203" cy="261610"/>
          </a:xfrm>
          <a:prstGeom prst="rect">
            <a:avLst/>
          </a:prstGeom>
          <a:noFill/>
        </p:spPr>
        <p:txBody>
          <a:bodyPr wrap="square" rtlCol="0">
            <a:spAutoFit/>
          </a:bodyPr>
          <a:lstStyle/>
          <a:p>
            <a:r>
              <a:rPr lang="nb-NO" sz="1100" dirty="0" smtClean="0">
                <a:effectLst>
                  <a:glow rad="63500">
                    <a:schemeClr val="bg1">
                      <a:alpha val="40000"/>
                    </a:schemeClr>
                  </a:glow>
                </a:effectLst>
              </a:rPr>
              <a:t>Oppdal</a:t>
            </a:r>
            <a:endParaRPr lang="nb-NO" sz="1100" dirty="0">
              <a:effectLst>
                <a:glow rad="63500">
                  <a:schemeClr val="bg1">
                    <a:alpha val="40000"/>
                  </a:schemeClr>
                </a:glow>
              </a:effectLst>
            </a:endParaRPr>
          </a:p>
        </p:txBody>
      </p:sp>
      <p:sp>
        <p:nvSpPr>
          <p:cNvPr id="23" name="TekstSylinder 22"/>
          <p:cNvSpPr txBox="1"/>
          <p:nvPr/>
        </p:nvSpPr>
        <p:spPr>
          <a:xfrm>
            <a:off x="7092280" y="1160649"/>
            <a:ext cx="608203" cy="261610"/>
          </a:xfrm>
          <a:prstGeom prst="rect">
            <a:avLst/>
          </a:prstGeom>
          <a:noFill/>
        </p:spPr>
        <p:txBody>
          <a:bodyPr wrap="square" rtlCol="0">
            <a:spAutoFit/>
          </a:bodyPr>
          <a:lstStyle/>
          <a:p>
            <a:r>
              <a:rPr lang="nb-NO" sz="1100" dirty="0" smtClean="0">
                <a:effectLst>
                  <a:glow rad="63500">
                    <a:schemeClr val="bg1">
                      <a:alpha val="40000"/>
                    </a:schemeClr>
                  </a:glow>
                </a:effectLst>
              </a:rPr>
              <a:t>Hemne</a:t>
            </a:r>
            <a:endParaRPr lang="nb-NO" sz="1100" dirty="0">
              <a:effectLst>
                <a:glow rad="63500">
                  <a:schemeClr val="bg1">
                    <a:alpha val="40000"/>
                  </a:schemeClr>
                </a:glow>
              </a:effectLst>
            </a:endParaRPr>
          </a:p>
        </p:txBody>
      </p:sp>
      <p:cxnSp>
        <p:nvCxnSpPr>
          <p:cNvPr id="26" name="Rett pil 25"/>
          <p:cNvCxnSpPr/>
          <p:nvPr/>
        </p:nvCxnSpPr>
        <p:spPr>
          <a:xfrm flipH="1" flipV="1">
            <a:off x="6277598" y="1728695"/>
            <a:ext cx="369386" cy="4807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tt pil 29"/>
          <p:cNvCxnSpPr/>
          <p:nvPr/>
        </p:nvCxnSpPr>
        <p:spPr>
          <a:xfrm flipH="1">
            <a:off x="6309089" y="2760454"/>
            <a:ext cx="471412" cy="7855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 31"/>
          <p:cNvCxnSpPr/>
          <p:nvPr/>
        </p:nvCxnSpPr>
        <p:spPr>
          <a:xfrm flipV="1">
            <a:off x="7200371" y="2048402"/>
            <a:ext cx="392020" cy="3452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kstSylinder 34"/>
          <p:cNvSpPr txBox="1"/>
          <p:nvPr/>
        </p:nvSpPr>
        <p:spPr>
          <a:xfrm>
            <a:off x="6230524" y="1381388"/>
            <a:ext cx="576064" cy="369332"/>
          </a:xfrm>
          <a:prstGeom prst="rect">
            <a:avLst/>
          </a:prstGeom>
          <a:noFill/>
        </p:spPr>
        <p:txBody>
          <a:bodyPr wrap="square" rtlCol="0">
            <a:spAutoFit/>
          </a:bodyPr>
          <a:lstStyle/>
          <a:p>
            <a:r>
              <a:rPr lang="nb-NO" dirty="0" smtClean="0"/>
              <a:t>52</a:t>
            </a:r>
            <a:endParaRPr lang="nb-NO" dirty="0"/>
          </a:p>
        </p:txBody>
      </p:sp>
      <p:sp>
        <p:nvSpPr>
          <p:cNvPr id="36" name="TekstSylinder 35"/>
          <p:cNvSpPr txBox="1"/>
          <p:nvPr/>
        </p:nvSpPr>
        <p:spPr>
          <a:xfrm>
            <a:off x="6352337" y="3383194"/>
            <a:ext cx="576064" cy="369332"/>
          </a:xfrm>
          <a:prstGeom prst="rect">
            <a:avLst/>
          </a:prstGeom>
          <a:noFill/>
        </p:spPr>
        <p:txBody>
          <a:bodyPr wrap="square" rtlCol="0">
            <a:spAutoFit/>
          </a:bodyPr>
          <a:lstStyle/>
          <a:p>
            <a:r>
              <a:rPr lang="nb-NO" dirty="0" smtClean="0"/>
              <a:t>112</a:t>
            </a:r>
            <a:endParaRPr lang="nb-NO" dirty="0"/>
          </a:p>
        </p:txBody>
      </p:sp>
      <p:sp>
        <p:nvSpPr>
          <p:cNvPr id="37" name="TekstSylinder 36"/>
          <p:cNvSpPr txBox="1"/>
          <p:nvPr/>
        </p:nvSpPr>
        <p:spPr>
          <a:xfrm>
            <a:off x="7716685" y="2048402"/>
            <a:ext cx="576064" cy="369332"/>
          </a:xfrm>
          <a:prstGeom prst="rect">
            <a:avLst/>
          </a:prstGeom>
          <a:noFill/>
        </p:spPr>
        <p:txBody>
          <a:bodyPr wrap="square" rtlCol="0">
            <a:spAutoFit/>
          </a:bodyPr>
          <a:lstStyle/>
          <a:p>
            <a:r>
              <a:rPr lang="nb-NO" dirty="0" smtClean="0"/>
              <a:t>108</a:t>
            </a:r>
            <a:endParaRPr lang="nb-NO" dirty="0"/>
          </a:p>
        </p:txBody>
      </p:sp>
      <p:graphicFrame>
        <p:nvGraphicFramePr>
          <p:cNvPr id="39" name="Tabell 38"/>
          <p:cNvGraphicFramePr>
            <a:graphicFrameLocks noGrp="1"/>
          </p:cNvGraphicFramePr>
          <p:nvPr>
            <p:extLst>
              <p:ext uri="{D42A27DB-BD31-4B8C-83A1-F6EECF244321}">
                <p14:modId xmlns:p14="http://schemas.microsoft.com/office/powerpoint/2010/main" val="4068174256"/>
              </p:ext>
            </p:extLst>
          </p:nvPr>
        </p:nvGraphicFramePr>
        <p:xfrm>
          <a:off x="683566" y="5417904"/>
          <a:ext cx="6840764" cy="1107440"/>
        </p:xfrm>
        <a:graphic>
          <a:graphicData uri="http://schemas.openxmlformats.org/drawingml/2006/table">
            <a:tbl>
              <a:tblPr firstRow="1" bandRow="1">
                <a:tableStyleId>{5C22544A-7EE6-4342-B048-85BDC9FD1C3A}</a:tableStyleId>
              </a:tblPr>
              <a:tblGrid>
                <a:gridCol w="1710191"/>
                <a:gridCol w="1710191"/>
                <a:gridCol w="1710191"/>
                <a:gridCol w="1710191"/>
              </a:tblGrid>
              <a:tr h="370840">
                <a:tc>
                  <a:txBody>
                    <a:bodyPr/>
                    <a:lstStyle/>
                    <a:p>
                      <a:endParaRPr lang="nb-NO" dirty="0"/>
                    </a:p>
                  </a:txBody>
                  <a:tcPr/>
                </a:tc>
                <a:tc>
                  <a:txBody>
                    <a:bodyPr/>
                    <a:lstStyle/>
                    <a:p>
                      <a:pPr algn="ctr"/>
                      <a:r>
                        <a:rPr lang="nb-NO" dirty="0" smtClean="0"/>
                        <a:t>Sunndal</a:t>
                      </a:r>
                      <a:endParaRPr lang="nb-NO" dirty="0"/>
                    </a:p>
                  </a:txBody>
                  <a:tcPr/>
                </a:tc>
                <a:tc>
                  <a:txBody>
                    <a:bodyPr/>
                    <a:lstStyle/>
                    <a:p>
                      <a:pPr algn="ctr"/>
                      <a:r>
                        <a:rPr lang="nb-NO" dirty="0" smtClean="0"/>
                        <a:t>Rindal</a:t>
                      </a:r>
                      <a:endParaRPr lang="nb-NO" dirty="0"/>
                    </a:p>
                  </a:txBody>
                  <a:tcPr/>
                </a:tc>
                <a:tc>
                  <a:txBody>
                    <a:bodyPr/>
                    <a:lstStyle/>
                    <a:p>
                      <a:pPr algn="ctr"/>
                      <a:r>
                        <a:rPr lang="nb-NO" dirty="0" smtClean="0"/>
                        <a:t>Halsa</a:t>
                      </a:r>
                      <a:endParaRPr lang="nb-NO" dirty="0"/>
                    </a:p>
                  </a:txBody>
                  <a:tcPr/>
                </a:tc>
              </a:tr>
              <a:tr h="370840">
                <a:tc>
                  <a:txBody>
                    <a:bodyPr/>
                    <a:lstStyle/>
                    <a:p>
                      <a:r>
                        <a:rPr lang="nb-NO" dirty="0" smtClean="0"/>
                        <a:t>Ut</a:t>
                      </a:r>
                      <a:endParaRPr lang="nb-NO" dirty="0"/>
                    </a:p>
                  </a:txBody>
                  <a:tcPr/>
                </a:tc>
                <a:tc>
                  <a:txBody>
                    <a:bodyPr/>
                    <a:lstStyle/>
                    <a:p>
                      <a:pPr algn="r"/>
                      <a:r>
                        <a:rPr lang="nb-NO" dirty="0" smtClean="0"/>
                        <a:t>112</a:t>
                      </a:r>
                      <a:endParaRPr lang="nb-NO" dirty="0"/>
                    </a:p>
                  </a:txBody>
                  <a:tcPr/>
                </a:tc>
                <a:tc>
                  <a:txBody>
                    <a:bodyPr/>
                    <a:lstStyle/>
                    <a:p>
                      <a:pPr algn="r"/>
                      <a:r>
                        <a:rPr lang="nb-NO" dirty="0" smtClean="0"/>
                        <a:t>108</a:t>
                      </a:r>
                      <a:endParaRPr lang="nb-NO" dirty="0"/>
                    </a:p>
                  </a:txBody>
                  <a:tcPr/>
                </a:tc>
                <a:tc>
                  <a:txBody>
                    <a:bodyPr/>
                    <a:lstStyle/>
                    <a:p>
                      <a:pPr algn="r"/>
                      <a:r>
                        <a:rPr lang="nb-NO" dirty="0" smtClean="0"/>
                        <a:t>52</a:t>
                      </a:r>
                      <a:endParaRPr lang="nb-NO" dirty="0"/>
                    </a:p>
                  </a:txBody>
                  <a:tcPr/>
                </a:tc>
              </a:tr>
              <a:tr h="265818">
                <a:tc>
                  <a:txBody>
                    <a:bodyPr/>
                    <a:lstStyle/>
                    <a:p>
                      <a:r>
                        <a:rPr lang="nb-NO" dirty="0" smtClean="0"/>
                        <a:t>Inn</a:t>
                      </a:r>
                      <a:endParaRPr lang="nb-NO" dirty="0"/>
                    </a:p>
                  </a:txBody>
                  <a:tcPr/>
                </a:tc>
                <a:tc>
                  <a:txBody>
                    <a:bodyPr/>
                    <a:lstStyle/>
                    <a:p>
                      <a:pPr algn="r"/>
                      <a:r>
                        <a:rPr lang="nb-NO" dirty="0" smtClean="0"/>
                        <a:t>22</a:t>
                      </a:r>
                      <a:endParaRPr lang="nb-NO" dirty="0"/>
                    </a:p>
                  </a:txBody>
                  <a:tcPr/>
                </a:tc>
                <a:tc>
                  <a:txBody>
                    <a:bodyPr/>
                    <a:lstStyle/>
                    <a:p>
                      <a:pPr algn="r"/>
                      <a:r>
                        <a:rPr lang="nb-NO" dirty="0" smtClean="0"/>
                        <a:t>171</a:t>
                      </a:r>
                      <a:endParaRPr lang="nb-NO" dirty="0"/>
                    </a:p>
                  </a:txBody>
                  <a:tcPr/>
                </a:tc>
                <a:tc>
                  <a:txBody>
                    <a:bodyPr/>
                    <a:lstStyle/>
                    <a:p>
                      <a:pPr algn="r"/>
                      <a:r>
                        <a:rPr lang="nb-NO" dirty="0" smtClean="0"/>
                        <a:t>90</a:t>
                      </a:r>
                      <a:endParaRPr lang="nb-NO" dirty="0"/>
                    </a:p>
                  </a:txBody>
                  <a:tcPr/>
                </a:tc>
              </a:tr>
            </a:tbl>
          </a:graphicData>
        </a:graphic>
      </p:graphicFrame>
    </p:spTree>
    <p:extLst>
      <p:ext uri="{BB962C8B-B14F-4D97-AF65-F5344CB8AC3E}">
        <p14:creationId xmlns:p14="http://schemas.microsoft.com/office/powerpoint/2010/main" val="236852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Inndelingstilskuddet</a:t>
            </a:r>
            <a:r>
              <a:rPr lang="nb-NO" b="1" dirty="0" smtClean="0"/>
              <a:t> </a:t>
            </a:r>
            <a:r>
              <a:rPr lang="nb-NO" dirty="0" smtClean="0"/>
              <a:t>-2</a:t>
            </a:r>
            <a:endParaRPr lang="nb-NO" dirty="0"/>
          </a:p>
        </p:txBody>
      </p:sp>
      <p:sp>
        <p:nvSpPr>
          <p:cNvPr id="3" name="Plassholder for innhold 2"/>
          <p:cNvSpPr>
            <a:spLocks noGrp="1"/>
          </p:cNvSpPr>
          <p:nvPr>
            <p:ph idx="1"/>
          </p:nvPr>
        </p:nvSpPr>
        <p:spPr>
          <a:xfrm>
            <a:off x="428596" y="1556792"/>
            <a:ext cx="6972320" cy="4958011"/>
          </a:xfrm>
        </p:spPr>
        <p:txBody>
          <a:bodyPr>
            <a:normAutofit fontScale="85000" lnSpcReduction="20000"/>
          </a:bodyPr>
          <a:lstStyle/>
          <a:p>
            <a:pPr marL="0" indent="0">
              <a:buNone/>
            </a:pPr>
            <a:r>
              <a:rPr lang="nb-NO" b="1" dirty="0" smtClean="0"/>
              <a:t>Regjeringen:</a:t>
            </a:r>
          </a:p>
          <a:p>
            <a:pPr lvl="1"/>
            <a:r>
              <a:rPr lang="nb-NO" i="1" dirty="0" smtClean="0"/>
              <a:t>endrer</a:t>
            </a:r>
            <a:r>
              <a:rPr lang="nb-NO" dirty="0" smtClean="0"/>
              <a:t> </a:t>
            </a:r>
            <a:r>
              <a:rPr lang="nb-NO" dirty="0"/>
              <a:t>praksis for beregning av </a:t>
            </a:r>
            <a:r>
              <a:rPr lang="nb-NO" dirty="0" smtClean="0"/>
              <a:t>inndelingstilskuddet </a:t>
            </a:r>
            <a:r>
              <a:rPr lang="nb-NO" dirty="0"/>
              <a:t>for å sikre kommunene forutsigbarhet i </a:t>
            </a:r>
            <a:r>
              <a:rPr lang="nb-NO" dirty="0" smtClean="0"/>
              <a:t>kommunereformen</a:t>
            </a:r>
          </a:p>
          <a:p>
            <a:pPr marL="457200" lvl="1" indent="0">
              <a:buNone/>
            </a:pPr>
            <a:endParaRPr lang="nb-NO" dirty="0" smtClean="0"/>
          </a:p>
          <a:p>
            <a:pPr lvl="1"/>
            <a:r>
              <a:rPr lang="nb-NO" i="1" dirty="0" smtClean="0"/>
              <a:t>har </a:t>
            </a:r>
            <a:r>
              <a:rPr lang="nb-NO" i="1" dirty="0"/>
              <a:t>bestemt </a:t>
            </a:r>
            <a:r>
              <a:rPr lang="nb-NO" dirty="0"/>
              <a:t>at inndelingstilskuddet for kommuner som slår seg sammen i kommunereformen, skal ta utgangspunkt i inntektssystemet slik det er i </a:t>
            </a:r>
            <a:r>
              <a:rPr lang="nb-NO" dirty="0" smtClean="0"/>
              <a:t>2016</a:t>
            </a:r>
          </a:p>
          <a:p>
            <a:pPr marL="457200" lvl="1" indent="0">
              <a:buNone/>
            </a:pPr>
            <a:endParaRPr lang="nb-NO" dirty="0"/>
          </a:p>
          <a:p>
            <a:pPr lvl="1"/>
            <a:r>
              <a:rPr lang="nb-NO" i="1" dirty="0"/>
              <a:t>m</a:t>
            </a:r>
            <a:r>
              <a:rPr lang="nb-NO" i="1" dirty="0" smtClean="0"/>
              <a:t>ener</a:t>
            </a:r>
            <a:r>
              <a:rPr lang="nb-NO" dirty="0" smtClean="0"/>
              <a:t> da å styrke </a:t>
            </a:r>
            <a:r>
              <a:rPr lang="nb-NO" dirty="0"/>
              <a:t>den økonomiske forutsigbarheten for kommuner som </a:t>
            </a:r>
            <a:r>
              <a:rPr lang="nb-NO" dirty="0" smtClean="0"/>
              <a:t>planlegger </a:t>
            </a:r>
            <a:r>
              <a:rPr lang="nb-NO" dirty="0"/>
              <a:t>å slå seg </a:t>
            </a:r>
            <a:r>
              <a:rPr lang="nb-NO" dirty="0" smtClean="0"/>
              <a:t>sammen,  og vil </a:t>
            </a:r>
            <a:r>
              <a:rPr lang="nb-NO" dirty="0"/>
              <a:t>gi et ytterligere økonomisk insitament til å delta i </a:t>
            </a:r>
            <a:r>
              <a:rPr lang="nb-NO" dirty="0" smtClean="0"/>
              <a:t>kommunereformen</a:t>
            </a:r>
          </a:p>
          <a:p>
            <a:pPr marL="457200" lvl="1" indent="0">
              <a:buNone/>
            </a:pPr>
            <a:endParaRPr lang="nb-NO" dirty="0" smtClean="0"/>
          </a:p>
        </p:txBody>
      </p:sp>
    </p:spTree>
    <p:extLst>
      <p:ext uri="{BB962C8B-B14F-4D97-AF65-F5344CB8AC3E}">
        <p14:creationId xmlns:p14="http://schemas.microsoft.com/office/powerpoint/2010/main" val="289227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t>Viktige </a:t>
            </a:r>
            <a:r>
              <a:rPr lang="nn-NO" b="1" dirty="0" err="1" smtClean="0"/>
              <a:t>endringer</a:t>
            </a:r>
            <a:r>
              <a:rPr lang="nn-NO" b="1" dirty="0" smtClean="0"/>
              <a:t> </a:t>
            </a:r>
            <a:r>
              <a:rPr lang="nn-NO" b="1" dirty="0" err="1" smtClean="0"/>
              <a:t>fremover</a:t>
            </a:r>
            <a:endParaRPr lang="nn-NO" b="1" dirty="0"/>
          </a:p>
        </p:txBody>
      </p:sp>
      <p:sp>
        <p:nvSpPr>
          <p:cNvPr id="3" name="Plassholder for innhold 2"/>
          <p:cNvSpPr>
            <a:spLocks noGrp="1"/>
          </p:cNvSpPr>
          <p:nvPr>
            <p:ph idx="1"/>
          </p:nvPr>
        </p:nvSpPr>
        <p:spPr/>
        <p:txBody>
          <a:bodyPr/>
          <a:lstStyle/>
          <a:p>
            <a:endParaRPr lang="nn-NO" dirty="0" smtClean="0"/>
          </a:p>
          <a:p>
            <a:r>
              <a:rPr lang="nn-NO" dirty="0" smtClean="0"/>
              <a:t>Stortingsmelding  våren 2015 om </a:t>
            </a:r>
            <a:r>
              <a:rPr lang="nn-NO" dirty="0" err="1" smtClean="0"/>
              <a:t>oppgavefordelinga</a:t>
            </a:r>
            <a:r>
              <a:rPr lang="nn-NO" dirty="0" smtClean="0"/>
              <a:t> mellom stat, </a:t>
            </a:r>
            <a:r>
              <a:rPr lang="nn-NO" dirty="0" err="1" smtClean="0"/>
              <a:t>fk</a:t>
            </a:r>
            <a:r>
              <a:rPr lang="nn-NO" dirty="0" smtClean="0"/>
              <a:t> og kommune</a:t>
            </a:r>
          </a:p>
          <a:p>
            <a:pPr marL="0" indent="0">
              <a:buNone/>
            </a:pPr>
            <a:endParaRPr lang="nn-NO" dirty="0" smtClean="0"/>
          </a:p>
          <a:p>
            <a:r>
              <a:rPr lang="nn-NO" dirty="0" smtClean="0"/>
              <a:t>Kommuneproposisjonen våren 2016 – Nytt inntektssystem for </a:t>
            </a:r>
            <a:r>
              <a:rPr lang="nn-NO" dirty="0" err="1" smtClean="0"/>
              <a:t>kommunene</a:t>
            </a:r>
            <a:r>
              <a:rPr lang="nn-NO" dirty="0" smtClean="0"/>
              <a:t> </a:t>
            </a:r>
            <a:endParaRPr lang="nn-NO" dirty="0"/>
          </a:p>
        </p:txBody>
      </p:sp>
    </p:spTree>
    <p:extLst>
      <p:ext uri="{BB962C8B-B14F-4D97-AF65-F5344CB8AC3E}">
        <p14:creationId xmlns:p14="http://schemas.microsoft.com/office/powerpoint/2010/main" val="206908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Lysbildemal naturl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1770</TotalTime>
  <Words>871</Words>
  <Application>Microsoft Office PowerPoint</Application>
  <PresentationFormat>Skjermfremvisning (4:3)</PresentationFormat>
  <Paragraphs>262</Paragraphs>
  <Slides>21</Slides>
  <Notes>19</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Lysbildemal naturlig</vt:lpstr>
      <vt:lpstr>      Surnadal kommune </vt:lpstr>
      <vt:lpstr>PowerPoint-presentasjon</vt:lpstr>
      <vt:lpstr>Ungdommen åpnet Oppstartssamling for kommunereform 17.9 i Møre og Romsdal</vt:lpstr>
      <vt:lpstr>Mål for kommunereformen: </vt:lpstr>
      <vt:lpstr>Rammer for reforma</vt:lpstr>
      <vt:lpstr>PowerPoint-presentasjon</vt:lpstr>
      <vt:lpstr>PowerPoint-presentasjon</vt:lpstr>
      <vt:lpstr>Inndelingstilskuddet -2</vt:lpstr>
      <vt:lpstr>Viktige endringer fremover</vt:lpstr>
      <vt:lpstr>Lokal framdriftsplan i Møre og Romsdal  2014            2015             2016 </vt:lpstr>
      <vt:lpstr>Fase 1 - Oppstartsfase</vt:lpstr>
      <vt:lpstr>Fase 2 -  Utredningsfase</vt:lpstr>
      <vt:lpstr>Fase 3 - Beslutningsfase</vt:lpstr>
      <vt:lpstr>PowerPoint-presentasjon</vt:lpstr>
      <vt:lpstr>Arbeid med K-reforma hos FM</vt:lpstr>
      <vt:lpstr>Demokratiutfordringen  </vt:lpstr>
      <vt:lpstr>Hva kan kommunene forvente av Fylkesmannen</vt:lpstr>
      <vt:lpstr>Forventninger til kommunene:</vt:lpstr>
      <vt:lpstr>Hva kjennetegner en god prosess ?</vt:lpstr>
      <vt:lpstr>Tenk stort</vt:lpstr>
      <vt:lpstr>Nytt verktøy lansert 25.9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Elin Røshol</dc:creator>
  <cp:lastModifiedBy>Myklebust Vidar Ryther</cp:lastModifiedBy>
  <cp:revision>73</cp:revision>
  <dcterms:created xsi:type="dcterms:W3CDTF">2012-10-26T08:22:47Z</dcterms:created>
  <dcterms:modified xsi:type="dcterms:W3CDTF">2014-11-19T13:51:28Z</dcterms:modified>
</cp:coreProperties>
</file>