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9" r:id="rId3"/>
    <p:sldId id="270" r:id="rId4"/>
    <p:sldId id="271" r:id="rId5"/>
    <p:sldId id="273" r:id="rId6"/>
    <p:sldId id="257" r:id="rId7"/>
    <p:sldId id="258" r:id="rId8"/>
    <p:sldId id="259" r:id="rId9"/>
    <p:sldId id="260" r:id="rId10"/>
    <p:sldId id="262" r:id="rId11"/>
    <p:sldId id="263" r:id="rId12"/>
    <p:sldId id="261" r:id="rId13"/>
    <p:sldId id="264" r:id="rId14"/>
    <p:sldId id="274" r:id="rId15"/>
    <p:sldId id="275" r:id="rId16"/>
    <p:sldId id="265" r:id="rId17"/>
    <p:sldId id="266" r:id="rId18"/>
    <p:sldId id="267" r:id="rId19"/>
    <p:sldId id="268" r:id="rId20"/>
    <p:sldId id="272" r:id="rId21"/>
    <p:sldId id="276" r:id="rId22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5528" autoAdjust="0"/>
  </p:normalViewPr>
  <p:slideViewPr>
    <p:cSldViewPr>
      <p:cViewPr varScale="1">
        <p:scale>
          <a:sx n="92" d="100"/>
          <a:sy n="92" d="100"/>
        </p:scale>
        <p:origin x="3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E4C7-A897-4391-B3ED-3D755CF42C4F}" type="datetimeFigureOut">
              <a:rPr lang="nn-NO" smtClean="0"/>
              <a:t>17.10.2016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3FDD4-9D7B-4DE8-BB82-713AAF15752D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23669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n-NO" baseline="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3FDD4-9D7B-4DE8-BB82-713AAF15752D}" type="slidenum">
              <a:rPr lang="nn-NO" smtClean="0"/>
              <a:t>1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0618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B2FC7-146C-4553-A3F5-8F332FD2DB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66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299B-D51E-4F0D-ABB1-91A89A72FC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9622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54322-4B15-499C-81B3-92F9E46B8B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88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57371-921A-46CF-A2CE-050970E56F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769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9425-99E2-47DE-9564-27CE3CD4B1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7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42C4C-D1D1-4FB2-A27E-828E5232B9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76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5A023-3CE8-40C4-9F98-10B8AB81AD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71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D73A3-0BB5-4EEA-AC02-84456DF363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32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5A9D9-AFAD-4813-8C97-BF2EB99A17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0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A339C-5888-495C-8E5F-6D55131B01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52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n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8341E-8E59-4956-8BB4-5BEE946CE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66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Sykkylven-Grå-Blå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725" y="152400"/>
            <a:ext cx="5699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 descr="bue-10%-cyan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1219200"/>
            <a:ext cx="24765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b-NO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b-NO"/>
              <a:t>Click to edit Master text styles</a:t>
            </a:r>
          </a:p>
          <a:p>
            <a:pPr lvl="1"/>
            <a:r>
              <a:rPr lang="en-GB" altLang="nb-NO"/>
              <a:t>Second level</a:t>
            </a:r>
          </a:p>
          <a:p>
            <a:pPr lvl="2"/>
            <a:r>
              <a:rPr lang="en-GB" altLang="nb-NO"/>
              <a:t>Third level</a:t>
            </a:r>
          </a:p>
          <a:p>
            <a:pPr lvl="3"/>
            <a:r>
              <a:rPr lang="en-GB" altLang="nb-NO"/>
              <a:t>Fourth level</a:t>
            </a:r>
          </a:p>
          <a:p>
            <a:pPr lvl="4"/>
            <a:r>
              <a:rPr lang="en-GB" altLang="nb-NO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D79F90C-0E08-4BB6-92D0-B948D3C6BB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n-NO" altLang="nb-NO" dirty="0"/>
              <a:t>Lån til </a:t>
            </a:r>
            <a:r>
              <a:rPr lang="nn-NO" altLang="nb-NO" dirty="0" err="1"/>
              <a:t>besvær</a:t>
            </a:r>
            <a:endParaRPr lang="nn-NO" altLang="nb-NO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nn-NO" altLang="nb-NO" sz="2800" dirty="0"/>
              <a:t>Ihendehavarobligasjonar</a:t>
            </a:r>
            <a:br>
              <a:rPr lang="nn-NO" altLang="nb-NO" sz="2800" dirty="0"/>
            </a:br>
            <a:r>
              <a:rPr lang="nn-NO" altLang="nb-NO" sz="2800" dirty="0"/>
              <a:t>Sertifikatlån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6093296"/>
            <a:ext cx="615142" cy="52370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Obligasjonslån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8352928" cy="3226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6964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Sertifikatlån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Neste plansje syner kommunar i Møre og Romsdal der</a:t>
            </a:r>
          </a:p>
          <a:p>
            <a:pPr lvl="1"/>
            <a:r>
              <a:rPr lang="nn-NO" dirty="0"/>
              <a:t>anten kommunen eller VPS har registrert sertifikatlån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745601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Sertifikatlån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496944" cy="409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5962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Konklusjon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Mykje kan tyde på at balansen ikkje er prioritert.</a:t>
            </a:r>
          </a:p>
          <a:p>
            <a:pPr lvl="1"/>
            <a:r>
              <a:rPr lang="nn-NO" dirty="0"/>
              <a:t>Godt nok at sum lånegjeld er rett? </a:t>
            </a:r>
          </a:p>
          <a:p>
            <a:r>
              <a:rPr lang="nn-NO" dirty="0"/>
              <a:t>SSBs hjartesukk:</a:t>
            </a:r>
          </a:p>
          <a:p>
            <a:pPr lvl="1"/>
            <a:r>
              <a:rPr lang="nb-NO" sz="2000" dirty="0"/>
              <a:t>bistand </a:t>
            </a:r>
            <a:r>
              <a:rPr lang="nb-NO" sz="2000" dirty="0" err="1"/>
              <a:t>frå</a:t>
            </a:r>
            <a:r>
              <a:rPr lang="nb-NO" sz="2000" dirty="0"/>
              <a:t> fylkesmannsembeta </a:t>
            </a:r>
            <a:r>
              <a:rPr lang="nb-NO" sz="2000" dirty="0" err="1"/>
              <a:t>td</a:t>
            </a:r>
            <a:r>
              <a:rPr lang="nb-NO" sz="2000" dirty="0"/>
              <a:t>. til </a:t>
            </a:r>
            <a:r>
              <a:rPr lang="nb-NO" sz="2000" dirty="0" err="1"/>
              <a:t>ein</a:t>
            </a:r>
            <a:r>
              <a:rPr lang="nb-NO" sz="2000" dirty="0"/>
              <a:t> dugnad, kanskje få retta opp </a:t>
            </a:r>
            <a:r>
              <a:rPr lang="nb-NO" sz="2000" dirty="0" err="1"/>
              <a:t>feilrapporteringane</a:t>
            </a:r>
            <a:r>
              <a:rPr lang="nb-NO" sz="2000" dirty="0"/>
              <a:t> </a:t>
            </a:r>
            <a:r>
              <a:rPr lang="nb-NO" sz="2000" dirty="0" err="1"/>
              <a:t>allereie</a:t>
            </a:r>
            <a:r>
              <a:rPr lang="nb-NO" sz="2000" dirty="0"/>
              <a:t> for </a:t>
            </a:r>
            <a:r>
              <a:rPr lang="nb-NO" sz="2000" dirty="0" err="1"/>
              <a:t>inneverande</a:t>
            </a:r>
            <a:r>
              <a:rPr lang="nb-NO" sz="2000" dirty="0"/>
              <a:t> </a:t>
            </a:r>
            <a:r>
              <a:rPr lang="nb-NO" sz="2000" dirty="0" err="1"/>
              <a:t>rekneskapsår</a:t>
            </a:r>
            <a:r>
              <a:rPr lang="nb-NO" sz="2000" dirty="0"/>
              <a:t>.</a:t>
            </a:r>
            <a:endParaRPr lang="nn-NO" sz="2000" dirty="0"/>
          </a:p>
          <a:p>
            <a:pPr lvl="1"/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824381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M&amp;R ikkje i ei særstilling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 err="1"/>
              <a:t>Obl</a:t>
            </a:r>
            <a:r>
              <a:rPr lang="nn-NO" dirty="0"/>
              <a:t>. landet</a:t>
            </a:r>
          </a:p>
          <a:p>
            <a:endParaRPr lang="nn-NO" dirty="0"/>
          </a:p>
          <a:p>
            <a:endParaRPr lang="nn-NO" dirty="0"/>
          </a:p>
          <a:p>
            <a:pPr marL="0" indent="0">
              <a:buNone/>
            </a:pPr>
            <a:r>
              <a:rPr lang="nn-NO" dirty="0"/>
              <a:t>Sertifikat, landet</a:t>
            </a:r>
          </a:p>
          <a:p>
            <a:pPr marL="0" indent="0">
              <a:buNone/>
            </a:pPr>
            <a:endParaRPr lang="nn-NO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564904"/>
            <a:ext cx="5856287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437113"/>
            <a:ext cx="5856287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663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Summen av feil?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n-NO" dirty="0"/>
          </a:p>
          <a:p>
            <a:endParaRPr lang="nn-NO" dirty="0"/>
          </a:p>
          <a:p>
            <a:r>
              <a:rPr lang="nn-NO" sz="2800" dirty="0"/>
              <a:t>I 2013 ser det ut for at 19,2 </a:t>
            </a:r>
            <a:r>
              <a:rPr lang="nn-NO" sz="2800" dirty="0" err="1"/>
              <a:t>mrd</a:t>
            </a:r>
            <a:r>
              <a:rPr lang="nn-NO" sz="2800" dirty="0"/>
              <a:t> </a:t>
            </a:r>
            <a:r>
              <a:rPr lang="nn-NO" sz="2800" dirty="0">
                <a:solidFill>
                  <a:schemeClr val="accent2"/>
                </a:solidFill>
              </a:rPr>
              <a:t>meir</a:t>
            </a:r>
            <a:r>
              <a:rPr lang="nn-NO" sz="2800" dirty="0"/>
              <a:t> skulle ha vore på 2.45 Andre lån</a:t>
            </a:r>
          </a:p>
          <a:p>
            <a:r>
              <a:rPr lang="nn-NO" sz="2800" dirty="0"/>
              <a:t>I 2014 ser det ut for at 2,7 </a:t>
            </a:r>
            <a:r>
              <a:rPr lang="nn-NO" sz="2800" dirty="0" err="1"/>
              <a:t>mrd</a:t>
            </a:r>
            <a:r>
              <a:rPr lang="nn-NO" sz="2800" dirty="0"/>
              <a:t> </a:t>
            </a:r>
            <a:r>
              <a:rPr lang="nn-NO" sz="2800" dirty="0">
                <a:solidFill>
                  <a:srgbClr val="FF0000"/>
                </a:solidFill>
              </a:rPr>
              <a:t>mindre</a:t>
            </a:r>
            <a:r>
              <a:rPr lang="nn-NO" sz="2800" dirty="0"/>
              <a:t> skulle ha vore på 2.45 Andre lån</a:t>
            </a:r>
          </a:p>
          <a:p>
            <a:r>
              <a:rPr lang="nn-NO" sz="2800" dirty="0"/>
              <a:t>I 2015 ser det ut for at 5,2 </a:t>
            </a:r>
            <a:r>
              <a:rPr lang="nn-NO" sz="2800" dirty="0" err="1"/>
              <a:t>mrd</a:t>
            </a:r>
            <a:r>
              <a:rPr lang="nn-NO" sz="2800" dirty="0"/>
              <a:t> </a:t>
            </a:r>
            <a:r>
              <a:rPr lang="nn-NO" sz="2800" dirty="0">
                <a:solidFill>
                  <a:srgbClr val="FF0000"/>
                </a:solidFill>
              </a:rPr>
              <a:t>mindre</a:t>
            </a:r>
            <a:r>
              <a:rPr lang="nn-NO" sz="2800" dirty="0"/>
              <a:t> skulle ha vore på 2.45 Andre lån</a:t>
            </a:r>
          </a:p>
          <a:p>
            <a:endParaRPr lang="nn-NO" dirty="0"/>
          </a:p>
          <a:p>
            <a:endParaRPr lang="nn-NO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060848"/>
            <a:ext cx="5856287" cy="86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514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1" dirty="0">
                <a:solidFill>
                  <a:srgbClr val="FF3300"/>
                </a:solidFill>
              </a:rPr>
              <a:t>Ny balansekode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Ihendehaverobligasjoner med forfall neste år</a:t>
            </a:r>
          </a:p>
          <a:p>
            <a:pPr lvl="1"/>
            <a:r>
              <a:rPr lang="nn-NO" dirty="0"/>
              <a:t>2.42 og </a:t>
            </a:r>
            <a:r>
              <a:rPr lang="nn-NO" strike="sngStrike" dirty="0"/>
              <a:t>5.42</a:t>
            </a:r>
            <a:r>
              <a:rPr lang="nn-NO" dirty="0"/>
              <a:t>	</a:t>
            </a:r>
            <a:r>
              <a:rPr lang="nn-NO" dirty="0" err="1"/>
              <a:t>Ihendehaverobligasjoner</a:t>
            </a:r>
            <a:r>
              <a:rPr lang="nn-NO" dirty="0"/>
              <a:t> med forfall i neste år	</a:t>
            </a:r>
          </a:p>
          <a:p>
            <a:pPr lvl="2"/>
            <a:r>
              <a:rPr lang="nn-NO" dirty="0"/>
              <a:t>Her føres obligasjonslån som er klassifisert som langsiktig gjeld, som </a:t>
            </a:r>
            <a:r>
              <a:rPr lang="nn-NO" dirty="0" err="1"/>
              <a:t>forfaller</a:t>
            </a:r>
            <a:r>
              <a:rPr lang="nn-NO" dirty="0"/>
              <a:t> i neste budsjettår.</a:t>
            </a:r>
          </a:p>
        </p:txBody>
      </p:sp>
    </p:spTree>
    <p:extLst>
      <p:ext uri="{BB962C8B-B14F-4D97-AF65-F5344CB8AC3E}">
        <p14:creationId xmlns:p14="http://schemas.microsoft.com/office/powerpoint/2010/main" val="3969733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KOSTRA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nn-NO" dirty="0"/>
            </a:br>
            <a:br>
              <a:rPr lang="nn-NO" dirty="0"/>
            </a:br>
            <a:br>
              <a:rPr lang="nn-NO" dirty="0"/>
            </a:br>
            <a:r>
              <a:rPr lang="nn-NO" dirty="0">
                <a:solidFill>
                  <a:srgbClr val="FF0000"/>
                </a:solidFill>
              </a:rPr>
              <a:t>Ny </a:t>
            </a:r>
            <a:r>
              <a:rPr lang="nn-NO" dirty="0" err="1">
                <a:solidFill>
                  <a:srgbClr val="FF0000"/>
                </a:solidFill>
              </a:rPr>
              <a:t>kostrastatistikk</a:t>
            </a:r>
            <a:r>
              <a:rPr lang="nn-NO" dirty="0">
                <a:solidFill>
                  <a:srgbClr val="FF0000"/>
                </a:solidFill>
              </a:rPr>
              <a:t>: 2.42 og  2.45</a:t>
            </a:r>
          </a:p>
          <a:p>
            <a:pPr marL="0" indent="0">
              <a:buNone/>
            </a:pPr>
            <a:endParaRPr lang="nn-N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b-NO" dirty="0"/>
              <a:t>Nøkkeltalet for </a:t>
            </a:r>
            <a:r>
              <a:rPr lang="nb-NO" i="1" dirty="0">
                <a:solidFill>
                  <a:srgbClr val="FF0000"/>
                </a:solidFill>
              </a:rPr>
              <a:t>Sertifikatlån i prosent av langsiktig gjeld ex. </a:t>
            </a:r>
            <a:r>
              <a:rPr lang="nb-NO" i="1" dirty="0" err="1">
                <a:solidFill>
                  <a:srgbClr val="FF0000"/>
                </a:solidFill>
              </a:rPr>
              <a:t>Pensjonsforpliktelsar</a:t>
            </a:r>
            <a:r>
              <a:rPr lang="nb-NO" dirty="0">
                <a:solidFill>
                  <a:srgbClr val="FF0000"/>
                </a:solidFill>
              </a:rPr>
              <a:t>. </a:t>
            </a:r>
            <a:endParaRPr lang="nn-N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n-NO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060848"/>
            <a:ext cx="684076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6455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Deptets utgangspunkt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2800" dirty="0"/>
              <a:t>Ny balansekonto </a:t>
            </a:r>
            <a:r>
              <a:rPr lang="nb-NO" sz="2800" dirty="0" err="1"/>
              <a:t>inneber</a:t>
            </a:r>
            <a:r>
              <a:rPr lang="nb-NO" sz="2800" dirty="0"/>
              <a:t> at </a:t>
            </a:r>
            <a:r>
              <a:rPr lang="nb-NO" sz="2800" dirty="0" err="1"/>
              <a:t>kommunane</a:t>
            </a:r>
            <a:r>
              <a:rPr lang="nb-NO" sz="2800" dirty="0"/>
              <a:t>/</a:t>
            </a:r>
            <a:r>
              <a:rPr lang="nb-NO" sz="2800" dirty="0" err="1"/>
              <a:t>fylkeskommunane</a:t>
            </a:r>
            <a:r>
              <a:rPr lang="nb-NO" sz="2800" dirty="0"/>
              <a:t> må gjøre </a:t>
            </a:r>
            <a:r>
              <a:rPr lang="nb-NO" sz="2800" dirty="0" err="1"/>
              <a:t>ein</a:t>
            </a:r>
            <a:r>
              <a:rPr lang="nb-NO" sz="2800" dirty="0"/>
              <a:t> </a:t>
            </a:r>
            <a:r>
              <a:rPr lang="nb-NO" sz="2800" dirty="0" err="1">
                <a:solidFill>
                  <a:srgbClr val="FF0000"/>
                </a:solidFill>
              </a:rPr>
              <a:t>årleg</a:t>
            </a:r>
            <a:r>
              <a:rPr lang="nb-NO" sz="2800" dirty="0">
                <a:solidFill>
                  <a:srgbClr val="FF0000"/>
                </a:solidFill>
              </a:rPr>
              <a:t> jobb med å ompostere</a:t>
            </a:r>
            <a:r>
              <a:rPr lang="nb-NO" sz="2800" dirty="0"/>
              <a:t> </a:t>
            </a:r>
            <a:r>
              <a:rPr lang="nb-NO" sz="2800" dirty="0" err="1"/>
              <a:t>desse</a:t>
            </a:r>
            <a:r>
              <a:rPr lang="nb-NO" sz="2800" dirty="0"/>
              <a:t> låna </a:t>
            </a:r>
            <a:r>
              <a:rPr lang="nb-NO" sz="2800" dirty="0" err="1"/>
              <a:t>frå</a:t>
            </a:r>
            <a:r>
              <a:rPr lang="nb-NO" sz="2800" dirty="0"/>
              <a:t>  kapittel 2.41/5.41 til 2.42/5.42. KMD vurderer det slikt at det vil være </a:t>
            </a:r>
            <a:r>
              <a:rPr lang="nb-NO" sz="2800" dirty="0" err="1">
                <a:solidFill>
                  <a:srgbClr val="FF0000"/>
                </a:solidFill>
              </a:rPr>
              <a:t>overkommeleg</a:t>
            </a:r>
            <a:r>
              <a:rPr lang="nb-NO" sz="2800" dirty="0"/>
              <a:t> for kommunesektoren, då informasjon om kva lån dette gjeld </a:t>
            </a:r>
            <a:r>
              <a:rPr lang="nb-NO" sz="2800" dirty="0">
                <a:solidFill>
                  <a:srgbClr val="FF0000"/>
                </a:solidFill>
              </a:rPr>
              <a:t>bør kunne </a:t>
            </a:r>
            <a:r>
              <a:rPr lang="nb-NO" sz="2800" dirty="0" err="1">
                <a:solidFill>
                  <a:srgbClr val="FF0000"/>
                </a:solidFill>
              </a:rPr>
              <a:t>finnast</a:t>
            </a:r>
            <a:r>
              <a:rPr lang="nb-NO" sz="2800" dirty="0"/>
              <a:t> i </a:t>
            </a:r>
            <a:r>
              <a:rPr lang="nb-NO" sz="2800" dirty="0" err="1"/>
              <a:t>kommunanes</a:t>
            </a:r>
            <a:r>
              <a:rPr lang="nb-NO" sz="2800" dirty="0"/>
              <a:t>/</a:t>
            </a:r>
            <a:r>
              <a:rPr lang="nb-NO" sz="2800" dirty="0" err="1"/>
              <a:t>fylkeskommunanes</a:t>
            </a:r>
            <a:r>
              <a:rPr lang="nb-NO" sz="2800" dirty="0"/>
              <a:t> innlånssystem.</a:t>
            </a:r>
            <a:endParaRPr lang="nn-NO" sz="2800" dirty="0"/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308792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Mitt utgangspunkt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sz="5400" dirty="0"/>
              <a:t>Når utgangspunktet er som </a:t>
            </a:r>
            <a:r>
              <a:rPr lang="nn-NO" sz="5400" dirty="0" err="1"/>
              <a:t>galest</a:t>
            </a:r>
            <a:r>
              <a:rPr lang="nn-NO" sz="5400" dirty="0"/>
              <a:t>, blir svaret tidt </a:t>
            </a:r>
            <a:r>
              <a:rPr lang="nn-NO" sz="5400" dirty="0" err="1"/>
              <a:t>originalest</a:t>
            </a:r>
            <a:r>
              <a:rPr lang="nn-NO" sz="5400" dirty="0"/>
              <a:t> (H. Ibsen – Peer Gynt)</a:t>
            </a:r>
          </a:p>
        </p:txBody>
      </p:sp>
    </p:spTree>
    <p:extLst>
      <p:ext uri="{BB962C8B-B14F-4D97-AF65-F5344CB8AC3E}">
        <p14:creationId xmlns:p14="http://schemas.microsoft.com/office/powerpoint/2010/main" val="218148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Oppslag i media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Dagens Næringsliv 10. november i fjor med overskrifta «</a:t>
            </a:r>
            <a:r>
              <a:rPr lang="nb-NO" b="1" dirty="0">
                <a:solidFill>
                  <a:srgbClr val="FF0000"/>
                </a:solidFill>
              </a:rPr>
              <a:t>Kommunenes ukjente risiko</a:t>
            </a:r>
            <a:r>
              <a:rPr lang="nb-NO" dirty="0"/>
              <a:t>».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i="1" dirty="0"/>
              <a:t>Nye tall viser at norske kommuner må ta opp lån på 120 milliarder kroner det neste året.  Hva om investorene uteblir?</a:t>
            </a:r>
          </a:p>
          <a:p>
            <a:pPr marL="0" indent="0">
              <a:buNone/>
            </a:pPr>
            <a:endParaRPr lang="nb-NO" i="1" dirty="0"/>
          </a:p>
          <a:p>
            <a:pPr marL="0" indent="0">
              <a:buNone/>
            </a:pPr>
            <a:r>
              <a:rPr lang="nb-NO" dirty="0"/>
              <a:t>120 </a:t>
            </a:r>
            <a:r>
              <a:rPr lang="nb-NO" dirty="0" err="1"/>
              <a:t>milliardar</a:t>
            </a:r>
            <a:r>
              <a:rPr lang="nb-NO" dirty="0"/>
              <a:t> er </a:t>
            </a:r>
            <a:r>
              <a:rPr lang="nb-NO" dirty="0" err="1"/>
              <a:t>eit</a:t>
            </a:r>
            <a:r>
              <a:rPr lang="nb-NO" dirty="0"/>
              <a:t> estimat </a:t>
            </a:r>
            <a:r>
              <a:rPr lang="nb-NO" dirty="0" err="1"/>
              <a:t>frå</a:t>
            </a:r>
            <a:r>
              <a:rPr lang="nb-NO" dirty="0"/>
              <a:t> </a:t>
            </a:r>
            <a:r>
              <a:rPr lang="nb-NO" dirty="0" err="1"/>
              <a:t>Komm.bank</a:t>
            </a:r>
            <a:r>
              <a:rPr lang="nb-NO" dirty="0"/>
              <a:t>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720050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err="1"/>
              <a:t>Bekymringar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Staten har </a:t>
            </a:r>
            <a:r>
              <a:rPr lang="nn-NO" dirty="0" err="1"/>
              <a:t>eí</a:t>
            </a:r>
            <a:r>
              <a:rPr lang="nn-NO" dirty="0"/>
              <a:t> </a:t>
            </a:r>
            <a:r>
              <a:rPr lang="nn-NO" dirty="0" err="1"/>
              <a:t>bekymring</a:t>
            </a:r>
            <a:endParaRPr lang="nn-NO" dirty="0"/>
          </a:p>
          <a:p>
            <a:pPr lvl="1"/>
            <a:r>
              <a:rPr lang="nn-NO" dirty="0"/>
              <a:t>Storleiken på kortsiktig finansiering av langsiktige investeringar</a:t>
            </a:r>
          </a:p>
          <a:p>
            <a:r>
              <a:rPr lang="nn-NO" dirty="0"/>
              <a:t>Kommunane har to </a:t>
            </a:r>
            <a:r>
              <a:rPr lang="nn-NO" dirty="0" err="1"/>
              <a:t>bekymringar</a:t>
            </a:r>
            <a:endParaRPr lang="nn-NO" dirty="0"/>
          </a:p>
          <a:p>
            <a:pPr lvl="1"/>
            <a:r>
              <a:rPr lang="nn-NO" dirty="0"/>
              <a:t>Storleiken på kortsiktig finansiering av langsiktige investeringar</a:t>
            </a:r>
          </a:p>
          <a:p>
            <a:pPr lvl="1"/>
            <a:r>
              <a:rPr lang="nn-NO" dirty="0"/>
              <a:t>Vi kan ikkje ut frå eigne rekneskapar lese rett tal.</a:t>
            </a:r>
          </a:p>
        </p:txBody>
      </p:sp>
    </p:spTree>
    <p:extLst>
      <p:ext uri="{BB962C8B-B14F-4D97-AF65-F5344CB8AC3E}">
        <p14:creationId xmlns:p14="http://schemas.microsoft.com/office/powerpoint/2010/main" val="34601284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LØYSING?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n-NO" sz="7000" b="1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nn-NO" sz="7000" b="1" dirty="0">
                <a:solidFill>
                  <a:schemeClr val="accent2"/>
                </a:solidFill>
              </a:rPr>
              <a:t>Kommunalbankens system</a:t>
            </a:r>
            <a:endParaRPr lang="nb-NO" sz="7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44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sz="3200" dirty="0"/>
              <a:t>Kristine </a:t>
            </a:r>
            <a:r>
              <a:rPr lang="nn-NO" sz="3200" dirty="0" err="1"/>
              <a:t>Falkgård</a:t>
            </a:r>
            <a:r>
              <a:rPr lang="nn-NO" sz="3200" dirty="0"/>
              <a:t> – </a:t>
            </a:r>
            <a:r>
              <a:rPr lang="nn-NO" sz="3200" dirty="0" err="1"/>
              <a:t>Adm.dir</a:t>
            </a:r>
            <a:r>
              <a:rPr lang="nn-NO" sz="3200" dirty="0"/>
              <a:t> </a:t>
            </a:r>
            <a:r>
              <a:rPr lang="nn-NO" sz="3200" dirty="0" err="1"/>
              <a:t>Komm.banken</a:t>
            </a:r>
            <a:endParaRPr lang="nn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sz="1600" dirty="0"/>
              <a:t>Det er behov for </a:t>
            </a:r>
            <a:r>
              <a:rPr lang="nn-NO" sz="1600" dirty="0" err="1"/>
              <a:t>mer</a:t>
            </a:r>
            <a:r>
              <a:rPr lang="nn-NO" sz="1600" dirty="0"/>
              <a:t> </a:t>
            </a:r>
            <a:r>
              <a:rPr lang="nn-NO" sz="1600" dirty="0" err="1">
                <a:solidFill>
                  <a:srgbClr val="FF0000"/>
                </a:solidFill>
              </a:rPr>
              <a:t>åpenhet</a:t>
            </a:r>
            <a:r>
              <a:rPr lang="nn-NO" sz="1600" dirty="0"/>
              <a:t> om </a:t>
            </a:r>
            <a:r>
              <a:rPr lang="nn-NO" sz="1600" dirty="0" err="1"/>
              <a:t>hvordan</a:t>
            </a:r>
            <a:r>
              <a:rPr lang="nn-NO" sz="1600" dirty="0"/>
              <a:t> </a:t>
            </a:r>
            <a:r>
              <a:rPr lang="nn-NO" sz="1600" dirty="0" err="1"/>
              <a:t>velferdsinvesteringer</a:t>
            </a:r>
            <a:r>
              <a:rPr lang="nn-NO" sz="1600" dirty="0"/>
              <a:t> </a:t>
            </a:r>
            <a:r>
              <a:rPr lang="nn-NO" sz="1600" dirty="0" err="1"/>
              <a:t>finansieres</a:t>
            </a:r>
            <a:r>
              <a:rPr lang="nn-NO" sz="1600" dirty="0"/>
              <a:t>, </a:t>
            </a:r>
            <a:r>
              <a:rPr lang="nn-NO" sz="1600" dirty="0" err="1">
                <a:solidFill>
                  <a:srgbClr val="FF0000"/>
                </a:solidFill>
              </a:rPr>
              <a:t>hvilken</a:t>
            </a:r>
            <a:r>
              <a:rPr lang="nn-NO" sz="1600" dirty="0">
                <a:solidFill>
                  <a:srgbClr val="FF0000"/>
                </a:solidFill>
              </a:rPr>
              <a:t> risiko </a:t>
            </a:r>
            <a:r>
              <a:rPr lang="nn-NO" sz="1600" dirty="0"/>
              <a:t>kommunen er villig å ta og </a:t>
            </a:r>
            <a:r>
              <a:rPr lang="nn-NO" sz="1600" dirty="0" err="1"/>
              <a:t>hvilken</a:t>
            </a:r>
            <a:r>
              <a:rPr lang="nn-NO" sz="1600" dirty="0"/>
              <a:t> reell gevinst dette gir.</a:t>
            </a:r>
          </a:p>
          <a:p>
            <a:r>
              <a:rPr lang="nn-NO" sz="1600" dirty="0"/>
              <a:t>Vi er </a:t>
            </a:r>
            <a:r>
              <a:rPr lang="nn-NO" sz="1600" dirty="0" err="1"/>
              <a:t>bekymret</a:t>
            </a:r>
            <a:r>
              <a:rPr lang="nn-NO" sz="1600" dirty="0"/>
              <a:t> for at </a:t>
            </a:r>
            <a:r>
              <a:rPr lang="nn-NO" sz="1600" dirty="0">
                <a:solidFill>
                  <a:srgbClr val="FF0000"/>
                </a:solidFill>
              </a:rPr>
              <a:t>kommunenes korte gjeldsrisiko er ukjent</a:t>
            </a:r>
            <a:r>
              <a:rPr lang="nn-NO" sz="1600" dirty="0"/>
              <a:t>.</a:t>
            </a:r>
          </a:p>
          <a:p>
            <a:r>
              <a:rPr lang="nn-NO" sz="1600" dirty="0">
                <a:solidFill>
                  <a:schemeClr val="accent2"/>
                </a:solidFill>
              </a:rPr>
              <a:t>Høy gjeld er mindre problematisk enn det store volumet kortsiktig gjeld</a:t>
            </a:r>
          </a:p>
          <a:p>
            <a:r>
              <a:rPr lang="nn-NO" sz="1600" dirty="0" err="1"/>
              <a:t>Komunene</a:t>
            </a:r>
            <a:r>
              <a:rPr lang="nn-NO" sz="1600" dirty="0"/>
              <a:t> </a:t>
            </a:r>
            <a:r>
              <a:rPr lang="nn-NO" sz="1600" dirty="0" err="1"/>
              <a:t>påtar</a:t>
            </a:r>
            <a:r>
              <a:rPr lang="nn-NO" sz="1600" dirty="0"/>
              <a:t> seg en </a:t>
            </a:r>
            <a:r>
              <a:rPr lang="nn-NO" sz="1600" dirty="0">
                <a:solidFill>
                  <a:schemeClr val="accent2"/>
                </a:solidFill>
              </a:rPr>
              <a:t>unødvendig</a:t>
            </a:r>
            <a:r>
              <a:rPr lang="nn-NO" sz="1600" dirty="0"/>
              <a:t> risiko for å oppnå en liten gevinst når de finansierer </a:t>
            </a:r>
            <a:r>
              <a:rPr lang="nn-NO" sz="1600" dirty="0" err="1"/>
              <a:t>velferdsinvesteringer</a:t>
            </a:r>
            <a:r>
              <a:rPr lang="nn-NO" sz="1600" dirty="0"/>
              <a:t> med korte lån.</a:t>
            </a:r>
          </a:p>
          <a:p>
            <a:r>
              <a:rPr lang="nn-NO" sz="1600" dirty="0"/>
              <a:t>Det trengst </a:t>
            </a:r>
            <a:r>
              <a:rPr lang="nn-NO" sz="1600" dirty="0" err="1">
                <a:solidFill>
                  <a:schemeClr val="accent2"/>
                </a:solidFill>
              </a:rPr>
              <a:t>mer</a:t>
            </a:r>
            <a:r>
              <a:rPr lang="nn-NO" sz="1600" dirty="0">
                <a:solidFill>
                  <a:schemeClr val="accent2"/>
                </a:solidFill>
              </a:rPr>
              <a:t> </a:t>
            </a:r>
            <a:r>
              <a:rPr lang="nn-NO" sz="1600" dirty="0" err="1">
                <a:solidFill>
                  <a:schemeClr val="accent2"/>
                </a:solidFill>
              </a:rPr>
              <a:t>åpenhet</a:t>
            </a:r>
            <a:r>
              <a:rPr lang="nn-NO" sz="1600" dirty="0">
                <a:solidFill>
                  <a:schemeClr val="accent2"/>
                </a:solidFill>
              </a:rPr>
              <a:t> </a:t>
            </a:r>
            <a:r>
              <a:rPr lang="nn-NO" sz="1600" dirty="0"/>
              <a:t>om kommunenes </a:t>
            </a:r>
            <a:r>
              <a:rPr lang="nn-NO" sz="1600" dirty="0" err="1"/>
              <a:t>refinansieringsrisiko</a:t>
            </a:r>
            <a:endParaRPr lang="nn-NO" sz="1600" dirty="0"/>
          </a:p>
          <a:p>
            <a:r>
              <a:rPr lang="nn-NO" sz="1600" dirty="0"/>
              <a:t>Den </a:t>
            </a:r>
            <a:r>
              <a:rPr lang="nn-NO" sz="1600" dirty="0">
                <a:solidFill>
                  <a:schemeClr val="accent2"/>
                </a:solidFill>
              </a:rPr>
              <a:t>sterke veksten </a:t>
            </a:r>
            <a:r>
              <a:rPr lang="nn-NO" sz="1600" dirty="0"/>
              <a:t>i korte lån har ført til at norske </a:t>
            </a:r>
            <a:r>
              <a:rPr lang="nn-NO" sz="1600" dirty="0" err="1"/>
              <a:t>kommuner</a:t>
            </a:r>
            <a:r>
              <a:rPr lang="nn-NO" sz="1600" dirty="0"/>
              <a:t> i dag utgjør 33 prosent av det norske </a:t>
            </a:r>
            <a:r>
              <a:rPr lang="nn-NO" sz="1600" dirty="0" err="1"/>
              <a:t>sertifikatmarkedet</a:t>
            </a:r>
            <a:r>
              <a:rPr lang="nn-NO" sz="1600" dirty="0"/>
              <a:t>.</a:t>
            </a:r>
          </a:p>
          <a:p>
            <a:r>
              <a:rPr lang="nn-NO" sz="1600" dirty="0"/>
              <a:t>Tar vi bort statens egen </a:t>
            </a:r>
            <a:r>
              <a:rPr lang="nn-NO" sz="1600" dirty="0" err="1"/>
              <a:t>kortsikige</a:t>
            </a:r>
            <a:r>
              <a:rPr lang="nn-NO" sz="1600" dirty="0"/>
              <a:t> opplåning, gjennom </a:t>
            </a:r>
            <a:r>
              <a:rPr lang="nn-NO" sz="1600" dirty="0" err="1"/>
              <a:t>såkallte</a:t>
            </a:r>
            <a:r>
              <a:rPr lang="nn-NO" sz="1600" dirty="0"/>
              <a:t> </a:t>
            </a:r>
            <a:r>
              <a:rPr lang="nn-NO" sz="1600" dirty="0" err="1"/>
              <a:t>statskasseveksler</a:t>
            </a:r>
            <a:r>
              <a:rPr lang="nn-NO" sz="1600" dirty="0"/>
              <a:t>, utgjør norske </a:t>
            </a:r>
            <a:r>
              <a:rPr lang="nn-NO" sz="1600" dirty="0" err="1">
                <a:solidFill>
                  <a:schemeClr val="accent2"/>
                </a:solidFill>
              </a:rPr>
              <a:t>kommunesertifikater</a:t>
            </a:r>
            <a:r>
              <a:rPr lang="nn-NO" sz="1600" dirty="0">
                <a:solidFill>
                  <a:schemeClr val="accent2"/>
                </a:solidFill>
              </a:rPr>
              <a:t> nesten 70 prosent av </a:t>
            </a:r>
            <a:r>
              <a:rPr lang="nn-NO" sz="1600" dirty="0" err="1">
                <a:solidFill>
                  <a:schemeClr val="accent2"/>
                </a:solidFill>
              </a:rPr>
              <a:t>sertifikatmarkedet</a:t>
            </a:r>
            <a:r>
              <a:rPr lang="nn-NO" sz="1600" dirty="0"/>
              <a:t>.  </a:t>
            </a:r>
            <a:r>
              <a:rPr lang="nn-NO" sz="1600" dirty="0" err="1"/>
              <a:t>Kommunene</a:t>
            </a:r>
            <a:r>
              <a:rPr lang="nn-NO" sz="1600" dirty="0"/>
              <a:t> er altså </a:t>
            </a:r>
            <a:r>
              <a:rPr lang="nn-NO" sz="1600" dirty="0">
                <a:solidFill>
                  <a:schemeClr val="accent2"/>
                </a:solidFill>
              </a:rPr>
              <a:t>klart største enkeltaktør </a:t>
            </a:r>
            <a:r>
              <a:rPr lang="nn-NO" sz="1600" dirty="0"/>
              <a:t>i det korte </a:t>
            </a:r>
            <a:r>
              <a:rPr lang="nn-NO" sz="1600" dirty="0" err="1"/>
              <a:t>lånemarkedet</a:t>
            </a:r>
            <a:r>
              <a:rPr lang="nn-NO" sz="1600" dirty="0"/>
              <a:t>.</a:t>
            </a:r>
          </a:p>
          <a:p>
            <a:r>
              <a:rPr lang="nn-NO" sz="1600" dirty="0" err="1"/>
              <a:t>Kapitalmarkedets</a:t>
            </a:r>
            <a:r>
              <a:rPr lang="nn-NO" sz="1600" dirty="0"/>
              <a:t> </a:t>
            </a:r>
            <a:r>
              <a:rPr lang="nn-NO" sz="1600" dirty="0" err="1"/>
              <a:t>tilbud</a:t>
            </a:r>
            <a:r>
              <a:rPr lang="nn-NO" sz="1600" dirty="0"/>
              <a:t> av likviditet </a:t>
            </a:r>
            <a:r>
              <a:rPr lang="nn-NO" sz="1600" dirty="0" err="1"/>
              <a:t>påvirkes</a:t>
            </a:r>
            <a:r>
              <a:rPr lang="nn-NO" sz="1600" dirty="0"/>
              <a:t> av mange ulike forhold langt </a:t>
            </a:r>
            <a:r>
              <a:rPr lang="nn-NO" sz="2000" b="1" dirty="0" err="1">
                <a:solidFill>
                  <a:srgbClr val="FF0000"/>
                </a:solidFill>
              </a:rPr>
              <a:t>utenfor</a:t>
            </a:r>
            <a:r>
              <a:rPr lang="nn-NO" sz="2000" b="1" dirty="0">
                <a:solidFill>
                  <a:srgbClr val="FF0000"/>
                </a:solidFill>
              </a:rPr>
              <a:t> kommunenes kontroll.  </a:t>
            </a:r>
            <a:r>
              <a:rPr lang="nn-NO" sz="1600" dirty="0"/>
              <a:t>Finanskrisen har lært oss at disse </a:t>
            </a:r>
            <a:r>
              <a:rPr lang="nn-NO" sz="1600" dirty="0" err="1"/>
              <a:t>forholdene</a:t>
            </a:r>
            <a:r>
              <a:rPr lang="nn-NO" sz="1600" dirty="0"/>
              <a:t> kan endre seg raskt, og at </a:t>
            </a:r>
            <a:r>
              <a:rPr lang="nn-NO" sz="1600" dirty="0" err="1">
                <a:solidFill>
                  <a:schemeClr val="accent2"/>
                </a:solidFill>
              </a:rPr>
              <a:t>lividitetstørk</a:t>
            </a:r>
            <a:r>
              <a:rPr lang="nn-NO" sz="1600" dirty="0" err="1"/>
              <a:t>e</a:t>
            </a:r>
            <a:r>
              <a:rPr lang="nn-NO" sz="1600" dirty="0"/>
              <a:t> kan </a:t>
            </a:r>
            <a:r>
              <a:rPr lang="nn-NO" sz="1800" b="1" dirty="0">
                <a:solidFill>
                  <a:srgbClr val="FF0000"/>
                </a:solidFill>
              </a:rPr>
              <a:t>få dramatiske </a:t>
            </a:r>
            <a:r>
              <a:rPr lang="nn-NO" sz="1800" b="1" dirty="0" err="1">
                <a:solidFill>
                  <a:srgbClr val="FF0000"/>
                </a:solidFill>
              </a:rPr>
              <a:t>konsekvenser</a:t>
            </a:r>
            <a:r>
              <a:rPr lang="nn-NO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1425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Reaksjon 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Krav om statistikk frå KMD.</a:t>
            </a:r>
          </a:p>
          <a:p>
            <a:endParaRPr lang="nn-NO" dirty="0"/>
          </a:p>
          <a:p>
            <a:pPr lvl="1"/>
            <a:r>
              <a:rPr lang="nn-NO" dirty="0"/>
              <a:t>KMD foreslo å nytte KOSTRAs balansetal for 2.43 sertifikat og 2.41 for obligasjonar som ei enkel tilnærming til fordelinga mellom kortsiktig og langsiktig gjeld</a:t>
            </a:r>
          </a:p>
          <a:p>
            <a:pPr lvl="2"/>
            <a:r>
              <a:rPr lang="nn-NO" dirty="0"/>
              <a:t>Sertifikatlån i prosent av langsiktig lånegjeld.</a:t>
            </a:r>
          </a:p>
          <a:p>
            <a:pPr lvl="1"/>
            <a:r>
              <a:rPr lang="nn-NO" dirty="0"/>
              <a:t>SSB påpeika dårleg kvalitet</a:t>
            </a:r>
          </a:p>
        </p:txBody>
      </p:sp>
    </p:spTree>
    <p:extLst>
      <p:ext uri="{BB962C8B-B14F-4D97-AF65-F5344CB8AC3E}">
        <p14:creationId xmlns:p14="http://schemas.microsoft.com/office/powerpoint/2010/main" val="131725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Reaksjon II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1800" dirty="0"/>
              <a:t>Forskrift om kommuner og fylkeskommuners finans- og gjeldsforvaltning FOR-2009-06-09-635, § 7, 4. ledd, som </a:t>
            </a:r>
            <a:r>
              <a:rPr lang="nb-NO" sz="1800" dirty="0" err="1"/>
              <a:t>no</a:t>
            </a:r>
            <a:r>
              <a:rPr lang="nb-NO" sz="1800" dirty="0"/>
              <a:t> er på </a:t>
            </a:r>
            <a:r>
              <a:rPr lang="nb-NO" sz="1800" dirty="0" err="1">
                <a:solidFill>
                  <a:srgbClr val="FF3300"/>
                </a:solidFill>
              </a:rPr>
              <a:t>høyring</a:t>
            </a:r>
            <a:r>
              <a:rPr lang="nb-NO" sz="1800" dirty="0"/>
              <a:t>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sz="2800" dirty="0"/>
              <a:t>«Rapportene skal vise verdien for passiva, både samlet og for hver gruppe av ulike typer passiva. I tillegg skal rapportene opplyse om løpetiden for passiva, </a:t>
            </a:r>
            <a:r>
              <a:rPr lang="nb-NO" sz="2800" dirty="0">
                <a:solidFill>
                  <a:srgbClr val="FF0000"/>
                </a:solidFill>
              </a:rPr>
              <a:t>og om verdien av lån som forfaller og som må refinansieres innen 12 måneder</a:t>
            </a:r>
            <a:r>
              <a:rPr lang="nb-NO" sz="2800" dirty="0"/>
              <a:t>».</a:t>
            </a:r>
            <a:r>
              <a:rPr lang="nb-NO" sz="2800" b="1" dirty="0">
                <a:solidFill>
                  <a:schemeClr val="accent2"/>
                </a:solidFill>
              </a:rPr>
              <a:t>*</a:t>
            </a:r>
          </a:p>
          <a:p>
            <a:pPr marL="0" indent="0">
              <a:buNone/>
            </a:pPr>
            <a:endParaRPr lang="nb-NO" sz="2800" dirty="0"/>
          </a:p>
          <a:p>
            <a:pPr marL="0" indent="0">
              <a:buNone/>
            </a:pPr>
            <a:r>
              <a:rPr lang="nb-NO" sz="2800" dirty="0"/>
              <a:t>Vert </a:t>
            </a:r>
            <a:r>
              <a:rPr lang="nb-NO" sz="2800" dirty="0" err="1"/>
              <a:t>ikkje</a:t>
            </a:r>
            <a:r>
              <a:rPr lang="nb-NO" sz="2800" dirty="0"/>
              <a:t> rapportert </a:t>
            </a:r>
            <a:r>
              <a:rPr lang="nb-NO" sz="2800" dirty="0" err="1"/>
              <a:t>vidare</a:t>
            </a:r>
            <a:r>
              <a:rPr lang="nb-NO" sz="2800" dirty="0"/>
              <a:t> enn til kommunestyret</a:t>
            </a: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71991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Langsiktig gjeld (KRS 1)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….</a:t>
            </a:r>
            <a:r>
              <a:rPr lang="nn-NO" dirty="0" err="1"/>
              <a:t>Eksempler</a:t>
            </a:r>
            <a:r>
              <a:rPr lang="nn-NO" dirty="0"/>
              <a:t> på slik langsiktig gjeld er </a:t>
            </a:r>
            <a:r>
              <a:rPr lang="nn-NO" dirty="0">
                <a:solidFill>
                  <a:srgbClr val="FF0000"/>
                </a:solidFill>
              </a:rPr>
              <a:t>obligasjonslån, sertifikatlån</a:t>
            </a:r>
            <a:r>
              <a:rPr lang="nn-NO" dirty="0"/>
              <a:t>, lån i banker og </a:t>
            </a:r>
            <a:r>
              <a:rPr lang="nn-NO" dirty="0" err="1"/>
              <a:t>kredittforetak</a:t>
            </a:r>
            <a:r>
              <a:rPr lang="nn-NO" dirty="0"/>
              <a:t> mv. </a:t>
            </a:r>
          </a:p>
          <a:p>
            <a:pPr marL="0" indent="0">
              <a:buNone/>
            </a:pPr>
            <a:r>
              <a:rPr lang="nn-NO" dirty="0"/>
              <a:t>….</a:t>
            </a:r>
            <a:r>
              <a:rPr lang="nb-NO" dirty="0"/>
              <a:t> Bruk av </a:t>
            </a:r>
            <a:r>
              <a:rPr lang="nb-NO" dirty="0">
                <a:solidFill>
                  <a:srgbClr val="FF0000"/>
                </a:solidFill>
              </a:rPr>
              <a:t>sertifikatlån/kortsiktige avtaler til finansiering av </a:t>
            </a:r>
            <a:r>
              <a:rPr lang="nb-NO" b="1" dirty="0">
                <a:solidFill>
                  <a:srgbClr val="FF0000"/>
                </a:solidFill>
              </a:rPr>
              <a:t>formål som nevnt i KL § 50 </a:t>
            </a:r>
            <a:r>
              <a:rPr lang="nb-NO" dirty="0">
                <a:solidFill>
                  <a:srgbClr val="FF0000"/>
                </a:solidFill>
              </a:rPr>
              <a:t>er langsiktig gjeld, </a:t>
            </a:r>
            <a:r>
              <a:rPr lang="nb-NO" dirty="0"/>
              <a:t>selv om avtalt løpetid er kort, f.eks. 1,3, 6, 9 eller 12 måneder. «</a:t>
            </a:r>
            <a:r>
              <a:rPr lang="nb-NO" dirty="0">
                <a:solidFill>
                  <a:schemeClr val="accent2"/>
                </a:solidFill>
              </a:rPr>
              <a:t>Denne type lån refinansieres som oftest fortløpende</a:t>
            </a:r>
            <a:r>
              <a:rPr lang="nb-NO" dirty="0"/>
              <a:t>».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200128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KOSTRA-</a:t>
            </a:r>
            <a:r>
              <a:rPr lang="nn-NO" dirty="0" err="1"/>
              <a:t>veiledaren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>
                <a:solidFill>
                  <a:srgbClr val="000000"/>
                </a:solidFill>
                <a:latin typeface="Calibri"/>
              </a:rPr>
              <a:t>2.41 og </a:t>
            </a:r>
            <a:r>
              <a:rPr lang="nn-NO" strike="sngStrike" dirty="0">
                <a:solidFill>
                  <a:srgbClr val="000000"/>
                </a:solidFill>
                <a:latin typeface="Calibri"/>
              </a:rPr>
              <a:t>5.41 </a:t>
            </a:r>
            <a:r>
              <a:rPr lang="nn-NO" dirty="0">
                <a:solidFill>
                  <a:srgbClr val="000000"/>
                </a:solidFill>
                <a:latin typeface="Calibri"/>
              </a:rPr>
              <a:t>	</a:t>
            </a:r>
            <a:r>
              <a:rPr lang="nn-NO" b="1" dirty="0" err="1">
                <a:solidFill>
                  <a:srgbClr val="000000"/>
                </a:solidFill>
                <a:latin typeface="Calibri"/>
              </a:rPr>
              <a:t>Ihendehaverobligasjoner</a:t>
            </a:r>
            <a:endParaRPr lang="nn-NO" b="1" dirty="0">
              <a:solidFill>
                <a:srgbClr val="000000"/>
              </a:solidFill>
              <a:latin typeface="Calibri"/>
            </a:endParaRPr>
          </a:p>
          <a:p>
            <a:pPr lvl="1"/>
            <a:r>
              <a:rPr lang="nn-NO" dirty="0">
                <a:solidFill>
                  <a:srgbClr val="000000"/>
                </a:solidFill>
                <a:latin typeface="Calibri"/>
              </a:rPr>
              <a:t>Her føres obligasjonslån som er klassifisert som langsiktig gjeld. 	</a:t>
            </a:r>
          </a:p>
          <a:p>
            <a:r>
              <a:rPr lang="nn-NO" dirty="0">
                <a:solidFill>
                  <a:srgbClr val="000000"/>
                </a:solidFill>
                <a:latin typeface="Calibri"/>
              </a:rPr>
              <a:t>2.43 og </a:t>
            </a:r>
            <a:r>
              <a:rPr lang="nn-NO" strike="sngStrike" dirty="0">
                <a:solidFill>
                  <a:srgbClr val="000000"/>
                </a:solidFill>
                <a:latin typeface="Calibri"/>
              </a:rPr>
              <a:t>5.43</a:t>
            </a:r>
            <a:r>
              <a:rPr lang="nn-NO" dirty="0">
                <a:solidFill>
                  <a:srgbClr val="000000"/>
                </a:solidFill>
                <a:latin typeface="Calibri"/>
              </a:rPr>
              <a:t> 	</a:t>
            </a:r>
            <a:r>
              <a:rPr lang="nn-NO" b="1" dirty="0">
                <a:solidFill>
                  <a:srgbClr val="000000"/>
                </a:solidFill>
                <a:latin typeface="Calibri"/>
              </a:rPr>
              <a:t>Sertifikatlån</a:t>
            </a:r>
            <a:r>
              <a:rPr lang="nn-NO" dirty="0">
                <a:solidFill>
                  <a:srgbClr val="000000"/>
                </a:solidFill>
                <a:latin typeface="Calibri"/>
              </a:rPr>
              <a:t> 	</a:t>
            </a:r>
          </a:p>
          <a:p>
            <a:pPr lvl="1"/>
            <a:r>
              <a:rPr lang="nn-NO" dirty="0">
                <a:solidFill>
                  <a:srgbClr val="000000"/>
                </a:solidFill>
                <a:latin typeface="Calibri"/>
              </a:rPr>
              <a:t>Her føres sertifikatlån som er klassifisert som langsiktig gjeld. </a:t>
            </a:r>
          </a:p>
          <a:p>
            <a:r>
              <a:rPr lang="nn-NO" sz="2400" dirty="0">
                <a:solidFill>
                  <a:srgbClr val="000000"/>
                </a:solidFill>
                <a:latin typeface="Calibri"/>
              </a:rPr>
              <a:t>I denne </a:t>
            </a:r>
            <a:r>
              <a:rPr lang="nn-NO" sz="2400" dirty="0" err="1">
                <a:solidFill>
                  <a:srgbClr val="000000"/>
                </a:solidFill>
                <a:latin typeface="Calibri"/>
              </a:rPr>
              <a:t>samanhangen</a:t>
            </a:r>
            <a:r>
              <a:rPr lang="nn-NO" sz="2400" dirty="0">
                <a:solidFill>
                  <a:srgbClr val="000000"/>
                </a:solidFill>
                <a:latin typeface="Calibri"/>
              </a:rPr>
              <a:t> hoppar vi over 5. </a:t>
            </a:r>
            <a:r>
              <a:rPr lang="nn-NO" sz="2400" dirty="0" err="1">
                <a:solidFill>
                  <a:srgbClr val="000000"/>
                </a:solidFill>
                <a:latin typeface="Calibri"/>
              </a:rPr>
              <a:t>Foretak</a:t>
            </a:r>
            <a:r>
              <a:rPr lang="nn-NO" sz="2400" dirty="0">
                <a:solidFill>
                  <a:srgbClr val="000000"/>
                </a:solidFill>
                <a:latin typeface="Calibri"/>
              </a:rPr>
              <a:t> som rapporterer etter same forskrift.</a:t>
            </a:r>
          </a:p>
          <a:p>
            <a:pPr lvl="1"/>
            <a:r>
              <a:rPr lang="nn-NO" dirty="0">
                <a:solidFill>
                  <a:srgbClr val="000000"/>
                </a:solidFill>
                <a:latin typeface="Calibri"/>
              </a:rPr>
              <a:t>	</a:t>
            </a:r>
          </a:p>
          <a:p>
            <a:pPr marL="0" indent="0">
              <a:buNone/>
            </a:pP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881719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Vert dei ført slik?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Ihendehavarobligasjonslån og Sertifikatlån vert registrert i Verdipapirsentralen (VPS)</a:t>
            </a:r>
          </a:p>
          <a:p>
            <a:pPr lvl="1"/>
            <a:r>
              <a:rPr lang="nn-NO" dirty="0"/>
              <a:t>Statistisk sentralbyrå vurderer VPS å ha god kvalitet</a:t>
            </a:r>
          </a:p>
          <a:p>
            <a:r>
              <a:rPr lang="nn-NO" dirty="0"/>
              <a:t>Kva om vi samanliknar det kommunane har rapportert (KOSTRA) med det VPS har rapportert?</a:t>
            </a:r>
          </a:p>
          <a:p>
            <a:r>
              <a:rPr lang="nn-NO" dirty="0">
                <a:solidFill>
                  <a:srgbClr val="FF3300"/>
                </a:solidFill>
              </a:rPr>
              <a:t>Samanlikninga må gjerast på konsernnivå</a:t>
            </a:r>
          </a:p>
        </p:txBody>
      </p:sp>
    </p:spTree>
    <p:extLst>
      <p:ext uri="{BB962C8B-B14F-4D97-AF65-F5344CB8AC3E}">
        <p14:creationId xmlns:p14="http://schemas.microsoft.com/office/powerpoint/2010/main" val="1340003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Obligasjonar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Neste plansje syner kommunar i Møre og Romsdal der</a:t>
            </a:r>
          </a:p>
          <a:p>
            <a:pPr lvl="1"/>
            <a:r>
              <a:rPr lang="nn-NO" dirty="0"/>
              <a:t>anten kommunen eller VPS har registrert obligasjonslån</a:t>
            </a:r>
          </a:p>
        </p:txBody>
      </p:sp>
    </p:spTree>
    <p:extLst>
      <p:ext uri="{BB962C8B-B14F-4D97-AF65-F5344CB8AC3E}">
        <p14:creationId xmlns:p14="http://schemas.microsoft.com/office/powerpoint/2010/main" val="178837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m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5422</TotalTime>
  <Words>720</Words>
  <Application>Microsoft Office PowerPoint</Application>
  <PresentationFormat>Skjermfremvisning (4:3)</PresentationFormat>
  <Paragraphs>90</Paragraphs>
  <Slides>21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4" baseType="lpstr">
      <vt:lpstr>Calibri</vt:lpstr>
      <vt:lpstr>Times New Roman</vt:lpstr>
      <vt:lpstr>Office-tema</vt:lpstr>
      <vt:lpstr>Lån til besvær</vt:lpstr>
      <vt:lpstr>Oppslag i media</vt:lpstr>
      <vt:lpstr>Kristine Falkgård – Adm.dir Komm.banken</vt:lpstr>
      <vt:lpstr>Reaksjon I</vt:lpstr>
      <vt:lpstr>Reaksjon II</vt:lpstr>
      <vt:lpstr>Langsiktig gjeld (KRS 1)</vt:lpstr>
      <vt:lpstr>KOSTRA-veiledaren</vt:lpstr>
      <vt:lpstr>Vert dei ført slik?</vt:lpstr>
      <vt:lpstr>Obligasjonar</vt:lpstr>
      <vt:lpstr>Obligasjonslån</vt:lpstr>
      <vt:lpstr>Sertifikatlån</vt:lpstr>
      <vt:lpstr>Sertifikatlån</vt:lpstr>
      <vt:lpstr>Konklusjon</vt:lpstr>
      <vt:lpstr>M&amp;R ikkje i ei særstilling</vt:lpstr>
      <vt:lpstr>Summen av feil?</vt:lpstr>
      <vt:lpstr>Ny balansekode</vt:lpstr>
      <vt:lpstr>KOSTRA</vt:lpstr>
      <vt:lpstr>Deptets utgangspunkt</vt:lpstr>
      <vt:lpstr>Mitt utgangspunkt</vt:lpstr>
      <vt:lpstr>Bekymringar</vt:lpstr>
      <vt:lpstr>LØYSING?</vt:lpstr>
    </vt:vector>
  </TitlesOfParts>
  <Company>Visuell Kommunikasjon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Budsjettarbeid</dc:title>
  <dc:creator>Arild  Bergstrøm</dc:creator>
  <cp:lastModifiedBy>Hol, Sissel</cp:lastModifiedBy>
  <cp:revision>157</cp:revision>
  <cp:lastPrinted>2016-04-18T10:36:12Z</cp:lastPrinted>
  <dcterms:created xsi:type="dcterms:W3CDTF">2006-04-25T10:53:52Z</dcterms:created>
  <dcterms:modified xsi:type="dcterms:W3CDTF">2016-10-17T16:07:43Z</dcterms:modified>
</cp:coreProperties>
</file>