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56"/>
  </p:notesMasterIdLst>
  <p:handoutMasterIdLst>
    <p:handoutMasterId r:id="rId57"/>
  </p:handoutMasterIdLst>
  <p:sldIdLst>
    <p:sldId id="353" r:id="rId2"/>
    <p:sldId id="403" r:id="rId3"/>
    <p:sldId id="408" r:id="rId4"/>
    <p:sldId id="407" r:id="rId5"/>
    <p:sldId id="355" r:id="rId6"/>
    <p:sldId id="356" r:id="rId7"/>
    <p:sldId id="357" r:id="rId8"/>
    <p:sldId id="358" r:id="rId9"/>
    <p:sldId id="359" r:id="rId10"/>
    <p:sldId id="360" r:id="rId11"/>
    <p:sldId id="405" r:id="rId12"/>
    <p:sldId id="361" r:id="rId13"/>
    <p:sldId id="362" r:id="rId14"/>
    <p:sldId id="375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84" r:id="rId36"/>
    <p:sldId id="385" r:id="rId37"/>
    <p:sldId id="386" r:id="rId38"/>
    <p:sldId id="387" r:id="rId39"/>
    <p:sldId id="388" r:id="rId40"/>
    <p:sldId id="389" r:id="rId41"/>
    <p:sldId id="390" r:id="rId42"/>
    <p:sldId id="391" r:id="rId43"/>
    <p:sldId id="392" r:id="rId44"/>
    <p:sldId id="393" r:id="rId45"/>
    <p:sldId id="394" r:id="rId46"/>
    <p:sldId id="395" r:id="rId47"/>
    <p:sldId id="406" r:id="rId48"/>
    <p:sldId id="396" r:id="rId49"/>
    <p:sldId id="397" r:id="rId50"/>
    <p:sldId id="398" r:id="rId51"/>
    <p:sldId id="400" r:id="rId52"/>
    <p:sldId id="399" r:id="rId53"/>
    <p:sldId id="401" r:id="rId54"/>
    <p:sldId id="402" r:id="rId55"/>
  </p:sldIdLst>
  <p:sldSz cx="9144000" cy="6858000" type="screen4x3"/>
  <p:notesSz cx="6735763" cy="9866313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58"/>
    <a:srgbClr val="BCCFE8"/>
    <a:srgbClr val="008CD3"/>
    <a:srgbClr val="001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69" autoAdjust="0"/>
  </p:normalViewPr>
  <p:slideViewPr>
    <p:cSldViewPr snapToGrid="0" snapToObjects="1">
      <p:cViewPr>
        <p:scale>
          <a:sx n="90" d="100"/>
          <a:sy n="90" d="100"/>
        </p:scale>
        <p:origin x="-139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6778F-9D10-D546-AD42-60AA27D9D64A}" type="datetimeFigureOut">
              <a:t>16.10.2016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5C552-36E2-FE4A-8959-3A7D73BFBA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089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5AC95-D995-48B9-8FE3-6F7B6255CBBA}" type="datetimeFigureOut">
              <a:rPr lang="nb-NO" smtClean="0"/>
              <a:t>17.10.2016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8714E-0C5F-4365-8EC3-AC6691083B5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903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dirty="0" smtClean="0"/>
              <a:t>Merinntektsveksten og </a:t>
            </a:r>
            <a:r>
              <a:rPr lang="nb-NO" dirty="0" err="1" smtClean="0"/>
              <a:t>mindreutgiftsveksten</a:t>
            </a:r>
            <a:r>
              <a:rPr lang="nb-NO" dirty="0" smtClean="0"/>
              <a:t> for 2015 ble først avdekket mot slutten av året. Kommunene rakk derfor</a:t>
            </a:r>
            <a:r>
              <a:rPr lang="nb-NO" baseline="0" dirty="0" smtClean="0"/>
              <a:t> ikke å bruke opp pengene. Men erfaringene viser at merinntekter ett år fører til økende aktivitet i de påfølgende årene. Det samme vil gjelde for merinntektene i 2016. Særlig 2017-anslaget kan derfor være usikkert.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0C690-3CE3-4244-A0D1-D1198497800B}" type="slidenum">
              <a:rPr lang="nb-NO" smtClean="0">
                <a:solidFill>
                  <a:prstClr val="black"/>
                </a:solidFill>
              </a:rPr>
              <a:pPr/>
              <a:t>5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23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3378200"/>
          </a:xfrm>
          <a:prstGeom prst="rect">
            <a:avLst/>
          </a:prstGeom>
          <a:solidFill>
            <a:srgbClr val="00104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Bilde 7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9" name="Bilde 8" descr="KS tag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6159500"/>
            <a:ext cx="3137662" cy="287901"/>
          </a:xfrm>
          <a:prstGeom prst="rect">
            <a:avLst/>
          </a:prstGeom>
        </p:spPr>
      </p:pic>
      <p:sp>
        <p:nvSpPr>
          <p:cNvPr id="10" name="Rektangel 9"/>
          <p:cNvSpPr/>
          <p:nvPr userDrawn="1"/>
        </p:nvSpPr>
        <p:spPr>
          <a:xfrm>
            <a:off x="7683500" y="5911850"/>
            <a:ext cx="1276350" cy="819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itle 19"/>
          <p:cNvSpPr>
            <a:spLocks noGrp="1"/>
          </p:cNvSpPr>
          <p:nvPr>
            <p:ph type="ctrTitle"/>
          </p:nvPr>
        </p:nvSpPr>
        <p:spPr>
          <a:xfrm>
            <a:off x="498170" y="2196036"/>
            <a:ext cx="7436468" cy="919398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2" name="Subtitle 20"/>
          <p:cNvSpPr>
            <a:spLocks noGrp="1"/>
          </p:cNvSpPr>
          <p:nvPr>
            <p:ph type="subTitle" idx="1"/>
          </p:nvPr>
        </p:nvSpPr>
        <p:spPr>
          <a:xfrm>
            <a:off x="498170" y="3160430"/>
            <a:ext cx="6400800" cy="51619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558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457201" y="214312"/>
            <a:ext cx="8229600" cy="902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63412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457201" y="1197621"/>
            <a:ext cx="8229600" cy="4814761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4402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35411"/>
            <a:ext cx="8229600" cy="88129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5714"/>
            <a:ext cx="4038600" cy="4822852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5715"/>
            <a:ext cx="4038600" cy="4822852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634120" y="6173787"/>
            <a:ext cx="1169291" cy="365125"/>
          </a:xfrm>
        </p:spPr>
        <p:txBody>
          <a:bodyPr/>
          <a:lstStyle>
            <a:lvl1pPr>
              <a:defRPr sz="1600"/>
            </a:lvl1pPr>
          </a:lstStyle>
          <a:p>
            <a:fld id="{23D302F4-2F71-4857-89A0-02F3EA751D26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2439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35411"/>
            <a:ext cx="8229600" cy="897474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634120" y="6173787"/>
            <a:ext cx="1169291" cy="365125"/>
          </a:xfrm>
        </p:spPr>
        <p:txBody>
          <a:bodyPr/>
          <a:lstStyle>
            <a:lvl1pPr>
              <a:defRPr sz="1600"/>
            </a:lvl1pPr>
          </a:lstStyle>
          <a:p>
            <a:fld id="{DA31872E-8BFC-214A-B7E1-4CF64417351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25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634120" y="6173787"/>
            <a:ext cx="1169291" cy="365125"/>
          </a:xfrm>
        </p:spPr>
        <p:txBody>
          <a:bodyPr/>
          <a:lstStyle>
            <a:lvl1pPr>
              <a:defRPr sz="1600"/>
            </a:lvl1pPr>
          </a:lstStyle>
          <a:p>
            <a:fld id="{DA31872E-8BFC-214A-B7E1-4CF64417351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5499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67038"/>
            <a:ext cx="8168910" cy="873939"/>
          </a:xfrm>
        </p:spPr>
        <p:txBody>
          <a:bodyPr anchor="ctr" anchorCtr="0">
            <a:normAutofit/>
          </a:bodyPr>
          <a:lstStyle>
            <a:lvl1pPr algn="l">
              <a:defRPr sz="3000" b="0">
                <a:solidFill>
                  <a:srgbClr val="C00000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198" y="1229989"/>
            <a:ext cx="4009605" cy="233859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634120" y="6173787"/>
            <a:ext cx="1169291" cy="365125"/>
          </a:xfrm>
        </p:spPr>
        <p:txBody>
          <a:bodyPr/>
          <a:lstStyle>
            <a:lvl1pPr>
              <a:defRPr sz="1600"/>
            </a:lvl1pPr>
          </a:lstStyle>
          <a:p>
            <a:fld id="{DA31872E-8BFC-214A-B7E1-4CF644173512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3" name="Plassholder for innhold 2"/>
          <p:cNvSpPr>
            <a:spLocks noGrp="1"/>
          </p:cNvSpPr>
          <p:nvPr>
            <p:ph idx="13"/>
          </p:nvPr>
        </p:nvSpPr>
        <p:spPr>
          <a:xfrm>
            <a:off x="481476" y="3657600"/>
            <a:ext cx="4009605" cy="233859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4" name="Plassholder for innhold 2"/>
          <p:cNvSpPr>
            <a:spLocks noGrp="1"/>
          </p:cNvSpPr>
          <p:nvPr>
            <p:ph idx="14"/>
          </p:nvPr>
        </p:nvSpPr>
        <p:spPr>
          <a:xfrm>
            <a:off x="4616505" y="1229989"/>
            <a:ext cx="4009605" cy="233859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idx="15"/>
          </p:nvPr>
        </p:nvSpPr>
        <p:spPr>
          <a:xfrm>
            <a:off x="4616505" y="3657600"/>
            <a:ext cx="4009605" cy="233859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3757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1244600"/>
            <a:ext cx="9144000" cy="5613400"/>
          </a:xfrm>
          <a:prstGeom prst="rect">
            <a:avLst/>
          </a:prstGeom>
          <a:solidFill>
            <a:srgbClr val="008CD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/>
          <p:cNvSpPr>
            <a:spLocks noGrp="1"/>
          </p:cNvSpPr>
          <p:nvPr>
            <p:ph type="ctrTitle"/>
          </p:nvPr>
        </p:nvSpPr>
        <p:spPr>
          <a:xfrm>
            <a:off x="498170" y="2196035"/>
            <a:ext cx="4730675" cy="622653"/>
          </a:xfrm>
        </p:spPr>
        <p:txBody>
          <a:bodyPr lIns="0" tIns="0" rIns="0" bIns="0" anchor="t">
            <a:noAutofit/>
          </a:bodyPr>
          <a:lstStyle>
            <a:lvl1pPr marL="0" indent="0"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pic>
        <p:nvPicPr>
          <p:cNvPr id="10" name="Bilde 9" descr="ks_hovedlogo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138" y="463550"/>
            <a:ext cx="953397" cy="476250"/>
          </a:xfrm>
          <a:prstGeom prst="rect">
            <a:avLst/>
          </a:prstGeom>
        </p:spPr>
      </p:pic>
      <p:pic>
        <p:nvPicPr>
          <p:cNvPr id="13" name="Bilde 12" descr="kommunelenka.png"/>
          <p:cNvPicPr>
            <a:picLocks noChangeAspect="1"/>
          </p:cNvPicPr>
          <p:nvPr userDrawn="1"/>
        </p:nvPicPr>
        <p:blipFill>
          <a:blip r:embed="rId3">
            <a:alphaModFix amt="2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487" y="1450325"/>
            <a:ext cx="5117920" cy="507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95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1"/>
          <p:cNvSpPr>
            <a:spLocks noGrp="1"/>
          </p:cNvSpPr>
          <p:nvPr>
            <p:ph type="title"/>
          </p:nvPr>
        </p:nvSpPr>
        <p:spPr>
          <a:xfrm>
            <a:off x="457200" y="250092"/>
            <a:ext cx="8229600" cy="593878"/>
          </a:xfrm>
        </p:spPr>
        <p:txBody>
          <a:bodyPr>
            <a:normAutofit/>
          </a:bodyPr>
          <a:lstStyle>
            <a:lvl1pPr>
              <a:defRPr sz="3000">
                <a:solidFill>
                  <a:srgbClr val="C00000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4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158949"/>
            <a:ext cx="8229600" cy="2456121"/>
          </a:xfrm>
        </p:spPr>
        <p:txBody>
          <a:bodyPr/>
          <a:lstStyle>
            <a:lvl1pPr marL="342900" indent="-342900">
              <a:buFont typeface="Wingdings" pitchFamily="2" charset="2"/>
              <a:buChar char="§"/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3732029"/>
            <a:ext cx="8229600" cy="2456121"/>
          </a:xfrm>
        </p:spPr>
        <p:txBody>
          <a:bodyPr/>
          <a:lstStyle>
            <a:lvl1pPr marL="180975" indent="-180975">
              <a:buFont typeface="Wingdings" pitchFamily="2" charset="2"/>
              <a:buChar char="§"/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6" name="TekstSylinder 5"/>
          <p:cNvSpPr txBox="1"/>
          <p:nvPr userDrawn="1"/>
        </p:nvSpPr>
        <p:spPr>
          <a:xfrm>
            <a:off x="8170223" y="6412677"/>
            <a:ext cx="540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B59543F8-19D2-4E25-8BE8-BA715715937F}" type="slidenum">
              <a:rPr lang="nb-NO" smtClean="0">
                <a:solidFill>
                  <a:schemeClr val="bg1"/>
                </a:solidFill>
              </a:rPr>
              <a:t>‹#›</a:t>
            </a:fld>
            <a:endParaRPr lang="nb-N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967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diamond/>
      </p:transition>
    </mc:Choice>
    <mc:Fallback xmlns="">
      <p:transition spd="slow">
        <p:diamond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7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178767"/>
            <a:ext cx="8229600" cy="9541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5713"/>
            <a:ext cx="8229600" cy="4887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1737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17378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173787"/>
            <a:ext cx="1169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pic>
        <p:nvPicPr>
          <p:cNvPr id="7" name="Bilde 6" descr="ks_hovedlogo_rgb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815" y="6157913"/>
            <a:ext cx="762135" cy="38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1" r:id="rId3"/>
    <p:sldLayoutId id="2147483703" r:id="rId4"/>
    <p:sldLayoutId id="2147483704" r:id="rId5"/>
    <p:sldLayoutId id="2147483705" r:id="rId6"/>
    <p:sldLayoutId id="2147483709" r:id="rId7"/>
    <p:sldLayoutId id="2147483710" r:id="rId8"/>
    <p:sldLayoutId id="214748371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200" kern="1200">
          <a:solidFill>
            <a:srgbClr val="001A58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rgbClr val="001A58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rgbClr val="001A58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rgbClr val="001A58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rgbClr val="001A58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Virkningene av nytt inntektssystem på kommunene i Møre og Romsdal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Trond </a:t>
            </a:r>
            <a:r>
              <a:rPr lang="nb-NO" dirty="0" err="1" smtClean="0"/>
              <a:t>Hjelmervik</a:t>
            </a:r>
            <a:r>
              <a:rPr lang="nb-NO" dirty="0" smtClean="0"/>
              <a:t> Hansen, Skodje 17.10.16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4125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Demografikostnader: Møre og Romsdal og landet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10</a:t>
            </a:fld>
            <a:endParaRPr lang="nb-N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12" y="1439794"/>
            <a:ext cx="3960000" cy="20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120" y="1439525"/>
            <a:ext cx="3960000" cy="209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12" y="3847953"/>
            <a:ext cx="3960000" cy="209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4120" y="3847953"/>
            <a:ext cx="3960000" cy="2093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729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Kostnadsnøklene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642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Hovedtall – M&amp;R (I)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12</a:t>
            </a:fld>
            <a:endParaRPr lang="nb-NO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1426626"/>
            <a:ext cx="8640000" cy="419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79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Hovedtall – M&amp;R (</a:t>
            </a:r>
            <a:r>
              <a:rPr lang="nb-NO" dirty="0" smtClean="0"/>
              <a:t>II)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13</a:t>
            </a:fld>
            <a:endParaRPr lang="nb-NO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9" y="1288405"/>
            <a:ext cx="8640000" cy="419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64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Hovedtrekk ved fordelingsvirkningene av nye kostnadsnøkler </a:t>
            </a:r>
            <a:r>
              <a:rPr lang="nb-NO" dirty="0" err="1" smtClean="0"/>
              <a:t>inkl</a:t>
            </a:r>
            <a:r>
              <a:rPr lang="nb-NO" dirty="0" smtClean="0"/>
              <a:t> struktur (2016-data)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14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Samlet omfordeling: 596 </a:t>
            </a:r>
            <a:r>
              <a:rPr lang="nb-NO" dirty="0" err="1" smtClean="0"/>
              <a:t>mill</a:t>
            </a:r>
            <a:r>
              <a:rPr lang="nb-NO" dirty="0" smtClean="0"/>
              <a:t> kroner </a:t>
            </a:r>
          </a:p>
          <a:p>
            <a:endParaRPr lang="nb-NO" dirty="0" smtClean="0"/>
          </a:p>
          <a:p>
            <a:r>
              <a:rPr lang="nb-NO" dirty="0" smtClean="0"/>
              <a:t>Antall kommuner:</a:t>
            </a:r>
          </a:p>
          <a:p>
            <a:pPr lvl="1"/>
            <a:r>
              <a:rPr lang="nb-NO" dirty="0" smtClean="0"/>
              <a:t>Pluss: 	194 kommuner</a:t>
            </a:r>
          </a:p>
          <a:p>
            <a:pPr lvl="1"/>
            <a:r>
              <a:rPr lang="nb-NO" dirty="0" smtClean="0"/>
              <a:t>Minus: 	232 kommuner </a:t>
            </a:r>
          </a:p>
          <a:p>
            <a:pPr lvl="1"/>
            <a:endParaRPr lang="nb-NO" dirty="0"/>
          </a:p>
          <a:p>
            <a:r>
              <a:rPr lang="nb-NO" dirty="0" smtClean="0"/>
              <a:t>Gjennomsnittlig kommunestørrelse:</a:t>
            </a:r>
          </a:p>
          <a:p>
            <a:pPr lvl="1"/>
            <a:r>
              <a:rPr lang="nb-NO" dirty="0" smtClean="0"/>
              <a:t>Pluss: 	15 986 innbyggere</a:t>
            </a:r>
          </a:p>
          <a:p>
            <a:pPr lvl="1"/>
            <a:r>
              <a:rPr lang="nb-NO" dirty="0" smtClean="0"/>
              <a:t>Minus: 	  8 998 innbyggere</a:t>
            </a:r>
          </a:p>
          <a:p>
            <a:pPr lvl="1"/>
            <a:endParaRPr lang="nb-NO" dirty="0"/>
          </a:p>
          <a:p>
            <a:r>
              <a:rPr lang="nb-NO" dirty="0" smtClean="0"/>
              <a:t>Utslag per innbygger</a:t>
            </a:r>
          </a:p>
          <a:p>
            <a:pPr lvl="1"/>
            <a:r>
              <a:rPr lang="nb-NO" dirty="0" smtClean="0"/>
              <a:t>Pluss: 	192 kroner per innbygger	</a:t>
            </a:r>
          </a:p>
          <a:p>
            <a:pPr lvl="1"/>
            <a:r>
              <a:rPr lang="nb-NO" dirty="0" smtClean="0"/>
              <a:t>Minus: 	286 kroner per innbygger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052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Fordelingsvirkninger – Etter folketall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15</a:t>
            </a:fld>
            <a:endParaRPr lang="nb-NO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4" y="1425789"/>
            <a:ext cx="7998349" cy="27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5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Fordelingsvirkninger – Etter </a:t>
            </a:r>
            <a:r>
              <a:rPr lang="nb-NO" dirty="0" smtClean="0"/>
              <a:t>fylke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16</a:t>
            </a:fld>
            <a:endParaRPr lang="nb-NO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11" y="1116701"/>
            <a:ext cx="6486483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55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M&amp;R (I) – </a:t>
            </a:r>
            <a:r>
              <a:rPr lang="nb-NO" dirty="0" err="1" smtClean="0"/>
              <a:t>Utgiftsutjevning</a:t>
            </a:r>
            <a:r>
              <a:rPr lang="nb-NO" dirty="0" smtClean="0"/>
              <a:t> 2017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17</a:t>
            </a:fld>
            <a:endParaRPr lang="nb-NO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44" y="1910320"/>
            <a:ext cx="8640000" cy="355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1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</a:t>
            </a:r>
            <a:r>
              <a:rPr lang="nb-NO" dirty="0" err="1"/>
              <a:t>Utgiftsutjevning</a:t>
            </a:r>
            <a:r>
              <a:rPr lang="nb-NO" dirty="0"/>
              <a:t> 2017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18</a:t>
            </a:fld>
            <a:endParaRPr lang="nb-NO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9" y="1527548"/>
            <a:ext cx="8640000" cy="355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5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 kostnadsnøkkel - Grunnskole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19</a:t>
            </a:fld>
            <a:endParaRPr lang="nb-NO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20668"/>
            <a:ext cx="6480000" cy="291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416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Hovedpunkter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Kommuneøkonomi</a:t>
            </a:r>
          </a:p>
          <a:p>
            <a:r>
              <a:rPr lang="nb-NO" dirty="0" smtClean="0"/>
              <a:t>Kostnadsnøklene</a:t>
            </a:r>
          </a:p>
          <a:p>
            <a:r>
              <a:rPr lang="nb-NO" dirty="0" smtClean="0"/>
              <a:t>Regionaltilskudd</a:t>
            </a:r>
          </a:p>
          <a:p>
            <a:r>
              <a:rPr lang="nb-NO" dirty="0" smtClean="0"/>
              <a:t>Sammenslåing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19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kostnadsnøkkel </a:t>
            </a:r>
            <a:r>
              <a:rPr lang="nb-NO" dirty="0" smtClean="0"/>
              <a:t>– Pleie og omsorg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20</a:t>
            </a:fld>
            <a:endParaRPr lang="nb-NO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02" y="1317057"/>
            <a:ext cx="6480000" cy="3798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9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Ny kostnadsnøkkel – </a:t>
            </a:r>
            <a:r>
              <a:rPr lang="nb-NO" dirty="0" smtClean="0"/>
              <a:t>Kommunehelse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21</a:t>
            </a:fld>
            <a:endParaRPr lang="nb-NO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376158"/>
            <a:ext cx="6480000" cy="3132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8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kostnadsnøkkel – </a:t>
            </a:r>
            <a:r>
              <a:rPr lang="nb-NO" dirty="0" smtClean="0"/>
              <a:t>Sosialhjelp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22</a:t>
            </a:fld>
            <a:endParaRPr lang="nb-NO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73" y="1548259"/>
            <a:ext cx="6480000" cy="2910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7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kostnadsnøkkel – </a:t>
            </a:r>
            <a:r>
              <a:rPr lang="nb-NO" dirty="0" smtClean="0"/>
              <a:t>Barnevern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23</a:t>
            </a:fld>
            <a:endParaRPr lang="nb-N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26" y="1662503"/>
            <a:ext cx="7149385" cy="22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94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 kostnadsnøkkel – </a:t>
            </a:r>
            <a:r>
              <a:rPr lang="nb-NO" dirty="0" smtClean="0"/>
              <a:t>Barnehager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24</a:t>
            </a:fld>
            <a:endParaRPr lang="nb-NO"/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37" y="1471097"/>
            <a:ext cx="6480000" cy="2023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2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Ny kostnadsnøkkel – </a:t>
            </a:r>
            <a:r>
              <a:rPr lang="nb-NO" dirty="0" smtClean="0"/>
              <a:t>Administrasjon og landbruk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25</a:t>
            </a:fld>
            <a:endParaRPr lang="nb-NO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11" y="1692422"/>
            <a:ext cx="7200000" cy="249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0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Gradert basis – Beregning av indeksverdi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26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nb-NO" sz="2400" dirty="0" smtClean="0">
                <a:solidFill>
                  <a:srgbClr val="FF0000"/>
                </a:solidFill>
              </a:rPr>
              <a:t>Eksempel Ålesund 2016</a:t>
            </a:r>
          </a:p>
          <a:p>
            <a:r>
              <a:rPr lang="nb-NO" dirty="0" smtClean="0"/>
              <a:t>Grenseverdi for fullt basis = 25,4 km</a:t>
            </a:r>
          </a:p>
          <a:p>
            <a:r>
              <a:rPr lang="nb-NO" dirty="0" smtClean="0"/>
              <a:t>Ålesund – Reiseavstand 2,3 km</a:t>
            </a:r>
          </a:p>
          <a:p>
            <a:pPr lvl="1"/>
            <a:r>
              <a:rPr lang="nb-NO" dirty="0" smtClean="0"/>
              <a:t>Beregner andel </a:t>
            </a:r>
            <a:r>
              <a:rPr lang="nb-NO" dirty="0" err="1" smtClean="0"/>
              <a:t>ift</a:t>
            </a:r>
            <a:r>
              <a:rPr lang="nb-NO" dirty="0" smtClean="0"/>
              <a:t> grenseverdi: 2,3/25,4 = 0,09</a:t>
            </a:r>
          </a:p>
          <a:p>
            <a:r>
              <a:rPr lang="nb-NO" dirty="0" smtClean="0"/>
              <a:t>Kriterieverdien blir lik:</a:t>
            </a:r>
          </a:p>
          <a:p>
            <a:pPr lvl="1"/>
            <a:r>
              <a:rPr lang="nb-NO" dirty="0" smtClean="0"/>
              <a:t>50 pst basiskriterium + 50 pst andel reiseavstand</a:t>
            </a:r>
          </a:p>
          <a:p>
            <a:pPr lvl="1"/>
            <a:r>
              <a:rPr lang="nb-NO" dirty="0" smtClean="0"/>
              <a:t>0,5 + 0,5x0,09 = 0,55</a:t>
            </a:r>
          </a:p>
          <a:p>
            <a:r>
              <a:rPr lang="nb-NO" dirty="0" smtClean="0"/>
              <a:t>Indeksverdi  blir lik:</a:t>
            </a:r>
          </a:p>
          <a:p>
            <a:pPr lvl="1"/>
            <a:r>
              <a:rPr lang="nb-NO" dirty="0" smtClean="0"/>
              <a:t>A: Ålesunds andel gradert basis: 0,55/330,41 = 1,65 promille</a:t>
            </a:r>
          </a:p>
          <a:p>
            <a:pPr lvl="1"/>
            <a:r>
              <a:rPr lang="nb-NO" dirty="0" smtClean="0"/>
              <a:t>B: Ålesunds andel folketall: 8,98 promille</a:t>
            </a:r>
          </a:p>
          <a:p>
            <a:pPr lvl="1"/>
            <a:r>
              <a:rPr lang="nb-NO" dirty="0" smtClean="0"/>
              <a:t>Indeksverdi er lik A/B = 1,65/8,98 = 0,184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59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M&amp;R (I): Gevinst/tap fordelt på sektor (1000 kr) 2016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27</a:t>
            </a:fld>
            <a:endParaRPr lang="nb-NO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1747432"/>
            <a:ext cx="8640000" cy="389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3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II): </a:t>
            </a:r>
            <a:r>
              <a:rPr lang="nb-NO" dirty="0"/>
              <a:t>Gevinst/tap fordelt på </a:t>
            </a:r>
            <a:r>
              <a:rPr lang="nb-NO" dirty="0" smtClean="0"/>
              <a:t>sektor (1000 kr) 2016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28</a:t>
            </a:fld>
            <a:endParaRPr lang="nb-NO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42" y="1470985"/>
            <a:ext cx="8640000" cy="389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984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(I): Gevinst/tap fordelt på sektor </a:t>
            </a:r>
            <a:r>
              <a:rPr lang="nb-NO" dirty="0" smtClean="0"/>
              <a:t>(per </a:t>
            </a:r>
            <a:r>
              <a:rPr lang="nb-NO" dirty="0" err="1" smtClean="0"/>
              <a:t>innb</a:t>
            </a:r>
            <a:r>
              <a:rPr lang="nb-NO" dirty="0" smtClean="0"/>
              <a:t> </a:t>
            </a:r>
            <a:r>
              <a:rPr lang="nb-NO" dirty="0"/>
              <a:t>kr</a:t>
            </a:r>
            <a:r>
              <a:rPr lang="nb-NO" dirty="0" smtClean="0"/>
              <a:t>) 2016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29</a:t>
            </a:fld>
            <a:endParaRPr lang="nb-NO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46" y="1901545"/>
            <a:ext cx="8640000" cy="3575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14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Litt kommuneøkonomi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35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</a:t>
            </a:r>
            <a:r>
              <a:rPr lang="nb-NO" dirty="0" smtClean="0"/>
              <a:t>(II</a:t>
            </a:r>
            <a:r>
              <a:rPr lang="nb-NO" dirty="0"/>
              <a:t>): Gevinst/tap fordelt på sektor (per </a:t>
            </a:r>
            <a:r>
              <a:rPr lang="nb-NO" dirty="0" err="1"/>
              <a:t>innb</a:t>
            </a:r>
            <a:r>
              <a:rPr lang="nb-NO" dirty="0"/>
              <a:t> kr</a:t>
            </a:r>
            <a:r>
              <a:rPr lang="nb-NO" dirty="0" smtClean="0"/>
              <a:t>) 2016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30</a:t>
            </a:fld>
            <a:endParaRPr lang="nb-NO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9" y="1901545"/>
            <a:ext cx="8640000" cy="357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442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M&amp;R (I) – </a:t>
            </a:r>
            <a:r>
              <a:rPr lang="nb-NO" dirty="0" smtClean="0"/>
              <a:t>Grunnskole </a:t>
            </a:r>
            <a:r>
              <a:rPr lang="nb-NO" dirty="0" err="1" smtClean="0"/>
              <a:t>utgiftsutjevning</a:t>
            </a:r>
            <a:r>
              <a:rPr lang="nb-NO" dirty="0" smtClean="0"/>
              <a:t> 2017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31</a:t>
            </a:fld>
            <a:endParaRPr lang="nb-NO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77" y="1388650"/>
            <a:ext cx="8640000" cy="436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92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M&amp;R (I) – Grunnskole </a:t>
            </a:r>
            <a:r>
              <a:rPr lang="nb-NO" dirty="0" err="1"/>
              <a:t>utgiftsutjevning</a:t>
            </a:r>
            <a:r>
              <a:rPr lang="nb-NO" dirty="0"/>
              <a:t> 2017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32</a:t>
            </a:fld>
            <a:endParaRPr lang="nb-NO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48" y="1526873"/>
            <a:ext cx="8640000" cy="4362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94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</a:t>
            </a:r>
            <a:r>
              <a:rPr lang="nb-NO" dirty="0" smtClean="0"/>
              <a:t>Grunnskole: Gevinst/tap ny kostnadsnøkkel fordelt på kriterier 2016 (1000 kroner)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33</a:t>
            </a:fld>
            <a:endParaRPr lang="nb-NO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4" y="1209862"/>
            <a:ext cx="7220687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5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</a:t>
            </a:r>
            <a:r>
              <a:rPr lang="nb-NO" dirty="0" smtClean="0"/>
              <a:t>(II</a:t>
            </a:r>
            <a:r>
              <a:rPr lang="nb-NO" dirty="0"/>
              <a:t>) – Grunnskole: Gevinst/tap ny kostnadsnøkkel fordelt på kriterier 2016 (1000 kroner)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34</a:t>
            </a:fld>
            <a:endParaRPr lang="nb-NO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3" y="1358719"/>
            <a:ext cx="7220688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4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Grunnskole: Gevinst/tap ny kostnadsnøkkel fordelt på kriterier 2016 </a:t>
            </a:r>
            <a:r>
              <a:rPr lang="nb-NO" dirty="0" smtClean="0"/>
              <a:t>(per innbygger)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35</a:t>
            </a:fld>
            <a:endParaRPr lang="nb-NO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3" y="1231128"/>
            <a:ext cx="7220688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5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Grunnskole: Gevinst/tap ny kostnadsnøkkel fordelt på kriterier 2016 (per innbygger)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36</a:t>
            </a:fld>
            <a:endParaRPr lang="nb-NO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23" y="1133787"/>
            <a:ext cx="7220688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58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</a:t>
            </a:r>
            <a:r>
              <a:rPr lang="nb-NO" dirty="0" smtClean="0"/>
              <a:t>Pleie og omsorg </a:t>
            </a:r>
            <a:r>
              <a:rPr lang="nb-NO" dirty="0" err="1" smtClean="0"/>
              <a:t>utgiftsutjevning</a:t>
            </a:r>
            <a:r>
              <a:rPr lang="nb-NO" dirty="0" smtClean="0"/>
              <a:t> 2017 (indekser)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37</a:t>
            </a:fld>
            <a:endParaRPr lang="nb-NO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55" y="1508095"/>
            <a:ext cx="8640000" cy="432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9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</a:t>
            </a:r>
            <a:r>
              <a:rPr lang="nb-NO" dirty="0" smtClean="0"/>
              <a:t>Pleie og omsorg </a:t>
            </a:r>
            <a:r>
              <a:rPr lang="nb-NO" dirty="0" err="1" smtClean="0"/>
              <a:t>utgiftsutjevning</a:t>
            </a:r>
            <a:r>
              <a:rPr lang="nb-NO" dirty="0" smtClean="0"/>
              <a:t> 2017 (indekser)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38</a:t>
            </a:fld>
            <a:endParaRPr lang="nb-NO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4" y="1546173"/>
            <a:ext cx="8640000" cy="432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28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Pleie og omsorg </a:t>
            </a:r>
            <a:r>
              <a:rPr lang="nb-NO" dirty="0" err="1"/>
              <a:t>utgiftsutjevning</a:t>
            </a:r>
            <a:r>
              <a:rPr lang="nb-NO" dirty="0"/>
              <a:t> 2017 </a:t>
            </a:r>
            <a:r>
              <a:rPr lang="nb-NO" dirty="0" smtClean="0"/>
              <a:t>(1000 kr)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39</a:t>
            </a:fld>
            <a:endParaRPr lang="nb-NO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1292517"/>
            <a:ext cx="8640000" cy="447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863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Merskatteveksten på 3,8 </a:t>
            </a:r>
            <a:r>
              <a:rPr lang="nb-NO" dirty="0" err="1" smtClean="0"/>
              <a:t>mrd</a:t>
            </a:r>
            <a:r>
              <a:rPr lang="nb-NO" dirty="0" smtClean="0"/>
              <a:t> er en engangsinntekt – foregriper inntektsveksten for 2017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78" y="1196975"/>
            <a:ext cx="8004844" cy="481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95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</a:t>
            </a:r>
            <a:r>
              <a:rPr lang="nb-NO" dirty="0" smtClean="0"/>
              <a:t>(II</a:t>
            </a:r>
            <a:r>
              <a:rPr lang="nb-NO" dirty="0"/>
              <a:t>) – Pleie og omsorg </a:t>
            </a:r>
            <a:r>
              <a:rPr lang="nb-NO" dirty="0" err="1"/>
              <a:t>utgiftsutjevning</a:t>
            </a:r>
            <a:r>
              <a:rPr lang="nb-NO" dirty="0"/>
              <a:t> 2017 (1000 kr)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40</a:t>
            </a:fld>
            <a:endParaRPr lang="nb-NO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1473270"/>
            <a:ext cx="8640000" cy="447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79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</a:t>
            </a:r>
            <a:r>
              <a:rPr lang="nb-NO" dirty="0" smtClean="0"/>
              <a:t>Pleie og omsorg: </a:t>
            </a:r>
            <a:r>
              <a:rPr lang="nb-NO" dirty="0"/>
              <a:t>Gevinst/tap ny kostnadsnøkkel fordelt på kriterier 2016 (1000 kroner)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41</a:t>
            </a:fld>
            <a:endParaRPr lang="nb-NO"/>
          </a:p>
        </p:txBody>
      </p:sp>
      <p:pic>
        <p:nvPicPr>
          <p:cNvPr id="3379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2" y="1598197"/>
            <a:ext cx="8640000" cy="41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27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Pleie og omsorg: Gevinst/tap ny kostnadsnøkkel fordelt på kriterier 2016 (1000 kroner)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42</a:t>
            </a:fld>
            <a:endParaRPr lang="nb-NO"/>
          </a:p>
        </p:txBody>
      </p:sp>
      <p:pic>
        <p:nvPicPr>
          <p:cNvPr id="3481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609" y="1576932"/>
            <a:ext cx="8640000" cy="41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28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Pleie og omsorg: Gevinst/tap ny kostnadsnøkkel fordelt på kriterier 2016 </a:t>
            </a:r>
            <a:r>
              <a:rPr lang="nb-NO" dirty="0" smtClean="0"/>
              <a:t>(per </a:t>
            </a:r>
            <a:r>
              <a:rPr lang="nb-NO" dirty="0" err="1" smtClean="0"/>
              <a:t>innb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43</a:t>
            </a:fld>
            <a:endParaRPr lang="nb-NO"/>
          </a:p>
        </p:txBody>
      </p:sp>
      <p:pic>
        <p:nvPicPr>
          <p:cNvPr id="35842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711" y="1587564"/>
            <a:ext cx="8640000" cy="41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4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Pleie og omsorg: Gevinst/tap ny kostnadsnøkkel fordelt på kriterier 2016 (per </a:t>
            </a:r>
            <a:r>
              <a:rPr lang="nb-NO" dirty="0" err="1"/>
              <a:t>innb</a:t>
            </a:r>
            <a:r>
              <a:rPr lang="nb-NO" dirty="0"/>
              <a:t>)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44</a:t>
            </a:fld>
            <a:endParaRPr lang="nb-NO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439"/>
            <a:ext cx="8229600" cy="395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87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(I) – </a:t>
            </a:r>
            <a:r>
              <a:rPr lang="nb-NO" dirty="0" smtClean="0"/>
              <a:t>Effekt av endring i kriterieverdier fra 2016 til 2017. 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45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Tabellen viser utslag av endring i kommunens andel av utgiftsbehov fra 2016 til 2017 gitt utgiftsbehovet i 2016 </a:t>
            </a:r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46" y="2002356"/>
            <a:ext cx="6881043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7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M&amp;R (</a:t>
            </a:r>
            <a:r>
              <a:rPr lang="nb-NO" dirty="0" smtClean="0"/>
              <a:t>II) </a:t>
            </a:r>
            <a:r>
              <a:rPr lang="nb-NO" dirty="0"/>
              <a:t>– </a:t>
            </a:r>
            <a:r>
              <a:rPr lang="nb-NO" dirty="0" smtClean="0"/>
              <a:t>Effekt av endring i kriterieverdier fra 2016 til 2017. 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46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Tabellen viser utslag av endring i kommunens andel av utgiftsbehov fra 2016 til 2017 gitt utgiftsbehovet i 2016 </a:t>
            </a:r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39" y="1955615"/>
            <a:ext cx="6881043" cy="46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84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Regionaltilskudd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461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Regionale tilskudd – Endring i satser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48</a:t>
            </a:fld>
            <a:endParaRPr lang="nb-NO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116701"/>
            <a:ext cx="8174167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645970"/>
            <a:ext cx="5706307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5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M&amp;R: Endring i regionalpolitiske tilskudd 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49</a:t>
            </a:fld>
            <a:endParaRPr lang="nb-NO"/>
          </a:p>
        </p:txBody>
      </p:sp>
      <p:pic>
        <p:nvPicPr>
          <p:cNvPr id="2054" name="Picture 6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83" y="1116701"/>
            <a:ext cx="8115818" cy="48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1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dirty="0" smtClean="0"/>
              <a:t>Kommunesektorens </a:t>
            </a:r>
            <a:r>
              <a:rPr lang="nb-NO" dirty="0" err="1" smtClean="0"/>
              <a:t>nto</a:t>
            </a:r>
            <a:r>
              <a:rPr lang="nb-NO" dirty="0" smtClean="0"/>
              <a:t> </a:t>
            </a:r>
            <a:r>
              <a:rPr lang="nb-NO" dirty="0"/>
              <a:t>driftsresultat for </a:t>
            </a:r>
            <a:r>
              <a:rPr lang="nb-NO" dirty="0" smtClean="0"/>
              <a:t>2016 og 2017 kan bli de </a:t>
            </a:r>
            <a:r>
              <a:rPr lang="nb-NO" dirty="0"/>
              <a:t>beste siden </a:t>
            </a:r>
            <a:r>
              <a:rPr lang="nb-NO" dirty="0" smtClean="0"/>
              <a:t>2006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2"/>
          </p:nvPr>
        </p:nvSpPr>
        <p:spPr>
          <a:xfrm>
            <a:off x="4648200" y="1354347"/>
            <a:ext cx="4038600" cy="48194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b-NO" dirty="0" smtClean="0"/>
              <a:t>Større inntekter og lavere kostnader i 2015 enn lagt til grunn i NB2015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2 </a:t>
            </a:r>
            <a:r>
              <a:rPr lang="nb-NO" dirty="0" err="1" smtClean="0"/>
              <a:t>mrd</a:t>
            </a:r>
            <a:r>
              <a:rPr lang="nb-NO" dirty="0" smtClean="0"/>
              <a:t> kr i merinntekter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2 </a:t>
            </a:r>
            <a:r>
              <a:rPr lang="nb-NO" dirty="0" err="1" smtClean="0"/>
              <a:t>mrd</a:t>
            </a:r>
            <a:r>
              <a:rPr lang="nb-NO" dirty="0" smtClean="0"/>
              <a:t> kr lavere pensjons-kostnader enn forventet</a:t>
            </a:r>
          </a:p>
          <a:p>
            <a:pPr lvl="1">
              <a:spcBef>
                <a:spcPts val="0"/>
              </a:spcBef>
            </a:pPr>
            <a:endParaRPr lang="nb-NO" dirty="0" smtClean="0"/>
          </a:p>
          <a:p>
            <a:pPr>
              <a:spcBef>
                <a:spcPts val="0"/>
              </a:spcBef>
            </a:pPr>
            <a:r>
              <a:rPr lang="nb-NO" dirty="0" smtClean="0"/>
              <a:t>Skatt for 2016 oppjustert med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0,7 mrd i RNB2016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ytterligere 3,8 </a:t>
            </a:r>
            <a:r>
              <a:rPr lang="nb-NO" dirty="0" err="1" smtClean="0"/>
              <a:t>mrd</a:t>
            </a:r>
            <a:r>
              <a:rPr lang="nb-NO" dirty="0" smtClean="0"/>
              <a:t> i NB2017</a:t>
            </a:r>
          </a:p>
          <a:p>
            <a:pPr lvl="1">
              <a:spcBef>
                <a:spcPts val="0"/>
              </a:spcBef>
            </a:pPr>
            <a:endParaRPr lang="nb-NO" dirty="0" smtClean="0"/>
          </a:p>
          <a:p>
            <a:pPr>
              <a:spcBef>
                <a:spcPts val="0"/>
              </a:spcBef>
            </a:pPr>
            <a:r>
              <a:rPr lang="nb-NO" dirty="0" smtClean="0"/>
              <a:t>Uventede inntekter ett år finner ben å gå på de neste</a:t>
            </a: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8C4BE-3294-47C5-A9DB-21884693D97E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30" y="1302197"/>
            <a:ext cx="3446540" cy="482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26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M&amp;R: Endring i tilskudd </a:t>
            </a:r>
            <a:r>
              <a:rPr lang="nb-NO" smtClean="0"/>
              <a:t>gjennom INGAR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50</a:t>
            </a:fld>
            <a:endParaRPr lang="nb-NO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362302"/>
            <a:ext cx="6984192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10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Kommunesammenslåing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51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Inndelingstilskudd</a:t>
            </a:r>
          </a:p>
          <a:p>
            <a:pPr lvl="1"/>
            <a:r>
              <a:rPr lang="nb-NO" dirty="0" smtClean="0"/>
              <a:t>Kompensere for bortfall av (ugraderte) basistilskudd</a:t>
            </a:r>
          </a:p>
          <a:p>
            <a:pPr lvl="1"/>
            <a:r>
              <a:rPr lang="nb-NO" dirty="0" smtClean="0"/>
              <a:t>Kompensere for nedgang i regionalpolitiske tilskudd</a:t>
            </a:r>
          </a:p>
          <a:p>
            <a:pPr lvl="1"/>
            <a:r>
              <a:rPr lang="nb-NO" dirty="0" smtClean="0"/>
              <a:t>15 år – Deretter nedtrapping over 5 år</a:t>
            </a:r>
          </a:p>
          <a:p>
            <a:pPr lvl="1"/>
            <a:r>
              <a:rPr lang="nb-NO" dirty="0" smtClean="0"/>
              <a:t>Kommuner med nasjonale vedtak innen 01.01.2018 vil få kompensasjon for redusert basistilskudd i 2017</a:t>
            </a:r>
          </a:p>
          <a:p>
            <a:r>
              <a:rPr lang="nb-NO" dirty="0" smtClean="0"/>
              <a:t>Kompensasjon for engangskostnader</a:t>
            </a:r>
          </a:p>
          <a:p>
            <a:pPr lvl="1"/>
            <a:r>
              <a:rPr lang="nb-NO" dirty="0" smtClean="0"/>
              <a:t>Fra 20,5 til 66,6 </a:t>
            </a:r>
            <a:r>
              <a:rPr lang="nb-NO" dirty="0" err="1" smtClean="0"/>
              <a:t>mill</a:t>
            </a:r>
            <a:r>
              <a:rPr lang="nb-NO" dirty="0" smtClean="0"/>
              <a:t> kr avhengig av folketall og antall kommuner</a:t>
            </a:r>
          </a:p>
          <a:p>
            <a:r>
              <a:rPr lang="nb-NO" dirty="0" smtClean="0"/>
              <a:t>Reformstøtte</a:t>
            </a:r>
          </a:p>
          <a:p>
            <a:pPr lvl="1"/>
            <a:r>
              <a:rPr lang="nb-NO" dirty="0" smtClean="0"/>
              <a:t>Fra 5,1 til 30,8 </a:t>
            </a:r>
            <a:r>
              <a:rPr lang="nb-NO" dirty="0" err="1" smtClean="0"/>
              <a:t>mill</a:t>
            </a:r>
            <a:r>
              <a:rPr lang="nb-NO" dirty="0" smtClean="0"/>
              <a:t> kr avhengig av folketall i den nye kommunen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2852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Sandefjord - Inndelingstilskudd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52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2016 – tall</a:t>
            </a:r>
          </a:p>
          <a:p>
            <a:r>
              <a:rPr lang="nb-NO" dirty="0" smtClean="0"/>
              <a:t>Gradert basis før sammenslåing:</a:t>
            </a:r>
          </a:p>
          <a:p>
            <a:pPr lvl="1"/>
            <a:r>
              <a:rPr lang="nb-NO" dirty="0" smtClean="0"/>
              <a:t>Sandefjord		  7 054</a:t>
            </a:r>
          </a:p>
          <a:p>
            <a:pPr lvl="1"/>
            <a:r>
              <a:rPr lang="nb-NO" dirty="0" smtClean="0"/>
              <a:t>Andebu			  8 555</a:t>
            </a:r>
          </a:p>
          <a:p>
            <a:pPr lvl="1"/>
            <a:r>
              <a:rPr lang="nb-NO" dirty="0" smtClean="0"/>
              <a:t>Stokke			  7 485</a:t>
            </a:r>
          </a:p>
          <a:p>
            <a:pPr lvl="1"/>
            <a:r>
              <a:rPr lang="nb-NO" dirty="0" smtClean="0"/>
              <a:t>Sum				23 094	</a:t>
            </a:r>
          </a:p>
          <a:p>
            <a:r>
              <a:rPr lang="nb-NO" dirty="0" smtClean="0"/>
              <a:t>Gradert basis etter sammenslåing:</a:t>
            </a:r>
          </a:p>
          <a:p>
            <a:pPr lvl="1"/>
            <a:r>
              <a:rPr lang="nb-NO" dirty="0" smtClean="0"/>
              <a:t>Nye Sandefjord	   7 308</a:t>
            </a:r>
          </a:p>
          <a:p>
            <a:r>
              <a:rPr lang="nb-NO" dirty="0" smtClean="0"/>
              <a:t>Differanse:		</a:t>
            </a:r>
            <a:r>
              <a:rPr lang="nb-NO" dirty="0"/>
              <a:t>	</a:t>
            </a:r>
            <a:r>
              <a:rPr lang="nb-NO" dirty="0" smtClean="0"/>
              <a:t>-15 786</a:t>
            </a:r>
          </a:p>
          <a:p>
            <a:r>
              <a:rPr lang="nb-NO" dirty="0" smtClean="0"/>
              <a:t>Inndelingstilskudd:	 26 359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7970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Nye Sandefjord – Effekt på andre kommuner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53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Færre kommuner gir høyere basistilskudd</a:t>
            </a:r>
          </a:p>
          <a:p>
            <a:pPr lvl="1"/>
            <a:r>
              <a:rPr lang="nb-NO" dirty="0" smtClean="0"/>
              <a:t>Fra 13,180 </a:t>
            </a:r>
            <a:r>
              <a:rPr lang="nb-NO" dirty="0" err="1" smtClean="0"/>
              <a:t>mill</a:t>
            </a:r>
            <a:r>
              <a:rPr lang="nb-NO" dirty="0" smtClean="0"/>
              <a:t> kroner til 13,242 </a:t>
            </a:r>
            <a:r>
              <a:rPr lang="nb-NO" dirty="0" err="1" smtClean="0"/>
              <a:t>mill</a:t>
            </a:r>
            <a:r>
              <a:rPr lang="nb-NO" dirty="0" smtClean="0"/>
              <a:t> kroner</a:t>
            </a:r>
          </a:p>
          <a:p>
            <a:pPr lvl="1"/>
            <a:r>
              <a:rPr lang="nb-NO" dirty="0" err="1" smtClean="0"/>
              <a:t>Dvs</a:t>
            </a:r>
            <a:r>
              <a:rPr lang="nb-NO" dirty="0" smtClean="0"/>
              <a:t> + 62 000 kroner til kommuner med full basis</a:t>
            </a:r>
          </a:p>
          <a:p>
            <a:pPr lvl="1"/>
            <a:r>
              <a:rPr lang="nb-NO" dirty="0" smtClean="0"/>
              <a:t>Finansieres med et trekk på om lag 1 krone per innbygger (forenklet modell)</a:t>
            </a:r>
          </a:p>
          <a:p>
            <a:pPr lvl="2"/>
            <a:r>
              <a:rPr lang="nb-NO" dirty="0" smtClean="0"/>
              <a:t>Gir nedvekting av øvrige kriterier</a:t>
            </a:r>
          </a:p>
          <a:p>
            <a:pPr lvl="1"/>
            <a:endParaRPr lang="nb-NO" dirty="0"/>
          </a:p>
          <a:p>
            <a:r>
              <a:rPr lang="nb-NO" dirty="0" smtClean="0"/>
              <a:t>Virkningene vil bli større når mange kommuner slår seg sammen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3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Sammenslåing kan gi effekt på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54</a:t>
            </a:fld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nb-NO" dirty="0" smtClean="0"/>
              <a:t>Kostnadsnøkkelen:</a:t>
            </a:r>
          </a:p>
          <a:p>
            <a:pPr lvl="1"/>
            <a:r>
              <a:rPr lang="nb-NO" dirty="0" smtClean="0"/>
              <a:t>Sone / nabo</a:t>
            </a:r>
          </a:p>
          <a:p>
            <a:pPr lvl="1"/>
            <a:r>
              <a:rPr lang="nb-NO" dirty="0" smtClean="0"/>
              <a:t>Opphopning</a:t>
            </a:r>
          </a:p>
          <a:p>
            <a:pPr lvl="1"/>
            <a:r>
              <a:rPr lang="nb-NO" dirty="0" smtClean="0"/>
              <a:t>Basis</a:t>
            </a:r>
          </a:p>
          <a:p>
            <a:r>
              <a:rPr lang="nb-NO" dirty="0" smtClean="0"/>
              <a:t>Andre tilskudd:</a:t>
            </a:r>
          </a:p>
          <a:p>
            <a:pPr lvl="1"/>
            <a:r>
              <a:rPr lang="nb-NO" dirty="0" smtClean="0"/>
              <a:t>Distriktstilskudd</a:t>
            </a:r>
          </a:p>
          <a:p>
            <a:pPr lvl="2"/>
            <a:r>
              <a:rPr lang="nb-NO" dirty="0" smtClean="0"/>
              <a:t>Som er helt eller delvis fordelt per kommune</a:t>
            </a:r>
          </a:p>
          <a:p>
            <a:pPr lvl="1"/>
            <a:r>
              <a:rPr lang="nb-NO" dirty="0" smtClean="0"/>
              <a:t>Veksttilskudd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73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Kommunene i Møre og Romsdal - Hovedtall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6</a:t>
            </a:fld>
            <a:endParaRPr lang="nb-NO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69" y="1201049"/>
            <a:ext cx="7994565" cy="3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750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Kommunene i Møre og Romsdal </a:t>
            </a:r>
            <a:r>
              <a:rPr lang="nb-NO" dirty="0" smtClean="0"/>
              <a:t>– Avvik fra landet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7</a:t>
            </a:fld>
            <a:endParaRPr lang="nb-NO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82" y="1296742"/>
            <a:ext cx="7986260" cy="3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15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Andel kommuner med negativt netto driftsresultat 2011-2015 fordelt på antall år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8</a:t>
            </a:fld>
            <a:endParaRPr lang="nb-NO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36531"/>
            <a:ext cx="8229600" cy="433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149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Møre og Romsdal: Demografikostnader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A31872E-8BFC-214A-B7E1-4CF644173512}" type="slidenum">
              <a:rPr lang="nb-NO" smtClean="0"/>
              <a:pPr/>
              <a:t>9</a:t>
            </a:fld>
            <a:endParaRPr lang="nb-NO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15" y="1312202"/>
            <a:ext cx="7490696" cy="39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74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_PPT_mal_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KS_PPT_mal_2012</Template>
  <TotalTime>2274</TotalTime>
  <Words>938</Words>
  <Application>Microsoft Office PowerPoint</Application>
  <PresentationFormat>Skjermfremvisning (4:3)</PresentationFormat>
  <Paragraphs>183</Paragraphs>
  <Slides>54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54</vt:i4>
      </vt:variant>
    </vt:vector>
  </HeadingPairs>
  <TitlesOfParts>
    <vt:vector size="55" baseType="lpstr">
      <vt:lpstr>KS_PPT_mal_2012</vt:lpstr>
      <vt:lpstr>Virkningene av nytt inntektssystem på kommunene i Møre og Romsdal</vt:lpstr>
      <vt:lpstr>Hovedpunkter</vt:lpstr>
      <vt:lpstr>Litt kommuneøkonomi</vt:lpstr>
      <vt:lpstr>Merskatteveksten på 3,8 mrd er en engangsinntekt – foregriper inntektsveksten for 2017</vt:lpstr>
      <vt:lpstr>Kommunesektorens nto driftsresultat for 2016 og 2017 kan bli de beste siden 2006</vt:lpstr>
      <vt:lpstr>Kommunene i Møre og Romsdal - Hovedtall</vt:lpstr>
      <vt:lpstr>Kommunene i Møre og Romsdal – Avvik fra landet</vt:lpstr>
      <vt:lpstr>Andel kommuner med negativt netto driftsresultat 2011-2015 fordelt på antall år</vt:lpstr>
      <vt:lpstr>Møre og Romsdal: Demografikostnader</vt:lpstr>
      <vt:lpstr>Demografikostnader: Møre og Romsdal og landet</vt:lpstr>
      <vt:lpstr>Kostnadsnøklene</vt:lpstr>
      <vt:lpstr>Hovedtall – M&amp;R (I)</vt:lpstr>
      <vt:lpstr>Hovedtall – M&amp;R (II)</vt:lpstr>
      <vt:lpstr>Hovedtrekk ved fordelingsvirkningene av nye kostnadsnøkler inkl struktur (2016-data)</vt:lpstr>
      <vt:lpstr>Fordelingsvirkninger – Etter folketall</vt:lpstr>
      <vt:lpstr>Fordelingsvirkninger – Etter fylke</vt:lpstr>
      <vt:lpstr>M&amp;R (I) – Utgiftsutjevning 2017</vt:lpstr>
      <vt:lpstr>M&amp;R (II) – Utgiftsutjevning 2017</vt:lpstr>
      <vt:lpstr>Ny kostnadsnøkkel - Grunnskole</vt:lpstr>
      <vt:lpstr>Ny kostnadsnøkkel – Pleie og omsorg</vt:lpstr>
      <vt:lpstr>Ny kostnadsnøkkel – Kommunehelse</vt:lpstr>
      <vt:lpstr>Ny kostnadsnøkkel – Sosialhjelp</vt:lpstr>
      <vt:lpstr>Ny kostnadsnøkkel – Barnevern</vt:lpstr>
      <vt:lpstr>Ny kostnadsnøkkel – Barnehager</vt:lpstr>
      <vt:lpstr>Ny kostnadsnøkkel – Administrasjon og landbruk</vt:lpstr>
      <vt:lpstr>Gradert basis – Beregning av indeksverdi</vt:lpstr>
      <vt:lpstr>M&amp;R (I): Gevinst/tap fordelt på sektor (1000 kr) 2016</vt:lpstr>
      <vt:lpstr>M&amp;R (II): Gevinst/tap fordelt på sektor (1000 kr) 2016</vt:lpstr>
      <vt:lpstr>M&amp;R (I): Gevinst/tap fordelt på sektor (per innb kr) 2016</vt:lpstr>
      <vt:lpstr>M&amp;R (II): Gevinst/tap fordelt på sektor (per innb kr) 2016</vt:lpstr>
      <vt:lpstr>M&amp;R (I) – Grunnskole utgiftsutjevning 2017</vt:lpstr>
      <vt:lpstr>M&amp;R (I) – Grunnskole utgiftsutjevning 2017</vt:lpstr>
      <vt:lpstr>M&amp;R (I) – Grunnskole: Gevinst/tap ny kostnadsnøkkel fordelt på kriterier 2016 (1000 kroner)</vt:lpstr>
      <vt:lpstr>M&amp;R (II) – Grunnskole: Gevinst/tap ny kostnadsnøkkel fordelt på kriterier 2016 (1000 kroner)</vt:lpstr>
      <vt:lpstr>M&amp;R (I) – Grunnskole: Gevinst/tap ny kostnadsnøkkel fordelt på kriterier 2016 (per innbygger)</vt:lpstr>
      <vt:lpstr>M&amp;R (II) – Grunnskole: Gevinst/tap ny kostnadsnøkkel fordelt på kriterier 2016 (per innbygger)</vt:lpstr>
      <vt:lpstr>M&amp;R (I) – Pleie og omsorg utgiftsutjevning 2017 (indekser)</vt:lpstr>
      <vt:lpstr>M&amp;R (II) – Pleie og omsorg utgiftsutjevning 2017 (indekser)</vt:lpstr>
      <vt:lpstr>M&amp;R (I) – Pleie og omsorg utgiftsutjevning 2017 (1000 kr)</vt:lpstr>
      <vt:lpstr>M&amp;R (II) – Pleie og omsorg utgiftsutjevning 2017 (1000 kr)</vt:lpstr>
      <vt:lpstr>M&amp;R (I) – Pleie og omsorg: Gevinst/tap ny kostnadsnøkkel fordelt på kriterier 2016 (1000 kroner)</vt:lpstr>
      <vt:lpstr>M&amp;R (II) – Pleie og omsorg: Gevinst/tap ny kostnadsnøkkel fordelt på kriterier 2016 (1000 kroner)</vt:lpstr>
      <vt:lpstr>M&amp;R (I) – Pleie og omsorg: Gevinst/tap ny kostnadsnøkkel fordelt på kriterier 2016 (per innb)</vt:lpstr>
      <vt:lpstr>M&amp;R (II) – Pleie og omsorg: Gevinst/tap ny kostnadsnøkkel fordelt på kriterier 2016 (per innb)</vt:lpstr>
      <vt:lpstr>M&amp;R (I) – Effekt av endring i kriterieverdier fra 2016 til 2017. </vt:lpstr>
      <vt:lpstr>M&amp;R (II) – Effekt av endring i kriterieverdier fra 2016 til 2017. </vt:lpstr>
      <vt:lpstr>Regionaltilskudd</vt:lpstr>
      <vt:lpstr>Regionale tilskudd – Endring i satser</vt:lpstr>
      <vt:lpstr>M&amp;R: Endring i regionalpolitiske tilskudd </vt:lpstr>
      <vt:lpstr>M&amp;R: Endring i tilskudd gjennom INGAR</vt:lpstr>
      <vt:lpstr>Kommunesammenslåing</vt:lpstr>
      <vt:lpstr>Nye Sandefjord - Inndelingstilskudd</vt:lpstr>
      <vt:lpstr>Nye Sandefjord – Effekt på andre kommuner</vt:lpstr>
      <vt:lpstr>Sammenslåing kan gi effekt på</vt:lpstr>
    </vt:vector>
  </TitlesOfParts>
  <Company>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Trond Hjelmervik Hansen</dc:creator>
  <cp:lastModifiedBy>Trond Hjelmervik Hansen</cp:lastModifiedBy>
  <cp:revision>131</cp:revision>
  <cp:lastPrinted>2016-09-21T14:08:31Z</cp:lastPrinted>
  <dcterms:created xsi:type="dcterms:W3CDTF">2015-05-20T14:49:33Z</dcterms:created>
  <dcterms:modified xsi:type="dcterms:W3CDTF">2016-10-17T12:57:35Z</dcterms:modified>
</cp:coreProperties>
</file>