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5"/>
  </p:notesMasterIdLst>
  <p:handoutMasterIdLst>
    <p:handoutMasterId r:id="rId36"/>
  </p:handoutMasterIdLst>
  <p:sldIdLst>
    <p:sldId id="342" r:id="rId3"/>
    <p:sldId id="343" r:id="rId4"/>
    <p:sldId id="809" r:id="rId5"/>
    <p:sldId id="742" r:id="rId6"/>
    <p:sldId id="743" r:id="rId7"/>
    <p:sldId id="744" r:id="rId8"/>
    <p:sldId id="807" r:id="rId9"/>
    <p:sldId id="808" r:id="rId10"/>
    <p:sldId id="836" r:id="rId11"/>
    <p:sldId id="787" r:id="rId12"/>
    <p:sldId id="797" r:id="rId13"/>
    <p:sldId id="801" r:id="rId14"/>
    <p:sldId id="804" r:id="rId15"/>
    <p:sldId id="792" r:id="rId16"/>
    <p:sldId id="810" r:id="rId17"/>
    <p:sldId id="811" r:id="rId18"/>
    <p:sldId id="832" r:id="rId19"/>
    <p:sldId id="833" r:id="rId20"/>
    <p:sldId id="834" r:id="rId21"/>
    <p:sldId id="843" r:id="rId22"/>
    <p:sldId id="815" r:id="rId23"/>
    <p:sldId id="839" r:id="rId24"/>
    <p:sldId id="840" r:id="rId25"/>
    <p:sldId id="817" r:id="rId26"/>
    <p:sldId id="818" r:id="rId27"/>
    <p:sldId id="841" r:id="rId28"/>
    <p:sldId id="842" r:id="rId29"/>
    <p:sldId id="821" r:id="rId30"/>
    <p:sldId id="822" r:id="rId31"/>
    <p:sldId id="838" r:id="rId32"/>
    <p:sldId id="837" r:id="rId33"/>
    <p:sldId id="786" r:id="rId34"/>
  </p:sldIdLst>
  <p:sldSz cx="9906000" cy="6858000" type="A4"/>
  <p:notesSz cx="6797675" cy="9926638"/>
  <p:defaultTextStyle>
    <a:defPPr>
      <a:defRPr lang="nb-N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003300"/>
    <a:srgbClr val="CFB53B"/>
    <a:srgbClr val="E2C30C"/>
    <a:srgbClr val="333333"/>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aks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ys stil 2 - aks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emastil 1 - aks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Mørk stil 1 - aks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emastil 2 - uthevin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iddels stil 4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451" autoAdjust="0"/>
  </p:normalViewPr>
  <p:slideViewPr>
    <p:cSldViewPr>
      <p:cViewPr varScale="1">
        <p:scale>
          <a:sx n="110" d="100"/>
          <a:sy n="110" d="100"/>
        </p:scale>
        <p:origin x="1368" y="102"/>
      </p:cViewPr>
      <p:guideLst>
        <p:guide orient="horz" pos="2160"/>
        <p:guide pos="3120"/>
      </p:guideLst>
    </p:cSldViewPr>
  </p:slideViewPr>
  <p:notesTextViewPr>
    <p:cViewPr>
      <p:scale>
        <a:sx n="100" d="100"/>
        <a:sy n="100" d="100"/>
      </p:scale>
      <p:origin x="0" y="0"/>
    </p:cViewPr>
  </p:notesTextViewPr>
  <p:notesViewPr>
    <p:cSldViewPr>
      <p:cViewPr varScale="1">
        <p:scale>
          <a:sx n="73" d="100"/>
          <a:sy n="73" d="100"/>
        </p:scale>
        <p:origin x="-4122" y="-11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n13os2cfi003\103905$\TC\users\103905mope\Desktop\oppdate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13os2cfi003\103905$\TC\users\103905mope\Desktop\oppdatert.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N13OS2CFI003\103905$\tc\users\103905mope\Presentasjon\Kopi%20av%2020161011_MortenFurholmPetterse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accent1">
                    <a:lumMod val="75000"/>
                  </a:schemeClr>
                </a:solidFill>
                <a:latin typeface="Calibri Light" panose="020F0302020204030204" pitchFamily="34" charset="0"/>
              </a:rPr>
              <a:t>Lånerente</a:t>
            </a:r>
          </a:p>
        </c:rich>
      </c:tx>
      <c:overlay val="0"/>
    </c:title>
    <c:autoTitleDeleted val="0"/>
    <c:plotArea>
      <c:layout/>
      <c:lineChart>
        <c:grouping val="standard"/>
        <c:varyColors val="0"/>
        <c:ser>
          <c:idx val="0"/>
          <c:order val="0"/>
          <c:tx>
            <c:strRef>
              <c:f>BCM!$H$32</c:f>
              <c:strCache>
                <c:ptCount val="1"/>
                <c:pt idx="0">
                  <c:v>Lånerente</c:v>
                </c:pt>
              </c:strCache>
            </c:strRef>
          </c:tx>
          <c:spPr>
            <a:ln>
              <a:solidFill>
                <a:schemeClr val="accent1">
                  <a:lumMod val="75000"/>
                </a:schemeClr>
              </a:solidFill>
            </a:ln>
          </c:spPr>
          <c:marker>
            <c:symbol val="none"/>
          </c:marker>
          <c:dLbls>
            <c:spPr>
              <a:noFill/>
              <a:ln>
                <a:noFill/>
              </a:ln>
              <a:effectLst/>
            </c:spPr>
            <c:txPr>
              <a:bodyPr wrap="square" lIns="38100" tIns="19050" rIns="38100" bIns="19050" anchor="ctr">
                <a:spAutoFit/>
              </a:bodyPr>
              <a:lstStyle/>
              <a:p>
                <a:pPr>
                  <a:defRPr b="1">
                    <a:solidFill>
                      <a:schemeClr val="accent1">
                        <a:lumMod val="75000"/>
                      </a:schemeClr>
                    </a:solidFill>
                    <a:latin typeface="Calibri Light" panose="020F030202020403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BCM!$F$33:$F$44</c:f>
              <c:strCache>
                <c:ptCount val="12"/>
                <c:pt idx="0">
                  <c:v>3MND</c:v>
                </c:pt>
                <c:pt idx="1">
                  <c:v>6MND</c:v>
                </c:pt>
                <c:pt idx="2">
                  <c:v>12MND</c:v>
                </c:pt>
                <c:pt idx="3">
                  <c:v>2ÅR</c:v>
                </c:pt>
                <c:pt idx="4">
                  <c:v>3ÅR</c:v>
                </c:pt>
                <c:pt idx="5">
                  <c:v>4ÅR</c:v>
                </c:pt>
                <c:pt idx="6">
                  <c:v>5ÅR</c:v>
                </c:pt>
                <c:pt idx="7">
                  <c:v>6ÅR</c:v>
                </c:pt>
                <c:pt idx="8">
                  <c:v>7ÅR</c:v>
                </c:pt>
                <c:pt idx="9">
                  <c:v>8ÅR</c:v>
                </c:pt>
                <c:pt idx="10">
                  <c:v>9ÅR</c:v>
                </c:pt>
                <c:pt idx="11">
                  <c:v>10ÅR</c:v>
                </c:pt>
              </c:strCache>
            </c:strRef>
          </c:cat>
          <c:val>
            <c:numRef>
              <c:f>BCM!$H$33:$H$44</c:f>
              <c:numCache>
                <c:formatCode>0.00%</c:formatCode>
                <c:ptCount val="12"/>
                <c:pt idx="0">
                  <c:v>1.2699999999999999E-2</c:v>
                </c:pt>
                <c:pt idx="1">
                  <c:v>1.44E-2</c:v>
                </c:pt>
                <c:pt idx="2">
                  <c:v>1.3599999999999999E-2</c:v>
                </c:pt>
                <c:pt idx="3">
                  <c:v>1.38E-2</c:v>
                </c:pt>
                <c:pt idx="4">
                  <c:v>1.6799999999999999E-2</c:v>
                </c:pt>
                <c:pt idx="5">
                  <c:v>1.8099999999999998E-2</c:v>
                </c:pt>
                <c:pt idx="6">
                  <c:v>2.01E-2</c:v>
                </c:pt>
                <c:pt idx="7">
                  <c:v>2.1100000000000001E-2</c:v>
                </c:pt>
                <c:pt idx="8">
                  <c:v>2.2200000000000001E-2</c:v>
                </c:pt>
                <c:pt idx="9">
                  <c:v>2.3300000000000001E-2</c:v>
                </c:pt>
                <c:pt idx="10">
                  <c:v>2.4399999999999998E-2</c:v>
                </c:pt>
                <c:pt idx="11">
                  <c:v>2.5899999999999999E-2</c:v>
                </c:pt>
              </c:numCache>
            </c:numRef>
          </c:val>
          <c:smooth val="0"/>
        </c:ser>
        <c:dLbls>
          <c:showLegendKey val="0"/>
          <c:showVal val="0"/>
          <c:showCatName val="0"/>
          <c:showSerName val="0"/>
          <c:showPercent val="0"/>
          <c:showBubbleSize val="0"/>
        </c:dLbls>
        <c:smooth val="0"/>
        <c:axId val="306449288"/>
        <c:axId val="306450072"/>
      </c:lineChart>
      <c:catAx>
        <c:axId val="306449288"/>
        <c:scaling>
          <c:orientation val="minMax"/>
        </c:scaling>
        <c:delete val="0"/>
        <c:axPos val="b"/>
        <c:numFmt formatCode="General" sourceLinked="0"/>
        <c:majorTickMark val="out"/>
        <c:minorTickMark val="none"/>
        <c:tickLblPos val="low"/>
        <c:txPr>
          <a:bodyPr/>
          <a:lstStyle/>
          <a:p>
            <a:pPr>
              <a:defRPr sz="1000" b="1">
                <a:solidFill>
                  <a:schemeClr val="accent1">
                    <a:lumMod val="75000"/>
                  </a:schemeClr>
                </a:solidFill>
                <a:latin typeface="Calibri Light" panose="020F0302020204030204" pitchFamily="34" charset="0"/>
                <a:cs typeface="Times New Roman" pitchFamily="18" charset="0"/>
              </a:defRPr>
            </a:pPr>
            <a:endParaRPr lang="nb-NO"/>
          </a:p>
        </c:txPr>
        <c:crossAx val="306450072"/>
        <c:crosses val="autoZero"/>
        <c:auto val="1"/>
        <c:lblAlgn val="ctr"/>
        <c:lblOffset val="100"/>
        <c:noMultiLvlLbl val="0"/>
      </c:catAx>
      <c:valAx>
        <c:axId val="306450072"/>
        <c:scaling>
          <c:orientation val="minMax"/>
          <c:min val="0"/>
        </c:scaling>
        <c:delete val="0"/>
        <c:axPos val="l"/>
        <c:majorGridlines/>
        <c:numFmt formatCode="0.00%" sourceLinked="1"/>
        <c:majorTickMark val="out"/>
        <c:minorTickMark val="none"/>
        <c:tickLblPos val="nextTo"/>
        <c:txPr>
          <a:bodyPr/>
          <a:lstStyle/>
          <a:p>
            <a:pPr>
              <a:defRPr sz="1000" b="1">
                <a:solidFill>
                  <a:schemeClr val="accent1">
                    <a:lumMod val="75000"/>
                  </a:schemeClr>
                </a:solidFill>
                <a:latin typeface="Calibri Light" panose="020F0302020204030204" pitchFamily="34" charset="0"/>
                <a:cs typeface="Times New Roman" pitchFamily="18" charset="0"/>
              </a:defRPr>
            </a:pPr>
            <a:endParaRPr lang="nb-NO"/>
          </a:p>
        </c:txPr>
        <c:crossAx val="306449288"/>
        <c:crosses val="autoZero"/>
        <c:crossBetween val="between"/>
      </c:valAx>
    </c:plotArea>
    <c:legend>
      <c:legendPos val="b"/>
      <c:overlay val="0"/>
      <c:txPr>
        <a:bodyPr/>
        <a:lstStyle/>
        <a:p>
          <a:pPr>
            <a:defRPr sz="1200" b="1">
              <a:solidFill>
                <a:schemeClr val="accent1">
                  <a:lumMod val="75000"/>
                </a:schemeClr>
              </a:solidFill>
              <a:latin typeface="+mn-lt"/>
              <a:cs typeface="Times New Roman" pitchFamily="18" charset="0"/>
            </a:defRPr>
          </a:pPr>
          <a:endParaRPr lang="nb-NO"/>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b-NO" dirty="0">
                <a:solidFill>
                  <a:schemeClr val="accent1">
                    <a:lumMod val="75000"/>
                  </a:schemeClr>
                </a:solidFill>
              </a:rPr>
              <a:t>Kredittmargin</a:t>
            </a:r>
          </a:p>
        </c:rich>
      </c:tx>
      <c:overlay val="0"/>
    </c:title>
    <c:autoTitleDeleted val="0"/>
    <c:plotArea>
      <c:layout/>
      <c:lineChart>
        <c:grouping val="standard"/>
        <c:varyColors val="0"/>
        <c:ser>
          <c:idx val="0"/>
          <c:order val="0"/>
          <c:tx>
            <c:strRef>
              <c:f>BCM!$J$32</c:f>
              <c:strCache>
                <c:ptCount val="1"/>
                <c:pt idx="0">
                  <c:v>Kredittmargin</c:v>
                </c:pt>
              </c:strCache>
            </c:strRef>
          </c:tx>
          <c:spPr>
            <a:ln>
              <a:solidFill>
                <a:schemeClr val="accent1">
                  <a:lumMod val="75000"/>
                </a:schemeClr>
              </a:solidFill>
            </a:ln>
          </c:spPr>
          <c:marker>
            <c:symbol val="none"/>
          </c:marker>
          <c:dLbls>
            <c:spPr>
              <a:noFill/>
              <a:ln>
                <a:noFill/>
              </a:ln>
              <a:effectLst/>
            </c:spPr>
            <c:txPr>
              <a:bodyPr/>
              <a:lstStyle/>
              <a:p>
                <a:pPr>
                  <a:defRPr b="1">
                    <a:solidFill>
                      <a:schemeClr val="accent1">
                        <a:lumMod val="75000"/>
                      </a:schemeClr>
                    </a:solidFill>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BCM!$F$33:$F$44</c:f>
              <c:strCache>
                <c:ptCount val="12"/>
                <c:pt idx="0">
                  <c:v>3MND</c:v>
                </c:pt>
                <c:pt idx="1">
                  <c:v>6MND</c:v>
                </c:pt>
                <c:pt idx="2">
                  <c:v>12MND</c:v>
                </c:pt>
                <c:pt idx="3">
                  <c:v>2ÅR</c:v>
                </c:pt>
                <c:pt idx="4">
                  <c:v>3ÅR</c:v>
                </c:pt>
                <c:pt idx="5">
                  <c:v>4ÅR</c:v>
                </c:pt>
                <c:pt idx="6">
                  <c:v>5ÅR</c:v>
                </c:pt>
                <c:pt idx="7">
                  <c:v>6ÅR</c:v>
                </c:pt>
                <c:pt idx="8">
                  <c:v>7ÅR</c:v>
                </c:pt>
                <c:pt idx="9">
                  <c:v>8ÅR</c:v>
                </c:pt>
                <c:pt idx="10">
                  <c:v>9ÅR</c:v>
                </c:pt>
                <c:pt idx="11">
                  <c:v>10ÅR</c:v>
                </c:pt>
              </c:strCache>
            </c:strRef>
          </c:cat>
          <c:val>
            <c:numRef>
              <c:f>BCM!$J$33:$J$44</c:f>
              <c:numCache>
                <c:formatCode>0.00%</c:formatCode>
                <c:ptCount val="12"/>
                <c:pt idx="0">
                  <c:v>1.5E-3</c:v>
                </c:pt>
                <c:pt idx="1">
                  <c:v>1.5E-3</c:v>
                </c:pt>
                <c:pt idx="2">
                  <c:v>2E-3</c:v>
                </c:pt>
                <c:pt idx="3">
                  <c:v>3.0000000000000001E-3</c:v>
                </c:pt>
                <c:pt idx="4">
                  <c:v>4.4999999999999997E-3</c:v>
                </c:pt>
                <c:pt idx="5">
                  <c:v>5.4999999999999997E-3</c:v>
                </c:pt>
                <c:pt idx="6">
                  <c:v>7.0000000000000001E-3</c:v>
                </c:pt>
                <c:pt idx="7">
                  <c:v>7.4999999999999997E-3</c:v>
                </c:pt>
                <c:pt idx="8">
                  <c:v>8.0000000000000002E-3</c:v>
                </c:pt>
                <c:pt idx="9">
                  <c:v>8.5000000000000006E-3</c:v>
                </c:pt>
                <c:pt idx="10">
                  <c:v>8.9999999999999993E-3</c:v>
                </c:pt>
                <c:pt idx="11">
                  <c:v>0.01</c:v>
                </c:pt>
              </c:numCache>
            </c:numRef>
          </c:val>
          <c:smooth val="0"/>
        </c:ser>
        <c:dLbls>
          <c:showLegendKey val="0"/>
          <c:showVal val="0"/>
          <c:showCatName val="0"/>
          <c:showSerName val="0"/>
          <c:showPercent val="0"/>
          <c:showBubbleSize val="0"/>
        </c:dLbls>
        <c:smooth val="0"/>
        <c:axId val="257484128"/>
        <c:axId val="257484520"/>
      </c:lineChart>
      <c:catAx>
        <c:axId val="257484128"/>
        <c:scaling>
          <c:orientation val="minMax"/>
        </c:scaling>
        <c:delete val="0"/>
        <c:axPos val="b"/>
        <c:numFmt formatCode="General" sourceLinked="0"/>
        <c:majorTickMark val="out"/>
        <c:minorTickMark val="none"/>
        <c:tickLblPos val="low"/>
        <c:txPr>
          <a:bodyPr/>
          <a:lstStyle/>
          <a:p>
            <a:pPr>
              <a:defRPr b="1">
                <a:solidFill>
                  <a:schemeClr val="accent1">
                    <a:lumMod val="75000"/>
                  </a:schemeClr>
                </a:solidFill>
              </a:defRPr>
            </a:pPr>
            <a:endParaRPr lang="nb-NO"/>
          </a:p>
        </c:txPr>
        <c:crossAx val="257484520"/>
        <c:crosses val="autoZero"/>
        <c:auto val="1"/>
        <c:lblAlgn val="ctr"/>
        <c:lblOffset val="100"/>
        <c:noMultiLvlLbl val="0"/>
      </c:catAx>
      <c:valAx>
        <c:axId val="257484520"/>
        <c:scaling>
          <c:orientation val="minMax"/>
          <c:min val="0"/>
        </c:scaling>
        <c:delete val="0"/>
        <c:axPos val="l"/>
        <c:majorGridlines/>
        <c:numFmt formatCode="0.00%" sourceLinked="1"/>
        <c:majorTickMark val="out"/>
        <c:minorTickMark val="none"/>
        <c:tickLblPos val="nextTo"/>
        <c:txPr>
          <a:bodyPr/>
          <a:lstStyle/>
          <a:p>
            <a:pPr>
              <a:defRPr b="1">
                <a:solidFill>
                  <a:schemeClr val="accent1">
                    <a:lumMod val="75000"/>
                  </a:schemeClr>
                </a:solidFill>
              </a:defRPr>
            </a:pPr>
            <a:endParaRPr lang="nb-NO"/>
          </a:p>
        </c:txPr>
        <c:crossAx val="257484128"/>
        <c:crosses val="autoZero"/>
        <c:crossBetween val="between"/>
      </c:valAx>
    </c:plotArea>
    <c:legend>
      <c:legendPos val="b"/>
      <c:legendEntry>
        <c:idx val="0"/>
        <c:txPr>
          <a:bodyPr/>
          <a:lstStyle/>
          <a:p>
            <a:pPr>
              <a:defRPr b="1">
                <a:solidFill>
                  <a:schemeClr val="accent1">
                    <a:lumMod val="75000"/>
                  </a:schemeClr>
                </a:solidFill>
              </a:defRPr>
            </a:pPr>
            <a:endParaRPr lang="nb-NO"/>
          </a:p>
        </c:txPr>
      </c:legendEntry>
      <c:overlay val="0"/>
      <c:txPr>
        <a:bodyPr/>
        <a:lstStyle/>
        <a:p>
          <a:pPr>
            <a:defRPr b="1">
              <a:solidFill>
                <a:schemeClr val="accent1">
                  <a:lumMod val="75000"/>
                </a:schemeClr>
              </a:solidFill>
            </a:defRPr>
          </a:pPr>
          <a:endParaRPr lang="nb-NO"/>
        </a:p>
      </c:txPr>
    </c:legend>
    <c:plotVisOnly val="1"/>
    <c:dispBlanksAs val="gap"/>
    <c:showDLblsOverMax val="0"/>
  </c:chart>
  <c:spPr>
    <a:ln>
      <a:noFill/>
    </a:ln>
  </c:spPr>
  <c:txPr>
    <a:bodyPr/>
    <a:lstStyle/>
    <a:p>
      <a:pPr>
        <a:defRPr>
          <a:latin typeface="Calibri Light" panose="020F0302020204030204" pitchFamily="34" charset="0"/>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1" dirty="0">
                <a:solidFill>
                  <a:schemeClr val="accent1">
                    <a:lumMod val="75000"/>
                  </a:schemeClr>
                </a:solidFill>
                <a:latin typeface="Calibri Light" panose="020F0302020204030204" pitchFamily="34" charset="0"/>
              </a:rPr>
              <a:t>Kapasitet for </a:t>
            </a:r>
            <a:r>
              <a:rPr lang="nb-NO" b="1" dirty="0" smtClean="0">
                <a:solidFill>
                  <a:schemeClr val="accent1">
                    <a:lumMod val="75000"/>
                  </a:schemeClr>
                </a:solidFill>
                <a:latin typeface="Calibri Light" panose="020F0302020204030204" pitchFamily="34" charset="0"/>
              </a:rPr>
              <a:t>langsiktige obligasjonslån – NB!</a:t>
            </a:r>
            <a:r>
              <a:rPr lang="nb-NO" b="1" baseline="0" dirty="0" smtClean="0">
                <a:solidFill>
                  <a:schemeClr val="accent1">
                    <a:lumMod val="75000"/>
                  </a:schemeClr>
                </a:solidFill>
                <a:latin typeface="Calibri Light" panose="020F0302020204030204" pitchFamily="34" charset="0"/>
              </a:rPr>
              <a:t> Stigende «topper»</a:t>
            </a:r>
            <a:endParaRPr lang="nb-NO" b="1" dirty="0">
              <a:solidFill>
                <a:schemeClr val="accent1">
                  <a:lumMod val="75000"/>
                </a:schemeClr>
              </a:solidFill>
              <a:latin typeface="Calibri Light" panose="020F03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Sheet1!$AC$2</c:f>
              <c:strCache>
                <c:ptCount val="1"/>
                <c:pt idx="0">
                  <c:v>5y</c:v>
                </c:pt>
              </c:strCache>
            </c:strRef>
          </c:tx>
          <c:spPr>
            <a:ln w="28575" cap="rnd">
              <a:solidFill>
                <a:schemeClr val="accent1"/>
              </a:solidFill>
              <a:round/>
            </a:ln>
            <a:effectLst/>
          </c:spPr>
          <c:marker>
            <c:symbol val="none"/>
          </c:marker>
          <c:cat>
            <c:numRef>
              <c:f>Sheet1!$X$3:$X$448</c:f>
              <c:numCache>
                <c:formatCode>m/d/yyyy</c:formatCode>
                <c:ptCount val="446"/>
                <c:pt idx="0">
                  <c:v>42648</c:v>
                </c:pt>
                <c:pt idx="1">
                  <c:v>42641</c:v>
                </c:pt>
                <c:pt idx="2">
                  <c:v>42634</c:v>
                </c:pt>
                <c:pt idx="3">
                  <c:v>42627</c:v>
                </c:pt>
                <c:pt idx="4">
                  <c:v>42620</c:v>
                </c:pt>
                <c:pt idx="5">
                  <c:v>42613</c:v>
                </c:pt>
                <c:pt idx="6">
                  <c:v>42606</c:v>
                </c:pt>
                <c:pt idx="7">
                  <c:v>42599</c:v>
                </c:pt>
                <c:pt idx="8">
                  <c:v>42592</c:v>
                </c:pt>
                <c:pt idx="9">
                  <c:v>42585</c:v>
                </c:pt>
                <c:pt idx="10">
                  <c:v>42578</c:v>
                </c:pt>
                <c:pt idx="11">
                  <c:v>42571</c:v>
                </c:pt>
                <c:pt idx="12">
                  <c:v>42564</c:v>
                </c:pt>
                <c:pt idx="13">
                  <c:v>42557</c:v>
                </c:pt>
                <c:pt idx="14">
                  <c:v>42550</c:v>
                </c:pt>
                <c:pt idx="15">
                  <c:v>42543</c:v>
                </c:pt>
                <c:pt idx="16">
                  <c:v>42536</c:v>
                </c:pt>
                <c:pt idx="17">
                  <c:v>42529</c:v>
                </c:pt>
                <c:pt idx="18">
                  <c:v>42522</c:v>
                </c:pt>
                <c:pt idx="19">
                  <c:v>42515</c:v>
                </c:pt>
                <c:pt idx="20">
                  <c:v>42508</c:v>
                </c:pt>
                <c:pt idx="21">
                  <c:v>42501</c:v>
                </c:pt>
                <c:pt idx="22">
                  <c:v>42494</c:v>
                </c:pt>
                <c:pt idx="23">
                  <c:v>42487</c:v>
                </c:pt>
                <c:pt idx="24">
                  <c:v>42480</c:v>
                </c:pt>
                <c:pt idx="25">
                  <c:v>42473</c:v>
                </c:pt>
                <c:pt idx="26">
                  <c:v>42466</c:v>
                </c:pt>
                <c:pt idx="27">
                  <c:v>42459</c:v>
                </c:pt>
                <c:pt idx="28">
                  <c:v>42452</c:v>
                </c:pt>
                <c:pt idx="29">
                  <c:v>42445</c:v>
                </c:pt>
                <c:pt idx="30">
                  <c:v>42438</c:v>
                </c:pt>
                <c:pt idx="31">
                  <c:v>42431</c:v>
                </c:pt>
                <c:pt idx="32">
                  <c:v>42424</c:v>
                </c:pt>
                <c:pt idx="33">
                  <c:v>42417</c:v>
                </c:pt>
                <c:pt idx="34">
                  <c:v>42410</c:v>
                </c:pt>
                <c:pt idx="35">
                  <c:v>42403</c:v>
                </c:pt>
                <c:pt idx="36">
                  <c:v>42396</c:v>
                </c:pt>
                <c:pt idx="37">
                  <c:v>42389</c:v>
                </c:pt>
                <c:pt idx="38">
                  <c:v>42382</c:v>
                </c:pt>
                <c:pt idx="39">
                  <c:v>42368</c:v>
                </c:pt>
                <c:pt idx="40">
                  <c:v>42361</c:v>
                </c:pt>
                <c:pt idx="41">
                  <c:v>42360</c:v>
                </c:pt>
                <c:pt idx="42">
                  <c:v>42354</c:v>
                </c:pt>
                <c:pt idx="43">
                  <c:v>42347</c:v>
                </c:pt>
                <c:pt idx="44">
                  <c:v>42340</c:v>
                </c:pt>
                <c:pt idx="45">
                  <c:v>42333</c:v>
                </c:pt>
                <c:pt idx="46">
                  <c:v>42326</c:v>
                </c:pt>
                <c:pt idx="47">
                  <c:v>42319</c:v>
                </c:pt>
                <c:pt idx="48">
                  <c:v>42312</c:v>
                </c:pt>
                <c:pt idx="49">
                  <c:v>42305</c:v>
                </c:pt>
                <c:pt idx="50">
                  <c:v>42298</c:v>
                </c:pt>
                <c:pt idx="51">
                  <c:v>42291</c:v>
                </c:pt>
                <c:pt idx="52">
                  <c:v>42284</c:v>
                </c:pt>
                <c:pt idx="53">
                  <c:v>42284</c:v>
                </c:pt>
                <c:pt idx="54">
                  <c:v>42277</c:v>
                </c:pt>
                <c:pt idx="55">
                  <c:v>42270</c:v>
                </c:pt>
                <c:pt idx="56">
                  <c:v>42263</c:v>
                </c:pt>
                <c:pt idx="57">
                  <c:v>42256</c:v>
                </c:pt>
                <c:pt idx="58">
                  <c:v>42249</c:v>
                </c:pt>
                <c:pt idx="59">
                  <c:v>42242</c:v>
                </c:pt>
                <c:pt idx="60">
                  <c:v>42235</c:v>
                </c:pt>
                <c:pt idx="61">
                  <c:v>42228</c:v>
                </c:pt>
                <c:pt idx="62">
                  <c:v>42221</c:v>
                </c:pt>
                <c:pt idx="63">
                  <c:v>42214</c:v>
                </c:pt>
                <c:pt idx="64">
                  <c:v>42207</c:v>
                </c:pt>
                <c:pt idx="65">
                  <c:v>42200</c:v>
                </c:pt>
                <c:pt idx="66">
                  <c:v>42193</c:v>
                </c:pt>
                <c:pt idx="67">
                  <c:v>42186</c:v>
                </c:pt>
                <c:pt idx="68">
                  <c:v>42179</c:v>
                </c:pt>
                <c:pt idx="69">
                  <c:v>42172</c:v>
                </c:pt>
                <c:pt idx="70">
                  <c:v>42165</c:v>
                </c:pt>
                <c:pt idx="71">
                  <c:v>42158</c:v>
                </c:pt>
                <c:pt idx="72">
                  <c:v>42151</c:v>
                </c:pt>
                <c:pt idx="73">
                  <c:v>42144</c:v>
                </c:pt>
                <c:pt idx="74">
                  <c:v>42137</c:v>
                </c:pt>
                <c:pt idx="75">
                  <c:v>42130</c:v>
                </c:pt>
                <c:pt idx="76">
                  <c:v>42123</c:v>
                </c:pt>
                <c:pt idx="77">
                  <c:v>42116</c:v>
                </c:pt>
                <c:pt idx="78">
                  <c:v>42109</c:v>
                </c:pt>
                <c:pt idx="79">
                  <c:v>42102</c:v>
                </c:pt>
                <c:pt idx="80">
                  <c:v>42095</c:v>
                </c:pt>
                <c:pt idx="81">
                  <c:v>42088</c:v>
                </c:pt>
                <c:pt idx="82">
                  <c:v>42081</c:v>
                </c:pt>
                <c:pt idx="83">
                  <c:v>42074</c:v>
                </c:pt>
                <c:pt idx="84">
                  <c:v>42067</c:v>
                </c:pt>
                <c:pt idx="85">
                  <c:v>42060</c:v>
                </c:pt>
                <c:pt idx="86">
                  <c:v>42053</c:v>
                </c:pt>
                <c:pt idx="87">
                  <c:v>42046</c:v>
                </c:pt>
                <c:pt idx="88">
                  <c:v>42039</c:v>
                </c:pt>
                <c:pt idx="89">
                  <c:v>42032</c:v>
                </c:pt>
                <c:pt idx="90">
                  <c:v>42025</c:v>
                </c:pt>
                <c:pt idx="91">
                  <c:v>42018</c:v>
                </c:pt>
                <c:pt idx="92">
                  <c:v>42011</c:v>
                </c:pt>
                <c:pt idx="93">
                  <c:v>42004</c:v>
                </c:pt>
                <c:pt idx="94">
                  <c:v>41997</c:v>
                </c:pt>
                <c:pt idx="95">
                  <c:v>41990</c:v>
                </c:pt>
                <c:pt idx="96">
                  <c:v>41983</c:v>
                </c:pt>
                <c:pt idx="97">
                  <c:v>41976</c:v>
                </c:pt>
                <c:pt idx="98">
                  <c:v>41969</c:v>
                </c:pt>
                <c:pt idx="99">
                  <c:v>41962</c:v>
                </c:pt>
                <c:pt idx="100">
                  <c:v>41955</c:v>
                </c:pt>
                <c:pt idx="101">
                  <c:v>41948</c:v>
                </c:pt>
                <c:pt idx="102">
                  <c:v>41941</c:v>
                </c:pt>
                <c:pt idx="103">
                  <c:v>41934</c:v>
                </c:pt>
                <c:pt idx="104">
                  <c:v>41927</c:v>
                </c:pt>
                <c:pt idx="105">
                  <c:v>41926</c:v>
                </c:pt>
                <c:pt idx="106">
                  <c:v>41920</c:v>
                </c:pt>
                <c:pt idx="107">
                  <c:v>41913</c:v>
                </c:pt>
                <c:pt idx="108">
                  <c:v>41906</c:v>
                </c:pt>
                <c:pt idx="109">
                  <c:v>41899</c:v>
                </c:pt>
                <c:pt idx="110">
                  <c:v>41892</c:v>
                </c:pt>
                <c:pt idx="111">
                  <c:v>41885</c:v>
                </c:pt>
                <c:pt idx="112">
                  <c:v>41878</c:v>
                </c:pt>
                <c:pt idx="113">
                  <c:v>41871</c:v>
                </c:pt>
                <c:pt idx="114">
                  <c:v>41864</c:v>
                </c:pt>
                <c:pt idx="115">
                  <c:v>41857</c:v>
                </c:pt>
                <c:pt idx="116">
                  <c:v>41850</c:v>
                </c:pt>
                <c:pt idx="117">
                  <c:v>41843</c:v>
                </c:pt>
                <c:pt idx="118">
                  <c:v>41836</c:v>
                </c:pt>
                <c:pt idx="119">
                  <c:v>41829</c:v>
                </c:pt>
                <c:pt idx="120">
                  <c:v>41822</c:v>
                </c:pt>
                <c:pt idx="121">
                  <c:v>41815</c:v>
                </c:pt>
                <c:pt idx="122">
                  <c:v>41808</c:v>
                </c:pt>
                <c:pt idx="123">
                  <c:v>41801</c:v>
                </c:pt>
                <c:pt idx="124">
                  <c:v>41794</c:v>
                </c:pt>
                <c:pt idx="125">
                  <c:v>41787</c:v>
                </c:pt>
                <c:pt idx="126">
                  <c:v>41780</c:v>
                </c:pt>
                <c:pt idx="127">
                  <c:v>41773</c:v>
                </c:pt>
                <c:pt idx="128">
                  <c:v>41766</c:v>
                </c:pt>
                <c:pt idx="129">
                  <c:v>41759</c:v>
                </c:pt>
                <c:pt idx="130">
                  <c:v>41752</c:v>
                </c:pt>
                <c:pt idx="131">
                  <c:v>41745</c:v>
                </c:pt>
                <c:pt idx="132">
                  <c:v>41738</c:v>
                </c:pt>
                <c:pt idx="133">
                  <c:v>41731</c:v>
                </c:pt>
                <c:pt idx="134">
                  <c:v>41724</c:v>
                </c:pt>
                <c:pt idx="135">
                  <c:v>41717</c:v>
                </c:pt>
                <c:pt idx="136">
                  <c:v>41710</c:v>
                </c:pt>
                <c:pt idx="137">
                  <c:v>41703</c:v>
                </c:pt>
                <c:pt idx="138">
                  <c:v>41696</c:v>
                </c:pt>
                <c:pt idx="139">
                  <c:v>41689</c:v>
                </c:pt>
                <c:pt idx="140">
                  <c:v>41682</c:v>
                </c:pt>
                <c:pt idx="141">
                  <c:v>41675</c:v>
                </c:pt>
                <c:pt idx="142">
                  <c:v>41668</c:v>
                </c:pt>
                <c:pt idx="143">
                  <c:v>41661</c:v>
                </c:pt>
                <c:pt idx="144">
                  <c:v>41654</c:v>
                </c:pt>
                <c:pt idx="145">
                  <c:v>41647</c:v>
                </c:pt>
                <c:pt idx="146">
                  <c:v>41640</c:v>
                </c:pt>
                <c:pt idx="147">
                  <c:v>41638</c:v>
                </c:pt>
                <c:pt idx="148">
                  <c:v>41633</c:v>
                </c:pt>
                <c:pt idx="149">
                  <c:v>41626</c:v>
                </c:pt>
                <c:pt idx="150">
                  <c:v>41619</c:v>
                </c:pt>
                <c:pt idx="151">
                  <c:v>41612</c:v>
                </c:pt>
                <c:pt idx="152">
                  <c:v>41605</c:v>
                </c:pt>
                <c:pt idx="153">
                  <c:v>41598</c:v>
                </c:pt>
                <c:pt idx="154">
                  <c:v>41591</c:v>
                </c:pt>
                <c:pt idx="155">
                  <c:v>41584</c:v>
                </c:pt>
                <c:pt idx="156">
                  <c:v>41577</c:v>
                </c:pt>
                <c:pt idx="157">
                  <c:v>41570</c:v>
                </c:pt>
                <c:pt idx="158">
                  <c:v>41563</c:v>
                </c:pt>
                <c:pt idx="159">
                  <c:v>41556</c:v>
                </c:pt>
                <c:pt idx="160">
                  <c:v>41549</c:v>
                </c:pt>
                <c:pt idx="161">
                  <c:v>41542</c:v>
                </c:pt>
                <c:pt idx="162">
                  <c:v>41535</c:v>
                </c:pt>
                <c:pt idx="163">
                  <c:v>41528</c:v>
                </c:pt>
                <c:pt idx="164">
                  <c:v>41521</c:v>
                </c:pt>
                <c:pt idx="165">
                  <c:v>41514</c:v>
                </c:pt>
                <c:pt idx="166">
                  <c:v>41507</c:v>
                </c:pt>
                <c:pt idx="167">
                  <c:v>41500</c:v>
                </c:pt>
                <c:pt idx="168">
                  <c:v>41493</c:v>
                </c:pt>
                <c:pt idx="169">
                  <c:v>41486</c:v>
                </c:pt>
                <c:pt idx="170">
                  <c:v>41479</c:v>
                </c:pt>
                <c:pt idx="171">
                  <c:v>41472</c:v>
                </c:pt>
                <c:pt idx="172">
                  <c:v>41465</c:v>
                </c:pt>
                <c:pt idx="173">
                  <c:v>41458</c:v>
                </c:pt>
                <c:pt idx="174">
                  <c:v>41451</c:v>
                </c:pt>
                <c:pt idx="175">
                  <c:v>41444</c:v>
                </c:pt>
                <c:pt idx="176">
                  <c:v>41437</c:v>
                </c:pt>
                <c:pt idx="177">
                  <c:v>41430</c:v>
                </c:pt>
                <c:pt idx="178">
                  <c:v>41423</c:v>
                </c:pt>
                <c:pt idx="179">
                  <c:v>41416</c:v>
                </c:pt>
                <c:pt idx="180">
                  <c:v>41409</c:v>
                </c:pt>
                <c:pt idx="181">
                  <c:v>41402</c:v>
                </c:pt>
                <c:pt idx="182">
                  <c:v>41395</c:v>
                </c:pt>
                <c:pt idx="183">
                  <c:v>41388</c:v>
                </c:pt>
                <c:pt idx="184">
                  <c:v>41381</c:v>
                </c:pt>
                <c:pt idx="185">
                  <c:v>41374</c:v>
                </c:pt>
                <c:pt idx="186">
                  <c:v>41367</c:v>
                </c:pt>
                <c:pt idx="187">
                  <c:v>41360</c:v>
                </c:pt>
                <c:pt idx="188">
                  <c:v>41353</c:v>
                </c:pt>
                <c:pt idx="189">
                  <c:v>41352</c:v>
                </c:pt>
                <c:pt idx="190">
                  <c:v>41346</c:v>
                </c:pt>
                <c:pt idx="191">
                  <c:v>41339</c:v>
                </c:pt>
                <c:pt idx="192">
                  <c:v>41332</c:v>
                </c:pt>
                <c:pt idx="193">
                  <c:v>41325</c:v>
                </c:pt>
                <c:pt idx="194">
                  <c:v>41318</c:v>
                </c:pt>
                <c:pt idx="195">
                  <c:v>41311</c:v>
                </c:pt>
                <c:pt idx="196">
                  <c:v>41304</c:v>
                </c:pt>
                <c:pt idx="197">
                  <c:v>41297</c:v>
                </c:pt>
                <c:pt idx="198">
                  <c:v>41290</c:v>
                </c:pt>
                <c:pt idx="199">
                  <c:v>41283</c:v>
                </c:pt>
                <c:pt idx="200">
                  <c:v>41276</c:v>
                </c:pt>
                <c:pt idx="201">
                  <c:v>41269</c:v>
                </c:pt>
                <c:pt idx="202">
                  <c:v>41262</c:v>
                </c:pt>
                <c:pt idx="203">
                  <c:v>41255</c:v>
                </c:pt>
                <c:pt idx="204">
                  <c:v>41248</c:v>
                </c:pt>
                <c:pt idx="205">
                  <c:v>41241</c:v>
                </c:pt>
                <c:pt idx="206">
                  <c:v>41235</c:v>
                </c:pt>
                <c:pt idx="207">
                  <c:v>41234</c:v>
                </c:pt>
                <c:pt idx="208">
                  <c:v>41227</c:v>
                </c:pt>
                <c:pt idx="209">
                  <c:v>41220</c:v>
                </c:pt>
                <c:pt idx="210">
                  <c:v>41213</c:v>
                </c:pt>
                <c:pt idx="211">
                  <c:v>41206</c:v>
                </c:pt>
                <c:pt idx="212">
                  <c:v>41199</c:v>
                </c:pt>
                <c:pt idx="213">
                  <c:v>41192</c:v>
                </c:pt>
                <c:pt idx="214">
                  <c:v>41185</c:v>
                </c:pt>
                <c:pt idx="215">
                  <c:v>41178</c:v>
                </c:pt>
                <c:pt idx="216">
                  <c:v>41171</c:v>
                </c:pt>
                <c:pt idx="217">
                  <c:v>41164</c:v>
                </c:pt>
                <c:pt idx="218">
                  <c:v>41157</c:v>
                </c:pt>
                <c:pt idx="219">
                  <c:v>41150</c:v>
                </c:pt>
                <c:pt idx="220">
                  <c:v>41143</c:v>
                </c:pt>
                <c:pt idx="221">
                  <c:v>41136</c:v>
                </c:pt>
                <c:pt idx="222">
                  <c:v>41129</c:v>
                </c:pt>
                <c:pt idx="223">
                  <c:v>41122</c:v>
                </c:pt>
                <c:pt idx="224">
                  <c:v>41115</c:v>
                </c:pt>
                <c:pt idx="225">
                  <c:v>41108</c:v>
                </c:pt>
                <c:pt idx="226">
                  <c:v>41101</c:v>
                </c:pt>
                <c:pt idx="227">
                  <c:v>41094</c:v>
                </c:pt>
                <c:pt idx="228">
                  <c:v>41087</c:v>
                </c:pt>
                <c:pt idx="229">
                  <c:v>41080</c:v>
                </c:pt>
                <c:pt idx="230">
                  <c:v>41073</c:v>
                </c:pt>
                <c:pt idx="231">
                  <c:v>41066</c:v>
                </c:pt>
                <c:pt idx="232">
                  <c:v>41059</c:v>
                </c:pt>
                <c:pt idx="233">
                  <c:v>41052</c:v>
                </c:pt>
                <c:pt idx="234">
                  <c:v>41045</c:v>
                </c:pt>
                <c:pt idx="235">
                  <c:v>41038</c:v>
                </c:pt>
                <c:pt idx="236">
                  <c:v>41031</c:v>
                </c:pt>
                <c:pt idx="237">
                  <c:v>41024</c:v>
                </c:pt>
                <c:pt idx="238">
                  <c:v>41017</c:v>
                </c:pt>
                <c:pt idx="239">
                  <c:v>41010</c:v>
                </c:pt>
                <c:pt idx="240">
                  <c:v>41003</c:v>
                </c:pt>
                <c:pt idx="241">
                  <c:v>40996</c:v>
                </c:pt>
                <c:pt idx="242">
                  <c:v>40989</c:v>
                </c:pt>
                <c:pt idx="243">
                  <c:v>40982</c:v>
                </c:pt>
                <c:pt idx="244">
                  <c:v>40975</c:v>
                </c:pt>
                <c:pt idx="245">
                  <c:v>40968</c:v>
                </c:pt>
                <c:pt idx="246">
                  <c:v>40961</c:v>
                </c:pt>
                <c:pt idx="247">
                  <c:v>40954</c:v>
                </c:pt>
                <c:pt idx="248">
                  <c:v>40948</c:v>
                </c:pt>
                <c:pt idx="249">
                  <c:v>40940</c:v>
                </c:pt>
                <c:pt idx="250">
                  <c:v>40933</c:v>
                </c:pt>
                <c:pt idx="251">
                  <c:v>40926</c:v>
                </c:pt>
                <c:pt idx="252">
                  <c:v>40919</c:v>
                </c:pt>
                <c:pt idx="253">
                  <c:v>40912</c:v>
                </c:pt>
                <c:pt idx="254">
                  <c:v>40905</c:v>
                </c:pt>
                <c:pt idx="255">
                  <c:v>40898</c:v>
                </c:pt>
                <c:pt idx="256">
                  <c:v>40891</c:v>
                </c:pt>
                <c:pt idx="257">
                  <c:v>40884</c:v>
                </c:pt>
                <c:pt idx="258">
                  <c:v>40878</c:v>
                </c:pt>
                <c:pt idx="259">
                  <c:v>40877</c:v>
                </c:pt>
                <c:pt idx="260">
                  <c:v>40870</c:v>
                </c:pt>
                <c:pt idx="261">
                  <c:v>40863</c:v>
                </c:pt>
                <c:pt idx="262">
                  <c:v>40856</c:v>
                </c:pt>
                <c:pt idx="263">
                  <c:v>40849</c:v>
                </c:pt>
                <c:pt idx="264">
                  <c:v>40842</c:v>
                </c:pt>
                <c:pt idx="265">
                  <c:v>40835</c:v>
                </c:pt>
                <c:pt idx="266">
                  <c:v>40828</c:v>
                </c:pt>
                <c:pt idx="267">
                  <c:v>40821</c:v>
                </c:pt>
                <c:pt idx="268">
                  <c:v>40816</c:v>
                </c:pt>
                <c:pt idx="269">
                  <c:v>40814</c:v>
                </c:pt>
                <c:pt idx="270">
                  <c:v>40807</c:v>
                </c:pt>
                <c:pt idx="271">
                  <c:v>40800</c:v>
                </c:pt>
                <c:pt idx="272">
                  <c:v>40793</c:v>
                </c:pt>
                <c:pt idx="273">
                  <c:v>40786</c:v>
                </c:pt>
                <c:pt idx="274">
                  <c:v>40779</c:v>
                </c:pt>
                <c:pt idx="275">
                  <c:v>40772</c:v>
                </c:pt>
                <c:pt idx="276">
                  <c:v>40765</c:v>
                </c:pt>
                <c:pt idx="277">
                  <c:v>40758</c:v>
                </c:pt>
                <c:pt idx="278">
                  <c:v>40751</c:v>
                </c:pt>
                <c:pt idx="279">
                  <c:v>40744</c:v>
                </c:pt>
                <c:pt idx="280">
                  <c:v>40737</c:v>
                </c:pt>
                <c:pt idx="281">
                  <c:v>40730</c:v>
                </c:pt>
                <c:pt idx="282">
                  <c:v>40723</c:v>
                </c:pt>
                <c:pt idx="283">
                  <c:v>40716</c:v>
                </c:pt>
                <c:pt idx="284">
                  <c:v>40709</c:v>
                </c:pt>
                <c:pt idx="285">
                  <c:v>40702</c:v>
                </c:pt>
                <c:pt idx="286">
                  <c:v>40695</c:v>
                </c:pt>
                <c:pt idx="287">
                  <c:v>40689</c:v>
                </c:pt>
                <c:pt idx="288">
                  <c:v>40681</c:v>
                </c:pt>
                <c:pt idx="289">
                  <c:v>40674</c:v>
                </c:pt>
                <c:pt idx="290">
                  <c:v>40667</c:v>
                </c:pt>
                <c:pt idx="291">
                  <c:v>40660</c:v>
                </c:pt>
                <c:pt idx="292">
                  <c:v>40646</c:v>
                </c:pt>
                <c:pt idx="293">
                  <c:v>40639</c:v>
                </c:pt>
                <c:pt idx="294">
                  <c:v>40632</c:v>
                </c:pt>
                <c:pt idx="295">
                  <c:v>40625</c:v>
                </c:pt>
                <c:pt idx="296">
                  <c:v>40618</c:v>
                </c:pt>
                <c:pt idx="297">
                  <c:v>40611</c:v>
                </c:pt>
                <c:pt idx="298">
                  <c:v>40604</c:v>
                </c:pt>
                <c:pt idx="299">
                  <c:v>40597</c:v>
                </c:pt>
                <c:pt idx="300">
                  <c:v>40590</c:v>
                </c:pt>
                <c:pt idx="301">
                  <c:v>40583</c:v>
                </c:pt>
                <c:pt idx="302">
                  <c:v>40576</c:v>
                </c:pt>
                <c:pt idx="303">
                  <c:v>40569</c:v>
                </c:pt>
                <c:pt idx="304">
                  <c:v>40562</c:v>
                </c:pt>
                <c:pt idx="305">
                  <c:v>40548</c:v>
                </c:pt>
                <c:pt idx="306">
                  <c:v>40541</c:v>
                </c:pt>
                <c:pt idx="307">
                  <c:v>40534</c:v>
                </c:pt>
                <c:pt idx="308">
                  <c:v>40527</c:v>
                </c:pt>
                <c:pt idx="309">
                  <c:v>40520</c:v>
                </c:pt>
                <c:pt idx="310">
                  <c:v>40513</c:v>
                </c:pt>
                <c:pt idx="311">
                  <c:v>40506</c:v>
                </c:pt>
                <c:pt idx="312">
                  <c:v>40499</c:v>
                </c:pt>
                <c:pt idx="313">
                  <c:v>40492</c:v>
                </c:pt>
                <c:pt idx="314">
                  <c:v>40485</c:v>
                </c:pt>
                <c:pt idx="315">
                  <c:v>40478</c:v>
                </c:pt>
                <c:pt idx="316">
                  <c:v>40471</c:v>
                </c:pt>
                <c:pt idx="317">
                  <c:v>40464</c:v>
                </c:pt>
                <c:pt idx="318">
                  <c:v>40457</c:v>
                </c:pt>
                <c:pt idx="319">
                  <c:v>40450</c:v>
                </c:pt>
                <c:pt idx="320">
                  <c:v>40443</c:v>
                </c:pt>
                <c:pt idx="321">
                  <c:v>40436</c:v>
                </c:pt>
                <c:pt idx="322">
                  <c:v>40429</c:v>
                </c:pt>
                <c:pt idx="323">
                  <c:v>40422</c:v>
                </c:pt>
                <c:pt idx="324">
                  <c:v>40415</c:v>
                </c:pt>
                <c:pt idx="325">
                  <c:v>40408</c:v>
                </c:pt>
                <c:pt idx="326">
                  <c:v>40401</c:v>
                </c:pt>
                <c:pt idx="327">
                  <c:v>40394</c:v>
                </c:pt>
                <c:pt idx="328">
                  <c:v>40380</c:v>
                </c:pt>
                <c:pt idx="329">
                  <c:v>40373</c:v>
                </c:pt>
                <c:pt idx="330">
                  <c:v>40366</c:v>
                </c:pt>
                <c:pt idx="331">
                  <c:v>40359</c:v>
                </c:pt>
                <c:pt idx="332">
                  <c:v>40352</c:v>
                </c:pt>
                <c:pt idx="333">
                  <c:v>40345</c:v>
                </c:pt>
                <c:pt idx="334">
                  <c:v>40338</c:v>
                </c:pt>
                <c:pt idx="335">
                  <c:v>40331</c:v>
                </c:pt>
                <c:pt idx="336">
                  <c:v>40324</c:v>
                </c:pt>
                <c:pt idx="337">
                  <c:v>40317</c:v>
                </c:pt>
                <c:pt idx="338">
                  <c:v>40310</c:v>
                </c:pt>
                <c:pt idx="339">
                  <c:v>40303</c:v>
                </c:pt>
                <c:pt idx="340">
                  <c:v>40296</c:v>
                </c:pt>
                <c:pt idx="341">
                  <c:v>40289</c:v>
                </c:pt>
                <c:pt idx="342">
                  <c:v>40282</c:v>
                </c:pt>
                <c:pt idx="343">
                  <c:v>40275</c:v>
                </c:pt>
                <c:pt idx="344">
                  <c:v>40274</c:v>
                </c:pt>
                <c:pt idx="345">
                  <c:v>40261</c:v>
                </c:pt>
                <c:pt idx="346">
                  <c:v>40254</c:v>
                </c:pt>
                <c:pt idx="347">
                  <c:v>40247</c:v>
                </c:pt>
                <c:pt idx="348">
                  <c:v>40240</c:v>
                </c:pt>
                <c:pt idx="349">
                  <c:v>40233</c:v>
                </c:pt>
                <c:pt idx="350">
                  <c:v>40226</c:v>
                </c:pt>
                <c:pt idx="351">
                  <c:v>40219</c:v>
                </c:pt>
                <c:pt idx="352">
                  <c:v>40212</c:v>
                </c:pt>
                <c:pt idx="353">
                  <c:v>40205</c:v>
                </c:pt>
                <c:pt idx="354">
                  <c:v>40198</c:v>
                </c:pt>
                <c:pt idx="355">
                  <c:v>40191</c:v>
                </c:pt>
                <c:pt idx="356">
                  <c:v>40184</c:v>
                </c:pt>
                <c:pt idx="357">
                  <c:v>40170</c:v>
                </c:pt>
                <c:pt idx="358">
                  <c:v>40163</c:v>
                </c:pt>
                <c:pt idx="359">
                  <c:v>40156</c:v>
                </c:pt>
                <c:pt idx="360">
                  <c:v>40149</c:v>
                </c:pt>
                <c:pt idx="361">
                  <c:v>40142</c:v>
                </c:pt>
                <c:pt idx="362">
                  <c:v>40135</c:v>
                </c:pt>
                <c:pt idx="363">
                  <c:v>40128</c:v>
                </c:pt>
                <c:pt idx="364">
                  <c:v>40121</c:v>
                </c:pt>
                <c:pt idx="365">
                  <c:v>40114</c:v>
                </c:pt>
                <c:pt idx="366">
                  <c:v>40107</c:v>
                </c:pt>
                <c:pt idx="367">
                  <c:v>40100</c:v>
                </c:pt>
                <c:pt idx="368">
                  <c:v>40093</c:v>
                </c:pt>
                <c:pt idx="369">
                  <c:v>40086</c:v>
                </c:pt>
                <c:pt idx="370">
                  <c:v>40079</c:v>
                </c:pt>
                <c:pt idx="371">
                  <c:v>40072</c:v>
                </c:pt>
                <c:pt idx="372">
                  <c:v>40065</c:v>
                </c:pt>
                <c:pt idx="373">
                  <c:v>40058</c:v>
                </c:pt>
                <c:pt idx="374">
                  <c:v>40051</c:v>
                </c:pt>
                <c:pt idx="375">
                  <c:v>40044</c:v>
                </c:pt>
                <c:pt idx="376">
                  <c:v>40037</c:v>
                </c:pt>
                <c:pt idx="377">
                  <c:v>40031</c:v>
                </c:pt>
                <c:pt idx="378">
                  <c:v>40030</c:v>
                </c:pt>
                <c:pt idx="379">
                  <c:v>40023</c:v>
                </c:pt>
                <c:pt idx="380">
                  <c:v>40016</c:v>
                </c:pt>
                <c:pt idx="381">
                  <c:v>40009</c:v>
                </c:pt>
                <c:pt idx="382">
                  <c:v>40002</c:v>
                </c:pt>
                <c:pt idx="383">
                  <c:v>39995</c:v>
                </c:pt>
                <c:pt idx="384">
                  <c:v>39988</c:v>
                </c:pt>
                <c:pt idx="385">
                  <c:v>39981</c:v>
                </c:pt>
                <c:pt idx="386">
                  <c:v>39974</c:v>
                </c:pt>
                <c:pt idx="387">
                  <c:v>39967</c:v>
                </c:pt>
                <c:pt idx="388">
                  <c:v>39960</c:v>
                </c:pt>
                <c:pt idx="389">
                  <c:v>39953</c:v>
                </c:pt>
                <c:pt idx="390">
                  <c:v>39946</c:v>
                </c:pt>
                <c:pt idx="391">
                  <c:v>39939</c:v>
                </c:pt>
                <c:pt idx="392">
                  <c:v>39932</c:v>
                </c:pt>
                <c:pt idx="393">
                  <c:v>39925</c:v>
                </c:pt>
                <c:pt idx="394">
                  <c:v>39918</c:v>
                </c:pt>
                <c:pt idx="395">
                  <c:v>39904</c:v>
                </c:pt>
                <c:pt idx="396">
                  <c:v>39897</c:v>
                </c:pt>
                <c:pt idx="397">
                  <c:v>39890</c:v>
                </c:pt>
                <c:pt idx="398">
                  <c:v>39883</c:v>
                </c:pt>
                <c:pt idx="399">
                  <c:v>39876</c:v>
                </c:pt>
                <c:pt idx="400">
                  <c:v>39869</c:v>
                </c:pt>
                <c:pt idx="401">
                  <c:v>39862</c:v>
                </c:pt>
                <c:pt idx="402">
                  <c:v>39855</c:v>
                </c:pt>
                <c:pt idx="403">
                  <c:v>39848</c:v>
                </c:pt>
                <c:pt idx="404">
                  <c:v>39841</c:v>
                </c:pt>
                <c:pt idx="405">
                  <c:v>39834</c:v>
                </c:pt>
                <c:pt idx="406">
                  <c:v>39827</c:v>
                </c:pt>
                <c:pt idx="407">
                  <c:v>39799</c:v>
                </c:pt>
                <c:pt idx="408">
                  <c:v>39792</c:v>
                </c:pt>
                <c:pt idx="409">
                  <c:v>39785</c:v>
                </c:pt>
                <c:pt idx="410">
                  <c:v>39778</c:v>
                </c:pt>
                <c:pt idx="411">
                  <c:v>39771</c:v>
                </c:pt>
                <c:pt idx="412">
                  <c:v>39764</c:v>
                </c:pt>
                <c:pt idx="413">
                  <c:v>39757</c:v>
                </c:pt>
                <c:pt idx="414">
                  <c:v>39750</c:v>
                </c:pt>
                <c:pt idx="415">
                  <c:v>39743</c:v>
                </c:pt>
                <c:pt idx="416">
                  <c:v>39736</c:v>
                </c:pt>
                <c:pt idx="417">
                  <c:v>39729</c:v>
                </c:pt>
                <c:pt idx="418">
                  <c:v>39722</c:v>
                </c:pt>
                <c:pt idx="419">
                  <c:v>39717</c:v>
                </c:pt>
                <c:pt idx="420">
                  <c:v>39715</c:v>
                </c:pt>
                <c:pt idx="421">
                  <c:v>39708</c:v>
                </c:pt>
                <c:pt idx="422">
                  <c:v>39706</c:v>
                </c:pt>
                <c:pt idx="423">
                  <c:v>39706</c:v>
                </c:pt>
                <c:pt idx="424">
                  <c:v>39701</c:v>
                </c:pt>
                <c:pt idx="425">
                  <c:v>39694</c:v>
                </c:pt>
                <c:pt idx="426">
                  <c:v>39687</c:v>
                </c:pt>
                <c:pt idx="427">
                  <c:v>39680</c:v>
                </c:pt>
                <c:pt idx="428">
                  <c:v>39673</c:v>
                </c:pt>
                <c:pt idx="429">
                  <c:v>39666</c:v>
                </c:pt>
                <c:pt idx="430">
                  <c:v>39659</c:v>
                </c:pt>
                <c:pt idx="431">
                  <c:v>39652</c:v>
                </c:pt>
                <c:pt idx="432">
                  <c:v>39645</c:v>
                </c:pt>
                <c:pt idx="433">
                  <c:v>39638</c:v>
                </c:pt>
                <c:pt idx="434">
                  <c:v>39631</c:v>
                </c:pt>
                <c:pt idx="435">
                  <c:v>39624</c:v>
                </c:pt>
                <c:pt idx="436">
                  <c:v>39617</c:v>
                </c:pt>
                <c:pt idx="437">
                  <c:v>39612</c:v>
                </c:pt>
                <c:pt idx="438">
                  <c:v>39610</c:v>
                </c:pt>
                <c:pt idx="439">
                  <c:v>39603</c:v>
                </c:pt>
                <c:pt idx="440">
                  <c:v>39596</c:v>
                </c:pt>
                <c:pt idx="441">
                  <c:v>39589</c:v>
                </c:pt>
                <c:pt idx="442">
                  <c:v>39582</c:v>
                </c:pt>
                <c:pt idx="443">
                  <c:v>39575</c:v>
                </c:pt>
                <c:pt idx="444">
                  <c:v>39568</c:v>
                </c:pt>
                <c:pt idx="445">
                  <c:v>39562</c:v>
                </c:pt>
              </c:numCache>
            </c:numRef>
          </c:cat>
          <c:val>
            <c:numRef>
              <c:f>Sheet1!$AC$3:$AC$448</c:f>
              <c:numCache>
                <c:formatCode>General</c:formatCode>
                <c:ptCount val="446"/>
                <c:pt idx="0">
                  <c:v>67</c:v>
                </c:pt>
                <c:pt idx="1">
                  <c:v>67</c:v>
                </c:pt>
                <c:pt idx="2">
                  <c:v>67</c:v>
                </c:pt>
                <c:pt idx="3">
                  <c:v>67</c:v>
                </c:pt>
                <c:pt idx="4">
                  <c:v>65</c:v>
                </c:pt>
                <c:pt idx="5">
                  <c:v>65</c:v>
                </c:pt>
                <c:pt idx="6">
                  <c:v>65</c:v>
                </c:pt>
                <c:pt idx="7">
                  <c:v>67</c:v>
                </c:pt>
                <c:pt idx="8">
                  <c:v>68</c:v>
                </c:pt>
                <c:pt idx="9">
                  <c:v>70</c:v>
                </c:pt>
                <c:pt idx="10">
                  <c:v>73</c:v>
                </c:pt>
                <c:pt idx="11">
                  <c:v>75</c:v>
                </c:pt>
                <c:pt idx="12">
                  <c:v>75</c:v>
                </c:pt>
                <c:pt idx="13">
                  <c:v>80</c:v>
                </c:pt>
                <c:pt idx="14">
                  <c:v>82</c:v>
                </c:pt>
                <c:pt idx="15">
                  <c:v>80</c:v>
                </c:pt>
                <c:pt idx="16">
                  <c:v>80</c:v>
                </c:pt>
                <c:pt idx="17">
                  <c:v>80</c:v>
                </c:pt>
                <c:pt idx="18">
                  <c:v>85</c:v>
                </c:pt>
                <c:pt idx="19">
                  <c:v>85</c:v>
                </c:pt>
                <c:pt idx="20">
                  <c:v>85</c:v>
                </c:pt>
                <c:pt idx="21">
                  <c:v>85</c:v>
                </c:pt>
                <c:pt idx="22">
                  <c:v>85</c:v>
                </c:pt>
                <c:pt idx="23">
                  <c:v>85</c:v>
                </c:pt>
                <c:pt idx="24">
                  <c:v>87</c:v>
                </c:pt>
                <c:pt idx="25">
                  <c:v>87</c:v>
                </c:pt>
                <c:pt idx="26">
                  <c:v>87</c:v>
                </c:pt>
                <c:pt idx="27">
                  <c:v>87</c:v>
                </c:pt>
                <c:pt idx="28">
                  <c:v>87</c:v>
                </c:pt>
                <c:pt idx="29">
                  <c:v>87</c:v>
                </c:pt>
                <c:pt idx="30">
                  <c:v>87</c:v>
                </c:pt>
                <c:pt idx="31">
                  <c:v>85</c:v>
                </c:pt>
                <c:pt idx="32">
                  <c:v>84</c:v>
                </c:pt>
                <c:pt idx="33">
                  <c:v>84</c:v>
                </c:pt>
                <c:pt idx="34">
                  <c:v>84</c:v>
                </c:pt>
                <c:pt idx="35">
                  <c:v>80</c:v>
                </c:pt>
                <c:pt idx="36">
                  <c:v>78</c:v>
                </c:pt>
                <c:pt idx="37">
                  <c:v>78</c:v>
                </c:pt>
                <c:pt idx="38">
                  <c:v>77</c:v>
                </c:pt>
                <c:pt idx="39">
                  <c:v>82</c:v>
                </c:pt>
                <c:pt idx="40">
                  <c:v>85</c:v>
                </c:pt>
                <c:pt idx="41">
                  <c:v>85</c:v>
                </c:pt>
                <c:pt idx="42">
                  <c:v>85</c:v>
                </c:pt>
                <c:pt idx="43">
                  <c:v>85</c:v>
                </c:pt>
                <c:pt idx="44">
                  <c:v>85</c:v>
                </c:pt>
                <c:pt idx="45">
                  <c:v>80</c:v>
                </c:pt>
                <c:pt idx="46">
                  <c:v>80</c:v>
                </c:pt>
                <c:pt idx="47">
                  <c:v>72</c:v>
                </c:pt>
                <c:pt idx="48">
                  <c:v>70</c:v>
                </c:pt>
                <c:pt idx="49">
                  <c:v>70</c:v>
                </c:pt>
                <c:pt idx="50">
                  <c:v>70</c:v>
                </c:pt>
                <c:pt idx="51">
                  <c:v>75</c:v>
                </c:pt>
                <c:pt idx="52">
                  <c:v>75</c:v>
                </c:pt>
                <c:pt idx="53">
                  <c:v>75</c:v>
                </c:pt>
                <c:pt idx="54">
                  <c:v>75</c:v>
                </c:pt>
                <c:pt idx="55">
                  <c:v>70</c:v>
                </c:pt>
                <c:pt idx="56">
                  <c:v>65</c:v>
                </c:pt>
                <c:pt idx="57">
                  <c:v>60</c:v>
                </c:pt>
                <c:pt idx="58">
                  <c:v>54</c:v>
                </c:pt>
                <c:pt idx="59">
                  <c:v>52</c:v>
                </c:pt>
                <c:pt idx="60">
                  <c:v>44</c:v>
                </c:pt>
                <c:pt idx="61">
                  <c:v>42</c:v>
                </c:pt>
                <c:pt idx="62">
                  <c:v>42</c:v>
                </c:pt>
                <c:pt idx="63">
                  <c:v>42</c:v>
                </c:pt>
                <c:pt idx="64">
                  <c:v>42</c:v>
                </c:pt>
                <c:pt idx="65">
                  <c:v>42</c:v>
                </c:pt>
                <c:pt idx="66">
                  <c:v>42</c:v>
                </c:pt>
                <c:pt idx="67">
                  <c:v>42</c:v>
                </c:pt>
                <c:pt idx="68">
                  <c:v>42</c:v>
                </c:pt>
                <c:pt idx="69">
                  <c:v>40</c:v>
                </c:pt>
                <c:pt idx="70">
                  <c:v>37</c:v>
                </c:pt>
                <c:pt idx="71">
                  <c:v>35</c:v>
                </c:pt>
                <c:pt idx="72">
                  <c:v>34</c:v>
                </c:pt>
                <c:pt idx="73">
                  <c:v>34</c:v>
                </c:pt>
                <c:pt idx="74">
                  <c:v>33</c:v>
                </c:pt>
                <c:pt idx="75">
                  <c:v>33</c:v>
                </c:pt>
                <c:pt idx="76">
                  <c:v>33</c:v>
                </c:pt>
                <c:pt idx="77">
                  <c:v>33</c:v>
                </c:pt>
                <c:pt idx="78">
                  <c:v>33</c:v>
                </c:pt>
                <c:pt idx="79">
                  <c:v>33</c:v>
                </c:pt>
                <c:pt idx="80">
                  <c:v>33</c:v>
                </c:pt>
                <c:pt idx="81">
                  <c:v>33</c:v>
                </c:pt>
                <c:pt idx="82">
                  <c:v>33</c:v>
                </c:pt>
                <c:pt idx="83">
                  <c:v>33</c:v>
                </c:pt>
                <c:pt idx="84">
                  <c:v>31</c:v>
                </c:pt>
                <c:pt idx="85">
                  <c:v>31</c:v>
                </c:pt>
                <c:pt idx="86">
                  <c:v>32</c:v>
                </c:pt>
                <c:pt idx="87">
                  <c:v>32</c:v>
                </c:pt>
                <c:pt idx="88">
                  <c:v>32</c:v>
                </c:pt>
                <c:pt idx="89">
                  <c:v>32</c:v>
                </c:pt>
                <c:pt idx="90">
                  <c:v>32</c:v>
                </c:pt>
                <c:pt idx="91">
                  <c:v>32</c:v>
                </c:pt>
                <c:pt idx="92">
                  <c:v>32</c:v>
                </c:pt>
                <c:pt idx="93">
                  <c:v>32</c:v>
                </c:pt>
                <c:pt idx="94">
                  <c:v>32</c:v>
                </c:pt>
                <c:pt idx="95">
                  <c:v>32</c:v>
                </c:pt>
                <c:pt idx="96">
                  <c:v>32</c:v>
                </c:pt>
                <c:pt idx="97">
                  <c:v>30</c:v>
                </c:pt>
                <c:pt idx="98">
                  <c:v>30</c:v>
                </c:pt>
                <c:pt idx="99">
                  <c:v>32</c:v>
                </c:pt>
                <c:pt idx="100">
                  <c:v>32</c:v>
                </c:pt>
                <c:pt idx="101">
                  <c:v>32</c:v>
                </c:pt>
                <c:pt idx="102">
                  <c:v>32</c:v>
                </c:pt>
                <c:pt idx="103">
                  <c:v>32</c:v>
                </c:pt>
                <c:pt idx="104">
                  <c:v>32</c:v>
                </c:pt>
                <c:pt idx="105">
                  <c:v>32</c:v>
                </c:pt>
                <c:pt idx="106">
                  <c:v>32</c:v>
                </c:pt>
                <c:pt idx="107">
                  <c:v>32</c:v>
                </c:pt>
                <c:pt idx="108">
                  <c:v>32</c:v>
                </c:pt>
                <c:pt idx="109">
                  <c:v>32</c:v>
                </c:pt>
                <c:pt idx="110">
                  <c:v>32</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37</c:v>
                </c:pt>
                <c:pt idx="129">
                  <c:v>37</c:v>
                </c:pt>
                <c:pt idx="130">
                  <c:v>37</c:v>
                </c:pt>
                <c:pt idx="131">
                  <c:v>37</c:v>
                </c:pt>
                <c:pt idx="132">
                  <c:v>37</c:v>
                </c:pt>
                <c:pt idx="133">
                  <c:v>37</c:v>
                </c:pt>
                <c:pt idx="134">
                  <c:v>37</c:v>
                </c:pt>
                <c:pt idx="135">
                  <c:v>38</c:v>
                </c:pt>
                <c:pt idx="136">
                  <c:v>38</c:v>
                </c:pt>
                <c:pt idx="137">
                  <c:v>38</c:v>
                </c:pt>
                <c:pt idx="138">
                  <c:v>38</c:v>
                </c:pt>
                <c:pt idx="139">
                  <c:v>40</c:v>
                </c:pt>
                <c:pt idx="140">
                  <c:v>40</c:v>
                </c:pt>
                <c:pt idx="141">
                  <c:v>40</c:v>
                </c:pt>
                <c:pt idx="142">
                  <c:v>40</c:v>
                </c:pt>
                <c:pt idx="143">
                  <c:v>42</c:v>
                </c:pt>
                <c:pt idx="144">
                  <c:v>42</c:v>
                </c:pt>
                <c:pt idx="145">
                  <c:v>42</c:v>
                </c:pt>
                <c:pt idx="146">
                  <c:v>42</c:v>
                </c:pt>
                <c:pt idx="147">
                  <c:v>42</c:v>
                </c:pt>
                <c:pt idx="148">
                  <c:v>42</c:v>
                </c:pt>
                <c:pt idx="149">
                  <c:v>42</c:v>
                </c:pt>
                <c:pt idx="150">
                  <c:v>42</c:v>
                </c:pt>
                <c:pt idx="151">
                  <c:v>42</c:v>
                </c:pt>
                <c:pt idx="152">
                  <c:v>42</c:v>
                </c:pt>
                <c:pt idx="153">
                  <c:v>42</c:v>
                </c:pt>
                <c:pt idx="154">
                  <c:v>42</c:v>
                </c:pt>
                <c:pt idx="155">
                  <c:v>42</c:v>
                </c:pt>
                <c:pt idx="156">
                  <c:v>42</c:v>
                </c:pt>
                <c:pt idx="157">
                  <c:v>42</c:v>
                </c:pt>
                <c:pt idx="158">
                  <c:v>42</c:v>
                </c:pt>
                <c:pt idx="159">
                  <c:v>42</c:v>
                </c:pt>
                <c:pt idx="160">
                  <c:v>42</c:v>
                </c:pt>
                <c:pt idx="161">
                  <c:v>42</c:v>
                </c:pt>
                <c:pt idx="162">
                  <c:v>42</c:v>
                </c:pt>
                <c:pt idx="163">
                  <c:v>42</c:v>
                </c:pt>
                <c:pt idx="164">
                  <c:v>42</c:v>
                </c:pt>
                <c:pt idx="165">
                  <c:v>42</c:v>
                </c:pt>
                <c:pt idx="166">
                  <c:v>42</c:v>
                </c:pt>
                <c:pt idx="167">
                  <c:v>42</c:v>
                </c:pt>
                <c:pt idx="168">
                  <c:v>42</c:v>
                </c:pt>
                <c:pt idx="169">
                  <c:v>42</c:v>
                </c:pt>
                <c:pt idx="170">
                  <c:v>42</c:v>
                </c:pt>
                <c:pt idx="171">
                  <c:v>42</c:v>
                </c:pt>
                <c:pt idx="172">
                  <c:v>42</c:v>
                </c:pt>
                <c:pt idx="173">
                  <c:v>42</c:v>
                </c:pt>
                <c:pt idx="174">
                  <c:v>42</c:v>
                </c:pt>
                <c:pt idx="175">
                  <c:v>42</c:v>
                </c:pt>
                <c:pt idx="176">
                  <c:v>42</c:v>
                </c:pt>
                <c:pt idx="177">
                  <c:v>42</c:v>
                </c:pt>
                <c:pt idx="178">
                  <c:v>42</c:v>
                </c:pt>
                <c:pt idx="179">
                  <c:v>42</c:v>
                </c:pt>
                <c:pt idx="180">
                  <c:v>42</c:v>
                </c:pt>
                <c:pt idx="181">
                  <c:v>42</c:v>
                </c:pt>
                <c:pt idx="182">
                  <c:v>42</c:v>
                </c:pt>
                <c:pt idx="183">
                  <c:v>42</c:v>
                </c:pt>
                <c:pt idx="184">
                  <c:v>42</c:v>
                </c:pt>
                <c:pt idx="185">
                  <c:v>42</c:v>
                </c:pt>
                <c:pt idx="186">
                  <c:v>42</c:v>
                </c:pt>
                <c:pt idx="187">
                  <c:v>42</c:v>
                </c:pt>
                <c:pt idx="188">
                  <c:v>42</c:v>
                </c:pt>
                <c:pt idx="189">
                  <c:v>42</c:v>
                </c:pt>
                <c:pt idx="190">
                  <c:v>42</c:v>
                </c:pt>
                <c:pt idx="191">
                  <c:v>42</c:v>
                </c:pt>
                <c:pt idx="192">
                  <c:v>42</c:v>
                </c:pt>
                <c:pt idx="193">
                  <c:v>45</c:v>
                </c:pt>
                <c:pt idx="194">
                  <c:v>45</c:v>
                </c:pt>
                <c:pt idx="195">
                  <c:v>45</c:v>
                </c:pt>
                <c:pt idx="196">
                  <c:v>45</c:v>
                </c:pt>
                <c:pt idx="197">
                  <c:v>45</c:v>
                </c:pt>
                <c:pt idx="198">
                  <c:v>45</c:v>
                </c:pt>
                <c:pt idx="199">
                  <c:v>45</c:v>
                </c:pt>
                <c:pt idx="200">
                  <c:v>47</c:v>
                </c:pt>
                <c:pt idx="201">
                  <c:v>47</c:v>
                </c:pt>
                <c:pt idx="202">
                  <c:v>47</c:v>
                </c:pt>
                <c:pt idx="203">
                  <c:v>46</c:v>
                </c:pt>
                <c:pt idx="204">
                  <c:v>46</c:v>
                </c:pt>
                <c:pt idx="205">
                  <c:v>45</c:v>
                </c:pt>
                <c:pt idx="206">
                  <c:v>45</c:v>
                </c:pt>
                <c:pt idx="207">
                  <c:v>45</c:v>
                </c:pt>
                <c:pt idx="208">
                  <c:v>46</c:v>
                </c:pt>
                <c:pt idx="209">
                  <c:v>52</c:v>
                </c:pt>
                <c:pt idx="210">
                  <c:v>52</c:v>
                </c:pt>
                <c:pt idx="211">
                  <c:v>52</c:v>
                </c:pt>
                <c:pt idx="212">
                  <c:v>52</c:v>
                </c:pt>
                <c:pt idx="213">
                  <c:v>55</c:v>
                </c:pt>
                <c:pt idx="214">
                  <c:v>55</c:v>
                </c:pt>
                <c:pt idx="215">
                  <c:v>55</c:v>
                </c:pt>
                <c:pt idx="216">
                  <c:v>55</c:v>
                </c:pt>
                <c:pt idx="217">
                  <c:v>55</c:v>
                </c:pt>
                <c:pt idx="218">
                  <c:v>58</c:v>
                </c:pt>
                <c:pt idx="219">
                  <c:v>60</c:v>
                </c:pt>
                <c:pt idx="220">
                  <c:v>62</c:v>
                </c:pt>
                <c:pt idx="221">
                  <c:v>62</c:v>
                </c:pt>
                <c:pt idx="222">
                  <c:v>62</c:v>
                </c:pt>
                <c:pt idx="223">
                  <c:v>62</c:v>
                </c:pt>
                <c:pt idx="224">
                  <c:v>62</c:v>
                </c:pt>
                <c:pt idx="225">
                  <c:v>62</c:v>
                </c:pt>
                <c:pt idx="226">
                  <c:v>62</c:v>
                </c:pt>
                <c:pt idx="227">
                  <c:v>62</c:v>
                </c:pt>
                <c:pt idx="228">
                  <c:v>62</c:v>
                </c:pt>
                <c:pt idx="229">
                  <c:v>62</c:v>
                </c:pt>
                <c:pt idx="230">
                  <c:v>62</c:v>
                </c:pt>
                <c:pt idx="231">
                  <c:v>62</c:v>
                </c:pt>
                <c:pt idx="232">
                  <c:v>62</c:v>
                </c:pt>
                <c:pt idx="233">
                  <c:v>60</c:v>
                </c:pt>
                <c:pt idx="234">
                  <c:v>57</c:v>
                </c:pt>
                <c:pt idx="235">
                  <c:v>57</c:v>
                </c:pt>
                <c:pt idx="236">
                  <c:v>57</c:v>
                </c:pt>
                <c:pt idx="237">
                  <c:v>57</c:v>
                </c:pt>
                <c:pt idx="238">
                  <c:v>57</c:v>
                </c:pt>
                <c:pt idx="239">
                  <c:v>57</c:v>
                </c:pt>
                <c:pt idx="240">
                  <c:v>57</c:v>
                </c:pt>
                <c:pt idx="241">
                  <c:v>57</c:v>
                </c:pt>
                <c:pt idx="242">
                  <c:v>57</c:v>
                </c:pt>
                <c:pt idx="243">
                  <c:v>57</c:v>
                </c:pt>
                <c:pt idx="244">
                  <c:v>57</c:v>
                </c:pt>
                <c:pt idx="245">
                  <c:v>57</c:v>
                </c:pt>
                <c:pt idx="246">
                  <c:v>57</c:v>
                </c:pt>
                <c:pt idx="247">
                  <c:v>57</c:v>
                </c:pt>
                <c:pt idx="248">
                  <c:v>57</c:v>
                </c:pt>
                <c:pt idx="249">
                  <c:v>57</c:v>
                </c:pt>
                <c:pt idx="250">
                  <c:v>57</c:v>
                </c:pt>
                <c:pt idx="251">
                  <c:v>57</c:v>
                </c:pt>
                <c:pt idx="252">
                  <c:v>57</c:v>
                </c:pt>
                <c:pt idx="253">
                  <c:v>57</c:v>
                </c:pt>
                <c:pt idx="254">
                  <c:v>57</c:v>
                </c:pt>
                <c:pt idx="255">
                  <c:v>57</c:v>
                </c:pt>
                <c:pt idx="256">
                  <c:v>57</c:v>
                </c:pt>
                <c:pt idx="257">
                  <c:v>55</c:v>
                </c:pt>
                <c:pt idx="258">
                  <c:v>40</c:v>
                </c:pt>
                <c:pt idx="259">
                  <c:v>40</c:v>
                </c:pt>
                <c:pt idx="260">
                  <c:v>40</c:v>
                </c:pt>
                <c:pt idx="261">
                  <c:v>40</c:v>
                </c:pt>
                <c:pt idx="262">
                  <c:v>40</c:v>
                </c:pt>
                <c:pt idx="263">
                  <c:v>40</c:v>
                </c:pt>
                <c:pt idx="264">
                  <c:v>40</c:v>
                </c:pt>
                <c:pt idx="265">
                  <c:v>40</c:v>
                </c:pt>
                <c:pt idx="266">
                  <c:v>40</c:v>
                </c:pt>
                <c:pt idx="267">
                  <c:v>40</c:v>
                </c:pt>
                <c:pt idx="268">
                  <c:v>40</c:v>
                </c:pt>
                <c:pt idx="269">
                  <c:v>40</c:v>
                </c:pt>
                <c:pt idx="270">
                  <c:v>40</c:v>
                </c:pt>
                <c:pt idx="271">
                  <c:v>40</c:v>
                </c:pt>
                <c:pt idx="272">
                  <c:v>40</c:v>
                </c:pt>
                <c:pt idx="273">
                  <c:v>40</c:v>
                </c:pt>
                <c:pt idx="274">
                  <c:v>40</c:v>
                </c:pt>
                <c:pt idx="275">
                  <c:v>40</c:v>
                </c:pt>
                <c:pt idx="276">
                  <c:v>40</c:v>
                </c:pt>
                <c:pt idx="277">
                  <c:v>40</c:v>
                </c:pt>
                <c:pt idx="278">
                  <c:v>40</c:v>
                </c:pt>
                <c:pt idx="279">
                  <c:v>40</c:v>
                </c:pt>
                <c:pt idx="280">
                  <c:v>40</c:v>
                </c:pt>
                <c:pt idx="281">
                  <c:v>40</c:v>
                </c:pt>
                <c:pt idx="282">
                  <c:v>40</c:v>
                </c:pt>
                <c:pt idx="283">
                  <c:v>40</c:v>
                </c:pt>
                <c:pt idx="284">
                  <c:v>40</c:v>
                </c:pt>
                <c:pt idx="285">
                  <c:v>40</c:v>
                </c:pt>
                <c:pt idx="286">
                  <c:v>40</c:v>
                </c:pt>
                <c:pt idx="287">
                  <c:v>40</c:v>
                </c:pt>
                <c:pt idx="288">
                  <c:v>40</c:v>
                </c:pt>
                <c:pt idx="289">
                  <c:v>40</c:v>
                </c:pt>
                <c:pt idx="290">
                  <c:v>40</c:v>
                </c:pt>
                <c:pt idx="291">
                  <c:v>40</c:v>
                </c:pt>
                <c:pt idx="292">
                  <c:v>40</c:v>
                </c:pt>
                <c:pt idx="293">
                  <c:v>40</c:v>
                </c:pt>
                <c:pt idx="294">
                  <c:v>34</c:v>
                </c:pt>
                <c:pt idx="295">
                  <c:v>35</c:v>
                </c:pt>
                <c:pt idx="296">
                  <c:v>36</c:v>
                </c:pt>
                <c:pt idx="297">
                  <c:v>36</c:v>
                </c:pt>
                <c:pt idx="298">
                  <c:v>36</c:v>
                </c:pt>
                <c:pt idx="299">
                  <c:v>36</c:v>
                </c:pt>
                <c:pt idx="300">
                  <c:v>36</c:v>
                </c:pt>
                <c:pt idx="301">
                  <c:v>36</c:v>
                </c:pt>
                <c:pt idx="302">
                  <c:v>36</c:v>
                </c:pt>
                <c:pt idx="303">
                  <c:v>36</c:v>
                </c:pt>
                <c:pt idx="304">
                  <c:v>36</c:v>
                </c:pt>
                <c:pt idx="305">
                  <c:v>36</c:v>
                </c:pt>
                <c:pt idx="306">
                  <c:v>36</c:v>
                </c:pt>
                <c:pt idx="307">
                  <c:v>36</c:v>
                </c:pt>
                <c:pt idx="308">
                  <c:v>36</c:v>
                </c:pt>
                <c:pt idx="309">
                  <c:v>36</c:v>
                </c:pt>
                <c:pt idx="310">
                  <c:v>36</c:v>
                </c:pt>
                <c:pt idx="311">
                  <c:v>34</c:v>
                </c:pt>
                <c:pt idx="312">
                  <c:v>34</c:v>
                </c:pt>
                <c:pt idx="313">
                  <c:v>34</c:v>
                </c:pt>
                <c:pt idx="314">
                  <c:v>34</c:v>
                </c:pt>
                <c:pt idx="315">
                  <c:v>35</c:v>
                </c:pt>
                <c:pt idx="316">
                  <c:v>34</c:v>
                </c:pt>
                <c:pt idx="317">
                  <c:v>34</c:v>
                </c:pt>
                <c:pt idx="318">
                  <c:v>34</c:v>
                </c:pt>
                <c:pt idx="319">
                  <c:v>34</c:v>
                </c:pt>
                <c:pt idx="320">
                  <c:v>34</c:v>
                </c:pt>
                <c:pt idx="321">
                  <c:v>34</c:v>
                </c:pt>
                <c:pt idx="322">
                  <c:v>34</c:v>
                </c:pt>
                <c:pt idx="323">
                  <c:v>34</c:v>
                </c:pt>
                <c:pt idx="324">
                  <c:v>35</c:v>
                </c:pt>
                <c:pt idx="325">
                  <c:v>35</c:v>
                </c:pt>
                <c:pt idx="326">
                  <c:v>35</c:v>
                </c:pt>
                <c:pt idx="327">
                  <c:v>35</c:v>
                </c:pt>
                <c:pt idx="328">
                  <c:v>35</c:v>
                </c:pt>
                <c:pt idx="329">
                  <c:v>35</c:v>
                </c:pt>
                <c:pt idx="330">
                  <c:v>35</c:v>
                </c:pt>
                <c:pt idx="331">
                  <c:v>35</c:v>
                </c:pt>
                <c:pt idx="332">
                  <c:v>35</c:v>
                </c:pt>
                <c:pt idx="333">
                  <c:v>35</c:v>
                </c:pt>
                <c:pt idx="334">
                  <c:v>35</c:v>
                </c:pt>
                <c:pt idx="335">
                  <c:v>35</c:v>
                </c:pt>
                <c:pt idx="336">
                  <c:v>30</c:v>
                </c:pt>
                <c:pt idx="337">
                  <c:v>30</c:v>
                </c:pt>
                <c:pt idx="338">
                  <c:v>30</c:v>
                </c:pt>
                <c:pt idx="339">
                  <c:v>30</c:v>
                </c:pt>
                <c:pt idx="340">
                  <c:v>30</c:v>
                </c:pt>
                <c:pt idx="341">
                  <c:v>30</c:v>
                </c:pt>
                <c:pt idx="342">
                  <c:v>30</c:v>
                </c:pt>
                <c:pt idx="343">
                  <c:v>30</c:v>
                </c:pt>
                <c:pt idx="344">
                  <c:v>30</c:v>
                </c:pt>
                <c:pt idx="345">
                  <c:v>30</c:v>
                </c:pt>
                <c:pt idx="346">
                  <c:v>30</c:v>
                </c:pt>
                <c:pt idx="347">
                  <c:v>30</c:v>
                </c:pt>
                <c:pt idx="348">
                  <c:v>30</c:v>
                </c:pt>
                <c:pt idx="349">
                  <c:v>27</c:v>
                </c:pt>
                <c:pt idx="350">
                  <c:v>27</c:v>
                </c:pt>
                <c:pt idx="351">
                  <c:v>27</c:v>
                </c:pt>
                <c:pt idx="352">
                  <c:v>25</c:v>
                </c:pt>
                <c:pt idx="353">
                  <c:v>23</c:v>
                </c:pt>
                <c:pt idx="354">
                  <c:v>23</c:v>
                </c:pt>
                <c:pt idx="355">
                  <c:v>23</c:v>
                </c:pt>
                <c:pt idx="356">
                  <c:v>23</c:v>
                </c:pt>
                <c:pt idx="357">
                  <c:v>25</c:v>
                </c:pt>
                <c:pt idx="358">
                  <c:v>25</c:v>
                </c:pt>
                <c:pt idx="359">
                  <c:v>25</c:v>
                </c:pt>
                <c:pt idx="360">
                  <c:v>25</c:v>
                </c:pt>
                <c:pt idx="361">
                  <c:v>25</c:v>
                </c:pt>
                <c:pt idx="362">
                  <c:v>25</c:v>
                </c:pt>
                <c:pt idx="363">
                  <c:v>25</c:v>
                </c:pt>
                <c:pt idx="364">
                  <c:v>25</c:v>
                </c:pt>
                <c:pt idx="365">
                  <c:v>26</c:v>
                </c:pt>
                <c:pt idx="366">
                  <c:v>26</c:v>
                </c:pt>
                <c:pt idx="367">
                  <c:v>27</c:v>
                </c:pt>
                <c:pt idx="368">
                  <c:v>30</c:v>
                </c:pt>
                <c:pt idx="369">
                  <c:v>30</c:v>
                </c:pt>
                <c:pt idx="370">
                  <c:v>32</c:v>
                </c:pt>
                <c:pt idx="371">
                  <c:v>35</c:v>
                </c:pt>
                <c:pt idx="372">
                  <c:v>35</c:v>
                </c:pt>
                <c:pt idx="373">
                  <c:v>35</c:v>
                </c:pt>
                <c:pt idx="374">
                  <c:v>37</c:v>
                </c:pt>
                <c:pt idx="375">
                  <c:v>37</c:v>
                </c:pt>
                <c:pt idx="376">
                  <c:v>37</c:v>
                </c:pt>
                <c:pt idx="377">
                  <c:v>37</c:v>
                </c:pt>
                <c:pt idx="378">
                  <c:v>37</c:v>
                </c:pt>
                <c:pt idx="379">
                  <c:v>40</c:v>
                </c:pt>
                <c:pt idx="380">
                  <c:v>46</c:v>
                </c:pt>
                <c:pt idx="381">
                  <c:v>52</c:v>
                </c:pt>
                <c:pt idx="382">
                  <c:v>52</c:v>
                </c:pt>
                <c:pt idx="383">
                  <c:v>52</c:v>
                </c:pt>
                <c:pt idx="384">
                  <c:v>52</c:v>
                </c:pt>
                <c:pt idx="385">
                  <c:v>52</c:v>
                </c:pt>
                <c:pt idx="386">
                  <c:v>52</c:v>
                </c:pt>
                <c:pt idx="387">
                  <c:v>52</c:v>
                </c:pt>
                <c:pt idx="388">
                  <c:v>52</c:v>
                </c:pt>
                <c:pt idx="389">
                  <c:v>52</c:v>
                </c:pt>
                <c:pt idx="390">
                  <c:v>57</c:v>
                </c:pt>
                <c:pt idx="391">
                  <c:v>57</c:v>
                </c:pt>
                <c:pt idx="392">
                  <c:v>57</c:v>
                </c:pt>
                <c:pt idx="393">
                  <c:v>58</c:v>
                </c:pt>
                <c:pt idx="394">
                  <c:v>55</c:v>
                </c:pt>
                <c:pt idx="395">
                  <c:v>55</c:v>
                </c:pt>
                <c:pt idx="396">
                  <c:v>55</c:v>
                </c:pt>
                <c:pt idx="397">
                  <c:v>55</c:v>
                </c:pt>
                <c:pt idx="398">
                  <c:v>55</c:v>
                </c:pt>
                <c:pt idx="399">
                  <c:v>55</c:v>
                </c:pt>
                <c:pt idx="400">
                  <c:v>55</c:v>
                </c:pt>
                <c:pt idx="401">
                  <c:v>55</c:v>
                </c:pt>
                <c:pt idx="402">
                  <c:v>54</c:v>
                </c:pt>
                <c:pt idx="403">
                  <c:v>54</c:v>
                </c:pt>
                <c:pt idx="404">
                  <c:v>47</c:v>
                </c:pt>
                <c:pt idx="405">
                  <c:v>47</c:v>
                </c:pt>
                <c:pt idx="406">
                  <c:v>47</c:v>
                </c:pt>
                <c:pt idx="407">
                  <c:v>30</c:v>
                </c:pt>
                <c:pt idx="408">
                  <c:v>30</c:v>
                </c:pt>
                <c:pt idx="409">
                  <c:v>30</c:v>
                </c:pt>
                <c:pt idx="410">
                  <c:v>30</c:v>
                </c:pt>
                <c:pt idx="411">
                  <c:v>26</c:v>
                </c:pt>
                <c:pt idx="412">
                  <c:v>26</c:v>
                </c:pt>
                <c:pt idx="413">
                  <c:v>23</c:v>
                </c:pt>
                <c:pt idx="414">
                  <c:v>15</c:v>
                </c:pt>
                <c:pt idx="415">
                  <c:v>12</c:v>
                </c:pt>
                <c:pt idx="416">
                  <c:v>7</c:v>
                </c:pt>
                <c:pt idx="417">
                  <c:v>3</c:v>
                </c:pt>
                <c:pt idx="418">
                  <c:v>3</c:v>
                </c:pt>
                <c:pt idx="419">
                  <c:v>3</c:v>
                </c:pt>
                <c:pt idx="420">
                  <c:v>3</c:v>
                </c:pt>
                <c:pt idx="421">
                  <c:v>3</c:v>
                </c:pt>
                <c:pt idx="422">
                  <c:v>3</c:v>
                </c:pt>
                <c:pt idx="423">
                  <c:v>3</c:v>
                </c:pt>
                <c:pt idx="424">
                  <c:v>2</c:v>
                </c:pt>
                <c:pt idx="425">
                  <c:v>2</c:v>
                </c:pt>
                <c:pt idx="426">
                  <c:v>1</c:v>
                </c:pt>
                <c:pt idx="427">
                  <c:v>4</c:v>
                </c:pt>
                <c:pt idx="428">
                  <c:v>4</c:v>
                </c:pt>
                <c:pt idx="429">
                  <c:v>4</c:v>
                </c:pt>
                <c:pt idx="430">
                  <c:v>5</c:v>
                </c:pt>
                <c:pt idx="431">
                  <c:v>5</c:v>
                </c:pt>
                <c:pt idx="432">
                  <c:v>5</c:v>
                </c:pt>
                <c:pt idx="433">
                  <c:v>5</c:v>
                </c:pt>
                <c:pt idx="434">
                  <c:v>5</c:v>
                </c:pt>
                <c:pt idx="435">
                  <c:v>5</c:v>
                </c:pt>
                <c:pt idx="436">
                  <c:v>5</c:v>
                </c:pt>
                <c:pt idx="437">
                  <c:v>5</c:v>
                </c:pt>
                <c:pt idx="438">
                  <c:v>5</c:v>
                </c:pt>
                <c:pt idx="439">
                  <c:v>2</c:v>
                </c:pt>
                <c:pt idx="440">
                  <c:v>0</c:v>
                </c:pt>
                <c:pt idx="441">
                  <c:v>0</c:v>
                </c:pt>
                <c:pt idx="442">
                  <c:v>0</c:v>
                </c:pt>
                <c:pt idx="443">
                  <c:v>-3</c:v>
                </c:pt>
                <c:pt idx="444">
                  <c:v>-3</c:v>
                </c:pt>
                <c:pt idx="445">
                  <c:v>-9</c:v>
                </c:pt>
              </c:numCache>
            </c:numRef>
          </c:val>
          <c:smooth val="0"/>
        </c:ser>
        <c:ser>
          <c:idx val="1"/>
          <c:order val="1"/>
          <c:tx>
            <c:strRef>
              <c:f>Sheet1!$AD$2</c:f>
              <c:strCache>
                <c:ptCount val="1"/>
                <c:pt idx="0">
                  <c:v>7y</c:v>
                </c:pt>
              </c:strCache>
            </c:strRef>
          </c:tx>
          <c:spPr>
            <a:ln w="28575" cap="rnd">
              <a:solidFill>
                <a:schemeClr val="accent2"/>
              </a:solidFill>
              <a:round/>
            </a:ln>
            <a:effectLst/>
          </c:spPr>
          <c:marker>
            <c:symbol val="none"/>
          </c:marker>
          <c:cat>
            <c:numRef>
              <c:f>Sheet1!$X$3:$X$448</c:f>
              <c:numCache>
                <c:formatCode>m/d/yyyy</c:formatCode>
                <c:ptCount val="446"/>
                <c:pt idx="0">
                  <c:v>42648</c:v>
                </c:pt>
                <c:pt idx="1">
                  <c:v>42641</c:v>
                </c:pt>
                <c:pt idx="2">
                  <c:v>42634</c:v>
                </c:pt>
                <c:pt idx="3">
                  <c:v>42627</c:v>
                </c:pt>
                <c:pt idx="4">
                  <c:v>42620</c:v>
                </c:pt>
                <c:pt idx="5">
                  <c:v>42613</c:v>
                </c:pt>
                <c:pt idx="6">
                  <c:v>42606</c:v>
                </c:pt>
                <c:pt idx="7">
                  <c:v>42599</c:v>
                </c:pt>
                <c:pt idx="8">
                  <c:v>42592</c:v>
                </c:pt>
                <c:pt idx="9">
                  <c:v>42585</c:v>
                </c:pt>
                <c:pt idx="10">
                  <c:v>42578</c:v>
                </c:pt>
                <c:pt idx="11">
                  <c:v>42571</c:v>
                </c:pt>
                <c:pt idx="12">
                  <c:v>42564</c:v>
                </c:pt>
                <c:pt idx="13">
                  <c:v>42557</c:v>
                </c:pt>
                <c:pt idx="14">
                  <c:v>42550</c:v>
                </c:pt>
                <c:pt idx="15">
                  <c:v>42543</c:v>
                </c:pt>
                <c:pt idx="16">
                  <c:v>42536</c:v>
                </c:pt>
                <c:pt idx="17">
                  <c:v>42529</c:v>
                </c:pt>
                <c:pt idx="18">
                  <c:v>42522</c:v>
                </c:pt>
                <c:pt idx="19">
                  <c:v>42515</c:v>
                </c:pt>
                <c:pt idx="20">
                  <c:v>42508</c:v>
                </c:pt>
                <c:pt idx="21">
                  <c:v>42501</c:v>
                </c:pt>
                <c:pt idx="22">
                  <c:v>42494</c:v>
                </c:pt>
                <c:pt idx="23">
                  <c:v>42487</c:v>
                </c:pt>
                <c:pt idx="24">
                  <c:v>42480</c:v>
                </c:pt>
                <c:pt idx="25">
                  <c:v>42473</c:v>
                </c:pt>
                <c:pt idx="26">
                  <c:v>42466</c:v>
                </c:pt>
                <c:pt idx="27">
                  <c:v>42459</c:v>
                </c:pt>
                <c:pt idx="28">
                  <c:v>42452</c:v>
                </c:pt>
                <c:pt idx="29">
                  <c:v>42445</c:v>
                </c:pt>
                <c:pt idx="30">
                  <c:v>42438</c:v>
                </c:pt>
                <c:pt idx="31">
                  <c:v>42431</c:v>
                </c:pt>
                <c:pt idx="32">
                  <c:v>42424</c:v>
                </c:pt>
                <c:pt idx="33">
                  <c:v>42417</c:v>
                </c:pt>
                <c:pt idx="34">
                  <c:v>42410</c:v>
                </c:pt>
                <c:pt idx="35">
                  <c:v>42403</c:v>
                </c:pt>
                <c:pt idx="36">
                  <c:v>42396</c:v>
                </c:pt>
                <c:pt idx="37">
                  <c:v>42389</c:v>
                </c:pt>
                <c:pt idx="38">
                  <c:v>42382</c:v>
                </c:pt>
                <c:pt idx="39">
                  <c:v>42368</c:v>
                </c:pt>
                <c:pt idx="40">
                  <c:v>42361</c:v>
                </c:pt>
                <c:pt idx="41">
                  <c:v>42360</c:v>
                </c:pt>
                <c:pt idx="42">
                  <c:v>42354</c:v>
                </c:pt>
                <c:pt idx="43">
                  <c:v>42347</c:v>
                </c:pt>
                <c:pt idx="44">
                  <c:v>42340</c:v>
                </c:pt>
                <c:pt idx="45">
                  <c:v>42333</c:v>
                </c:pt>
                <c:pt idx="46">
                  <c:v>42326</c:v>
                </c:pt>
                <c:pt idx="47">
                  <c:v>42319</c:v>
                </c:pt>
                <c:pt idx="48">
                  <c:v>42312</c:v>
                </c:pt>
                <c:pt idx="49">
                  <c:v>42305</c:v>
                </c:pt>
                <c:pt idx="50">
                  <c:v>42298</c:v>
                </c:pt>
                <c:pt idx="51">
                  <c:v>42291</c:v>
                </c:pt>
                <c:pt idx="52">
                  <c:v>42284</c:v>
                </c:pt>
                <c:pt idx="53">
                  <c:v>42284</c:v>
                </c:pt>
                <c:pt idx="54">
                  <c:v>42277</c:v>
                </c:pt>
                <c:pt idx="55">
                  <c:v>42270</c:v>
                </c:pt>
                <c:pt idx="56">
                  <c:v>42263</c:v>
                </c:pt>
                <c:pt idx="57">
                  <c:v>42256</c:v>
                </c:pt>
                <c:pt idx="58">
                  <c:v>42249</c:v>
                </c:pt>
                <c:pt idx="59">
                  <c:v>42242</c:v>
                </c:pt>
                <c:pt idx="60">
                  <c:v>42235</c:v>
                </c:pt>
                <c:pt idx="61">
                  <c:v>42228</c:v>
                </c:pt>
                <c:pt idx="62">
                  <c:v>42221</c:v>
                </c:pt>
                <c:pt idx="63">
                  <c:v>42214</c:v>
                </c:pt>
                <c:pt idx="64">
                  <c:v>42207</c:v>
                </c:pt>
                <c:pt idx="65">
                  <c:v>42200</c:v>
                </c:pt>
                <c:pt idx="66">
                  <c:v>42193</c:v>
                </c:pt>
                <c:pt idx="67">
                  <c:v>42186</c:v>
                </c:pt>
                <c:pt idx="68">
                  <c:v>42179</c:v>
                </c:pt>
                <c:pt idx="69">
                  <c:v>42172</c:v>
                </c:pt>
                <c:pt idx="70">
                  <c:v>42165</c:v>
                </c:pt>
                <c:pt idx="71">
                  <c:v>42158</c:v>
                </c:pt>
                <c:pt idx="72">
                  <c:v>42151</c:v>
                </c:pt>
                <c:pt idx="73">
                  <c:v>42144</c:v>
                </c:pt>
                <c:pt idx="74">
                  <c:v>42137</c:v>
                </c:pt>
                <c:pt idx="75">
                  <c:v>42130</c:v>
                </c:pt>
                <c:pt idx="76">
                  <c:v>42123</c:v>
                </c:pt>
                <c:pt idx="77">
                  <c:v>42116</c:v>
                </c:pt>
                <c:pt idx="78">
                  <c:v>42109</c:v>
                </c:pt>
                <c:pt idx="79">
                  <c:v>42102</c:v>
                </c:pt>
                <c:pt idx="80">
                  <c:v>42095</c:v>
                </c:pt>
                <c:pt idx="81">
                  <c:v>42088</c:v>
                </c:pt>
                <c:pt idx="82">
                  <c:v>42081</c:v>
                </c:pt>
                <c:pt idx="83">
                  <c:v>42074</c:v>
                </c:pt>
                <c:pt idx="84">
                  <c:v>42067</c:v>
                </c:pt>
                <c:pt idx="85">
                  <c:v>42060</c:v>
                </c:pt>
                <c:pt idx="86">
                  <c:v>42053</c:v>
                </c:pt>
                <c:pt idx="87">
                  <c:v>42046</c:v>
                </c:pt>
                <c:pt idx="88">
                  <c:v>42039</c:v>
                </c:pt>
                <c:pt idx="89">
                  <c:v>42032</c:v>
                </c:pt>
                <c:pt idx="90">
                  <c:v>42025</c:v>
                </c:pt>
                <c:pt idx="91">
                  <c:v>42018</c:v>
                </c:pt>
                <c:pt idx="92">
                  <c:v>42011</c:v>
                </c:pt>
                <c:pt idx="93">
                  <c:v>42004</c:v>
                </c:pt>
                <c:pt idx="94">
                  <c:v>41997</c:v>
                </c:pt>
                <c:pt idx="95">
                  <c:v>41990</c:v>
                </c:pt>
                <c:pt idx="96">
                  <c:v>41983</c:v>
                </c:pt>
                <c:pt idx="97">
                  <c:v>41976</c:v>
                </c:pt>
                <c:pt idx="98">
                  <c:v>41969</c:v>
                </c:pt>
                <c:pt idx="99">
                  <c:v>41962</c:v>
                </c:pt>
                <c:pt idx="100">
                  <c:v>41955</c:v>
                </c:pt>
                <c:pt idx="101">
                  <c:v>41948</c:v>
                </c:pt>
                <c:pt idx="102">
                  <c:v>41941</c:v>
                </c:pt>
                <c:pt idx="103">
                  <c:v>41934</c:v>
                </c:pt>
                <c:pt idx="104">
                  <c:v>41927</c:v>
                </c:pt>
                <c:pt idx="105">
                  <c:v>41926</c:v>
                </c:pt>
                <c:pt idx="106">
                  <c:v>41920</c:v>
                </c:pt>
                <c:pt idx="107">
                  <c:v>41913</c:v>
                </c:pt>
                <c:pt idx="108">
                  <c:v>41906</c:v>
                </c:pt>
                <c:pt idx="109">
                  <c:v>41899</c:v>
                </c:pt>
                <c:pt idx="110">
                  <c:v>41892</c:v>
                </c:pt>
                <c:pt idx="111">
                  <c:v>41885</c:v>
                </c:pt>
                <c:pt idx="112">
                  <c:v>41878</c:v>
                </c:pt>
                <c:pt idx="113">
                  <c:v>41871</c:v>
                </c:pt>
                <c:pt idx="114">
                  <c:v>41864</c:v>
                </c:pt>
                <c:pt idx="115">
                  <c:v>41857</c:v>
                </c:pt>
                <c:pt idx="116">
                  <c:v>41850</c:v>
                </c:pt>
                <c:pt idx="117">
                  <c:v>41843</c:v>
                </c:pt>
                <c:pt idx="118">
                  <c:v>41836</c:v>
                </c:pt>
                <c:pt idx="119">
                  <c:v>41829</c:v>
                </c:pt>
                <c:pt idx="120">
                  <c:v>41822</c:v>
                </c:pt>
                <c:pt idx="121">
                  <c:v>41815</c:v>
                </c:pt>
                <c:pt idx="122">
                  <c:v>41808</c:v>
                </c:pt>
                <c:pt idx="123">
                  <c:v>41801</c:v>
                </c:pt>
                <c:pt idx="124">
                  <c:v>41794</c:v>
                </c:pt>
                <c:pt idx="125">
                  <c:v>41787</c:v>
                </c:pt>
                <c:pt idx="126">
                  <c:v>41780</c:v>
                </c:pt>
                <c:pt idx="127">
                  <c:v>41773</c:v>
                </c:pt>
                <c:pt idx="128">
                  <c:v>41766</c:v>
                </c:pt>
                <c:pt idx="129">
                  <c:v>41759</c:v>
                </c:pt>
                <c:pt idx="130">
                  <c:v>41752</c:v>
                </c:pt>
                <c:pt idx="131">
                  <c:v>41745</c:v>
                </c:pt>
                <c:pt idx="132">
                  <c:v>41738</c:v>
                </c:pt>
                <c:pt idx="133">
                  <c:v>41731</c:v>
                </c:pt>
                <c:pt idx="134">
                  <c:v>41724</c:v>
                </c:pt>
                <c:pt idx="135">
                  <c:v>41717</c:v>
                </c:pt>
                <c:pt idx="136">
                  <c:v>41710</c:v>
                </c:pt>
                <c:pt idx="137">
                  <c:v>41703</c:v>
                </c:pt>
                <c:pt idx="138">
                  <c:v>41696</c:v>
                </c:pt>
                <c:pt idx="139">
                  <c:v>41689</c:v>
                </c:pt>
                <c:pt idx="140">
                  <c:v>41682</c:v>
                </c:pt>
                <c:pt idx="141">
                  <c:v>41675</c:v>
                </c:pt>
                <c:pt idx="142">
                  <c:v>41668</c:v>
                </c:pt>
                <c:pt idx="143">
                  <c:v>41661</c:v>
                </c:pt>
                <c:pt idx="144">
                  <c:v>41654</c:v>
                </c:pt>
                <c:pt idx="145">
                  <c:v>41647</c:v>
                </c:pt>
                <c:pt idx="146">
                  <c:v>41640</c:v>
                </c:pt>
                <c:pt idx="147">
                  <c:v>41638</c:v>
                </c:pt>
                <c:pt idx="148">
                  <c:v>41633</c:v>
                </c:pt>
                <c:pt idx="149">
                  <c:v>41626</c:v>
                </c:pt>
                <c:pt idx="150">
                  <c:v>41619</c:v>
                </c:pt>
                <c:pt idx="151">
                  <c:v>41612</c:v>
                </c:pt>
                <c:pt idx="152">
                  <c:v>41605</c:v>
                </c:pt>
                <c:pt idx="153">
                  <c:v>41598</c:v>
                </c:pt>
                <c:pt idx="154">
                  <c:v>41591</c:v>
                </c:pt>
                <c:pt idx="155">
                  <c:v>41584</c:v>
                </c:pt>
                <c:pt idx="156">
                  <c:v>41577</c:v>
                </c:pt>
                <c:pt idx="157">
                  <c:v>41570</c:v>
                </c:pt>
                <c:pt idx="158">
                  <c:v>41563</c:v>
                </c:pt>
                <c:pt idx="159">
                  <c:v>41556</c:v>
                </c:pt>
                <c:pt idx="160">
                  <c:v>41549</c:v>
                </c:pt>
                <c:pt idx="161">
                  <c:v>41542</c:v>
                </c:pt>
                <c:pt idx="162">
                  <c:v>41535</c:v>
                </c:pt>
                <c:pt idx="163">
                  <c:v>41528</c:v>
                </c:pt>
                <c:pt idx="164">
                  <c:v>41521</c:v>
                </c:pt>
                <c:pt idx="165">
                  <c:v>41514</c:v>
                </c:pt>
                <c:pt idx="166">
                  <c:v>41507</c:v>
                </c:pt>
                <c:pt idx="167">
                  <c:v>41500</c:v>
                </c:pt>
                <c:pt idx="168">
                  <c:v>41493</c:v>
                </c:pt>
                <c:pt idx="169">
                  <c:v>41486</c:v>
                </c:pt>
                <c:pt idx="170">
                  <c:v>41479</c:v>
                </c:pt>
                <c:pt idx="171">
                  <c:v>41472</c:v>
                </c:pt>
                <c:pt idx="172">
                  <c:v>41465</c:v>
                </c:pt>
                <c:pt idx="173">
                  <c:v>41458</c:v>
                </c:pt>
                <c:pt idx="174">
                  <c:v>41451</c:v>
                </c:pt>
                <c:pt idx="175">
                  <c:v>41444</c:v>
                </c:pt>
                <c:pt idx="176">
                  <c:v>41437</c:v>
                </c:pt>
                <c:pt idx="177">
                  <c:v>41430</c:v>
                </c:pt>
                <c:pt idx="178">
                  <c:v>41423</c:v>
                </c:pt>
                <c:pt idx="179">
                  <c:v>41416</c:v>
                </c:pt>
                <c:pt idx="180">
                  <c:v>41409</c:v>
                </c:pt>
                <c:pt idx="181">
                  <c:v>41402</c:v>
                </c:pt>
                <c:pt idx="182">
                  <c:v>41395</c:v>
                </c:pt>
                <c:pt idx="183">
                  <c:v>41388</c:v>
                </c:pt>
                <c:pt idx="184">
                  <c:v>41381</c:v>
                </c:pt>
                <c:pt idx="185">
                  <c:v>41374</c:v>
                </c:pt>
                <c:pt idx="186">
                  <c:v>41367</c:v>
                </c:pt>
                <c:pt idx="187">
                  <c:v>41360</c:v>
                </c:pt>
                <c:pt idx="188">
                  <c:v>41353</c:v>
                </c:pt>
                <c:pt idx="189">
                  <c:v>41352</c:v>
                </c:pt>
                <c:pt idx="190">
                  <c:v>41346</c:v>
                </c:pt>
                <c:pt idx="191">
                  <c:v>41339</c:v>
                </c:pt>
                <c:pt idx="192">
                  <c:v>41332</c:v>
                </c:pt>
                <c:pt idx="193">
                  <c:v>41325</c:v>
                </c:pt>
                <c:pt idx="194">
                  <c:v>41318</c:v>
                </c:pt>
                <c:pt idx="195">
                  <c:v>41311</c:v>
                </c:pt>
                <c:pt idx="196">
                  <c:v>41304</c:v>
                </c:pt>
                <c:pt idx="197">
                  <c:v>41297</c:v>
                </c:pt>
                <c:pt idx="198">
                  <c:v>41290</c:v>
                </c:pt>
                <c:pt idx="199">
                  <c:v>41283</c:v>
                </c:pt>
                <c:pt idx="200">
                  <c:v>41276</c:v>
                </c:pt>
                <c:pt idx="201">
                  <c:v>41269</c:v>
                </c:pt>
                <c:pt idx="202">
                  <c:v>41262</c:v>
                </c:pt>
                <c:pt idx="203">
                  <c:v>41255</c:v>
                </c:pt>
                <c:pt idx="204">
                  <c:v>41248</c:v>
                </c:pt>
                <c:pt idx="205">
                  <c:v>41241</c:v>
                </c:pt>
                <c:pt idx="206">
                  <c:v>41235</c:v>
                </c:pt>
                <c:pt idx="207">
                  <c:v>41234</c:v>
                </c:pt>
                <c:pt idx="208">
                  <c:v>41227</c:v>
                </c:pt>
                <c:pt idx="209">
                  <c:v>41220</c:v>
                </c:pt>
                <c:pt idx="210">
                  <c:v>41213</c:v>
                </c:pt>
                <c:pt idx="211">
                  <c:v>41206</c:v>
                </c:pt>
                <c:pt idx="212">
                  <c:v>41199</c:v>
                </c:pt>
                <c:pt idx="213">
                  <c:v>41192</c:v>
                </c:pt>
                <c:pt idx="214">
                  <c:v>41185</c:v>
                </c:pt>
                <c:pt idx="215">
                  <c:v>41178</c:v>
                </c:pt>
                <c:pt idx="216">
                  <c:v>41171</c:v>
                </c:pt>
                <c:pt idx="217">
                  <c:v>41164</c:v>
                </c:pt>
                <c:pt idx="218">
                  <c:v>41157</c:v>
                </c:pt>
                <c:pt idx="219">
                  <c:v>41150</c:v>
                </c:pt>
                <c:pt idx="220">
                  <c:v>41143</c:v>
                </c:pt>
                <c:pt idx="221">
                  <c:v>41136</c:v>
                </c:pt>
                <c:pt idx="222">
                  <c:v>41129</c:v>
                </c:pt>
                <c:pt idx="223">
                  <c:v>41122</c:v>
                </c:pt>
                <c:pt idx="224">
                  <c:v>41115</c:v>
                </c:pt>
                <c:pt idx="225">
                  <c:v>41108</c:v>
                </c:pt>
                <c:pt idx="226">
                  <c:v>41101</c:v>
                </c:pt>
                <c:pt idx="227">
                  <c:v>41094</c:v>
                </c:pt>
                <c:pt idx="228">
                  <c:v>41087</c:v>
                </c:pt>
                <c:pt idx="229">
                  <c:v>41080</c:v>
                </c:pt>
                <c:pt idx="230">
                  <c:v>41073</c:v>
                </c:pt>
                <c:pt idx="231">
                  <c:v>41066</c:v>
                </c:pt>
                <c:pt idx="232">
                  <c:v>41059</c:v>
                </c:pt>
                <c:pt idx="233">
                  <c:v>41052</c:v>
                </c:pt>
                <c:pt idx="234">
                  <c:v>41045</c:v>
                </c:pt>
                <c:pt idx="235">
                  <c:v>41038</c:v>
                </c:pt>
                <c:pt idx="236">
                  <c:v>41031</c:v>
                </c:pt>
                <c:pt idx="237">
                  <c:v>41024</c:v>
                </c:pt>
                <c:pt idx="238">
                  <c:v>41017</c:v>
                </c:pt>
                <c:pt idx="239">
                  <c:v>41010</c:v>
                </c:pt>
                <c:pt idx="240">
                  <c:v>41003</c:v>
                </c:pt>
                <c:pt idx="241">
                  <c:v>40996</c:v>
                </c:pt>
                <c:pt idx="242">
                  <c:v>40989</c:v>
                </c:pt>
                <c:pt idx="243">
                  <c:v>40982</c:v>
                </c:pt>
                <c:pt idx="244">
                  <c:v>40975</c:v>
                </c:pt>
                <c:pt idx="245">
                  <c:v>40968</c:v>
                </c:pt>
                <c:pt idx="246">
                  <c:v>40961</c:v>
                </c:pt>
                <c:pt idx="247">
                  <c:v>40954</c:v>
                </c:pt>
                <c:pt idx="248">
                  <c:v>40948</c:v>
                </c:pt>
                <c:pt idx="249">
                  <c:v>40940</c:v>
                </c:pt>
                <c:pt idx="250">
                  <c:v>40933</c:v>
                </c:pt>
                <c:pt idx="251">
                  <c:v>40926</c:v>
                </c:pt>
                <c:pt idx="252">
                  <c:v>40919</c:v>
                </c:pt>
                <c:pt idx="253">
                  <c:v>40912</c:v>
                </c:pt>
                <c:pt idx="254">
                  <c:v>40905</c:v>
                </c:pt>
                <c:pt idx="255">
                  <c:v>40898</c:v>
                </c:pt>
                <c:pt idx="256">
                  <c:v>40891</c:v>
                </c:pt>
                <c:pt idx="257">
                  <c:v>40884</c:v>
                </c:pt>
                <c:pt idx="258">
                  <c:v>40878</c:v>
                </c:pt>
                <c:pt idx="259">
                  <c:v>40877</c:v>
                </c:pt>
                <c:pt idx="260">
                  <c:v>40870</c:v>
                </c:pt>
                <c:pt idx="261">
                  <c:v>40863</c:v>
                </c:pt>
                <c:pt idx="262">
                  <c:v>40856</c:v>
                </c:pt>
                <c:pt idx="263">
                  <c:v>40849</c:v>
                </c:pt>
                <c:pt idx="264">
                  <c:v>40842</c:v>
                </c:pt>
                <c:pt idx="265">
                  <c:v>40835</c:v>
                </c:pt>
                <c:pt idx="266">
                  <c:v>40828</c:v>
                </c:pt>
                <c:pt idx="267">
                  <c:v>40821</c:v>
                </c:pt>
                <c:pt idx="268">
                  <c:v>40816</c:v>
                </c:pt>
                <c:pt idx="269">
                  <c:v>40814</c:v>
                </c:pt>
                <c:pt idx="270">
                  <c:v>40807</c:v>
                </c:pt>
                <c:pt idx="271">
                  <c:v>40800</c:v>
                </c:pt>
                <c:pt idx="272">
                  <c:v>40793</c:v>
                </c:pt>
                <c:pt idx="273">
                  <c:v>40786</c:v>
                </c:pt>
                <c:pt idx="274">
                  <c:v>40779</c:v>
                </c:pt>
                <c:pt idx="275">
                  <c:v>40772</c:v>
                </c:pt>
                <c:pt idx="276">
                  <c:v>40765</c:v>
                </c:pt>
                <c:pt idx="277">
                  <c:v>40758</c:v>
                </c:pt>
                <c:pt idx="278">
                  <c:v>40751</c:v>
                </c:pt>
                <c:pt idx="279">
                  <c:v>40744</c:v>
                </c:pt>
                <c:pt idx="280">
                  <c:v>40737</c:v>
                </c:pt>
                <c:pt idx="281">
                  <c:v>40730</c:v>
                </c:pt>
                <c:pt idx="282">
                  <c:v>40723</c:v>
                </c:pt>
                <c:pt idx="283">
                  <c:v>40716</c:v>
                </c:pt>
                <c:pt idx="284">
                  <c:v>40709</c:v>
                </c:pt>
                <c:pt idx="285">
                  <c:v>40702</c:v>
                </c:pt>
                <c:pt idx="286">
                  <c:v>40695</c:v>
                </c:pt>
                <c:pt idx="287">
                  <c:v>40689</c:v>
                </c:pt>
                <c:pt idx="288">
                  <c:v>40681</c:v>
                </c:pt>
                <c:pt idx="289">
                  <c:v>40674</c:v>
                </c:pt>
                <c:pt idx="290">
                  <c:v>40667</c:v>
                </c:pt>
                <c:pt idx="291">
                  <c:v>40660</c:v>
                </c:pt>
                <c:pt idx="292">
                  <c:v>40646</c:v>
                </c:pt>
                <c:pt idx="293">
                  <c:v>40639</c:v>
                </c:pt>
                <c:pt idx="294">
                  <c:v>40632</c:v>
                </c:pt>
                <c:pt idx="295">
                  <c:v>40625</c:v>
                </c:pt>
                <c:pt idx="296">
                  <c:v>40618</c:v>
                </c:pt>
                <c:pt idx="297">
                  <c:v>40611</c:v>
                </c:pt>
                <c:pt idx="298">
                  <c:v>40604</c:v>
                </c:pt>
                <c:pt idx="299">
                  <c:v>40597</c:v>
                </c:pt>
                <c:pt idx="300">
                  <c:v>40590</c:v>
                </c:pt>
                <c:pt idx="301">
                  <c:v>40583</c:v>
                </c:pt>
                <c:pt idx="302">
                  <c:v>40576</c:v>
                </c:pt>
                <c:pt idx="303">
                  <c:v>40569</c:v>
                </c:pt>
                <c:pt idx="304">
                  <c:v>40562</c:v>
                </c:pt>
                <c:pt idx="305">
                  <c:v>40548</c:v>
                </c:pt>
                <c:pt idx="306">
                  <c:v>40541</c:v>
                </c:pt>
                <c:pt idx="307">
                  <c:v>40534</c:v>
                </c:pt>
                <c:pt idx="308">
                  <c:v>40527</c:v>
                </c:pt>
                <c:pt idx="309">
                  <c:v>40520</c:v>
                </c:pt>
                <c:pt idx="310">
                  <c:v>40513</c:v>
                </c:pt>
                <c:pt idx="311">
                  <c:v>40506</c:v>
                </c:pt>
                <c:pt idx="312">
                  <c:v>40499</c:v>
                </c:pt>
                <c:pt idx="313">
                  <c:v>40492</c:v>
                </c:pt>
                <c:pt idx="314">
                  <c:v>40485</c:v>
                </c:pt>
                <c:pt idx="315">
                  <c:v>40478</c:v>
                </c:pt>
                <c:pt idx="316">
                  <c:v>40471</c:v>
                </c:pt>
                <c:pt idx="317">
                  <c:v>40464</c:v>
                </c:pt>
                <c:pt idx="318">
                  <c:v>40457</c:v>
                </c:pt>
                <c:pt idx="319">
                  <c:v>40450</c:v>
                </c:pt>
                <c:pt idx="320">
                  <c:v>40443</c:v>
                </c:pt>
                <c:pt idx="321">
                  <c:v>40436</c:v>
                </c:pt>
                <c:pt idx="322">
                  <c:v>40429</c:v>
                </c:pt>
                <c:pt idx="323">
                  <c:v>40422</c:v>
                </c:pt>
                <c:pt idx="324">
                  <c:v>40415</c:v>
                </c:pt>
                <c:pt idx="325">
                  <c:v>40408</c:v>
                </c:pt>
                <c:pt idx="326">
                  <c:v>40401</c:v>
                </c:pt>
                <c:pt idx="327">
                  <c:v>40394</c:v>
                </c:pt>
                <c:pt idx="328">
                  <c:v>40380</c:v>
                </c:pt>
                <c:pt idx="329">
                  <c:v>40373</c:v>
                </c:pt>
                <c:pt idx="330">
                  <c:v>40366</c:v>
                </c:pt>
                <c:pt idx="331">
                  <c:v>40359</c:v>
                </c:pt>
                <c:pt idx="332">
                  <c:v>40352</c:v>
                </c:pt>
                <c:pt idx="333">
                  <c:v>40345</c:v>
                </c:pt>
                <c:pt idx="334">
                  <c:v>40338</c:v>
                </c:pt>
                <c:pt idx="335">
                  <c:v>40331</c:v>
                </c:pt>
                <c:pt idx="336">
                  <c:v>40324</c:v>
                </c:pt>
                <c:pt idx="337">
                  <c:v>40317</c:v>
                </c:pt>
                <c:pt idx="338">
                  <c:v>40310</c:v>
                </c:pt>
                <c:pt idx="339">
                  <c:v>40303</c:v>
                </c:pt>
                <c:pt idx="340">
                  <c:v>40296</c:v>
                </c:pt>
                <c:pt idx="341">
                  <c:v>40289</c:v>
                </c:pt>
                <c:pt idx="342">
                  <c:v>40282</c:v>
                </c:pt>
                <c:pt idx="343">
                  <c:v>40275</c:v>
                </c:pt>
                <c:pt idx="344">
                  <c:v>40274</c:v>
                </c:pt>
                <c:pt idx="345">
                  <c:v>40261</c:v>
                </c:pt>
                <c:pt idx="346">
                  <c:v>40254</c:v>
                </c:pt>
                <c:pt idx="347">
                  <c:v>40247</c:v>
                </c:pt>
                <c:pt idx="348">
                  <c:v>40240</c:v>
                </c:pt>
                <c:pt idx="349">
                  <c:v>40233</c:v>
                </c:pt>
                <c:pt idx="350">
                  <c:v>40226</c:v>
                </c:pt>
                <c:pt idx="351">
                  <c:v>40219</c:v>
                </c:pt>
                <c:pt idx="352">
                  <c:v>40212</c:v>
                </c:pt>
                <c:pt idx="353">
                  <c:v>40205</c:v>
                </c:pt>
                <c:pt idx="354">
                  <c:v>40198</c:v>
                </c:pt>
                <c:pt idx="355">
                  <c:v>40191</c:v>
                </c:pt>
                <c:pt idx="356">
                  <c:v>40184</c:v>
                </c:pt>
                <c:pt idx="357">
                  <c:v>40170</c:v>
                </c:pt>
                <c:pt idx="358">
                  <c:v>40163</c:v>
                </c:pt>
                <c:pt idx="359">
                  <c:v>40156</c:v>
                </c:pt>
                <c:pt idx="360">
                  <c:v>40149</c:v>
                </c:pt>
                <c:pt idx="361">
                  <c:v>40142</c:v>
                </c:pt>
                <c:pt idx="362">
                  <c:v>40135</c:v>
                </c:pt>
                <c:pt idx="363">
                  <c:v>40128</c:v>
                </c:pt>
                <c:pt idx="364">
                  <c:v>40121</c:v>
                </c:pt>
                <c:pt idx="365">
                  <c:v>40114</c:v>
                </c:pt>
                <c:pt idx="366">
                  <c:v>40107</c:v>
                </c:pt>
                <c:pt idx="367">
                  <c:v>40100</c:v>
                </c:pt>
                <c:pt idx="368">
                  <c:v>40093</c:v>
                </c:pt>
                <c:pt idx="369">
                  <c:v>40086</c:v>
                </c:pt>
                <c:pt idx="370">
                  <c:v>40079</c:v>
                </c:pt>
                <c:pt idx="371">
                  <c:v>40072</c:v>
                </c:pt>
                <c:pt idx="372">
                  <c:v>40065</c:v>
                </c:pt>
                <c:pt idx="373">
                  <c:v>40058</c:v>
                </c:pt>
                <c:pt idx="374">
                  <c:v>40051</c:v>
                </c:pt>
                <c:pt idx="375">
                  <c:v>40044</c:v>
                </c:pt>
                <c:pt idx="376">
                  <c:v>40037</c:v>
                </c:pt>
                <c:pt idx="377">
                  <c:v>40031</c:v>
                </c:pt>
                <c:pt idx="378">
                  <c:v>40030</c:v>
                </c:pt>
                <c:pt idx="379">
                  <c:v>40023</c:v>
                </c:pt>
                <c:pt idx="380">
                  <c:v>40016</c:v>
                </c:pt>
                <c:pt idx="381">
                  <c:v>40009</c:v>
                </c:pt>
                <c:pt idx="382">
                  <c:v>40002</c:v>
                </c:pt>
                <c:pt idx="383">
                  <c:v>39995</c:v>
                </c:pt>
                <c:pt idx="384">
                  <c:v>39988</c:v>
                </c:pt>
                <c:pt idx="385">
                  <c:v>39981</c:v>
                </c:pt>
                <c:pt idx="386">
                  <c:v>39974</c:v>
                </c:pt>
                <c:pt idx="387">
                  <c:v>39967</c:v>
                </c:pt>
                <c:pt idx="388">
                  <c:v>39960</c:v>
                </c:pt>
                <c:pt idx="389">
                  <c:v>39953</c:v>
                </c:pt>
                <c:pt idx="390">
                  <c:v>39946</c:v>
                </c:pt>
                <c:pt idx="391">
                  <c:v>39939</c:v>
                </c:pt>
                <c:pt idx="392">
                  <c:v>39932</c:v>
                </c:pt>
                <c:pt idx="393">
                  <c:v>39925</c:v>
                </c:pt>
                <c:pt idx="394">
                  <c:v>39918</c:v>
                </c:pt>
                <c:pt idx="395">
                  <c:v>39904</c:v>
                </c:pt>
                <c:pt idx="396">
                  <c:v>39897</c:v>
                </c:pt>
                <c:pt idx="397">
                  <c:v>39890</c:v>
                </c:pt>
                <c:pt idx="398">
                  <c:v>39883</c:v>
                </c:pt>
                <c:pt idx="399">
                  <c:v>39876</c:v>
                </c:pt>
                <c:pt idx="400">
                  <c:v>39869</c:v>
                </c:pt>
                <c:pt idx="401">
                  <c:v>39862</c:v>
                </c:pt>
                <c:pt idx="402">
                  <c:v>39855</c:v>
                </c:pt>
                <c:pt idx="403">
                  <c:v>39848</c:v>
                </c:pt>
                <c:pt idx="404">
                  <c:v>39841</c:v>
                </c:pt>
                <c:pt idx="405">
                  <c:v>39834</c:v>
                </c:pt>
                <c:pt idx="406">
                  <c:v>39827</c:v>
                </c:pt>
                <c:pt idx="407">
                  <c:v>39799</c:v>
                </c:pt>
                <c:pt idx="408">
                  <c:v>39792</c:v>
                </c:pt>
                <c:pt idx="409">
                  <c:v>39785</c:v>
                </c:pt>
                <c:pt idx="410">
                  <c:v>39778</c:v>
                </c:pt>
                <c:pt idx="411">
                  <c:v>39771</c:v>
                </c:pt>
                <c:pt idx="412">
                  <c:v>39764</c:v>
                </c:pt>
                <c:pt idx="413">
                  <c:v>39757</c:v>
                </c:pt>
                <c:pt idx="414">
                  <c:v>39750</c:v>
                </c:pt>
                <c:pt idx="415">
                  <c:v>39743</c:v>
                </c:pt>
                <c:pt idx="416">
                  <c:v>39736</c:v>
                </c:pt>
                <c:pt idx="417">
                  <c:v>39729</c:v>
                </c:pt>
                <c:pt idx="418">
                  <c:v>39722</c:v>
                </c:pt>
                <c:pt idx="419">
                  <c:v>39717</c:v>
                </c:pt>
                <c:pt idx="420">
                  <c:v>39715</c:v>
                </c:pt>
                <c:pt idx="421">
                  <c:v>39708</c:v>
                </c:pt>
                <c:pt idx="422">
                  <c:v>39706</c:v>
                </c:pt>
                <c:pt idx="423">
                  <c:v>39706</c:v>
                </c:pt>
                <c:pt idx="424">
                  <c:v>39701</c:v>
                </c:pt>
                <c:pt idx="425">
                  <c:v>39694</c:v>
                </c:pt>
                <c:pt idx="426">
                  <c:v>39687</c:v>
                </c:pt>
                <c:pt idx="427">
                  <c:v>39680</c:v>
                </c:pt>
                <c:pt idx="428">
                  <c:v>39673</c:v>
                </c:pt>
                <c:pt idx="429">
                  <c:v>39666</c:v>
                </c:pt>
                <c:pt idx="430">
                  <c:v>39659</c:v>
                </c:pt>
                <c:pt idx="431">
                  <c:v>39652</c:v>
                </c:pt>
                <c:pt idx="432">
                  <c:v>39645</c:v>
                </c:pt>
                <c:pt idx="433">
                  <c:v>39638</c:v>
                </c:pt>
                <c:pt idx="434">
                  <c:v>39631</c:v>
                </c:pt>
                <c:pt idx="435">
                  <c:v>39624</c:v>
                </c:pt>
                <c:pt idx="436">
                  <c:v>39617</c:v>
                </c:pt>
                <c:pt idx="437">
                  <c:v>39612</c:v>
                </c:pt>
                <c:pt idx="438">
                  <c:v>39610</c:v>
                </c:pt>
                <c:pt idx="439">
                  <c:v>39603</c:v>
                </c:pt>
                <c:pt idx="440">
                  <c:v>39596</c:v>
                </c:pt>
                <c:pt idx="441">
                  <c:v>39589</c:v>
                </c:pt>
                <c:pt idx="442">
                  <c:v>39582</c:v>
                </c:pt>
                <c:pt idx="443">
                  <c:v>39575</c:v>
                </c:pt>
                <c:pt idx="444">
                  <c:v>39568</c:v>
                </c:pt>
                <c:pt idx="445">
                  <c:v>39562</c:v>
                </c:pt>
              </c:numCache>
            </c:numRef>
          </c:cat>
          <c:val>
            <c:numRef>
              <c:f>Sheet1!$AD$3:$AD$448</c:f>
              <c:numCache>
                <c:formatCode>General</c:formatCode>
                <c:ptCount val="446"/>
                <c:pt idx="0">
                  <c:v>77</c:v>
                </c:pt>
                <c:pt idx="1">
                  <c:v>77</c:v>
                </c:pt>
                <c:pt idx="2">
                  <c:v>77</c:v>
                </c:pt>
                <c:pt idx="3">
                  <c:v>77</c:v>
                </c:pt>
                <c:pt idx="4">
                  <c:v>75</c:v>
                </c:pt>
                <c:pt idx="5">
                  <c:v>75</c:v>
                </c:pt>
                <c:pt idx="6">
                  <c:v>75</c:v>
                </c:pt>
                <c:pt idx="7">
                  <c:v>77</c:v>
                </c:pt>
                <c:pt idx="8">
                  <c:v>78</c:v>
                </c:pt>
                <c:pt idx="9">
                  <c:v>80</c:v>
                </c:pt>
                <c:pt idx="10">
                  <c:v>83</c:v>
                </c:pt>
                <c:pt idx="11">
                  <c:v>85</c:v>
                </c:pt>
                <c:pt idx="12">
                  <c:v>85</c:v>
                </c:pt>
                <c:pt idx="13">
                  <c:v>90</c:v>
                </c:pt>
                <c:pt idx="14">
                  <c:v>92</c:v>
                </c:pt>
                <c:pt idx="15">
                  <c:v>90</c:v>
                </c:pt>
                <c:pt idx="16">
                  <c:v>90</c:v>
                </c:pt>
                <c:pt idx="17">
                  <c:v>90</c:v>
                </c:pt>
                <c:pt idx="18">
                  <c:v>92</c:v>
                </c:pt>
                <c:pt idx="19">
                  <c:v>92</c:v>
                </c:pt>
                <c:pt idx="20">
                  <c:v>92</c:v>
                </c:pt>
                <c:pt idx="21">
                  <c:v>92</c:v>
                </c:pt>
                <c:pt idx="22">
                  <c:v>92</c:v>
                </c:pt>
                <c:pt idx="23">
                  <c:v>92</c:v>
                </c:pt>
                <c:pt idx="24">
                  <c:v>93</c:v>
                </c:pt>
                <c:pt idx="25">
                  <c:v>93</c:v>
                </c:pt>
                <c:pt idx="26">
                  <c:v>93</c:v>
                </c:pt>
                <c:pt idx="27">
                  <c:v>93</c:v>
                </c:pt>
                <c:pt idx="28">
                  <c:v>93</c:v>
                </c:pt>
                <c:pt idx="29">
                  <c:v>93</c:v>
                </c:pt>
                <c:pt idx="30">
                  <c:v>93</c:v>
                </c:pt>
                <c:pt idx="31">
                  <c:v>92</c:v>
                </c:pt>
                <c:pt idx="32">
                  <c:v>92</c:v>
                </c:pt>
                <c:pt idx="33">
                  <c:v>92</c:v>
                </c:pt>
                <c:pt idx="34">
                  <c:v>92</c:v>
                </c:pt>
                <c:pt idx="35">
                  <c:v>85</c:v>
                </c:pt>
                <c:pt idx="36">
                  <c:v>84</c:v>
                </c:pt>
                <c:pt idx="37">
                  <c:v>84</c:v>
                </c:pt>
                <c:pt idx="38">
                  <c:v>82</c:v>
                </c:pt>
                <c:pt idx="39">
                  <c:v>87</c:v>
                </c:pt>
                <c:pt idx="40">
                  <c:v>88</c:v>
                </c:pt>
                <c:pt idx="41">
                  <c:v>88</c:v>
                </c:pt>
                <c:pt idx="42">
                  <c:v>88</c:v>
                </c:pt>
                <c:pt idx="43">
                  <c:v>88</c:v>
                </c:pt>
                <c:pt idx="44">
                  <c:v>88</c:v>
                </c:pt>
                <c:pt idx="45">
                  <c:v>85</c:v>
                </c:pt>
                <c:pt idx="46">
                  <c:v>85</c:v>
                </c:pt>
                <c:pt idx="47">
                  <c:v>78</c:v>
                </c:pt>
                <c:pt idx="48">
                  <c:v>77</c:v>
                </c:pt>
                <c:pt idx="49">
                  <c:v>77</c:v>
                </c:pt>
                <c:pt idx="50">
                  <c:v>77</c:v>
                </c:pt>
                <c:pt idx="51">
                  <c:v>82</c:v>
                </c:pt>
                <c:pt idx="52">
                  <c:v>80</c:v>
                </c:pt>
                <c:pt idx="53">
                  <c:v>80</c:v>
                </c:pt>
                <c:pt idx="54">
                  <c:v>80</c:v>
                </c:pt>
                <c:pt idx="55">
                  <c:v>72</c:v>
                </c:pt>
                <c:pt idx="56">
                  <c:v>67</c:v>
                </c:pt>
                <c:pt idx="57">
                  <c:v>65</c:v>
                </c:pt>
                <c:pt idx="58">
                  <c:v>60</c:v>
                </c:pt>
                <c:pt idx="59">
                  <c:v>58</c:v>
                </c:pt>
                <c:pt idx="60">
                  <c:v>50</c:v>
                </c:pt>
                <c:pt idx="61">
                  <c:v>48</c:v>
                </c:pt>
                <c:pt idx="62">
                  <c:v>48</c:v>
                </c:pt>
                <c:pt idx="63">
                  <c:v>48</c:v>
                </c:pt>
                <c:pt idx="64">
                  <c:v>48</c:v>
                </c:pt>
                <c:pt idx="65">
                  <c:v>48</c:v>
                </c:pt>
                <c:pt idx="66">
                  <c:v>48</c:v>
                </c:pt>
                <c:pt idx="67">
                  <c:v>48</c:v>
                </c:pt>
                <c:pt idx="68">
                  <c:v>48</c:v>
                </c:pt>
                <c:pt idx="69">
                  <c:v>46</c:v>
                </c:pt>
                <c:pt idx="70">
                  <c:v>45</c:v>
                </c:pt>
                <c:pt idx="71">
                  <c:v>43</c:v>
                </c:pt>
                <c:pt idx="72">
                  <c:v>42</c:v>
                </c:pt>
                <c:pt idx="73">
                  <c:v>42</c:v>
                </c:pt>
                <c:pt idx="74">
                  <c:v>42</c:v>
                </c:pt>
                <c:pt idx="75">
                  <c:v>42</c:v>
                </c:pt>
                <c:pt idx="76">
                  <c:v>42</c:v>
                </c:pt>
                <c:pt idx="77">
                  <c:v>42</c:v>
                </c:pt>
                <c:pt idx="78">
                  <c:v>42</c:v>
                </c:pt>
                <c:pt idx="79">
                  <c:v>42</c:v>
                </c:pt>
                <c:pt idx="80">
                  <c:v>42</c:v>
                </c:pt>
                <c:pt idx="81">
                  <c:v>42</c:v>
                </c:pt>
                <c:pt idx="82">
                  <c:v>42</c:v>
                </c:pt>
                <c:pt idx="83">
                  <c:v>42</c:v>
                </c:pt>
                <c:pt idx="84">
                  <c:v>40</c:v>
                </c:pt>
                <c:pt idx="85">
                  <c:v>40</c:v>
                </c:pt>
                <c:pt idx="86">
                  <c:v>40</c:v>
                </c:pt>
                <c:pt idx="87">
                  <c:v>42</c:v>
                </c:pt>
                <c:pt idx="88">
                  <c:v>42</c:v>
                </c:pt>
                <c:pt idx="89">
                  <c:v>42</c:v>
                </c:pt>
                <c:pt idx="90">
                  <c:v>42</c:v>
                </c:pt>
                <c:pt idx="91">
                  <c:v>42</c:v>
                </c:pt>
                <c:pt idx="92">
                  <c:v>42</c:v>
                </c:pt>
                <c:pt idx="93">
                  <c:v>42</c:v>
                </c:pt>
                <c:pt idx="94">
                  <c:v>42</c:v>
                </c:pt>
                <c:pt idx="95">
                  <c:v>42</c:v>
                </c:pt>
                <c:pt idx="96">
                  <c:v>42</c:v>
                </c:pt>
                <c:pt idx="97">
                  <c:v>40</c:v>
                </c:pt>
                <c:pt idx="98">
                  <c:v>40</c:v>
                </c:pt>
                <c:pt idx="99">
                  <c:v>42</c:v>
                </c:pt>
                <c:pt idx="100">
                  <c:v>42</c:v>
                </c:pt>
                <c:pt idx="101">
                  <c:v>42</c:v>
                </c:pt>
                <c:pt idx="102">
                  <c:v>42</c:v>
                </c:pt>
                <c:pt idx="103">
                  <c:v>42</c:v>
                </c:pt>
                <c:pt idx="104">
                  <c:v>42</c:v>
                </c:pt>
                <c:pt idx="105">
                  <c:v>42</c:v>
                </c:pt>
                <c:pt idx="106">
                  <c:v>42</c:v>
                </c:pt>
                <c:pt idx="107">
                  <c:v>42</c:v>
                </c:pt>
                <c:pt idx="108">
                  <c:v>42</c:v>
                </c:pt>
                <c:pt idx="109">
                  <c:v>42</c:v>
                </c:pt>
                <c:pt idx="110">
                  <c:v>42</c:v>
                </c:pt>
                <c:pt idx="111">
                  <c:v>45</c:v>
                </c:pt>
                <c:pt idx="112">
                  <c:v>45</c:v>
                </c:pt>
                <c:pt idx="113">
                  <c:v>45</c:v>
                </c:pt>
                <c:pt idx="114">
                  <c:v>45</c:v>
                </c:pt>
                <c:pt idx="115">
                  <c:v>45</c:v>
                </c:pt>
                <c:pt idx="116">
                  <c:v>45</c:v>
                </c:pt>
                <c:pt idx="117">
                  <c:v>45</c:v>
                </c:pt>
                <c:pt idx="118">
                  <c:v>45</c:v>
                </c:pt>
                <c:pt idx="119">
                  <c:v>45</c:v>
                </c:pt>
                <c:pt idx="120">
                  <c:v>45</c:v>
                </c:pt>
                <c:pt idx="121">
                  <c:v>45</c:v>
                </c:pt>
                <c:pt idx="122">
                  <c:v>45</c:v>
                </c:pt>
                <c:pt idx="123">
                  <c:v>45</c:v>
                </c:pt>
                <c:pt idx="124">
                  <c:v>45</c:v>
                </c:pt>
                <c:pt idx="125">
                  <c:v>45</c:v>
                </c:pt>
                <c:pt idx="126">
                  <c:v>45</c:v>
                </c:pt>
                <c:pt idx="127">
                  <c:v>45</c:v>
                </c:pt>
                <c:pt idx="128">
                  <c:v>48</c:v>
                </c:pt>
                <c:pt idx="129">
                  <c:v>48</c:v>
                </c:pt>
                <c:pt idx="130">
                  <c:v>48</c:v>
                </c:pt>
                <c:pt idx="131">
                  <c:v>48</c:v>
                </c:pt>
                <c:pt idx="132">
                  <c:v>48</c:v>
                </c:pt>
                <c:pt idx="133">
                  <c:v>48</c:v>
                </c:pt>
                <c:pt idx="134">
                  <c:v>48</c:v>
                </c:pt>
                <c:pt idx="135">
                  <c:v>48</c:v>
                </c:pt>
                <c:pt idx="136">
                  <c:v>48</c:v>
                </c:pt>
                <c:pt idx="137">
                  <c:v>48</c:v>
                </c:pt>
                <c:pt idx="138">
                  <c:v>48</c:v>
                </c:pt>
                <c:pt idx="139">
                  <c:v>50</c:v>
                </c:pt>
                <c:pt idx="140">
                  <c:v>50</c:v>
                </c:pt>
                <c:pt idx="141">
                  <c:v>50</c:v>
                </c:pt>
                <c:pt idx="142">
                  <c:v>50</c:v>
                </c:pt>
                <c:pt idx="143">
                  <c:v>52</c:v>
                </c:pt>
                <c:pt idx="144">
                  <c:v>52</c:v>
                </c:pt>
                <c:pt idx="145">
                  <c:v>52</c:v>
                </c:pt>
                <c:pt idx="146">
                  <c:v>52</c:v>
                </c:pt>
                <c:pt idx="147">
                  <c:v>52</c:v>
                </c:pt>
                <c:pt idx="148">
                  <c:v>52</c:v>
                </c:pt>
                <c:pt idx="149">
                  <c:v>52</c:v>
                </c:pt>
                <c:pt idx="150">
                  <c:v>52</c:v>
                </c:pt>
                <c:pt idx="151">
                  <c:v>52</c:v>
                </c:pt>
                <c:pt idx="152">
                  <c:v>52</c:v>
                </c:pt>
                <c:pt idx="153">
                  <c:v>52</c:v>
                </c:pt>
                <c:pt idx="154">
                  <c:v>52</c:v>
                </c:pt>
                <c:pt idx="155">
                  <c:v>52</c:v>
                </c:pt>
                <c:pt idx="156">
                  <c:v>52</c:v>
                </c:pt>
                <c:pt idx="157">
                  <c:v>52</c:v>
                </c:pt>
                <c:pt idx="158">
                  <c:v>52</c:v>
                </c:pt>
                <c:pt idx="159">
                  <c:v>52</c:v>
                </c:pt>
                <c:pt idx="160">
                  <c:v>52</c:v>
                </c:pt>
                <c:pt idx="161">
                  <c:v>52</c:v>
                </c:pt>
                <c:pt idx="162">
                  <c:v>52</c:v>
                </c:pt>
                <c:pt idx="163">
                  <c:v>52</c:v>
                </c:pt>
                <c:pt idx="164">
                  <c:v>52</c:v>
                </c:pt>
                <c:pt idx="165">
                  <c:v>51</c:v>
                </c:pt>
                <c:pt idx="166">
                  <c:v>51</c:v>
                </c:pt>
                <c:pt idx="167">
                  <c:v>51</c:v>
                </c:pt>
                <c:pt idx="168">
                  <c:v>51</c:v>
                </c:pt>
                <c:pt idx="169">
                  <c:v>51</c:v>
                </c:pt>
                <c:pt idx="170">
                  <c:v>51</c:v>
                </c:pt>
                <c:pt idx="171">
                  <c:v>51</c:v>
                </c:pt>
                <c:pt idx="172">
                  <c:v>53</c:v>
                </c:pt>
                <c:pt idx="173">
                  <c:v>53</c:v>
                </c:pt>
                <c:pt idx="174">
                  <c:v>53</c:v>
                </c:pt>
                <c:pt idx="175">
                  <c:v>53</c:v>
                </c:pt>
                <c:pt idx="176">
                  <c:v>53</c:v>
                </c:pt>
                <c:pt idx="177">
                  <c:v>53</c:v>
                </c:pt>
                <c:pt idx="178">
                  <c:v>53</c:v>
                </c:pt>
                <c:pt idx="179">
                  <c:v>53</c:v>
                </c:pt>
                <c:pt idx="180">
                  <c:v>53</c:v>
                </c:pt>
                <c:pt idx="181">
                  <c:v>53</c:v>
                </c:pt>
                <c:pt idx="182">
                  <c:v>53</c:v>
                </c:pt>
                <c:pt idx="183">
                  <c:v>53</c:v>
                </c:pt>
                <c:pt idx="184">
                  <c:v>53</c:v>
                </c:pt>
                <c:pt idx="185">
                  <c:v>53</c:v>
                </c:pt>
                <c:pt idx="186">
                  <c:v>53</c:v>
                </c:pt>
                <c:pt idx="187">
                  <c:v>53</c:v>
                </c:pt>
                <c:pt idx="188">
                  <c:v>53</c:v>
                </c:pt>
                <c:pt idx="189">
                  <c:v>53</c:v>
                </c:pt>
                <c:pt idx="190">
                  <c:v>53</c:v>
                </c:pt>
                <c:pt idx="191">
                  <c:v>53</c:v>
                </c:pt>
                <c:pt idx="192">
                  <c:v>53</c:v>
                </c:pt>
                <c:pt idx="193">
                  <c:v>55</c:v>
                </c:pt>
                <c:pt idx="194">
                  <c:v>55</c:v>
                </c:pt>
                <c:pt idx="195">
                  <c:v>55</c:v>
                </c:pt>
                <c:pt idx="196">
                  <c:v>57</c:v>
                </c:pt>
                <c:pt idx="197">
                  <c:v>57</c:v>
                </c:pt>
                <c:pt idx="198">
                  <c:v>57</c:v>
                </c:pt>
                <c:pt idx="199">
                  <c:v>57</c:v>
                </c:pt>
                <c:pt idx="200">
                  <c:v>59</c:v>
                </c:pt>
                <c:pt idx="201">
                  <c:v>59</c:v>
                </c:pt>
                <c:pt idx="202">
                  <c:v>59</c:v>
                </c:pt>
                <c:pt idx="203">
                  <c:v>58</c:v>
                </c:pt>
                <c:pt idx="204">
                  <c:v>58</c:v>
                </c:pt>
                <c:pt idx="205">
                  <c:v>58</c:v>
                </c:pt>
                <c:pt idx="206">
                  <c:v>58</c:v>
                </c:pt>
                <c:pt idx="207">
                  <c:v>58</c:v>
                </c:pt>
                <c:pt idx="208">
                  <c:v>60</c:v>
                </c:pt>
                <c:pt idx="209">
                  <c:v>65</c:v>
                </c:pt>
                <c:pt idx="210">
                  <c:v>65</c:v>
                </c:pt>
                <c:pt idx="211">
                  <c:v>65</c:v>
                </c:pt>
                <c:pt idx="212">
                  <c:v>65</c:v>
                </c:pt>
                <c:pt idx="213">
                  <c:v>67</c:v>
                </c:pt>
                <c:pt idx="214">
                  <c:v>67</c:v>
                </c:pt>
                <c:pt idx="215">
                  <c:v>67</c:v>
                </c:pt>
                <c:pt idx="216">
                  <c:v>67</c:v>
                </c:pt>
                <c:pt idx="217">
                  <c:v>67</c:v>
                </c:pt>
                <c:pt idx="218">
                  <c:v>70</c:v>
                </c:pt>
                <c:pt idx="219">
                  <c:v>72</c:v>
                </c:pt>
                <c:pt idx="220">
                  <c:v>73</c:v>
                </c:pt>
                <c:pt idx="221">
                  <c:v>73</c:v>
                </c:pt>
                <c:pt idx="222">
                  <c:v>73</c:v>
                </c:pt>
                <c:pt idx="223">
                  <c:v>73</c:v>
                </c:pt>
                <c:pt idx="224">
                  <c:v>73</c:v>
                </c:pt>
                <c:pt idx="225">
                  <c:v>73</c:v>
                </c:pt>
                <c:pt idx="226">
                  <c:v>73</c:v>
                </c:pt>
                <c:pt idx="227">
                  <c:v>73</c:v>
                </c:pt>
                <c:pt idx="228">
                  <c:v>73</c:v>
                </c:pt>
                <c:pt idx="229">
                  <c:v>73</c:v>
                </c:pt>
                <c:pt idx="230">
                  <c:v>73</c:v>
                </c:pt>
                <c:pt idx="231">
                  <c:v>73</c:v>
                </c:pt>
                <c:pt idx="232">
                  <c:v>73</c:v>
                </c:pt>
                <c:pt idx="233">
                  <c:v>70</c:v>
                </c:pt>
                <c:pt idx="234">
                  <c:v>67</c:v>
                </c:pt>
                <c:pt idx="235">
                  <c:v>67</c:v>
                </c:pt>
                <c:pt idx="236">
                  <c:v>67</c:v>
                </c:pt>
                <c:pt idx="237">
                  <c:v>67</c:v>
                </c:pt>
                <c:pt idx="238">
                  <c:v>67</c:v>
                </c:pt>
                <c:pt idx="239">
                  <c:v>67</c:v>
                </c:pt>
                <c:pt idx="240">
                  <c:v>67</c:v>
                </c:pt>
                <c:pt idx="241">
                  <c:v>67</c:v>
                </c:pt>
                <c:pt idx="242">
                  <c:v>67</c:v>
                </c:pt>
                <c:pt idx="243">
                  <c:v>67</c:v>
                </c:pt>
                <c:pt idx="244">
                  <c:v>67</c:v>
                </c:pt>
                <c:pt idx="245">
                  <c:v>67</c:v>
                </c:pt>
                <c:pt idx="246">
                  <c:v>67</c:v>
                </c:pt>
                <c:pt idx="247">
                  <c:v>67</c:v>
                </c:pt>
                <c:pt idx="248">
                  <c:v>67</c:v>
                </c:pt>
                <c:pt idx="249">
                  <c:v>67</c:v>
                </c:pt>
                <c:pt idx="250">
                  <c:v>67</c:v>
                </c:pt>
                <c:pt idx="251">
                  <c:v>67</c:v>
                </c:pt>
                <c:pt idx="252">
                  <c:v>67</c:v>
                </c:pt>
                <c:pt idx="253">
                  <c:v>67</c:v>
                </c:pt>
                <c:pt idx="254">
                  <c:v>67</c:v>
                </c:pt>
                <c:pt idx="255">
                  <c:v>67</c:v>
                </c:pt>
                <c:pt idx="256">
                  <c:v>67</c:v>
                </c:pt>
                <c:pt idx="257">
                  <c:v>65</c:v>
                </c:pt>
                <c:pt idx="258">
                  <c:v>47</c:v>
                </c:pt>
                <c:pt idx="259">
                  <c:v>47</c:v>
                </c:pt>
                <c:pt idx="260">
                  <c:v>47</c:v>
                </c:pt>
                <c:pt idx="261">
                  <c:v>47</c:v>
                </c:pt>
                <c:pt idx="262">
                  <c:v>47</c:v>
                </c:pt>
                <c:pt idx="263">
                  <c:v>47</c:v>
                </c:pt>
                <c:pt idx="264">
                  <c:v>47</c:v>
                </c:pt>
                <c:pt idx="265">
                  <c:v>47</c:v>
                </c:pt>
                <c:pt idx="266">
                  <c:v>45</c:v>
                </c:pt>
                <c:pt idx="267">
                  <c:v>45</c:v>
                </c:pt>
                <c:pt idx="268">
                  <c:v>45</c:v>
                </c:pt>
                <c:pt idx="269">
                  <c:v>45</c:v>
                </c:pt>
                <c:pt idx="270">
                  <c:v>45</c:v>
                </c:pt>
                <c:pt idx="271">
                  <c:v>45</c:v>
                </c:pt>
                <c:pt idx="272">
                  <c:v>45</c:v>
                </c:pt>
                <c:pt idx="273">
                  <c:v>45</c:v>
                </c:pt>
                <c:pt idx="274">
                  <c:v>45</c:v>
                </c:pt>
                <c:pt idx="275">
                  <c:v>45</c:v>
                </c:pt>
                <c:pt idx="276">
                  <c:v>45</c:v>
                </c:pt>
                <c:pt idx="277">
                  <c:v>45</c:v>
                </c:pt>
                <c:pt idx="278">
                  <c:v>45</c:v>
                </c:pt>
                <c:pt idx="279">
                  <c:v>45</c:v>
                </c:pt>
                <c:pt idx="280">
                  <c:v>45</c:v>
                </c:pt>
                <c:pt idx="281">
                  <c:v>45</c:v>
                </c:pt>
                <c:pt idx="282">
                  <c:v>45</c:v>
                </c:pt>
                <c:pt idx="283">
                  <c:v>45</c:v>
                </c:pt>
                <c:pt idx="284">
                  <c:v>45</c:v>
                </c:pt>
                <c:pt idx="285">
                  <c:v>45</c:v>
                </c:pt>
                <c:pt idx="286">
                  <c:v>45</c:v>
                </c:pt>
                <c:pt idx="287">
                  <c:v>45</c:v>
                </c:pt>
                <c:pt idx="288">
                  <c:v>45</c:v>
                </c:pt>
                <c:pt idx="289">
                  <c:v>45</c:v>
                </c:pt>
                <c:pt idx="290">
                  <c:v>45</c:v>
                </c:pt>
                <c:pt idx="291">
                  <c:v>45</c:v>
                </c:pt>
                <c:pt idx="292">
                  <c:v>45</c:v>
                </c:pt>
                <c:pt idx="293">
                  <c:v>45</c:v>
                </c:pt>
                <c:pt idx="294">
                  <c:v>40</c:v>
                </c:pt>
                <c:pt idx="295">
                  <c:v>41</c:v>
                </c:pt>
                <c:pt idx="296">
                  <c:v>41</c:v>
                </c:pt>
                <c:pt idx="297">
                  <c:v>41</c:v>
                </c:pt>
                <c:pt idx="298">
                  <c:v>41</c:v>
                </c:pt>
                <c:pt idx="299">
                  <c:v>41</c:v>
                </c:pt>
                <c:pt idx="300">
                  <c:v>41</c:v>
                </c:pt>
                <c:pt idx="301">
                  <c:v>41</c:v>
                </c:pt>
                <c:pt idx="302">
                  <c:v>41</c:v>
                </c:pt>
                <c:pt idx="303">
                  <c:v>41</c:v>
                </c:pt>
                <c:pt idx="304">
                  <c:v>41</c:v>
                </c:pt>
                <c:pt idx="305">
                  <c:v>41</c:v>
                </c:pt>
                <c:pt idx="306">
                  <c:v>41</c:v>
                </c:pt>
                <c:pt idx="307">
                  <c:v>41</c:v>
                </c:pt>
                <c:pt idx="308">
                  <c:v>41</c:v>
                </c:pt>
                <c:pt idx="309">
                  <c:v>41</c:v>
                </c:pt>
                <c:pt idx="310">
                  <c:v>41</c:v>
                </c:pt>
                <c:pt idx="311">
                  <c:v>38</c:v>
                </c:pt>
                <c:pt idx="312">
                  <c:v>38</c:v>
                </c:pt>
                <c:pt idx="313">
                  <c:v>39</c:v>
                </c:pt>
                <c:pt idx="314">
                  <c:v>39</c:v>
                </c:pt>
                <c:pt idx="315">
                  <c:v>39</c:v>
                </c:pt>
                <c:pt idx="316">
                  <c:v>38</c:v>
                </c:pt>
                <c:pt idx="317">
                  <c:v>38</c:v>
                </c:pt>
                <c:pt idx="318">
                  <c:v>38</c:v>
                </c:pt>
                <c:pt idx="319">
                  <c:v>38</c:v>
                </c:pt>
                <c:pt idx="320">
                  <c:v>38</c:v>
                </c:pt>
                <c:pt idx="321">
                  <c:v>38</c:v>
                </c:pt>
                <c:pt idx="322">
                  <c:v>38</c:v>
                </c:pt>
                <c:pt idx="323">
                  <c:v>38</c:v>
                </c:pt>
                <c:pt idx="324">
                  <c:v>38</c:v>
                </c:pt>
                <c:pt idx="325">
                  <c:v>38</c:v>
                </c:pt>
                <c:pt idx="326">
                  <c:v>38</c:v>
                </c:pt>
                <c:pt idx="327">
                  <c:v>38</c:v>
                </c:pt>
                <c:pt idx="328">
                  <c:v>38</c:v>
                </c:pt>
                <c:pt idx="329">
                  <c:v>38</c:v>
                </c:pt>
                <c:pt idx="330">
                  <c:v>38</c:v>
                </c:pt>
                <c:pt idx="331">
                  <c:v>38</c:v>
                </c:pt>
                <c:pt idx="332">
                  <c:v>38</c:v>
                </c:pt>
                <c:pt idx="333">
                  <c:v>38</c:v>
                </c:pt>
                <c:pt idx="334">
                  <c:v>38</c:v>
                </c:pt>
                <c:pt idx="335">
                  <c:v>38</c:v>
                </c:pt>
                <c:pt idx="336">
                  <c:v>32</c:v>
                </c:pt>
                <c:pt idx="337">
                  <c:v>32</c:v>
                </c:pt>
                <c:pt idx="338">
                  <c:v>32</c:v>
                </c:pt>
                <c:pt idx="339">
                  <c:v>32</c:v>
                </c:pt>
                <c:pt idx="340">
                  <c:v>32</c:v>
                </c:pt>
                <c:pt idx="341">
                  <c:v>32</c:v>
                </c:pt>
                <c:pt idx="342">
                  <c:v>32</c:v>
                </c:pt>
                <c:pt idx="343">
                  <c:v>32</c:v>
                </c:pt>
                <c:pt idx="344">
                  <c:v>32</c:v>
                </c:pt>
                <c:pt idx="345">
                  <c:v>32</c:v>
                </c:pt>
                <c:pt idx="346">
                  <c:v>32</c:v>
                </c:pt>
                <c:pt idx="347">
                  <c:v>32</c:v>
                </c:pt>
                <c:pt idx="348">
                  <c:v>32</c:v>
                </c:pt>
                <c:pt idx="349">
                  <c:v>29</c:v>
                </c:pt>
                <c:pt idx="350">
                  <c:v>29</c:v>
                </c:pt>
                <c:pt idx="351">
                  <c:v>29</c:v>
                </c:pt>
                <c:pt idx="352">
                  <c:v>28</c:v>
                </c:pt>
                <c:pt idx="353">
                  <c:v>27</c:v>
                </c:pt>
                <c:pt idx="354">
                  <c:v>27</c:v>
                </c:pt>
                <c:pt idx="355">
                  <c:v>27</c:v>
                </c:pt>
                <c:pt idx="356">
                  <c:v>27</c:v>
                </c:pt>
                <c:pt idx="357">
                  <c:v>29</c:v>
                </c:pt>
                <c:pt idx="358">
                  <c:v>29</c:v>
                </c:pt>
                <c:pt idx="359">
                  <c:v>29</c:v>
                </c:pt>
                <c:pt idx="360">
                  <c:v>29</c:v>
                </c:pt>
                <c:pt idx="361">
                  <c:v>29</c:v>
                </c:pt>
                <c:pt idx="362">
                  <c:v>29</c:v>
                </c:pt>
                <c:pt idx="363">
                  <c:v>29</c:v>
                </c:pt>
                <c:pt idx="364">
                  <c:v>29</c:v>
                </c:pt>
                <c:pt idx="365">
                  <c:v>30</c:v>
                </c:pt>
                <c:pt idx="366">
                  <c:v>30</c:v>
                </c:pt>
                <c:pt idx="367">
                  <c:v>32</c:v>
                </c:pt>
                <c:pt idx="368">
                  <c:v>35</c:v>
                </c:pt>
                <c:pt idx="369">
                  <c:v>35</c:v>
                </c:pt>
                <c:pt idx="370">
                  <c:v>37</c:v>
                </c:pt>
                <c:pt idx="371">
                  <c:v>41</c:v>
                </c:pt>
                <c:pt idx="372">
                  <c:v>41</c:v>
                </c:pt>
                <c:pt idx="373">
                  <c:v>41</c:v>
                </c:pt>
                <c:pt idx="374">
                  <c:v>42</c:v>
                </c:pt>
                <c:pt idx="375">
                  <c:v>42</c:v>
                </c:pt>
                <c:pt idx="376">
                  <c:v>42</c:v>
                </c:pt>
                <c:pt idx="377">
                  <c:v>42</c:v>
                </c:pt>
                <c:pt idx="378">
                  <c:v>42</c:v>
                </c:pt>
                <c:pt idx="379">
                  <c:v>47</c:v>
                </c:pt>
                <c:pt idx="380">
                  <c:v>52</c:v>
                </c:pt>
                <c:pt idx="381">
                  <c:v>57</c:v>
                </c:pt>
                <c:pt idx="382">
                  <c:v>57</c:v>
                </c:pt>
                <c:pt idx="383">
                  <c:v>57</c:v>
                </c:pt>
                <c:pt idx="384">
                  <c:v>57</c:v>
                </c:pt>
                <c:pt idx="385">
                  <c:v>57</c:v>
                </c:pt>
                <c:pt idx="386">
                  <c:v>57</c:v>
                </c:pt>
                <c:pt idx="387">
                  <c:v>57</c:v>
                </c:pt>
                <c:pt idx="388">
                  <c:v>57</c:v>
                </c:pt>
                <c:pt idx="389">
                  <c:v>57</c:v>
                </c:pt>
                <c:pt idx="390">
                  <c:v>63</c:v>
                </c:pt>
                <c:pt idx="391">
                  <c:v>63</c:v>
                </c:pt>
                <c:pt idx="392">
                  <c:v>63</c:v>
                </c:pt>
                <c:pt idx="393">
                  <c:v>62</c:v>
                </c:pt>
                <c:pt idx="394">
                  <c:v>60</c:v>
                </c:pt>
                <c:pt idx="395">
                  <c:v>60</c:v>
                </c:pt>
                <c:pt idx="396">
                  <c:v>60</c:v>
                </c:pt>
                <c:pt idx="397">
                  <c:v>60</c:v>
                </c:pt>
                <c:pt idx="398">
                  <c:v>60</c:v>
                </c:pt>
                <c:pt idx="399">
                  <c:v>60</c:v>
                </c:pt>
                <c:pt idx="400">
                  <c:v>60</c:v>
                </c:pt>
                <c:pt idx="401">
                  <c:v>60</c:v>
                </c:pt>
                <c:pt idx="402">
                  <c:v>59</c:v>
                </c:pt>
                <c:pt idx="403">
                  <c:v>59</c:v>
                </c:pt>
                <c:pt idx="404">
                  <c:v>53</c:v>
                </c:pt>
                <c:pt idx="405">
                  <c:v>53</c:v>
                </c:pt>
                <c:pt idx="406">
                  <c:v>53</c:v>
                </c:pt>
                <c:pt idx="407">
                  <c:v>32</c:v>
                </c:pt>
                <c:pt idx="408">
                  <c:v>32</c:v>
                </c:pt>
                <c:pt idx="409">
                  <c:v>32</c:v>
                </c:pt>
                <c:pt idx="410">
                  <c:v>32</c:v>
                </c:pt>
                <c:pt idx="411">
                  <c:v>29</c:v>
                </c:pt>
                <c:pt idx="412">
                  <c:v>28</c:v>
                </c:pt>
                <c:pt idx="413">
                  <c:v>25</c:v>
                </c:pt>
                <c:pt idx="414">
                  <c:v>17</c:v>
                </c:pt>
                <c:pt idx="415">
                  <c:v>15</c:v>
                </c:pt>
                <c:pt idx="416">
                  <c:v>9</c:v>
                </c:pt>
                <c:pt idx="417">
                  <c:v>6</c:v>
                </c:pt>
                <c:pt idx="418">
                  <c:v>6</c:v>
                </c:pt>
                <c:pt idx="419">
                  <c:v>6</c:v>
                </c:pt>
                <c:pt idx="420">
                  <c:v>6</c:v>
                </c:pt>
                <c:pt idx="421">
                  <c:v>6</c:v>
                </c:pt>
                <c:pt idx="422">
                  <c:v>6</c:v>
                </c:pt>
                <c:pt idx="423">
                  <c:v>6</c:v>
                </c:pt>
                <c:pt idx="424">
                  <c:v>5</c:v>
                </c:pt>
                <c:pt idx="425">
                  <c:v>5</c:v>
                </c:pt>
                <c:pt idx="426">
                  <c:v>3</c:v>
                </c:pt>
                <c:pt idx="427">
                  <c:v>6</c:v>
                </c:pt>
                <c:pt idx="428">
                  <c:v>6</c:v>
                </c:pt>
                <c:pt idx="429">
                  <c:v>6</c:v>
                </c:pt>
                <c:pt idx="430">
                  <c:v>7</c:v>
                </c:pt>
                <c:pt idx="431">
                  <c:v>7</c:v>
                </c:pt>
                <c:pt idx="432">
                  <c:v>7</c:v>
                </c:pt>
                <c:pt idx="433">
                  <c:v>7</c:v>
                </c:pt>
                <c:pt idx="434">
                  <c:v>7</c:v>
                </c:pt>
                <c:pt idx="435">
                  <c:v>7</c:v>
                </c:pt>
                <c:pt idx="436">
                  <c:v>7</c:v>
                </c:pt>
                <c:pt idx="437">
                  <c:v>7</c:v>
                </c:pt>
                <c:pt idx="438">
                  <c:v>7</c:v>
                </c:pt>
                <c:pt idx="439">
                  <c:v>3</c:v>
                </c:pt>
                <c:pt idx="440">
                  <c:v>0</c:v>
                </c:pt>
                <c:pt idx="441">
                  <c:v>0</c:v>
                </c:pt>
                <c:pt idx="442">
                  <c:v>0</c:v>
                </c:pt>
                <c:pt idx="443">
                  <c:v>-2</c:v>
                </c:pt>
                <c:pt idx="444">
                  <c:v>-2</c:v>
                </c:pt>
                <c:pt idx="445">
                  <c:v>-8</c:v>
                </c:pt>
              </c:numCache>
            </c:numRef>
          </c:val>
          <c:smooth val="0"/>
        </c:ser>
        <c:ser>
          <c:idx val="2"/>
          <c:order val="2"/>
          <c:tx>
            <c:strRef>
              <c:f>Sheet1!$AE$2</c:f>
              <c:strCache>
                <c:ptCount val="1"/>
                <c:pt idx="0">
                  <c:v>10y</c:v>
                </c:pt>
              </c:strCache>
            </c:strRef>
          </c:tx>
          <c:spPr>
            <a:ln w="28575" cap="rnd">
              <a:solidFill>
                <a:schemeClr val="accent3"/>
              </a:solidFill>
              <a:round/>
            </a:ln>
            <a:effectLst/>
          </c:spPr>
          <c:marker>
            <c:symbol val="none"/>
          </c:marker>
          <c:cat>
            <c:numRef>
              <c:f>Sheet1!$X$3:$X$448</c:f>
              <c:numCache>
                <c:formatCode>m/d/yyyy</c:formatCode>
                <c:ptCount val="446"/>
                <c:pt idx="0">
                  <c:v>42648</c:v>
                </c:pt>
                <c:pt idx="1">
                  <c:v>42641</c:v>
                </c:pt>
                <c:pt idx="2">
                  <c:v>42634</c:v>
                </c:pt>
                <c:pt idx="3">
                  <c:v>42627</c:v>
                </c:pt>
                <c:pt idx="4">
                  <c:v>42620</c:v>
                </c:pt>
                <c:pt idx="5">
                  <c:v>42613</c:v>
                </c:pt>
                <c:pt idx="6">
                  <c:v>42606</c:v>
                </c:pt>
                <c:pt idx="7">
                  <c:v>42599</c:v>
                </c:pt>
                <c:pt idx="8">
                  <c:v>42592</c:v>
                </c:pt>
                <c:pt idx="9">
                  <c:v>42585</c:v>
                </c:pt>
                <c:pt idx="10">
                  <c:v>42578</c:v>
                </c:pt>
                <c:pt idx="11">
                  <c:v>42571</c:v>
                </c:pt>
                <c:pt idx="12">
                  <c:v>42564</c:v>
                </c:pt>
                <c:pt idx="13">
                  <c:v>42557</c:v>
                </c:pt>
                <c:pt idx="14">
                  <c:v>42550</c:v>
                </c:pt>
                <c:pt idx="15">
                  <c:v>42543</c:v>
                </c:pt>
                <c:pt idx="16">
                  <c:v>42536</c:v>
                </c:pt>
                <c:pt idx="17">
                  <c:v>42529</c:v>
                </c:pt>
                <c:pt idx="18">
                  <c:v>42522</c:v>
                </c:pt>
                <c:pt idx="19">
                  <c:v>42515</c:v>
                </c:pt>
                <c:pt idx="20">
                  <c:v>42508</c:v>
                </c:pt>
                <c:pt idx="21">
                  <c:v>42501</c:v>
                </c:pt>
                <c:pt idx="22">
                  <c:v>42494</c:v>
                </c:pt>
                <c:pt idx="23">
                  <c:v>42487</c:v>
                </c:pt>
                <c:pt idx="24">
                  <c:v>42480</c:v>
                </c:pt>
                <c:pt idx="25">
                  <c:v>42473</c:v>
                </c:pt>
                <c:pt idx="26">
                  <c:v>42466</c:v>
                </c:pt>
                <c:pt idx="27">
                  <c:v>42459</c:v>
                </c:pt>
                <c:pt idx="28">
                  <c:v>42452</c:v>
                </c:pt>
                <c:pt idx="29">
                  <c:v>42445</c:v>
                </c:pt>
                <c:pt idx="30">
                  <c:v>42438</c:v>
                </c:pt>
                <c:pt idx="31">
                  <c:v>42431</c:v>
                </c:pt>
                <c:pt idx="32">
                  <c:v>42424</c:v>
                </c:pt>
                <c:pt idx="33">
                  <c:v>42417</c:v>
                </c:pt>
                <c:pt idx="34">
                  <c:v>42410</c:v>
                </c:pt>
                <c:pt idx="35">
                  <c:v>42403</c:v>
                </c:pt>
                <c:pt idx="36">
                  <c:v>42396</c:v>
                </c:pt>
                <c:pt idx="37">
                  <c:v>42389</c:v>
                </c:pt>
                <c:pt idx="38">
                  <c:v>42382</c:v>
                </c:pt>
                <c:pt idx="39">
                  <c:v>42368</c:v>
                </c:pt>
                <c:pt idx="40">
                  <c:v>42361</c:v>
                </c:pt>
                <c:pt idx="41">
                  <c:v>42360</c:v>
                </c:pt>
                <c:pt idx="42">
                  <c:v>42354</c:v>
                </c:pt>
                <c:pt idx="43">
                  <c:v>42347</c:v>
                </c:pt>
                <c:pt idx="44">
                  <c:v>42340</c:v>
                </c:pt>
                <c:pt idx="45">
                  <c:v>42333</c:v>
                </c:pt>
                <c:pt idx="46">
                  <c:v>42326</c:v>
                </c:pt>
                <c:pt idx="47">
                  <c:v>42319</c:v>
                </c:pt>
                <c:pt idx="48">
                  <c:v>42312</c:v>
                </c:pt>
                <c:pt idx="49">
                  <c:v>42305</c:v>
                </c:pt>
                <c:pt idx="50">
                  <c:v>42298</c:v>
                </c:pt>
                <c:pt idx="51">
                  <c:v>42291</c:v>
                </c:pt>
                <c:pt idx="52">
                  <c:v>42284</c:v>
                </c:pt>
                <c:pt idx="53">
                  <c:v>42284</c:v>
                </c:pt>
                <c:pt idx="54">
                  <c:v>42277</c:v>
                </c:pt>
                <c:pt idx="55">
                  <c:v>42270</c:v>
                </c:pt>
                <c:pt idx="56">
                  <c:v>42263</c:v>
                </c:pt>
                <c:pt idx="57">
                  <c:v>42256</c:v>
                </c:pt>
                <c:pt idx="58">
                  <c:v>42249</c:v>
                </c:pt>
                <c:pt idx="59">
                  <c:v>42242</c:v>
                </c:pt>
                <c:pt idx="60">
                  <c:v>42235</c:v>
                </c:pt>
                <c:pt idx="61">
                  <c:v>42228</c:v>
                </c:pt>
                <c:pt idx="62">
                  <c:v>42221</c:v>
                </c:pt>
                <c:pt idx="63">
                  <c:v>42214</c:v>
                </c:pt>
                <c:pt idx="64">
                  <c:v>42207</c:v>
                </c:pt>
                <c:pt idx="65">
                  <c:v>42200</c:v>
                </c:pt>
                <c:pt idx="66">
                  <c:v>42193</c:v>
                </c:pt>
                <c:pt idx="67">
                  <c:v>42186</c:v>
                </c:pt>
                <c:pt idx="68">
                  <c:v>42179</c:v>
                </c:pt>
                <c:pt idx="69">
                  <c:v>42172</c:v>
                </c:pt>
                <c:pt idx="70">
                  <c:v>42165</c:v>
                </c:pt>
                <c:pt idx="71">
                  <c:v>42158</c:v>
                </c:pt>
                <c:pt idx="72">
                  <c:v>42151</c:v>
                </c:pt>
                <c:pt idx="73">
                  <c:v>42144</c:v>
                </c:pt>
                <c:pt idx="74">
                  <c:v>42137</c:v>
                </c:pt>
                <c:pt idx="75">
                  <c:v>42130</c:v>
                </c:pt>
                <c:pt idx="76">
                  <c:v>42123</c:v>
                </c:pt>
                <c:pt idx="77">
                  <c:v>42116</c:v>
                </c:pt>
                <c:pt idx="78">
                  <c:v>42109</c:v>
                </c:pt>
                <c:pt idx="79">
                  <c:v>42102</c:v>
                </c:pt>
                <c:pt idx="80">
                  <c:v>42095</c:v>
                </c:pt>
                <c:pt idx="81">
                  <c:v>42088</c:v>
                </c:pt>
                <c:pt idx="82">
                  <c:v>42081</c:v>
                </c:pt>
                <c:pt idx="83">
                  <c:v>42074</c:v>
                </c:pt>
                <c:pt idx="84">
                  <c:v>42067</c:v>
                </c:pt>
                <c:pt idx="85">
                  <c:v>42060</c:v>
                </c:pt>
                <c:pt idx="86">
                  <c:v>42053</c:v>
                </c:pt>
                <c:pt idx="87">
                  <c:v>42046</c:v>
                </c:pt>
                <c:pt idx="88">
                  <c:v>42039</c:v>
                </c:pt>
                <c:pt idx="89">
                  <c:v>42032</c:v>
                </c:pt>
                <c:pt idx="90">
                  <c:v>42025</c:v>
                </c:pt>
                <c:pt idx="91">
                  <c:v>42018</c:v>
                </c:pt>
                <c:pt idx="92">
                  <c:v>42011</c:v>
                </c:pt>
                <c:pt idx="93">
                  <c:v>42004</c:v>
                </c:pt>
                <c:pt idx="94">
                  <c:v>41997</c:v>
                </c:pt>
                <c:pt idx="95">
                  <c:v>41990</c:v>
                </c:pt>
                <c:pt idx="96">
                  <c:v>41983</c:v>
                </c:pt>
                <c:pt idx="97">
                  <c:v>41976</c:v>
                </c:pt>
                <c:pt idx="98">
                  <c:v>41969</c:v>
                </c:pt>
                <c:pt idx="99">
                  <c:v>41962</c:v>
                </c:pt>
                <c:pt idx="100">
                  <c:v>41955</c:v>
                </c:pt>
                <c:pt idx="101">
                  <c:v>41948</c:v>
                </c:pt>
                <c:pt idx="102">
                  <c:v>41941</c:v>
                </c:pt>
                <c:pt idx="103">
                  <c:v>41934</c:v>
                </c:pt>
                <c:pt idx="104">
                  <c:v>41927</c:v>
                </c:pt>
                <c:pt idx="105">
                  <c:v>41926</c:v>
                </c:pt>
                <c:pt idx="106">
                  <c:v>41920</c:v>
                </c:pt>
                <c:pt idx="107">
                  <c:v>41913</c:v>
                </c:pt>
                <c:pt idx="108">
                  <c:v>41906</c:v>
                </c:pt>
                <c:pt idx="109">
                  <c:v>41899</c:v>
                </c:pt>
                <c:pt idx="110">
                  <c:v>41892</c:v>
                </c:pt>
                <c:pt idx="111">
                  <c:v>41885</c:v>
                </c:pt>
                <c:pt idx="112">
                  <c:v>41878</c:v>
                </c:pt>
                <c:pt idx="113">
                  <c:v>41871</c:v>
                </c:pt>
                <c:pt idx="114">
                  <c:v>41864</c:v>
                </c:pt>
                <c:pt idx="115">
                  <c:v>41857</c:v>
                </c:pt>
                <c:pt idx="116">
                  <c:v>41850</c:v>
                </c:pt>
                <c:pt idx="117">
                  <c:v>41843</c:v>
                </c:pt>
                <c:pt idx="118">
                  <c:v>41836</c:v>
                </c:pt>
                <c:pt idx="119">
                  <c:v>41829</c:v>
                </c:pt>
                <c:pt idx="120">
                  <c:v>41822</c:v>
                </c:pt>
                <c:pt idx="121">
                  <c:v>41815</c:v>
                </c:pt>
                <c:pt idx="122">
                  <c:v>41808</c:v>
                </c:pt>
                <c:pt idx="123">
                  <c:v>41801</c:v>
                </c:pt>
                <c:pt idx="124">
                  <c:v>41794</c:v>
                </c:pt>
                <c:pt idx="125">
                  <c:v>41787</c:v>
                </c:pt>
                <c:pt idx="126">
                  <c:v>41780</c:v>
                </c:pt>
                <c:pt idx="127">
                  <c:v>41773</c:v>
                </c:pt>
                <c:pt idx="128">
                  <c:v>41766</c:v>
                </c:pt>
                <c:pt idx="129">
                  <c:v>41759</c:v>
                </c:pt>
                <c:pt idx="130">
                  <c:v>41752</c:v>
                </c:pt>
                <c:pt idx="131">
                  <c:v>41745</c:v>
                </c:pt>
                <c:pt idx="132">
                  <c:v>41738</c:v>
                </c:pt>
                <c:pt idx="133">
                  <c:v>41731</c:v>
                </c:pt>
                <c:pt idx="134">
                  <c:v>41724</c:v>
                </c:pt>
                <c:pt idx="135">
                  <c:v>41717</c:v>
                </c:pt>
                <c:pt idx="136">
                  <c:v>41710</c:v>
                </c:pt>
                <c:pt idx="137">
                  <c:v>41703</c:v>
                </c:pt>
                <c:pt idx="138">
                  <c:v>41696</c:v>
                </c:pt>
                <c:pt idx="139">
                  <c:v>41689</c:v>
                </c:pt>
                <c:pt idx="140">
                  <c:v>41682</c:v>
                </c:pt>
                <c:pt idx="141">
                  <c:v>41675</c:v>
                </c:pt>
                <c:pt idx="142">
                  <c:v>41668</c:v>
                </c:pt>
                <c:pt idx="143">
                  <c:v>41661</c:v>
                </c:pt>
                <c:pt idx="144">
                  <c:v>41654</c:v>
                </c:pt>
                <c:pt idx="145">
                  <c:v>41647</c:v>
                </c:pt>
                <c:pt idx="146">
                  <c:v>41640</c:v>
                </c:pt>
                <c:pt idx="147">
                  <c:v>41638</c:v>
                </c:pt>
                <c:pt idx="148">
                  <c:v>41633</c:v>
                </c:pt>
                <c:pt idx="149">
                  <c:v>41626</c:v>
                </c:pt>
                <c:pt idx="150">
                  <c:v>41619</c:v>
                </c:pt>
                <c:pt idx="151">
                  <c:v>41612</c:v>
                </c:pt>
                <c:pt idx="152">
                  <c:v>41605</c:v>
                </c:pt>
                <c:pt idx="153">
                  <c:v>41598</c:v>
                </c:pt>
                <c:pt idx="154">
                  <c:v>41591</c:v>
                </c:pt>
                <c:pt idx="155">
                  <c:v>41584</c:v>
                </c:pt>
                <c:pt idx="156">
                  <c:v>41577</c:v>
                </c:pt>
                <c:pt idx="157">
                  <c:v>41570</c:v>
                </c:pt>
                <c:pt idx="158">
                  <c:v>41563</c:v>
                </c:pt>
                <c:pt idx="159">
                  <c:v>41556</c:v>
                </c:pt>
                <c:pt idx="160">
                  <c:v>41549</c:v>
                </c:pt>
                <c:pt idx="161">
                  <c:v>41542</c:v>
                </c:pt>
                <c:pt idx="162">
                  <c:v>41535</c:v>
                </c:pt>
                <c:pt idx="163">
                  <c:v>41528</c:v>
                </c:pt>
                <c:pt idx="164">
                  <c:v>41521</c:v>
                </c:pt>
                <c:pt idx="165">
                  <c:v>41514</c:v>
                </c:pt>
                <c:pt idx="166">
                  <c:v>41507</c:v>
                </c:pt>
                <c:pt idx="167">
                  <c:v>41500</c:v>
                </c:pt>
                <c:pt idx="168">
                  <c:v>41493</c:v>
                </c:pt>
                <c:pt idx="169">
                  <c:v>41486</c:v>
                </c:pt>
                <c:pt idx="170">
                  <c:v>41479</c:v>
                </c:pt>
                <c:pt idx="171">
                  <c:v>41472</c:v>
                </c:pt>
                <c:pt idx="172">
                  <c:v>41465</c:v>
                </c:pt>
                <c:pt idx="173">
                  <c:v>41458</c:v>
                </c:pt>
                <c:pt idx="174">
                  <c:v>41451</c:v>
                </c:pt>
                <c:pt idx="175">
                  <c:v>41444</c:v>
                </c:pt>
                <c:pt idx="176">
                  <c:v>41437</c:v>
                </c:pt>
                <c:pt idx="177">
                  <c:v>41430</c:v>
                </c:pt>
                <c:pt idx="178">
                  <c:v>41423</c:v>
                </c:pt>
                <c:pt idx="179">
                  <c:v>41416</c:v>
                </c:pt>
                <c:pt idx="180">
                  <c:v>41409</c:v>
                </c:pt>
                <c:pt idx="181">
                  <c:v>41402</c:v>
                </c:pt>
                <c:pt idx="182">
                  <c:v>41395</c:v>
                </c:pt>
                <c:pt idx="183">
                  <c:v>41388</c:v>
                </c:pt>
                <c:pt idx="184">
                  <c:v>41381</c:v>
                </c:pt>
                <c:pt idx="185">
                  <c:v>41374</c:v>
                </c:pt>
                <c:pt idx="186">
                  <c:v>41367</c:v>
                </c:pt>
                <c:pt idx="187">
                  <c:v>41360</c:v>
                </c:pt>
                <c:pt idx="188">
                  <c:v>41353</c:v>
                </c:pt>
                <c:pt idx="189">
                  <c:v>41352</c:v>
                </c:pt>
                <c:pt idx="190">
                  <c:v>41346</c:v>
                </c:pt>
                <c:pt idx="191">
                  <c:v>41339</c:v>
                </c:pt>
                <c:pt idx="192">
                  <c:v>41332</c:v>
                </c:pt>
                <c:pt idx="193">
                  <c:v>41325</c:v>
                </c:pt>
                <c:pt idx="194">
                  <c:v>41318</c:v>
                </c:pt>
                <c:pt idx="195">
                  <c:v>41311</c:v>
                </c:pt>
                <c:pt idx="196">
                  <c:v>41304</c:v>
                </c:pt>
                <c:pt idx="197">
                  <c:v>41297</c:v>
                </c:pt>
                <c:pt idx="198">
                  <c:v>41290</c:v>
                </c:pt>
                <c:pt idx="199">
                  <c:v>41283</c:v>
                </c:pt>
                <c:pt idx="200">
                  <c:v>41276</c:v>
                </c:pt>
                <c:pt idx="201">
                  <c:v>41269</c:v>
                </c:pt>
                <c:pt idx="202">
                  <c:v>41262</c:v>
                </c:pt>
                <c:pt idx="203">
                  <c:v>41255</c:v>
                </c:pt>
                <c:pt idx="204">
                  <c:v>41248</c:v>
                </c:pt>
                <c:pt idx="205">
                  <c:v>41241</c:v>
                </c:pt>
                <c:pt idx="206">
                  <c:v>41235</c:v>
                </c:pt>
                <c:pt idx="207">
                  <c:v>41234</c:v>
                </c:pt>
                <c:pt idx="208">
                  <c:v>41227</c:v>
                </c:pt>
                <c:pt idx="209">
                  <c:v>41220</c:v>
                </c:pt>
                <c:pt idx="210">
                  <c:v>41213</c:v>
                </c:pt>
                <c:pt idx="211">
                  <c:v>41206</c:v>
                </c:pt>
                <c:pt idx="212">
                  <c:v>41199</c:v>
                </c:pt>
                <c:pt idx="213">
                  <c:v>41192</c:v>
                </c:pt>
                <c:pt idx="214">
                  <c:v>41185</c:v>
                </c:pt>
                <c:pt idx="215">
                  <c:v>41178</c:v>
                </c:pt>
                <c:pt idx="216">
                  <c:v>41171</c:v>
                </c:pt>
                <c:pt idx="217">
                  <c:v>41164</c:v>
                </c:pt>
                <c:pt idx="218">
                  <c:v>41157</c:v>
                </c:pt>
                <c:pt idx="219">
                  <c:v>41150</c:v>
                </c:pt>
                <c:pt idx="220">
                  <c:v>41143</c:v>
                </c:pt>
                <c:pt idx="221">
                  <c:v>41136</c:v>
                </c:pt>
                <c:pt idx="222">
                  <c:v>41129</c:v>
                </c:pt>
                <c:pt idx="223">
                  <c:v>41122</c:v>
                </c:pt>
                <c:pt idx="224">
                  <c:v>41115</c:v>
                </c:pt>
                <c:pt idx="225">
                  <c:v>41108</c:v>
                </c:pt>
                <c:pt idx="226">
                  <c:v>41101</c:v>
                </c:pt>
                <c:pt idx="227">
                  <c:v>41094</c:v>
                </c:pt>
                <c:pt idx="228">
                  <c:v>41087</c:v>
                </c:pt>
                <c:pt idx="229">
                  <c:v>41080</c:v>
                </c:pt>
                <c:pt idx="230">
                  <c:v>41073</c:v>
                </c:pt>
                <c:pt idx="231">
                  <c:v>41066</c:v>
                </c:pt>
                <c:pt idx="232">
                  <c:v>41059</c:v>
                </c:pt>
                <c:pt idx="233">
                  <c:v>41052</c:v>
                </c:pt>
                <c:pt idx="234">
                  <c:v>41045</c:v>
                </c:pt>
                <c:pt idx="235">
                  <c:v>41038</c:v>
                </c:pt>
                <c:pt idx="236">
                  <c:v>41031</c:v>
                </c:pt>
                <c:pt idx="237">
                  <c:v>41024</c:v>
                </c:pt>
                <c:pt idx="238">
                  <c:v>41017</c:v>
                </c:pt>
                <c:pt idx="239">
                  <c:v>41010</c:v>
                </c:pt>
                <c:pt idx="240">
                  <c:v>41003</c:v>
                </c:pt>
                <c:pt idx="241">
                  <c:v>40996</c:v>
                </c:pt>
                <c:pt idx="242">
                  <c:v>40989</c:v>
                </c:pt>
                <c:pt idx="243">
                  <c:v>40982</c:v>
                </c:pt>
                <c:pt idx="244">
                  <c:v>40975</c:v>
                </c:pt>
                <c:pt idx="245">
                  <c:v>40968</c:v>
                </c:pt>
                <c:pt idx="246">
                  <c:v>40961</c:v>
                </c:pt>
                <c:pt idx="247">
                  <c:v>40954</c:v>
                </c:pt>
                <c:pt idx="248">
                  <c:v>40948</c:v>
                </c:pt>
                <c:pt idx="249">
                  <c:v>40940</c:v>
                </c:pt>
                <c:pt idx="250">
                  <c:v>40933</c:v>
                </c:pt>
                <c:pt idx="251">
                  <c:v>40926</c:v>
                </c:pt>
                <c:pt idx="252">
                  <c:v>40919</c:v>
                </c:pt>
                <c:pt idx="253">
                  <c:v>40912</c:v>
                </c:pt>
                <c:pt idx="254">
                  <c:v>40905</c:v>
                </c:pt>
                <c:pt idx="255">
                  <c:v>40898</c:v>
                </c:pt>
                <c:pt idx="256">
                  <c:v>40891</c:v>
                </c:pt>
                <c:pt idx="257">
                  <c:v>40884</c:v>
                </c:pt>
                <c:pt idx="258">
                  <c:v>40878</c:v>
                </c:pt>
                <c:pt idx="259">
                  <c:v>40877</c:v>
                </c:pt>
                <c:pt idx="260">
                  <c:v>40870</c:v>
                </c:pt>
                <c:pt idx="261">
                  <c:v>40863</c:v>
                </c:pt>
                <c:pt idx="262">
                  <c:v>40856</c:v>
                </c:pt>
                <c:pt idx="263">
                  <c:v>40849</c:v>
                </c:pt>
                <c:pt idx="264">
                  <c:v>40842</c:v>
                </c:pt>
                <c:pt idx="265">
                  <c:v>40835</c:v>
                </c:pt>
                <c:pt idx="266">
                  <c:v>40828</c:v>
                </c:pt>
                <c:pt idx="267">
                  <c:v>40821</c:v>
                </c:pt>
                <c:pt idx="268">
                  <c:v>40816</c:v>
                </c:pt>
                <c:pt idx="269">
                  <c:v>40814</c:v>
                </c:pt>
                <c:pt idx="270">
                  <c:v>40807</c:v>
                </c:pt>
                <c:pt idx="271">
                  <c:v>40800</c:v>
                </c:pt>
                <c:pt idx="272">
                  <c:v>40793</c:v>
                </c:pt>
                <c:pt idx="273">
                  <c:v>40786</c:v>
                </c:pt>
                <c:pt idx="274">
                  <c:v>40779</c:v>
                </c:pt>
                <c:pt idx="275">
                  <c:v>40772</c:v>
                </c:pt>
                <c:pt idx="276">
                  <c:v>40765</c:v>
                </c:pt>
                <c:pt idx="277">
                  <c:v>40758</c:v>
                </c:pt>
                <c:pt idx="278">
                  <c:v>40751</c:v>
                </c:pt>
                <c:pt idx="279">
                  <c:v>40744</c:v>
                </c:pt>
                <c:pt idx="280">
                  <c:v>40737</c:v>
                </c:pt>
                <c:pt idx="281">
                  <c:v>40730</c:v>
                </c:pt>
                <c:pt idx="282">
                  <c:v>40723</c:v>
                </c:pt>
                <c:pt idx="283">
                  <c:v>40716</c:v>
                </c:pt>
                <c:pt idx="284">
                  <c:v>40709</c:v>
                </c:pt>
                <c:pt idx="285">
                  <c:v>40702</c:v>
                </c:pt>
                <c:pt idx="286">
                  <c:v>40695</c:v>
                </c:pt>
                <c:pt idx="287">
                  <c:v>40689</c:v>
                </c:pt>
                <c:pt idx="288">
                  <c:v>40681</c:v>
                </c:pt>
                <c:pt idx="289">
                  <c:v>40674</c:v>
                </c:pt>
                <c:pt idx="290">
                  <c:v>40667</c:v>
                </c:pt>
                <c:pt idx="291">
                  <c:v>40660</c:v>
                </c:pt>
                <c:pt idx="292">
                  <c:v>40646</c:v>
                </c:pt>
                <c:pt idx="293">
                  <c:v>40639</c:v>
                </c:pt>
                <c:pt idx="294">
                  <c:v>40632</c:v>
                </c:pt>
                <c:pt idx="295">
                  <c:v>40625</c:v>
                </c:pt>
                <c:pt idx="296">
                  <c:v>40618</c:v>
                </c:pt>
                <c:pt idx="297">
                  <c:v>40611</c:v>
                </c:pt>
                <c:pt idx="298">
                  <c:v>40604</c:v>
                </c:pt>
                <c:pt idx="299">
                  <c:v>40597</c:v>
                </c:pt>
                <c:pt idx="300">
                  <c:v>40590</c:v>
                </c:pt>
                <c:pt idx="301">
                  <c:v>40583</c:v>
                </c:pt>
                <c:pt idx="302">
                  <c:v>40576</c:v>
                </c:pt>
                <c:pt idx="303">
                  <c:v>40569</c:v>
                </c:pt>
                <c:pt idx="304">
                  <c:v>40562</c:v>
                </c:pt>
                <c:pt idx="305">
                  <c:v>40548</c:v>
                </c:pt>
                <c:pt idx="306">
                  <c:v>40541</c:v>
                </c:pt>
                <c:pt idx="307">
                  <c:v>40534</c:v>
                </c:pt>
                <c:pt idx="308">
                  <c:v>40527</c:v>
                </c:pt>
                <c:pt idx="309">
                  <c:v>40520</c:v>
                </c:pt>
                <c:pt idx="310">
                  <c:v>40513</c:v>
                </c:pt>
                <c:pt idx="311">
                  <c:v>40506</c:v>
                </c:pt>
                <c:pt idx="312">
                  <c:v>40499</c:v>
                </c:pt>
                <c:pt idx="313">
                  <c:v>40492</c:v>
                </c:pt>
                <c:pt idx="314">
                  <c:v>40485</c:v>
                </c:pt>
                <c:pt idx="315">
                  <c:v>40478</c:v>
                </c:pt>
                <c:pt idx="316">
                  <c:v>40471</c:v>
                </c:pt>
                <c:pt idx="317">
                  <c:v>40464</c:v>
                </c:pt>
                <c:pt idx="318">
                  <c:v>40457</c:v>
                </c:pt>
                <c:pt idx="319">
                  <c:v>40450</c:v>
                </c:pt>
                <c:pt idx="320">
                  <c:v>40443</c:v>
                </c:pt>
                <c:pt idx="321">
                  <c:v>40436</c:v>
                </c:pt>
                <c:pt idx="322">
                  <c:v>40429</c:v>
                </c:pt>
                <c:pt idx="323">
                  <c:v>40422</c:v>
                </c:pt>
                <c:pt idx="324">
                  <c:v>40415</c:v>
                </c:pt>
                <c:pt idx="325">
                  <c:v>40408</c:v>
                </c:pt>
                <c:pt idx="326">
                  <c:v>40401</c:v>
                </c:pt>
                <c:pt idx="327">
                  <c:v>40394</c:v>
                </c:pt>
                <c:pt idx="328">
                  <c:v>40380</c:v>
                </c:pt>
                <c:pt idx="329">
                  <c:v>40373</c:v>
                </c:pt>
                <c:pt idx="330">
                  <c:v>40366</c:v>
                </c:pt>
                <c:pt idx="331">
                  <c:v>40359</c:v>
                </c:pt>
                <c:pt idx="332">
                  <c:v>40352</c:v>
                </c:pt>
                <c:pt idx="333">
                  <c:v>40345</c:v>
                </c:pt>
                <c:pt idx="334">
                  <c:v>40338</c:v>
                </c:pt>
                <c:pt idx="335">
                  <c:v>40331</c:v>
                </c:pt>
                <c:pt idx="336">
                  <c:v>40324</c:v>
                </c:pt>
                <c:pt idx="337">
                  <c:v>40317</c:v>
                </c:pt>
                <c:pt idx="338">
                  <c:v>40310</c:v>
                </c:pt>
                <c:pt idx="339">
                  <c:v>40303</c:v>
                </c:pt>
                <c:pt idx="340">
                  <c:v>40296</c:v>
                </c:pt>
                <c:pt idx="341">
                  <c:v>40289</c:v>
                </c:pt>
                <c:pt idx="342">
                  <c:v>40282</c:v>
                </c:pt>
                <c:pt idx="343">
                  <c:v>40275</c:v>
                </c:pt>
                <c:pt idx="344">
                  <c:v>40274</c:v>
                </c:pt>
                <c:pt idx="345">
                  <c:v>40261</c:v>
                </c:pt>
                <c:pt idx="346">
                  <c:v>40254</c:v>
                </c:pt>
                <c:pt idx="347">
                  <c:v>40247</c:v>
                </c:pt>
                <c:pt idx="348">
                  <c:v>40240</c:v>
                </c:pt>
                <c:pt idx="349">
                  <c:v>40233</c:v>
                </c:pt>
                <c:pt idx="350">
                  <c:v>40226</c:v>
                </c:pt>
                <c:pt idx="351">
                  <c:v>40219</c:v>
                </c:pt>
                <c:pt idx="352">
                  <c:v>40212</c:v>
                </c:pt>
                <c:pt idx="353">
                  <c:v>40205</c:v>
                </c:pt>
                <c:pt idx="354">
                  <c:v>40198</c:v>
                </c:pt>
                <c:pt idx="355">
                  <c:v>40191</c:v>
                </c:pt>
                <c:pt idx="356">
                  <c:v>40184</c:v>
                </c:pt>
                <c:pt idx="357">
                  <c:v>40170</c:v>
                </c:pt>
                <c:pt idx="358">
                  <c:v>40163</c:v>
                </c:pt>
                <c:pt idx="359">
                  <c:v>40156</c:v>
                </c:pt>
                <c:pt idx="360">
                  <c:v>40149</c:v>
                </c:pt>
                <c:pt idx="361">
                  <c:v>40142</c:v>
                </c:pt>
                <c:pt idx="362">
                  <c:v>40135</c:v>
                </c:pt>
                <c:pt idx="363">
                  <c:v>40128</c:v>
                </c:pt>
                <c:pt idx="364">
                  <c:v>40121</c:v>
                </c:pt>
                <c:pt idx="365">
                  <c:v>40114</c:v>
                </c:pt>
                <c:pt idx="366">
                  <c:v>40107</c:v>
                </c:pt>
                <c:pt idx="367">
                  <c:v>40100</c:v>
                </c:pt>
                <c:pt idx="368">
                  <c:v>40093</c:v>
                </c:pt>
                <c:pt idx="369">
                  <c:v>40086</c:v>
                </c:pt>
                <c:pt idx="370">
                  <c:v>40079</c:v>
                </c:pt>
                <c:pt idx="371">
                  <c:v>40072</c:v>
                </c:pt>
                <c:pt idx="372">
                  <c:v>40065</c:v>
                </c:pt>
                <c:pt idx="373">
                  <c:v>40058</c:v>
                </c:pt>
                <c:pt idx="374">
                  <c:v>40051</c:v>
                </c:pt>
                <c:pt idx="375">
                  <c:v>40044</c:v>
                </c:pt>
                <c:pt idx="376">
                  <c:v>40037</c:v>
                </c:pt>
                <c:pt idx="377">
                  <c:v>40031</c:v>
                </c:pt>
                <c:pt idx="378">
                  <c:v>40030</c:v>
                </c:pt>
                <c:pt idx="379">
                  <c:v>40023</c:v>
                </c:pt>
                <c:pt idx="380">
                  <c:v>40016</c:v>
                </c:pt>
                <c:pt idx="381">
                  <c:v>40009</c:v>
                </c:pt>
                <c:pt idx="382">
                  <c:v>40002</c:v>
                </c:pt>
                <c:pt idx="383">
                  <c:v>39995</c:v>
                </c:pt>
                <c:pt idx="384">
                  <c:v>39988</c:v>
                </c:pt>
                <c:pt idx="385">
                  <c:v>39981</c:v>
                </c:pt>
                <c:pt idx="386">
                  <c:v>39974</c:v>
                </c:pt>
                <c:pt idx="387">
                  <c:v>39967</c:v>
                </c:pt>
                <c:pt idx="388">
                  <c:v>39960</c:v>
                </c:pt>
                <c:pt idx="389">
                  <c:v>39953</c:v>
                </c:pt>
                <c:pt idx="390">
                  <c:v>39946</c:v>
                </c:pt>
                <c:pt idx="391">
                  <c:v>39939</c:v>
                </c:pt>
                <c:pt idx="392">
                  <c:v>39932</c:v>
                </c:pt>
                <c:pt idx="393">
                  <c:v>39925</c:v>
                </c:pt>
                <c:pt idx="394">
                  <c:v>39918</c:v>
                </c:pt>
                <c:pt idx="395">
                  <c:v>39904</c:v>
                </c:pt>
                <c:pt idx="396">
                  <c:v>39897</c:v>
                </c:pt>
                <c:pt idx="397">
                  <c:v>39890</c:v>
                </c:pt>
                <c:pt idx="398">
                  <c:v>39883</c:v>
                </c:pt>
                <c:pt idx="399">
                  <c:v>39876</c:v>
                </c:pt>
                <c:pt idx="400">
                  <c:v>39869</c:v>
                </c:pt>
                <c:pt idx="401">
                  <c:v>39862</c:v>
                </c:pt>
                <c:pt idx="402">
                  <c:v>39855</c:v>
                </c:pt>
                <c:pt idx="403">
                  <c:v>39848</c:v>
                </c:pt>
                <c:pt idx="404">
                  <c:v>39841</c:v>
                </c:pt>
                <c:pt idx="405">
                  <c:v>39834</c:v>
                </c:pt>
                <c:pt idx="406">
                  <c:v>39827</c:v>
                </c:pt>
                <c:pt idx="407">
                  <c:v>39799</c:v>
                </c:pt>
                <c:pt idx="408">
                  <c:v>39792</c:v>
                </c:pt>
                <c:pt idx="409">
                  <c:v>39785</c:v>
                </c:pt>
                <c:pt idx="410">
                  <c:v>39778</c:v>
                </c:pt>
                <c:pt idx="411">
                  <c:v>39771</c:v>
                </c:pt>
                <c:pt idx="412">
                  <c:v>39764</c:v>
                </c:pt>
                <c:pt idx="413">
                  <c:v>39757</c:v>
                </c:pt>
                <c:pt idx="414">
                  <c:v>39750</c:v>
                </c:pt>
                <c:pt idx="415">
                  <c:v>39743</c:v>
                </c:pt>
                <c:pt idx="416">
                  <c:v>39736</c:v>
                </c:pt>
                <c:pt idx="417">
                  <c:v>39729</c:v>
                </c:pt>
                <c:pt idx="418">
                  <c:v>39722</c:v>
                </c:pt>
                <c:pt idx="419">
                  <c:v>39717</c:v>
                </c:pt>
                <c:pt idx="420">
                  <c:v>39715</c:v>
                </c:pt>
                <c:pt idx="421">
                  <c:v>39708</c:v>
                </c:pt>
                <c:pt idx="422">
                  <c:v>39706</c:v>
                </c:pt>
                <c:pt idx="423">
                  <c:v>39706</c:v>
                </c:pt>
                <c:pt idx="424">
                  <c:v>39701</c:v>
                </c:pt>
                <c:pt idx="425">
                  <c:v>39694</c:v>
                </c:pt>
                <c:pt idx="426">
                  <c:v>39687</c:v>
                </c:pt>
                <c:pt idx="427">
                  <c:v>39680</c:v>
                </c:pt>
                <c:pt idx="428">
                  <c:v>39673</c:v>
                </c:pt>
                <c:pt idx="429">
                  <c:v>39666</c:v>
                </c:pt>
                <c:pt idx="430">
                  <c:v>39659</c:v>
                </c:pt>
                <c:pt idx="431">
                  <c:v>39652</c:v>
                </c:pt>
                <c:pt idx="432">
                  <c:v>39645</c:v>
                </c:pt>
                <c:pt idx="433">
                  <c:v>39638</c:v>
                </c:pt>
                <c:pt idx="434">
                  <c:v>39631</c:v>
                </c:pt>
                <c:pt idx="435">
                  <c:v>39624</c:v>
                </c:pt>
                <c:pt idx="436">
                  <c:v>39617</c:v>
                </c:pt>
                <c:pt idx="437">
                  <c:v>39612</c:v>
                </c:pt>
                <c:pt idx="438">
                  <c:v>39610</c:v>
                </c:pt>
                <c:pt idx="439">
                  <c:v>39603</c:v>
                </c:pt>
                <c:pt idx="440">
                  <c:v>39596</c:v>
                </c:pt>
                <c:pt idx="441">
                  <c:v>39589</c:v>
                </c:pt>
                <c:pt idx="442">
                  <c:v>39582</c:v>
                </c:pt>
                <c:pt idx="443">
                  <c:v>39575</c:v>
                </c:pt>
                <c:pt idx="444">
                  <c:v>39568</c:v>
                </c:pt>
                <c:pt idx="445">
                  <c:v>39562</c:v>
                </c:pt>
              </c:numCache>
            </c:numRef>
          </c:cat>
          <c:val>
            <c:numRef>
              <c:f>Sheet1!$AE$3:$AE$448</c:f>
              <c:numCache>
                <c:formatCode>General</c:formatCode>
                <c:ptCount val="446"/>
                <c:pt idx="0">
                  <c:v>87</c:v>
                </c:pt>
                <c:pt idx="1">
                  <c:v>87</c:v>
                </c:pt>
                <c:pt idx="2">
                  <c:v>87</c:v>
                </c:pt>
                <c:pt idx="3">
                  <c:v>87</c:v>
                </c:pt>
                <c:pt idx="4">
                  <c:v>85</c:v>
                </c:pt>
                <c:pt idx="5">
                  <c:v>85</c:v>
                </c:pt>
                <c:pt idx="6">
                  <c:v>85</c:v>
                </c:pt>
                <c:pt idx="7">
                  <c:v>87</c:v>
                </c:pt>
                <c:pt idx="8">
                  <c:v>88</c:v>
                </c:pt>
                <c:pt idx="9">
                  <c:v>90</c:v>
                </c:pt>
                <c:pt idx="10">
                  <c:v>93</c:v>
                </c:pt>
                <c:pt idx="11">
                  <c:v>95</c:v>
                </c:pt>
                <c:pt idx="12">
                  <c:v>95</c:v>
                </c:pt>
                <c:pt idx="13">
                  <c:v>100</c:v>
                </c:pt>
                <c:pt idx="14">
                  <c:v>102</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90</c:v>
                </c:pt>
                <c:pt idx="36">
                  <c:v>90</c:v>
                </c:pt>
                <c:pt idx="37">
                  <c:v>90</c:v>
                </c:pt>
                <c:pt idx="38">
                  <c:v>87</c:v>
                </c:pt>
                <c:pt idx="39">
                  <c:v>92</c:v>
                </c:pt>
                <c:pt idx="40">
                  <c:v>92</c:v>
                </c:pt>
                <c:pt idx="41">
                  <c:v>92</c:v>
                </c:pt>
                <c:pt idx="42">
                  <c:v>92</c:v>
                </c:pt>
                <c:pt idx="43">
                  <c:v>92</c:v>
                </c:pt>
                <c:pt idx="44">
                  <c:v>92</c:v>
                </c:pt>
                <c:pt idx="45">
                  <c:v>90</c:v>
                </c:pt>
                <c:pt idx="46">
                  <c:v>90</c:v>
                </c:pt>
                <c:pt idx="47">
                  <c:v>85</c:v>
                </c:pt>
                <c:pt idx="48">
                  <c:v>85</c:v>
                </c:pt>
                <c:pt idx="49">
                  <c:v>85</c:v>
                </c:pt>
                <c:pt idx="50">
                  <c:v>85</c:v>
                </c:pt>
                <c:pt idx="51">
                  <c:v>90</c:v>
                </c:pt>
                <c:pt idx="52">
                  <c:v>85</c:v>
                </c:pt>
                <c:pt idx="53">
                  <c:v>85</c:v>
                </c:pt>
                <c:pt idx="54">
                  <c:v>85</c:v>
                </c:pt>
                <c:pt idx="55">
                  <c:v>75</c:v>
                </c:pt>
                <c:pt idx="56">
                  <c:v>70</c:v>
                </c:pt>
                <c:pt idx="57">
                  <c:v>70</c:v>
                </c:pt>
                <c:pt idx="58">
                  <c:v>67</c:v>
                </c:pt>
                <c:pt idx="59">
                  <c:v>65</c:v>
                </c:pt>
                <c:pt idx="60">
                  <c:v>57</c:v>
                </c:pt>
                <c:pt idx="61">
                  <c:v>55</c:v>
                </c:pt>
                <c:pt idx="62">
                  <c:v>55</c:v>
                </c:pt>
                <c:pt idx="63">
                  <c:v>55</c:v>
                </c:pt>
                <c:pt idx="64">
                  <c:v>55</c:v>
                </c:pt>
                <c:pt idx="65">
                  <c:v>55</c:v>
                </c:pt>
                <c:pt idx="66">
                  <c:v>55</c:v>
                </c:pt>
                <c:pt idx="67">
                  <c:v>55</c:v>
                </c:pt>
                <c:pt idx="68">
                  <c:v>55</c:v>
                </c:pt>
                <c:pt idx="69">
                  <c:v>55</c:v>
                </c:pt>
                <c:pt idx="70">
                  <c:v>55</c:v>
                </c:pt>
                <c:pt idx="71">
                  <c:v>53</c:v>
                </c:pt>
                <c:pt idx="72">
                  <c:v>52</c:v>
                </c:pt>
                <c:pt idx="73">
                  <c:v>52</c:v>
                </c:pt>
                <c:pt idx="74">
                  <c:v>52</c:v>
                </c:pt>
                <c:pt idx="75">
                  <c:v>52</c:v>
                </c:pt>
                <c:pt idx="76">
                  <c:v>52</c:v>
                </c:pt>
                <c:pt idx="77">
                  <c:v>52</c:v>
                </c:pt>
                <c:pt idx="78">
                  <c:v>52</c:v>
                </c:pt>
                <c:pt idx="79">
                  <c:v>52</c:v>
                </c:pt>
                <c:pt idx="80">
                  <c:v>52</c:v>
                </c:pt>
                <c:pt idx="81">
                  <c:v>52</c:v>
                </c:pt>
                <c:pt idx="82">
                  <c:v>52</c:v>
                </c:pt>
                <c:pt idx="83">
                  <c:v>52</c:v>
                </c:pt>
                <c:pt idx="84">
                  <c:v>50</c:v>
                </c:pt>
                <c:pt idx="85">
                  <c:v>50</c:v>
                </c:pt>
                <c:pt idx="86">
                  <c:v>50</c:v>
                </c:pt>
                <c:pt idx="87">
                  <c:v>52</c:v>
                </c:pt>
                <c:pt idx="88">
                  <c:v>52</c:v>
                </c:pt>
                <c:pt idx="89">
                  <c:v>52</c:v>
                </c:pt>
                <c:pt idx="90">
                  <c:v>52</c:v>
                </c:pt>
                <c:pt idx="91">
                  <c:v>52</c:v>
                </c:pt>
                <c:pt idx="92">
                  <c:v>52</c:v>
                </c:pt>
                <c:pt idx="93">
                  <c:v>52</c:v>
                </c:pt>
                <c:pt idx="94">
                  <c:v>52</c:v>
                </c:pt>
                <c:pt idx="95">
                  <c:v>52</c:v>
                </c:pt>
                <c:pt idx="96">
                  <c:v>52</c:v>
                </c:pt>
                <c:pt idx="97">
                  <c:v>50</c:v>
                </c:pt>
                <c:pt idx="98">
                  <c:v>50</c:v>
                </c:pt>
                <c:pt idx="99">
                  <c:v>52</c:v>
                </c:pt>
                <c:pt idx="100">
                  <c:v>52</c:v>
                </c:pt>
                <c:pt idx="101">
                  <c:v>52</c:v>
                </c:pt>
                <c:pt idx="102">
                  <c:v>52</c:v>
                </c:pt>
                <c:pt idx="103">
                  <c:v>52</c:v>
                </c:pt>
                <c:pt idx="104">
                  <c:v>52</c:v>
                </c:pt>
                <c:pt idx="105">
                  <c:v>52</c:v>
                </c:pt>
                <c:pt idx="106">
                  <c:v>52</c:v>
                </c:pt>
                <c:pt idx="107">
                  <c:v>52</c:v>
                </c:pt>
                <c:pt idx="108">
                  <c:v>52</c:v>
                </c:pt>
                <c:pt idx="109">
                  <c:v>52</c:v>
                </c:pt>
                <c:pt idx="110">
                  <c:v>52</c:v>
                </c:pt>
                <c:pt idx="111">
                  <c:v>55</c:v>
                </c:pt>
                <c:pt idx="112">
                  <c:v>55</c:v>
                </c:pt>
                <c:pt idx="113">
                  <c:v>55</c:v>
                </c:pt>
                <c:pt idx="114">
                  <c:v>55</c:v>
                </c:pt>
                <c:pt idx="115">
                  <c:v>55</c:v>
                </c:pt>
                <c:pt idx="116">
                  <c:v>55</c:v>
                </c:pt>
                <c:pt idx="117">
                  <c:v>55</c:v>
                </c:pt>
                <c:pt idx="118">
                  <c:v>55</c:v>
                </c:pt>
                <c:pt idx="119">
                  <c:v>55</c:v>
                </c:pt>
                <c:pt idx="120">
                  <c:v>55</c:v>
                </c:pt>
                <c:pt idx="121">
                  <c:v>55</c:v>
                </c:pt>
                <c:pt idx="122">
                  <c:v>55</c:v>
                </c:pt>
                <c:pt idx="123">
                  <c:v>55</c:v>
                </c:pt>
                <c:pt idx="124">
                  <c:v>55</c:v>
                </c:pt>
                <c:pt idx="125">
                  <c:v>55</c:v>
                </c:pt>
                <c:pt idx="126">
                  <c:v>55</c:v>
                </c:pt>
                <c:pt idx="127">
                  <c:v>55</c:v>
                </c:pt>
                <c:pt idx="128">
                  <c:v>58</c:v>
                </c:pt>
                <c:pt idx="129">
                  <c:v>58</c:v>
                </c:pt>
                <c:pt idx="130">
                  <c:v>58</c:v>
                </c:pt>
                <c:pt idx="131">
                  <c:v>58</c:v>
                </c:pt>
                <c:pt idx="132">
                  <c:v>58</c:v>
                </c:pt>
                <c:pt idx="133">
                  <c:v>58</c:v>
                </c:pt>
                <c:pt idx="134">
                  <c:v>58</c:v>
                </c:pt>
                <c:pt idx="135">
                  <c:v>58</c:v>
                </c:pt>
                <c:pt idx="136">
                  <c:v>58</c:v>
                </c:pt>
                <c:pt idx="137">
                  <c:v>58</c:v>
                </c:pt>
                <c:pt idx="138">
                  <c:v>58</c:v>
                </c:pt>
                <c:pt idx="139">
                  <c:v>60</c:v>
                </c:pt>
                <c:pt idx="140">
                  <c:v>60</c:v>
                </c:pt>
                <c:pt idx="141">
                  <c:v>60</c:v>
                </c:pt>
                <c:pt idx="142">
                  <c:v>60</c:v>
                </c:pt>
                <c:pt idx="143">
                  <c:v>62</c:v>
                </c:pt>
                <c:pt idx="144">
                  <c:v>62</c:v>
                </c:pt>
                <c:pt idx="145">
                  <c:v>62</c:v>
                </c:pt>
                <c:pt idx="146">
                  <c:v>62</c:v>
                </c:pt>
                <c:pt idx="147">
                  <c:v>62</c:v>
                </c:pt>
                <c:pt idx="148">
                  <c:v>62</c:v>
                </c:pt>
                <c:pt idx="149">
                  <c:v>62</c:v>
                </c:pt>
                <c:pt idx="150">
                  <c:v>62</c:v>
                </c:pt>
                <c:pt idx="151">
                  <c:v>62</c:v>
                </c:pt>
                <c:pt idx="152">
                  <c:v>62</c:v>
                </c:pt>
                <c:pt idx="153">
                  <c:v>62</c:v>
                </c:pt>
                <c:pt idx="154">
                  <c:v>62</c:v>
                </c:pt>
                <c:pt idx="155">
                  <c:v>62</c:v>
                </c:pt>
                <c:pt idx="156">
                  <c:v>62</c:v>
                </c:pt>
                <c:pt idx="157">
                  <c:v>62</c:v>
                </c:pt>
                <c:pt idx="158">
                  <c:v>62</c:v>
                </c:pt>
                <c:pt idx="159">
                  <c:v>62</c:v>
                </c:pt>
                <c:pt idx="160">
                  <c:v>62</c:v>
                </c:pt>
                <c:pt idx="161">
                  <c:v>62</c:v>
                </c:pt>
                <c:pt idx="162">
                  <c:v>62</c:v>
                </c:pt>
                <c:pt idx="163">
                  <c:v>62</c:v>
                </c:pt>
                <c:pt idx="164">
                  <c:v>62</c:v>
                </c:pt>
                <c:pt idx="165">
                  <c:v>62</c:v>
                </c:pt>
                <c:pt idx="166">
                  <c:v>62</c:v>
                </c:pt>
                <c:pt idx="167">
                  <c:v>62</c:v>
                </c:pt>
                <c:pt idx="168">
                  <c:v>62</c:v>
                </c:pt>
                <c:pt idx="169">
                  <c:v>62</c:v>
                </c:pt>
                <c:pt idx="170">
                  <c:v>62</c:v>
                </c:pt>
                <c:pt idx="171">
                  <c:v>62</c:v>
                </c:pt>
                <c:pt idx="172">
                  <c:v>65</c:v>
                </c:pt>
                <c:pt idx="173">
                  <c:v>65</c:v>
                </c:pt>
                <c:pt idx="174">
                  <c:v>65</c:v>
                </c:pt>
                <c:pt idx="175">
                  <c:v>65</c:v>
                </c:pt>
                <c:pt idx="176">
                  <c:v>65</c:v>
                </c:pt>
                <c:pt idx="177">
                  <c:v>65</c:v>
                </c:pt>
                <c:pt idx="178">
                  <c:v>65</c:v>
                </c:pt>
                <c:pt idx="179">
                  <c:v>65</c:v>
                </c:pt>
                <c:pt idx="180">
                  <c:v>65</c:v>
                </c:pt>
                <c:pt idx="181">
                  <c:v>65</c:v>
                </c:pt>
                <c:pt idx="182">
                  <c:v>65</c:v>
                </c:pt>
                <c:pt idx="183">
                  <c:v>65</c:v>
                </c:pt>
                <c:pt idx="184">
                  <c:v>65</c:v>
                </c:pt>
                <c:pt idx="185">
                  <c:v>65</c:v>
                </c:pt>
                <c:pt idx="186">
                  <c:v>65</c:v>
                </c:pt>
                <c:pt idx="187">
                  <c:v>65</c:v>
                </c:pt>
                <c:pt idx="188">
                  <c:v>65</c:v>
                </c:pt>
                <c:pt idx="189">
                  <c:v>65</c:v>
                </c:pt>
                <c:pt idx="190">
                  <c:v>65</c:v>
                </c:pt>
                <c:pt idx="191">
                  <c:v>65</c:v>
                </c:pt>
                <c:pt idx="192">
                  <c:v>65</c:v>
                </c:pt>
                <c:pt idx="193">
                  <c:v>65</c:v>
                </c:pt>
                <c:pt idx="194">
                  <c:v>65</c:v>
                </c:pt>
                <c:pt idx="195">
                  <c:v>65</c:v>
                </c:pt>
                <c:pt idx="196">
                  <c:v>70</c:v>
                </c:pt>
                <c:pt idx="197">
                  <c:v>70</c:v>
                </c:pt>
                <c:pt idx="198">
                  <c:v>70</c:v>
                </c:pt>
                <c:pt idx="199">
                  <c:v>70</c:v>
                </c:pt>
                <c:pt idx="200">
                  <c:v>72</c:v>
                </c:pt>
                <c:pt idx="201">
                  <c:v>72</c:v>
                </c:pt>
                <c:pt idx="202">
                  <c:v>72</c:v>
                </c:pt>
                <c:pt idx="203">
                  <c:v>72</c:v>
                </c:pt>
                <c:pt idx="204">
                  <c:v>72</c:v>
                </c:pt>
                <c:pt idx="205">
                  <c:v>72</c:v>
                </c:pt>
                <c:pt idx="206">
                  <c:v>72</c:v>
                </c:pt>
                <c:pt idx="207">
                  <c:v>72</c:v>
                </c:pt>
                <c:pt idx="208">
                  <c:v>72</c:v>
                </c:pt>
                <c:pt idx="209">
                  <c:v>77</c:v>
                </c:pt>
                <c:pt idx="210">
                  <c:v>77</c:v>
                </c:pt>
                <c:pt idx="211">
                  <c:v>77</c:v>
                </c:pt>
                <c:pt idx="212">
                  <c:v>77</c:v>
                </c:pt>
                <c:pt idx="213">
                  <c:v>80</c:v>
                </c:pt>
                <c:pt idx="214">
                  <c:v>80</c:v>
                </c:pt>
                <c:pt idx="215">
                  <c:v>80</c:v>
                </c:pt>
                <c:pt idx="216">
                  <c:v>80</c:v>
                </c:pt>
                <c:pt idx="217">
                  <c:v>80</c:v>
                </c:pt>
                <c:pt idx="218">
                  <c:v>85</c:v>
                </c:pt>
                <c:pt idx="219">
                  <c:v>85</c:v>
                </c:pt>
                <c:pt idx="220">
                  <c:v>85</c:v>
                </c:pt>
                <c:pt idx="221">
                  <c:v>85</c:v>
                </c:pt>
                <c:pt idx="222">
                  <c:v>85</c:v>
                </c:pt>
                <c:pt idx="223">
                  <c:v>85</c:v>
                </c:pt>
                <c:pt idx="224">
                  <c:v>85</c:v>
                </c:pt>
                <c:pt idx="225">
                  <c:v>85</c:v>
                </c:pt>
                <c:pt idx="226">
                  <c:v>85</c:v>
                </c:pt>
                <c:pt idx="227">
                  <c:v>85</c:v>
                </c:pt>
                <c:pt idx="228">
                  <c:v>85</c:v>
                </c:pt>
                <c:pt idx="229">
                  <c:v>85</c:v>
                </c:pt>
                <c:pt idx="230">
                  <c:v>85</c:v>
                </c:pt>
                <c:pt idx="231">
                  <c:v>85</c:v>
                </c:pt>
                <c:pt idx="232">
                  <c:v>85</c:v>
                </c:pt>
                <c:pt idx="233">
                  <c:v>80</c:v>
                </c:pt>
                <c:pt idx="234">
                  <c:v>77</c:v>
                </c:pt>
                <c:pt idx="235">
                  <c:v>77</c:v>
                </c:pt>
                <c:pt idx="236">
                  <c:v>77</c:v>
                </c:pt>
                <c:pt idx="237">
                  <c:v>77</c:v>
                </c:pt>
                <c:pt idx="238">
                  <c:v>77</c:v>
                </c:pt>
                <c:pt idx="239">
                  <c:v>77</c:v>
                </c:pt>
                <c:pt idx="240">
                  <c:v>77</c:v>
                </c:pt>
                <c:pt idx="241">
                  <c:v>77</c:v>
                </c:pt>
                <c:pt idx="242">
                  <c:v>77</c:v>
                </c:pt>
                <c:pt idx="243">
                  <c:v>77</c:v>
                </c:pt>
                <c:pt idx="244">
                  <c:v>77</c:v>
                </c:pt>
                <c:pt idx="245">
                  <c:v>77</c:v>
                </c:pt>
                <c:pt idx="246">
                  <c:v>77</c:v>
                </c:pt>
                <c:pt idx="247">
                  <c:v>77</c:v>
                </c:pt>
                <c:pt idx="248">
                  <c:v>77</c:v>
                </c:pt>
                <c:pt idx="249">
                  <c:v>77</c:v>
                </c:pt>
                <c:pt idx="250">
                  <c:v>77</c:v>
                </c:pt>
                <c:pt idx="251">
                  <c:v>77</c:v>
                </c:pt>
                <c:pt idx="252">
                  <c:v>77</c:v>
                </c:pt>
                <c:pt idx="253">
                  <c:v>77</c:v>
                </c:pt>
                <c:pt idx="254">
                  <c:v>77</c:v>
                </c:pt>
                <c:pt idx="255">
                  <c:v>77</c:v>
                </c:pt>
                <c:pt idx="256">
                  <c:v>77</c:v>
                </c:pt>
                <c:pt idx="257">
                  <c:v>75</c:v>
                </c:pt>
                <c:pt idx="258">
                  <c:v>53</c:v>
                </c:pt>
                <c:pt idx="259">
                  <c:v>53</c:v>
                </c:pt>
                <c:pt idx="260">
                  <c:v>53</c:v>
                </c:pt>
                <c:pt idx="261">
                  <c:v>53</c:v>
                </c:pt>
                <c:pt idx="262">
                  <c:v>53</c:v>
                </c:pt>
                <c:pt idx="263">
                  <c:v>53</c:v>
                </c:pt>
                <c:pt idx="264">
                  <c:v>53</c:v>
                </c:pt>
                <c:pt idx="265">
                  <c:v>53</c:v>
                </c:pt>
                <c:pt idx="266">
                  <c:v>50</c:v>
                </c:pt>
                <c:pt idx="267">
                  <c:v>50</c:v>
                </c:pt>
                <c:pt idx="268">
                  <c:v>50</c:v>
                </c:pt>
                <c:pt idx="269">
                  <c:v>50</c:v>
                </c:pt>
                <c:pt idx="270">
                  <c:v>50</c:v>
                </c:pt>
                <c:pt idx="271">
                  <c:v>50</c:v>
                </c:pt>
                <c:pt idx="272">
                  <c:v>50</c:v>
                </c:pt>
                <c:pt idx="273">
                  <c:v>50</c:v>
                </c:pt>
                <c:pt idx="274">
                  <c:v>50</c:v>
                </c:pt>
                <c:pt idx="275">
                  <c:v>50</c:v>
                </c:pt>
                <c:pt idx="276">
                  <c:v>50</c:v>
                </c:pt>
                <c:pt idx="277">
                  <c:v>50</c:v>
                </c:pt>
                <c:pt idx="278">
                  <c:v>50</c:v>
                </c:pt>
                <c:pt idx="279">
                  <c:v>50</c:v>
                </c:pt>
                <c:pt idx="280">
                  <c:v>50</c:v>
                </c:pt>
                <c:pt idx="281">
                  <c:v>50</c:v>
                </c:pt>
                <c:pt idx="282">
                  <c:v>50</c:v>
                </c:pt>
                <c:pt idx="283">
                  <c:v>50</c:v>
                </c:pt>
                <c:pt idx="284">
                  <c:v>50</c:v>
                </c:pt>
                <c:pt idx="285">
                  <c:v>50</c:v>
                </c:pt>
                <c:pt idx="286">
                  <c:v>50</c:v>
                </c:pt>
                <c:pt idx="287">
                  <c:v>50</c:v>
                </c:pt>
                <c:pt idx="288">
                  <c:v>50</c:v>
                </c:pt>
                <c:pt idx="289">
                  <c:v>50</c:v>
                </c:pt>
                <c:pt idx="290">
                  <c:v>50</c:v>
                </c:pt>
                <c:pt idx="291">
                  <c:v>50</c:v>
                </c:pt>
                <c:pt idx="292">
                  <c:v>50</c:v>
                </c:pt>
                <c:pt idx="293">
                  <c:v>50</c:v>
                </c:pt>
                <c:pt idx="294">
                  <c:v>46</c:v>
                </c:pt>
                <c:pt idx="295">
                  <c:v>47</c:v>
                </c:pt>
                <c:pt idx="296">
                  <c:v>46</c:v>
                </c:pt>
                <c:pt idx="297">
                  <c:v>46</c:v>
                </c:pt>
                <c:pt idx="298">
                  <c:v>46</c:v>
                </c:pt>
                <c:pt idx="299">
                  <c:v>46</c:v>
                </c:pt>
                <c:pt idx="300">
                  <c:v>46</c:v>
                </c:pt>
                <c:pt idx="301">
                  <c:v>46</c:v>
                </c:pt>
                <c:pt idx="302">
                  <c:v>46</c:v>
                </c:pt>
                <c:pt idx="303">
                  <c:v>46</c:v>
                </c:pt>
                <c:pt idx="304">
                  <c:v>46</c:v>
                </c:pt>
                <c:pt idx="305">
                  <c:v>46</c:v>
                </c:pt>
                <c:pt idx="306">
                  <c:v>46</c:v>
                </c:pt>
                <c:pt idx="307">
                  <c:v>46</c:v>
                </c:pt>
                <c:pt idx="308">
                  <c:v>46</c:v>
                </c:pt>
                <c:pt idx="309">
                  <c:v>46</c:v>
                </c:pt>
                <c:pt idx="310">
                  <c:v>46</c:v>
                </c:pt>
                <c:pt idx="311">
                  <c:v>42</c:v>
                </c:pt>
                <c:pt idx="312">
                  <c:v>42</c:v>
                </c:pt>
                <c:pt idx="313">
                  <c:v>43</c:v>
                </c:pt>
                <c:pt idx="314">
                  <c:v>43</c:v>
                </c:pt>
                <c:pt idx="315">
                  <c:v>43</c:v>
                </c:pt>
                <c:pt idx="316">
                  <c:v>42</c:v>
                </c:pt>
                <c:pt idx="317">
                  <c:v>42</c:v>
                </c:pt>
                <c:pt idx="318">
                  <c:v>42</c:v>
                </c:pt>
                <c:pt idx="319">
                  <c:v>42</c:v>
                </c:pt>
                <c:pt idx="320">
                  <c:v>42</c:v>
                </c:pt>
                <c:pt idx="321">
                  <c:v>42</c:v>
                </c:pt>
                <c:pt idx="322">
                  <c:v>42</c:v>
                </c:pt>
                <c:pt idx="323">
                  <c:v>42</c:v>
                </c:pt>
                <c:pt idx="324">
                  <c:v>42</c:v>
                </c:pt>
                <c:pt idx="325">
                  <c:v>42</c:v>
                </c:pt>
                <c:pt idx="326">
                  <c:v>42</c:v>
                </c:pt>
                <c:pt idx="327">
                  <c:v>42</c:v>
                </c:pt>
                <c:pt idx="328">
                  <c:v>42</c:v>
                </c:pt>
                <c:pt idx="329">
                  <c:v>42</c:v>
                </c:pt>
                <c:pt idx="330">
                  <c:v>42</c:v>
                </c:pt>
                <c:pt idx="331">
                  <c:v>42</c:v>
                </c:pt>
                <c:pt idx="332">
                  <c:v>42</c:v>
                </c:pt>
                <c:pt idx="333">
                  <c:v>42</c:v>
                </c:pt>
                <c:pt idx="334">
                  <c:v>42</c:v>
                </c:pt>
                <c:pt idx="335">
                  <c:v>42</c:v>
                </c:pt>
                <c:pt idx="336">
                  <c:v>34</c:v>
                </c:pt>
                <c:pt idx="337">
                  <c:v>34</c:v>
                </c:pt>
                <c:pt idx="338">
                  <c:v>34</c:v>
                </c:pt>
                <c:pt idx="339">
                  <c:v>34</c:v>
                </c:pt>
                <c:pt idx="340">
                  <c:v>34</c:v>
                </c:pt>
                <c:pt idx="341">
                  <c:v>34</c:v>
                </c:pt>
                <c:pt idx="342">
                  <c:v>34</c:v>
                </c:pt>
                <c:pt idx="343">
                  <c:v>34</c:v>
                </c:pt>
                <c:pt idx="344">
                  <c:v>34</c:v>
                </c:pt>
                <c:pt idx="345">
                  <c:v>34</c:v>
                </c:pt>
                <c:pt idx="346">
                  <c:v>34</c:v>
                </c:pt>
                <c:pt idx="347">
                  <c:v>34</c:v>
                </c:pt>
                <c:pt idx="348">
                  <c:v>34</c:v>
                </c:pt>
                <c:pt idx="349">
                  <c:v>31</c:v>
                </c:pt>
                <c:pt idx="350">
                  <c:v>31</c:v>
                </c:pt>
                <c:pt idx="351">
                  <c:v>31</c:v>
                </c:pt>
                <c:pt idx="352">
                  <c:v>31</c:v>
                </c:pt>
                <c:pt idx="353">
                  <c:v>30</c:v>
                </c:pt>
                <c:pt idx="354">
                  <c:v>30</c:v>
                </c:pt>
                <c:pt idx="355">
                  <c:v>30</c:v>
                </c:pt>
                <c:pt idx="356">
                  <c:v>30</c:v>
                </c:pt>
                <c:pt idx="357">
                  <c:v>33</c:v>
                </c:pt>
                <c:pt idx="358">
                  <c:v>33</c:v>
                </c:pt>
                <c:pt idx="359">
                  <c:v>33</c:v>
                </c:pt>
                <c:pt idx="360">
                  <c:v>33</c:v>
                </c:pt>
                <c:pt idx="361">
                  <c:v>33</c:v>
                </c:pt>
                <c:pt idx="362">
                  <c:v>33</c:v>
                </c:pt>
                <c:pt idx="363">
                  <c:v>33</c:v>
                </c:pt>
                <c:pt idx="364">
                  <c:v>33</c:v>
                </c:pt>
                <c:pt idx="365">
                  <c:v>35</c:v>
                </c:pt>
                <c:pt idx="366">
                  <c:v>35</c:v>
                </c:pt>
                <c:pt idx="367">
                  <c:v>37</c:v>
                </c:pt>
                <c:pt idx="368">
                  <c:v>40</c:v>
                </c:pt>
                <c:pt idx="369">
                  <c:v>40</c:v>
                </c:pt>
                <c:pt idx="370">
                  <c:v>42</c:v>
                </c:pt>
                <c:pt idx="371">
                  <c:v>47</c:v>
                </c:pt>
                <c:pt idx="372">
                  <c:v>47</c:v>
                </c:pt>
                <c:pt idx="373">
                  <c:v>47</c:v>
                </c:pt>
                <c:pt idx="374">
                  <c:v>47</c:v>
                </c:pt>
                <c:pt idx="375">
                  <c:v>47</c:v>
                </c:pt>
                <c:pt idx="376">
                  <c:v>47</c:v>
                </c:pt>
                <c:pt idx="377">
                  <c:v>47</c:v>
                </c:pt>
                <c:pt idx="378">
                  <c:v>47</c:v>
                </c:pt>
                <c:pt idx="379">
                  <c:v>53</c:v>
                </c:pt>
                <c:pt idx="380">
                  <c:v>57</c:v>
                </c:pt>
                <c:pt idx="381">
                  <c:v>63</c:v>
                </c:pt>
                <c:pt idx="382">
                  <c:v>63</c:v>
                </c:pt>
                <c:pt idx="383">
                  <c:v>63</c:v>
                </c:pt>
                <c:pt idx="384">
                  <c:v>63</c:v>
                </c:pt>
                <c:pt idx="385">
                  <c:v>63</c:v>
                </c:pt>
                <c:pt idx="386">
                  <c:v>63</c:v>
                </c:pt>
                <c:pt idx="387">
                  <c:v>63</c:v>
                </c:pt>
                <c:pt idx="388">
                  <c:v>63</c:v>
                </c:pt>
                <c:pt idx="389">
                  <c:v>63</c:v>
                </c:pt>
                <c:pt idx="390">
                  <c:v>70</c:v>
                </c:pt>
                <c:pt idx="391">
                  <c:v>70</c:v>
                </c:pt>
                <c:pt idx="392">
                  <c:v>70</c:v>
                </c:pt>
                <c:pt idx="393">
                  <c:v>67</c:v>
                </c:pt>
                <c:pt idx="394">
                  <c:v>65</c:v>
                </c:pt>
                <c:pt idx="395">
                  <c:v>65</c:v>
                </c:pt>
                <c:pt idx="396">
                  <c:v>65</c:v>
                </c:pt>
                <c:pt idx="397">
                  <c:v>65</c:v>
                </c:pt>
                <c:pt idx="398">
                  <c:v>65</c:v>
                </c:pt>
                <c:pt idx="399">
                  <c:v>65</c:v>
                </c:pt>
                <c:pt idx="400">
                  <c:v>65</c:v>
                </c:pt>
                <c:pt idx="401">
                  <c:v>65</c:v>
                </c:pt>
                <c:pt idx="402">
                  <c:v>63</c:v>
                </c:pt>
                <c:pt idx="403">
                  <c:v>64</c:v>
                </c:pt>
                <c:pt idx="404">
                  <c:v>60</c:v>
                </c:pt>
                <c:pt idx="405">
                  <c:v>60</c:v>
                </c:pt>
                <c:pt idx="406">
                  <c:v>60</c:v>
                </c:pt>
                <c:pt idx="407">
                  <c:v>35</c:v>
                </c:pt>
                <c:pt idx="408">
                  <c:v>35</c:v>
                </c:pt>
                <c:pt idx="409">
                  <c:v>35</c:v>
                </c:pt>
                <c:pt idx="410">
                  <c:v>35</c:v>
                </c:pt>
                <c:pt idx="411">
                  <c:v>32</c:v>
                </c:pt>
                <c:pt idx="412">
                  <c:v>30</c:v>
                </c:pt>
                <c:pt idx="413">
                  <c:v>27</c:v>
                </c:pt>
                <c:pt idx="414">
                  <c:v>20</c:v>
                </c:pt>
                <c:pt idx="415">
                  <c:v>18</c:v>
                </c:pt>
                <c:pt idx="416">
                  <c:v>12</c:v>
                </c:pt>
                <c:pt idx="417">
                  <c:v>9</c:v>
                </c:pt>
                <c:pt idx="418">
                  <c:v>9</c:v>
                </c:pt>
                <c:pt idx="419">
                  <c:v>9</c:v>
                </c:pt>
                <c:pt idx="420">
                  <c:v>9</c:v>
                </c:pt>
                <c:pt idx="421">
                  <c:v>9</c:v>
                </c:pt>
                <c:pt idx="422">
                  <c:v>9</c:v>
                </c:pt>
                <c:pt idx="423">
                  <c:v>9</c:v>
                </c:pt>
                <c:pt idx="424">
                  <c:v>7</c:v>
                </c:pt>
                <c:pt idx="425">
                  <c:v>7</c:v>
                </c:pt>
                <c:pt idx="426">
                  <c:v>5</c:v>
                </c:pt>
                <c:pt idx="427">
                  <c:v>8</c:v>
                </c:pt>
                <c:pt idx="428">
                  <c:v>8</c:v>
                </c:pt>
                <c:pt idx="429">
                  <c:v>8</c:v>
                </c:pt>
                <c:pt idx="430">
                  <c:v>9</c:v>
                </c:pt>
                <c:pt idx="431">
                  <c:v>9</c:v>
                </c:pt>
                <c:pt idx="432">
                  <c:v>9</c:v>
                </c:pt>
                <c:pt idx="433">
                  <c:v>9</c:v>
                </c:pt>
                <c:pt idx="434">
                  <c:v>9</c:v>
                </c:pt>
                <c:pt idx="435">
                  <c:v>9</c:v>
                </c:pt>
                <c:pt idx="436">
                  <c:v>9</c:v>
                </c:pt>
                <c:pt idx="437">
                  <c:v>9</c:v>
                </c:pt>
                <c:pt idx="438">
                  <c:v>9</c:v>
                </c:pt>
                <c:pt idx="439">
                  <c:v>5</c:v>
                </c:pt>
                <c:pt idx="440">
                  <c:v>0</c:v>
                </c:pt>
                <c:pt idx="441">
                  <c:v>0</c:v>
                </c:pt>
                <c:pt idx="442">
                  <c:v>0</c:v>
                </c:pt>
                <c:pt idx="443">
                  <c:v>-1</c:v>
                </c:pt>
                <c:pt idx="444">
                  <c:v>-1</c:v>
                </c:pt>
                <c:pt idx="445">
                  <c:v>-7</c:v>
                </c:pt>
              </c:numCache>
            </c:numRef>
          </c:val>
          <c:smooth val="0"/>
        </c:ser>
        <c:dLbls>
          <c:showLegendKey val="0"/>
          <c:showVal val="0"/>
          <c:showCatName val="0"/>
          <c:showSerName val="0"/>
          <c:showPercent val="0"/>
          <c:showBubbleSize val="0"/>
        </c:dLbls>
        <c:smooth val="0"/>
        <c:axId val="227560472"/>
        <c:axId val="227559296"/>
      </c:lineChart>
      <c:dateAx>
        <c:axId val="227560472"/>
        <c:scaling>
          <c:orientation val="minMax"/>
        </c:scaling>
        <c:delete val="0"/>
        <c:axPos val="b"/>
        <c:numFmt formatCode="[$-414]mmmm\ 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Light" panose="020F0302020204030204" pitchFamily="34" charset="0"/>
                <a:ea typeface="+mn-ea"/>
                <a:cs typeface="+mn-cs"/>
              </a:defRPr>
            </a:pPr>
            <a:endParaRPr lang="nb-NO"/>
          </a:p>
        </c:txPr>
        <c:crossAx val="227559296"/>
        <c:crosses val="autoZero"/>
        <c:auto val="1"/>
        <c:lblOffset val="100"/>
        <c:baseTimeUnit val="days"/>
        <c:majorUnit val="18"/>
        <c:majorTimeUnit val="months"/>
      </c:dateAx>
      <c:valAx>
        <c:axId val="22755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accent1">
                    <a:lumMod val="75000"/>
                  </a:schemeClr>
                </a:solidFill>
                <a:latin typeface="Calibri Light" panose="020F0302020204030204" pitchFamily="34" charset="0"/>
                <a:ea typeface="+mn-ea"/>
                <a:cs typeface="+mn-cs"/>
              </a:defRPr>
            </a:pPr>
            <a:endParaRPr lang="nb-NO"/>
          </a:p>
        </c:txPr>
        <c:crossAx val="2275604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image" Target="../media/image8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4" y="1"/>
            <a:ext cx="2945659" cy="496332"/>
          </a:xfrm>
          <a:prstGeom prst="rect">
            <a:avLst/>
          </a:prstGeom>
        </p:spPr>
        <p:txBody>
          <a:bodyPr vert="horz" lIns="91440" tIns="45720" rIns="91440" bIns="45720" rtlCol="0"/>
          <a:lstStyle>
            <a:lvl1pPr algn="r">
              <a:defRPr sz="1200"/>
            </a:lvl1pPr>
          </a:lstStyle>
          <a:p>
            <a:fld id="{D7BDE71D-6224-46C9-8D15-77E88C4266AA}" type="datetimeFigureOut">
              <a:rPr lang="nb-NO" smtClean="0"/>
              <a:pPr/>
              <a:t>16.10.2016</a:t>
            </a:fld>
            <a:endParaRPr lang="nb-NO"/>
          </a:p>
        </p:txBody>
      </p:sp>
      <p:sp>
        <p:nvSpPr>
          <p:cNvPr id="4" name="Plassholder for bunntekst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97D1F14E-5FB4-42EE-9A1E-B61856ABC4E2}" type="slidenum">
              <a:rPr lang="nb-NO" smtClean="0"/>
              <a:pPr/>
              <a:t>‹#›</a:t>
            </a:fld>
            <a:endParaRPr lang="nb-NO"/>
          </a:p>
        </p:txBody>
      </p:sp>
    </p:spTree>
    <p:extLst>
      <p:ext uri="{BB962C8B-B14F-4D97-AF65-F5344CB8AC3E}">
        <p14:creationId xmlns:p14="http://schemas.microsoft.com/office/powerpoint/2010/main" val="2390588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1"/>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b-NO"/>
          </a:p>
        </p:txBody>
      </p:sp>
      <p:sp>
        <p:nvSpPr>
          <p:cNvPr id="3" name="Plassholder for dato 2"/>
          <p:cNvSpPr>
            <a:spLocks noGrp="1"/>
          </p:cNvSpPr>
          <p:nvPr>
            <p:ph type="dt" idx="1"/>
          </p:nvPr>
        </p:nvSpPr>
        <p:spPr>
          <a:xfrm>
            <a:off x="3850444" y="1"/>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6FE6645-6508-41C6-8E2E-A82FA3F02FF7}" type="datetimeFigureOut">
              <a:rPr lang="nb-NO"/>
              <a:pPr>
                <a:defRPr/>
              </a:pPr>
              <a:t>16.10.2016</a:t>
            </a:fld>
            <a:endParaRPr lang="nb-NO"/>
          </a:p>
        </p:txBody>
      </p:sp>
      <p:sp>
        <p:nvSpPr>
          <p:cNvPr id="4" name="Plassholder for lysbilde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79768" y="4715154"/>
            <a:ext cx="5438140" cy="4466988"/>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6" name="Plassholder for bunntekst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b-NO"/>
          </a:p>
        </p:txBody>
      </p:sp>
      <p:sp>
        <p:nvSpPr>
          <p:cNvPr id="7" name="Plassholder for lysbildenumm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CC93D01-5339-449A-9B99-E8EEF3324F95}" type="slidenum">
              <a:rPr lang="nb-NO"/>
              <a:pPr>
                <a:defRPr/>
              </a:pPr>
              <a:t>‹#›</a:t>
            </a:fld>
            <a:endParaRPr lang="nb-NO"/>
          </a:p>
        </p:txBody>
      </p:sp>
    </p:spTree>
    <p:extLst>
      <p:ext uri="{BB962C8B-B14F-4D97-AF65-F5344CB8AC3E}">
        <p14:creationId xmlns:p14="http://schemas.microsoft.com/office/powerpoint/2010/main" val="2707608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09613" y="744538"/>
            <a:ext cx="5378450" cy="3722687"/>
          </a:xfrm>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ACC93D01-5339-449A-9B99-E8EEF3324F95}" type="slidenum">
              <a:rPr lang="nb-NO" smtClean="0"/>
              <a:pPr>
                <a:defRPr/>
              </a:pPr>
              <a:t>1</a:t>
            </a:fld>
            <a:endParaRPr lang="nb-NO"/>
          </a:p>
        </p:txBody>
      </p:sp>
    </p:spTree>
    <p:extLst>
      <p:ext uri="{BB962C8B-B14F-4D97-AF65-F5344CB8AC3E}">
        <p14:creationId xmlns:p14="http://schemas.microsoft.com/office/powerpoint/2010/main" val="384020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09613" y="744538"/>
            <a:ext cx="5378450" cy="3722687"/>
          </a:xfrm>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ACC93D01-5339-449A-9B99-E8EEF3324F95}" type="slidenum">
              <a:rPr lang="nb-NO" smtClean="0"/>
              <a:pPr>
                <a:defRPr/>
              </a:pPr>
              <a:t>2</a:t>
            </a:fld>
            <a:endParaRPr lang="nb-NO"/>
          </a:p>
        </p:txBody>
      </p:sp>
    </p:spTree>
    <p:extLst>
      <p:ext uri="{BB962C8B-B14F-4D97-AF65-F5344CB8AC3E}">
        <p14:creationId xmlns:p14="http://schemas.microsoft.com/office/powerpoint/2010/main" val="62919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ACC93D01-5339-449A-9B99-E8EEF3324F95}" type="slidenum">
              <a:rPr lang="nb-NO" smtClean="0"/>
              <a:pPr>
                <a:defRPr/>
              </a:pPr>
              <a:t>4</a:t>
            </a:fld>
            <a:endParaRPr lang="nb-NO"/>
          </a:p>
        </p:txBody>
      </p:sp>
    </p:spTree>
    <p:extLst>
      <p:ext uri="{BB962C8B-B14F-4D97-AF65-F5344CB8AC3E}">
        <p14:creationId xmlns:p14="http://schemas.microsoft.com/office/powerpoint/2010/main" val="8069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ACC93D01-5339-449A-9B99-E8EEF3324F95}" type="slidenum">
              <a:rPr lang="nb-NO" smtClean="0"/>
              <a:pPr>
                <a:defRPr/>
              </a:pPr>
              <a:t>5</a:t>
            </a:fld>
            <a:endParaRPr lang="nb-NO"/>
          </a:p>
        </p:txBody>
      </p:sp>
    </p:spTree>
    <p:extLst>
      <p:ext uri="{BB962C8B-B14F-4D97-AF65-F5344CB8AC3E}">
        <p14:creationId xmlns:p14="http://schemas.microsoft.com/office/powerpoint/2010/main" val="115891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ACC93D01-5339-449A-9B99-E8EEF3324F95}" type="slidenum">
              <a:rPr lang="nb-NO" smtClean="0"/>
              <a:pPr>
                <a:defRPr/>
              </a:pPr>
              <a:t>18</a:t>
            </a:fld>
            <a:endParaRPr lang="nb-NO"/>
          </a:p>
        </p:txBody>
      </p:sp>
    </p:spTree>
    <p:extLst>
      <p:ext uri="{BB962C8B-B14F-4D97-AF65-F5344CB8AC3E}">
        <p14:creationId xmlns:p14="http://schemas.microsoft.com/office/powerpoint/2010/main" val="32556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ACC93D01-5339-449A-9B99-E8EEF3324F95}" type="slidenum">
              <a:rPr lang="nb-NO" smtClean="0"/>
              <a:pPr>
                <a:defRPr/>
              </a:pPr>
              <a:t>22</a:t>
            </a:fld>
            <a:endParaRPr lang="nb-NO"/>
          </a:p>
        </p:txBody>
      </p:sp>
    </p:spTree>
    <p:extLst>
      <p:ext uri="{BB962C8B-B14F-4D97-AF65-F5344CB8AC3E}">
        <p14:creationId xmlns:p14="http://schemas.microsoft.com/office/powerpoint/2010/main" val="303279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ACC93D01-5339-449A-9B99-E8EEF3324F95}" type="slidenum">
              <a:rPr lang="nb-NO" smtClean="0"/>
              <a:pPr>
                <a:defRPr/>
              </a:pPr>
              <a:t>23</a:t>
            </a:fld>
            <a:endParaRPr lang="nb-NO"/>
          </a:p>
        </p:txBody>
      </p:sp>
    </p:spTree>
    <p:extLst>
      <p:ext uri="{BB962C8B-B14F-4D97-AF65-F5344CB8AC3E}">
        <p14:creationId xmlns:p14="http://schemas.microsoft.com/office/powerpoint/2010/main" val="330193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742950" y="2130436"/>
            <a:ext cx="84201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181850" y="274639"/>
            <a:ext cx="222885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95300" y="274639"/>
            <a:ext cx="652145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lysbildenummer 8"/>
          <p:cNvSpPr>
            <a:spLocks noGrp="1"/>
          </p:cNvSpPr>
          <p:nvPr>
            <p:ph type="sldNum" sz="quarter" idx="14"/>
          </p:nvPr>
        </p:nvSpPr>
        <p:spPr>
          <a:xfrm>
            <a:off x="-35" y="6500834"/>
            <a:ext cx="928694" cy="214314"/>
          </a:xfrm>
          <a:prstGeom prst="rect">
            <a:avLst/>
          </a:prstGeom>
        </p:spPr>
        <p:txBody>
          <a:bodyPr/>
          <a:lstStyle>
            <a:lvl1pPr>
              <a:defRPr sz="1100" i="1">
                <a:latin typeface="Times New Roman" pitchFamily="18" charset="0"/>
                <a:cs typeface="Times New Roman" pitchFamily="18" charset="0"/>
              </a:defRPr>
            </a:lvl1pPr>
          </a:lstStyle>
          <a:p>
            <a:pPr>
              <a:defRPr/>
            </a:pPr>
            <a:fld id="{4D77DE57-7419-4DDD-93A2-1BF3226C7BDD}"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6" name="Plassholder for lysbildenummer 8"/>
          <p:cNvSpPr>
            <a:spLocks noGrp="1"/>
          </p:cNvSpPr>
          <p:nvPr>
            <p:ph type="sldNum" sz="quarter" idx="14"/>
          </p:nvPr>
        </p:nvSpPr>
        <p:spPr>
          <a:xfrm>
            <a:off x="-35" y="6500834"/>
            <a:ext cx="928694" cy="214314"/>
          </a:xfrm>
          <a:prstGeom prst="rect">
            <a:avLst/>
          </a:prstGeom>
        </p:spPr>
        <p:txBody>
          <a:bodyPr/>
          <a:lstStyle>
            <a:lvl1pPr>
              <a:defRPr sz="1100" i="1">
                <a:latin typeface="Times New Roman" pitchFamily="18" charset="0"/>
                <a:cs typeface="Times New Roman" pitchFamily="18" charset="0"/>
              </a:defRPr>
            </a:lvl1pPr>
          </a:lstStyle>
          <a:p>
            <a:pPr>
              <a:defRPr/>
            </a:pPr>
            <a:fld id="{4D77DE57-7419-4DDD-93A2-1BF3226C7BDD}"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a:spLocks noGrp="1"/>
          </p:cNvSpPr>
          <p:nvPr/>
        </p:nvSpPr>
        <p:spPr/>
        <p:txBody>
          <a:bodyPr/>
          <a:lstStyle/>
          <a:p>
            <a:endParaRPr/>
          </a:p>
        </p:txBody>
      </p:sp>
    </p:spTree>
    <p:extLst>
      <p:ext uri="{BB962C8B-B14F-4D97-AF65-F5344CB8AC3E}">
        <p14:creationId xmlns:p14="http://schemas.microsoft.com/office/powerpoint/2010/main" val="810456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645" y="4219584"/>
            <a:ext cx="5943600" cy="566738"/>
          </a:xfrm>
        </p:spPr>
        <p:txBody>
          <a:bodyPr anchor="b"/>
          <a:lstStyle>
            <a:lvl1pPr algn="l">
              <a:defRPr sz="20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941645" y="714356"/>
            <a:ext cx="5943600" cy="342902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8" name="Plassholder for lysbildenummer 8"/>
          <p:cNvSpPr>
            <a:spLocks noGrp="1"/>
          </p:cNvSpPr>
          <p:nvPr>
            <p:ph type="sldNum" sz="quarter" idx="14"/>
          </p:nvPr>
        </p:nvSpPr>
        <p:spPr>
          <a:xfrm>
            <a:off x="-35" y="6597352"/>
            <a:ext cx="928694" cy="260648"/>
          </a:xfrm>
          <a:prstGeom prst="rect">
            <a:avLst/>
          </a:prstGeom>
        </p:spPr>
        <p:txBody>
          <a:bodyPr/>
          <a:lstStyle>
            <a:lvl1pPr>
              <a:defRPr sz="1100" i="1">
                <a:latin typeface="Times New Roman" pitchFamily="18" charset="0"/>
                <a:cs typeface="Times New Roman" pitchFamily="18" charset="0"/>
              </a:defRPr>
            </a:lvl1pPr>
          </a:lstStyle>
          <a:p>
            <a:pPr>
              <a:defRPr/>
            </a:pPr>
            <a:fld id="{4D77DE57-7419-4DDD-93A2-1BF3226C7BDD}" type="slidenum">
              <a:rPr lang="nb-NO" smtClean="0"/>
              <a:pPr>
                <a:defRPr/>
              </a:pPr>
              <a:t>‹#›</a:t>
            </a:fld>
            <a:endParaRPr lang="nb-NO" dirty="0"/>
          </a:p>
        </p:txBody>
      </p:sp>
      <p:sp>
        <p:nvSpPr>
          <p:cNvPr id="6" name="Plassholder for innhold 2"/>
          <p:cNvSpPr>
            <a:spLocks noGrp="1"/>
          </p:cNvSpPr>
          <p:nvPr>
            <p:ph idx="15"/>
          </p:nvPr>
        </p:nvSpPr>
        <p:spPr>
          <a:xfrm>
            <a:off x="1934744" y="4857760"/>
            <a:ext cx="5959120" cy="1357322"/>
          </a:xfrm>
        </p:spPr>
        <p:txBody>
          <a:bodyPr/>
          <a:lstStyle>
            <a:lvl1pPr>
              <a:defRPr sz="1400">
                <a:solidFill>
                  <a:schemeClr val="bg1">
                    <a:lumMod val="50000"/>
                  </a:schemeClr>
                </a:solidFill>
              </a:defRPr>
            </a:lvl1pPr>
            <a:lvl2pPr>
              <a:defRPr sz="1400">
                <a:solidFill>
                  <a:schemeClr val="bg1">
                    <a:lumMod val="50000"/>
                  </a:schemeClr>
                </a:solidFill>
              </a:defRPr>
            </a:lvl2pPr>
            <a:lvl3pPr>
              <a:defRPr sz="14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7" name="Rektangel 6"/>
          <p:cNvSpPr/>
          <p:nvPr userDrawn="1"/>
        </p:nvSpPr>
        <p:spPr>
          <a:xfrm>
            <a:off x="0" y="6453336"/>
            <a:ext cx="9906000" cy="404664"/>
          </a:xfrm>
          <a:prstGeom prst="rect">
            <a:avLst/>
          </a:prstGeom>
          <a:solidFill>
            <a:schemeClr val="bg1">
              <a:lumMod val="6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ct val="0"/>
              </a:spcBef>
              <a:spcAft>
                <a:spcPts val="0"/>
              </a:spcAft>
              <a:buClrTx/>
              <a:buSzTx/>
              <a:buFontTx/>
              <a:buNone/>
              <a:tabLst/>
            </a:pPr>
            <a:r>
              <a:rPr kumimoji="0" lang="nb-NO" sz="800" b="0" i="0" u="none" strike="noStrike" kern="1200" cap="none" spc="0" normalizeH="0" baseline="0" noProof="0" dirty="0" smtClean="0">
                <a:ln>
                  <a:noFill/>
                </a:ln>
                <a:solidFill>
                  <a:schemeClr val="accent1">
                    <a:lumMod val="75000"/>
                  </a:schemeClr>
                </a:solidFill>
                <a:effectLst/>
                <a:uLnTx/>
                <a:uFillTx/>
                <a:latin typeface="Calibri Light" panose="020F0302020204030204" pitchFamily="34" charset="0"/>
                <a:ea typeface="+mn-ea"/>
                <a:cs typeface="Times New Roman" pitchFamily="18" charset="0"/>
              </a:rPr>
              <a:t>Bergen Capital Management AS – Presentasjon Økonomisjefsamling – Gjeldsforvaltning og lånemarkedet – mandag 17. oktober 2016 </a:t>
            </a:r>
          </a:p>
        </p:txBody>
      </p:sp>
      <p:pic>
        <p:nvPicPr>
          <p:cNvPr id="9" name="Bilde 6" descr="logofinal.png"/>
          <p:cNvPicPr>
            <a:picLocks noChangeAspect="1"/>
          </p:cNvPicPr>
          <p:nvPr userDrawn="1"/>
        </p:nvPicPr>
        <p:blipFill>
          <a:blip r:embed="rId2" cstate="print"/>
          <a:srcRect b="54340"/>
          <a:stretch>
            <a:fillRect/>
          </a:stretch>
        </p:blipFill>
        <p:spPr bwMode="auto">
          <a:xfrm>
            <a:off x="8481392" y="6525343"/>
            <a:ext cx="1286872" cy="268171"/>
          </a:xfrm>
          <a:prstGeom prst="rect">
            <a:avLst/>
          </a:prstGeom>
          <a:noFill/>
          <a:ln w="9525">
            <a:noFill/>
            <a:miter lim="800000"/>
            <a:headEnd/>
            <a:tailEnd/>
          </a:ln>
        </p:spPr>
      </p:pic>
      <p:cxnSp>
        <p:nvCxnSpPr>
          <p:cNvPr id="10" name="Rett linje 9"/>
          <p:cNvCxnSpPr/>
          <p:nvPr userDrawn="1"/>
        </p:nvCxnSpPr>
        <p:spPr>
          <a:xfrm>
            <a:off x="0" y="6453336"/>
            <a:ext cx="9906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742950" y="2130436"/>
            <a:ext cx="84201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B9BE39A2-01A6-4B8B-B783-F4BE69E8E8AD}" type="slidenum">
              <a:rPr lang="nb-NO"/>
              <a:pPr>
                <a:defRPr/>
              </a:pPr>
              <a:t>‹#›</a:t>
            </a:fld>
            <a:endParaRPr lang="nb-N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B16E24C2-3235-4F09-B844-33FB31743C78}" type="slidenum">
              <a:rPr lang="nb-NO"/>
              <a:pPr>
                <a:defRPr/>
              </a:pPr>
              <a:t>‹#›</a:t>
            </a:fld>
            <a:endParaRPr lang="nb-N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506" y="4406911"/>
            <a:ext cx="84201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CE91D904-0D95-4C0F-AC98-EF1092493530}" type="slidenum">
              <a:rPr lang="nb-NO"/>
              <a:pPr>
                <a:defRPr/>
              </a:pPr>
              <a:t>‹#›</a:t>
            </a:fld>
            <a:endParaRPr lang="nb-N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D4DE5310-FDC3-4386-BB13-DE696434C1F1}" type="slidenum">
              <a:rPr lang="nb-NO"/>
              <a:pPr>
                <a:defRPr/>
              </a:pPr>
              <a:t>‹#›</a:t>
            </a:fld>
            <a:endParaRPr lang="nb-N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pPr>
              <a:defRPr/>
            </a:pPr>
            <a:fld id="{A5B71063-3F5C-4AF4-AC56-31AAE525E13B}" type="slidenum">
              <a:rPr lang="nb-NO"/>
              <a:pPr>
                <a:defRPr/>
              </a:pPr>
              <a:t>‹#›</a:t>
            </a:fld>
            <a:endParaRPr lang="nb-N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endParaRPr lang="nb-NO"/>
          </a:p>
        </p:txBody>
      </p:sp>
      <p:sp>
        <p:nvSpPr>
          <p:cNvPr id="4" name="Plassholder for bunntekst 4"/>
          <p:cNvSpPr>
            <a:spLocks noGrp="1"/>
          </p:cNvSpPr>
          <p:nvPr>
            <p:ph type="ftr" sz="quarter" idx="11"/>
          </p:nvPr>
        </p:nvSpPr>
        <p:spPr/>
        <p:txBody>
          <a:bodyPr/>
          <a:lstStyle>
            <a:lvl1pPr>
              <a:defRPr/>
            </a:lvl1pPr>
          </a:lstStyle>
          <a:p>
            <a:pPr>
              <a:defRPr/>
            </a:pPr>
            <a:endParaRPr lang="nb-NO"/>
          </a:p>
        </p:txBody>
      </p:sp>
      <p:sp>
        <p:nvSpPr>
          <p:cNvPr id="5" name="Plassholder for lysbildenummer 5"/>
          <p:cNvSpPr>
            <a:spLocks noGrp="1"/>
          </p:cNvSpPr>
          <p:nvPr>
            <p:ph type="sldNum" sz="quarter" idx="12"/>
          </p:nvPr>
        </p:nvSpPr>
        <p:spPr/>
        <p:txBody>
          <a:bodyPr/>
          <a:lstStyle>
            <a:lvl1pPr>
              <a:defRPr/>
            </a:lvl1pPr>
          </a:lstStyle>
          <a:p>
            <a:pPr>
              <a:defRPr/>
            </a:pPr>
            <a:fld id="{3DFDB37D-9B05-43DD-8E10-01D2CE61687C}"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64318" y="274638"/>
            <a:ext cx="8977375" cy="368280"/>
          </a:xfrm>
        </p:spPr>
        <p:txBody>
          <a:bodyPr>
            <a:noAutofit/>
          </a:bodyPr>
          <a:lstStyle>
            <a:lvl1pPr>
              <a:defRPr sz="2400" b="1" baseline="0">
                <a:solidFill>
                  <a:schemeClr val="bg1">
                    <a:lumMod val="50000"/>
                  </a:schemeClr>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p:txBody>
          <a:bodyPr/>
          <a:lstStyle>
            <a:lvl1pPr>
              <a:defRPr sz="2000">
                <a:solidFill>
                  <a:schemeClr val="bg1">
                    <a:lumMod val="50000"/>
                  </a:schemeClr>
                </a:solidFill>
              </a:defRPr>
            </a:lvl1pPr>
            <a:lvl2pPr>
              <a:defRPr sz="2000">
                <a:solidFill>
                  <a:schemeClr val="bg1">
                    <a:lumMod val="50000"/>
                  </a:schemeClr>
                </a:solidFill>
              </a:defRPr>
            </a:lvl2pPr>
            <a:lvl3pPr>
              <a:defRPr sz="20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9" name="Plassholder for lysbildenummer 8"/>
          <p:cNvSpPr>
            <a:spLocks noGrp="1"/>
          </p:cNvSpPr>
          <p:nvPr>
            <p:ph type="sldNum" sz="quarter" idx="14"/>
          </p:nvPr>
        </p:nvSpPr>
        <p:spPr>
          <a:xfrm>
            <a:off x="-35" y="6500834"/>
            <a:ext cx="928694" cy="214314"/>
          </a:xfrm>
          <a:prstGeom prst="rect">
            <a:avLst/>
          </a:prstGeom>
        </p:spPr>
        <p:txBody>
          <a:bodyPr/>
          <a:lstStyle>
            <a:lvl1pPr>
              <a:defRPr sz="1100" i="1">
                <a:latin typeface="Times New Roman" pitchFamily="18" charset="0"/>
                <a:cs typeface="Times New Roman" pitchFamily="18" charset="0"/>
              </a:defRPr>
            </a:lvl1pPr>
          </a:lstStyle>
          <a:p>
            <a:pPr>
              <a:defRPr/>
            </a:pPr>
            <a:fld id="{4D77DE57-7419-4DDD-93A2-1BF3226C7BDD}"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endParaRPr lang="nb-NO"/>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pPr>
              <a:defRPr/>
            </a:pPr>
            <a:fld id="{27D885D4-A9BB-441D-B304-8730A8E45356}" type="slidenum">
              <a:rPr lang="nb-NO"/>
              <a:pPr>
                <a:defRPr/>
              </a:pPr>
              <a:t>‹#›</a:t>
            </a:fld>
            <a:endParaRPr lang="nb-NO"/>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9006"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D3E98948-CB1D-479D-BE7E-C294050B89EA}" type="slidenum">
              <a:rPr lang="nb-NO"/>
              <a:pPr>
                <a:defRPr/>
              </a:pPr>
              <a:t>‹#›</a:t>
            </a:fld>
            <a:endParaRPr lang="nb-N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645" y="4800600"/>
            <a:ext cx="59436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6ADF3B4C-3A88-454E-ACA6-A793CA96A7C7}" type="slidenum">
              <a:rPr lang="nb-NO"/>
              <a:pPr>
                <a:defRPr/>
              </a:pPr>
              <a:t>‹#›</a:t>
            </a:fld>
            <a:endParaRPr lang="nb-N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6735373F-6F00-4812-84FC-58A86A9C14C0}" type="slidenum">
              <a:rPr lang="nb-NO"/>
              <a:pPr>
                <a:defRPr/>
              </a:pPr>
              <a:t>‹#›</a:t>
            </a:fld>
            <a:endParaRPr lang="nb-NO"/>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181850" y="274639"/>
            <a:ext cx="222885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95300" y="274639"/>
            <a:ext cx="652145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B7A3FE39-3E02-4B0C-A584-7E1AA39AA20E}"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506" y="4406911"/>
            <a:ext cx="8420100"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495300" y="1600204"/>
            <a:ext cx="4375150" cy="4525963"/>
          </a:xfrm>
        </p:spPr>
        <p:txBody>
          <a:bodyPr>
            <a:normAutofit/>
          </a:bodyPr>
          <a:lstStyle>
            <a:lvl1pPr>
              <a:defRPr sz="1600">
                <a:solidFill>
                  <a:schemeClr val="bg1">
                    <a:lumMod val="50000"/>
                  </a:schemeClr>
                </a:solidFill>
              </a:defRPr>
            </a:lvl1pPr>
            <a:lvl2pPr>
              <a:defRPr sz="1600">
                <a:solidFill>
                  <a:schemeClr val="bg1">
                    <a:lumMod val="50000"/>
                  </a:schemeClr>
                </a:solidFill>
              </a:defRPr>
            </a:lvl2pPr>
            <a:lvl3pPr>
              <a:defRPr sz="16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5035550" y="1600204"/>
            <a:ext cx="4375150" cy="4525963"/>
          </a:xfrm>
        </p:spPr>
        <p:txBody>
          <a:bodyPr>
            <a:normAutofit/>
          </a:bodyPr>
          <a:lstStyle>
            <a:lvl1pPr>
              <a:defRPr sz="1600">
                <a:solidFill>
                  <a:schemeClr val="bg1">
                    <a:lumMod val="50000"/>
                  </a:schemeClr>
                </a:solidFill>
              </a:defRPr>
            </a:lvl1pPr>
            <a:lvl2pPr>
              <a:defRPr sz="1600">
                <a:solidFill>
                  <a:schemeClr val="bg1">
                    <a:lumMod val="50000"/>
                  </a:schemeClr>
                </a:solidFill>
              </a:defRPr>
            </a:lvl2pPr>
            <a:lvl3pPr>
              <a:defRPr sz="16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Tittel 1"/>
          <p:cNvSpPr>
            <a:spLocks noGrp="1"/>
          </p:cNvSpPr>
          <p:nvPr>
            <p:ph type="title"/>
          </p:nvPr>
        </p:nvSpPr>
        <p:spPr>
          <a:xfrm>
            <a:off x="386922" y="116632"/>
            <a:ext cx="9054767" cy="368280"/>
          </a:xfrm>
        </p:spPr>
        <p:txBody>
          <a:bodyPr>
            <a:noAutofit/>
          </a:bodyPr>
          <a:lstStyle>
            <a:lvl1pPr>
              <a:defRPr sz="1800" b="1" baseline="0">
                <a:solidFill>
                  <a:schemeClr val="tx1"/>
                </a:solidFill>
                <a:latin typeface="Cambria" pitchFamily="18" charset="0"/>
              </a:defRPr>
            </a:lvl1pPr>
          </a:lstStyle>
          <a:p>
            <a:r>
              <a:rPr lang="nb-NO" dirty="0" smtClean="0"/>
              <a:t>Klikk for å redigere tittelstil</a:t>
            </a:r>
            <a:endParaRPr lang="nb-NO" dirty="0"/>
          </a:p>
        </p:txBody>
      </p:sp>
      <p:sp>
        <p:nvSpPr>
          <p:cNvPr id="7" name="Plassholder for lysbildenummer 8"/>
          <p:cNvSpPr>
            <a:spLocks noGrp="1"/>
          </p:cNvSpPr>
          <p:nvPr>
            <p:ph type="sldNum" sz="quarter" idx="14"/>
          </p:nvPr>
        </p:nvSpPr>
        <p:spPr>
          <a:xfrm>
            <a:off x="0" y="6597352"/>
            <a:ext cx="928694" cy="260648"/>
          </a:xfrm>
          <a:prstGeom prst="rect">
            <a:avLst/>
          </a:prstGeom>
        </p:spPr>
        <p:txBody>
          <a:bodyPr anchor="ctr"/>
          <a:lstStyle>
            <a:lvl1pPr algn="ctr">
              <a:defRPr sz="1000" i="1">
                <a:latin typeface="Cambria" pitchFamily="18" charset="0"/>
                <a:cs typeface="Times New Roman" pitchFamily="18" charset="0"/>
              </a:defRPr>
            </a:lvl1pPr>
          </a:lstStyle>
          <a:p>
            <a:pPr>
              <a:defRPr/>
            </a:pPr>
            <a:fld id="{4D77DE57-7419-4DDD-93A2-1BF3226C7BDD}"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95300" y="717536"/>
            <a:ext cx="4376870" cy="639762"/>
          </a:xfrm>
        </p:spPr>
        <p:txBody>
          <a:bodyPr anchor="b">
            <a:normAutofit/>
          </a:bodyPr>
          <a:lstStyle>
            <a:lvl1pPr marL="0" indent="0">
              <a:buNone/>
              <a:defRPr sz="16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4" name="Plassholder for innhold 3"/>
          <p:cNvSpPr>
            <a:spLocks noGrp="1"/>
          </p:cNvSpPr>
          <p:nvPr>
            <p:ph sz="half" idx="2"/>
          </p:nvPr>
        </p:nvSpPr>
        <p:spPr>
          <a:xfrm>
            <a:off x="495300" y="1500177"/>
            <a:ext cx="4376870" cy="4625989"/>
          </a:xfrm>
        </p:spPr>
        <p:txBody>
          <a:bodyPr>
            <a:normAutofit/>
          </a:bodyPr>
          <a:lstStyle>
            <a:lvl1pPr>
              <a:defRPr sz="1600">
                <a:solidFill>
                  <a:schemeClr val="bg1">
                    <a:lumMod val="50000"/>
                  </a:schemeClr>
                </a:solidFill>
              </a:defRPr>
            </a:lvl1pPr>
            <a:lvl2pPr>
              <a:defRPr sz="1600">
                <a:solidFill>
                  <a:schemeClr val="bg1">
                    <a:lumMod val="50000"/>
                  </a:schemeClr>
                </a:solidFill>
              </a:defRPr>
            </a:lvl2pPr>
            <a:lvl3pPr>
              <a:defRPr sz="16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tekst 4"/>
          <p:cNvSpPr>
            <a:spLocks noGrp="1"/>
          </p:cNvSpPr>
          <p:nvPr>
            <p:ph type="body" sz="quarter" idx="3"/>
          </p:nvPr>
        </p:nvSpPr>
        <p:spPr>
          <a:xfrm>
            <a:off x="5032115" y="717536"/>
            <a:ext cx="4378590" cy="639762"/>
          </a:xfrm>
        </p:spPr>
        <p:txBody>
          <a:bodyPr anchor="b">
            <a:normAutofit/>
          </a:bodyPr>
          <a:lstStyle>
            <a:lvl1pPr marL="0" indent="0">
              <a:buNone/>
              <a:defRPr sz="16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6" name="Plassholder for innhold 5"/>
          <p:cNvSpPr>
            <a:spLocks noGrp="1"/>
          </p:cNvSpPr>
          <p:nvPr>
            <p:ph sz="quarter" idx="4"/>
          </p:nvPr>
        </p:nvSpPr>
        <p:spPr>
          <a:xfrm>
            <a:off x="5032115" y="1500177"/>
            <a:ext cx="4378590" cy="4625989"/>
          </a:xfrm>
        </p:spPr>
        <p:txBody>
          <a:bodyPr>
            <a:normAutofit/>
          </a:bodyPr>
          <a:lstStyle>
            <a:lvl1pPr>
              <a:defRPr sz="1600">
                <a:solidFill>
                  <a:schemeClr val="bg1">
                    <a:lumMod val="50000"/>
                  </a:schemeClr>
                </a:solidFill>
              </a:defRPr>
            </a:lvl1pPr>
            <a:lvl2pPr>
              <a:defRPr sz="1600">
                <a:solidFill>
                  <a:schemeClr val="bg1">
                    <a:lumMod val="50000"/>
                  </a:schemeClr>
                </a:solidFill>
              </a:defRPr>
            </a:lvl2pPr>
            <a:lvl3pPr>
              <a:defRPr sz="16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Tittel 1"/>
          <p:cNvSpPr>
            <a:spLocks noGrp="1"/>
          </p:cNvSpPr>
          <p:nvPr>
            <p:ph type="title"/>
          </p:nvPr>
        </p:nvSpPr>
        <p:spPr>
          <a:xfrm>
            <a:off x="464312" y="274638"/>
            <a:ext cx="8745202" cy="368280"/>
          </a:xfrm>
        </p:spPr>
        <p:txBody>
          <a:bodyPr>
            <a:noAutofit/>
          </a:bodyPr>
          <a:lstStyle>
            <a:lvl1pPr>
              <a:defRPr sz="2400" b="1" baseline="0">
                <a:solidFill>
                  <a:schemeClr val="bg1">
                    <a:lumMod val="50000"/>
                  </a:schemeClr>
                </a:solidFill>
              </a:defRPr>
            </a:lvl1pPr>
          </a:lstStyle>
          <a:p>
            <a:r>
              <a:rPr lang="nb-NO" dirty="0" smtClean="0"/>
              <a:t>Klikk for å redigere tittelstil</a:t>
            </a:r>
            <a:endParaRPr lang="nb-NO" dirty="0"/>
          </a:p>
        </p:txBody>
      </p:sp>
      <p:sp>
        <p:nvSpPr>
          <p:cNvPr id="9" name="Plassholder for lysbildenummer 8"/>
          <p:cNvSpPr>
            <a:spLocks noGrp="1"/>
          </p:cNvSpPr>
          <p:nvPr>
            <p:ph type="sldNum" sz="quarter" idx="14"/>
          </p:nvPr>
        </p:nvSpPr>
        <p:spPr>
          <a:xfrm>
            <a:off x="-35" y="6500834"/>
            <a:ext cx="928694" cy="214314"/>
          </a:xfrm>
          <a:prstGeom prst="rect">
            <a:avLst/>
          </a:prstGeom>
        </p:spPr>
        <p:txBody>
          <a:bodyPr/>
          <a:lstStyle>
            <a:lvl1pPr>
              <a:defRPr sz="1100" i="1">
                <a:latin typeface="Times New Roman" pitchFamily="18" charset="0"/>
                <a:cs typeface="Times New Roman" pitchFamily="18" charset="0"/>
              </a:defRPr>
            </a:lvl1pPr>
          </a:lstStyle>
          <a:p>
            <a:pPr>
              <a:defRPr/>
            </a:pPr>
            <a:fld id="{4D77DE57-7419-4DDD-93A2-1BF3226C7BDD}"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7" name="Plassholder for lysbildenummer 8"/>
          <p:cNvSpPr>
            <a:spLocks noGrp="1"/>
          </p:cNvSpPr>
          <p:nvPr>
            <p:ph type="sldNum" sz="quarter" idx="14"/>
          </p:nvPr>
        </p:nvSpPr>
        <p:spPr>
          <a:xfrm>
            <a:off x="-35" y="6500834"/>
            <a:ext cx="928694" cy="214314"/>
          </a:xfrm>
          <a:prstGeom prst="rect">
            <a:avLst/>
          </a:prstGeom>
        </p:spPr>
        <p:txBody>
          <a:bodyPr/>
          <a:lstStyle>
            <a:lvl1pPr>
              <a:defRPr sz="1100" i="1">
                <a:latin typeface="Times New Roman" pitchFamily="18" charset="0"/>
                <a:cs typeface="Times New Roman" pitchFamily="18" charset="0"/>
              </a:defRPr>
            </a:lvl1pPr>
          </a:lstStyle>
          <a:p>
            <a:pPr>
              <a:defRPr/>
            </a:pPr>
            <a:fld id="{4D77DE57-7419-4DDD-93A2-1BF3226C7BDD}"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lysbildenummer 8"/>
          <p:cNvSpPr>
            <a:spLocks noGrp="1"/>
          </p:cNvSpPr>
          <p:nvPr>
            <p:ph type="sldNum" sz="quarter" idx="14"/>
          </p:nvPr>
        </p:nvSpPr>
        <p:spPr>
          <a:xfrm>
            <a:off x="-35" y="6500834"/>
            <a:ext cx="928694" cy="214314"/>
          </a:xfrm>
          <a:prstGeom prst="rect">
            <a:avLst/>
          </a:prstGeom>
        </p:spPr>
        <p:txBody>
          <a:bodyPr/>
          <a:lstStyle>
            <a:lvl1pPr>
              <a:defRPr sz="1100" i="1">
                <a:latin typeface="Times New Roman" pitchFamily="18" charset="0"/>
                <a:cs typeface="Times New Roman" pitchFamily="18" charset="0"/>
              </a:defRPr>
            </a:lvl1pPr>
          </a:lstStyle>
          <a:p>
            <a:pPr>
              <a:defRPr/>
            </a:pPr>
            <a:fld id="{4D77DE57-7419-4DDD-93A2-1BF3226C7BDD}"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72972" y="785796"/>
            <a:ext cx="5537729" cy="5340369"/>
          </a:xfrm>
        </p:spPr>
        <p:txBody>
          <a:bodyPr/>
          <a:lstStyle>
            <a:lvl1pPr>
              <a:defRPr sz="320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95300" y="1214423"/>
            <a:ext cx="3259006" cy="4911741"/>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Plassholder for tekst 3"/>
          <p:cNvSpPr>
            <a:spLocks noGrp="1"/>
          </p:cNvSpPr>
          <p:nvPr>
            <p:ph type="body" sz="half" idx="13"/>
          </p:nvPr>
        </p:nvSpPr>
        <p:spPr>
          <a:xfrm>
            <a:off x="464312" y="785794"/>
            <a:ext cx="3250429" cy="357190"/>
          </a:xfrm>
        </p:spPr>
        <p:txBody>
          <a:bodyPr/>
          <a:lstStyle>
            <a:lvl1pPr marL="0" indent="0">
              <a:buNone/>
              <a:defRPr sz="18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9" name="Plassholder for lysbildenummer 8"/>
          <p:cNvSpPr>
            <a:spLocks noGrp="1"/>
          </p:cNvSpPr>
          <p:nvPr>
            <p:ph type="sldNum" sz="quarter" idx="14"/>
          </p:nvPr>
        </p:nvSpPr>
        <p:spPr>
          <a:xfrm>
            <a:off x="-35" y="6500834"/>
            <a:ext cx="928694" cy="214314"/>
          </a:xfrm>
          <a:prstGeom prst="rect">
            <a:avLst/>
          </a:prstGeom>
        </p:spPr>
        <p:txBody>
          <a:bodyPr/>
          <a:lstStyle>
            <a:lvl1pPr>
              <a:defRPr sz="1100" i="1">
                <a:latin typeface="Times New Roman" pitchFamily="18" charset="0"/>
                <a:cs typeface="Times New Roman" pitchFamily="18" charset="0"/>
              </a:defRPr>
            </a:lvl1pPr>
          </a:lstStyle>
          <a:p>
            <a:pPr>
              <a:defRPr/>
            </a:pPr>
            <a:fld id="{4D77DE57-7419-4DDD-93A2-1BF3226C7BDD}"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lysbildenummer 8"/>
          <p:cNvSpPr>
            <a:spLocks noGrp="1"/>
          </p:cNvSpPr>
          <p:nvPr>
            <p:ph type="sldNum" sz="quarter" idx="14"/>
          </p:nvPr>
        </p:nvSpPr>
        <p:spPr>
          <a:xfrm>
            <a:off x="-35" y="6500834"/>
            <a:ext cx="928694" cy="214314"/>
          </a:xfrm>
          <a:prstGeom prst="rect">
            <a:avLst/>
          </a:prstGeom>
        </p:spPr>
        <p:txBody>
          <a:bodyPr/>
          <a:lstStyle>
            <a:lvl1pPr>
              <a:defRPr sz="1100" i="1">
                <a:latin typeface="Times New Roman" pitchFamily="18" charset="0"/>
                <a:cs typeface="Times New Roman" pitchFamily="18" charset="0"/>
              </a:defRPr>
            </a:lvl1pPr>
          </a:lstStyle>
          <a:p>
            <a:pPr>
              <a:defRPr/>
            </a:pPr>
            <a:fld id="{4D77DE57-7419-4DDD-93A2-1BF3226C7BDD}"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6453336"/>
            <a:ext cx="9906000" cy="404664"/>
          </a:xfrm>
          <a:prstGeom prst="rect">
            <a:avLst/>
          </a:prstGeom>
          <a:solidFill>
            <a:schemeClr val="bg1">
              <a:lumMod val="6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ct val="0"/>
              </a:spcBef>
              <a:spcAft>
                <a:spcPts val="0"/>
              </a:spcAft>
              <a:buClrTx/>
              <a:buSzTx/>
              <a:buFontTx/>
              <a:buNone/>
              <a:tabLst/>
            </a:pPr>
            <a:r>
              <a:rPr kumimoji="0" lang="nb-NO" sz="800" b="0" i="0" u="none" strike="noStrike" kern="1200" cap="none" spc="0" normalizeH="0" baseline="0" noProof="0" dirty="0" smtClean="0">
                <a:ln>
                  <a:noFill/>
                </a:ln>
                <a:solidFill>
                  <a:schemeClr val="accent1">
                    <a:lumMod val="75000"/>
                  </a:schemeClr>
                </a:solidFill>
                <a:effectLst/>
                <a:uLnTx/>
                <a:uFillTx/>
                <a:latin typeface="Calibri Light" panose="020F0302020204030204" pitchFamily="34" charset="0"/>
                <a:ea typeface="+mn-ea"/>
                <a:cs typeface="Times New Roman" pitchFamily="18" charset="0"/>
              </a:rPr>
              <a:t>Bergen Capital Management AS – Presentasjon Økonomisjefsamling – Gjeldsforvaltning og lånemarkedet – mandag 17. oktober 2016 </a:t>
            </a:r>
          </a:p>
        </p:txBody>
      </p:sp>
      <p:sp>
        <p:nvSpPr>
          <p:cNvPr id="1026" name="Plassholder for tittel 1"/>
          <p:cNvSpPr>
            <a:spLocks noGrp="1"/>
          </p:cNvSpPr>
          <p:nvPr>
            <p:ph type="title"/>
          </p:nvPr>
        </p:nvSpPr>
        <p:spPr bwMode="auto">
          <a:xfrm>
            <a:off x="0" y="0"/>
            <a:ext cx="9906000"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dirty="0" smtClean="0"/>
              <a:t>Klikk for å redigere tittelstil</a:t>
            </a:r>
          </a:p>
        </p:txBody>
      </p:sp>
      <p:sp>
        <p:nvSpPr>
          <p:cNvPr id="1027" name="Plassholder for tekst 2"/>
          <p:cNvSpPr>
            <a:spLocks noGrp="1"/>
          </p:cNvSpPr>
          <p:nvPr>
            <p:ph type="body" idx="1"/>
          </p:nvPr>
        </p:nvSpPr>
        <p:spPr bwMode="auto">
          <a:xfrm>
            <a:off x="495300" y="928670"/>
            <a:ext cx="8915400" cy="51974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p>
        </p:txBody>
      </p:sp>
      <p:sp>
        <p:nvSpPr>
          <p:cNvPr id="4" name="Plassholder for dato 3"/>
          <p:cNvSpPr>
            <a:spLocks noGrp="1"/>
          </p:cNvSpPr>
          <p:nvPr>
            <p:ph type="dt" sz="half" idx="2"/>
          </p:nvPr>
        </p:nvSpPr>
        <p:spPr>
          <a:xfrm>
            <a:off x="495300" y="6525344"/>
            <a:ext cx="2311400" cy="196132"/>
          </a:xfrm>
          <a:prstGeom prst="rect">
            <a:avLst/>
          </a:prstGeom>
        </p:spPr>
        <p:txBody>
          <a:bodyPr vert="horz" lIns="91440" tIns="45720" rIns="91440" bIns="45720" rtlCol="0" anchor="ctr"/>
          <a:lstStyle>
            <a:lvl1pPr algn="l" fontAlgn="auto">
              <a:spcBef>
                <a:spcPts val="0"/>
              </a:spcBef>
              <a:spcAft>
                <a:spcPts val="0"/>
              </a:spcAft>
              <a:defRPr sz="800" i="1">
                <a:solidFill>
                  <a:schemeClr val="tx1">
                    <a:tint val="75000"/>
                  </a:schemeClr>
                </a:solidFill>
                <a:latin typeface="Times New Roman" pitchFamily="18" charset="0"/>
                <a:cs typeface="Times New Roman" pitchFamily="18" charset="0"/>
              </a:defRPr>
            </a:lvl1pPr>
          </a:lstStyle>
          <a:p>
            <a:pPr>
              <a:defRPr/>
            </a:pPr>
            <a:endParaRPr lang="nb-NO" dirty="0"/>
          </a:p>
        </p:txBody>
      </p:sp>
      <p:pic>
        <p:nvPicPr>
          <p:cNvPr id="1031" name="Bilde 6" descr="logofinal.png"/>
          <p:cNvPicPr>
            <a:picLocks noChangeAspect="1"/>
          </p:cNvPicPr>
          <p:nvPr/>
        </p:nvPicPr>
        <p:blipFill>
          <a:blip r:embed="rId14" cstate="print"/>
          <a:srcRect b="54340"/>
          <a:stretch>
            <a:fillRect/>
          </a:stretch>
        </p:blipFill>
        <p:spPr bwMode="auto">
          <a:xfrm>
            <a:off x="8481392" y="6525343"/>
            <a:ext cx="1286872" cy="268171"/>
          </a:xfrm>
          <a:prstGeom prst="rect">
            <a:avLst/>
          </a:prstGeom>
          <a:noFill/>
          <a:ln w="9525">
            <a:noFill/>
            <a:miter lim="800000"/>
            <a:headEnd/>
            <a:tailEnd/>
          </a:ln>
        </p:spPr>
      </p:pic>
      <p:sp>
        <p:nvSpPr>
          <p:cNvPr id="12" name="TekstSylinder 11"/>
          <p:cNvSpPr txBox="1"/>
          <p:nvPr/>
        </p:nvSpPr>
        <p:spPr>
          <a:xfrm>
            <a:off x="3018235" y="1071563"/>
            <a:ext cx="3018234" cy="500062"/>
          </a:xfrm>
          <a:prstGeom prst="rect">
            <a:avLst/>
          </a:prstGeom>
        </p:spPr>
        <p:txBody>
          <a:bodyPr anchor="ctr">
            <a:normAutofit/>
          </a:bodyPr>
          <a:lstStyle/>
          <a:p>
            <a:pPr fontAlgn="auto">
              <a:spcAft>
                <a:spcPts val="0"/>
              </a:spcAft>
              <a:defRPr/>
            </a:pPr>
            <a:endParaRPr lang="nb-NO" sz="2000" dirty="0">
              <a:latin typeface="+mj-lt"/>
              <a:ea typeface="+mj-ea"/>
              <a:cs typeface="+mj-cs"/>
            </a:endParaRPr>
          </a:p>
        </p:txBody>
      </p:sp>
      <p:cxnSp>
        <p:nvCxnSpPr>
          <p:cNvPr id="11" name="Rett linje 10"/>
          <p:cNvCxnSpPr/>
          <p:nvPr/>
        </p:nvCxnSpPr>
        <p:spPr>
          <a:xfrm>
            <a:off x="0" y="620688"/>
            <a:ext cx="9906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Rett linje 2"/>
          <p:cNvCxnSpPr/>
          <p:nvPr userDrawn="1"/>
        </p:nvCxnSpPr>
        <p:spPr>
          <a:xfrm>
            <a:off x="0" y="6453336"/>
            <a:ext cx="9906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59" r:id="rId4"/>
    <p:sldLayoutId id="2147483760" r:id="rId5"/>
    <p:sldLayoutId id="2147483741" r:id="rId6"/>
    <p:sldLayoutId id="2147483742" r:id="rId7"/>
    <p:sldLayoutId id="2147483743" r:id="rId8"/>
    <p:sldLayoutId id="2147483745" r:id="rId9"/>
    <p:sldLayoutId id="2147483746" r:id="rId10"/>
    <p:sldLayoutId id="2147483747" r:id="rId11"/>
    <p:sldLayoutId id="214748376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2400" kern="1200">
          <a:solidFill>
            <a:schemeClr val="accent1">
              <a:lumMod val="75000"/>
            </a:schemeClr>
          </a:solidFill>
          <a:latin typeface="Times New Roman" panose="02020603050405020304" pitchFamily="18" charset="0"/>
          <a:ea typeface="+mj-ea"/>
          <a:cs typeface="Times New Roman" panose="02020603050405020304" pitchFamily="18"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Plassholder for tittel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2051" name="Plassholder for tekst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nb-NO"/>
          </a:p>
        </p:txBody>
      </p:sp>
      <p:sp>
        <p:nvSpPr>
          <p:cNvPr id="5" name="Plassholder for bunntekst 4"/>
          <p:cNvSpPr>
            <a:spLocks noGrp="1"/>
          </p:cNvSpPr>
          <p:nvPr>
            <p:ph type="ftr" sz="quarter" idx="3"/>
          </p:nvPr>
        </p:nvSpPr>
        <p:spPr>
          <a:xfrm>
            <a:off x="3384550" y="635636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b-NO"/>
          </a:p>
        </p:txBody>
      </p:sp>
      <p:sp>
        <p:nvSpPr>
          <p:cNvPr id="6" name="Plassholder for lysbildenumm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57BD2F8-D250-4566-813F-0D67C1A727C1}"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744"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png"/></Relationships>
</file>

<file path=ppt/slides/_rels/slide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oleObject" Target="../embeddings/oleObject1.bin"/><Relationship Id="rId7"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8.emf"/><Relationship Id="rId4" Type="http://schemas.openxmlformats.org/officeDocument/2006/relationships/package" Target="../embeddings/Microsoft_Excel_Worksheet1.xlsx"/></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0.emf"/><Relationship Id="rId4" Type="http://schemas.openxmlformats.org/officeDocument/2006/relationships/package" Target="../embeddings/Microsoft_Excel_Worksheet3.xlsx"/></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9" Type="http://schemas.openxmlformats.org/officeDocument/2006/relationships/image" Target="../media/image54.png"/><Relationship Id="rId3" Type="http://schemas.openxmlformats.org/officeDocument/2006/relationships/image" Target="../media/image18.png"/><Relationship Id="rId21" Type="http://schemas.openxmlformats.org/officeDocument/2006/relationships/image" Target="../media/image36.png"/><Relationship Id="rId34" Type="http://schemas.openxmlformats.org/officeDocument/2006/relationships/image" Target="../media/image49.png"/><Relationship Id="rId42" Type="http://schemas.openxmlformats.org/officeDocument/2006/relationships/image" Target="../media/image57.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jpeg"/><Relationship Id="rId33" Type="http://schemas.openxmlformats.org/officeDocument/2006/relationships/image" Target="../media/image48.png"/><Relationship Id="rId38" Type="http://schemas.openxmlformats.org/officeDocument/2006/relationships/image" Target="../media/image53.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41"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37" Type="http://schemas.openxmlformats.org/officeDocument/2006/relationships/image" Target="../media/image52.png"/><Relationship Id="rId40" Type="http://schemas.openxmlformats.org/officeDocument/2006/relationships/image" Target="../media/image55.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51.png"/><Relationship Id="rId10" Type="http://schemas.openxmlformats.org/officeDocument/2006/relationships/image" Target="../media/image25.png"/><Relationship Id="rId19" Type="http://schemas.openxmlformats.org/officeDocument/2006/relationships/image" Target="../media/image34.png"/><Relationship Id="rId31" Type="http://schemas.openxmlformats.org/officeDocument/2006/relationships/image" Target="../media/image46.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 Id="rId35" Type="http://schemas.openxmlformats.org/officeDocument/2006/relationships/image" Target="../media/image50.png"/></Relationships>
</file>

<file path=ppt/slides/_rels/slide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70.png"/><Relationship Id="rId3" Type="http://schemas.openxmlformats.org/officeDocument/2006/relationships/image" Target="../media/image60.gif"/><Relationship Id="rId7" Type="http://schemas.openxmlformats.org/officeDocument/2006/relationships/image" Target="../media/image64.gif"/><Relationship Id="rId12" Type="http://schemas.openxmlformats.org/officeDocument/2006/relationships/image" Target="../media/image69.jpg"/><Relationship Id="rId2" Type="http://schemas.openxmlformats.org/officeDocument/2006/relationships/image" Target="../media/image59.gif"/><Relationship Id="rId1" Type="http://schemas.openxmlformats.org/officeDocument/2006/relationships/slideLayout" Target="../slideLayouts/slideLayout4.xml"/><Relationship Id="rId6" Type="http://schemas.openxmlformats.org/officeDocument/2006/relationships/image" Target="../media/image63.gif"/><Relationship Id="rId11" Type="http://schemas.openxmlformats.org/officeDocument/2006/relationships/image" Target="../media/image68.pn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png"/><Relationship Id="rId9" Type="http://schemas.openxmlformats.org/officeDocument/2006/relationships/image" Target="../media/image6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357990" y="548680"/>
            <a:ext cx="9190021" cy="1512168"/>
          </a:xfrm>
          <a:ln>
            <a:noFill/>
          </a:ln>
        </p:spPr>
        <p:txBody>
          <a:bodyPr anchor="ctr"/>
          <a:lstStyle/>
          <a:p>
            <a:pPr>
              <a:lnSpc>
                <a:spcPct val="150000"/>
              </a:lnSpc>
            </a:pPr>
            <a:r>
              <a:rPr lang="nb-NO" sz="3400" dirty="0" smtClean="0">
                <a:solidFill>
                  <a:schemeClr val="accent1">
                    <a:lumMod val="75000"/>
                  </a:schemeClr>
                </a:solidFill>
                <a:latin typeface="Calibri Light" panose="020F0302020204030204" pitchFamily="34" charset="0"/>
                <a:cs typeface="Times New Roman" pitchFamily="18" charset="0"/>
              </a:rPr>
              <a:t>Lånemarkedet for kommuner og fylkeskommuner</a:t>
            </a:r>
            <a:r>
              <a:rPr lang="nb-NO" sz="2400" dirty="0" smtClean="0">
                <a:latin typeface="Times New Roman" pitchFamily="18" charset="0"/>
                <a:cs typeface="Times New Roman" pitchFamily="18" charset="0"/>
              </a:rPr>
              <a:t/>
            </a:r>
            <a:br>
              <a:rPr lang="nb-NO" sz="2400" dirty="0" smtClean="0">
                <a:latin typeface="Times New Roman" pitchFamily="18" charset="0"/>
                <a:cs typeface="Times New Roman" pitchFamily="18" charset="0"/>
              </a:rPr>
            </a:br>
            <a:r>
              <a:rPr lang="nb-NO" sz="1200" dirty="0" smtClean="0">
                <a:solidFill>
                  <a:schemeClr val="tx1">
                    <a:lumMod val="50000"/>
                    <a:lumOff val="50000"/>
                  </a:schemeClr>
                </a:solidFill>
                <a:cs typeface="Times New Roman" pitchFamily="18" charset="0"/>
              </a:rPr>
              <a:t>Gjeldsforvaltning - Optimalisering av innlånsporteføljen for å sikre lave finansieringskostnader hensyntatt akseptabel rente- og refinsieringsrisiko</a:t>
            </a:r>
            <a:endParaRPr lang="nb-NO" sz="1200" dirty="0">
              <a:solidFill>
                <a:schemeClr val="tx1">
                  <a:lumMod val="50000"/>
                  <a:lumOff val="50000"/>
                </a:schemeClr>
              </a:solidFill>
              <a:cs typeface="Times New Roman" pitchFamily="18" charset="0"/>
            </a:endParaRPr>
          </a:p>
        </p:txBody>
      </p:sp>
      <p:graphicFrame>
        <p:nvGraphicFramePr>
          <p:cNvPr id="6" name="Plassholder for innhold 5"/>
          <p:cNvGraphicFramePr>
            <a:graphicFrameLocks noGrp="1"/>
          </p:cNvGraphicFramePr>
          <p:nvPr>
            <p:ph idx="15"/>
            <p:extLst>
              <p:ext uri="{D42A27DB-BD31-4B8C-83A1-F6EECF244321}">
                <p14:modId xmlns:p14="http://schemas.microsoft.com/office/powerpoint/2010/main" val="3889206860"/>
              </p:ext>
            </p:extLst>
          </p:nvPr>
        </p:nvGraphicFramePr>
        <p:xfrm>
          <a:off x="187275" y="4725144"/>
          <a:ext cx="9531450" cy="1402080"/>
        </p:xfrm>
        <a:graphic>
          <a:graphicData uri="http://schemas.openxmlformats.org/drawingml/2006/table">
            <a:tbl>
              <a:tblPr bandRow="1">
                <a:tableStyleId>{5C22544A-7EE6-4342-B048-85BDC9FD1C3A}</a:tableStyleId>
              </a:tblPr>
              <a:tblGrid>
                <a:gridCol w="3341037"/>
                <a:gridCol w="3018266"/>
                <a:gridCol w="3172147"/>
              </a:tblGrid>
              <a:tr h="370840">
                <a:tc>
                  <a:txBody>
                    <a:bodyPr/>
                    <a:lstStyle/>
                    <a:p>
                      <a:r>
                        <a:rPr lang="nb-NO" sz="1000" b="1" dirty="0" smtClean="0">
                          <a:solidFill>
                            <a:schemeClr val="tx1"/>
                          </a:solidFill>
                          <a:latin typeface="+mj-lt"/>
                          <a:cs typeface="Times New Roman" pitchFamily="18" charset="0"/>
                        </a:rPr>
                        <a:t>Morten Pettersen,</a:t>
                      </a:r>
                      <a:r>
                        <a:rPr lang="nb-NO" sz="1000" b="1" baseline="0" dirty="0" smtClean="0">
                          <a:solidFill>
                            <a:schemeClr val="tx1"/>
                          </a:solidFill>
                          <a:latin typeface="+mj-lt"/>
                          <a:cs typeface="Times New Roman" pitchFamily="18" charset="0"/>
                        </a:rPr>
                        <a:t> Forvalter</a:t>
                      </a:r>
                    </a:p>
                    <a:p>
                      <a:r>
                        <a:rPr lang="nb-NO" sz="1000" baseline="0" dirty="0" smtClean="0">
                          <a:solidFill>
                            <a:schemeClr val="tx1">
                              <a:lumMod val="50000"/>
                              <a:lumOff val="50000"/>
                            </a:schemeClr>
                          </a:solidFill>
                          <a:latin typeface="+mj-lt"/>
                          <a:cs typeface="Times New Roman" pitchFamily="18" charset="0"/>
                        </a:rPr>
                        <a:t>morten@bergencapitalmanagement.no</a:t>
                      </a:r>
                    </a:p>
                    <a:p>
                      <a:r>
                        <a:rPr lang="nb-NO" sz="1000" baseline="0" dirty="0" smtClean="0">
                          <a:solidFill>
                            <a:schemeClr val="tx1">
                              <a:lumMod val="50000"/>
                              <a:lumOff val="50000"/>
                            </a:schemeClr>
                          </a:solidFill>
                          <a:latin typeface="+mj-lt"/>
                          <a:cs typeface="Times New Roman" pitchFamily="18" charset="0"/>
                        </a:rPr>
                        <a:t>+ 47 95 48 63 79</a:t>
                      </a:r>
                      <a:endParaRPr lang="nb-NO" sz="1000" dirty="0" smtClean="0">
                        <a:solidFill>
                          <a:schemeClr val="tx1">
                            <a:lumMod val="50000"/>
                            <a:lumOff val="50000"/>
                          </a:schemeClr>
                        </a:solidFill>
                        <a:latin typeface="+mj-lt"/>
                        <a:cs typeface="Times New Roman" pitchFamily="18" charset="0"/>
                      </a:endParaRPr>
                    </a:p>
                  </a:txBody>
                  <a:tcPr marL="99060" marR="990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b-NO" sz="1000" b="1" dirty="0" smtClean="0">
                          <a:solidFill>
                            <a:schemeClr val="tx1"/>
                          </a:solidFill>
                          <a:latin typeface="+mj-lt"/>
                          <a:cs typeface="Times New Roman" pitchFamily="18" charset="0"/>
                        </a:rPr>
                        <a:t>Kenneth Christoffersen, Forvalter</a:t>
                      </a:r>
                      <a:endParaRPr lang="nb-NO" sz="1000" b="1" baseline="0" dirty="0" smtClean="0">
                        <a:solidFill>
                          <a:schemeClr val="tx1"/>
                        </a:solidFill>
                        <a:latin typeface="+mj-lt"/>
                        <a:cs typeface="Times New Roman" pitchFamily="18" charset="0"/>
                      </a:endParaRPr>
                    </a:p>
                    <a:p>
                      <a:r>
                        <a:rPr lang="nb-NO" sz="1000" baseline="0" dirty="0" smtClean="0">
                          <a:solidFill>
                            <a:schemeClr val="tx1">
                              <a:lumMod val="50000"/>
                              <a:lumOff val="50000"/>
                            </a:schemeClr>
                          </a:solidFill>
                          <a:latin typeface="+mj-lt"/>
                          <a:cs typeface="Times New Roman" pitchFamily="18" charset="0"/>
                        </a:rPr>
                        <a:t>kenneth@bergencapitalmanagement.no</a:t>
                      </a:r>
                    </a:p>
                    <a:p>
                      <a:r>
                        <a:rPr lang="nb-NO" sz="1000" baseline="0" dirty="0" smtClean="0">
                          <a:solidFill>
                            <a:schemeClr val="tx1">
                              <a:lumMod val="50000"/>
                              <a:lumOff val="50000"/>
                            </a:schemeClr>
                          </a:solidFill>
                          <a:latin typeface="+mj-lt"/>
                          <a:cs typeface="Times New Roman" pitchFamily="18" charset="0"/>
                        </a:rPr>
                        <a:t>+ 47 92 82 95 38</a:t>
                      </a:r>
                      <a:endParaRPr lang="nb-NO" sz="1000" dirty="0">
                        <a:solidFill>
                          <a:schemeClr val="tx1">
                            <a:lumMod val="50000"/>
                            <a:lumOff val="50000"/>
                          </a:schemeClr>
                        </a:solidFill>
                        <a:latin typeface="+mj-lt"/>
                        <a:cs typeface="Times New Roman" pitchFamily="18" charset="0"/>
                      </a:endParaRPr>
                    </a:p>
                  </a:txBody>
                  <a:tcPr marL="99060" marR="990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b-NO" sz="1000" b="1" dirty="0" smtClean="0">
                          <a:solidFill>
                            <a:schemeClr val="tx1"/>
                          </a:solidFill>
                          <a:latin typeface="+mj-lt"/>
                          <a:cs typeface="Times New Roman" pitchFamily="18" charset="0"/>
                        </a:rPr>
                        <a:t>Veronica B. Nilsen, Quality &amp; Compliance Manager</a:t>
                      </a:r>
                    </a:p>
                    <a:p>
                      <a:r>
                        <a:rPr lang="nb-NO" sz="1000" b="0" dirty="0" smtClean="0">
                          <a:solidFill>
                            <a:schemeClr val="bg1">
                              <a:lumMod val="50000"/>
                            </a:schemeClr>
                          </a:solidFill>
                          <a:latin typeface="+mj-lt"/>
                          <a:cs typeface="Times New Roman" pitchFamily="18" charset="0"/>
                        </a:rPr>
                        <a:t>veronica@bergencapitalmanagement.no</a:t>
                      </a:r>
                    </a:p>
                    <a:p>
                      <a:r>
                        <a:rPr lang="nb-NO" sz="1000" b="0" dirty="0" smtClean="0">
                          <a:solidFill>
                            <a:schemeClr val="bg1">
                              <a:lumMod val="50000"/>
                            </a:schemeClr>
                          </a:solidFill>
                          <a:latin typeface="+mj-lt"/>
                          <a:cs typeface="Times New Roman" pitchFamily="18" charset="0"/>
                        </a:rPr>
                        <a:t>+ 47 938 95 773</a:t>
                      </a:r>
                    </a:p>
                    <a:p>
                      <a:endParaRPr lang="nb-NO" sz="1000" b="0" dirty="0">
                        <a:solidFill>
                          <a:schemeClr val="bg1">
                            <a:lumMod val="50000"/>
                          </a:schemeClr>
                        </a:solidFill>
                        <a:latin typeface="+mj-lt"/>
                        <a:cs typeface="Times New Roman" pitchFamily="18" charset="0"/>
                      </a:endParaRPr>
                    </a:p>
                  </a:txBody>
                  <a:tcPr marL="99060" marR="9906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nb-NO" sz="1000" b="1" dirty="0" smtClean="0">
                          <a:solidFill>
                            <a:schemeClr val="tx1"/>
                          </a:solidFill>
                          <a:latin typeface="+mj-lt"/>
                          <a:cs typeface="Times New Roman" pitchFamily="18" charset="0"/>
                        </a:rPr>
                        <a:t>Hege Christoffersen,</a:t>
                      </a:r>
                      <a:r>
                        <a:rPr lang="nb-NO" sz="1000" b="1" baseline="0" dirty="0" smtClean="0">
                          <a:solidFill>
                            <a:schemeClr val="tx1"/>
                          </a:solidFill>
                          <a:latin typeface="+mj-lt"/>
                          <a:cs typeface="Times New Roman" pitchFamily="18" charset="0"/>
                        </a:rPr>
                        <a:t>  Forvalter</a:t>
                      </a:r>
                    </a:p>
                    <a:p>
                      <a:r>
                        <a:rPr lang="nb-NO" sz="1000" baseline="0" dirty="0" smtClean="0">
                          <a:solidFill>
                            <a:schemeClr val="tx1">
                              <a:lumMod val="50000"/>
                              <a:lumOff val="50000"/>
                            </a:schemeClr>
                          </a:solidFill>
                          <a:latin typeface="+mj-lt"/>
                          <a:cs typeface="Times New Roman" pitchFamily="18" charset="0"/>
                        </a:rPr>
                        <a:t>hc@bergencapitalmanagement.no</a:t>
                      </a:r>
                    </a:p>
                    <a:p>
                      <a:r>
                        <a:rPr lang="nb-NO" sz="1000" baseline="0" dirty="0" smtClean="0">
                          <a:solidFill>
                            <a:schemeClr val="tx1">
                              <a:lumMod val="50000"/>
                              <a:lumOff val="50000"/>
                            </a:schemeClr>
                          </a:solidFill>
                          <a:latin typeface="+mj-lt"/>
                          <a:cs typeface="Times New Roman" pitchFamily="18" charset="0"/>
                        </a:rPr>
                        <a:t>+ 47 93 61 30 08</a:t>
                      </a:r>
                      <a:endParaRPr lang="nb-NO" sz="1000" dirty="0" smtClean="0">
                        <a:solidFill>
                          <a:schemeClr val="tx1">
                            <a:lumMod val="50000"/>
                            <a:lumOff val="50000"/>
                          </a:schemeClr>
                        </a:solidFill>
                        <a:latin typeface="+mj-lt"/>
                        <a:cs typeface="Times New Roman" pitchFamily="18" charset="0"/>
                      </a:endParaRPr>
                    </a:p>
                  </a:txBody>
                  <a:tcPr marL="99060" marR="990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b-NO" sz="1000" b="1" dirty="0" smtClean="0">
                          <a:solidFill>
                            <a:schemeClr val="tx1"/>
                          </a:solidFill>
                          <a:latin typeface="+mj-lt"/>
                          <a:cs typeface="Times New Roman" pitchFamily="18" charset="0"/>
                        </a:rPr>
                        <a:t>Gunnar Olseth,</a:t>
                      </a:r>
                      <a:r>
                        <a:rPr lang="nb-NO" sz="1000" b="1" baseline="0" dirty="0" smtClean="0">
                          <a:solidFill>
                            <a:schemeClr val="tx1"/>
                          </a:solidFill>
                          <a:latin typeface="+mj-lt"/>
                          <a:cs typeface="Times New Roman" pitchFamily="18" charset="0"/>
                        </a:rPr>
                        <a:t> Forvalter</a:t>
                      </a:r>
                    </a:p>
                    <a:p>
                      <a:r>
                        <a:rPr lang="nb-NO" sz="1000" baseline="0" dirty="0" smtClean="0">
                          <a:solidFill>
                            <a:schemeClr val="tx1">
                              <a:lumMod val="50000"/>
                              <a:lumOff val="50000"/>
                            </a:schemeClr>
                          </a:solidFill>
                          <a:latin typeface="+mj-lt"/>
                          <a:cs typeface="Times New Roman" pitchFamily="18" charset="0"/>
                        </a:rPr>
                        <a:t>gunnar@bergencapitalmanagement.no</a:t>
                      </a:r>
                    </a:p>
                    <a:p>
                      <a:r>
                        <a:rPr lang="nb-NO" sz="1000" baseline="0" dirty="0" smtClean="0">
                          <a:solidFill>
                            <a:schemeClr val="tx1">
                              <a:lumMod val="50000"/>
                              <a:lumOff val="50000"/>
                            </a:schemeClr>
                          </a:solidFill>
                          <a:latin typeface="+mj-lt"/>
                          <a:cs typeface="Times New Roman" pitchFamily="18" charset="0"/>
                        </a:rPr>
                        <a:t>+ 47 90 60 28 33</a:t>
                      </a:r>
                      <a:endParaRPr lang="nb-NO" sz="1000" dirty="0">
                        <a:solidFill>
                          <a:schemeClr val="tx1">
                            <a:lumMod val="50000"/>
                            <a:lumOff val="50000"/>
                          </a:schemeClr>
                        </a:solidFill>
                        <a:latin typeface="+mj-lt"/>
                        <a:cs typeface="Times New Roman" pitchFamily="18" charset="0"/>
                      </a:endParaRPr>
                    </a:p>
                  </a:txBody>
                  <a:tcPr marL="99060" marR="990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b-NO" sz="1000" b="1" kern="1200" dirty="0" smtClean="0">
                          <a:solidFill>
                            <a:schemeClr val="tx1"/>
                          </a:solidFill>
                          <a:latin typeface="+mj-lt"/>
                          <a:ea typeface="+mn-ea"/>
                          <a:cs typeface="Times New Roman" pitchFamily="18" charset="0"/>
                        </a:rPr>
                        <a:t>Kristian Pettersson</a:t>
                      </a:r>
                      <a:r>
                        <a:rPr lang="nb-NO" sz="1000" b="1" kern="1200" baseline="0" dirty="0" smtClean="0">
                          <a:solidFill>
                            <a:schemeClr val="tx1"/>
                          </a:solidFill>
                          <a:latin typeface="+mj-lt"/>
                          <a:ea typeface="+mn-ea"/>
                          <a:cs typeface="Times New Roman" pitchFamily="18" charset="0"/>
                        </a:rPr>
                        <a:t>, Senior Finanskonsulent </a:t>
                      </a:r>
                      <a:r>
                        <a:rPr lang="nb-NO" sz="1000" kern="1200" baseline="0" dirty="0" smtClean="0">
                          <a:solidFill>
                            <a:schemeClr val="tx1">
                              <a:lumMod val="50000"/>
                              <a:lumOff val="50000"/>
                            </a:schemeClr>
                          </a:solidFill>
                          <a:latin typeface="+mj-lt"/>
                          <a:ea typeface="+mn-ea"/>
                          <a:cs typeface="Times New Roman" pitchFamily="18" charset="0"/>
                        </a:rPr>
                        <a:t>kristian@bergencapitalmanagement.no</a:t>
                      </a:r>
                    </a:p>
                    <a:p>
                      <a:r>
                        <a:rPr lang="nb-NO" sz="1000" kern="1200" baseline="0" dirty="0" smtClean="0">
                          <a:solidFill>
                            <a:schemeClr val="tx1">
                              <a:lumMod val="50000"/>
                              <a:lumOff val="50000"/>
                            </a:schemeClr>
                          </a:solidFill>
                          <a:latin typeface="+mj-lt"/>
                          <a:ea typeface="+mn-ea"/>
                          <a:cs typeface="Times New Roman" pitchFamily="18" charset="0"/>
                        </a:rPr>
                        <a:t>+ 47 95 24 79 52</a:t>
                      </a:r>
                      <a:endParaRPr lang="nb-NO" sz="1000" kern="1200" dirty="0" smtClean="0">
                        <a:solidFill>
                          <a:schemeClr val="tx1">
                            <a:lumMod val="50000"/>
                            <a:lumOff val="50000"/>
                          </a:schemeClr>
                        </a:solidFill>
                        <a:latin typeface="+mj-lt"/>
                        <a:ea typeface="+mn-ea"/>
                        <a:cs typeface="Times New Roman" pitchFamily="18" charset="0"/>
                      </a:endParaRPr>
                    </a:p>
                    <a:p>
                      <a:endParaRPr lang="nb-NO" sz="1000" dirty="0">
                        <a:solidFill>
                          <a:schemeClr val="tx1">
                            <a:lumMod val="50000"/>
                            <a:lumOff val="50000"/>
                          </a:schemeClr>
                        </a:solidFill>
                        <a:latin typeface="+mj-lt"/>
                        <a:cs typeface="Times New Roman" pitchFamily="18" charset="0"/>
                      </a:endParaRPr>
                    </a:p>
                  </a:txBody>
                  <a:tcPr marL="99060" marR="9906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Rektangel 7"/>
          <p:cNvSpPr/>
          <p:nvPr/>
        </p:nvSpPr>
        <p:spPr>
          <a:xfrm>
            <a:off x="0" y="0"/>
            <a:ext cx="9906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descr="love.jpg"/>
          <p:cNvPicPr>
            <a:picLocks noChangeAspect="1"/>
          </p:cNvPicPr>
          <p:nvPr/>
        </p:nvPicPr>
        <p:blipFill>
          <a:blip r:embed="rId3" cstate="print"/>
          <a:srcRect l="41818" t="8449" r="29091" b="14545"/>
          <a:stretch>
            <a:fillRect/>
          </a:stretch>
        </p:blipFill>
        <p:spPr>
          <a:xfrm>
            <a:off x="2583269" y="2348880"/>
            <a:ext cx="1355618" cy="1656185"/>
          </a:xfrm>
          <a:prstGeom prst="rect">
            <a:avLst/>
          </a:prstGeom>
        </p:spPr>
      </p:pic>
      <p:pic>
        <p:nvPicPr>
          <p:cNvPr id="13" name="Bilde 12" descr="864508_59404021.jpg"/>
          <p:cNvPicPr>
            <a:picLocks noChangeAspect="1"/>
          </p:cNvPicPr>
          <p:nvPr/>
        </p:nvPicPr>
        <p:blipFill>
          <a:blip r:embed="rId4" cstate="print">
            <a:grayscl/>
          </a:blip>
          <a:srcRect l="18666" t="4110" r="6667"/>
          <a:stretch>
            <a:fillRect/>
          </a:stretch>
        </p:blipFill>
        <p:spPr>
          <a:xfrm>
            <a:off x="4016896" y="2204865"/>
            <a:ext cx="2277854" cy="1800199"/>
          </a:xfrm>
          <a:prstGeom prst="rect">
            <a:avLst/>
          </a:prstGeom>
        </p:spPr>
      </p:pic>
      <p:pic>
        <p:nvPicPr>
          <p:cNvPr id="14" name="Bilde 13" descr="borsnotering2008_10_31-11_22_14.jpg"/>
          <p:cNvPicPr>
            <a:picLocks noChangeAspect="1"/>
          </p:cNvPicPr>
          <p:nvPr/>
        </p:nvPicPr>
        <p:blipFill>
          <a:blip r:embed="rId5" cstate="print"/>
          <a:srcRect l="3002" r="2204"/>
          <a:stretch>
            <a:fillRect/>
          </a:stretch>
        </p:blipFill>
        <p:spPr>
          <a:xfrm>
            <a:off x="6357156" y="2315106"/>
            <a:ext cx="3354373" cy="1633206"/>
          </a:xfrm>
          <a:prstGeom prst="rect">
            <a:avLst/>
          </a:prstGeom>
        </p:spPr>
      </p:pic>
      <p:pic>
        <p:nvPicPr>
          <p:cNvPr id="15" name="Bilde 14" descr="iStock_000006488152Medium.jpg"/>
          <p:cNvPicPr>
            <a:picLocks noChangeAspect="1"/>
          </p:cNvPicPr>
          <p:nvPr/>
        </p:nvPicPr>
        <p:blipFill>
          <a:blip r:embed="rId6" cstate="print">
            <a:grayscl/>
          </a:blip>
          <a:stretch>
            <a:fillRect/>
          </a:stretch>
        </p:blipFill>
        <p:spPr>
          <a:xfrm>
            <a:off x="116463" y="2276873"/>
            <a:ext cx="2404257" cy="1656184"/>
          </a:xfrm>
          <a:prstGeom prst="rect">
            <a:avLst/>
          </a:prstGeom>
        </p:spPr>
      </p:pic>
      <p:sp>
        <p:nvSpPr>
          <p:cNvPr id="16" name="Rektangel 15"/>
          <p:cNvSpPr/>
          <p:nvPr/>
        </p:nvSpPr>
        <p:spPr>
          <a:xfrm>
            <a:off x="0" y="2132856"/>
            <a:ext cx="9906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linje 9"/>
          <p:cNvCxnSpPr/>
          <p:nvPr/>
        </p:nvCxnSpPr>
        <p:spPr>
          <a:xfrm>
            <a:off x="116463" y="2276872"/>
            <a:ext cx="959506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ktangel 16"/>
          <p:cNvSpPr/>
          <p:nvPr/>
        </p:nvSpPr>
        <p:spPr>
          <a:xfrm>
            <a:off x="0" y="3861048"/>
            <a:ext cx="9906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1" name="Rett linje 10"/>
          <p:cNvCxnSpPr/>
          <p:nvPr/>
        </p:nvCxnSpPr>
        <p:spPr>
          <a:xfrm>
            <a:off x="116463" y="3933056"/>
            <a:ext cx="9595066"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ittel 3"/>
          <p:cNvSpPr txBox="1">
            <a:spLocks/>
          </p:cNvSpPr>
          <p:nvPr/>
        </p:nvSpPr>
        <p:spPr bwMode="auto">
          <a:xfrm>
            <a:off x="186600" y="4149080"/>
            <a:ext cx="9532800" cy="576064"/>
          </a:xfrm>
          <a:prstGeom prst="rect">
            <a:avLst/>
          </a:prstGeom>
          <a:noFill/>
          <a:ln w="9525">
            <a:noFill/>
            <a:miter lim="800000"/>
            <a:headEnd/>
            <a:tailEnd/>
          </a:ln>
        </p:spPr>
        <p:txBody>
          <a:bodyPr vert="horz" wrap="square" lIns="72000" tIns="36000" rIns="36000" bIns="36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nb-NO" sz="1400" b="1" dirty="0" smtClean="0">
                <a:solidFill>
                  <a:schemeClr val="tx1">
                    <a:lumMod val="50000"/>
                    <a:lumOff val="50000"/>
                  </a:schemeClr>
                </a:solidFill>
                <a:latin typeface="Calibri Light" panose="020F0302020204030204" pitchFamily="34" charset="0"/>
                <a:ea typeface="+mj-ea"/>
                <a:cs typeface="Times New Roman" pitchFamily="18" charset="0"/>
              </a:rPr>
              <a:t>Forvaltningsteam kommunal sektor</a:t>
            </a:r>
            <a:endParaRPr kumimoji="0" lang="nb-NO" sz="1400" b="1" i="0" u="none" strike="noStrike" kern="1200" cap="none" spc="0" normalizeH="0" baseline="0" noProof="0" dirty="0">
              <a:ln>
                <a:noFill/>
              </a:ln>
              <a:solidFill>
                <a:schemeClr val="tx1">
                  <a:lumMod val="50000"/>
                  <a:lumOff val="50000"/>
                </a:schemeClr>
              </a:solidFill>
              <a:effectLst/>
              <a:uLnTx/>
              <a:uFillTx/>
              <a:latin typeface="Calibri Light" panose="020F0302020204030204" pitchFamily="34" charset="0"/>
              <a:ea typeface="+mj-ea"/>
              <a:cs typeface="Times New Roman" pitchFamily="18" charset="0"/>
            </a:endParaRPr>
          </a:p>
        </p:txBody>
      </p:sp>
      <p:graphicFrame>
        <p:nvGraphicFramePr>
          <p:cNvPr id="19" name="Plassholder for innhold 5"/>
          <p:cNvGraphicFramePr>
            <a:graphicFrameLocks/>
          </p:cNvGraphicFramePr>
          <p:nvPr>
            <p:extLst>
              <p:ext uri="{D42A27DB-BD31-4B8C-83A1-F6EECF244321}">
                <p14:modId xmlns:p14="http://schemas.microsoft.com/office/powerpoint/2010/main" val="1708375532"/>
              </p:ext>
            </p:extLst>
          </p:nvPr>
        </p:nvGraphicFramePr>
        <p:xfrm>
          <a:off x="3000" y="6021288"/>
          <a:ext cx="9900000" cy="370840"/>
        </p:xfrm>
        <a:graphic>
          <a:graphicData uri="http://schemas.openxmlformats.org/drawingml/2006/table">
            <a:tbl>
              <a:tblPr bandRow="1">
                <a:tableStyleId>{5C22544A-7EE6-4342-B048-85BDC9FD1C3A}</a:tableStyleId>
              </a:tblPr>
              <a:tblGrid>
                <a:gridCol w="3470224"/>
                <a:gridCol w="3134971"/>
                <a:gridCol w="3294805"/>
              </a:tblGrid>
              <a:tr h="370840">
                <a:tc>
                  <a:txBody>
                    <a:bodyPr/>
                    <a:lstStyle/>
                    <a:p>
                      <a:pPr algn="r"/>
                      <a:endParaRPr lang="nb-NO" sz="800" i="1" dirty="0">
                        <a:solidFill>
                          <a:schemeClr val="tx1"/>
                        </a:solidFill>
                        <a:latin typeface="Cambria" pitchFamily="18" charset="0"/>
                      </a:endParaRPr>
                    </a:p>
                  </a:txBody>
                  <a:tcPr marL="99060" marR="9906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nb-NO" sz="900" dirty="0">
                        <a:solidFill>
                          <a:schemeClr val="tx1">
                            <a:lumMod val="50000"/>
                            <a:lumOff val="50000"/>
                          </a:schemeClr>
                        </a:solidFill>
                      </a:endParaRPr>
                    </a:p>
                  </a:txBody>
                  <a:tcPr marL="99060" marR="990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nb-NO" sz="800" b="1" i="1" dirty="0" smtClean="0">
                          <a:solidFill>
                            <a:schemeClr val="tx1"/>
                          </a:solidFill>
                          <a:latin typeface="+mj-lt"/>
                        </a:rPr>
                        <a:t>Morten Pettersen,</a:t>
                      </a:r>
                    </a:p>
                    <a:p>
                      <a:pPr algn="r"/>
                      <a:fld id="{B999CC77-02C0-4A56-BF8B-0CD21950C9A7}" type="datetime2">
                        <a:rPr lang="nb-NO" sz="800" i="1" smtClean="0">
                          <a:solidFill>
                            <a:schemeClr val="tx1"/>
                          </a:solidFill>
                          <a:latin typeface="+mj-lt"/>
                        </a:rPr>
                        <a:pPr algn="r"/>
                        <a:t>søndag, 16. oktober 2016</a:t>
                      </a:fld>
                      <a:endParaRPr lang="nb-NO" sz="800" b="1" i="1" baseline="0" dirty="0" smtClean="0">
                        <a:solidFill>
                          <a:schemeClr val="tx1"/>
                        </a:solidFill>
                        <a:latin typeface="+mj-lt"/>
                      </a:endParaRPr>
                    </a:p>
                  </a:txBody>
                  <a:tcPr marL="99060" marR="9906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 name="Plassholder for lysbildenummer 1"/>
          <p:cNvSpPr>
            <a:spLocks noGrp="1"/>
          </p:cNvSpPr>
          <p:nvPr>
            <p:ph type="sldNum" sz="quarter" idx="14"/>
          </p:nvPr>
        </p:nvSpPr>
        <p:spPr>
          <a:xfrm>
            <a:off x="-35" y="6453336"/>
            <a:ext cx="928694" cy="404664"/>
          </a:xfrm>
        </p:spPr>
        <p:txBody>
          <a:bodyPr/>
          <a:lstStyle/>
          <a:p>
            <a:pPr algn="ctr">
              <a:defRPr/>
            </a:pPr>
            <a:fld id="{4D77DE57-7419-4DDD-93A2-1BF3226C7BDD}" type="slidenum">
              <a:rPr lang="nb-NO" sz="1000" smtClean="0"/>
              <a:pPr algn="ctr">
                <a:defRPr/>
              </a:pPr>
              <a:t>1</a:t>
            </a:fld>
            <a:endParaRPr lang="nb-NO"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1"/>
          </p:nvPr>
        </p:nvSpPr>
        <p:spPr/>
        <p:txBody>
          <a:bodyPr>
            <a:normAutofit fontScale="92500" lnSpcReduction="20000"/>
          </a:bodyPr>
          <a:lstStyle/>
          <a:p>
            <a:pPr>
              <a:lnSpc>
                <a:spcPct val="150000"/>
              </a:lnSpc>
              <a:spcBef>
                <a:spcPts val="0"/>
              </a:spcBef>
            </a:pPr>
            <a:r>
              <a:rPr lang="nb-NO" sz="2000" b="1" dirty="0" smtClean="0">
                <a:solidFill>
                  <a:schemeClr val="accent1">
                    <a:lumMod val="75000"/>
                  </a:schemeClr>
                </a:solidFill>
                <a:latin typeface="Calibri Light" panose="020F0302020204030204" pitchFamily="34" charset="0"/>
              </a:rPr>
              <a:t>Gjeldsforvaltning</a:t>
            </a:r>
            <a:r>
              <a:rPr lang="nb-NO" sz="2000" dirty="0" smtClean="0">
                <a:latin typeface="Calibri Light" panose="020F0302020204030204" pitchFamily="34" charset="0"/>
              </a:rPr>
              <a:t> er optimalisering av innlånsporteføljen for å sikre lave finansieringskostnader hensyntatt akseptabel rente – og refinansieringsrisiko</a:t>
            </a:r>
          </a:p>
          <a:p>
            <a:pPr>
              <a:lnSpc>
                <a:spcPct val="150000"/>
              </a:lnSpc>
              <a:spcBef>
                <a:spcPts val="0"/>
              </a:spcBef>
            </a:pPr>
            <a:endParaRPr lang="nb-NO" sz="2000" dirty="0">
              <a:latin typeface="Calibri Light" panose="020F0302020204030204" pitchFamily="34" charset="0"/>
            </a:endParaRPr>
          </a:p>
          <a:p>
            <a:pPr>
              <a:lnSpc>
                <a:spcPct val="150000"/>
              </a:lnSpc>
              <a:spcBef>
                <a:spcPts val="0"/>
              </a:spcBef>
            </a:pPr>
            <a:r>
              <a:rPr lang="nb-NO" sz="2000" dirty="0" smtClean="0">
                <a:latin typeface="Calibri Light" panose="020F0302020204030204" pitchFamily="34" charset="0"/>
              </a:rPr>
              <a:t>Det finnes ikke noe </a:t>
            </a:r>
            <a:r>
              <a:rPr lang="nb-NO" sz="2000" dirty="0" smtClean="0">
                <a:solidFill>
                  <a:schemeClr val="accent1">
                    <a:lumMod val="75000"/>
                  </a:schemeClr>
                </a:solidFill>
                <a:latin typeface="Calibri Light" panose="020F0302020204030204" pitchFamily="34" charset="0"/>
              </a:rPr>
              <a:t>«fasitsvar», </a:t>
            </a:r>
            <a:r>
              <a:rPr lang="nb-NO" sz="2000" dirty="0" smtClean="0">
                <a:latin typeface="Calibri Light" panose="020F0302020204030204" pitchFamily="34" charset="0"/>
              </a:rPr>
              <a:t>hver kommune er forskjellig</a:t>
            </a:r>
          </a:p>
          <a:p>
            <a:pPr>
              <a:lnSpc>
                <a:spcPct val="150000"/>
              </a:lnSpc>
              <a:spcBef>
                <a:spcPts val="0"/>
              </a:spcBef>
            </a:pPr>
            <a:endParaRPr lang="nb-NO" sz="2000" dirty="0" smtClean="0">
              <a:latin typeface="Calibri Light" panose="020F0302020204030204" pitchFamily="34" charset="0"/>
            </a:endParaRPr>
          </a:p>
          <a:p>
            <a:pPr>
              <a:lnSpc>
                <a:spcPct val="150000"/>
              </a:lnSpc>
              <a:spcBef>
                <a:spcPts val="0"/>
              </a:spcBef>
            </a:pPr>
            <a:r>
              <a:rPr lang="nb-NO" sz="2000" b="1" dirty="0" smtClean="0">
                <a:solidFill>
                  <a:schemeClr val="accent1">
                    <a:lumMod val="75000"/>
                  </a:schemeClr>
                </a:solidFill>
                <a:latin typeface="Calibri Light" panose="020F0302020204030204" pitchFamily="34" charset="0"/>
              </a:rPr>
              <a:t>Porteføljeforvaltning</a:t>
            </a:r>
            <a:r>
              <a:rPr lang="nb-NO" sz="2000" dirty="0" smtClean="0">
                <a:latin typeface="Calibri Light" panose="020F0302020204030204" pitchFamily="34" charset="0"/>
              </a:rPr>
              <a:t> på «lik linje» som for aktiva</a:t>
            </a:r>
            <a:endParaRPr lang="nb-NO" sz="2000" dirty="0">
              <a:latin typeface="Calibri Light" panose="020F0302020204030204" pitchFamily="34" charset="0"/>
            </a:endParaRPr>
          </a:p>
        </p:txBody>
      </p:sp>
      <p:sp>
        <p:nvSpPr>
          <p:cNvPr id="3" name="Plassholder for innhold 2"/>
          <p:cNvSpPr>
            <a:spLocks noGrp="1"/>
          </p:cNvSpPr>
          <p:nvPr>
            <p:ph sz="half" idx="2"/>
          </p:nvPr>
        </p:nvSpPr>
        <p:spPr/>
        <p:txBody>
          <a:bodyPr>
            <a:noAutofit/>
          </a:bodyPr>
          <a:lstStyle/>
          <a:p>
            <a:pPr>
              <a:lnSpc>
                <a:spcPct val="150000"/>
              </a:lnSpc>
              <a:spcBef>
                <a:spcPts val="0"/>
              </a:spcBef>
            </a:pPr>
            <a:r>
              <a:rPr lang="nb-NO" sz="2000" dirty="0">
                <a:solidFill>
                  <a:schemeClr val="accent1">
                    <a:lumMod val="75000"/>
                  </a:schemeClr>
                </a:solidFill>
                <a:latin typeface="Calibri Light" panose="020F0302020204030204" pitchFamily="34" charset="0"/>
              </a:rPr>
              <a:t>Høring - forskrift om kommuners og fylkeskommuners finansforvaltning - kortsiktige </a:t>
            </a:r>
            <a:r>
              <a:rPr lang="nb-NO" sz="2000" dirty="0" smtClean="0">
                <a:solidFill>
                  <a:schemeClr val="accent1">
                    <a:lumMod val="75000"/>
                  </a:schemeClr>
                </a:solidFill>
                <a:latin typeface="Calibri Light" panose="020F0302020204030204" pitchFamily="34" charset="0"/>
              </a:rPr>
              <a:t>låneopptak</a:t>
            </a:r>
          </a:p>
          <a:p>
            <a:pPr lvl="1">
              <a:lnSpc>
                <a:spcPct val="150000"/>
              </a:lnSpc>
              <a:spcBef>
                <a:spcPts val="0"/>
              </a:spcBef>
            </a:pPr>
            <a:r>
              <a:rPr lang="nb-NO" sz="1400" dirty="0">
                <a:latin typeface="Calibri Light" panose="020F0302020204030204" pitchFamily="34" charset="0"/>
              </a:rPr>
              <a:t>Formålet med forslaget er å få tydeligere fram </a:t>
            </a:r>
            <a:r>
              <a:rPr lang="nb-NO" sz="1400" b="1" dirty="0" smtClean="0">
                <a:solidFill>
                  <a:schemeClr val="accent1">
                    <a:lumMod val="75000"/>
                  </a:schemeClr>
                </a:solidFill>
                <a:latin typeface="Calibri Light" panose="020F0302020204030204" pitchFamily="34" charset="0"/>
              </a:rPr>
              <a:t>ansvaret</a:t>
            </a:r>
            <a:r>
              <a:rPr lang="nb-NO" sz="1400" dirty="0" smtClean="0">
                <a:latin typeface="Calibri Light" panose="020F0302020204030204" pitchFamily="34" charset="0"/>
              </a:rPr>
              <a:t> som kommunene har for </a:t>
            </a:r>
            <a:r>
              <a:rPr lang="nb-NO" sz="1400" dirty="0">
                <a:latin typeface="Calibri Light" panose="020F0302020204030204" pitchFamily="34" charset="0"/>
              </a:rPr>
              <a:t>å </a:t>
            </a:r>
            <a:r>
              <a:rPr lang="nb-NO" sz="1400" b="1" dirty="0">
                <a:solidFill>
                  <a:schemeClr val="accent1">
                    <a:lumMod val="75000"/>
                  </a:schemeClr>
                </a:solidFill>
                <a:latin typeface="Calibri Light" panose="020F0302020204030204" pitchFamily="34" charset="0"/>
              </a:rPr>
              <a:t>vurdere risikoen</a:t>
            </a:r>
            <a:r>
              <a:rPr lang="nb-NO" sz="1400" dirty="0">
                <a:latin typeface="Calibri Light" panose="020F0302020204030204" pitchFamily="34" charset="0"/>
              </a:rPr>
              <a:t> knyttet til </a:t>
            </a:r>
            <a:r>
              <a:rPr lang="nb-NO" sz="1400" dirty="0" smtClean="0">
                <a:latin typeface="Calibri Light" panose="020F0302020204030204" pitchFamily="34" charset="0"/>
              </a:rPr>
              <a:t>deres </a:t>
            </a:r>
            <a:r>
              <a:rPr lang="nb-NO" sz="1400" dirty="0">
                <a:latin typeface="Calibri Light" panose="020F0302020204030204" pitchFamily="34" charset="0"/>
              </a:rPr>
              <a:t>kortsiktige låneopptak og for at denne risikoen blir synliggjort for kommunestyret.</a:t>
            </a:r>
            <a:endParaRPr lang="nb-NO" sz="1400" dirty="0" smtClean="0">
              <a:latin typeface="Calibri Light" panose="020F0302020204030204" pitchFamily="34" charset="0"/>
            </a:endParaRPr>
          </a:p>
          <a:p>
            <a:pPr lvl="1">
              <a:lnSpc>
                <a:spcPct val="150000"/>
              </a:lnSpc>
              <a:spcBef>
                <a:spcPts val="0"/>
              </a:spcBef>
            </a:pPr>
            <a:r>
              <a:rPr lang="nb-NO" sz="1400" dirty="0" smtClean="0">
                <a:latin typeface="Calibri Light" panose="020F0302020204030204" pitchFamily="34" charset="0"/>
              </a:rPr>
              <a:t>I </a:t>
            </a:r>
            <a:r>
              <a:rPr lang="nb-NO" sz="1400" dirty="0">
                <a:latin typeface="Calibri Light" panose="020F0302020204030204" pitchFamily="34" charset="0"/>
              </a:rPr>
              <a:t>tillegg foreslås det gjennomgående å benytte begrepet finans- og </a:t>
            </a:r>
            <a:r>
              <a:rPr lang="nb-NO" sz="1400" b="1" dirty="0">
                <a:solidFill>
                  <a:schemeClr val="accent1">
                    <a:lumMod val="75000"/>
                  </a:schemeClr>
                </a:solidFill>
                <a:latin typeface="Calibri Light" panose="020F0302020204030204" pitchFamily="34" charset="0"/>
              </a:rPr>
              <a:t>gjeldsforvaltning</a:t>
            </a:r>
            <a:r>
              <a:rPr lang="nb-NO" sz="1400" dirty="0">
                <a:latin typeface="Calibri Light" panose="020F0302020204030204" pitchFamily="34" charset="0"/>
              </a:rPr>
              <a:t> snarere enn bare finansforvaltning</a:t>
            </a:r>
          </a:p>
        </p:txBody>
      </p:sp>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anose="02020603050405020304" pitchFamily="18" charset="0"/>
              </a:rPr>
              <a:pPr>
                <a:defRPr/>
              </a:pPr>
              <a:t>10</a:t>
            </a:fld>
            <a:endParaRPr lang="nb-NO" dirty="0">
              <a:solidFill>
                <a:schemeClr val="accent1">
                  <a:lumMod val="75000"/>
                </a:schemeClr>
              </a:solidFill>
              <a:latin typeface="Times New Roman" panose="02020603050405020304" pitchFamily="18" charset="0"/>
            </a:endParaRPr>
          </a:p>
        </p:txBody>
      </p:sp>
      <p:sp>
        <p:nvSpPr>
          <p:cNvPr id="6" name="Tittel 1"/>
          <p:cNvSpPr>
            <a:spLocks noGrp="1"/>
          </p:cNvSpPr>
          <p:nvPr>
            <p:ph type="title"/>
          </p:nvPr>
        </p:nvSpPr>
        <p:spPr>
          <a:xfrm>
            <a:off x="0" y="0"/>
            <a:ext cx="9906000" cy="619200"/>
          </a:xfrm>
        </p:spPr>
        <p:txBody>
          <a:bodyPr>
            <a:normAutofit/>
          </a:bodyPr>
          <a:lstStyle/>
          <a:p>
            <a:pPr algn="ctr"/>
            <a:r>
              <a:rPr lang="nb-NO" sz="3000" dirty="0" smtClean="0">
                <a:solidFill>
                  <a:schemeClr val="accent1">
                    <a:lumMod val="75000"/>
                  </a:schemeClr>
                </a:solidFill>
                <a:latin typeface="Calibri Light" panose="020F0302020204030204" pitchFamily="34" charset="0"/>
              </a:rPr>
              <a:t>Gjeldsforvaltning</a:t>
            </a:r>
            <a:endParaRPr lang="nb-NO" sz="3000" dirty="0">
              <a:solidFill>
                <a:schemeClr val="accent1">
                  <a:lumMod val="75000"/>
                </a:schemeClr>
              </a:solidFill>
              <a:latin typeface="Calibri Light" panose="020F0302020204030204" pitchFamily="34" charset="0"/>
            </a:endParaRPr>
          </a:p>
        </p:txBody>
      </p:sp>
    </p:spTree>
    <p:extLst>
      <p:ext uri="{BB962C8B-B14F-4D97-AF65-F5344CB8AC3E}">
        <p14:creationId xmlns:p14="http://schemas.microsoft.com/office/powerpoint/2010/main" val="2583698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anose="02020603050405020304" pitchFamily="18" charset="0"/>
              </a:rPr>
              <a:pPr>
                <a:defRPr/>
              </a:pPr>
              <a:t>11</a:t>
            </a:fld>
            <a:endParaRPr lang="nb-NO" dirty="0">
              <a:solidFill>
                <a:schemeClr val="accent1">
                  <a:lumMod val="75000"/>
                </a:schemeClr>
              </a:solidFill>
              <a:latin typeface="Times New Roman" panose="02020603050405020304" pitchFamily="18" charset="0"/>
            </a:endParaRPr>
          </a:p>
        </p:txBody>
      </p:sp>
      <p:sp>
        <p:nvSpPr>
          <p:cNvPr id="6" name="Tittel 1"/>
          <p:cNvSpPr>
            <a:spLocks noGrp="1"/>
          </p:cNvSpPr>
          <p:nvPr>
            <p:ph type="title"/>
          </p:nvPr>
        </p:nvSpPr>
        <p:spPr>
          <a:xfrm>
            <a:off x="0" y="0"/>
            <a:ext cx="9906000" cy="619200"/>
          </a:xfrm>
        </p:spPr>
        <p:txBody>
          <a:bodyPr>
            <a:normAutofit/>
          </a:bodyPr>
          <a:lstStyle/>
          <a:p>
            <a:pPr algn="ctr"/>
            <a:r>
              <a:rPr lang="nb-NO" sz="3000" dirty="0" smtClean="0">
                <a:solidFill>
                  <a:schemeClr val="accent1">
                    <a:lumMod val="75000"/>
                  </a:schemeClr>
                </a:solidFill>
                <a:latin typeface="Calibri Light" panose="020F0302020204030204" pitchFamily="34" charset="0"/>
              </a:rPr>
              <a:t>Avveining mellom lave renter og forutsigbarhet</a:t>
            </a:r>
            <a:endParaRPr lang="nb-NO" sz="3000" dirty="0">
              <a:solidFill>
                <a:schemeClr val="accent1">
                  <a:lumMod val="75000"/>
                </a:schemeClr>
              </a:solidFill>
              <a:latin typeface="Calibri Light" panose="020F0302020204030204" pitchFamily="34" charset="0"/>
            </a:endParaRPr>
          </a:p>
        </p:txBody>
      </p:sp>
      <p:graphicFrame>
        <p:nvGraphicFramePr>
          <p:cNvPr id="9" name="Diagram 8"/>
          <p:cNvGraphicFramePr>
            <a:graphicFrameLocks/>
          </p:cNvGraphicFramePr>
          <p:nvPr>
            <p:extLst>
              <p:ext uri="{D42A27DB-BD31-4B8C-83A1-F6EECF244321}">
                <p14:modId xmlns:p14="http://schemas.microsoft.com/office/powerpoint/2010/main" val="3778190967"/>
              </p:ext>
            </p:extLst>
          </p:nvPr>
        </p:nvGraphicFramePr>
        <p:xfrm>
          <a:off x="453000" y="729000"/>
          <a:ext cx="9000000"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Sylinder 1"/>
          <p:cNvSpPr txBox="1"/>
          <p:nvPr/>
        </p:nvSpPr>
        <p:spPr>
          <a:xfrm>
            <a:off x="928694" y="5900331"/>
            <a:ext cx="1728192" cy="338336"/>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nb-NO" sz="1200" b="0" i="1"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j-ea"/>
                <a:cs typeface="+mj-cs"/>
              </a:rPr>
              <a:t>Kilde: BCM | Bloomberg</a:t>
            </a:r>
          </a:p>
        </p:txBody>
      </p:sp>
    </p:spTree>
    <p:extLst>
      <p:ext uri="{BB962C8B-B14F-4D97-AF65-F5344CB8AC3E}">
        <p14:creationId xmlns:p14="http://schemas.microsoft.com/office/powerpoint/2010/main" val="3518700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anose="02020603050405020304" pitchFamily="18" charset="0"/>
              </a:rPr>
              <a:pPr>
                <a:defRPr/>
              </a:pPr>
              <a:t>12</a:t>
            </a:fld>
            <a:endParaRPr lang="nb-NO" dirty="0">
              <a:solidFill>
                <a:schemeClr val="accent1">
                  <a:lumMod val="75000"/>
                </a:schemeClr>
              </a:solidFill>
              <a:latin typeface="Times New Roman" panose="02020603050405020304" pitchFamily="18" charset="0"/>
            </a:endParaRPr>
          </a:p>
        </p:txBody>
      </p:sp>
      <p:sp>
        <p:nvSpPr>
          <p:cNvPr id="6" name="Tittel 1"/>
          <p:cNvSpPr>
            <a:spLocks noGrp="1"/>
          </p:cNvSpPr>
          <p:nvPr>
            <p:ph type="title"/>
          </p:nvPr>
        </p:nvSpPr>
        <p:spPr>
          <a:xfrm>
            <a:off x="0" y="0"/>
            <a:ext cx="9906000" cy="619200"/>
          </a:xfrm>
        </p:spPr>
        <p:txBody>
          <a:bodyPr>
            <a:normAutofit/>
          </a:bodyPr>
          <a:lstStyle/>
          <a:p>
            <a:pPr algn="ctr"/>
            <a:r>
              <a:rPr lang="nb-NO" sz="3000" dirty="0" smtClean="0">
                <a:solidFill>
                  <a:schemeClr val="accent1">
                    <a:lumMod val="75000"/>
                  </a:schemeClr>
                </a:solidFill>
                <a:latin typeface="Calibri Light" panose="020F0302020204030204" pitchFamily="34" charset="0"/>
              </a:rPr>
              <a:t>Avveining mellom marginer og refinansieringsrisiko</a:t>
            </a:r>
            <a:endParaRPr lang="nb-NO" sz="3000" dirty="0">
              <a:solidFill>
                <a:schemeClr val="accent1">
                  <a:lumMod val="75000"/>
                </a:schemeClr>
              </a:solidFill>
              <a:latin typeface="Calibri Light" panose="020F0302020204030204" pitchFamily="34" charset="0"/>
            </a:endParaRPr>
          </a:p>
        </p:txBody>
      </p:sp>
      <p:graphicFrame>
        <p:nvGraphicFramePr>
          <p:cNvPr id="8" name="Diagram 7"/>
          <p:cNvGraphicFramePr>
            <a:graphicFrameLocks/>
          </p:cNvGraphicFramePr>
          <p:nvPr>
            <p:extLst>
              <p:ext uri="{D42A27DB-BD31-4B8C-83A1-F6EECF244321}">
                <p14:modId xmlns:p14="http://schemas.microsoft.com/office/powerpoint/2010/main" val="1645900064"/>
              </p:ext>
            </p:extLst>
          </p:nvPr>
        </p:nvGraphicFramePr>
        <p:xfrm>
          <a:off x="453000" y="729000"/>
          <a:ext cx="9000000"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Sylinder 6"/>
          <p:cNvSpPr txBox="1"/>
          <p:nvPr/>
        </p:nvSpPr>
        <p:spPr>
          <a:xfrm>
            <a:off x="928694" y="5900331"/>
            <a:ext cx="1728192" cy="338336"/>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nb-NO" sz="1200" b="0" i="1"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j-ea"/>
                <a:cs typeface="+mj-cs"/>
              </a:rPr>
              <a:t>Kilde: BCM</a:t>
            </a:r>
          </a:p>
        </p:txBody>
      </p:sp>
    </p:spTree>
    <p:extLst>
      <p:ext uri="{BB962C8B-B14F-4D97-AF65-F5344CB8AC3E}">
        <p14:creationId xmlns:p14="http://schemas.microsoft.com/office/powerpoint/2010/main" val="3461354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294967295"/>
          </p:nvPr>
        </p:nvSpPr>
        <p:spPr>
          <a:xfrm>
            <a:off x="-1" y="6453336"/>
            <a:ext cx="928800" cy="404664"/>
          </a:xfrm>
          <a:prstGeom prst="rect">
            <a:avLst/>
          </a:prstGeom>
        </p:spPr>
        <p:txBody>
          <a:bodyPr anchor="ctr"/>
          <a:lstStyle/>
          <a:p>
            <a:pPr algn="ctr">
              <a:defRPr/>
            </a:pPr>
            <a:fld id="{4D77DE57-7419-4DDD-93A2-1BF3226C7BDD}" type="slidenum">
              <a:rPr lang="nb-NO" sz="1000" i="1" smtClean="0">
                <a:solidFill>
                  <a:schemeClr val="accent1">
                    <a:lumMod val="75000"/>
                  </a:schemeClr>
                </a:solidFill>
                <a:latin typeface="Times New Roman" panose="02020603050405020304" pitchFamily="18" charset="0"/>
                <a:cs typeface="Times New Roman" panose="02020603050405020304" pitchFamily="18" charset="0"/>
              </a:rPr>
              <a:pPr algn="ctr">
                <a:defRPr/>
              </a:pPr>
              <a:t>13</a:t>
            </a:fld>
            <a:endParaRPr lang="nb-NO" sz="1000" i="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3638631383"/>
              </p:ext>
            </p:extLst>
          </p:nvPr>
        </p:nvGraphicFramePr>
        <p:xfrm>
          <a:off x="1609725" y="1328578"/>
          <a:ext cx="6686550" cy="4200844"/>
        </p:xfrm>
        <a:graphic>
          <a:graphicData uri="http://schemas.openxmlformats.org/drawingml/2006/table">
            <a:tbl>
              <a:tblPr firstRow="1" bandRow="1">
                <a:tableStyleId>{5C22544A-7EE6-4342-B048-85BDC9FD1C3A}</a:tableStyleId>
              </a:tblPr>
              <a:tblGrid>
                <a:gridCol w="1890210"/>
                <a:gridCol w="2160240"/>
                <a:gridCol w="2636100"/>
              </a:tblGrid>
              <a:tr h="609668">
                <a:tc>
                  <a:txBody>
                    <a:bodyPr/>
                    <a:lstStyle/>
                    <a:p>
                      <a:pPr algn="ctr"/>
                      <a:r>
                        <a:rPr lang="nb-NO" sz="1600" dirty="0" smtClean="0">
                          <a:latin typeface="Calibri Light" panose="020F0302020204030204" pitchFamily="34" charset="0"/>
                        </a:rPr>
                        <a:t>Tiltak</a:t>
                      </a:r>
                      <a:endParaRPr lang="nb-NO" sz="1600" dirty="0">
                        <a:latin typeface="Calibri Light" panose="020F0302020204030204" pitchFamily="34" charset="0"/>
                      </a:endParaRPr>
                    </a:p>
                  </a:txBody>
                  <a:tcPr anchor="ctr"/>
                </a:tc>
                <a:tc>
                  <a:txBody>
                    <a:bodyPr/>
                    <a:lstStyle/>
                    <a:p>
                      <a:pPr algn="ctr"/>
                      <a:r>
                        <a:rPr lang="nb-NO" sz="1600" dirty="0" smtClean="0">
                          <a:latin typeface="Calibri Light" panose="020F0302020204030204" pitchFamily="34" charset="0"/>
                        </a:rPr>
                        <a:t>Formål</a:t>
                      </a:r>
                      <a:endParaRPr lang="nb-NO" sz="1600" dirty="0">
                        <a:latin typeface="Calibri Light" panose="020F0302020204030204" pitchFamily="34" charset="0"/>
                      </a:endParaRPr>
                    </a:p>
                  </a:txBody>
                  <a:tcPr anchor="ctr"/>
                </a:tc>
                <a:tc>
                  <a:txBody>
                    <a:bodyPr/>
                    <a:lstStyle/>
                    <a:p>
                      <a:pPr algn="ctr"/>
                      <a:r>
                        <a:rPr lang="nb-NO" sz="1600" dirty="0" smtClean="0">
                          <a:latin typeface="Calibri Light" panose="020F0302020204030204" pitchFamily="34" charset="0"/>
                        </a:rPr>
                        <a:t>Resultat</a:t>
                      </a:r>
                      <a:endParaRPr lang="nb-NO" sz="1600" dirty="0">
                        <a:latin typeface="Calibri Light" panose="020F0302020204030204" pitchFamily="34" charset="0"/>
                      </a:endParaRPr>
                    </a:p>
                  </a:txBody>
                  <a:tcPr anchor="ctr"/>
                </a:tc>
              </a:tr>
              <a:tr h="783435">
                <a:tc>
                  <a:txBody>
                    <a:bodyPr/>
                    <a:lstStyle/>
                    <a:p>
                      <a:pPr algn="ctr"/>
                      <a:r>
                        <a:rPr lang="nb-NO" sz="1500" dirty="0" smtClean="0">
                          <a:latin typeface="Calibri Light" panose="020F0302020204030204" pitchFamily="34" charset="0"/>
                        </a:rPr>
                        <a:t>Refinansiere</a:t>
                      </a:r>
                      <a:r>
                        <a:rPr lang="nb-NO" sz="1500" baseline="0" dirty="0" smtClean="0">
                          <a:latin typeface="Calibri Light" panose="020F0302020204030204" pitchFamily="34" charset="0"/>
                        </a:rPr>
                        <a:t> og slå sammen lån</a:t>
                      </a:r>
                      <a:endParaRPr lang="nb-NO" sz="1500" dirty="0">
                        <a:latin typeface="Calibri Light" panose="020F0302020204030204" pitchFamily="34" charset="0"/>
                      </a:endParaRPr>
                    </a:p>
                  </a:txBody>
                  <a:tcPr anchor="ctr"/>
                </a:tc>
                <a:tc>
                  <a:txBody>
                    <a:bodyPr/>
                    <a:lstStyle/>
                    <a:p>
                      <a:pPr algn="ctr"/>
                      <a:r>
                        <a:rPr lang="nb-NO" sz="1500" dirty="0" smtClean="0">
                          <a:latin typeface="Calibri Light" panose="020F0302020204030204" pitchFamily="34" charset="0"/>
                        </a:rPr>
                        <a:t>Færre og større lån</a:t>
                      </a:r>
                      <a:endParaRPr lang="nb-NO" sz="1500" dirty="0">
                        <a:latin typeface="Calibri Light" panose="020F0302020204030204" pitchFamily="34" charset="0"/>
                      </a:endParaRPr>
                    </a:p>
                  </a:txBody>
                  <a:tcPr anchor="ctr"/>
                </a:tc>
                <a:tc>
                  <a:txBody>
                    <a:bodyPr/>
                    <a:lstStyle/>
                    <a:p>
                      <a:pPr algn="ctr"/>
                      <a:r>
                        <a:rPr lang="nb-NO" sz="1500" dirty="0" smtClean="0">
                          <a:latin typeface="Calibri Light" panose="020F0302020204030204" pitchFamily="34" charset="0"/>
                        </a:rPr>
                        <a:t>Bedre oversikt og lavere kostnad</a:t>
                      </a:r>
                      <a:endParaRPr lang="nb-NO" sz="1500" dirty="0">
                        <a:latin typeface="Calibri Light" panose="020F0302020204030204" pitchFamily="34" charset="0"/>
                      </a:endParaRPr>
                    </a:p>
                  </a:txBody>
                  <a:tcPr anchor="ctr"/>
                </a:tc>
              </a:tr>
              <a:tr h="783435">
                <a:tc>
                  <a:txBody>
                    <a:bodyPr/>
                    <a:lstStyle/>
                    <a:p>
                      <a:pPr algn="ctr"/>
                      <a:r>
                        <a:rPr lang="nb-NO" sz="1500" dirty="0" smtClean="0">
                          <a:latin typeface="Calibri Light" panose="020F0302020204030204" pitchFamily="34" charset="0"/>
                        </a:rPr>
                        <a:t>Spre renteforfall</a:t>
                      </a:r>
                    </a:p>
                    <a:p>
                      <a:pPr algn="ctr"/>
                      <a:endParaRPr lang="nb-NO" sz="1500" dirty="0">
                        <a:latin typeface="Calibri Light" panose="020F0302020204030204" pitchFamily="34" charset="0"/>
                      </a:endParaRPr>
                    </a:p>
                  </a:txBody>
                  <a:tcPr anchor="ctr"/>
                </a:tc>
                <a:tc>
                  <a:txBody>
                    <a:bodyPr/>
                    <a:lstStyle/>
                    <a:p>
                      <a:pPr algn="ctr"/>
                      <a:r>
                        <a:rPr lang="nb-NO" sz="1500" dirty="0" smtClean="0">
                          <a:latin typeface="Calibri Light" panose="020F0302020204030204" pitchFamily="34" charset="0"/>
                        </a:rPr>
                        <a:t>Matche</a:t>
                      </a:r>
                      <a:r>
                        <a:rPr lang="nb-NO" sz="1500" baseline="0" dirty="0" smtClean="0">
                          <a:latin typeface="Calibri Light" panose="020F0302020204030204" pitchFamily="34" charset="0"/>
                        </a:rPr>
                        <a:t> swap-avtaler og spredning av risiko</a:t>
                      </a:r>
                      <a:endParaRPr lang="nb-NO" sz="1500" dirty="0">
                        <a:latin typeface="Calibri Light" panose="020F0302020204030204" pitchFamily="34" charset="0"/>
                      </a:endParaRPr>
                    </a:p>
                  </a:txBody>
                  <a:tcPr anchor="ctr"/>
                </a:tc>
                <a:tc>
                  <a:txBody>
                    <a:bodyPr/>
                    <a:lstStyle/>
                    <a:p>
                      <a:pPr algn="ctr"/>
                      <a:r>
                        <a:rPr lang="nb-NO" sz="1500" dirty="0" smtClean="0">
                          <a:latin typeface="Calibri Light" panose="020F0302020204030204" pitchFamily="34" charset="0"/>
                        </a:rPr>
                        <a:t>Rullere </a:t>
                      </a:r>
                      <a:r>
                        <a:rPr lang="nb-NO" sz="1500" baseline="0" dirty="0" smtClean="0">
                          <a:latin typeface="Calibri Light" panose="020F0302020204030204" pitchFamily="34" charset="0"/>
                        </a:rPr>
                        <a:t> sertifikater  på </a:t>
                      </a:r>
                    </a:p>
                    <a:p>
                      <a:pPr algn="ctr"/>
                      <a:r>
                        <a:rPr lang="nb-NO" sz="1500" baseline="0" dirty="0" smtClean="0">
                          <a:latin typeface="Calibri Light" panose="020F0302020204030204" pitchFamily="34" charset="0"/>
                        </a:rPr>
                        <a:t>3 og/eller 6 mnd</a:t>
                      </a:r>
                      <a:endParaRPr lang="nb-NO" sz="1500" dirty="0">
                        <a:latin typeface="Calibri Light" panose="020F0302020204030204" pitchFamily="34" charset="0"/>
                      </a:endParaRPr>
                    </a:p>
                  </a:txBody>
                  <a:tcPr anchor="ctr"/>
                </a:tc>
              </a:tr>
              <a:tr h="1018466">
                <a:tc>
                  <a:txBody>
                    <a:bodyPr/>
                    <a:lstStyle/>
                    <a:p>
                      <a:pPr algn="ctr"/>
                      <a:r>
                        <a:rPr lang="nb-NO" sz="1500" dirty="0" smtClean="0">
                          <a:latin typeface="Calibri Light" panose="020F0302020204030204" pitchFamily="34" charset="0"/>
                        </a:rPr>
                        <a:t>Bruke flere lånekilder utover statsbankene</a:t>
                      </a:r>
                      <a:endParaRPr lang="nb-NO" sz="1500" dirty="0">
                        <a:latin typeface="Calibri Light" panose="020F0302020204030204" pitchFamily="34" charset="0"/>
                      </a:endParaRPr>
                    </a:p>
                  </a:txBody>
                  <a:tcPr anchor="ctr"/>
                </a:tc>
                <a:tc>
                  <a:txBody>
                    <a:bodyPr/>
                    <a:lstStyle/>
                    <a:p>
                      <a:pPr algn="ctr"/>
                      <a:r>
                        <a:rPr lang="nb-NO" sz="1500" dirty="0" smtClean="0">
                          <a:latin typeface="Calibri Light" panose="020F0302020204030204" pitchFamily="34" charset="0"/>
                        </a:rPr>
                        <a:t>Obligasjons- og sertifikatmarkedet</a:t>
                      </a:r>
                      <a:endParaRPr lang="nb-NO" sz="1500" dirty="0">
                        <a:latin typeface="Calibri Light" panose="020F0302020204030204" pitchFamily="34" charset="0"/>
                      </a:endParaRPr>
                    </a:p>
                  </a:txBody>
                  <a:tcPr anchor="ctr"/>
                </a:tc>
                <a:tc>
                  <a:txBody>
                    <a:bodyPr/>
                    <a:lstStyle/>
                    <a:p>
                      <a:pPr algn="ctr"/>
                      <a:r>
                        <a:rPr lang="nb-NO" sz="1500" dirty="0" smtClean="0">
                          <a:latin typeface="Calibri Light" panose="020F0302020204030204" pitchFamily="34" charset="0"/>
                        </a:rPr>
                        <a:t>Rullere sertifikat- og obligasjonslån, større</a:t>
                      </a:r>
                      <a:r>
                        <a:rPr lang="nb-NO" sz="1500" baseline="0" dirty="0" smtClean="0">
                          <a:latin typeface="Calibri Light" panose="020F0302020204030204" pitchFamily="34" charset="0"/>
                        </a:rPr>
                        <a:t> konkurranse og lave renter</a:t>
                      </a:r>
                    </a:p>
                    <a:p>
                      <a:pPr algn="ctr"/>
                      <a:endParaRPr lang="nb-NO" sz="1500" dirty="0">
                        <a:latin typeface="Calibri Light" panose="020F0302020204030204" pitchFamily="34" charset="0"/>
                      </a:endParaRPr>
                    </a:p>
                  </a:txBody>
                  <a:tcPr anchor="ctr"/>
                </a:tc>
              </a:tr>
              <a:tr h="965835">
                <a:tc>
                  <a:txBody>
                    <a:bodyPr/>
                    <a:lstStyle/>
                    <a:p>
                      <a:pPr algn="ctr"/>
                      <a:r>
                        <a:rPr lang="nb-NO" sz="1500" dirty="0" smtClean="0">
                          <a:latin typeface="Calibri Light" panose="020F0302020204030204" pitchFamily="34" charset="0"/>
                        </a:rPr>
                        <a:t>Forvalte</a:t>
                      </a:r>
                      <a:r>
                        <a:rPr lang="nb-NO" sz="1500" baseline="0" dirty="0" smtClean="0">
                          <a:latin typeface="Calibri Light" panose="020F0302020204030204" pitchFamily="34" charset="0"/>
                        </a:rPr>
                        <a:t> etter rente-syn og reglementet</a:t>
                      </a:r>
                      <a:endParaRPr lang="nb-NO" sz="1500" dirty="0">
                        <a:latin typeface="Calibri Light" panose="020F0302020204030204" pitchFamily="34" charset="0"/>
                      </a:endParaRPr>
                    </a:p>
                  </a:txBody>
                  <a:tcPr anchor="ctr"/>
                </a:tc>
                <a:tc>
                  <a:txBody>
                    <a:bodyPr/>
                    <a:lstStyle/>
                    <a:p>
                      <a:pPr algn="ctr"/>
                      <a:r>
                        <a:rPr lang="nb-NO" sz="1500" dirty="0" smtClean="0">
                          <a:latin typeface="Calibri Light" panose="020F0302020204030204" pitchFamily="34" charset="0"/>
                        </a:rPr>
                        <a:t>Durasjonsmål og rentekurven</a:t>
                      </a:r>
                      <a:endParaRPr lang="nb-NO" sz="1500" dirty="0">
                        <a:latin typeface="Calibri Light" panose="020F0302020204030204" pitchFamily="34" charset="0"/>
                      </a:endParaRPr>
                    </a:p>
                  </a:txBody>
                  <a:tcPr anchor="ctr"/>
                </a:tc>
                <a:tc>
                  <a:txBody>
                    <a:bodyPr/>
                    <a:lstStyle/>
                    <a:p>
                      <a:pPr algn="ctr"/>
                      <a:endParaRPr lang="nb-NO" sz="1500" dirty="0" smtClean="0">
                        <a:latin typeface="Calibri Light" panose="020F0302020204030204" pitchFamily="34" charset="0"/>
                      </a:endParaRPr>
                    </a:p>
                    <a:p>
                      <a:pPr algn="ctr"/>
                      <a:r>
                        <a:rPr lang="nb-NO" sz="1500" dirty="0" smtClean="0">
                          <a:latin typeface="Calibri Light" panose="020F0302020204030204" pitchFamily="34" charset="0"/>
                        </a:rPr>
                        <a:t>Avveiing mellom lave renter i dag og forutsigbare</a:t>
                      </a:r>
                      <a:r>
                        <a:rPr lang="nb-NO" sz="1500" baseline="0" dirty="0" smtClean="0">
                          <a:latin typeface="Calibri Light" panose="020F0302020204030204" pitchFamily="34" charset="0"/>
                        </a:rPr>
                        <a:t> renter</a:t>
                      </a:r>
                    </a:p>
                    <a:p>
                      <a:pPr algn="ctr"/>
                      <a:endParaRPr lang="nb-NO" sz="1500" dirty="0">
                        <a:latin typeface="Calibri Light" panose="020F0302020204030204" pitchFamily="34" charset="0"/>
                      </a:endParaRPr>
                    </a:p>
                  </a:txBody>
                  <a:tcPr anchor="ctr"/>
                </a:tc>
              </a:tr>
            </a:tbl>
          </a:graphicData>
        </a:graphic>
      </p:graphicFrame>
      <p:sp>
        <p:nvSpPr>
          <p:cNvPr id="8" name="Tittel 7"/>
          <p:cNvSpPr>
            <a:spLocks noGrp="1"/>
          </p:cNvSpPr>
          <p:nvPr>
            <p:ph type="title"/>
          </p:nvPr>
        </p:nvSpPr>
        <p:spPr>
          <a:xfrm>
            <a:off x="-1" y="0"/>
            <a:ext cx="9906001" cy="620688"/>
          </a:xfrm>
        </p:spPr>
        <p:txBody>
          <a:bodyPr rtlCol="0" anchor="ctr">
            <a:normAutofit/>
          </a:bodyPr>
          <a:lstStyle/>
          <a:p>
            <a:pPr algn="ctr">
              <a:defRPr/>
            </a:pPr>
            <a:r>
              <a:rPr lang="nb-NO" sz="3000" dirty="0" smtClean="0">
                <a:solidFill>
                  <a:schemeClr val="accent1">
                    <a:lumMod val="75000"/>
                  </a:schemeClr>
                </a:solidFill>
                <a:latin typeface="Calibri Light" panose="020F0302020204030204" pitchFamily="34" charset="0"/>
              </a:rPr>
              <a:t>Gjeldsforvaltning </a:t>
            </a:r>
            <a:endParaRPr lang="nb-NO" sz="3000" dirty="0">
              <a:solidFill>
                <a:schemeClr val="accent1">
                  <a:lumMod val="75000"/>
                </a:schemeClr>
              </a:solidFill>
              <a:latin typeface="Calibri Light" panose="020F0302020204030204" pitchFamily="34" charset="0"/>
            </a:endParaRPr>
          </a:p>
        </p:txBody>
      </p:sp>
      <p:sp>
        <p:nvSpPr>
          <p:cNvPr id="6" name="Rektangel 5"/>
          <p:cNvSpPr/>
          <p:nvPr/>
        </p:nvSpPr>
        <p:spPr>
          <a:xfrm>
            <a:off x="1610400" y="1328400"/>
            <a:ext cx="6685200" cy="4201200"/>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47161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anose="02020603050405020304" pitchFamily="18" charset="0"/>
              </a:rPr>
              <a:pPr>
                <a:defRPr/>
              </a:pPr>
              <a:t>14</a:t>
            </a:fld>
            <a:endParaRPr lang="nb-NO" dirty="0">
              <a:solidFill>
                <a:schemeClr val="accent1">
                  <a:lumMod val="75000"/>
                </a:schemeClr>
              </a:solidFill>
              <a:latin typeface="Times New Roman" panose="02020603050405020304" pitchFamily="18" charset="0"/>
            </a:endParaRPr>
          </a:p>
        </p:txBody>
      </p:sp>
      <p:sp>
        <p:nvSpPr>
          <p:cNvPr id="6" name="Tittel 1"/>
          <p:cNvSpPr>
            <a:spLocks noGrp="1"/>
          </p:cNvSpPr>
          <p:nvPr>
            <p:ph type="title"/>
          </p:nvPr>
        </p:nvSpPr>
        <p:spPr>
          <a:xfrm>
            <a:off x="0" y="0"/>
            <a:ext cx="9906000" cy="619200"/>
          </a:xfrm>
        </p:spPr>
        <p:txBody>
          <a:bodyPr>
            <a:normAutofit/>
          </a:bodyPr>
          <a:lstStyle/>
          <a:p>
            <a:pPr algn="ctr"/>
            <a:r>
              <a:rPr lang="nb-NO" sz="3000" dirty="0" smtClean="0">
                <a:solidFill>
                  <a:schemeClr val="accent1">
                    <a:lumMod val="75000"/>
                  </a:schemeClr>
                </a:solidFill>
                <a:latin typeface="Calibri Light" panose="020F0302020204030204" pitchFamily="34" charset="0"/>
              </a:rPr>
              <a:t>Gjeldsforvaltning – har det noen hensikt?</a:t>
            </a:r>
            <a:endParaRPr lang="nb-NO" sz="3000" dirty="0">
              <a:solidFill>
                <a:schemeClr val="accent1">
                  <a:lumMod val="75000"/>
                </a:schemeClr>
              </a:solidFill>
              <a:latin typeface="Calibri Light" panose="020F0302020204030204" pitchFamily="34" charset="0"/>
            </a:endParaRPr>
          </a:p>
        </p:txBody>
      </p:sp>
      <p:pic>
        <p:nvPicPr>
          <p:cNvPr id="7" name="Bilde 6"/>
          <p:cNvPicPr>
            <a:picLocks noChangeAspect="1"/>
          </p:cNvPicPr>
          <p:nvPr/>
        </p:nvPicPr>
        <p:blipFill>
          <a:blip r:embed="rId2"/>
          <a:stretch>
            <a:fillRect/>
          </a:stretch>
        </p:blipFill>
        <p:spPr>
          <a:xfrm>
            <a:off x="448238" y="724238"/>
            <a:ext cx="9009524" cy="5409524"/>
          </a:xfrm>
          <a:prstGeom prst="rect">
            <a:avLst/>
          </a:prstGeom>
        </p:spPr>
      </p:pic>
      <p:sp>
        <p:nvSpPr>
          <p:cNvPr id="8" name="TekstSylinder 7"/>
          <p:cNvSpPr txBox="1"/>
          <p:nvPr/>
        </p:nvSpPr>
        <p:spPr>
          <a:xfrm>
            <a:off x="928694" y="5900331"/>
            <a:ext cx="1728192" cy="338336"/>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nb-NO" sz="1200" b="0" i="1"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j-ea"/>
                <a:cs typeface="+mj-cs"/>
              </a:rPr>
              <a:t>Kilde: BCM</a:t>
            </a:r>
          </a:p>
        </p:txBody>
      </p:sp>
    </p:spTree>
    <p:extLst>
      <p:ext uri="{BB962C8B-B14F-4D97-AF65-F5344CB8AC3E}">
        <p14:creationId xmlns:p14="http://schemas.microsoft.com/office/powerpoint/2010/main" val="2209696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0" y="0"/>
            <a:ext cx="9906000" cy="620688"/>
          </a:xfrm>
        </p:spPr>
        <p:txBody>
          <a:bodyPr/>
          <a:lstStyle/>
          <a:p>
            <a:r>
              <a:rPr lang="nb-NO" sz="3000" dirty="0" smtClean="0">
                <a:solidFill>
                  <a:schemeClr val="accent1">
                    <a:lumMod val="75000"/>
                  </a:schemeClr>
                </a:solidFill>
                <a:latin typeface="Calibri Light" panose="020F0302020204030204" pitchFamily="34" charset="0"/>
              </a:rPr>
              <a:t>Kapasitet i markedet for langsiktige lån</a:t>
            </a:r>
            <a:endParaRPr lang="nb-NO" sz="3000" dirty="0">
              <a:solidFill>
                <a:schemeClr val="accent1">
                  <a:lumMod val="75000"/>
                </a:schemeClr>
              </a:solidFill>
              <a:latin typeface="Calibri Light" panose="020F0302020204030204" pitchFamily="34" charset="0"/>
            </a:endParaRPr>
          </a:p>
        </p:txBody>
      </p:sp>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anose="02020603050405020304" pitchFamily="18" charset="0"/>
              </a:rPr>
              <a:pPr>
                <a:defRPr/>
              </a:pPr>
              <a:t>15</a:t>
            </a:fld>
            <a:endParaRPr lang="nb-NO" dirty="0">
              <a:solidFill>
                <a:schemeClr val="accent1">
                  <a:lumMod val="75000"/>
                </a:schemeClr>
              </a:solidFill>
              <a:latin typeface="Times New Roman" panose="02020603050405020304" pitchFamily="18" charset="0"/>
            </a:endParaRPr>
          </a:p>
        </p:txBody>
      </p:sp>
      <p:pic>
        <p:nvPicPr>
          <p:cNvPr id="1026" name="Picture 2" descr="C:\Users\Johan\Desktop\IMG_065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82" t="1829" r="3046" b="9607"/>
          <a:stretch/>
        </p:blipFill>
        <p:spPr bwMode="auto">
          <a:xfrm>
            <a:off x="916022" y="1269460"/>
            <a:ext cx="8073957" cy="431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545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anose="02020603050405020304" pitchFamily="18" charset="0"/>
              </a:rPr>
              <a:pPr>
                <a:defRPr/>
              </a:pPr>
              <a:t>16</a:t>
            </a:fld>
            <a:endParaRPr lang="nb-NO" dirty="0">
              <a:solidFill>
                <a:schemeClr val="accent1">
                  <a:lumMod val="75000"/>
                </a:schemeClr>
              </a:solidFill>
              <a:latin typeface="Times New Roman" panose="02020603050405020304" pitchFamily="18" charset="0"/>
            </a:endParaRPr>
          </a:p>
        </p:txBody>
      </p:sp>
      <p:sp>
        <p:nvSpPr>
          <p:cNvPr id="6" name="Tittel 1"/>
          <p:cNvSpPr>
            <a:spLocks noGrp="1"/>
          </p:cNvSpPr>
          <p:nvPr>
            <p:ph type="title"/>
          </p:nvPr>
        </p:nvSpPr>
        <p:spPr>
          <a:xfrm>
            <a:off x="0" y="0"/>
            <a:ext cx="9906000" cy="619200"/>
          </a:xfrm>
        </p:spPr>
        <p:txBody>
          <a:bodyPr>
            <a:normAutofit/>
          </a:bodyPr>
          <a:lstStyle/>
          <a:p>
            <a:pPr algn="ctr"/>
            <a:r>
              <a:rPr lang="nb-NO" sz="3000" dirty="0" smtClean="0">
                <a:solidFill>
                  <a:schemeClr val="accent1">
                    <a:lumMod val="75000"/>
                  </a:schemeClr>
                </a:solidFill>
                <a:latin typeface="Calibri Light" panose="020F0302020204030204" pitchFamily="34" charset="0"/>
              </a:rPr>
              <a:t>Sertifikat og obligasjonsgjeld har økt!</a:t>
            </a:r>
            <a:endParaRPr lang="nb-NO" sz="3000" dirty="0">
              <a:solidFill>
                <a:schemeClr val="accent1">
                  <a:lumMod val="75000"/>
                </a:schemeClr>
              </a:solidFill>
              <a:latin typeface="Calibri Light" panose="020F0302020204030204" pitchFamily="34" charset="0"/>
            </a:endParaRPr>
          </a:p>
        </p:txBody>
      </p:sp>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063" y="714375"/>
            <a:ext cx="8143875" cy="5429250"/>
          </a:xfrm>
          <a:prstGeom prst="rect">
            <a:avLst/>
          </a:prstGeom>
        </p:spPr>
      </p:pic>
    </p:spTree>
    <p:extLst>
      <p:ext uri="{BB962C8B-B14F-4D97-AF65-F5344CB8AC3E}">
        <p14:creationId xmlns:p14="http://schemas.microsoft.com/office/powerpoint/2010/main" val="1209297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0" y="0"/>
            <a:ext cx="9906000" cy="620688"/>
          </a:xfrm>
        </p:spPr>
        <p:txBody>
          <a:bodyPr/>
          <a:lstStyle/>
          <a:p>
            <a:r>
              <a:rPr lang="nb-NO" sz="3000" dirty="0" smtClean="0">
                <a:solidFill>
                  <a:schemeClr val="accent1">
                    <a:lumMod val="75000"/>
                  </a:schemeClr>
                </a:solidFill>
                <a:latin typeface="Calibri Light" panose="020F0302020204030204" pitchFamily="34" charset="0"/>
              </a:rPr>
              <a:t>Kapasiteten gjenspeiles i «kredittmatrisen»</a:t>
            </a:r>
            <a:endParaRPr lang="nb-NO" sz="3000" dirty="0">
              <a:solidFill>
                <a:schemeClr val="accent1">
                  <a:lumMod val="75000"/>
                </a:schemeClr>
              </a:solidFill>
              <a:latin typeface="Calibri Light" panose="020F0302020204030204" pitchFamily="34" charset="0"/>
            </a:endParaRPr>
          </a:p>
        </p:txBody>
      </p:sp>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itchFamily="18" charset="0"/>
              </a:rPr>
              <a:pPr>
                <a:defRPr/>
              </a:pPr>
              <a:t>17</a:t>
            </a:fld>
            <a:endParaRPr lang="nb-NO" dirty="0">
              <a:solidFill>
                <a:schemeClr val="accent1">
                  <a:lumMod val="75000"/>
                </a:schemeClr>
              </a:solidFill>
              <a:latin typeface="Times New Roman" pitchFamily="18" charset="0"/>
            </a:endParaRPr>
          </a:p>
        </p:txBody>
      </p:sp>
      <p:graphicFrame>
        <p:nvGraphicFramePr>
          <p:cNvPr id="6" name="Diagram 5"/>
          <p:cNvGraphicFramePr>
            <a:graphicFrameLocks/>
          </p:cNvGraphicFramePr>
          <p:nvPr>
            <p:extLst>
              <p:ext uri="{D42A27DB-BD31-4B8C-83A1-F6EECF244321}">
                <p14:modId xmlns:p14="http://schemas.microsoft.com/office/powerpoint/2010/main" val="2858987194"/>
              </p:ext>
            </p:extLst>
          </p:nvPr>
        </p:nvGraphicFramePr>
        <p:xfrm>
          <a:off x="453000" y="729000"/>
          <a:ext cx="9000000"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Sylinder 6"/>
          <p:cNvSpPr txBox="1"/>
          <p:nvPr/>
        </p:nvSpPr>
        <p:spPr>
          <a:xfrm>
            <a:off x="928694" y="5900331"/>
            <a:ext cx="1728192" cy="338336"/>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nb-NO" sz="1200" b="0" i="1"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j-ea"/>
                <a:cs typeface="+mj-cs"/>
              </a:rPr>
              <a:t>Kilde: DNB</a:t>
            </a:r>
          </a:p>
        </p:txBody>
      </p:sp>
    </p:spTree>
    <p:extLst>
      <p:ext uri="{BB962C8B-B14F-4D97-AF65-F5344CB8AC3E}">
        <p14:creationId xmlns:p14="http://schemas.microsoft.com/office/powerpoint/2010/main" val="1046610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0" y="0"/>
            <a:ext cx="9906000" cy="625601"/>
          </a:xfrm>
        </p:spPr>
        <p:txBody>
          <a:bodyPr>
            <a:noAutofit/>
          </a:bodyPr>
          <a:lstStyle/>
          <a:p>
            <a:r>
              <a:rPr lang="nb-NO" sz="3000" b="1" dirty="0">
                <a:latin typeface="Calibri Light" panose="020F0302020204030204" pitchFamily="34" charset="0"/>
              </a:rPr>
              <a:t>Kommunale låneopptak – </a:t>
            </a:r>
            <a:r>
              <a:rPr lang="nb-NO" sz="3000" b="1" dirty="0" smtClean="0">
                <a:latin typeface="Calibri Light" panose="020F0302020204030204" pitchFamily="34" charset="0"/>
              </a:rPr>
              <a:t>utfordringer </a:t>
            </a:r>
            <a:r>
              <a:rPr lang="nb-NO" sz="3000" b="1" dirty="0">
                <a:latin typeface="Calibri Light" panose="020F0302020204030204" pitchFamily="34" charset="0"/>
              </a:rPr>
              <a:t>fremover </a:t>
            </a:r>
          </a:p>
        </p:txBody>
      </p:sp>
      <p:sp>
        <p:nvSpPr>
          <p:cNvPr id="3" name="Undertittel 2"/>
          <p:cNvSpPr>
            <a:spLocks noGrp="1"/>
          </p:cNvSpPr>
          <p:nvPr>
            <p:ph type="subTitle" idx="1"/>
          </p:nvPr>
        </p:nvSpPr>
        <p:spPr>
          <a:xfrm>
            <a:off x="1635028" y="3319279"/>
            <a:ext cx="2439725" cy="1505568"/>
          </a:xfrm>
        </p:spPr>
        <p:txBody>
          <a:bodyPr>
            <a:normAutofit/>
          </a:bodyPr>
          <a:lstStyle/>
          <a:p>
            <a:pPr algn="l"/>
            <a:r>
              <a:rPr lang="nb-NO" sz="1846" b="1" dirty="0">
                <a:solidFill>
                  <a:schemeClr val="accent1">
                    <a:lumMod val="75000"/>
                  </a:schemeClr>
                </a:solidFill>
                <a:latin typeface="Calibri" panose="020F0502020204030204" pitchFamily="34" charset="0"/>
                <a:ea typeface="+mj-ea"/>
                <a:cs typeface="+mj-cs"/>
              </a:rPr>
              <a:t>20%</a:t>
            </a:r>
            <a:r>
              <a:rPr lang="nb-NO" sz="1846" dirty="0">
                <a:solidFill>
                  <a:schemeClr val="accent1">
                    <a:lumMod val="75000"/>
                  </a:schemeClr>
                </a:solidFill>
                <a:latin typeface="Calibri" panose="020F0502020204030204" pitchFamily="34" charset="0"/>
                <a:ea typeface="+mj-ea"/>
                <a:cs typeface="+mj-cs"/>
              </a:rPr>
              <a:t> risikovekt</a:t>
            </a:r>
          </a:p>
          <a:p>
            <a:pPr algn="l"/>
            <a:r>
              <a:rPr lang="nb-NO" sz="1846" dirty="0" smtClean="0">
                <a:solidFill>
                  <a:schemeClr val="accent1">
                    <a:lumMod val="75000"/>
                  </a:schemeClr>
                </a:solidFill>
                <a:latin typeface="Calibri" panose="020F0502020204030204" pitchFamily="34" charset="0"/>
                <a:ea typeface="+mj-ea"/>
                <a:cs typeface="+mj-cs"/>
              </a:rPr>
              <a:t>Tildelt rating «AA»</a:t>
            </a:r>
            <a:endParaRPr lang="nb-NO" sz="1846" dirty="0">
              <a:solidFill>
                <a:schemeClr val="accent1">
                  <a:lumMod val="75000"/>
                </a:schemeClr>
              </a:solidFill>
              <a:latin typeface="Calibri" panose="020F0502020204030204" pitchFamily="34" charset="0"/>
              <a:ea typeface="+mj-ea"/>
              <a:cs typeface="+mj-cs"/>
            </a:endParaRPr>
          </a:p>
          <a:p>
            <a:pPr algn="l"/>
            <a:r>
              <a:rPr lang="nb-NO" sz="1846" dirty="0">
                <a:solidFill>
                  <a:schemeClr val="accent1">
                    <a:lumMod val="75000"/>
                  </a:schemeClr>
                </a:solidFill>
                <a:latin typeface="Calibri" panose="020F0502020204030204" pitchFamily="34" charset="0"/>
                <a:ea typeface="+mj-ea"/>
                <a:cs typeface="+mj-cs"/>
              </a:rPr>
              <a:t>Oslo AAA</a:t>
            </a:r>
          </a:p>
          <a:p>
            <a:pPr algn="l"/>
            <a:r>
              <a:rPr lang="nb-NO" sz="1846" dirty="0">
                <a:solidFill>
                  <a:schemeClr val="accent1">
                    <a:lumMod val="75000"/>
                  </a:schemeClr>
                </a:solidFill>
                <a:latin typeface="Calibri" panose="020F0502020204030204" pitchFamily="34" charset="0"/>
                <a:ea typeface="+mj-ea"/>
                <a:cs typeface="+mj-cs"/>
              </a:rPr>
              <a:t>Stavanger AA+</a:t>
            </a:r>
          </a:p>
        </p:txBody>
      </p:sp>
      <p:sp>
        <p:nvSpPr>
          <p:cNvPr id="6" name="Undertittel 2"/>
          <p:cNvSpPr txBox="1">
            <a:spLocks/>
          </p:cNvSpPr>
          <p:nvPr/>
        </p:nvSpPr>
        <p:spPr>
          <a:xfrm>
            <a:off x="1164271" y="902054"/>
            <a:ext cx="8042740" cy="1603751"/>
          </a:xfrm>
          <a:prstGeom prst="rect">
            <a:avLst/>
          </a:prstGeom>
        </p:spPr>
        <p:txBody>
          <a:bodyPr vert="horz" lIns="84406" tIns="42203" rIns="84406" bIns="42203"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base">
              <a:spcAft>
                <a:spcPct val="0"/>
              </a:spcAft>
            </a:pPr>
            <a:endParaRPr lang="nb-NO" sz="2954" dirty="0">
              <a:solidFill>
                <a:prstClr val="black">
                  <a:tint val="75000"/>
                </a:prstClr>
              </a:solidFill>
            </a:endParaRPr>
          </a:p>
          <a:p>
            <a:pPr fontAlgn="base">
              <a:spcAft>
                <a:spcPct val="0"/>
              </a:spcAft>
            </a:pPr>
            <a:r>
              <a:rPr lang="nb-NO" sz="8862" dirty="0">
                <a:solidFill>
                  <a:srgbClr val="4F81BD">
                    <a:lumMod val="75000"/>
                  </a:srgbClr>
                </a:solidFill>
                <a:latin typeface="Calibri" panose="020F0502020204030204" pitchFamily="34" charset="0"/>
              </a:rPr>
              <a:t>Rik stat, men fattige kommuner ?</a:t>
            </a:r>
          </a:p>
          <a:p>
            <a:pPr fontAlgn="base">
              <a:spcAft>
                <a:spcPct val="0"/>
              </a:spcAft>
            </a:pPr>
            <a:endParaRPr lang="nb-NO" sz="3877" dirty="0">
              <a:solidFill>
                <a:prstClr val="black">
                  <a:tint val="75000"/>
                </a:prstClr>
              </a:solidFill>
              <a:latin typeface="Calibri" panose="020F0502020204030204" pitchFamily="34" charset="0"/>
            </a:endParaRPr>
          </a:p>
          <a:p>
            <a:pPr algn="l" fontAlgn="base">
              <a:spcAft>
                <a:spcPct val="0"/>
              </a:spcAft>
            </a:pPr>
            <a:r>
              <a:rPr lang="nb-NO" sz="7385" dirty="0">
                <a:solidFill>
                  <a:prstClr val="black">
                    <a:tint val="75000"/>
                  </a:prstClr>
                </a:solidFill>
                <a:latin typeface="Calibri" panose="020F0502020204030204" pitchFamily="34" charset="0"/>
              </a:rPr>
              <a:t>Kommunene er i hovedsak et utøvende organ for en sentralstyrt politikk</a:t>
            </a:r>
          </a:p>
          <a:p>
            <a:pPr algn="l" fontAlgn="base">
              <a:spcAft>
                <a:spcPct val="0"/>
              </a:spcAft>
            </a:pPr>
            <a:r>
              <a:rPr lang="nb-NO" sz="7385" dirty="0">
                <a:solidFill>
                  <a:prstClr val="black">
                    <a:tint val="75000"/>
                  </a:prstClr>
                </a:solidFill>
                <a:latin typeface="Calibri" panose="020F0502020204030204" pitchFamily="34" charset="0"/>
              </a:rPr>
              <a:t>Lovpålagte oppgaver og investeringstunge reformer har gitt høy gjeldsvekst</a:t>
            </a:r>
          </a:p>
          <a:p>
            <a:pPr algn="l" fontAlgn="base">
              <a:spcAft>
                <a:spcPct val="0"/>
              </a:spcAft>
            </a:pPr>
            <a:r>
              <a:rPr lang="nb-NO" sz="7385" dirty="0">
                <a:solidFill>
                  <a:prstClr val="black">
                    <a:tint val="75000"/>
                  </a:prstClr>
                </a:solidFill>
                <a:latin typeface="Calibri" panose="020F0502020204030204" pitchFamily="34" charset="0"/>
              </a:rPr>
              <a:t>Betyr dette at staten tar regningen til slutt? Er kommunegjeld risikofri?</a:t>
            </a:r>
          </a:p>
        </p:txBody>
      </p:sp>
      <p:sp>
        <p:nvSpPr>
          <p:cNvPr id="8" name="Undertittel 2"/>
          <p:cNvSpPr txBox="1">
            <a:spLocks/>
          </p:cNvSpPr>
          <p:nvPr/>
        </p:nvSpPr>
        <p:spPr>
          <a:xfrm>
            <a:off x="6747662" y="3330773"/>
            <a:ext cx="2134744" cy="1494074"/>
          </a:xfrm>
          <a:prstGeom prst="rect">
            <a:avLst/>
          </a:prstGeom>
        </p:spPr>
        <p:txBody>
          <a:bodyPr vert="horz" lIns="84406" tIns="42203" rIns="84406" bIns="42203"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base">
              <a:spcAft>
                <a:spcPct val="0"/>
              </a:spcAft>
            </a:pPr>
            <a:r>
              <a:rPr lang="nb-NO" sz="1846" b="1" dirty="0">
                <a:solidFill>
                  <a:srgbClr val="4F81BD">
                    <a:lumMod val="75000"/>
                  </a:srgbClr>
                </a:solidFill>
                <a:latin typeface="Calibri" panose="020F0502020204030204" pitchFamily="34" charset="0"/>
              </a:rPr>
              <a:t>0% </a:t>
            </a:r>
            <a:r>
              <a:rPr lang="nb-NO" sz="1846" dirty="0">
                <a:solidFill>
                  <a:srgbClr val="4F81BD">
                    <a:lumMod val="75000"/>
                  </a:srgbClr>
                </a:solidFill>
                <a:latin typeface="Calibri" panose="020F0502020204030204" pitchFamily="34" charset="0"/>
              </a:rPr>
              <a:t>risikovekt</a:t>
            </a:r>
          </a:p>
          <a:p>
            <a:pPr algn="l" fontAlgn="base">
              <a:spcAft>
                <a:spcPct val="0"/>
              </a:spcAft>
            </a:pPr>
            <a:r>
              <a:rPr lang="nb-NO" sz="1846" dirty="0">
                <a:solidFill>
                  <a:srgbClr val="4F81BD">
                    <a:lumMod val="75000"/>
                  </a:srgbClr>
                </a:solidFill>
                <a:latin typeface="Calibri" panose="020F0502020204030204" pitchFamily="34" charset="0"/>
              </a:rPr>
              <a:t>Offisiell </a:t>
            </a:r>
            <a:r>
              <a:rPr lang="nb-NO" sz="1846" dirty="0" err="1">
                <a:solidFill>
                  <a:srgbClr val="4F81BD">
                    <a:lumMod val="75000"/>
                  </a:srgbClr>
                </a:solidFill>
                <a:latin typeface="Calibri" panose="020F0502020204030204" pitchFamily="34" charset="0"/>
              </a:rPr>
              <a:t>rating</a:t>
            </a:r>
            <a:r>
              <a:rPr lang="nb-NO" sz="1846" dirty="0">
                <a:solidFill>
                  <a:srgbClr val="4F81BD">
                    <a:lumMod val="75000"/>
                  </a:srgbClr>
                </a:solidFill>
                <a:latin typeface="Calibri" panose="020F0502020204030204" pitchFamily="34" charset="0"/>
              </a:rPr>
              <a:t>:</a:t>
            </a:r>
          </a:p>
          <a:p>
            <a:pPr algn="l" fontAlgn="base">
              <a:spcAft>
                <a:spcPct val="0"/>
              </a:spcAft>
            </a:pPr>
            <a:r>
              <a:rPr lang="nb-NO" sz="1846" dirty="0">
                <a:solidFill>
                  <a:srgbClr val="4F81BD">
                    <a:lumMod val="75000"/>
                  </a:srgbClr>
                </a:solidFill>
                <a:latin typeface="Calibri" panose="020F0502020204030204" pitchFamily="34" charset="0"/>
              </a:rPr>
              <a:t>20 kommuner fra</a:t>
            </a:r>
          </a:p>
          <a:p>
            <a:pPr algn="l" fontAlgn="base">
              <a:spcAft>
                <a:spcPct val="0"/>
              </a:spcAft>
            </a:pPr>
            <a:r>
              <a:rPr lang="nb-NO" sz="1846" dirty="0">
                <a:solidFill>
                  <a:srgbClr val="4F81BD">
                    <a:lumMod val="75000"/>
                  </a:srgbClr>
                </a:solidFill>
                <a:latin typeface="Calibri" panose="020F0502020204030204" pitchFamily="34" charset="0"/>
              </a:rPr>
              <a:t>AAA til AA+</a:t>
            </a:r>
          </a:p>
        </p:txBody>
      </p:sp>
      <p:sp>
        <p:nvSpPr>
          <p:cNvPr id="9" name="Plassholder for tekst 2"/>
          <p:cNvSpPr txBox="1">
            <a:spLocks/>
          </p:cNvSpPr>
          <p:nvPr/>
        </p:nvSpPr>
        <p:spPr bwMode="auto">
          <a:xfrm>
            <a:off x="1362561" y="4811141"/>
            <a:ext cx="7739112" cy="1143679"/>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1600" kern="1200">
                <a:solidFill>
                  <a:schemeClr val="bg1">
                    <a:lumMod val="50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600" kern="1200">
                <a:solidFill>
                  <a:schemeClr val="bg1">
                    <a:lumMod val="50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bg1">
                    <a:lumMod val="50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bg1">
                    <a:lumMod val="50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nb-NO" sz="1662" dirty="0">
                <a:solidFill>
                  <a:prstClr val="black"/>
                </a:solidFill>
                <a:latin typeface="Calibri" panose="020F0502020204030204" pitchFamily="34" charset="0"/>
                <a:cs typeface="Times New Roman" panose="02020603050405020304" pitchFamily="18" charset="0"/>
              </a:rPr>
              <a:t>«Det betyr for eksempel at norske banker kan gi billigere lån til svenske kommuner enn til norske. Bergen måtte i </a:t>
            </a:r>
            <a:r>
              <a:rPr lang="nb-NO" sz="1662" dirty="0" smtClean="0">
                <a:solidFill>
                  <a:prstClr val="black"/>
                </a:solidFill>
                <a:latin typeface="Calibri" panose="020F0502020204030204" pitchFamily="34" charset="0"/>
                <a:cs typeface="Times New Roman" panose="02020603050405020304" pitchFamily="18" charset="0"/>
              </a:rPr>
              <a:t>september 2015 </a:t>
            </a:r>
            <a:r>
              <a:rPr lang="nb-NO" sz="1662" dirty="0">
                <a:solidFill>
                  <a:prstClr val="black"/>
                </a:solidFill>
                <a:latin typeface="Calibri" panose="020F0502020204030204" pitchFamily="34" charset="0"/>
                <a:cs typeface="Times New Roman" panose="02020603050405020304" pitchFamily="18" charset="0"/>
              </a:rPr>
              <a:t>betale 0,42% høyere rente enn Stockholm  på identiske lån og i samme marked. At Stockholm har en internasjonal rating og Bergen ikke har, antas bare å kunne forklare en liten del av forskjellen.»</a:t>
            </a:r>
            <a:endParaRPr lang="nb-NO" sz="1662" dirty="0">
              <a:solidFill>
                <a:srgbClr val="4F81BD"/>
              </a:solidFill>
              <a:latin typeface="Calibri" panose="020F0502020204030204" pitchFamily="34" charset="0"/>
            </a:endParaRPr>
          </a:p>
        </p:txBody>
      </p:sp>
      <p:pic>
        <p:nvPicPr>
          <p:cNvPr id="5" name="Bilde 4"/>
          <p:cNvPicPr>
            <a:picLocks noChangeAspect="1"/>
          </p:cNvPicPr>
          <p:nvPr/>
        </p:nvPicPr>
        <p:blipFill>
          <a:blip r:embed="rId3"/>
          <a:stretch>
            <a:fillRect/>
          </a:stretch>
        </p:blipFill>
        <p:spPr>
          <a:xfrm>
            <a:off x="1883159" y="2619385"/>
            <a:ext cx="971731" cy="699896"/>
          </a:xfrm>
          <a:prstGeom prst="rect">
            <a:avLst/>
          </a:prstGeom>
        </p:spPr>
      </p:pic>
      <p:pic>
        <p:nvPicPr>
          <p:cNvPr id="10" name="Bilde 9"/>
          <p:cNvPicPr>
            <a:picLocks noChangeAspect="1"/>
          </p:cNvPicPr>
          <p:nvPr/>
        </p:nvPicPr>
        <p:blipFill>
          <a:blip r:embed="rId4"/>
          <a:stretch>
            <a:fillRect/>
          </a:stretch>
        </p:blipFill>
        <p:spPr>
          <a:xfrm>
            <a:off x="7080006" y="2630359"/>
            <a:ext cx="1036966" cy="689934"/>
          </a:xfrm>
          <a:prstGeom prst="rect">
            <a:avLst/>
          </a:prstGeom>
        </p:spPr>
      </p:pic>
      <p:pic>
        <p:nvPicPr>
          <p:cNvPr id="12" name="Bilde 11"/>
          <p:cNvPicPr>
            <a:picLocks noChangeAspect="1"/>
          </p:cNvPicPr>
          <p:nvPr/>
        </p:nvPicPr>
        <p:blipFill>
          <a:blip r:embed="rId5"/>
          <a:stretch>
            <a:fillRect/>
          </a:stretch>
        </p:blipFill>
        <p:spPr>
          <a:xfrm>
            <a:off x="4057029" y="3319282"/>
            <a:ext cx="1867502" cy="1215407"/>
          </a:xfrm>
          <a:prstGeom prst="rect">
            <a:avLst/>
          </a:prstGeom>
        </p:spPr>
      </p:pic>
      <p:sp>
        <p:nvSpPr>
          <p:cNvPr id="13" name="Rektangel 12"/>
          <p:cNvSpPr/>
          <p:nvPr/>
        </p:nvSpPr>
        <p:spPr>
          <a:xfrm>
            <a:off x="1362561" y="5954819"/>
            <a:ext cx="6513954" cy="234360"/>
          </a:xfrm>
          <a:prstGeom prst="rect">
            <a:avLst/>
          </a:prstGeom>
        </p:spPr>
        <p:txBody>
          <a:bodyPr wrap="square">
            <a:spAutoFit/>
          </a:bodyPr>
          <a:lstStyle/>
          <a:p>
            <a:pPr fontAlgn="base">
              <a:spcBef>
                <a:spcPct val="0"/>
              </a:spcBef>
              <a:spcAft>
                <a:spcPct val="0"/>
              </a:spcAft>
            </a:pPr>
            <a:r>
              <a:rPr lang="nb-NO" sz="923" dirty="0">
                <a:solidFill>
                  <a:srgbClr val="4F81BD">
                    <a:lumMod val="75000"/>
                  </a:srgbClr>
                </a:solidFill>
                <a:latin typeface="Calibri" panose="020F0502020204030204" pitchFamily="34" charset="0"/>
              </a:rPr>
              <a:t>Kilde: KS notat av 15. januar 2016 v/ Per Richard Johansen</a:t>
            </a:r>
            <a:endParaRPr lang="nb-NO" sz="923" dirty="0">
              <a:solidFill>
                <a:prstClr val="black"/>
              </a:solidFill>
              <a:latin typeface="Calibri" panose="020F0502020204030204" pitchFamily="34" charset="0"/>
            </a:endParaRPr>
          </a:p>
        </p:txBody>
      </p:sp>
      <p:sp>
        <p:nvSpPr>
          <p:cNvPr id="15" name="Plassholder for lysbildenummer 4"/>
          <p:cNvSpPr txBox="1">
            <a:spLocks/>
          </p:cNvSpPr>
          <p:nvPr/>
        </p:nvSpPr>
        <p:spPr>
          <a:xfrm>
            <a:off x="0" y="6453336"/>
            <a:ext cx="928694" cy="404664"/>
          </a:xfrm>
          <a:prstGeom prst="rect">
            <a:avLst/>
          </a:prstGeom>
        </p:spPr>
        <p:txBody>
          <a:bodyPr anchor="ctr"/>
          <a:lstStyle>
            <a:defPPr>
              <a:defRPr lang="nb-N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4D77DE57-7419-4DDD-93A2-1BF3226C7BDD}" type="slidenum">
              <a:rPr lang="nb-NO" sz="1000" i="1" smtClean="0">
                <a:solidFill>
                  <a:schemeClr val="accent1">
                    <a:lumMod val="75000"/>
                  </a:schemeClr>
                </a:solidFill>
                <a:latin typeface="Times New Roman" pitchFamily="18" charset="0"/>
              </a:rPr>
              <a:pPr algn="ctr">
                <a:defRPr/>
              </a:pPr>
              <a:t>18</a:t>
            </a:fld>
            <a:endParaRPr lang="nb-NO" sz="1000" i="1"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38530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p:cNvSpPr>
            <a:spLocks noGrp="1"/>
          </p:cNvSpPr>
          <p:nvPr>
            <p:ph type="title"/>
          </p:nvPr>
        </p:nvSpPr>
        <p:spPr>
          <a:xfrm>
            <a:off x="0" y="-1"/>
            <a:ext cx="9906000" cy="612000"/>
          </a:xfrm>
          <a:solidFill>
            <a:schemeClr val="bg1"/>
          </a:solidFill>
        </p:spPr>
        <p:txBody>
          <a:bodyPr>
            <a:noAutofit/>
          </a:bodyPr>
          <a:lstStyle/>
          <a:p>
            <a:pPr algn="ctr"/>
            <a:r>
              <a:rPr lang="nb-NO" sz="3000" dirty="0">
                <a:solidFill>
                  <a:schemeClr val="accent1">
                    <a:lumMod val="75000"/>
                  </a:schemeClr>
                </a:solidFill>
                <a:latin typeface="Calibri Light" panose="020F0302020204030204" pitchFamily="34" charset="0"/>
              </a:rPr>
              <a:t>Norske kommuner sett fra investorsperspektiv</a:t>
            </a:r>
          </a:p>
        </p:txBody>
      </p:sp>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a:solidFill>
                  <a:srgbClr val="4F81BD">
                    <a:lumMod val="75000"/>
                  </a:srgbClr>
                </a:solidFill>
                <a:latin typeface="Times New Roman" panose="02020603050405020304" pitchFamily="18" charset="0"/>
              </a:rPr>
              <a:pPr>
                <a:defRPr/>
              </a:pPr>
              <a:t>19</a:t>
            </a:fld>
            <a:endParaRPr lang="nb-NO" dirty="0">
              <a:solidFill>
                <a:srgbClr val="4F81BD">
                  <a:lumMod val="75000"/>
                </a:srgbClr>
              </a:solidFill>
              <a:latin typeface="Times New Roman" panose="02020603050405020304" pitchFamily="18" charset="0"/>
            </a:endParaRPr>
          </a:p>
        </p:txBody>
      </p:sp>
      <p:pic>
        <p:nvPicPr>
          <p:cNvPr id="2" name="Bilde 1"/>
          <p:cNvPicPr>
            <a:picLocks noChangeAspect="1"/>
          </p:cNvPicPr>
          <p:nvPr/>
        </p:nvPicPr>
        <p:blipFill>
          <a:blip r:embed="rId2"/>
          <a:stretch>
            <a:fillRect/>
          </a:stretch>
        </p:blipFill>
        <p:spPr>
          <a:xfrm>
            <a:off x="1031334" y="1347525"/>
            <a:ext cx="5433646" cy="4360985"/>
          </a:xfrm>
          <a:prstGeom prst="rect">
            <a:avLst/>
          </a:prstGeom>
        </p:spPr>
      </p:pic>
      <p:sp>
        <p:nvSpPr>
          <p:cNvPr id="8" name="Ellipse 7"/>
          <p:cNvSpPr/>
          <p:nvPr/>
        </p:nvSpPr>
        <p:spPr>
          <a:xfrm>
            <a:off x="7396849" y="2338077"/>
            <a:ext cx="1674838" cy="1629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b-NO" sz="1534" dirty="0">
                <a:solidFill>
                  <a:srgbClr val="1F497D">
                    <a:lumMod val="75000"/>
                  </a:srgbClr>
                </a:solidFill>
              </a:rPr>
              <a:t>til denne moren? </a:t>
            </a:r>
          </a:p>
        </p:txBody>
      </p:sp>
      <p:sp>
        <p:nvSpPr>
          <p:cNvPr id="23" name="Pil høyre 22"/>
          <p:cNvSpPr/>
          <p:nvPr/>
        </p:nvSpPr>
        <p:spPr>
          <a:xfrm rot="10800000">
            <a:off x="6317193" y="2729787"/>
            <a:ext cx="833477" cy="797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nb-NO" sz="1662">
              <a:solidFill>
                <a:prstClr val="white"/>
              </a:solidFill>
            </a:endParaRPr>
          </a:p>
        </p:txBody>
      </p:sp>
      <p:sp>
        <p:nvSpPr>
          <p:cNvPr id="7" name="Ellipse 6"/>
          <p:cNvSpPr/>
          <p:nvPr/>
        </p:nvSpPr>
        <p:spPr>
          <a:xfrm>
            <a:off x="1839233" y="1866257"/>
            <a:ext cx="2072850" cy="16566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b-NO" sz="1534" dirty="0">
                <a:solidFill>
                  <a:srgbClr val="1F497D">
                    <a:lumMod val="75000"/>
                  </a:srgbClr>
                </a:solidFill>
              </a:rPr>
              <a:t>Ville du lånt penger til  «datteren»…. </a:t>
            </a:r>
          </a:p>
        </p:txBody>
      </p:sp>
      <p:cxnSp>
        <p:nvCxnSpPr>
          <p:cNvPr id="32" name="Rett pil 31"/>
          <p:cNvCxnSpPr>
            <a:stCxn id="7" idx="5"/>
          </p:cNvCxnSpPr>
          <p:nvPr/>
        </p:nvCxnSpPr>
        <p:spPr>
          <a:xfrm>
            <a:off x="3608522" y="3280263"/>
            <a:ext cx="2610279" cy="15920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482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1"/>
          </p:nvPr>
        </p:nvSpPr>
        <p:spPr>
          <a:xfrm>
            <a:off x="560512" y="1664804"/>
            <a:ext cx="8784976" cy="3528392"/>
          </a:xfrm>
        </p:spPr>
        <p:txBody>
          <a:bodyPr>
            <a:noAutofit/>
          </a:bodyPr>
          <a:lstStyle/>
          <a:p>
            <a:pPr marL="0" indent="0" algn="just">
              <a:lnSpc>
                <a:spcPct val="150000"/>
              </a:lnSpc>
              <a:spcBef>
                <a:spcPts val="0"/>
              </a:spcBef>
              <a:buNone/>
            </a:pPr>
            <a:r>
              <a:rPr lang="nb-NO" sz="1000" dirty="0">
                <a:latin typeface="Calibri" panose="020F0502020204030204" pitchFamily="34" charset="0"/>
                <a:cs typeface="Times New Roman" panose="02020603050405020304" pitchFamily="18" charset="0"/>
              </a:rPr>
              <a:t>Presentasjonen er utarbeidet av Bergen Capital Management AS (BCM) og er kun ment som en informasjonstjeneste. BCM har gjort alle rimelige anstrengelser for å sikre at informasjonen som fremkommer av dette dokumentet er fullstendige og korrekte, men gir ingen garantier for dette og påtar seg ikke ansvar for mulige feil, trykkfeil eller unnlatelser.  Uttalelsene i dokumentet reflekterer oppfatninger på det tidspunktet presentasjonen ble laget, og BCM forbeholder seg retten til å endre oppfatninger uten </a:t>
            </a:r>
            <a:r>
              <a:rPr lang="nb-NO" sz="1000" dirty="0" smtClean="0">
                <a:latin typeface="Calibri" panose="020F0502020204030204" pitchFamily="34" charset="0"/>
                <a:cs typeface="Times New Roman" panose="02020603050405020304" pitchFamily="18" charset="0"/>
              </a:rPr>
              <a:t>forvarsel. BCM </a:t>
            </a:r>
            <a:r>
              <a:rPr lang="nb-NO" sz="1000" dirty="0">
                <a:latin typeface="Calibri" panose="020F0502020204030204" pitchFamily="34" charset="0"/>
                <a:cs typeface="Times New Roman" panose="02020603050405020304" pitchFamily="18" charset="0"/>
              </a:rPr>
              <a:t>fraskriver seg ethvert ansvar for eventuelle tap (direkte og indirekte) som måtte oppstå som følge av at noen benytter seg av informasjonen som fremkommer i dette </a:t>
            </a:r>
            <a:r>
              <a:rPr lang="nb-NO" sz="1000" dirty="0" smtClean="0">
                <a:latin typeface="Calibri" panose="020F0502020204030204" pitchFamily="34" charset="0"/>
                <a:cs typeface="Times New Roman" panose="02020603050405020304" pitchFamily="18" charset="0"/>
              </a:rPr>
              <a:t>dokumentet. Informasjonen</a:t>
            </a:r>
            <a:r>
              <a:rPr lang="nb-NO" sz="1000" dirty="0">
                <a:latin typeface="Calibri" panose="020F0502020204030204" pitchFamily="34" charset="0"/>
                <a:cs typeface="Times New Roman" panose="02020603050405020304" pitchFamily="18" charset="0"/>
              </a:rPr>
              <a:t>, beregningene, vurderingene og estimatene i presentasjonen er ikke ment som investeringsråd eller som anmodning om å delta i investeringsaktiviteter. Det skal heller ikke forstås som anbefalinger eller råd om juridiske eller reguleringsmessige aspekter, regnskapsmessig behandling eller skattemessige forhold av et hvilket som helst individuelt arrangement. BCM er ikke ansvarlig for skader som følge av kundens handling eller unnlatelse av å handle basert på informasjon i denne </a:t>
            </a:r>
            <a:r>
              <a:rPr lang="nb-NO" sz="1000" dirty="0" smtClean="0">
                <a:latin typeface="Calibri" panose="020F0502020204030204" pitchFamily="34" charset="0"/>
                <a:cs typeface="Times New Roman" panose="02020603050405020304" pitchFamily="18" charset="0"/>
              </a:rPr>
              <a:t>presentasjonen. Finansielle </a:t>
            </a:r>
            <a:r>
              <a:rPr lang="nb-NO" sz="1000" dirty="0">
                <a:latin typeface="Calibri" panose="020F0502020204030204" pitchFamily="34" charset="0"/>
                <a:cs typeface="Times New Roman" panose="02020603050405020304" pitchFamily="18" charset="0"/>
              </a:rPr>
              <a:t>investeringer vil alltid innebære en risiko og verdiendringene kan være store i verdipapirmarkedet. Avkastningsestimater og tidligere børs- eller fondsresultater er ingen garanti for fremtidig avkastning. Fremtidig avkastning vil blant annet avhenge av markedsutviklingen, risiko og kostnader knyttet til produktet samt forvalters </a:t>
            </a:r>
            <a:r>
              <a:rPr lang="nb-NO" sz="1000" dirty="0" smtClean="0">
                <a:latin typeface="Calibri" panose="020F0502020204030204" pitchFamily="34" charset="0"/>
                <a:cs typeface="Times New Roman" panose="02020603050405020304" pitchFamily="18" charset="0"/>
              </a:rPr>
              <a:t>dyktighet. Priser</a:t>
            </a:r>
            <a:r>
              <a:rPr lang="nb-NO" sz="1000" dirty="0">
                <a:latin typeface="Calibri" panose="020F0502020204030204" pitchFamily="34" charset="0"/>
                <a:cs typeface="Times New Roman" panose="02020603050405020304" pitchFamily="18" charset="0"/>
              </a:rPr>
              <a:t>, kurser og verdier som er presentert er frembrakt kun for informasjonsformål og er indikativ med mindre annet er oppgitt. Slike priser, kurser og verdier representerer ikke nødvendigvis vilkårene som vil gjelde for nye transaksjoner eller eksisterende lån og </a:t>
            </a:r>
            <a:r>
              <a:rPr lang="nb-NO" sz="1000" dirty="0" smtClean="0">
                <a:latin typeface="Calibri" panose="020F0502020204030204" pitchFamily="34" charset="0"/>
                <a:cs typeface="Times New Roman" panose="02020603050405020304" pitchFamily="18" charset="0"/>
              </a:rPr>
              <a:t>plasseringer. Ansatte </a:t>
            </a:r>
            <a:r>
              <a:rPr lang="nb-NO" sz="1000" dirty="0">
                <a:latin typeface="Calibri" panose="020F0502020204030204" pitchFamily="34" charset="0"/>
                <a:cs typeface="Times New Roman" panose="02020603050405020304" pitchFamily="18" charset="0"/>
              </a:rPr>
              <a:t>i BCM kan eie verdipapirer i selskaper som er omtalt i dette dokumentet og kan kjøpe eller selge slike verdipapirer. </a:t>
            </a:r>
            <a:r>
              <a:rPr lang="nb-NO" sz="1000" dirty="0" smtClean="0">
                <a:latin typeface="Calibri" panose="020F0502020204030204" pitchFamily="34" charset="0"/>
                <a:cs typeface="Times New Roman" panose="02020603050405020304" pitchFamily="18" charset="0"/>
              </a:rPr>
              <a:t>BCM </a:t>
            </a:r>
            <a:r>
              <a:rPr lang="nb-NO" sz="1000" dirty="0">
                <a:latin typeface="Calibri" panose="020F0502020204030204" pitchFamily="34" charset="0"/>
                <a:cs typeface="Times New Roman" panose="02020603050405020304" pitchFamily="18" charset="0"/>
              </a:rPr>
              <a:t>er forfatter av materialet i dette dokumentet. BCM forbeholder seg retten til eierskap, opphavsrett, varemerker og alle immaterielle rettigheter knyttet til innholdet og til produkter og tjenester som er beskrevet – med mindre slike rettigheter tilhører en tredjepart. </a:t>
            </a:r>
            <a:r>
              <a:rPr lang="nb-NO" sz="1000" dirty="0" smtClean="0">
                <a:latin typeface="Calibri" panose="020F0502020204030204" pitchFamily="34" charset="0"/>
                <a:cs typeface="Times New Roman" panose="02020603050405020304" pitchFamily="18" charset="0"/>
              </a:rPr>
              <a:t>Datagrunnlag i denne presentasjonen er hentet fra Bloomberg, SSB, Norges Bank og egne analyser.</a:t>
            </a:r>
            <a:endParaRPr lang="nb-NO" sz="1000" dirty="0">
              <a:latin typeface="Calibri" panose="020F0502020204030204" pitchFamily="34" charset="0"/>
              <a:cs typeface="Times New Roman" panose="02020603050405020304" pitchFamily="18" charset="0"/>
            </a:endParaRPr>
          </a:p>
          <a:p>
            <a:endParaRPr lang="nb-NO" sz="1200" dirty="0">
              <a:solidFill>
                <a:schemeClr val="tx2">
                  <a:lumMod val="50000"/>
                </a:schemeClr>
              </a:solidFill>
              <a:latin typeface="Calibri Light" panose="020F0302020204030204" pitchFamily="34" charset="0"/>
              <a:cs typeface="Times New Roman" panose="02020603050405020304" pitchFamily="18" charset="0"/>
            </a:endParaRPr>
          </a:p>
        </p:txBody>
      </p:sp>
      <p:sp>
        <p:nvSpPr>
          <p:cNvPr id="4" name="Tittel 3"/>
          <p:cNvSpPr>
            <a:spLocks noGrp="1"/>
          </p:cNvSpPr>
          <p:nvPr>
            <p:ph type="title"/>
          </p:nvPr>
        </p:nvSpPr>
        <p:spPr>
          <a:xfrm>
            <a:off x="0" y="0"/>
            <a:ext cx="9906000" cy="620688"/>
          </a:xfrm>
        </p:spPr>
        <p:txBody>
          <a:bodyPr/>
          <a:lstStyle/>
          <a:p>
            <a:pPr algn="ctr"/>
            <a:r>
              <a:rPr lang="nb-NO" sz="3000" dirty="0" smtClean="0">
                <a:solidFill>
                  <a:schemeClr val="accent1">
                    <a:lumMod val="75000"/>
                  </a:schemeClr>
                </a:solidFill>
                <a:latin typeface="Calibri Light" panose="020F0302020204030204" pitchFamily="34" charset="0"/>
              </a:rPr>
              <a:t>Forbehold</a:t>
            </a:r>
            <a:endParaRPr lang="nb-NO" sz="3000" dirty="0">
              <a:solidFill>
                <a:schemeClr val="accent1">
                  <a:lumMod val="75000"/>
                </a:schemeClr>
              </a:solidFill>
              <a:latin typeface="Calibri Light" panose="020F0302020204030204" pitchFamily="34" charset="0"/>
            </a:endParaRPr>
          </a:p>
        </p:txBody>
      </p:sp>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itchFamily="18" charset="0"/>
              </a:rPr>
              <a:pPr>
                <a:defRPr/>
              </a:pPr>
              <a:t>2</a:t>
            </a:fld>
            <a:endParaRPr lang="nb-NO" dirty="0">
              <a:solidFill>
                <a:schemeClr val="accent1">
                  <a:lumMod val="75000"/>
                </a:schemeClr>
              </a:solidFill>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1"/>
          </p:nvPr>
        </p:nvSpPr>
        <p:spPr>
          <a:xfrm>
            <a:off x="495300" y="908720"/>
            <a:ext cx="6473924" cy="4525963"/>
          </a:xfrm>
        </p:spPr>
        <p:txBody>
          <a:bodyPr>
            <a:noAutofit/>
          </a:bodyPr>
          <a:lstStyle/>
          <a:p>
            <a:pPr>
              <a:lnSpc>
                <a:spcPct val="150000"/>
              </a:lnSpc>
              <a:spcBef>
                <a:spcPts val="0"/>
              </a:spcBef>
            </a:pPr>
            <a:r>
              <a:rPr lang="nb-NO" sz="2000" b="1" dirty="0" smtClean="0">
                <a:solidFill>
                  <a:schemeClr val="accent1">
                    <a:lumMod val="75000"/>
                  </a:schemeClr>
                </a:solidFill>
                <a:latin typeface="Calibri Light" panose="020F0302020204030204" pitchFamily="34" charset="0"/>
              </a:rPr>
              <a:t>Norske kommuner sett fra investorsperspektiv</a:t>
            </a:r>
          </a:p>
          <a:p>
            <a:pPr lvl="1">
              <a:lnSpc>
                <a:spcPct val="150000"/>
              </a:lnSpc>
              <a:spcBef>
                <a:spcPts val="0"/>
              </a:spcBef>
            </a:pPr>
            <a:r>
              <a:rPr lang="nb-NO" dirty="0" smtClean="0">
                <a:latin typeface="Calibri Light" panose="020F0302020204030204" pitchFamily="34" charset="0"/>
              </a:rPr>
              <a:t>Staten i ryggen (AAA). Kommuner som har rating har fått tilsvarende</a:t>
            </a:r>
          </a:p>
          <a:p>
            <a:pPr lvl="1">
              <a:lnSpc>
                <a:spcPct val="150000"/>
              </a:lnSpc>
              <a:spcBef>
                <a:spcPts val="0"/>
              </a:spcBef>
            </a:pPr>
            <a:r>
              <a:rPr lang="nb-NO" dirty="0" smtClean="0">
                <a:latin typeface="Calibri Light" panose="020F0302020204030204" pitchFamily="34" charset="0"/>
              </a:rPr>
              <a:t>Kommuner kan ikke gå konkurs (Kommuneloven § 55)</a:t>
            </a:r>
            <a:endParaRPr lang="nb-NO" dirty="0">
              <a:latin typeface="Calibri Light" panose="020F0302020204030204" pitchFamily="34" charset="0"/>
            </a:endParaRPr>
          </a:p>
          <a:p>
            <a:pPr lvl="1">
              <a:lnSpc>
                <a:spcPct val="150000"/>
              </a:lnSpc>
              <a:spcBef>
                <a:spcPts val="0"/>
              </a:spcBef>
            </a:pPr>
            <a:r>
              <a:rPr lang="nb-NO" dirty="0" smtClean="0">
                <a:latin typeface="Calibri Light" panose="020F0302020204030204" pitchFamily="34" charset="0"/>
              </a:rPr>
              <a:t>Kommuner kan ikke budsjettere med underskudd</a:t>
            </a:r>
          </a:p>
          <a:p>
            <a:pPr lvl="1">
              <a:lnSpc>
                <a:spcPct val="150000"/>
              </a:lnSpc>
              <a:spcBef>
                <a:spcPts val="0"/>
              </a:spcBef>
            </a:pPr>
            <a:r>
              <a:rPr lang="nb-NO" dirty="0" smtClean="0">
                <a:latin typeface="Calibri Light" panose="020F0302020204030204" pitchFamily="34" charset="0"/>
              </a:rPr>
              <a:t>Kun investeringer kan finansieres med lån</a:t>
            </a:r>
          </a:p>
          <a:p>
            <a:pPr lvl="1">
              <a:lnSpc>
                <a:spcPct val="150000"/>
              </a:lnSpc>
              <a:spcBef>
                <a:spcPts val="0"/>
              </a:spcBef>
            </a:pPr>
            <a:r>
              <a:rPr lang="nb-NO" dirty="0" smtClean="0">
                <a:latin typeface="Calibri Light" panose="020F0302020204030204" pitchFamily="34" charset="0"/>
              </a:rPr>
              <a:t>Ingen kommune har tidligere misligholdt sine låneforpliktelser</a:t>
            </a:r>
          </a:p>
          <a:p>
            <a:pPr lvl="1">
              <a:lnSpc>
                <a:spcPct val="150000"/>
              </a:lnSpc>
              <a:spcBef>
                <a:spcPts val="0"/>
              </a:spcBef>
            </a:pPr>
            <a:r>
              <a:rPr lang="nb-NO" dirty="0" smtClean="0">
                <a:latin typeface="Calibri Light" panose="020F0302020204030204" pitchFamily="34" charset="0"/>
              </a:rPr>
              <a:t>Dersom ikke oppgjør 3mnd NIBOR + 3%</a:t>
            </a:r>
            <a:endParaRPr lang="nb-NO" dirty="0">
              <a:latin typeface="Calibri Light" panose="020F0302020204030204" pitchFamily="34" charset="0"/>
            </a:endParaRPr>
          </a:p>
        </p:txBody>
      </p:sp>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anose="02020603050405020304" pitchFamily="18" charset="0"/>
              </a:rPr>
              <a:pPr>
                <a:defRPr/>
              </a:pPr>
              <a:t>20</a:t>
            </a:fld>
            <a:endParaRPr lang="nb-NO" dirty="0">
              <a:solidFill>
                <a:schemeClr val="accent1">
                  <a:lumMod val="75000"/>
                </a:schemeClr>
              </a:solidFill>
              <a:latin typeface="Times New Roman" panose="02020603050405020304" pitchFamily="18" charset="0"/>
            </a:endParaRPr>
          </a:p>
        </p:txBody>
      </p:sp>
      <p:sp>
        <p:nvSpPr>
          <p:cNvPr id="6" name="Tittel 1"/>
          <p:cNvSpPr>
            <a:spLocks noGrp="1"/>
          </p:cNvSpPr>
          <p:nvPr>
            <p:ph type="title"/>
          </p:nvPr>
        </p:nvSpPr>
        <p:spPr>
          <a:xfrm>
            <a:off x="0" y="0"/>
            <a:ext cx="9906000" cy="619200"/>
          </a:xfrm>
        </p:spPr>
        <p:txBody>
          <a:bodyPr>
            <a:noAutofit/>
          </a:bodyPr>
          <a:lstStyle/>
          <a:p>
            <a:pPr algn="ctr"/>
            <a:r>
              <a:rPr lang="nb-NO" sz="3000" dirty="0" smtClean="0">
                <a:solidFill>
                  <a:schemeClr val="accent1">
                    <a:lumMod val="75000"/>
                  </a:schemeClr>
                </a:solidFill>
                <a:latin typeface="Calibri Light" panose="020F0302020204030204" pitchFamily="34" charset="0"/>
              </a:rPr>
              <a:t>Er det sannsynlig at en kommune ikke får refinansiert forfall?</a:t>
            </a:r>
            <a:endParaRPr lang="nb-NO" sz="3000" dirty="0">
              <a:solidFill>
                <a:schemeClr val="accent1">
                  <a:lumMod val="75000"/>
                </a:schemeClr>
              </a:solidFill>
              <a:latin typeface="Calibri Light" panose="020F0302020204030204" pitchFamily="34" charset="0"/>
            </a:endParaRPr>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124" y="4221088"/>
            <a:ext cx="4394200" cy="1841500"/>
          </a:xfrm>
          <a:prstGeom prst="rect">
            <a:avLst/>
          </a:prstGeom>
        </p:spPr>
      </p:pic>
      <p:sp>
        <p:nvSpPr>
          <p:cNvPr id="12" name="Eksplosjon 2 11"/>
          <p:cNvSpPr/>
          <p:nvPr/>
        </p:nvSpPr>
        <p:spPr>
          <a:xfrm>
            <a:off x="416496" y="3573016"/>
            <a:ext cx="4355628" cy="2736304"/>
          </a:xfrm>
          <a:prstGeom prst="irregularSeal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b="1" dirty="0" smtClean="0">
                <a:solidFill>
                  <a:schemeClr val="accent1">
                    <a:lumMod val="75000"/>
                  </a:schemeClr>
                </a:solidFill>
                <a:latin typeface="Calibri Light" panose="020F0302020204030204" pitchFamily="34" charset="0"/>
              </a:rPr>
              <a:t>Kommunal sektor anses som trygge investeringer, står dermed lengst fremme i «lånekøen» (og lengst bak i båten)!</a:t>
            </a:r>
            <a:endParaRPr lang="nb-NO" sz="1400" b="1" dirty="0">
              <a:solidFill>
                <a:schemeClr val="accent1">
                  <a:lumMod val="75000"/>
                </a:schemeClr>
              </a:solidFill>
              <a:latin typeface="Calibri Light" panose="020F0302020204030204" pitchFamily="34" charset="0"/>
            </a:endParaRPr>
          </a:p>
        </p:txBody>
      </p:sp>
    </p:spTree>
    <p:extLst>
      <p:ext uri="{BB962C8B-B14F-4D97-AF65-F5344CB8AC3E}">
        <p14:creationId xmlns:p14="http://schemas.microsoft.com/office/powerpoint/2010/main" val="3992995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0" y="0"/>
            <a:ext cx="9906000" cy="620688"/>
          </a:xfrm>
        </p:spPr>
        <p:txBody>
          <a:bodyPr/>
          <a:lstStyle/>
          <a:p>
            <a:r>
              <a:rPr lang="nb-NO" sz="3000" dirty="0" smtClean="0">
                <a:solidFill>
                  <a:schemeClr val="accent1">
                    <a:lumMod val="75000"/>
                  </a:schemeClr>
                </a:solidFill>
                <a:latin typeface="Calibri Light" panose="020F0302020204030204" pitchFamily="34" charset="0"/>
              </a:rPr>
              <a:t>Den store bekymringen er nok uansett gjeldsnivået!</a:t>
            </a:r>
            <a:endParaRPr lang="nb-NO" sz="3000" dirty="0">
              <a:solidFill>
                <a:schemeClr val="accent1">
                  <a:lumMod val="75000"/>
                </a:schemeClr>
              </a:solidFill>
              <a:latin typeface="Calibri Light" panose="020F0302020204030204" pitchFamily="34" charset="0"/>
            </a:endParaRPr>
          </a:p>
        </p:txBody>
      </p:sp>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itchFamily="18" charset="0"/>
              </a:rPr>
              <a:pPr>
                <a:defRPr/>
              </a:pPr>
              <a:t>21</a:t>
            </a:fld>
            <a:endParaRPr lang="nb-NO" dirty="0">
              <a:solidFill>
                <a:schemeClr val="accent1">
                  <a:lumMod val="75000"/>
                </a:schemeClr>
              </a:solidFill>
              <a:latin typeface="Times New Roman" pitchFamily="18" charset="0"/>
            </a:endParaRPr>
          </a:p>
        </p:txBody>
      </p:sp>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75" y="857250"/>
            <a:ext cx="7715250" cy="5143500"/>
          </a:xfrm>
          <a:prstGeom prst="rect">
            <a:avLst/>
          </a:prstGeom>
        </p:spPr>
      </p:pic>
      <p:pic>
        <p:nvPicPr>
          <p:cNvPr id="7172" name="Picture 4" descr="http://apro.teleringbedrift.no/assets/Ny-Mappe-2/_resampled/resizedimage187239-Ropert3d-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720477"/>
            <a:ext cx="17811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990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http://d7rbsf2pi55t9.cloudfront.net/wp-content/uploads/2013/06/oslo-bors-1024x431.png"/>
          <p:cNvPicPr>
            <a:picLocks noChangeAspect="1" noChangeArrowheads="1"/>
          </p:cNvPicPr>
          <p:nvPr/>
        </p:nvPicPr>
        <p:blipFill>
          <a:blip r:embed="rId3" cstate="print"/>
          <a:srcRect/>
          <a:stretch>
            <a:fillRect/>
          </a:stretch>
        </p:blipFill>
        <p:spPr bwMode="auto">
          <a:xfrm>
            <a:off x="1856656" y="1151667"/>
            <a:ext cx="1487389" cy="490826"/>
          </a:xfrm>
          <a:prstGeom prst="rect">
            <a:avLst/>
          </a:prstGeom>
          <a:noFill/>
        </p:spPr>
      </p:pic>
      <p:sp>
        <p:nvSpPr>
          <p:cNvPr id="6" name="Tittel 1"/>
          <p:cNvSpPr txBox="1">
            <a:spLocks/>
          </p:cNvSpPr>
          <p:nvPr/>
        </p:nvSpPr>
        <p:spPr>
          <a:xfrm>
            <a:off x="-35" y="0"/>
            <a:ext cx="9906035" cy="6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3000" b="1" dirty="0" smtClean="0">
                <a:solidFill>
                  <a:schemeClr val="accent1">
                    <a:lumMod val="75000"/>
                  </a:schemeClr>
                </a:solidFill>
                <a:latin typeface="Calibri Light" panose="020F0302020204030204" pitchFamily="34" charset="0"/>
              </a:rPr>
              <a:t>Lånemarkedet i utvikling – </a:t>
            </a:r>
            <a:r>
              <a:rPr lang="nb-NO" sz="3000" b="1" dirty="0">
                <a:solidFill>
                  <a:schemeClr val="accent1">
                    <a:lumMod val="75000"/>
                  </a:schemeClr>
                </a:solidFill>
                <a:latin typeface="Calibri Light" panose="020F0302020204030204" pitchFamily="34" charset="0"/>
              </a:rPr>
              <a:t>b</a:t>
            </a:r>
            <a:r>
              <a:rPr lang="nb-NO" sz="3000" b="1" dirty="0" smtClean="0">
                <a:solidFill>
                  <a:schemeClr val="accent1">
                    <a:lumMod val="75000"/>
                  </a:schemeClr>
                </a:solidFill>
                <a:latin typeface="Calibri Light" panose="020F0302020204030204" pitchFamily="34" charset="0"/>
              </a:rPr>
              <a:t>ørsnotering </a:t>
            </a:r>
            <a:r>
              <a:rPr lang="nb-NO" sz="3000" b="1" dirty="0">
                <a:solidFill>
                  <a:schemeClr val="accent1">
                    <a:lumMod val="75000"/>
                  </a:schemeClr>
                </a:solidFill>
                <a:latin typeface="Calibri Light" panose="020F0302020204030204" pitchFamily="34" charset="0"/>
              </a:rPr>
              <a:t>og rating </a:t>
            </a:r>
          </a:p>
        </p:txBody>
      </p:sp>
      <p:graphicFrame>
        <p:nvGraphicFramePr>
          <p:cNvPr id="16" name="Tabell 15"/>
          <p:cNvGraphicFramePr>
            <a:graphicFrameLocks noGrp="1"/>
          </p:cNvGraphicFramePr>
          <p:nvPr>
            <p:extLst/>
          </p:nvPr>
        </p:nvGraphicFramePr>
        <p:xfrm>
          <a:off x="5338249" y="2576431"/>
          <a:ext cx="4387311" cy="2595880"/>
        </p:xfrm>
        <a:graphic>
          <a:graphicData uri="http://schemas.openxmlformats.org/drawingml/2006/table">
            <a:tbl>
              <a:tblPr bandRow="1">
                <a:tableStyleId>{5C22544A-7EE6-4342-B048-85BDC9FD1C3A}</a:tableStyleId>
              </a:tblPr>
              <a:tblGrid>
                <a:gridCol w="1689946"/>
                <a:gridCol w="847743"/>
                <a:gridCol w="924811"/>
                <a:gridCol w="924811"/>
              </a:tblGrid>
              <a:tr h="370840">
                <a:tc>
                  <a:txBody>
                    <a:bodyPr/>
                    <a:lstStyle/>
                    <a:p>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S &amp; P</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Moody</a:t>
                      </a:r>
                      <a:endParaRPr lang="nb-NO" dirty="0">
                        <a:latin typeface="Calibri" panose="020F0502020204030204" pitchFamily="34" charset="0"/>
                      </a:endParaRPr>
                    </a:p>
                  </a:txBody>
                  <a:tcPr/>
                </a:tc>
                <a:tc>
                  <a:txBody>
                    <a:bodyPr/>
                    <a:lstStyle/>
                    <a:p>
                      <a:r>
                        <a:rPr lang="nb-NO" dirty="0" err="1" smtClean="0">
                          <a:latin typeface="Calibri" panose="020F0502020204030204" pitchFamily="34" charset="0"/>
                        </a:rPr>
                        <a:t>Fitch</a:t>
                      </a:r>
                      <a:endParaRPr lang="nb-NO" dirty="0">
                        <a:latin typeface="Calibri" panose="020F0502020204030204" pitchFamily="34" charset="0"/>
                      </a:endParaRPr>
                    </a:p>
                  </a:txBody>
                  <a:tcPr/>
                </a:tc>
              </a:tr>
              <a:tr h="370840">
                <a:tc>
                  <a:txBody>
                    <a:bodyPr/>
                    <a:lstStyle/>
                    <a:p>
                      <a:r>
                        <a:rPr lang="nb-NO" dirty="0" smtClean="0">
                          <a:latin typeface="Calibri" panose="020F0502020204030204" pitchFamily="34" charset="0"/>
                        </a:rPr>
                        <a:t>Norsk Stat</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AAA</a:t>
                      </a:r>
                      <a:endParaRPr lang="nb-NO" dirty="0">
                        <a:latin typeface="Calibri" panose="020F0502020204030204" pitchFamily="34" charset="0"/>
                      </a:endParaRPr>
                    </a:p>
                  </a:txBody>
                  <a:tcPr/>
                </a:tc>
                <a:tc>
                  <a:txBody>
                    <a:bodyPr/>
                    <a:lstStyle/>
                    <a:p>
                      <a:r>
                        <a:rPr lang="nb-NO" dirty="0" err="1" smtClean="0">
                          <a:latin typeface="Calibri" panose="020F0502020204030204" pitchFamily="34" charset="0"/>
                        </a:rPr>
                        <a:t>Aaa</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AAA</a:t>
                      </a:r>
                      <a:endParaRPr lang="nb-NO" dirty="0">
                        <a:latin typeface="Calibri" panose="020F0502020204030204" pitchFamily="34" charset="0"/>
                      </a:endParaRPr>
                    </a:p>
                  </a:txBody>
                  <a:tcPr/>
                </a:tc>
              </a:tr>
              <a:tr h="370840">
                <a:tc>
                  <a:txBody>
                    <a:bodyPr/>
                    <a:lstStyle/>
                    <a:p>
                      <a:r>
                        <a:rPr lang="nb-NO" dirty="0" smtClean="0">
                          <a:latin typeface="Calibri" panose="020F0502020204030204" pitchFamily="34" charset="0"/>
                        </a:rPr>
                        <a:t>KBN *)</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AAA</a:t>
                      </a:r>
                      <a:endParaRPr lang="nb-NO" dirty="0">
                        <a:latin typeface="Calibri" panose="020F0502020204030204" pitchFamily="34" charset="0"/>
                      </a:endParaRPr>
                    </a:p>
                  </a:txBody>
                  <a:tcPr/>
                </a:tc>
                <a:tc>
                  <a:txBody>
                    <a:bodyPr/>
                    <a:lstStyle/>
                    <a:p>
                      <a:r>
                        <a:rPr lang="nb-NO" dirty="0" err="1" smtClean="0">
                          <a:latin typeface="Calibri" panose="020F0502020204030204" pitchFamily="34" charset="0"/>
                        </a:rPr>
                        <a:t>Aaa</a:t>
                      </a:r>
                      <a:endParaRPr lang="nb-NO" dirty="0">
                        <a:latin typeface="Calibri" panose="020F0502020204030204" pitchFamily="34" charset="0"/>
                      </a:endParaRPr>
                    </a:p>
                  </a:txBody>
                  <a:tcPr/>
                </a:tc>
                <a:tc>
                  <a:txBody>
                    <a:bodyPr/>
                    <a:lstStyle/>
                    <a:p>
                      <a:endParaRPr lang="nb-NO">
                        <a:latin typeface="Calibri" panose="020F0502020204030204" pitchFamily="34" charset="0"/>
                      </a:endParaRPr>
                    </a:p>
                  </a:txBody>
                  <a:tcPr/>
                </a:tc>
              </a:tr>
              <a:tr h="370840">
                <a:tc>
                  <a:txBody>
                    <a:bodyPr/>
                    <a:lstStyle/>
                    <a:p>
                      <a:r>
                        <a:rPr lang="nb-NO" dirty="0" smtClean="0">
                          <a:latin typeface="Calibri" panose="020F0502020204030204" pitchFamily="34" charset="0"/>
                        </a:rPr>
                        <a:t>Oslo</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AAA</a:t>
                      </a:r>
                      <a:endParaRPr lang="nb-NO" dirty="0">
                        <a:latin typeface="Calibri" panose="020F0502020204030204" pitchFamily="34" charset="0"/>
                      </a:endParaRPr>
                    </a:p>
                  </a:txBody>
                  <a:tcPr/>
                </a:tc>
                <a:tc>
                  <a:txBody>
                    <a:bodyPr/>
                    <a:lstStyle/>
                    <a:p>
                      <a:r>
                        <a:rPr lang="nb-NO" dirty="0" err="1" smtClean="0">
                          <a:latin typeface="Calibri" panose="020F0502020204030204" pitchFamily="34" charset="0"/>
                        </a:rPr>
                        <a:t>Aaa</a:t>
                      </a:r>
                      <a:endParaRPr lang="nb-NO" dirty="0">
                        <a:latin typeface="Calibri" panose="020F0502020204030204" pitchFamily="34" charset="0"/>
                      </a:endParaRPr>
                    </a:p>
                  </a:txBody>
                  <a:tcPr/>
                </a:tc>
                <a:tc>
                  <a:txBody>
                    <a:bodyPr/>
                    <a:lstStyle/>
                    <a:p>
                      <a:endParaRPr lang="nb-NO">
                        <a:latin typeface="Calibri" panose="020F0502020204030204" pitchFamily="34" charset="0"/>
                      </a:endParaRPr>
                    </a:p>
                  </a:txBody>
                  <a:tcPr/>
                </a:tc>
              </a:tr>
              <a:tr h="370840">
                <a:tc>
                  <a:txBody>
                    <a:bodyPr/>
                    <a:lstStyle/>
                    <a:p>
                      <a:r>
                        <a:rPr lang="nb-NO" dirty="0" smtClean="0">
                          <a:latin typeface="Calibri" panose="020F0502020204030204" pitchFamily="34" charset="0"/>
                        </a:rPr>
                        <a:t>KLP/</a:t>
                      </a:r>
                      <a:r>
                        <a:rPr lang="nb-NO" dirty="0" err="1" smtClean="0">
                          <a:latin typeface="Calibri" panose="020F0502020204030204" pitchFamily="34" charset="0"/>
                        </a:rPr>
                        <a:t>Komm</a:t>
                      </a:r>
                      <a:r>
                        <a:rPr lang="nb-NO" dirty="0" smtClean="0">
                          <a:latin typeface="Calibri" panose="020F0502020204030204" pitchFamily="34" charset="0"/>
                        </a:rPr>
                        <a:t>. *)</a:t>
                      </a:r>
                      <a:endParaRPr lang="nb-NO" dirty="0">
                        <a:latin typeface="Calibri" panose="020F0502020204030204" pitchFamily="34" charset="0"/>
                      </a:endParaRPr>
                    </a:p>
                  </a:txBody>
                  <a:tcPr/>
                </a:tc>
                <a:tc>
                  <a:txBody>
                    <a:bodyPr/>
                    <a:lstStyle/>
                    <a:p>
                      <a:endParaRPr lang="nb-NO" dirty="0">
                        <a:latin typeface="Calibri" panose="020F0502020204030204" pitchFamily="34" charset="0"/>
                      </a:endParaRPr>
                    </a:p>
                  </a:txBody>
                  <a:tcPr/>
                </a:tc>
                <a:tc>
                  <a:txBody>
                    <a:bodyPr/>
                    <a:lstStyle/>
                    <a:p>
                      <a:r>
                        <a:rPr lang="nb-NO" dirty="0" err="1" smtClean="0">
                          <a:latin typeface="Calibri" panose="020F0502020204030204" pitchFamily="34" charset="0"/>
                        </a:rPr>
                        <a:t>Aaa</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AAA</a:t>
                      </a:r>
                      <a:endParaRPr lang="nb-NO" dirty="0">
                        <a:latin typeface="Calibri" panose="020F0502020204030204" pitchFamily="34" charset="0"/>
                      </a:endParaRPr>
                    </a:p>
                  </a:txBody>
                  <a:tcPr/>
                </a:tc>
              </a:tr>
              <a:tr h="370840">
                <a:tc>
                  <a:txBody>
                    <a:bodyPr/>
                    <a:lstStyle/>
                    <a:p>
                      <a:r>
                        <a:rPr lang="nb-NO" dirty="0" smtClean="0">
                          <a:latin typeface="Calibri" panose="020F0502020204030204" pitchFamily="34" charset="0"/>
                        </a:rPr>
                        <a:t>Stavanger</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AA+</a:t>
                      </a:r>
                      <a:endParaRPr lang="nb-NO" dirty="0">
                        <a:latin typeface="Calibri" panose="020F0502020204030204" pitchFamily="34" charset="0"/>
                      </a:endParaRPr>
                    </a:p>
                  </a:txBody>
                  <a:tcPr/>
                </a:tc>
                <a:tc>
                  <a:txBody>
                    <a:bodyPr/>
                    <a:lstStyle/>
                    <a:p>
                      <a:endParaRPr lang="nb-NO" dirty="0">
                        <a:latin typeface="Calibri" panose="020F0502020204030204" pitchFamily="34" charset="0"/>
                      </a:endParaRPr>
                    </a:p>
                  </a:txBody>
                  <a:tcPr/>
                </a:tc>
                <a:tc>
                  <a:txBody>
                    <a:bodyPr/>
                    <a:lstStyle/>
                    <a:p>
                      <a:endParaRPr lang="nb-NO">
                        <a:latin typeface="Calibri" panose="020F0502020204030204" pitchFamily="34" charset="0"/>
                      </a:endParaRPr>
                    </a:p>
                  </a:txBody>
                  <a:tcPr/>
                </a:tc>
              </a:tr>
              <a:tr h="370840">
                <a:tc>
                  <a:txBody>
                    <a:bodyPr/>
                    <a:lstStyle/>
                    <a:p>
                      <a:r>
                        <a:rPr lang="nb-NO" dirty="0" smtClean="0">
                          <a:latin typeface="Calibri" panose="020F0502020204030204" pitchFamily="34" charset="0"/>
                        </a:rPr>
                        <a:t>Fjellinjen AS</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AA-</a:t>
                      </a:r>
                      <a:endParaRPr lang="nb-NO" dirty="0">
                        <a:latin typeface="Calibri" panose="020F0502020204030204" pitchFamily="34" charset="0"/>
                      </a:endParaRPr>
                    </a:p>
                  </a:txBody>
                  <a:tcPr/>
                </a:tc>
                <a:tc>
                  <a:txBody>
                    <a:bodyPr/>
                    <a:lstStyle/>
                    <a:p>
                      <a:endParaRPr lang="nb-NO" dirty="0">
                        <a:latin typeface="Calibri" panose="020F0502020204030204" pitchFamily="34" charset="0"/>
                      </a:endParaRPr>
                    </a:p>
                  </a:txBody>
                  <a:tcPr/>
                </a:tc>
                <a:tc>
                  <a:txBody>
                    <a:bodyPr/>
                    <a:lstStyle/>
                    <a:p>
                      <a:endParaRPr lang="nb-NO" dirty="0">
                        <a:latin typeface="Calibri" panose="020F0502020204030204" pitchFamily="34" charset="0"/>
                      </a:endParaRPr>
                    </a:p>
                  </a:txBody>
                  <a:tcPr/>
                </a:tc>
              </a:tr>
            </a:tbl>
          </a:graphicData>
        </a:graphic>
      </p:graphicFrame>
      <p:pic>
        <p:nvPicPr>
          <p:cNvPr id="19" name="Bilde 18"/>
          <p:cNvPicPr>
            <a:picLocks noChangeAspect="1"/>
          </p:cNvPicPr>
          <p:nvPr/>
        </p:nvPicPr>
        <p:blipFill>
          <a:blip r:embed="rId4"/>
          <a:stretch>
            <a:fillRect/>
          </a:stretch>
        </p:blipFill>
        <p:spPr>
          <a:xfrm>
            <a:off x="7041232" y="948282"/>
            <a:ext cx="1238556" cy="897595"/>
          </a:xfrm>
          <a:prstGeom prst="rect">
            <a:avLst/>
          </a:prstGeom>
        </p:spPr>
      </p:pic>
      <p:graphicFrame>
        <p:nvGraphicFramePr>
          <p:cNvPr id="21" name="Tabell 20"/>
          <p:cNvGraphicFramePr>
            <a:graphicFrameLocks noGrp="1"/>
          </p:cNvGraphicFramePr>
          <p:nvPr>
            <p:extLst/>
          </p:nvPr>
        </p:nvGraphicFramePr>
        <p:xfrm>
          <a:off x="5338657" y="5877272"/>
          <a:ext cx="2587111" cy="370840"/>
        </p:xfrm>
        <a:graphic>
          <a:graphicData uri="http://schemas.openxmlformats.org/drawingml/2006/table">
            <a:tbl>
              <a:tblPr bandRow="1">
                <a:tableStyleId>{5C22544A-7EE6-4342-B048-85BDC9FD1C3A}</a:tableStyleId>
              </a:tblPr>
              <a:tblGrid>
                <a:gridCol w="2587111"/>
              </a:tblGrid>
              <a:tr h="370840">
                <a:tc>
                  <a:txBody>
                    <a:bodyPr/>
                    <a:lstStyle/>
                    <a:p>
                      <a:r>
                        <a:rPr lang="nb-NO" sz="1600" dirty="0" smtClean="0">
                          <a:latin typeface="Calibri" panose="020F0502020204030204" pitchFamily="34" charset="0"/>
                        </a:rPr>
                        <a:t>*) gjelder </a:t>
                      </a:r>
                      <a:r>
                        <a:rPr lang="nb-NO" sz="1600" dirty="0" err="1" smtClean="0">
                          <a:latin typeface="Calibri" panose="020F0502020204030204" pitchFamily="34" charset="0"/>
                        </a:rPr>
                        <a:t>enkeltlån</a:t>
                      </a:r>
                      <a:r>
                        <a:rPr lang="nb-NO" sz="1600" dirty="0" smtClean="0">
                          <a:latin typeface="Calibri" panose="020F0502020204030204" pitchFamily="34" charset="0"/>
                        </a:rPr>
                        <a:t> (ICR)</a:t>
                      </a:r>
                      <a:endParaRPr lang="nb-NO" sz="1600" dirty="0">
                        <a:latin typeface="Calibri" panose="020F0502020204030204" pitchFamily="34" charset="0"/>
                      </a:endParaRPr>
                    </a:p>
                  </a:txBody>
                  <a:tcPr/>
                </a:tc>
              </a:tr>
            </a:tbl>
          </a:graphicData>
        </a:graphic>
      </p:graphicFrame>
      <p:sp>
        <p:nvSpPr>
          <p:cNvPr id="2" name="Plassholder for lysbildenummer 1"/>
          <p:cNvSpPr>
            <a:spLocks noGrp="1"/>
          </p:cNvSpPr>
          <p:nvPr>
            <p:ph type="sldNum" sz="quarter" idx="14"/>
          </p:nvPr>
        </p:nvSpPr>
        <p:spPr>
          <a:xfrm>
            <a:off x="-35" y="6454800"/>
            <a:ext cx="928694" cy="403200"/>
          </a:xfrm>
        </p:spPr>
        <p:txBody>
          <a:bodyPr anchor="ctr"/>
          <a:lstStyle/>
          <a:p>
            <a:pPr algn="ctr">
              <a:defRPr/>
            </a:pPr>
            <a:fld id="{4D77DE57-7419-4DDD-93A2-1BF3226C7BDD}" type="slidenum">
              <a:rPr lang="nb-NO" sz="1000" smtClean="0">
                <a:solidFill>
                  <a:schemeClr val="accent1">
                    <a:lumMod val="75000"/>
                  </a:schemeClr>
                </a:solidFill>
              </a:rPr>
              <a:pPr algn="ctr">
                <a:defRPr/>
              </a:pPr>
              <a:t>22</a:t>
            </a:fld>
            <a:endParaRPr lang="nb-NO" sz="1000" dirty="0">
              <a:solidFill>
                <a:schemeClr val="accent1">
                  <a:lumMod val="75000"/>
                </a:schemeClr>
              </a:solidFill>
            </a:endParaRPr>
          </a:p>
        </p:txBody>
      </p:sp>
      <p:graphicFrame>
        <p:nvGraphicFramePr>
          <p:cNvPr id="10" name="Tabell 9"/>
          <p:cNvGraphicFramePr>
            <a:graphicFrameLocks noGrp="1"/>
          </p:cNvGraphicFramePr>
          <p:nvPr>
            <p:extLst>
              <p:ext uri="{D42A27DB-BD31-4B8C-83A1-F6EECF244321}">
                <p14:modId xmlns:p14="http://schemas.microsoft.com/office/powerpoint/2010/main" val="2748042976"/>
              </p:ext>
            </p:extLst>
          </p:nvPr>
        </p:nvGraphicFramePr>
        <p:xfrm>
          <a:off x="200472" y="2022711"/>
          <a:ext cx="4968552" cy="3703320"/>
        </p:xfrm>
        <a:graphic>
          <a:graphicData uri="http://schemas.openxmlformats.org/drawingml/2006/table">
            <a:tbl>
              <a:tblPr bandRow="1">
                <a:tableStyleId>{5C22544A-7EE6-4342-B048-85BDC9FD1C3A}</a:tableStyleId>
              </a:tblPr>
              <a:tblGrid>
                <a:gridCol w="1443962"/>
                <a:gridCol w="1825373"/>
                <a:gridCol w="1699217"/>
              </a:tblGrid>
              <a:tr h="139040">
                <a:tc>
                  <a:txBody>
                    <a:bodyPr/>
                    <a:lstStyle/>
                    <a:p>
                      <a:r>
                        <a:rPr lang="nb-NO" sz="1800" kern="1200" dirty="0" smtClean="0">
                          <a:solidFill>
                            <a:schemeClr val="dk1"/>
                          </a:solidFill>
                          <a:latin typeface="Calibri" panose="020F0502020204030204" pitchFamily="34" charset="0"/>
                          <a:ea typeface="+mn-ea"/>
                          <a:cs typeface="+mn-cs"/>
                        </a:rPr>
                        <a:t>Akershus</a:t>
                      </a:r>
                      <a:endParaRPr lang="nb-NO" sz="1800" kern="1200" dirty="0">
                        <a:solidFill>
                          <a:schemeClr val="dk1"/>
                        </a:solidFill>
                        <a:latin typeface="Calibri" panose="020F0502020204030204" pitchFamily="34" charset="0"/>
                        <a:ea typeface="+mn-ea"/>
                        <a:cs typeface="+mn-cs"/>
                      </a:endParaRPr>
                    </a:p>
                  </a:txBody>
                  <a:tcPr/>
                </a:tc>
                <a:tc>
                  <a:txBody>
                    <a:bodyPr/>
                    <a:lstStyle/>
                    <a:p>
                      <a:r>
                        <a:rPr lang="nb-NO" sz="1800" kern="1200" dirty="0" smtClean="0">
                          <a:solidFill>
                            <a:schemeClr val="dk1"/>
                          </a:solidFill>
                          <a:latin typeface="Calibri" panose="020F0502020204030204" pitchFamily="34" charset="0"/>
                          <a:ea typeface="+mn-ea"/>
                          <a:cs typeface="+mn-cs"/>
                        </a:rPr>
                        <a:t>Arendal</a:t>
                      </a:r>
                      <a:endParaRPr lang="nb-NO" sz="1800" kern="1200" dirty="0">
                        <a:solidFill>
                          <a:schemeClr val="dk1"/>
                        </a:solidFill>
                        <a:latin typeface="Calibri" panose="020F0502020204030204" pitchFamily="34" charset="0"/>
                        <a:ea typeface="+mn-ea"/>
                        <a:cs typeface="+mn-cs"/>
                      </a:endParaRPr>
                    </a:p>
                  </a:txBody>
                  <a:tcPr/>
                </a:tc>
                <a:tc>
                  <a:txBody>
                    <a:bodyPr/>
                    <a:lstStyle/>
                    <a:p>
                      <a:r>
                        <a:rPr lang="nb-NO" sz="1800" kern="1200" dirty="0" smtClean="0">
                          <a:solidFill>
                            <a:schemeClr val="dk1"/>
                          </a:solidFill>
                          <a:latin typeface="Calibri" panose="020F0502020204030204" pitchFamily="34" charset="0"/>
                          <a:ea typeface="+mn-ea"/>
                          <a:cs typeface="+mn-cs"/>
                        </a:rPr>
                        <a:t>Asker</a:t>
                      </a:r>
                      <a:endParaRPr lang="nb-NO" sz="1800" kern="1200" dirty="0">
                        <a:solidFill>
                          <a:schemeClr val="dk1"/>
                        </a:solidFill>
                        <a:latin typeface="Calibri" panose="020F0502020204030204" pitchFamily="34" charset="0"/>
                        <a:ea typeface="+mn-ea"/>
                        <a:cs typeface="+mn-cs"/>
                      </a:endParaRPr>
                    </a:p>
                  </a:txBody>
                  <a:tcPr/>
                </a:tc>
              </a:tr>
              <a:tr h="370840">
                <a:tc>
                  <a:txBody>
                    <a:bodyPr/>
                    <a:lstStyle/>
                    <a:p>
                      <a:r>
                        <a:rPr lang="nb-NO" dirty="0" smtClean="0">
                          <a:latin typeface="Calibri" panose="020F0502020204030204" pitchFamily="34" charset="0"/>
                        </a:rPr>
                        <a:t>Bergen</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Bærum</a:t>
                      </a:r>
                      <a:endParaRPr lang="nb-NO" dirty="0">
                        <a:latin typeface="Calibri" panose="020F0502020204030204" pitchFamily="34" charset="0"/>
                      </a:endParaRPr>
                    </a:p>
                  </a:txBody>
                  <a:tcPr/>
                </a:tc>
                <a:tc>
                  <a:txBody>
                    <a:bodyPr/>
                    <a:lstStyle/>
                    <a:p>
                      <a:r>
                        <a:rPr lang="nb-NO" b="1" dirty="0" smtClean="0">
                          <a:solidFill>
                            <a:schemeClr val="accent1">
                              <a:lumMod val="75000"/>
                            </a:schemeClr>
                          </a:solidFill>
                          <a:latin typeface="Calibri" panose="020F0502020204030204" pitchFamily="34" charset="0"/>
                        </a:rPr>
                        <a:t>Fredrikstad</a:t>
                      </a:r>
                      <a:endParaRPr lang="nb-NO" b="1" dirty="0">
                        <a:solidFill>
                          <a:schemeClr val="accent1">
                            <a:lumMod val="75000"/>
                          </a:schemeClr>
                        </a:solidFill>
                        <a:latin typeface="Calibri" panose="020F0502020204030204" pitchFamily="34" charset="0"/>
                      </a:endParaRPr>
                    </a:p>
                  </a:txBody>
                  <a:tcPr/>
                </a:tc>
              </a:tr>
              <a:tr h="370840">
                <a:tc>
                  <a:txBody>
                    <a:bodyPr/>
                    <a:lstStyle/>
                    <a:p>
                      <a:r>
                        <a:rPr lang="nb-NO" dirty="0" smtClean="0">
                          <a:latin typeface="Calibri" panose="020F0502020204030204" pitchFamily="34" charset="0"/>
                        </a:rPr>
                        <a:t>Frogn</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Gjerdrum</a:t>
                      </a:r>
                      <a:endParaRPr lang="nb-NO" dirty="0">
                        <a:latin typeface="Calibri" panose="020F0502020204030204" pitchFamily="34" charset="0"/>
                      </a:endParaRPr>
                    </a:p>
                  </a:txBody>
                  <a:tcPr/>
                </a:tc>
                <a:tc>
                  <a:txBody>
                    <a:bodyPr/>
                    <a:lstStyle/>
                    <a:p>
                      <a:r>
                        <a:rPr lang="nb-NO" b="1" dirty="0" smtClean="0">
                          <a:solidFill>
                            <a:schemeClr val="accent1">
                              <a:lumMod val="75000"/>
                            </a:schemeClr>
                          </a:solidFill>
                          <a:latin typeface="Calibri" panose="020F0502020204030204" pitchFamily="34" charset="0"/>
                        </a:rPr>
                        <a:t>Hordaland</a:t>
                      </a:r>
                      <a:endParaRPr lang="nb-NO" b="1" dirty="0">
                        <a:solidFill>
                          <a:schemeClr val="accent1">
                            <a:lumMod val="75000"/>
                          </a:schemeClr>
                        </a:solidFill>
                        <a:latin typeface="Calibri" panose="020F0502020204030204" pitchFamily="34" charset="0"/>
                      </a:endParaRPr>
                    </a:p>
                  </a:txBody>
                  <a:tcPr/>
                </a:tc>
              </a:tr>
              <a:tr h="370840">
                <a:tc>
                  <a:txBody>
                    <a:bodyPr/>
                    <a:lstStyle/>
                    <a:p>
                      <a:r>
                        <a:rPr lang="nb-NO" b="1" dirty="0" smtClean="0">
                          <a:solidFill>
                            <a:schemeClr val="accent1">
                              <a:lumMod val="75000"/>
                            </a:schemeClr>
                          </a:solidFill>
                          <a:latin typeface="Calibri" panose="020F0502020204030204" pitchFamily="34" charset="0"/>
                        </a:rPr>
                        <a:t>Skien</a:t>
                      </a:r>
                      <a:endParaRPr lang="nb-NO" b="1" dirty="0">
                        <a:solidFill>
                          <a:schemeClr val="accent1">
                            <a:lumMod val="75000"/>
                          </a:schemeClr>
                        </a:solidFill>
                        <a:latin typeface="Calibri" panose="020F0502020204030204" pitchFamily="34" charset="0"/>
                      </a:endParaRPr>
                    </a:p>
                  </a:txBody>
                  <a:tcPr/>
                </a:tc>
                <a:tc>
                  <a:txBody>
                    <a:bodyPr/>
                    <a:lstStyle/>
                    <a:p>
                      <a:r>
                        <a:rPr lang="nb-NO" b="1" dirty="0" smtClean="0">
                          <a:solidFill>
                            <a:schemeClr val="accent1">
                              <a:lumMod val="75000"/>
                            </a:schemeClr>
                          </a:solidFill>
                          <a:latin typeface="Calibri" panose="020F0502020204030204" pitchFamily="34" charset="0"/>
                        </a:rPr>
                        <a:t>Os</a:t>
                      </a:r>
                      <a:endParaRPr lang="nb-NO" b="1" dirty="0">
                        <a:solidFill>
                          <a:schemeClr val="accent1">
                            <a:lumMod val="75000"/>
                          </a:schemeClr>
                        </a:solidFill>
                        <a:latin typeface="Calibri" panose="020F0502020204030204" pitchFamily="34" charset="0"/>
                      </a:endParaRPr>
                    </a:p>
                  </a:txBody>
                  <a:tcPr/>
                </a:tc>
                <a:tc>
                  <a:txBody>
                    <a:bodyPr/>
                    <a:lstStyle/>
                    <a:p>
                      <a:r>
                        <a:rPr lang="nb-NO" b="1" dirty="0" smtClean="0">
                          <a:solidFill>
                            <a:schemeClr val="accent1">
                              <a:lumMod val="75000"/>
                            </a:schemeClr>
                          </a:solidFill>
                          <a:latin typeface="Calibri" panose="020F0502020204030204" pitchFamily="34" charset="0"/>
                        </a:rPr>
                        <a:t>Nittedal</a:t>
                      </a:r>
                      <a:endParaRPr lang="nb-NO" b="1" dirty="0">
                        <a:solidFill>
                          <a:schemeClr val="accent1">
                            <a:lumMod val="75000"/>
                          </a:schemeClr>
                        </a:solidFill>
                        <a:latin typeface="Calibri" panose="020F0502020204030204" pitchFamily="34" charset="0"/>
                      </a:endParaRPr>
                    </a:p>
                  </a:txBody>
                  <a:tcPr/>
                </a:tc>
              </a:tr>
              <a:tr h="370840">
                <a:tc>
                  <a:txBody>
                    <a:bodyPr/>
                    <a:lstStyle/>
                    <a:p>
                      <a:r>
                        <a:rPr lang="nb-NO" b="1" dirty="0" smtClean="0">
                          <a:solidFill>
                            <a:schemeClr val="accent1">
                              <a:lumMod val="75000"/>
                            </a:schemeClr>
                          </a:solidFill>
                          <a:latin typeface="Calibri" panose="020F0502020204030204" pitchFamily="34" charset="0"/>
                        </a:rPr>
                        <a:t>Ørsta</a:t>
                      </a:r>
                      <a:endParaRPr lang="nb-NO" b="1" dirty="0">
                        <a:solidFill>
                          <a:schemeClr val="accent1">
                            <a:lumMod val="75000"/>
                          </a:schemeClr>
                        </a:solidFill>
                        <a:latin typeface="Calibri" panose="020F0502020204030204" pitchFamily="34" charset="0"/>
                      </a:endParaRPr>
                    </a:p>
                  </a:txBody>
                  <a:tcPr/>
                </a:tc>
                <a:tc>
                  <a:txBody>
                    <a:bodyPr/>
                    <a:lstStyle/>
                    <a:p>
                      <a:r>
                        <a:rPr lang="nb-NO" b="1" dirty="0" smtClean="0">
                          <a:solidFill>
                            <a:schemeClr val="accent1">
                              <a:lumMod val="75000"/>
                            </a:schemeClr>
                          </a:solidFill>
                          <a:latin typeface="Calibri" panose="020F0502020204030204" pitchFamily="34" charset="0"/>
                        </a:rPr>
                        <a:t>Osterøy</a:t>
                      </a:r>
                      <a:endParaRPr lang="nb-NO" b="1" dirty="0">
                        <a:solidFill>
                          <a:schemeClr val="accent1">
                            <a:lumMod val="75000"/>
                          </a:schemeClr>
                        </a:solidFill>
                        <a:latin typeface="Calibri" panose="020F0502020204030204" pitchFamily="34" charset="0"/>
                      </a:endParaRPr>
                    </a:p>
                  </a:txBody>
                  <a:tcPr/>
                </a:tc>
                <a:tc>
                  <a:txBody>
                    <a:bodyPr/>
                    <a:lstStyle/>
                    <a:p>
                      <a:r>
                        <a:rPr lang="nb-NO" b="1" dirty="0" smtClean="0">
                          <a:solidFill>
                            <a:schemeClr val="accent1">
                              <a:lumMod val="75000"/>
                            </a:schemeClr>
                          </a:solidFill>
                          <a:latin typeface="Calibri" panose="020F0502020204030204" pitchFamily="34" charset="0"/>
                        </a:rPr>
                        <a:t>Kongsberg</a:t>
                      </a:r>
                      <a:endParaRPr lang="nb-NO" b="1" dirty="0">
                        <a:solidFill>
                          <a:schemeClr val="accent1">
                            <a:lumMod val="75000"/>
                          </a:schemeClr>
                        </a:solidFill>
                        <a:latin typeface="Calibri" panose="020F0502020204030204" pitchFamily="34" charset="0"/>
                      </a:endParaRPr>
                    </a:p>
                  </a:txBody>
                  <a:tcPr/>
                </a:tc>
              </a:tr>
              <a:tr h="370840">
                <a:tc>
                  <a:txBody>
                    <a:bodyPr/>
                    <a:lstStyle/>
                    <a:p>
                      <a:r>
                        <a:rPr lang="nb-NO" b="1" dirty="0" smtClean="0">
                          <a:solidFill>
                            <a:schemeClr val="accent1">
                              <a:lumMod val="75000"/>
                            </a:schemeClr>
                          </a:solidFill>
                          <a:latin typeface="Calibri" panose="020F0502020204030204" pitchFamily="34" charset="0"/>
                        </a:rPr>
                        <a:t>Rælingen</a:t>
                      </a:r>
                      <a:endParaRPr lang="nb-NO" b="1" dirty="0">
                        <a:solidFill>
                          <a:schemeClr val="accent1">
                            <a:lumMod val="75000"/>
                          </a:schemeClr>
                        </a:solidFill>
                        <a:latin typeface="Calibri" panose="020F0502020204030204" pitchFamily="34" charset="0"/>
                      </a:endParaRPr>
                    </a:p>
                  </a:txBody>
                  <a:tcPr/>
                </a:tc>
                <a:tc>
                  <a:txBody>
                    <a:bodyPr/>
                    <a:lstStyle/>
                    <a:p>
                      <a:r>
                        <a:rPr lang="nb-NO" b="1" dirty="0" smtClean="0">
                          <a:solidFill>
                            <a:schemeClr val="accent1">
                              <a:lumMod val="75000"/>
                            </a:schemeClr>
                          </a:solidFill>
                          <a:latin typeface="Calibri" panose="020F0502020204030204" pitchFamily="34" charset="0"/>
                        </a:rPr>
                        <a:t>Meland</a:t>
                      </a:r>
                      <a:endParaRPr lang="nb-NO" b="1" dirty="0">
                        <a:solidFill>
                          <a:schemeClr val="accent1">
                            <a:lumMod val="75000"/>
                          </a:schemeClr>
                        </a:solidFill>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smtClean="0">
                          <a:solidFill>
                            <a:schemeClr val="accent1">
                              <a:lumMod val="75000"/>
                            </a:schemeClr>
                          </a:solidFill>
                          <a:latin typeface="Calibri" panose="020F0502020204030204" pitchFamily="34" charset="0"/>
                        </a:rPr>
                        <a:t>Aurskog-Høland</a:t>
                      </a:r>
                      <a:endParaRPr lang="nb-NO" b="1" dirty="0">
                        <a:solidFill>
                          <a:schemeClr val="accent1">
                            <a:lumMod val="75000"/>
                          </a:schemeClr>
                        </a:solidFill>
                        <a:latin typeface="Calibri" panose="020F0502020204030204" pitchFamily="34" charset="0"/>
                      </a:endParaRPr>
                    </a:p>
                  </a:txBody>
                  <a:tcPr/>
                </a:tc>
              </a:tr>
              <a:tr h="370840">
                <a:tc>
                  <a:txBody>
                    <a:bodyPr/>
                    <a:lstStyle/>
                    <a:p>
                      <a:r>
                        <a:rPr lang="nb-NO" dirty="0" smtClean="0">
                          <a:latin typeface="Calibri" panose="020F0502020204030204" pitchFamily="34" charset="0"/>
                        </a:rPr>
                        <a:t>Larvik</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Lillehammer</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Namsos</a:t>
                      </a:r>
                      <a:endParaRPr lang="nb-NO" dirty="0">
                        <a:latin typeface="Calibri" panose="020F0502020204030204" pitchFamily="34" charset="0"/>
                      </a:endParaRPr>
                    </a:p>
                  </a:txBody>
                  <a:tcPr/>
                </a:tc>
              </a:tr>
              <a:tr h="370840">
                <a:tc>
                  <a:txBody>
                    <a:bodyPr/>
                    <a:lstStyle/>
                    <a:p>
                      <a:r>
                        <a:rPr lang="nb-NO" dirty="0" smtClean="0">
                          <a:latin typeface="Calibri" panose="020F0502020204030204" pitchFamily="34" charset="0"/>
                        </a:rPr>
                        <a:t>Notodden</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N. -Trøndelag</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Oslo</a:t>
                      </a:r>
                      <a:endParaRPr lang="nb-NO" dirty="0">
                        <a:latin typeface="Calibri" panose="020F0502020204030204" pitchFamily="34" charset="0"/>
                      </a:endParaRPr>
                    </a:p>
                  </a:txBody>
                  <a:tcPr/>
                </a:tc>
              </a:tr>
              <a:tr h="370840">
                <a:tc>
                  <a:txBody>
                    <a:bodyPr/>
                    <a:lstStyle/>
                    <a:p>
                      <a:r>
                        <a:rPr lang="nb-NO" dirty="0" smtClean="0">
                          <a:latin typeface="Calibri" panose="020F0502020204030204" pitchFamily="34" charset="0"/>
                        </a:rPr>
                        <a:t>Sandnes</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Sarpsborg</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Stavanger</a:t>
                      </a:r>
                      <a:endParaRPr lang="nb-NO" dirty="0">
                        <a:latin typeface="Calibri" panose="020F0502020204030204" pitchFamily="34" charset="0"/>
                      </a:endParaRPr>
                    </a:p>
                  </a:txBody>
                  <a:tcPr/>
                </a:tc>
              </a:tr>
              <a:tr h="370840">
                <a:tc>
                  <a:txBody>
                    <a:bodyPr/>
                    <a:lstStyle/>
                    <a:p>
                      <a:r>
                        <a:rPr lang="nb-NO" dirty="0" smtClean="0">
                          <a:latin typeface="Calibri" panose="020F0502020204030204" pitchFamily="34" charset="0"/>
                        </a:rPr>
                        <a:t>S. -Trøndelag</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Trondheim</a:t>
                      </a:r>
                      <a:endParaRPr lang="nb-NO" dirty="0">
                        <a:latin typeface="Calibri" panose="020F0502020204030204" pitchFamily="34" charset="0"/>
                      </a:endParaRPr>
                    </a:p>
                  </a:txBody>
                  <a:tcPr/>
                </a:tc>
                <a:tc>
                  <a:txBody>
                    <a:bodyPr/>
                    <a:lstStyle/>
                    <a:p>
                      <a:r>
                        <a:rPr lang="nb-NO" dirty="0" smtClean="0">
                          <a:latin typeface="Calibri" panose="020F0502020204030204" pitchFamily="34" charset="0"/>
                        </a:rPr>
                        <a:t>Ullensaker</a:t>
                      </a:r>
                      <a:endParaRPr lang="nb-NO"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747520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p:cNvSpPr txBox="1">
            <a:spLocks/>
          </p:cNvSpPr>
          <p:nvPr/>
        </p:nvSpPr>
        <p:spPr>
          <a:xfrm>
            <a:off x="-35" y="0"/>
            <a:ext cx="9906035" cy="6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3000" b="1" dirty="0">
                <a:solidFill>
                  <a:schemeClr val="accent1">
                    <a:lumMod val="75000"/>
                  </a:schemeClr>
                </a:solidFill>
                <a:latin typeface="Calibri Light" panose="020F0302020204030204" pitchFamily="34" charset="0"/>
              </a:rPr>
              <a:t>Kommunale låneopptak – b</a:t>
            </a:r>
            <a:r>
              <a:rPr lang="nb-NO" sz="3000" b="1" dirty="0" smtClean="0">
                <a:solidFill>
                  <a:schemeClr val="accent1">
                    <a:lumMod val="75000"/>
                  </a:schemeClr>
                </a:solidFill>
                <a:latin typeface="Calibri Light" panose="020F0302020204030204" pitchFamily="34" charset="0"/>
              </a:rPr>
              <a:t>ørsnotering en ny trend? </a:t>
            </a:r>
            <a:endParaRPr lang="nb-NO" sz="3000" b="1" dirty="0">
              <a:solidFill>
                <a:schemeClr val="accent1">
                  <a:lumMod val="75000"/>
                </a:schemeClr>
              </a:solidFill>
              <a:latin typeface="Calibri Light" panose="020F0302020204030204" pitchFamily="34" charset="0"/>
            </a:endParaRPr>
          </a:p>
        </p:txBody>
      </p:sp>
      <p:sp>
        <p:nvSpPr>
          <p:cNvPr id="2" name="Plassholder for lysbildenummer 1"/>
          <p:cNvSpPr>
            <a:spLocks noGrp="1"/>
          </p:cNvSpPr>
          <p:nvPr>
            <p:ph type="sldNum" sz="quarter" idx="14"/>
          </p:nvPr>
        </p:nvSpPr>
        <p:spPr>
          <a:xfrm>
            <a:off x="-35" y="6454800"/>
            <a:ext cx="928694" cy="403200"/>
          </a:xfrm>
        </p:spPr>
        <p:txBody>
          <a:bodyPr anchor="ctr"/>
          <a:lstStyle/>
          <a:p>
            <a:pPr algn="ctr">
              <a:defRPr/>
            </a:pPr>
            <a:fld id="{4D77DE57-7419-4DDD-93A2-1BF3226C7BDD}" type="slidenum">
              <a:rPr lang="nb-NO" sz="1000" smtClean="0">
                <a:solidFill>
                  <a:schemeClr val="accent1">
                    <a:lumMod val="75000"/>
                  </a:schemeClr>
                </a:solidFill>
              </a:rPr>
              <a:pPr algn="ctr">
                <a:defRPr/>
              </a:pPr>
              <a:t>23</a:t>
            </a:fld>
            <a:endParaRPr lang="nb-NO" sz="1000" dirty="0">
              <a:solidFill>
                <a:schemeClr val="accent1">
                  <a:lumMod val="75000"/>
                </a:schemeClr>
              </a:solidFill>
            </a:endParaRPr>
          </a:p>
        </p:txBody>
      </p:sp>
      <p:pic>
        <p:nvPicPr>
          <p:cNvPr id="3" name="Bilde 2"/>
          <p:cNvPicPr>
            <a:picLocks noChangeAspect="1"/>
          </p:cNvPicPr>
          <p:nvPr/>
        </p:nvPicPr>
        <p:blipFill>
          <a:blip r:embed="rId3"/>
          <a:stretch>
            <a:fillRect/>
          </a:stretch>
        </p:blipFill>
        <p:spPr>
          <a:xfrm>
            <a:off x="918596" y="871972"/>
            <a:ext cx="6296025" cy="2257425"/>
          </a:xfrm>
          <a:prstGeom prst="rect">
            <a:avLst/>
          </a:prstGeom>
        </p:spPr>
      </p:pic>
      <p:sp>
        <p:nvSpPr>
          <p:cNvPr id="4" name="Rektangel 3"/>
          <p:cNvSpPr/>
          <p:nvPr/>
        </p:nvSpPr>
        <p:spPr>
          <a:xfrm>
            <a:off x="918596" y="3382169"/>
            <a:ext cx="8858940" cy="2862322"/>
          </a:xfrm>
          <a:prstGeom prst="rect">
            <a:avLst/>
          </a:prstGeom>
        </p:spPr>
        <p:txBody>
          <a:bodyPr wrap="square">
            <a:spAutoFit/>
          </a:bodyPr>
          <a:lstStyle/>
          <a:p>
            <a:pPr algn="just"/>
            <a:r>
              <a:rPr lang="nb-NO" b="1" dirty="0">
                <a:solidFill>
                  <a:srgbClr val="333333"/>
                </a:solidFill>
                <a:latin typeface="Arial" panose="020B0604020202020204" pitchFamily="34" charset="0"/>
                <a:ea typeface="Calibri" panose="020F0502020204030204" pitchFamily="34" charset="0"/>
              </a:rPr>
              <a:t>Full fyr i kommune-obligasjoner.</a:t>
            </a:r>
            <a:r>
              <a:rPr lang="nb-NO" dirty="0">
                <a:solidFill>
                  <a:srgbClr val="333333"/>
                </a:solidFill>
                <a:latin typeface="Arial" panose="020B0604020202020204" pitchFamily="34" charset="0"/>
                <a:ea typeface="Calibri" panose="020F0502020204030204" pitchFamily="34" charset="0"/>
              </a:rPr>
              <a:t> Betydelig fokus på kortsiktig kommunegjeld, en ny forskrift som krever ytterligere synliggjøring av nært forestående forfall og en kommunalbank med begrenset appetitt, fører til rekorder i kommune-obligasjonsmarkedet i disse dager: Ifølge tall vi har samlet inn ble det solgt nye </a:t>
            </a:r>
            <a:r>
              <a:rPr lang="nb-NO" b="1" dirty="0">
                <a:solidFill>
                  <a:srgbClr val="333333"/>
                </a:solidFill>
                <a:latin typeface="Arial" panose="020B0604020202020204" pitchFamily="34" charset="0"/>
                <a:ea typeface="Calibri" panose="020F0502020204030204" pitchFamily="34" charset="0"/>
              </a:rPr>
              <a:t>kommune-obligasjonslån for NOK4.4mrd forrige uke</a:t>
            </a:r>
            <a:r>
              <a:rPr lang="nb-NO" dirty="0">
                <a:solidFill>
                  <a:srgbClr val="333333"/>
                </a:solidFill>
                <a:latin typeface="Arial" panose="020B0604020202020204" pitchFamily="34" charset="0"/>
                <a:ea typeface="Calibri" panose="020F0502020204030204" pitchFamily="34" charset="0"/>
              </a:rPr>
              <a:t>, som er det nest høyeste ukentlige volumet noensinne (den forrige rekorden på NOK4.65mrd, fra mars 2015, kom i en uke hvor Oslo Kommune stod for NOK1.5mrd av volumet). </a:t>
            </a:r>
            <a:r>
              <a:rPr lang="nb-NO" b="1" dirty="0">
                <a:solidFill>
                  <a:srgbClr val="333333"/>
                </a:solidFill>
                <a:latin typeface="Arial" panose="020B0604020202020204" pitchFamily="34" charset="0"/>
                <a:ea typeface="Calibri" panose="020F0502020204030204" pitchFamily="34" charset="0"/>
              </a:rPr>
              <a:t>20 kommuner solgte nye obligasjonslån i løpet av uken</a:t>
            </a:r>
            <a:r>
              <a:rPr lang="nb-NO" dirty="0">
                <a:solidFill>
                  <a:srgbClr val="333333"/>
                </a:solidFill>
                <a:latin typeface="Arial" panose="020B0604020202020204" pitchFamily="34" charset="0"/>
                <a:ea typeface="Calibri" panose="020F0502020204030204" pitchFamily="34" charset="0"/>
              </a:rPr>
              <a:t>, som er godt over den forrige rekorden, på 13. For å sette dette i perspektiv: Siden 2008 har man i en gjennomsnittsuke sett 1.2 nye kommune-obligasjonslån, og et ukentlig snitt-volum på NOK345m.</a:t>
            </a:r>
            <a:endParaRPr lang="nb-NO" sz="1100" dirty="0">
              <a:solidFill>
                <a:srgbClr val="333333"/>
              </a:solidFill>
              <a:effectLst/>
              <a:latin typeface="Arial" panose="020B0604020202020204" pitchFamily="34" charset="0"/>
              <a:ea typeface="Calibri" panose="020F0502020204030204" pitchFamily="34" charset="0"/>
            </a:endParaRPr>
          </a:p>
        </p:txBody>
      </p:sp>
      <p:pic>
        <p:nvPicPr>
          <p:cNvPr id="7" name="Plassholder for innhold 4"/>
          <p:cNvPicPr>
            <a:picLocks noChangeAspect="1"/>
          </p:cNvPicPr>
          <p:nvPr/>
        </p:nvPicPr>
        <p:blipFill>
          <a:blip r:embed="rId4"/>
          <a:srcRect l="828" r="828"/>
          <a:stretch>
            <a:fillRect/>
          </a:stretch>
        </p:blipFill>
        <p:spPr bwMode="auto">
          <a:xfrm>
            <a:off x="7401272" y="980728"/>
            <a:ext cx="2002520" cy="1155292"/>
          </a:xfrm>
          <a:prstGeom prst="rect">
            <a:avLst/>
          </a:prstGeom>
          <a:noFill/>
          <a:ln w="9525">
            <a:noFill/>
            <a:miter lim="800000"/>
            <a:headEnd/>
            <a:tailEnd/>
          </a:ln>
        </p:spPr>
      </p:pic>
    </p:spTree>
    <p:extLst>
      <p:ext uri="{BB962C8B-B14F-4D97-AF65-F5344CB8AC3E}">
        <p14:creationId xmlns:p14="http://schemas.microsoft.com/office/powerpoint/2010/main" val="2554644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p:cNvPicPr>
            <a:picLocks noChangeAspect="1"/>
          </p:cNvPicPr>
          <p:nvPr/>
        </p:nvPicPr>
        <p:blipFill>
          <a:blip r:embed="rId2"/>
          <a:stretch>
            <a:fillRect/>
          </a:stretch>
        </p:blipFill>
        <p:spPr>
          <a:xfrm>
            <a:off x="1523365" y="1560340"/>
            <a:ext cx="1129382" cy="490389"/>
          </a:xfrm>
          <a:prstGeom prst="rect">
            <a:avLst/>
          </a:prstGeom>
        </p:spPr>
      </p:pic>
      <p:sp>
        <p:nvSpPr>
          <p:cNvPr id="13" name="Plassholder for innhold 12"/>
          <p:cNvSpPr>
            <a:spLocks noGrp="1"/>
          </p:cNvSpPr>
          <p:nvPr>
            <p:ph sz="half" idx="2"/>
          </p:nvPr>
        </p:nvSpPr>
        <p:spPr>
          <a:xfrm>
            <a:off x="464313" y="2336156"/>
            <a:ext cx="4376870" cy="1526321"/>
          </a:xfrm>
        </p:spPr>
        <p:txBody>
          <a:bodyPr>
            <a:normAutofit/>
          </a:bodyPr>
          <a:lstStyle/>
          <a:p>
            <a:r>
              <a:rPr lang="nb-NO" dirty="0" smtClean="0">
                <a:latin typeface="Calibri" panose="020F0502020204030204" pitchFamily="34" charset="0"/>
              </a:rPr>
              <a:t>Regulert av børsloven og EU-direktiver</a:t>
            </a:r>
          </a:p>
          <a:p>
            <a:r>
              <a:rPr lang="nb-NO" dirty="0" smtClean="0">
                <a:latin typeface="Calibri" panose="020F0502020204030204" pitchFamily="34" charset="0"/>
              </a:rPr>
              <a:t>Obligasjoner notert siden 1881</a:t>
            </a:r>
          </a:p>
          <a:p>
            <a:r>
              <a:rPr lang="nb-NO" dirty="0" smtClean="0">
                <a:latin typeface="Calibri" panose="020F0502020204030204" pitchFamily="34" charset="0"/>
              </a:rPr>
              <a:t>155 utstedere / 650 lån / NOK 700 </a:t>
            </a:r>
            <a:r>
              <a:rPr lang="nb-NO" dirty="0" err="1" smtClean="0">
                <a:latin typeface="Calibri" panose="020F0502020204030204" pitchFamily="34" charset="0"/>
              </a:rPr>
              <a:t>mrd</a:t>
            </a:r>
            <a:r>
              <a:rPr lang="nb-NO" dirty="0" smtClean="0">
                <a:latin typeface="Calibri" panose="020F0502020204030204" pitchFamily="34" charset="0"/>
              </a:rPr>
              <a:t> (</a:t>
            </a:r>
            <a:r>
              <a:rPr lang="nb-NO" sz="894" dirty="0">
                <a:latin typeface="Calibri" panose="020F0502020204030204" pitchFamily="34" charset="0"/>
              </a:rPr>
              <a:t>eks. stat)</a:t>
            </a:r>
          </a:p>
          <a:p>
            <a:r>
              <a:rPr lang="nb-NO" dirty="0" smtClean="0">
                <a:latin typeface="Calibri" panose="020F0502020204030204" pitchFamily="34" charset="0"/>
              </a:rPr>
              <a:t>IFRS-rapportering</a:t>
            </a:r>
          </a:p>
          <a:p>
            <a:r>
              <a:rPr lang="nb-NO" dirty="0" smtClean="0">
                <a:latin typeface="Calibri" panose="020F0502020204030204" pitchFamily="34" charset="0"/>
              </a:rPr>
              <a:t>EØS prospekter</a:t>
            </a:r>
          </a:p>
          <a:p>
            <a:endParaRPr lang="nb-NO" dirty="0" smtClean="0"/>
          </a:p>
          <a:p>
            <a:endParaRPr lang="nb-NO" dirty="0"/>
          </a:p>
        </p:txBody>
      </p:sp>
      <p:sp>
        <p:nvSpPr>
          <p:cNvPr id="15" name="Plassholder for innhold 14"/>
          <p:cNvSpPr>
            <a:spLocks noGrp="1"/>
          </p:cNvSpPr>
          <p:nvPr>
            <p:ph sz="quarter" idx="4"/>
          </p:nvPr>
        </p:nvSpPr>
        <p:spPr>
          <a:xfrm>
            <a:off x="4989661" y="2336156"/>
            <a:ext cx="4378590" cy="1441413"/>
          </a:xfrm>
        </p:spPr>
        <p:txBody>
          <a:bodyPr>
            <a:normAutofit lnSpcReduction="10000"/>
          </a:bodyPr>
          <a:lstStyle/>
          <a:p>
            <a:r>
              <a:rPr lang="nb-NO" dirty="0" smtClean="0">
                <a:latin typeface="Calibri" panose="020F0502020204030204" pitchFamily="34" charset="0"/>
              </a:rPr>
              <a:t>Organisert og regulert av Oslo Børs</a:t>
            </a:r>
          </a:p>
          <a:p>
            <a:r>
              <a:rPr lang="nb-NO" dirty="0" smtClean="0">
                <a:latin typeface="Calibri" panose="020F0502020204030204" pitchFamily="34" charset="0"/>
              </a:rPr>
              <a:t>Etablert 2005</a:t>
            </a:r>
          </a:p>
          <a:p>
            <a:r>
              <a:rPr lang="nb-NO" dirty="0" smtClean="0">
                <a:latin typeface="Calibri" panose="020F0502020204030204" pitchFamily="34" charset="0"/>
              </a:rPr>
              <a:t>200 utstedere / 1050 lån / NOK 400 </a:t>
            </a:r>
            <a:r>
              <a:rPr lang="nb-NO" dirty="0" err="1" smtClean="0">
                <a:latin typeface="Calibri" panose="020F0502020204030204" pitchFamily="34" charset="0"/>
              </a:rPr>
              <a:t>mrd</a:t>
            </a:r>
            <a:endParaRPr lang="nb-NO" dirty="0" smtClean="0">
              <a:latin typeface="Calibri" panose="020F0502020204030204" pitchFamily="34" charset="0"/>
            </a:endParaRPr>
          </a:p>
          <a:p>
            <a:r>
              <a:rPr lang="nb-NO" dirty="0" smtClean="0">
                <a:latin typeface="Calibri" panose="020F0502020204030204" pitchFamily="34" charset="0"/>
              </a:rPr>
              <a:t>Ikke krav til IFRS</a:t>
            </a:r>
          </a:p>
          <a:p>
            <a:r>
              <a:rPr lang="nb-NO" dirty="0" smtClean="0">
                <a:latin typeface="Calibri" panose="020F0502020204030204" pitchFamily="34" charset="0"/>
              </a:rPr>
              <a:t>Forenklede dokumentasjonskrav</a:t>
            </a:r>
            <a:endParaRPr lang="nb-NO" dirty="0">
              <a:latin typeface="Calibri" panose="020F0502020204030204" pitchFamily="34" charset="0"/>
            </a:endParaRPr>
          </a:p>
        </p:txBody>
      </p:sp>
      <p:sp>
        <p:nvSpPr>
          <p:cNvPr id="4" name="Tittel 3"/>
          <p:cNvSpPr>
            <a:spLocks noGrp="1"/>
          </p:cNvSpPr>
          <p:nvPr>
            <p:ph type="title"/>
          </p:nvPr>
        </p:nvSpPr>
        <p:spPr>
          <a:xfrm>
            <a:off x="-35" y="0"/>
            <a:ext cx="9906035" cy="620688"/>
          </a:xfrm>
        </p:spPr>
        <p:txBody>
          <a:bodyPr>
            <a:noAutofit/>
          </a:bodyPr>
          <a:lstStyle/>
          <a:p>
            <a:pPr algn="ctr"/>
            <a:r>
              <a:rPr lang="nb-NO" sz="3000" dirty="0">
                <a:solidFill>
                  <a:schemeClr val="accent1">
                    <a:lumMod val="75000"/>
                  </a:schemeClr>
                </a:solidFill>
                <a:latin typeface="Calibri Light" panose="020F0302020204030204" pitchFamily="34" charset="0"/>
              </a:rPr>
              <a:t>To markedsplasser for notering av obligasjonslån</a:t>
            </a:r>
          </a:p>
        </p:txBody>
      </p:sp>
      <p:sp>
        <p:nvSpPr>
          <p:cNvPr id="6" name="Plassholder for lysbildenummer 4"/>
          <p:cNvSpPr>
            <a:spLocks noGrp="1"/>
          </p:cNvSpPr>
          <p:nvPr>
            <p:ph type="sldNum" sz="quarter" idx="14"/>
          </p:nvPr>
        </p:nvSpPr>
        <p:spPr>
          <a:xfrm>
            <a:off x="-35" y="6453336"/>
            <a:ext cx="928694" cy="404664"/>
          </a:xfrm>
        </p:spPr>
        <p:txBody>
          <a:bodyPr anchor="ctr"/>
          <a:lstStyle/>
          <a:p>
            <a:pPr algn="ctr">
              <a:defRPr/>
            </a:pPr>
            <a:fld id="{4D77DE57-7419-4DDD-93A2-1BF3226C7BDD}" type="slidenum">
              <a:rPr lang="nb-NO" sz="1000">
                <a:solidFill>
                  <a:srgbClr val="4F81BD">
                    <a:lumMod val="75000"/>
                  </a:srgbClr>
                </a:solidFill>
              </a:rPr>
              <a:pPr algn="ctr">
                <a:defRPr/>
              </a:pPr>
              <a:t>24</a:t>
            </a:fld>
            <a:endParaRPr lang="nb-NO" sz="1000" dirty="0">
              <a:solidFill>
                <a:srgbClr val="4F81BD">
                  <a:lumMod val="75000"/>
                </a:srgbClr>
              </a:solidFill>
            </a:endParaRPr>
          </a:p>
        </p:txBody>
      </p:sp>
      <p:pic>
        <p:nvPicPr>
          <p:cNvPr id="17" name="Bilde 16"/>
          <p:cNvPicPr>
            <a:picLocks noChangeAspect="1"/>
          </p:cNvPicPr>
          <p:nvPr/>
        </p:nvPicPr>
        <p:blipFill>
          <a:blip r:embed="rId3"/>
          <a:stretch>
            <a:fillRect/>
          </a:stretch>
        </p:blipFill>
        <p:spPr>
          <a:xfrm>
            <a:off x="5724534" y="1560340"/>
            <a:ext cx="1669306" cy="381414"/>
          </a:xfrm>
          <a:prstGeom prst="rect">
            <a:avLst/>
          </a:prstGeom>
        </p:spPr>
      </p:pic>
      <p:sp>
        <p:nvSpPr>
          <p:cNvPr id="18" name="Plassholder for innhold 12"/>
          <p:cNvSpPr txBox="1">
            <a:spLocks/>
          </p:cNvSpPr>
          <p:nvPr/>
        </p:nvSpPr>
        <p:spPr>
          <a:xfrm>
            <a:off x="2247694" y="4119061"/>
            <a:ext cx="6656501" cy="154922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b-NO" sz="1300" dirty="0">
                <a:solidFill>
                  <a:schemeClr val="bg1">
                    <a:lumMod val="50000"/>
                  </a:schemeClr>
                </a:solidFill>
                <a:latin typeface="Calibri" panose="020F0502020204030204" pitchFamily="34" charset="0"/>
              </a:rPr>
              <a:t>De vesentligste forskjellene mellom Oslo Børs og Nordic ABM er:</a:t>
            </a:r>
          </a:p>
          <a:p>
            <a:r>
              <a:rPr lang="nb-NO" sz="1300" dirty="0">
                <a:solidFill>
                  <a:schemeClr val="bg1">
                    <a:lumMod val="50000"/>
                  </a:schemeClr>
                </a:solidFill>
                <a:latin typeface="Calibri" panose="020F0502020204030204" pitchFamily="34" charset="0"/>
              </a:rPr>
              <a:t>Krav til EØS-prospekt</a:t>
            </a:r>
          </a:p>
          <a:p>
            <a:r>
              <a:rPr lang="nb-NO" sz="1300" dirty="0">
                <a:solidFill>
                  <a:schemeClr val="bg1">
                    <a:lumMod val="50000"/>
                  </a:schemeClr>
                </a:solidFill>
                <a:latin typeface="Calibri" panose="020F0502020204030204" pitchFamily="34" charset="0"/>
              </a:rPr>
              <a:t>Krav til IFRS-rapportering</a:t>
            </a:r>
          </a:p>
          <a:p>
            <a:r>
              <a:rPr lang="nb-NO" sz="1300" dirty="0">
                <a:solidFill>
                  <a:schemeClr val="bg1">
                    <a:lumMod val="50000"/>
                  </a:schemeClr>
                </a:solidFill>
                <a:latin typeface="Calibri" panose="020F0502020204030204" pitchFamily="34" charset="0"/>
              </a:rPr>
              <a:t>Krav til at utstedere etablerer revisjonsutvalg</a:t>
            </a:r>
          </a:p>
          <a:p>
            <a:r>
              <a:rPr lang="nb-NO" sz="1300" dirty="0">
                <a:solidFill>
                  <a:schemeClr val="bg1">
                    <a:lumMod val="50000"/>
                  </a:schemeClr>
                </a:solidFill>
                <a:latin typeface="Calibri" panose="020F0502020204030204" pitchFamily="34" charset="0"/>
              </a:rPr>
              <a:t>Krav til redegjørelse om foretaksstyring i </a:t>
            </a:r>
            <a:r>
              <a:rPr lang="nb-NO" sz="1300" dirty="0" smtClean="0">
                <a:solidFill>
                  <a:schemeClr val="bg1">
                    <a:lumMod val="50000"/>
                  </a:schemeClr>
                </a:solidFill>
                <a:latin typeface="Calibri" panose="020F0502020204030204" pitchFamily="34" charset="0"/>
              </a:rPr>
              <a:t>årsberetning</a:t>
            </a:r>
            <a:endParaRPr lang="nb-NO" sz="13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250781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0" y="0"/>
            <a:ext cx="9906000" cy="620688"/>
          </a:xfrm>
        </p:spPr>
        <p:txBody>
          <a:bodyPr>
            <a:noAutofit/>
          </a:bodyPr>
          <a:lstStyle/>
          <a:p>
            <a:pPr algn="ctr"/>
            <a:r>
              <a:rPr lang="nb-NO" sz="3000" dirty="0">
                <a:solidFill>
                  <a:schemeClr val="accent1">
                    <a:lumMod val="75000"/>
                  </a:schemeClr>
                </a:solidFill>
                <a:latin typeface="Calibri Light" panose="020F0302020204030204" pitchFamily="34" charset="0"/>
              </a:rPr>
              <a:t>Hvorfor notere obligasjonslån?</a:t>
            </a:r>
          </a:p>
        </p:txBody>
      </p:sp>
      <p:sp>
        <p:nvSpPr>
          <p:cNvPr id="13" name="Plassholder for innhold 12"/>
          <p:cNvSpPr>
            <a:spLocks noGrp="1"/>
          </p:cNvSpPr>
          <p:nvPr>
            <p:ph idx="1"/>
          </p:nvPr>
        </p:nvSpPr>
        <p:spPr/>
        <p:txBody>
          <a:bodyPr/>
          <a:lstStyle/>
          <a:p>
            <a:endParaRPr lang="nb-NO" dirty="0" smtClean="0"/>
          </a:p>
          <a:p>
            <a:pPr algn="r"/>
            <a:endParaRPr lang="nb-NO" dirty="0"/>
          </a:p>
        </p:txBody>
      </p:sp>
      <p:sp>
        <p:nvSpPr>
          <p:cNvPr id="6" name="Plassholder for lysbildenummer 4"/>
          <p:cNvSpPr>
            <a:spLocks noGrp="1"/>
          </p:cNvSpPr>
          <p:nvPr>
            <p:ph type="sldNum" sz="quarter" idx="14"/>
          </p:nvPr>
        </p:nvSpPr>
        <p:spPr>
          <a:xfrm>
            <a:off x="-35" y="6454800"/>
            <a:ext cx="928694" cy="403200"/>
          </a:xfrm>
        </p:spPr>
        <p:txBody>
          <a:bodyPr anchor="ctr"/>
          <a:lstStyle/>
          <a:p>
            <a:pPr algn="ctr">
              <a:defRPr/>
            </a:pPr>
            <a:fld id="{4D77DE57-7419-4DDD-93A2-1BF3226C7BDD}" type="slidenum">
              <a:rPr lang="nb-NO" sz="1000">
                <a:solidFill>
                  <a:srgbClr val="4F81BD">
                    <a:lumMod val="75000"/>
                  </a:srgbClr>
                </a:solidFill>
              </a:rPr>
              <a:pPr algn="ctr">
                <a:defRPr/>
              </a:pPr>
              <a:t>25</a:t>
            </a:fld>
            <a:endParaRPr lang="nb-NO" sz="1000" dirty="0">
              <a:solidFill>
                <a:srgbClr val="4F81BD">
                  <a:lumMod val="75000"/>
                </a:srgbClr>
              </a:solidFill>
            </a:endParaRPr>
          </a:p>
        </p:txBody>
      </p:sp>
      <p:sp>
        <p:nvSpPr>
          <p:cNvPr id="10" name="Rektangel 9"/>
          <p:cNvSpPr/>
          <p:nvPr/>
        </p:nvSpPr>
        <p:spPr bwMode="auto">
          <a:xfrm>
            <a:off x="1255939" y="1805082"/>
            <a:ext cx="3050743" cy="1703881"/>
          </a:xfrm>
          <a:prstGeom prst="rect">
            <a:avLst/>
          </a:prstGeom>
          <a:gradFill>
            <a:gsLst>
              <a:gs pos="0">
                <a:srgbClr val="1E425C"/>
              </a:gs>
              <a:gs pos="22000">
                <a:schemeClr val="accent1">
                  <a:lumMod val="86000"/>
                  <a:lumOff val="14000"/>
                  <a:alpha val="0"/>
                </a:schemeClr>
              </a:gs>
              <a:gs pos="0">
                <a:schemeClr val="accent1">
                  <a:lumMod val="45000"/>
                  <a:lumOff val="55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algn="ctr" defTabSz="742950" eaLnBrk="0" hangingPunct="0"/>
            <a:r>
              <a:rPr lang="nb-NO" sz="1300" b="1" dirty="0">
                <a:solidFill>
                  <a:schemeClr val="accent1">
                    <a:lumMod val="75000"/>
                  </a:schemeClr>
                </a:solidFill>
                <a:latin typeface="Calibri Light" panose="020F0302020204030204" pitchFamily="34" charset="0"/>
                <a:ea typeface="Verdana" panose="020B0604030504040204" pitchFamily="34" charset="0"/>
                <a:cs typeface="Verdana" panose="020B0604030504040204" pitchFamily="34" charset="0"/>
              </a:rPr>
              <a:t>Utvidet investorbase</a:t>
            </a:r>
          </a:p>
          <a:p>
            <a:pPr algn="ctr" defTabSz="742950" eaLnBrk="0" hangingPunct="0"/>
            <a:endParaRPr lang="nb-NO" sz="1300" dirty="0">
              <a:latin typeface="Calibri" panose="020F0502020204030204" pitchFamily="34" charset="0"/>
              <a:ea typeface="Verdana" panose="020B0604030504040204" pitchFamily="34" charset="0"/>
              <a:cs typeface="Verdana" panose="020B0604030504040204" pitchFamily="34" charset="0"/>
            </a:endParaRPr>
          </a:p>
          <a:p>
            <a:pPr marL="232172" indent="-232172" defTabSz="742950" eaLnBrk="0" hangingPunct="0">
              <a:buFont typeface="Arial" panose="020B0604020202020204" pitchFamily="34" charset="0"/>
              <a:buChar char="•"/>
            </a:pPr>
            <a:r>
              <a:rPr lang="nb-NO" sz="975" dirty="0">
                <a:latin typeface="Calibri" panose="020F0502020204030204" pitchFamily="34" charset="0"/>
                <a:ea typeface="Verdana" panose="020B0604030504040204" pitchFamily="34" charset="0"/>
                <a:cs typeface="Verdana" panose="020B0604030504040204" pitchFamily="34" charset="0"/>
              </a:rPr>
              <a:t>Noen investorer har i sine mandater at de kun kan investere i noterte lån</a:t>
            </a:r>
          </a:p>
          <a:p>
            <a:pPr marL="232172" indent="-232172" defTabSz="742950" eaLnBrk="0" hangingPunct="0">
              <a:buFont typeface="Arial" panose="020B0604020202020204" pitchFamily="34" charset="0"/>
              <a:buChar char="•"/>
            </a:pPr>
            <a:r>
              <a:rPr lang="nb-NO" sz="975" dirty="0">
                <a:latin typeface="Calibri" panose="020F0502020204030204" pitchFamily="34" charset="0"/>
                <a:ea typeface="Verdana" panose="020B0604030504040204" pitchFamily="34" charset="0"/>
                <a:cs typeface="Verdana" panose="020B0604030504040204" pitchFamily="34" charset="0"/>
              </a:rPr>
              <a:t>Enkelte investorer kan investere større beløp hvis </a:t>
            </a:r>
            <a:r>
              <a:rPr lang="nb-NO" sz="975" dirty="0" err="1">
                <a:latin typeface="Calibri" panose="020F0502020204030204" pitchFamily="34" charset="0"/>
                <a:ea typeface="Verdana" panose="020B0604030504040204" pitchFamily="34" charset="0"/>
                <a:cs typeface="Verdana" panose="020B0604030504040204" pitchFamily="34" charset="0"/>
              </a:rPr>
              <a:t>lånet</a:t>
            </a:r>
            <a:r>
              <a:rPr lang="nb-NO" sz="975" dirty="0">
                <a:latin typeface="Calibri" panose="020F0502020204030204" pitchFamily="34" charset="0"/>
                <a:ea typeface="Verdana" panose="020B0604030504040204" pitchFamily="34" charset="0"/>
                <a:cs typeface="Verdana" panose="020B0604030504040204" pitchFamily="34" charset="0"/>
              </a:rPr>
              <a:t> er notert</a:t>
            </a:r>
          </a:p>
          <a:p>
            <a:pPr marL="232172" indent="-232172" defTabSz="742950" eaLnBrk="0" hangingPunct="0">
              <a:buFont typeface="Arial" panose="020B0604020202020204" pitchFamily="34" charset="0"/>
              <a:buChar char="•"/>
            </a:pPr>
            <a:r>
              <a:rPr lang="nb-NO" sz="975" dirty="0">
                <a:latin typeface="Calibri" panose="020F0502020204030204" pitchFamily="34" charset="0"/>
                <a:ea typeface="Verdana" panose="020B0604030504040204" pitchFamily="34" charset="0"/>
                <a:cs typeface="Verdana" panose="020B0604030504040204" pitchFamily="34" charset="0"/>
              </a:rPr>
              <a:t>Informasjonsplikt (dog begrenset for kommuner) gir trygghet for investor</a:t>
            </a:r>
          </a:p>
        </p:txBody>
      </p:sp>
      <p:sp>
        <p:nvSpPr>
          <p:cNvPr id="11" name="Rektangel 10"/>
          <p:cNvSpPr/>
          <p:nvPr/>
        </p:nvSpPr>
        <p:spPr bwMode="auto">
          <a:xfrm>
            <a:off x="5214801" y="1805082"/>
            <a:ext cx="3050743" cy="1703881"/>
          </a:xfrm>
          <a:prstGeom prst="rect">
            <a:avLst/>
          </a:prstGeom>
          <a:gradFill>
            <a:gsLst>
              <a:gs pos="0">
                <a:srgbClr val="1E425C"/>
              </a:gs>
              <a:gs pos="22000">
                <a:schemeClr val="accent1">
                  <a:lumMod val="86000"/>
                  <a:lumOff val="14000"/>
                  <a:alpha val="0"/>
                </a:schemeClr>
              </a:gs>
              <a:gs pos="0">
                <a:schemeClr val="accent1">
                  <a:lumMod val="45000"/>
                  <a:lumOff val="55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algn="ctr" defTabSz="742950" eaLnBrk="0" hangingPunct="0"/>
            <a:r>
              <a:rPr lang="nb-NO" sz="1300" b="1" dirty="0">
                <a:solidFill>
                  <a:schemeClr val="accent1">
                    <a:lumMod val="75000"/>
                  </a:schemeClr>
                </a:solidFill>
                <a:latin typeface="Calibri Light" panose="020F0302020204030204" pitchFamily="34" charset="0"/>
              </a:rPr>
              <a:t>Løpende prisfastsettelse</a:t>
            </a:r>
          </a:p>
          <a:p>
            <a:pPr algn="ctr" defTabSz="742950" eaLnBrk="0" hangingPunct="0"/>
            <a:endParaRPr lang="nb-NO" sz="1300" dirty="0">
              <a:latin typeface="Calibri" panose="020F0502020204030204" pitchFamily="34" charset="0"/>
            </a:endParaRPr>
          </a:p>
          <a:p>
            <a:pPr marL="232172" indent="-232172" defTabSz="742950" eaLnBrk="0" hangingPunct="0">
              <a:buFont typeface="Arial" panose="020B0604020202020204" pitchFamily="34" charset="0"/>
              <a:buChar char="•"/>
            </a:pPr>
            <a:r>
              <a:rPr lang="nb-NO" sz="975" dirty="0">
                <a:latin typeface="Calibri" panose="020F0502020204030204" pitchFamily="34" charset="0"/>
              </a:rPr>
              <a:t>Transparent marked ved at omsetningskurser offentliggjøres via en rekke kanaler</a:t>
            </a:r>
          </a:p>
          <a:p>
            <a:pPr marL="232172" indent="-232172" defTabSz="742950" eaLnBrk="0" hangingPunct="0">
              <a:buFont typeface="Arial" panose="020B0604020202020204" pitchFamily="34" charset="0"/>
              <a:buChar char="•"/>
            </a:pPr>
            <a:r>
              <a:rPr lang="nb-NO" sz="975" dirty="0">
                <a:latin typeface="Calibri" panose="020F0502020204030204" pitchFamily="34" charset="0"/>
              </a:rPr>
              <a:t>Viktig informasjon for både utsteder, investor og meglere</a:t>
            </a:r>
          </a:p>
          <a:p>
            <a:pPr marL="232172" indent="-232172" defTabSz="742950" eaLnBrk="0" hangingPunct="0">
              <a:buFont typeface="Arial" panose="020B0604020202020204" pitchFamily="34" charset="0"/>
              <a:buChar char="•"/>
            </a:pPr>
            <a:r>
              <a:rPr lang="nb-NO" sz="975" dirty="0">
                <a:latin typeface="Calibri" panose="020F0502020204030204" pitchFamily="34" charset="0"/>
              </a:rPr>
              <a:t>Oslo Børs overvåker markedet</a:t>
            </a:r>
          </a:p>
        </p:txBody>
      </p:sp>
      <p:sp>
        <p:nvSpPr>
          <p:cNvPr id="12" name="Rektangel 11"/>
          <p:cNvSpPr/>
          <p:nvPr/>
        </p:nvSpPr>
        <p:spPr bwMode="auto">
          <a:xfrm>
            <a:off x="3258366" y="3712763"/>
            <a:ext cx="3050743" cy="1703881"/>
          </a:xfrm>
          <a:prstGeom prst="rect">
            <a:avLst/>
          </a:prstGeom>
          <a:gradFill>
            <a:gsLst>
              <a:gs pos="0">
                <a:srgbClr val="1E425C"/>
              </a:gs>
              <a:gs pos="22000">
                <a:schemeClr val="accent1">
                  <a:lumMod val="86000"/>
                  <a:lumOff val="14000"/>
                  <a:alpha val="0"/>
                </a:schemeClr>
              </a:gs>
              <a:gs pos="0">
                <a:schemeClr val="accent1">
                  <a:lumMod val="45000"/>
                  <a:lumOff val="55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algn="ctr" defTabSz="742950" eaLnBrk="0" hangingPunct="0"/>
            <a:r>
              <a:rPr lang="nb-NO" sz="1400" b="1" dirty="0">
                <a:solidFill>
                  <a:schemeClr val="accent1">
                    <a:lumMod val="75000"/>
                  </a:schemeClr>
                </a:solidFill>
                <a:latin typeface="Calibri Light" panose="020F0302020204030204" pitchFamily="34" charset="0"/>
                <a:ea typeface="Verdana" panose="020B0604030504040204" pitchFamily="34" charset="0"/>
                <a:cs typeface="Verdana" panose="020B0604030504040204" pitchFamily="34" charset="0"/>
              </a:rPr>
              <a:t>Lavere finansieringskostnad</a:t>
            </a:r>
            <a:r>
              <a:rPr lang="nb-NO" sz="1400" b="1" dirty="0" smtClean="0">
                <a:solidFill>
                  <a:schemeClr val="accent1">
                    <a:lumMod val="75000"/>
                  </a:schemeClr>
                </a:solidFill>
                <a:latin typeface="Calibri Light" panose="020F0302020204030204" pitchFamily="34" charset="0"/>
                <a:ea typeface="Verdana" panose="020B0604030504040204" pitchFamily="34" charset="0"/>
                <a:cs typeface="Verdana" panose="020B0604030504040204" pitchFamily="34" charset="0"/>
              </a:rPr>
              <a:t>?</a:t>
            </a:r>
            <a:endParaRPr lang="nb-NO" sz="1400" b="1" dirty="0">
              <a:solidFill>
                <a:schemeClr val="accent1">
                  <a:lumMod val="75000"/>
                </a:schemeClr>
              </a:solidFill>
              <a:latin typeface="Calibri Light" panose="020F0302020204030204" pitchFamily="34" charset="0"/>
              <a:ea typeface="Verdana" panose="020B0604030504040204" pitchFamily="34" charset="0"/>
              <a:cs typeface="Verdana" panose="020B0604030504040204" pitchFamily="34" charset="0"/>
            </a:endParaRPr>
          </a:p>
          <a:p>
            <a:pPr algn="ctr" defTabSz="742950" eaLnBrk="0" hangingPunct="0"/>
            <a:endParaRPr lang="nb-NO" sz="1300" dirty="0">
              <a:latin typeface="Verdana" pitchFamily="34" charset="0"/>
            </a:endParaRPr>
          </a:p>
        </p:txBody>
      </p:sp>
      <p:pic>
        <p:nvPicPr>
          <p:cNvPr id="9" name="Bilde 8"/>
          <p:cNvPicPr>
            <a:picLocks noChangeAspect="1"/>
          </p:cNvPicPr>
          <p:nvPr/>
        </p:nvPicPr>
        <p:blipFill>
          <a:blip r:embed="rId2"/>
          <a:stretch>
            <a:fillRect/>
          </a:stretch>
        </p:blipFill>
        <p:spPr>
          <a:xfrm>
            <a:off x="3552503" y="4151022"/>
            <a:ext cx="2462469" cy="1130097"/>
          </a:xfrm>
          <a:prstGeom prst="rect">
            <a:avLst/>
          </a:prstGeom>
        </p:spPr>
      </p:pic>
    </p:spTree>
    <p:extLst>
      <p:ext uri="{BB962C8B-B14F-4D97-AF65-F5344CB8AC3E}">
        <p14:creationId xmlns:p14="http://schemas.microsoft.com/office/powerpoint/2010/main" val="2897055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4"/>
          </p:nvPr>
        </p:nvSpPr>
        <p:spPr>
          <a:xfrm>
            <a:off x="-35" y="6454800"/>
            <a:ext cx="928694" cy="403200"/>
          </a:xfrm>
        </p:spPr>
        <p:txBody>
          <a:bodyPr anchor="ctr"/>
          <a:lstStyle/>
          <a:p>
            <a:pPr algn="ctr">
              <a:defRPr/>
            </a:pPr>
            <a:fld id="{4D77DE57-7419-4DDD-93A2-1BF3226C7BDD}" type="slidenum">
              <a:rPr lang="nb-NO" sz="1000" smtClean="0">
                <a:solidFill>
                  <a:schemeClr val="accent1">
                    <a:lumMod val="75000"/>
                  </a:schemeClr>
                </a:solidFill>
              </a:rPr>
              <a:pPr algn="ctr">
                <a:defRPr/>
              </a:pPr>
              <a:t>26</a:t>
            </a:fld>
            <a:endParaRPr lang="nb-NO" sz="1000" dirty="0">
              <a:solidFill>
                <a:schemeClr val="accent1">
                  <a:lumMod val="75000"/>
                </a:schemeClr>
              </a:solidFill>
            </a:endParaRPr>
          </a:p>
        </p:txBody>
      </p:sp>
      <p:sp>
        <p:nvSpPr>
          <p:cNvPr id="6" name="Tittel 1"/>
          <p:cNvSpPr>
            <a:spLocks noGrp="1"/>
          </p:cNvSpPr>
          <p:nvPr>
            <p:ph type="title"/>
          </p:nvPr>
        </p:nvSpPr>
        <p:spPr>
          <a:xfrm>
            <a:off x="1" y="0"/>
            <a:ext cx="9906000" cy="619200"/>
          </a:xfrm>
        </p:spPr>
        <p:txBody>
          <a:bodyPr/>
          <a:lstStyle/>
          <a:p>
            <a:r>
              <a:rPr lang="nb-NO" sz="3000" dirty="0" smtClean="0">
                <a:solidFill>
                  <a:schemeClr val="accent1">
                    <a:lumMod val="75000"/>
                  </a:schemeClr>
                </a:solidFill>
                <a:latin typeface="Calibri Light" panose="020F0302020204030204" pitchFamily="34" charset="0"/>
              </a:rPr>
              <a:t>….. at børsnotering kan svare seg</a:t>
            </a:r>
            <a:endParaRPr lang="nb-NO" sz="3000" dirty="0">
              <a:latin typeface="Calibri Light" panose="020F0302020204030204" pitchFamily="34" charset="0"/>
            </a:endParaRPr>
          </a:p>
        </p:txBody>
      </p:sp>
      <p:graphicFrame>
        <p:nvGraphicFramePr>
          <p:cNvPr id="11" name="Objekt 10"/>
          <p:cNvGraphicFramePr>
            <a:graphicFrameLocks noChangeAspect="1"/>
          </p:cNvGraphicFramePr>
          <p:nvPr>
            <p:extLst/>
          </p:nvPr>
        </p:nvGraphicFramePr>
        <p:xfrm>
          <a:off x="344488" y="973594"/>
          <a:ext cx="5450831" cy="4384526"/>
        </p:xfrm>
        <a:graphic>
          <a:graphicData uri="http://schemas.openxmlformats.org/presentationml/2006/ole">
            <mc:AlternateContent xmlns:mc="http://schemas.openxmlformats.org/markup-compatibility/2006">
              <mc:Choice xmlns:v="urn:schemas-microsoft-com:vml" Requires="v">
                <p:oleObj spid="_x0000_s1096" name="Worksheet" r:id="rId4" imgW="6962891" imgH="5600700" progId="Excel.Sheet.12">
                  <p:embed/>
                </p:oleObj>
              </mc:Choice>
              <mc:Fallback>
                <p:oleObj name="Worksheet" r:id="rId4" imgW="6962891" imgH="5600700" progId="Excel.Sheet.12">
                  <p:embed/>
                  <p:pic>
                    <p:nvPicPr>
                      <p:cNvPr id="0" name=""/>
                      <p:cNvPicPr/>
                      <p:nvPr/>
                    </p:nvPicPr>
                    <p:blipFill>
                      <a:blip r:embed="rId5"/>
                      <a:stretch>
                        <a:fillRect/>
                      </a:stretch>
                    </p:blipFill>
                    <p:spPr>
                      <a:xfrm>
                        <a:off x="344488" y="973594"/>
                        <a:ext cx="5450831" cy="4384526"/>
                      </a:xfrm>
                      <a:prstGeom prst="rect">
                        <a:avLst/>
                      </a:prstGeom>
                    </p:spPr>
                  </p:pic>
                </p:oleObj>
              </mc:Fallback>
            </mc:AlternateContent>
          </a:graphicData>
        </a:graphic>
      </p:graphicFrame>
      <p:graphicFrame>
        <p:nvGraphicFramePr>
          <p:cNvPr id="12" name="Objekt 11"/>
          <p:cNvGraphicFramePr>
            <a:graphicFrameLocks noChangeAspect="1"/>
          </p:cNvGraphicFramePr>
          <p:nvPr>
            <p:extLst/>
          </p:nvPr>
        </p:nvGraphicFramePr>
        <p:xfrm>
          <a:off x="6019327" y="1340768"/>
          <a:ext cx="3422367" cy="3878168"/>
        </p:xfrm>
        <a:graphic>
          <a:graphicData uri="http://schemas.openxmlformats.org/presentationml/2006/ole">
            <mc:AlternateContent xmlns:mc="http://schemas.openxmlformats.org/markup-compatibility/2006">
              <mc:Choice xmlns:v="urn:schemas-microsoft-com:vml" Requires="v">
                <p:oleObj spid="_x0000_s1097" name="Worksheet" r:id="rId7" imgW="4219691" imgH="4781693" progId="Excel.Sheet.12">
                  <p:embed/>
                </p:oleObj>
              </mc:Choice>
              <mc:Fallback>
                <p:oleObj name="Worksheet" r:id="rId7" imgW="4219691" imgH="4781693" progId="Excel.Sheet.12">
                  <p:embed/>
                  <p:pic>
                    <p:nvPicPr>
                      <p:cNvPr id="0" name=""/>
                      <p:cNvPicPr/>
                      <p:nvPr/>
                    </p:nvPicPr>
                    <p:blipFill>
                      <a:blip r:embed="rId8"/>
                      <a:stretch>
                        <a:fillRect/>
                      </a:stretch>
                    </p:blipFill>
                    <p:spPr>
                      <a:xfrm>
                        <a:off x="6019327" y="1340768"/>
                        <a:ext cx="3422367" cy="3878168"/>
                      </a:xfrm>
                      <a:prstGeom prst="rect">
                        <a:avLst/>
                      </a:prstGeom>
                    </p:spPr>
                  </p:pic>
                </p:oleObj>
              </mc:Fallback>
            </mc:AlternateContent>
          </a:graphicData>
        </a:graphic>
      </p:graphicFrame>
    </p:spTree>
    <p:extLst>
      <p:ext uri="{BB962C8B-B14F-4D97-AF65-F5344CB8AC3E}">
        <p14:creationId xmlns:p14="http://schemas.microsoft.com/office/powerpoint/2010/main" val="1167604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4"/>
          </p:nvPr>
        </p:nvSpPr>
        <p:spPr>
          <a:xfrm>
            <a:off x="-35" y="6454800"/>
            <a:ext cx="928694" cy="403200"/>
          </a:xfrm>
        </p:spPr>
        <p:txBody>
          <a:bodyPr anchor="ctr"/>
          <a:lstStyle/>
          <a:p>
            <a:pPr algn="ctr">
              <a:defRPr/>
            </a:pPr>
            <a:fld id="{4D77DE57-7419-4DDD-93A2-1BF3226C7BDD}" type="slidenum">
              <a:rPr lang="nb-NO" sz="1000" smtClean="0">
                <a:solidFill>
                  <a:schemeClr val="accent1">
                    <a:lumMod val="75000"/>
                  </a:schemeClr>
                </a:solidFill>
              </a:rPr>
              <a:pPr algn="ctr">
                <a:defRPr/>
              </a:pPr>
              <a:t>27</a:t>
            </a:fld>
            <a:endParaRPr lang="nb-NO" sz="1000" dirty="0">
              <a:solidFill>
                <a:schemeClr val="accent1">
                  <a:lumMod val="75000"/>
                </a:schemeClr>
              </a:solidFill>
            </a:endParaRPr>
          </a:p>
        </p:txBody>
      </p:sp>
      <p:sp>
        <p:nvSpPr>
          <p:cNvPr id="6" name="Tittel 1"/>
          <p:cNvSpPr>
            <a:spLocks noGrp="1"/>
          </p:cNvSpPr>
          <p:nvPr>
            <p:ph type="title"/>
          </p:nvPr>
        </p:nvSpPr>
        <p:spPr>
          <a:xfrm>
            <a:off x="1" y="0"/>
            <a:ext cx="9906000" cy="619200"/>
          </a:xfrm>
        </p:spPr>
        <p:txBody>
          <a:bodyPr/>
          <a:lstStyle/>
          <a:p>
            <a:r>
              <a:rPr lang="nb-NO" sz="3000" dirty="0" smtClean="0">
                <a:solidFill>
                  <a:schemeClr val="accent1">
                    <a:lumMod val="75000"/>
                  </a:schemeClr>
                </a:solidFill>
                <a:latin typeface="Calibri Light" panose="020F0302020204030204" pitchFamily="34" charset="0"/>
              </a:rPr>
              <a:t>….. men markedet svinger</a:t>
            </a:r>
            <a:endParaRPr lang="nb-NO" sz="3000" dirty="0">
              <a:latin typeface="Calibri Light" panose="020F0302020204030204" pitchFamily="34" charset="0"/>
            </a:endParaRPr>
          </a:p>
        </p:txBody>
      </p:sp>
      <p:graphicFrame>
        <p:nvGraphicFramePr>
          <p:cNvPr id="8" name="Objekt 7"/>
          <p:cNvGraphicFramePr>
            <a:graphicFrameLocks noChangeAspect="1"/>
          </p:cNvGraphicFramePr>
          <p:nvPr>
            <p:extLst/>
          </p:nvPr>
        </p:nvGraphicFramePr>
        <p:xfrm>
          <a:off x="128463" y="1484784"/>
          <a:ext cx="9467437" cy="3960440"/>
        </p:xfrm>
        <a:graphic>
          <a:graphicData uri="http://schemas.openxmlformats.org/presentationml/2006/ole">
            <mc:AlternateContent xmlns:mc="http://schemas.openxmlformats.org/markup-compatibility/2006">
              <mc:Choice xmlns:v="urn:schemas-microsoft-com:vml" Requires="v">
                <p:oleObj spid="_x0000_s2085" name="Worksheet" r:id="rId4" imgW="8629704" imgH="3610047" progId="Excel.Sheet.12">
                  <p:embed/>
                </p:oleObj>
              </mc:Choice>
              <mc:Fallback>
                <p:oleObj name="Worksheet" r:id="rId4" imgW="8629704" imgH="3610047" progId="Excel.Sheet.12">
                  <p:embed/>
                  <p:pic>
                    <p:nvPicPr>
                      <p:cNvPr id="0" name=""/>
                      <p:cNvPicPr/>
                      <p:nvPr/>
                    </p:nvPicPr>
                    <p:blipFill>
                      <a:blip r:embed="rId5"/>
                      <a:stretch>
                        <a:fillRect/>
                      </a:stretch>
                    </p:blipFill>
                    <p:spPr>
                      <a:xfrm>
                        <a:off x="128463" y="1484784"/>
                        <a:ext cx="9467437" cy="3960440"/>
                      </a:xfrm>
                      <a:prstGeom prst="rect">
                        <a:avLst/>
                      </a:prstGeom>
                    </p:spPr>
                  </p:pic>
                </p:oleObj>
              </mc:Fallback>
            </mc:AlternateContent>
          </a:graphicData>
        </a:graphic>
      </p:graphicFrame>
      <p:sp>
        <p:nvSpPr>
          <p:cNvPr id="7" name="TekstSylinder 6"/>
          <p:cNvSpPr txBox="1"/>
          <p:nvPr/>
        </p:nvSpPr>
        <p:spPr>
          <a:xfrm>
            <a:off x="928694" y="5900331"/>
            <a:ext cx="4816394" cy="338336"/>
          </a:xfrm>
          <a:prstGeom prst="rect">
            <a:avLst/>
          </a:prstGeom>
        </p:spPr>
        <p:txBody>
          <a:bodyPr vert="horz" wrap="square" lIns="91440" tIns="45720" rIns="91440" bIns="45720" rtlCol="0" anchor="ctr">
            <a:noAutofit/>
          </a:bodyPr>
          <a:lstStyle/>
          <a:p>
            <a:pPr fontAlgn="auto">
              <a:spcAft>
                <a:spcPts val="0"/>
              </a:spcAft>
            </a:pPr>
            <a:r>
              <a:rPr kumimoji="0" lang="nb-NO" sz="1200" b="0" i="1"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j-ea"/>
                <a:cs typeface="+mj-cs"/>
              </a:rPr>
              <a:t>Kilde</a:t>
            </a:r>
            <a:r>
              <a:rPr lang="nb-NO" sz="1200" i="1" dirty="0">
                <a:solidFill>
                  <a:schemeClr val="bg1">
                    <a:lumMod val="50000"/>
                  </a:schemeClr>
                </a:solidFill>
                <a:latin typeface="Calibri" panose="020F0502020204030204" pitchFamily="34" charset="0"/>
                <a:ea typeface="+mj-ea"/>
                <a:cs typeface="+mj-cs"/>
              </a:rPr>
              <a:t>: </a:t>
            </a:r>
            <a:r>
              <a:rPr lang="nb-NO" sz="1200" i="1" dirty="0" smtClean="0">
                <a:solidFill>
                  <a:schemeClr val="bg1">
                    <a:lumMod val="50000"/>
                  </a:schemeClr>
                </a:solidFill>
                <a:latin typeface="Calibri" panose="020F0502020204030204" pitchFamily="34" charset="0"/>
                <a:ea typeface="+mj-ea"/>
                <a:cs typeface="+mj-cs"/>
              </a:rPr>
              <a:t>BCM. </a:t>
            </a:r>
            <a:r>
              <a:rPr lang="nb-NO" sz="1200" i="1" dirty="0">
                <a:solidFill>
                  <a:schemeClr val="bg1">
                    <a:lumMod val="50000"/>
                  </a:schemeClr>
                </a:solidFill>
                <a:latin typeface="Calibri" panose="020F0502020204030204" pitchFamily="34" charset="0"/>
                <a:ea typeface="+mj-ea"/>
                <a:cs typeface="+mj-cs"/>
              </a:rPr>
              <a:t>Oversikten viser  oppnådde rentevilkår for BCM sine kunder forutsatt børsnotering sammenlignet  med beste vilkår fra KBN eller KLP         (Helårlige renteterminer og avdragsfrie lån)</a:t>
            </a:r>
          </a:p>
          <a:p>
            <a:pPr marL="0" marR="0" indent="0" algn="l" defTabSz="914400" rtl="0" eaLnBrk="1" fontAlgn="auto" latinLnBrk="0" hangingPunct="1">
              <a:lnSpc>
                <a:spcPct val="100000"/>
              </a:lnSpc>
              <a:spcBef>
                <a:spcPct val="0"/>
              </a:spcBef>
              <a:spcAft>
                <a:spcPts val="0"/>
              </a:spcAft>
              <a:buClrTx/>
              <a:buSzTx/>
              <a:buFontTx/>
              <a:buNone/>
              <a:tabLst/>
            </a:pPr>
            <a:endParaRPr kumimoji="0" lang="nb-NO" sz="1200" b="0" i="1" u="none" strike="noStrike" kern="1200" cap="none" spc="0" normalizeH="0" baseline="0" noProof="0" dirty="0" smtClean="0">
              <a:ln>
                <a:noFill/>
              </a:ln>
              <a:solidFill>
                <a:schemeClr val="bg1">
                  <a:lumMod val="50000"/>
                </a:schemeClr>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738751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04528" y="908720"/>
            <a:ext cx="8496944" cy="5112568"/>
          </a:xfrm>
        </p:spPr>
        <p:txBody>
          <a:bodyPr/>
          <a:lstStyle/>
          <a:p>
            <a:pPr>
              <a:spcBef>
                <a:spcPct val="0"/>
              </a:spcBef>
              <a:buFont typeface="Arial" panose="020B0604020202020204" pitchFamily="34" charset="0"/>
              <a:buChar char="•"/>
            </a:pPr>
            <a:r>
              <a:rPr lang="nb-NO" b="1" u="sng" dirty="0" smtClean="0">
                <a:solidFill>
                  <a:schemeClr val="accent1">
                    <a:lumMod val="75000"/>
                  </a:schemeClr>
                </a:solidFill>
                <a:latin typeface="Calibri Light" panose="020F0302020204030204" pitchFamily="34" charset="0"/>
                <a:ea typeface="+mj-ea"/>
                <a:cs typeface="+mj-cs"/>
              </a:rPr>
              <a:t>En rating </a:t>
            </a:r>
            <a:r>
              <a:rPr lang="nb-NO" dirty="0" smtClean="0">
                <a:latin typeface="Calibri" panose="020F0502020204030204" pitchFamily="34" charset="0"/>
                <a:ea typeface="+mj-ea"/>
                <a:cs typeface="+mj-cs"/>
              </a:rPr>
              <a:t>er en vurdering av generell kredittverdighet av utsteders evne til å oppfylle sine finansielle forpliktelser og / eller en vurdering av kredittverdigheten ved et lån / en forpliktelse</a:t>
            </a:r>
          </a:p>
          <a:p>
            <a:pPr>
              <a:spcBef>
                <a:spcPct val="0"/>
              </a:spcBef>
            </a:pPr>
            <a:endParaRPr lang="nb-NO" dirty="0" smtClean="0">
              <a:latin typeface="Calibri" panose="020F0502020204030204" pitchFamily="34" charset="0"/>
              <a:ea typeface="+mj-ea"/>
              <a:cs typeface="+mj-cs"/>
            </a:endParaRPr>
          </a:p>
          <a:p>
            <a:pPr>
              <a:spcBef>
                <a:spcPct val="0"/>
              </a:spcBef>
            </a:pPr>
            <a:r>
              <a:rPr lang="nb-NO" dirty="0" smtClean="0">
                <a:latin typeface="Calibri" panose="020F0502020204030204" pitchFamily="34" charset="0"/>
                <a:ea typeface="+mj-ea"/>
                <a:cs typeface="+mj-cs"/>
              </a:rPr>
              <a:t>Tre store internasjonale aktører &gt; </a:t>
            </a:r>
            <a:r>
              <a:rPr lang="nb-NO" b="1" u="sng" dirty="0" smtClean="0">
                <a:solidFill>
                  <a:schemeClr val="accent1">
                    <a:lumMod val="75000"/>
                  </a:schemeClr>
                </a:solidFill>
                <a:latin typeface="Calibri Light" panose="020F0302020204030204" pitchFamily="34" charset="0"/>
                <a:ea typeface="+mj-ea"/>
                <a:cs typeface="+mj-cs"/>
              </a:rPr>
              <a:t>offisiell rating</a:t>
            </a:r>
          </a:p>
          <a:p>
            <a:pPr lvl="1">
              <a:spcBef>
                <a:spcPct val="0"/>
              </a:spcBef>
            </a:pPr>
            <a:r>
              <a:rPr lang="nb-NO" dirty="0" smtClean="0">
                <a:latin typeface="Calibri" panose="020F0502020204030204" pitchFamily="34" charset="0"/>
                <a:ea typeface="+mj-ea"/>
                <a:cs typeface="+mj-cs"/>
              </a:rPr>
              <a:t>Standard &amp; Poor`s</a:t>
            </a:r>
          </a:p>
          <a:p>
            <a:pPr lvl="1">
              <a:spcBef>
                <a:spcPct val="0"/>
              </a:spcBef>
            </a:pPr>
            <a:r>
              <a:rPr lang="nb-NO" dirty="0" smtClean="0">
                <a:latin typeface="Calibri" panose="020F0502020204030204" pitchFamily="34" charset="0"/>
                <a:ea typeface="+mj-ea"/>
                <a:cs typeface="+mj-cs"/>
              </a:rPr>
              <a:t>Moody`s</a:t>
            </a:r>
          </a:p>
          <a:p>
            <a:pPr lvl="1">
              <a:spcBef>
                <a:spcPct val="0"/>
              </a:spcBef>
            </a:pPr>
            <a:r>
              <a:rPr lang="nb-NO" dirty="0" smtClean="0">
                <a:latin typeface="Calibri" panose="020F0502020204030204" pitchFamily="34" charset="0"/>
                <a:ea typeface="+mj-ea"/>
                <a:cs typeface="+mj-cs"/>
              </a:rPr>
              <a:t>Fitch Ratings</a:t>
            </a:r>
          </a:p>
          <a:p>
            <a:pPr lvl="1">
              <a:spcBef>
                <a:spcPct val="0"/>
              </a:spcBef>
            </a:pPr>
            <a:endParaRPr lang="nb-NO" dirty="0">
              <a:latin typeface="Calibri" panose="020F0502020204030204" pitchFamily="34" charset="0"/>
              <a:ea typeface="+mj-ea"/>
              <a:cs typeface="+mj-cs"/>
            </a:endParaRPr>
          </a:p>
          <a:p>
            <a:pPr>
              <a:spcBef>
                <a:spcPct val="0"/>
              </a:spcBef>
            </a:pPr>
            <a:r>
              <a:rPr lang="nb-NO" dirty="0" smtClean="0">
                <a:latin typeface="Calibri" panose="020F0502020204030204" pitchFamily="34" charset="0"/>
                <a:ea typeface="+mj-ea"/>
                <a:cs typeface="+mj-cs"/>
              </a:rPr>
              <a:t>Eventuell kontraktering må håndteres etter lov om offentlige anskaffelser</a:t>
            </a:r>
          </a:p>
          <a:p>
            <a:pPr>
              <a:spcBef>
                <a:spcPct val="0"/>
              </a:spcBef>
            </a:pPr>
            <a:endParaRPr lang="nb-NO" dirty="0">
              <a:latin typeface="Calibri" panose="020F0502020204030204" pitchFamily="34" charset="0"/>
              <a:ea typeface="+mj-ea"/>
              <a:cs typeface="+mj-cs"/>
            </a:endParaRPr>
          </a:p>
          <a:p>
            <a:pPr>
              <a:spcBef>
                <a:spcPct val="0"/>
              </a:spcBef>
            </a:pPr>
            <a:r>
              <a:rPr lang="nb-NO" dirty="0" smtClean="0">
                <a:latin typeface="Calibri" panose="020F0502020204030204" pitchFamily="34" charset="0"/>
                <a:ea typeface="+mj-ea"/>
                <a:cs typeface="+mj-cs"/>
              </a:rPr>
              <a:t>Kun Oslo og Stavanger kommune har i dag </a:t>
            </a:r>
            <a:r>
              <a:rPr lang="nb-NO" b="1" u="sng" dirty="0" smtClean="0">
                <a:solidFill>
                  <a:schemeClr val="accent1">
                    <a:lumMod val="75000"/>
                  </a:schemeClr>
                </a:solidFill>
                <a:latin typeface="Calibri Light" panose="020F0302020204030204" pitchFamily="34" charset="0"/>
                <a:ea typeface="+mj-ea"/>
                <a:cs typeface="+mj-cs"/>
              </a:rPr>
              <a:t>offisiell rating </a:t>
            </a:r>
            <a:r>
              <a:rPr lang="nb-NO" dirty="0" smtClean="0">
                <a:latin typeface="Calibri" panose="020F0502020204030204" pitchFamily="34" charset="0"/>
                <a:ea typeface="+mj-ea"/>
                <a:cs typeface="+mj-cs"/>
              </a:rPr>
              <a:t>innen fylkes- og kommunesektoren. </a:t>
            </a:r>
          </a:p>
          <a:p>
            <a:pPr>
              <a:spcBef>
                <a:spcPct val="0"/>
              </a:spcBef>
            </a:pPr>
            <a:endParaRPr lang="nb-NO" dirty="0">
              <a:latin typeface="Calibri" panose="020F0502020204030204" pitchFamily="34" charset="0"/>
              <a:ea typeface="+mj-ea"/>
              <a:cs typeface="+mj-cs"/>
            </a:endParaRPr>
          </a:p>
          <a:p>
            <a:pPr>
              <a:spcBef>
                <a:spcPct val="0"/>
              </a:spcBef>
            </a:pPr>
            <a:r>
              <a:rPr lang="nb-NO" dirty="0" smtClean="0">
                <a:latin typeface="Calibri" panose="020F0502020204030204" pitchFamily="34" charset="0"/>
                <a:ea typeface="+mj-ea"/>
                <a:cs typeface="+mj-cs"/>
              </a:rPr>
              <a:t>Andre har gjerne en </a:t>
            </a:r>
            <a:r>
              <a:rPr lang="nb-NO" b="1" u="sng" dirty="0" smtClean="0">
                <a:solidFill>
                  <a:schemeClr val="accent1">
                    <a:lumMod val="75000"/>
                  </a:schemeClr>
                </a:solidFill>
                <a:latin typeface="Calibri Light" panose="020F0302020204030204" pitchFamily="34" charset="0"/>
                <a:ea typeface="+mj-ea"/>
                <a:cs typeface="+mj-cs"/>
              </a:rPr>
              <a:t>skyggerating</a:t>
            </a:r>
            <a:r>
              <a:rPr lang="nb-NO" dirty="0" smtClean="0">
                <a:latin typeface="Calibri" panose="020F0502020204030204" pitchFamily="34" charset="0"/>
                <a:ea typeface="+mj-ea"/>
                <a:cs typeface="+mj-cs"/>
              </a:rPr>
              <a:t> gitt av verdipapirforetak, men skyggeratingen skal gradvis fases ut</a:t>
            </a:r>
          </a:p>
          <a:p>
            <a:pPr marL="57150" indent="0">
              <a:spcBef>
                <a:spcPct val="0"/>
              </a:spcBef>
              <a:buNone/>
            </a:pPr>
            <a:endParaRPr lang="nb-NO" dirty="0">
              <a:solidFill>
                <a:schemeClr val="tx1"/>
              </a:solidFill>
              <a:latin typeface="Calibri" panose="020F0502020204030204" pitchFamily="34" charset="0"/>
              <a:ea typeface="+mj-ea"/>
              <a:cs typeface="+mj-cs"/>
            </a:endParaRPr>
          </a:p>
          <a:p>
            <a:pPr marL="0" indent="0">
              <a:buNone/>
            </a:pPr>
            <a:endParaRPr lang="nb-NO" dirty="0">
              <a:latin typeface="Calibri" panose="020F0502020204030204" pitchFamily="34" charset="0"/>
            </a:endParaRPr>
          </a:p>
        </p:txBody>
      </p:sp>
      <p:sp>
        <p:nvSpPr>
          <p:cNvPr id="4" name="Plassholder for lysbildenummer 3"/>
          <p:cNvSpPr>
            <a:spLocks noGrp="1"/>
          </p:cNvSpPr>
          <p:nvPr>
            <p:ph type="sldNum" sz="quarter" idx="14"/>
          </p:nvPr>
        </p:nvSpPr>
        <p:spPr>
          <a:xfrm>
            <a:off x="-35" y="6453336"/>
            <a:ext cx="928694" cy="404664"/>
          </a:xfrm>
        </p:spPr>
        <p:txBody>
          <a:bodyPr anchor="ctr"/>
          <a:lstStyle/>
          <a:p>
            <a:pPr algn="ctr">
              <a:defRPr/>
            </a:pPr>
            <a:fld id="{4D77DE57-7419-4DDD-93A2-1BF3226C7BDD}" type="slidenum">
              <a:rPr lang="nb-NO" sz="1000" smtClean="0">
                <a:solidFill>
                  <a:schemeClr val="accent1">
                    <a:lumMod val="75000"/>
                  </a:schemeClr>
                </a:solidFill>
              </a:rPr>
              <a:pPr algn="ctr">
                <a:defRPr/>
              </a:pPr>
              <a:t>28</a:t>
            </a:fld>
            <a:endParaRPr lang="nb-NO" sz="1000" dirty="0">
              <a:solidFill>
                <a:schemeClr val="accent1">
                  <a:lumMod val="75000"/>
                </a:schemeClr>
              </a:solidFill>
            </a:endParaRPr>
          </a:p>
        </p:txBody>
      </p:sp>
      <p:sp>
        <p:nvSpPr>
          <p:cNvPr id="5" name="Tittel 1"/>
          <p:cNvSpPr>
            <a:spLocks noGrp="1"/>
          </p:cNvSpPr>
          <p:nvPr>
            <p:ph type="title"/>
          </p:nvPr>
        </p:nvSpPr>
        <p:spPr>
          <a:xfrm>
            <a:off x="0" y="0"/>
            <a:ext cx="9906000" cy="620688"/>
          </a:xfrm>
        </p:spPr>
        <p:txBody>
          <a:bodyPr/>
          <a:lstStyle/>
          <a:p>
            <a:r>
              <a:rPr lang="nb-NO" sz="3000" dirty="0" smtClean="0">
                <a:solidFill>
                  <a:schemeClr val="accent1">
                    <a:lumMod val="75000"/>
                  </a:schemeClr>
                </a:solidFill>
                <a:latin typeface="Calibri Light" panose="020F0302020204030204" pitchFamily="34" charset="0"/>
              </a:rPr>
              <a:t>Rating</a:t>
            </a:r>
            <a:endParaRPr lang="nb-NO" sz="3000" dirty="0">
              <a:solidFill>
                <a:schemeClr val="accent1">
                  <a:lumMod val="75000"/>
                </a:schemeClr>
              </a:solidFill>
              <a:latin typeface="Calibri Light" panose="020F0302020204030204" pitchFamily="34" charset="0"/>
            </a:endParaRPr>
          </a:p>
        </p:txBody>
      </p:sp>
    </p:spTree>
    <p:extLst>
      <p:ext uri="{BB962C8B-B14F-4D97-AF65-F5344CB8AC3E}">
        <p14:creationId xmlns:p14="http://schemas.microsoft.com/office/powerpoint/2010/main" val="3332073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05000" y="873000"/>
            <a:ext cx="8496000" cy="5112000"/>
          </a:xfrm>
        </p:spPr>
        <p:txBody>
          <a:bodyPr/>
          <a:lstStyle/>
          <a:p>
            <a:pPr marL="0" indent="0">
              <a:spcBef>
                <a:spcPct val="0"/>
              </a:spcBef>
              <a:buNone/>
            </a:pPr>
            <a:r>
              <a:rPr lang="nb-NO" sz="1600" b="1" dirty="0" smtClean="0">
                <a:latin typeface="Calibri Light" panose="020F0302020204030204" pitchFamily="34" charset="0"/>
                <a:ea typeface="+mj-ea"/>
                <a:cs typeface="+mj-cs"/>
              </a:rPr>
              <a:t>Bakgrunn – svenske kommuner låner billigere i NOK enn norske kommuner</a:t>
            </a:r>
            <a:endParaRPr lang="nb-NO" sz="1600" b="1" dirty="0">
              <a:latin typeface="Calibri Light" panose="020F0302020204030204" pitchFamily="34" charset="0"/>
              <a:ea typeface="+mj-ea"/>
              <a:cs typeface="+mj-cs"/>
            </a:endParaRPr>
          </a:p>
          <a:p>
            <a:pPr marL="0" indent="0">
              <a:spcBef>
                <a:spcPct val="0"/>
              </a:spcBef>
              <a:buNone/>
            </a:pPr>
            <a:endParaRPr lang="nb-NO" sz="1600" dirty="0">
              <a:latin typeface="Calibri" panose="020F0502020204030204" pitchFamily="34" charset="0"/>
              <a:ea typeface="+mj-ea"/>
              <a:cs typeface="+mj-cs"/>
            </a:endParaRPr>
          </a:p>
          <a:p>
            <a:pPr>
              <a:spcBef>
                <a:spcPct val="0"/>
              </a:spcBef>
            </a:pPr>
            <a:r>
              <a:rPr lang="nb-NO" sz="1600" dirty="0">
                <a:solidFill>
                  <a:schemeClr val="accent1">
                    <a:lumMod val="75000"/>
                  </a:schemeClr>
                </a:solidFill>
                <a:latin typeface="Calibri" panose="020F0502020204030204" pitchFamily="34" charset="0"/>
                <a:ea typeface="+mj-ea"/>
                <a:cs typeface="+mj-cs"/>
              </a:rPr>
              <a:t>20 % kapitalvekting av lån til fylkeskommuner og kommuner</a:t>
            </a:r>
          </a:p>
          <a:p>
            <a:pPr>
              <a:spcBef>
                <a:spcPct val="0"/>
              </a:spcBef>
            </a:pPr>
            <a:r>
              <a:rPr lang="nb-NO" sz="1600" dirty="0">
                <a:solidFill>
                  <a:schemeClr val="accent1">
                    <a:lumMod val="75000"/>
                  </a:schemeClr>
                </a:solidFill>
                <a:latin typeface="Calibri" panose="020F0502020204030204" pitchFamily="34" charset="0"/>
                <a:ea typeface="+mj-ea"/>
                <a:cs typeface="+mj-cs"/>
              </a:rPr>
              <a:t>Fylkeskommuner og kommuner er ikke ratet av offisielle ratingbyråer</a:t>
            </a:r>
          </a:p>
          <a:p>
            <a:pPr marL="0" indent="0">
              <a:spcBef>
                <a:spcPct val="0"/>
              </a:spcBef>
              <a:buNone/>
            </a:pPr>
            <a:endParaRPr lang="nb-NO" sz="1600" dirty="0">
              <a:latin typeface="Calibri" panose="020F0502020204030204" pitchFamily="34" charset="0"/>
              <a:ea typeface="+mj-ea"/>
              <a:cs typeface="+mj-cs"/>
            </a:endParaRPr>
          </a:p>
          <a:p>
            <a:pPr>
              <a:spcBef>
                <a:spcPct val="0"/>
              </a:spcBef>
            </a:pPr>
            <a:r>
              <a:rPr lang="nb-NO" sz="1600" dirty="0">
                <a:latin typeface="Calibri" panose="020F0502020204030204" pitchFamily="34" charset="0"/>
                <a:ea typeface="+mj-ea"/>
                <a:cs typeface="+mj-cs"/>
              </a:rPr>
              <a:t>Innføring av regulatoriske krav overfor finanssektoren 	</a:t>
            </a:r>
          </a:p>
          <a:p>
            <a:pPr lvl="2">
              <a:spcBef>
                <a:spcPct val="0"/>
              </a:spcBef>
            </a:pPr>
            <a:r>
              <a:rPr lang="nb-NO" sz="1600" dirty="0">
                <a:latin typeface="Calibri" panose="020F0502020204030204" pitchFamily="34" charset="0"/>
                <a:ea typeface="+mj-ea"/>
                <a:cs typeface="+mj-cs"/>
              </a:rPr>
              <a:t>LCR &gt; 			Liquidity Coverage Ratio</a:t>
            </a:r>
          </a:p>
          <a:p>
            <a:pPr lvl="2">
              <a:spcBef>
                <a:spcPct val="0"/>
              </a:spcBef>
            </a:pPr>
            <a:r>
              <a:rPr lang="nb-NO" sz="1600" dirty="0">
                <a:latin typeface="Calibri" panose="020F0502020204030204" pitchFamily="34" charset="0"/>
                <a:ea typeface="+mj-ea"/>
                <a:cs typeface="+mj-cs"/>
              </a:rPr>
              <a:t>Basel IV / CRD IV &gt; 	Capital Requirement Directive</a:t>
            </a:r>
          </a:p>
          <a:p>
            <a:pPr lvl="2">
              <a:spcBef>
                <a:spcPct val="0"/>
              </a:spcBef>
            </a:pPr>
            <a:r>
              <a:rPr lang="nb-NO" sz="1600" dirty="0">
                <a:latin typeface="Calibri" panose="020F0502020204030204" pitchFamily="34" charset="0"/>
                <a:ea typeface="+mj-ea"/>
                <a:cs typeface="+mj-cs"/>
              </a:rPr>
              <a:t>Solvens II </a:t>
            </a:r>
          </a:p>
          <a:p>
            <a:pPr lvl="2">
              <a:spcBef>
                <a:spcPct val="0"/>
              </a:spcBef>
            </a:pPr>
            <a:endParaRPr lang="nb-NO" sz="1600" dirty="0">
              <a:latin typeface="Calibri" panose="020F0502020204030204" pitchFamily="34" charset="0"/>
              <a:ea typeface="+mj-ea"/>
              <a:cs typeface="+mj-cs"/>
            </a:endParaRPr>
          </a:p>
          <a:p>
            <a:pPr>
              <a:spcBef>
                <a:spcPct val="0"/>
              </a:spcBef>
            </a:pPr>
            <a:r>
              <a:rPr lang="nb-NO" sz="1600" dirty="0" smtClean="0">
                <a:latin typeface="Calibri" panose="020F0502020204030204" pitchFamily="34" charset="0"/>
                <a:ea typeface="+mj-ea"/>
                <a:cs typeface="+mj-cs"/>
              </a:rPr>
              <a:t>Disse kravene </a:t>
            </a:r>
            <a:r>
              <a:rPr lang="nb-NO" sz="1600" b="1" u="sng" dirty="0" smtClean="0">
                <a:solidFill>
                  <a:schemeClr val="accent1">
                    <a:lumMod val="75000"/>
                  </a:schemeClr>
                </a:solidFill>
                <a:latin typeface="Calibri Light" panose="020F0302020204030204" pitchFamily="34" charset="0"/>
                <a:ea typeface="+mj-ea"/>
                <a:cs typeface="+mj-cs"/>
              </a:rPr>
              <a:t>regulerer </a:t>
            </a:r>
            <a:r>
              <a:rPr lang="nb-NO" sz="1600" b="1" u="sng" dirty="0">
                <a:solidFill>
                  <a:schemeClr val="accent1">
                    <a:lumMod val="75000"/>
                  </a:schemeClr>
                </a:solidFill>
                <a:latin typeface="Calibri Light" panose="020F0302020204030204" pitchFamily="34" charset="0"/>
                <a:ea typeface="+mj-ea"/>
                <a:cs typeface="+mj-cs"/>
              </a:rPr>
              <a:t>egenkapitaldekning </a:t>
            </a:r>
            <a:r>
              <a:rPr lang="nb-NO" sz="1600" b="1" u="sng" dirty="0" smtClean="0">
                <a:solidFill>
                  <a:schemeClr val="accent1">
                    <a:lumMod val="75000"/>
                  </a:schemeClr>
                </a:solidFill>
                <a:latin typeface="Calibri Light" panose="020F0302020204030204" pitchFamily="34" charset="0"/>
                <a:ea typeface="+mj-ea"/>
                <a:cs typeface="+mj-cs"/>
              </a:rPr>
              <a:t>(EK) </a:t>
            </a:r>
            <a:r>
              <a:rPr lang="nb-NO" sz="1600" dirty="0" smtClean="0">
                <a:latin typeface="Calibri" panose="020F0502020204030204" pitchFamily="34" charset="0"/>
                <a:ea typeface="+mj-ea"/>
                <a:cs typeface="+mj-cs"/>
              </a:rPr>
              <a:t>i </a:t>
            </a:r>
            <a:r>
              <a:rPr lang="nb-NO" sz="1600" dirty="0">
                <a:latin typeface="Calibri" panose="020F0502020204030204" pitchFamily="34" charset="0"/>
                <a:ea typeface="+mj-ea"/>
                <a:cs typeface="+mj-cs"/>
              </a:rPr>
              <a:t>banker, forsikringselskaper og </a:t>
            </a:r>
            <a:r>
              <a:rPr lang="nb-NO" sz="1600" dirty="0" smtClean="0">
                <a:latin typeface="Calibri" panose="020F0502020204030204" pitchFamily="34" charset="0"/>
                <a:ea typeface="+mj-ea"/>
                <a:cs typeface="+mj-cs"/>
              </a:rPr>
              <a:t>pensjonskasser </a:t>
            </a:r>
            <a:r>
              <a:rPr lang="nb-NO" sz="1600" dirty="0">
                <a:latin typeface="Calibri" panose="020F0502020204030204" pitchFamily="34" charset="0"/>
                <a:ea typeface="+mj-ea"/>
                <a:cs typeface="+mj-cs"/>
              </a:rPr>
              <a:t>i forhold til deres engasjementer &gt; påvirker prising av </a:t>
            </a:r>
            <a:r>
              <a:rPr lang="nb-NO" sz="1600" dirty="0" smtClean="0">
                <a:latin typeface="Calibri" panose="020F0502020204030204" pitchFamily="34" charset="0"/>
                <a:ea typeface="+mj-ea"/>
                <a:cs typeface="+mj-cs"/>
              </a:rPr>
              <a:t>gjeldsbrevslån</a:t>
            </a:r>
            <a:r>
              <a:rPr lang="nb-NO" sz="1600" dirty="0">
                <a:latin typeface="Calibri" panose="020F0502020204030204" pitchFamily="34" charset="0"/>
                <a:ea typeface="+mj-ea"/>
                <a:cs typeface="+mj-cs"/>
              </a:rPr>
              <a:t>, sertifikater og obligasjoner</a:t>
            </a:r>
          </a:p>
          <a:p>
            <a:pPr>
              <a:spcBef>
                <a:spcPct val="0"/>
              </a:spcBef>
            </a:pPr>
            <a:endParaRPr lang="nb-NO" sz="1600" dirty="0">
              <a:latin typeface="Calibri" panose="020F0502020204030204" pitchFamily="34" charset="0"/>
              <a:ea typeface="+mj-ea"/>
              <a:cs typeface="+mj-cs"/>
            </a:endParaRPr>
          </a:p>
          <a:p>
            <a:pPr>
              <a:spcBef>
                <a:spcPct val="0"/>
              </a:spcBef>
            </a:pPr>
            <a:r>
              <a:rPr lang="nb-NO" sz="1600" dirty="0">
                <a:latin typeface="Calibri" panose="020F0502020204030204" pitchFamily="34" charset="0"/>
                <a:ea typeface="+mj-ea"/>
                <a:cs typeface="+mj-cs"/>
              </a:rPr>
              <a:t>Kommunalbanken er definert som en </a:t>
            </a:r>
            <a:r>
              <a:rPr lang="nb-NO" sz="1600" b="1" u="sng" dirty="0">
                <a:solidFill>
                  <a:schemeClr val="accent1">
                    <a:lumMod val="75000"/>
                  </a:schemeClr>
                </a:solidFill>
                <a:latin typeface="Calibri Light" panose="020F0302020204030204" pitchFamily="34" charset="0"/>
                <a:ea typeface="+mj-ea"/>
                <a:cs typeface="+mj-cs"/>
              </a:rPr>
              <a:t>systemkritisk </a:t>
            </a:r>
            <a:r>
              <a:rPr lang="nb-NO" sz="1600" b="1" u="sng" dirty="0" smtClean="0">
                <a:solidFill>
                  <a:schemeClr val="accent1">
                    <a:lumMod val="75000"/>
                  </a:schemeClr>
                </a:solidFill>
                <a:latin typeface="Calibri Light" panose="020F0302020204030204" pitchFamily="34" charset="0"/>
                <a:ea typeface="+mj-ea"/>
                <a:cs typeface="+mj-cs"/>
              </a:rPr>
              <a:t>bank</a:t>
            </a:r>
            <a:r>
              <a:rPr lang="nb-NO" sz="1600" dirty="0" smtClean="0">
                <a:latin typeface="Calibri" panose="020F0502020204030204" pitchFamily="34" charset="0"/>
                <a:ea typeface="+mj-ea"/>
                <a:cs typeface="+mj-cs"/>
              </a:rPr>
              <a:t>, </a:t>
            </a:r>
            <a:r>
              <a:rPr lang="nb-NO" sz="1600" dirty="0">
                <a:latin typeface="Calibri" panose="020F0502020204030204" pitchFamily="34" charset="0"/>
                <a:ea typeface="+mj-ea"/>
                <a:cs typeface="+mj-cs"/>
              </a:rPr>
              <a:t>og påvirkes </a:t>
            </a:r>
            <a:r>
              <a:rPr lang="nb-NO" sz="1600" dirty="0" smtClean="0">
                <a:latin typeface="Calibri" panose="020F0502020204030204" pitchFamily="34" charset="0"/>
                <a:ea typeface="+mj-ea"/>
                <a:cs typeface="+mj-cs"/>
              </a:rPr>
              <a:t>i sterkt grad av </a:t>
            </a:r>
            <a:r>
              <a:rPr lang="nb-NO" sz="1600" dirty="0">
                <a:latin typeface="Calibri" panose="020F0502020204030204" pitchFamily="34" charset="0"/>
                <a:ea typeface="+mj-ea"/>
                <a:cs typeface="+mj-cs"/>
              </a:rPr>
              <a:t>de nye kravene &gt; påvirker prising av </a:t>
            </a:r>
            <a:r>
              <a:rPr lang="nb-NO" sz="1600" dirty="0" smtClean="0">
                <a:latin typeface="Calibri" panose="020F0502020204030204" pitchFamily="34" charset="0"/>
                <a:ea typeface="+mj-ea"/>
                <a:cs typeface="+mj-cs"/>
              </a:rPr>
              <a:t>bankens gjeldsbrevlån</a:t>
            </a:r>
            <a:r>
              <a:rPr lang="nb-NO" sz="1600" dirty="0">
                <a:latin typeface="Calibri" panose="020F0502020204030204" pitchFamily="34" charset="0"/>
                <a:ea typeface="+mj-ea"/>
                <a:cs typeface="+mj-cs"/>
              </a:rPr>
              <a:t>. Innføring av </a:t>
            </a:r>
            <a:r>
              <a:rPr lang="nb-NO" sz="1600" dirty="0" smtClean="0">
                <a:latin typeface="Calibri" panose="020F0502020204030204" pitchFamily="34" charset="0"/>
                <a:ea typeface="+mj-ea"/>
                <a:cs typeface="+mj-cs"/>
              </a:rPr>
              <a:t>uvektet kapitaldekningskrav </a:t>
            </a:r>
            <a:r>
              <a:rPr lang="nb-NO" sz="1600" dirty="0">
                <a:latin typeface="Calibri" panose="020F0502020204030204" pitchFamily="34" charset="0"/>
                <a:ea typeface="+mj-ea"/>
                <a:cs typeface="+mj-cs"/>
              </a:rPr>
              <a:t>vil </a:t>
            </a:r>
            <a:r>
              <a:rPr lang="nb-NO" sz="1600" dirty="0" smtClean="0">
                <a:latin typeface="Calibri" panose="020F0502020204030204" pitchFamily="34" charset="0"/>
                <a:ea typeface="+mj-ea"/>
                <a:cs typeface="+mj-cs"/>
              </a:rPr>
              <a:t>påvirke </a:t>
            </a:r>
            <a:r>
              <a:rPr lang="nb-NO" sz="1600" dirty="0">
                <a:latin typeface="Calibri" panose="020F0502020204030204" pitchFamily="34" charset="0"/>
                <a:ea typeface="+mj-ea"/>
                <a:cs typeface="+mj-cs"/>
              </a:rPr>
              <a:t>kapitaldekningen og </a:t>
            </a:r>
            <a:r>
              <a:rPr lang="nb-NO" sz="1600" dirty="0" smtClean="0">
                <a:latin typeface="Calibri" panose="020F0502020204030204" pitchFamily="34" charset="0"/>
                <a:ea typeface="+mj-ea"/>
                <a:cs typeface="+mj-cs"/>
              </a:rPr>
              <a:t>øke kravet til EK </a:t>
            </a:r>
            <a:endParaRPr lang="nb-NO" sz="1600" dirty="0">
              <a:latin typeface="Calibri" panose="020F0502020204030204" pitchFamily="34" charset="0"/>
              <a:ea typeface="+mj-ea"/>
              <a:cs typeface="+mj-cs"/>
            </a:endParaRPr>
          </a:p>
          <a:p>
            <a:pPr>
              <a:spcBef>
                <a:spcPct val="0"/>
              </a:spcBef>
            </a:pPr>
            <a:endParaRPr lang="nb-NO" sz="1600" dirty="0">
              <a:latin typeface="Calibri" panose="020F0502020204030204" pitchFamily="34" charset="0"/>
              <a:ea typeface="+mj-ea"/>
              <a:cs typeface="+mj-cs"/>
            </a:endParaRPr>
          </a:p>
          <a:p>
            <a:pPr>
              <a:spcBef>
                <a:spcPct val="0"/>
              </a:spcBef>
            </a:pPr>
            <a:r>
              <a:rPr lang="nb-NO" sz="1600" dirty="0">
                <a:latin typeface="Calibri" panose="020F0502020204030204" pitchFamily="34" charset="0"/>
                <a:ea typeface="+mj-ea"/>
                <a:cs typeface="+mj-cs"/>
              </a:rPr>
              <a:t>Oppsummert: </a:t>
            </a:r>
            <a:r>
              <a:rPr lang="nb-NO" sz="1600" b="1" u="sng" dirty="0">
                <a:solidFill>
                  <a:schemeClr val="accent1">
                    <a:lumMod val="75000"/>
                  </a:schemeClr>
                </a:solidFill>
                <a:latin typeface="Calibri Light" panose="020F0302020204030204" pitchFamily="34" charset="0"/>
                <a:ea typeface="+mj-ea"/>
                <a:cs typeface="+mj-cs"/>
              </a:rPr>
              <a:t>Strengere krav betyr høyere EK for </a:t>
            </a:r>
            <a:r>
              <a:rPr lang="nb-NO" sz="1600" b="1" u="sng" dirty="0" smtClean="0">
                <a:solidFill>
                  <a:schemeClr val="accent1">
                    <a:lumMod val="75000"/>
                  </a:schemeClr>
                </a:solidFill>
                <a:latin typeface="Calibri Light" panose="020F0302020204030204" pitchFamily="34" charset="0"/>
                <a:ea typeface="+mj-ea"/>
                <a:cs typeface="+mj-cs"/>
              </a:rPr>
              <a:t>finansinstitusjonene, og mer attraktivt for kommunal sektor å låne i eget navn</a:t>
            </a:r>
            <a:endParaRPr lang="nb-NO" sz="1600" b="1" u="sng" dirty="0">
              <a:solidFill>
                <a:schemeClr val="accent1">
                  <a:lumMod val="75000"/>
                </a:schemeClr>
              </a:solidFill>
              <a:latin typeface="Calibri Light" panose="020F0302020204030204" pitchFamily="34" charset="0"/>
              <a:ea typeface="+mj-ea"/>
              <a:cs typeface="+mj-cs"/>
            </a:endParaRPr>
          </a:p>
          <a:p>
            <a:pPr marL="1371600" lvl="3" indent="0">
              <a:spcBef>
                <a:spcPct val="0"/>
              </a:spcBef>
              <a:buNone/>
            </a:pPr>
            <a:r>
              <a:rPr lang="nb-NO" sz="1600" dirty="0">
                <a:solidFill>
                  <a:schemeClr val="tx1"/>
                </a:solidFill>
                <a:latin typeface="+mj-lt"/>
                <a:ea typeface="+mj-ea"/>
                <a:cs typeface="+mj-cs"/>
              </a:rPr>
              <a:t>	</a:t>
            </a:r>
          </a:p>
          <a:p>
            <a:pPr marL="0" indent="0">
              <a:buNone/>
            </a:pPr>
            <a:endParaRPr lang="nb-NO" dirty="0"/>
          </a:p>
        </p:txBody>
      </p:sp>
      <p:sp>
        <p:nvSpPr>
          <p:cNvPr id="4" name="Plassholder for lysbildenummer 3"/>
          <p:cNvSpPr>
            <a:spLocks noGrp="1"/>
          </p:cNvSpPr>
          <p:nvPr>
            <p:ph type="sldNum" sz="quarter" idx="14"/>
          </p:nvPr>
        </p:nvSpPr>
        <p:spPr>
          <a:xfrm>
            <a:off x="-35" y="6459166"/>
            <a:ext cx="928694" cy="398834"/>
          </a:xfrm>
        </p:spPr>
        <p:txBody>
          <a:bodyPr anchor="ctr"/>
          <a:lstStyle/>
          <a:p>
            <a:pPr algn="ctr">
              <a:defRPr/>
            </a:pPr>
            <a:fld id="{4D77DE57-7419-4DDD-93A2-1BF3226C7BDD}" type="slidenum">
              <a:rPr lang="nb-NO" sz="1000" smtClean="0">
                <a:solidFill>
                  <a:schemeClr val="accent1">
                    <a:lumMod val="75000"/>
                  </a:schemeClr>
                </a:solidFill>
              </a:rPr>
              <a:pPr algn="ctr">
                <a:defRPr/>
              </a:pPr>
              <a:t>29</a:t>
            </a:fld>
            <a:endParaRPr lang="nb-NO" sz="1000" dirty="0">
              <a:solidFill>
                <a:schemeClr val="accent1">
                  <a:lumMod val="75000"/>
                </a:schemeClr>
              </a:solidFill>
            </a:endParaRPr>
          </a:p>
        </p:txBody>
      </p:sp>
      <p:sp>
        <p:nvSpPr>
          <p:cNvPr id="5" name="Tittel 1"/>
          <p:cNvSpPr>
            <a:spLocks noGrp="1"/>
          </p:cNvSpPr>
          <p:nvPr>
            <p:ph type="title"/>
          </p:nvPr>
        </p:nvSpPr>
        <p:spPr>
          <a:xfrm>
            <a:off x="0" y="-1"/>
            <a:ext cx="9906000" cy="619200"/>
          </a:xfrm>
        </p:spPr>
        <p:txBody>
          <a:bodyPr/>
          <a:lstStyle/>
          <a:p>
            <a:r>
              <a:rPr lang="nb-NO" sz="3000" dirty="0" smtClean="0">
                <a:solidFill>
                  <a:schemeClr val="accent1">
                    <a:lumMod val="75000"/>
                  </a:schemeClr>
                </a:solidFill>
                <a:latin typeface="Calibri Light" panose="020F0302020204030204" pitchFamily="34" charset="0"/>
              </a:rPr>
              <a:t>Rating</a:t>
            </a:r>
            <a:endParaRPr lang="nb-NO" sz="3000" dirty="0">
              <a:solidFill>
                <a:schemeClr val="accent1">
                  <a:lumMod val="75000"/>
                </a:schemeClr>
              </a:solidFill>
              <a:latin typeface="Calibri Light" panose="020F0302020204030204" pitchFamily="34" charset="0"/>
            </a:endParaRPr>
          </a:p>
        </p:txBody>
      </p:sp>
    </p:spTree>
    <p:extLst>
      <p:ext uri="{BB962C8B-B14F-4D97-AF65-F5344CB8AC3E}">
        <p14:creationId xmlns:p14="http://schemas.microsoft.com/office/powerpoint/2010/main" val="1672799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852936"/>
            <a:ext cx="5334000" cy="3562350"/>
          </a:xfrm>
          <a:prstGeom prst="rect">
            <a:avLst/>
          </a:prstGeom>
        </p:spPr>
      </p:pic>
      <p:sp>
        <p:nvSpPr>
          <p:cNvPr id="4" name="Tittel 3"/>
          <p:cNvSpPr>
            <a:spLocks noGrp="1"/>
          </p:cNvSpPr>
          <p:nvPr>
            <p:ph type="title"/>
          </p:nvPr>
        </p:nvSpPr>
        <p:spPr>
          <a:xfrm>
            <a:off x="0" y="0"/>
            <a:ext cx="9906000" cy="620688"/>
          </a:xfrm>
        </p:spPr>
        <p:txBody>
          <a:bodyPr/>
          <a:lstStyle/>
          <a:p>
            <a:r>
              <a:rPr lang="nb-NO" sz="3000" dirty="0" smtClean="0">
                <a:solidFill>
                  <a:schemeClr val="accent1">
                    <a:lumMod val="75000"/>
                  </a:schemeClr>
                </a:solidFill>
                <a:latin typeface="Calibri Light" panose="020F0302020204030204" pitchFamily="34" charset="0"/>
              </a:rPr>
              <a:t>Lånemarkedet for kommuner og fylkeskommuner</a:t>
            </a:r>
            <a:endParaRPr lang="nb-NO" sz="3000" dirty="0">
              <a:solidFill>
                <a:schemeClr val="accent1">
                  <a:lumMod val="75000"/>
                </a:schemeClr>
              </a:solidFill>
              <a:latin typeface="Calibri Light" panose="020F0302020204030204" pitchFamily="34" charset="0"/>
            </a:endParaRPr>
          </a:p>
        </p:txBody>
      </p:sp>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itchFamily="18" charset="0"/>
              </a:rPr>
              <a:pPr>
                <a:defRPr/>
              </a:pPr>
              <a:t>3</a:t>
            </a:fld>
            <a:endParaRPr lang="nb-NO" dirty="0">
              <a:solidFill>
                <a:schemeClr val="accent1">
                  <a:lumMod val="75000"/>
                </a:schemeClr>
              </a:solidFill>
              <a:latin typeface="Times New Roman" pitchFamily="18" charset="0"/>
            </a:endParaRPr>
          </a:p>
        </p:txBody>
      </p:sp>
      <p:sp>
        <p:nvSpPr>
          <p:cNvPr id="9" name="Plassholder for innhold 8"/>
          <p:cNvSpPr>
            <a:spLocks noGrp="1"/>
          </p:cNvSpPr>
          <p:nvPr>
            <p:ph sz="half" idx="1"/>
          </p:nvPr>
        </p:nvSpPr>
        <p:spPr>
          <a:xfrm>
            <a:off x="495300" y="909000"/>
            <a:ext cx="4375150" cy="5040000"/>
          </a:xfrm>
        </p:spPr>
        <p:txBody>
          <a:bodyPr>
            <a:noAutofit/>
          </a:bodyPr>
          <a:lstStyle/>
          <a:p>
            <a:pPr>
              <a:lnSpc>
                <a:spcPct val="150000"/>
              </a:lnSpc>
              <a:spcBef>
                <a:spcPts val="0"/>
              </a:spcBef>
            </a:pPr>
            <a:r>
              <a:rPr lang="nb-NO" sz="1800" b="1" dirty="0" smtClean="0">
                <a:latin typeface="Calibri Light" panose="020F0302020204030204" pitchFamily="34" charset="0"/>
                <a:cs typeface="Times New Roman" pitchFamily="18" charset="0"/>
              </a:rPr>
              <a:t>Bergen Capital Management AS</a:t>
            </a:r>
          </a:p>
          <a:p>
            <a:pPr lvl="1">
              <a:lnSpc>
                <a:spcPct val="150000"/>
              </a:lnSpc>
              <a:spcBef>
                <a:spcPts val="0"/>
              </a:spcBef>
            </a:pPr>
            <a:r>
              <a:rPr lang="nb-NO" sz="1200" dirty="0" smtClean="0">
                <a:latin typeface="Calibri" panose="020F0502020204030204" pitchFamily="34" charset="0"/>
                <a:cs typeface="Times New Roman" pitchFamily="18" charset="0"/>
              </a:rPr>
              <a:t>Kort om selskapet</a:t>
            </a:r>
          </a:p>
          <a:p>
            <a:pPr>
              <a:lnSpc>
                <a:spcPct val="170000"/>
              </a:lnSpc>
              <a:spcBef>
                <a:spcPts val="0"/>
              </a:spcBef>
            </a:pPr>
            <a:endParaRPr lang="nb-NO" sz="1200" b="1" dirty="0" smtClean="0">
              <a:latin typeface="Calibri" panose="020F0502020204030204" pitchFamily="34" charset="0"/>
              <a:cs typeface="Times New Roman" pitchFamily="18" charset="0"/>
            </a:endParaRPr>
          </a:p>
          <a:p>
            <a:pPr>
              <a:lnSpc>
                <a:spcPct val="170000"/>
              </a:lnSpc>
              <a:spcBef>
                <a:spcPts val="0"/>
              </a:spcBef>
            </a:pPr>
            <a:r>
              <a:rPr lang="nb-NO" sz="1800" b="1" dirty="0" smtClean="0">
                <a:latin typeface="Calibri Light" panose="020F0302020204030204" pitchFamily="34" charset="0"/>
                <a:cs typeface="Times New Roman" pitchFamily="18" charset="0"/>
              </a:rPr>
              <a:t>Utviklingstrekk i lånemarkedet </a:t>
            </a:r>
          </a:p>
          <a:p>
            <a:pPr lvl="1">
              <a:lnSpc>
                <a:spcPct val="170000"/>
              </a:lnSpc>
              <a:spcBef>
                <a:spcPts val="0"/>
              </a:spcBef>
            </a:pPr>
            <a:r>
              <a:rPr lang="nb-NO" sz="1200" dirty="0" smtClean="0">
                <a:latin typeface="Calibri" panose="020F0502020204030204" pitchFamily="34" charset="0"/>
                <a:cs typeface="Times New Roman" pitchFamily="18" charset="0"/>
              </a:rPr>
              <a:t>Før og nå</a:t>
            </a:r>
          </a:p>
          <a:p>
            <a:pPr lvl="1">
              <a:lnSpc>
                <a:spcPct val="170000"/>
              </a:lnSpc>
              <a:spcBef>
                <a:spcPts val="0"/>
              </a:spcBef>
            </a:pPr>
            <a:r>
              <a:rPr lang="nb-NO" sz="1200" dirty="0" smtClean="0">
                <a:latin typeface="Calibri" panose="020F0502020204030204" pitchFamily="34" charset="0"/>
                <a:cs typeface="Times New Roman" pitchFamily="18" charset="0"/>
              </a:rPr>
              <a:t>Lånekilder</a:t>
            </a:r>
          </a:p>
          <a:p>
            <a:pPr lvl="1">
              <a:lnSpc>
                <a:spcPct val="170000"/>
              </a:lnSpc>
              <a:spcBef>
                <a:spcPts val="0"/>
              </a:spcBef>
            </a:pPr>
            <a:r>
              <a:rPr lang="nb-NO" sz="1200" dirty="0" smtClean="0">
                <a:latin typeface="Calibri" panose="020F0502020204030204" pitchFamily="34" charset="0"/>
                <a:cs typeface="Times New Roman" pitchFamily="18" charset="0"/>
              </a:rPr>
              <a:t>Overgang til gjeldsforvaltning</a:t>
            </a:r>
          </a:p>
          <a:p>
            <a:pPr lvl="1">
              <a:lnSpc>
                <a:spcPct val="170000"/>
              </a:lnSpc>
              <a:spcBef>
                <a:spcPts val="0"/>
              </a:spcBef>
            </a:pPr>
            <a:endParaRPr lang="nb-NO" sz="1200" dirty="0" smtClean="0">
              <a:latin typeface="Calibri" panose="020F0502020204030204" pitchFamily="34" charset="0"/>
              <a:cs typeface="Times New Roman" pitchFamily="18" charset="0"/>
            </a:endParaRPr>
          </a:p>
          <a:p>
            <a:pPr>
              <a:lnSpc>
                <a:spcPct val="170000"/>
              </a:lnSpc>
              <a:spcBef>
                <a:spcPts val="0"/>
              </a:spcBef>
            </a:pPr>
            <a:r>
              <a:rPr lang="nb-NO" sz="1800" b="1" dirty="0" smtClean="0">
                <a:latin typeface="Calibri Light" panose="020F0302020204030204" pitchFamily="34" charset="0"/>
                <a:cs typeface="Times New Roman" pitchFamily="18" charset="0"/>
              </a:rPr>
              <a:t>Kapasitet i markedet for langsiktige lån</a:t>
            </a:r>
            <a:endParaRPr lang="nb-NO" sz="1200" dirty="0">
              <a:latin typeface="Calibri Light" panose="020F0302020204030204" pitchFamily="34" charset="0"/>
              <a:cs typeface="Times New Roman" pitchFamily="18" charset="0"/>
            </a:endParaRPr>
          </a:p>
          <a:p>
            <a:pPr lvl="1">
              <a:lnSpc>
                <a:spcPct val="170000"/>
              </a:lnSpc>
              <a:spcBef>
                <a:spcPts val="0"/>
              </a:spcBef>
            </a:pPr>
            <a:r>
              <a:rPr lang="nb-NO" sz="1200" dirty="0" smtClean="0">
                <a:latin typeface="Calibri" panose="020F0502020204030204" pitchFamily="34" charset="0"/>
                <a:cs typeface="Times New Roman" pitchFamily="18" charset="0"/>
              </a:rPr>
              <a:t>Verdipapirmarkedet </a:t>
            </a:r>
            <a:endParaRPr lang="nb-NO" sz="1200" dirty="0">
              <a:latin typeface="Calibri" panose="020F0502020204030204" pitchFamily="34" charset="0"/>
              <a:cs typeface="Times New Roman" pitchFamily="18" charset="0"/>
            </a:endParaRPr>
          </a:p>
          <a:p>
            <a:pPr lvl="1">
              <a:lnSpc>
                <a:spcPct val="170000"/>
              </a:lnSpc>
              <a:spcBef>
                <a:spcPts val="0"/>
              </a:spcBef>
            </a:pPr>
            <a:r>
              <a:rPr lang="nb-NO" sz="1200" dirty="0" smtClean="0">
                <a:latin typeface="Calibri" panose="020F0502020204030204" pitchFamily="34" charset="0"/>
                <a:cs typeface="Times New Roman" pitchFamily="18" charset="0"/>
              </a:rPr>
              <a:t>«Spreadmatriser» | priser</a:t>
            </a:r>
            <a:endParaRPr lang="nb-NO" sz="1200" dirty="0">
              <a:latin typeface="Calibri" panose="020F0502020204030204" pitchFamily="34" charset="0"/>
              <a:cs typeface="Times New Roman" pitchFamily="18" charset="0"/>
            </a:endParaRPr>
          </a:p>
          <a:p>
            <a:pPr lvl="1">
              <a:lnSpc>
                <a:spcPct val="170000"/>
              </a:lnSpc>
              <a:spcBef>
                <a:spcPts val="0"/>
              </a:spcBef>
            </a:pPr>
            <a:r>
              <a:rPr lang="nb-NO" sz="1200" dirty="0" smtClean="0">
                <a:latin typeface="Calibri" panose="020F0502020204030204" pitchFamily="34" charset="0"/>
                <a:cs typeface="Times New Roman" pitchFamily="18" charset="0"/>
              </a:rPr>
              <a:t>Løsning</a:t>
            </a:r>
          </a:p>
          <a:p>
            <a:pPr lvl="2">
              <a:lnSpc>
                <a:spcPct val="170000"/>
              </a:lnSpc>
              <a:spcBef>
                <a:spcPts val="0"/>
              </a:spcBef>
            </a:pPr>
            <a:r>
              <a:rPr lang="nb-NO" sz="1200" dirty="0" smtClean="0">
                <a:latin typeface="Calibri" panose="020F0502020204030204" pitchFamily="34" charset="0"/>
                <a:cs typeface="Times New Roman" pitchFamily="18" charset="0"/>
              </a:rPr>
              <a:t>Benytte flere lånekilder</a:t>
            </a:r>
          </a:p>
          <a:p>
            <a:pPr lvl="2">
              <a:lnSpc>
                <a:spcPct val="170000"/>
              </a:lnSpc>
              <a:spcBef>
                <a:spcPts val="0"/>
              </a:spcBef>
            </a:pPr>
            <a:r>
              <a:rPr lang="nb-NO" sz="1200" dirty="0" smtClean="0">
                <a:latin typeface="Calibri" panose="020F0502020204030204" pitchFamily="34" charset="0"/>
                <a:cs typeface="Times New Roman" pitchFamily="18" charset="0"/>
              </a:rPr>
              <a:t>Børsnotering</a:t>
            </a:r>
          </a:p>
          <a:p>
            <a:pPr lvl="2">
              <a:lnSpc>
                <a:spcPct val="170000"/>
              </a:lnSpc>
              <a:spcBef>
                <a:spcPts val="0"/>
              </a:spcBef>
            </a:pPr>
            <a:r>
              <a:rPr lang="nb-NO" sz="1200" dirty="0" smtClean="0">
                <a:latin typeface="Calibri" panose="020F0502020204030204" pitchFamily="34" charset="0"/>
                <a:cs typeface="Times New Roman" pitchFamily="18" charset="0"/>
              </a:rPr>
              <a:t>Rating</a:t>
            </a:r>
          </a:p>
          <a:p>
            <a:pPr lvl="1">
              <a:lnSpc>
                <a:spcPct val="170000"/>
              </a:lnSpc>
              <a:spcBef>
                <a:spcPts val="0"/>
              </a:spcBef>
            </a:pPr>
            <a:endParaRPr lang="nb-NO" sz="1200" dirty="0">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3196029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sz="half" idx="1"/>
          </p:nvPr>
        </p:nvSpPr>
        <p:spPr>
          <a:xfrm>
            <a:off x="495300" y="908720"/>
            <a:ext cx="4375150" cy="4525963"/>
          </a:xfrm>
        </p:spPr>
        <p:txBody>
          <a:bodyPr>
            <a:normAutofit fontScale="92500" lnSpcReduction="20000"/>
          </a:bodyPr>
          <a:lstStyle/>
          <a:p>
            <a:r>
              <a:rPr lang="nb-NO" sz="2000" b="1" dirty="0" smtClean="0">
                <a:latin typeface="Calibri Light" panose="020F0302020204030204" pitchFamily="34" charset="0"/>
              </a:rPr>
              <a:t>Kostnad er lav i forhold til lånegjeld</a:t>
            </a:r>
          </a:p>
          <a:p>
            <a:pPr lvl="1"/>
            <a:r>
              <a:rPr lang="nb-NO" sz="1400" dirty="0" smtClean="0">
                <a:latin typeface="Calibri" panose="020F0502020204030204" pitchFamily="34" charset="0"/>
              </a:rPr>
              <a:t>1,5bp p. a ved 2 mrd. i gjeld</a:t>
            </a:r>
          </a:p>
          <a:p>
            <a:pPr lvl="1"/>
            <a:endParaRPr lang="nb-NO" sz="1400" b="1" dirty="0" smtClean="0">
              <a:latin typeface="Calibri Light" panose="020F0302020204030204" pitchFamily="34" charset="0"/>
            </a:endParaRPr>
          </a:p>
          <a:p>
            <a:pPr lvl="0"/>
            <a:r>
              <a:rPr lang="nb-NO" sz="2000" b="1" dirty="0" smtClean="0">
                <a:latin typeface="Calibri Light" panose="020F0302020204030204" pitchFamily="34" charset="0"/>
              </a:rPr>
              <a:t>Fordeler</a:t>
            </a:r>
          </a:p>
          <a:p>
            <a:pPr lvl="1"/>
            <a:r>
              <a:rPr lang="nb-NO" dirty="0" smtClean="0">
                <a:latin typeface="Calibri" panose="020F0502020204030204" pitchFamily="34" charset="0"/>
              </a:rPr>
              <a:t>Utvidede </a:t>
            </a:r>
            <a:r>
              <a:rPr lang="nb-NO" dirty="0">
                <a:latin typeface="Calibri" panose="020F0502020204030204" pitchFamily="34" charset="0"/>
              </a:rPr>
              <a:t>lånemuligheter</a:t>
            </a:r>
          </a:p>
          <a:p>
            <a:pPr lvl="1"/>
            <a:r>
              <a:rPr lang="nb-NO" dirty="0">
                <a:latin typeface="Calibri" panose="020F0502020204030204" pitchFamily="34" charset="0"/>
              </a:rPr>
              <a:t>Lavere </a:t>
            </a:r>
            <a:r>
              <a:rPr lang="nb-NO" dirty="0" smtClean="0">
                <a:latin typeface="Calibri" panose="020F0502020204030204" pitchFamily="34" charset="0"/>
              </a:rPr>
              <a:t>kredittmargin</a:t>
            </a:r>
          </a:p>
          <a:p>
            <a:pPr lvl="1"/>
            <a:r>
              <a:rPr lang="nb-NO" dirty="0" smtClean="0">
                <a:latin typeface="Calibri" panose="020F0502020204030204" pitchFamily="34" charset="0"/>
              </a:rPr>
              <a:t>Mindre svingninger i kredittmargin</a:t>
            </a:r>
            <a:endParaRPr lang="nb-NO" dirty="0">
              <a:latin typeface="Calibri" panose="020F0502020204030204" pitchFamily="34" charset="0"/>
            </a:endParaRPr>
          </a:p>
          <a:p>
            <a:pPr lvl="1"/>
            <a:r>
              <a:rPr lang="nb-NO" dirty="0">
                <a:latin typeface="Calibri" panose="020F0502020204030204" pitchFamily="34" charset="0"/>
              </a:rPr>
              <a:t>Internt kvalitets- og kompetanseløft</a:t>
            </a:r>
          </a:p>
          <a:p>
            <a:pPr lvl="1"/>
            <a:r>
              <a:rPr lang="nb-NO" dirty="0">
                <a:latin typeface="Calibri" panose="020F0502020204030204" pitchFamily="34" charset="0"/>
              </a:rPr>
              <a:t>Profesjonalisering av </a:t>
            </a:r>
            <a:r>
              <a:rPr lang="nb-NO" dirty="0" smtClean="0">
                <a:latin typeface="Calibri" panose="020F0502020204030204" pitchFamily="34" charset="0"/>
              </a:rPr>
              <a:t>kommunen</a:t>
            </a:r>
            <a:endParaRPr lang="nb-NO" dirty="0">
              <a:latin typeface="Calibri" panose="020F0502020204030204" pitchFamily="34" charset="0"/>
            </a:endParaRPr>
          </a:p>
          <a:p>
            <a:pPr lvl="1"/>
            <a:r>
              <a:rPr lang="nb-NO" dirty="0">
                <a:latin typeface="Calibri" panose="020F0502020204030204" pitchFamily="34" charset="0"/>
              </a:rPr>
              <a:t>Utvidet internkontroll og tilpasning til markedets «beste praksis»</a:t>
            </a:r>
          </a:p>
          <a:p>
            <a:pPr lvl="1"/>
            <a:r>
              <a:rPr lang="nb-NO" dirty="0">
                <a:latin typeface="Calibri" panose="020F0502020204030204" pitchFamily="34" charset="0"/>
              </a:rPr>
              <a:t>Løpende tilbakemelding på beslutninger i fylkeskommunen (scenarioanalyse)</a:t>
            </a:r>
          </a:p>
          <a:p>
            <a:pPr lvl="1"/>
            <a:r>
              <a:rPr lang="nb-NO" dirty="0">
                <a:latin typeface="Calibri" panose="020F0502020204030204" pitchFamily="34" charset="0"/>
              </a:rPr>
              <a:t>Tilbakemeldinger på finansstrategi</a:t>
            </a:r>
          </a:p>
          <a:p>
            <a:pPr lvl="1"/>
            <a:r>
              <a:rPr lang="nb-NO" dirty="0">
                <a:latin typeface="Calibri" panose="020F0502020204030204" pitchFamily="34" charset="0"/>
              </a:rPr>
              <a:t>Konstruktive innspill for å sikre bærekraftig </a:t>
            </a:r>
            <a:r>
              <a:rPr lang="nb-NO" dirty="0" smtClean="0">
                <a:latin typeface="Calibri" panose="020F0502020204030204" pitchFamily="34" charset="0"/>
              </a:rPr>
              <a:t>utvikling</a:t>
            </a:r>
          </a:p>
          <a:p>
            <a:pPr lvl="1"/>
            <a:endParaRPr lang="nb-NO" dirty="0">
              <a:latin typeface="Calibri" panose="020F0502020204030204" pitchFamily="34" charset="0"/>
            </a:endParaRPr>
          </a:p>
          <a:p>
            <a:r>
              <a:rPr lang="nb-NO" sz="2000" b="1" dirty="0" smtClean="0">
                <a:latin typeface="Calibri Light" panose="020F0302020204030204" pitchFamily="34" charset="0"/>
              </a:rPr>
              <a:t>BCM er rating rådgiver</a:t>
            </a:r>
            <a:endParaRPr lang="nb-NO" sz="2000" b="1" dirty="0">
              <a:latin typeface="Calibri Light" panose="020F0302020204030204" pitchFamily="34" charset="0"/>
            </a:endParaRPr>
          </a:p>
        </p:txBody>
      </p:sp>
      <p:sp>
        <p:nvSpPr>
          <p:cNvPr id="2" name="Plassholder for innhold 1"/>
          <p:cNvSpPr>
            <a:spLocks noGrp="1"/>
          </p:cNvSpPr>
          <p:nvPr>
            <p:ph sz="half" idx="2"/>
          </p:nvPr>
        </p:nvSpPr>
        <p:spPr>
          <a:xfrm>
            <a:off x="5035550" y="908720"/>
            <a:ext cx="4375150" cy="4525963"/>
          </a:xfrm>
        </p:spPr>
        <p:txBody>
          <a:bodyPr>
            <a:noAutofit/>
          </a:bodyPr>
          <a:lstStyle/>
          <a:p>
            <a:r>
              <a:rPr lang="nb-NO" sz="1000" b="1" dirty="0" smtClean="0">
                <a:latin typeface="Calibri" panose="020F0502020204030204" pitchFamily="34" charset="0"/>
              </a:rPr>
              <a:t>Institusjonelt </a:t>
            </a:r>
            <a:r>
              <a:rPr lang="nb-NO" sz="1000" b="1" dirty="0">
                <a:latin typeface="Calibri" panose="020F0502020204030204" pitchFamily="34" charset="0"/>
              </a:rPr>
              <a:t>rammeverk </a:t>
            </a:r>
            <a:endParaRPr lang="nb-NO" sz="1000" b="1" dirty="0" smtClean="0">
              <a:latin typeface="Calibri" panose="020F0502020204030204" pitchFamily="34" charset="0"/>
            </a:endParaRPr>
          </a:p>
          <a:p>
            <a:endParaRPr lang="nb-NO" sz="1000" dirty="0" smtClean="0">
              <a:latin typeface="Calibri" panose="020F0502020204030204" pitchFamily="34" charset="0"/>
            </a:endParaRPr>
          </a:p>
          <a:p>
            <a:r>
              <a:rPr lang="nb-NO" sz="1000" b="1" dirty="0" smtClean="0">
                <a:latin typeface="Calibri" panose="020F0502020204030204" pitchFamily="34" charset="0"/>
              </a:rPr>
              <a:t>Økonomi </a:t>
            </a:r>
            <a:r>
              <a:rPr lang="nb-NO" sz="1000" b="1" dirty="0">
                <a:latin typeface="Calibri" panose="020F0502020204030204" pitchFamily="34" charset="0"/>
              </a:rPr>
              <a:t>(20 %)</a:t>
            </a:r>
          </a:p>
          <a:p>
            <a:pPr lvl="1"/>
            <a:r>
              <a:rPr lang="nb-NO" sz="800" dirty="0">
                <a:latin typeface="Calibri" panose="020F0502020204030204" pitchFamily="34" charset="0"/>
              </a:rPr>
              <a:t>BNP pr. innbygger (nominelt omregnet til USD)</a:t>
            </a:r>
          </a:p>
          <a:p>
            <a:endParaRPr lang="nb-NO" sz="1000" dirty="0">
              <a:latin typeface="Calibri" panose="020F0502020204030204" pitchFamily="34" charset="0"/>
            </a:endParaRPr>
          </a:p>
          <a:p>
            <a:r>
              <a:rPr lang="nb-NO" sz="1000" b="1" dirty="0">
                <a:latin typeface="Calibri" panose="020F0502020204030204" pitchFamily="34" charset="0"/>
              </a:rPr>
              <a:t>Økonomistyring (20 </a:t>
            </a:r>
            <a:r>
              <a:rPr lang="nb-NO" sz="1000" b="1" dirty="0" smtClean="0">
                <a:latin typeface="Calibri" panose="020F0502020204030204" pitchFamily="34" charset="0"/>
              </a:rPr>
              <a:t>%)</a:t>
            </a:r>
          </a:p>
          <a:p>
            <a:pPr lvl="1"/>
            <a:r>
              <a:rPr lang="nb-NO" sz="800" dirty="0" smtClean="0">
                <a:latin typeface="Calibri" panose="020F0502020204030204" pitchFamily="34" charset="0"/>
              </a:rPr>
              <a:t>Politisk </a:t>
            </a:r>
            <a:r>
              <a:rPr lang="nb-NO" sz="800" dirty="0">
                <a:latin typeface="Calibri" panose="020F0502020204030204" pitchFamily="34" charset="0"/>
              </a:rPr>
              <a:t>og økonomisk ledelse (30 </a:t>
            </a:r>
            <a:r>
              <a:rPr lang="nb-NO" sz="800" dirty="0" smtClean="0">
                <a:latin typeface="Calibri" panose="020F0502020204030204" pitchFamily="34" charset="0"/>
              </a:rPr>
              <a:t>%)</a:t>
            </a:r>
          </a:p>
          <a:p>
            <a:pPr lvl="1"/>
            <a:r>
              <a:rPr lang="nb-NO" sz="800" dirty="0" smtClean="0">
                <a:latin typeface="Calibri" panose="020F0502020204030204" pitchFamily="34" charset="0"/>
              </a:rPr>
              <a:t>Langsiktig </a:t>
            </a:r>
            <a:r>
              <a:rPr lang="nb-NO" sz="800" dirty="0">
                <a:latin typeface="Calibri" panose="020F0502020204030204" pitchFamily="34" charset="0"/>
              </a:rPr>
              <a:t>finansiell planlegging (20 </a:t>
            </a:r>
            <a:r>
              <a:rPr lang="nb-NO" sz="800" dirty="0" smtClean="0">
                <a:latin typeface="Calibri" panose="020F0502020204030204" pitchFamily="34" charset="0"/>
              </a:rPr>
              <a:t>%)</a:t>
            </a:r>
          </a:p>
          <a:p>
            <a:pPr lvl="1"/>
            <a:r>
              <a:rPr lang="nb-NO" sz="800" dirty="0" smtClean="0">
                <a:latin typeface="Calibri" panose="020F0502020204030204" pitchFamily="34" charset="0"/>
              </a:rPr>
              <a:t>Inntekts- </a:t>
            </a:r>
            <a:r>
              <a:rPr lang="nb-NO" sz="800" dirty="0">
                <a:latin typeface="Calibri" panose="020F0502020204030204" pitchFamily="34" charset="0"/>
              </a:rPr>
              <a:t>og utgiftskontroll (budsjettprosessen) (20 </a:t>
            </a:r>
            <a:r>
              <a:rPr lang="nb-NO" sz="800" dirty="0" smtClean="0">
                <a:latin typeface="Calibri" panose="020F0502020204030204" pitchFamily="34" charset="0"/>
              </a:rPr>
              <a:t>%)</a:t>
            </a:r>
          </a:p>
          <a:p>
            <a:pPr lvl="1"/>
            <a:r>
              <a:rPr lang="nb-NO" sz="800" dirty="0" smtClean="0">
                <a:latin typeface="Calibri" panose="020F0502020204030204" pitchFamily="34" charset="0"/>
              </a:rPr>
              <a:t>Gjelds- </a:t>
            </a:r>
            <a:r>
              <a:rPr lang="nb-NO" sz="800" dirty="0">
                <a:latin typeface="Calibri" panose="020F0502020204030204" pitchFamily="34" charset="0"/>
              </a:rPr>
              <a:t>og likviditetsstyring (20 </a:t>
            </a:r>
            <a:r>
              <a:rPr lang="nb-NO" sz="800" dirty="0" smtClean="0">
                <a:latin typeface="Calibri" panose="020F0502020204030204" pitchFamily="34" charset="0"/>
              </a:rPr>
              <a:t>%)</a:t>
            </a:r>
          </a:p>
          <a:p>
            <a:pPr lvl="1"/>
            <a:r>
              <a:rPr lang="nb-NO" sz="800" dirty="0" smtClean="0">
                <a:latin typeface="Calibri" panose="020F0502020204030204" pitchFamily="34" charset="0"/>
              </a:rPr>
              <a:t>De </a:t>
            </a:r>
            <a:r>
              <a:rPr lang="nb-NO" sz="800" dirty="0">
                <a:latin typeface="Calibri" panose="020F0502020204030204" pitchFamily="34" charset="0"/>
              </a:rPr>
              <a:t>nevnte kriteriene for selskaper det er garantert for (10 %)</a:t>
            </a:r>
          </a:p>
          <a:p>
            <a:endParaRPr lang="nb-NO" sz="1000" dirty="0">
              <a:latin typeface="Calibri" panose="020F0502020204030204" pitchFamily="34" charset="0"/>
            </a:endParaRPr>
          </a:p>
          <a:p>
            <a:r>
              <a:rPr lang="nb-NO" sz="1000" b="1" dirty="0">
                <a:latin typeface="Calibri" panose="020F0502020204030204" pitchFamily="34" charset="0"/>
              </a:rPr>
              <a:t>Budsjettfleksibilitet (10 %)</a:t>
            </a:r>
          </a:p>
          <a:p>
            <a:pPr lvl="1"/>
            <a:r>
              <a:rPr lang="nb-NO" sz="800" dirty="0">
                <a:latin typeface="Calibri" panose="020F0502020204030204" pitchFamily="34" charset="0"/>
              </a:rPr>
              <a:t>Investeringer / (investeringer + driftskostnader) </a:t>
            </a:r>
          </a:p>
          <a:p>
            <a:pPr lvl="1"/>
            <a:r>
              <a:rPr lang="nb-NO" sz="800" dirty="0">
                <a:latin typeface="Calibri" panose="020F0502020204030204" pitchFamily="34" charset="0"/>
              </a:rPr>
              <a:t>Modifiserbare inntekter (% av driftsinntekter) </a:t>
            </a:r>
          </a:p>
          <a:p>
            <a:endParaRPr lang="nb-NO" sz="1000" dirty="0">
              <a:latin typeface="Calibri" panose="020F0502020204030204" pitchFamily="34" charset="0"/>
            </a:endParaRPr>
          </a:p>
          <a:p>
            <a:r>
              <a:rPr lang="nb-NO" sz="1000" b="1" dirty="0">
                <a:latin typeface="Calibri" panose="020F0502020204030204" pitchFamily="34" charset="0"/>
              </a:rPr>
              <a:t>Budsjettoppnåelse / svingninger i kontantstrømmer (10 %)</a:t>
            </a:r>
          </a:p>
          <a:p>
            <a:pPr lvl="1"/>
            <a:r>
              <a:rPr lang="nb-NO" sz="800" dirty="0">
                <a:latin typeface="Calibri" panose="020F0502020204030204" pitchFamily="34" charset="0"/>
              </a:rPr>
              <a:t>Kontantstrøm etter investeringer / (driftsinntekter + kapitalinntekter)</a:t>
            </a:r>
          </a:p>
          <a:p>
            <a:pPr lvl="1"/>
            <a:r>
              <a:rPr lang="nb-NO" sz="800" dirty="0">
                <a:latin typeface="Calibri" panose="020F0502020204030204" pitchFamily="34" charset="0"/>
              </a:rPr>
              <a:t>Kontantstrøm fra virksomheten / driftsinntekter </a:t>
            </a:r>
          </a:p>
          <a:p>
            <a:endParaRPr lang="nb-NO" sz="1000" dirty="0">
              <a:latin typeface="Calibri" panose="020F0502020204030204" pitchFamily="34" charset="0"/>
            </a:endParaRPr>
          </a:p>
          <a:p>
            <a:r>
              <a:rPr lang="nb-NO" sz="1000" b="1" dirty="0">
                <a:latin typeface="Calibri" panose="020F0502020204030204" pitchFamily="34" charset="0"/>
              </a:rPr>
              <a:t>Likviditet (20 %)</a:t>
            </a:r>
          </a:p>
          <a:p>
            <a:pPr lvl="1"/>
            <a:r>
              <a:rPr lang="nb-NO" sz="800" dirty="0">
                <a:latin typeface="Calibri" panose="020F0502020204030204" pitchFamily="34" charset="0"/>
              </a:rPr>
              <a:t>Likviditet / lånebehov neste 12 måneder </a:t>
            </a:r>
          </a:p>
          <a:p>
            <a:pPr lvl="1"/>
            <a:r>
              <a:rPr lang="nb-NO" sz="800" dirty="0">
                <a:latin typeface="Calibri" panose="020F0502020204030204" pitchFamily="34" charset="0"/>
              </a:rPr>
              <a:t>Likviditet + trekkrettigheter / lånebehov neste 12 måneder </a:t>
            </a:r>
          </a:p>
          <a:p>
            <a:endParaRPr lang="nb-NO" sz="1000" dirty="0">
              <a:latin typeface="Calibri" panose="020F0502020204030204" pitchFamily="34" charset="0"/>
            </a:endParaRPr>
          </a:p>
          <a:p>
            <a:r>
              <a:rPr lang="nb-NO" sz="1000" b="1" dirty="0">
                <a:latin typeface="Calibri" panose="020F0502020204030204" pitchFamily="34" charset="0"/>
              </a:rPr>
              <a:t>Gjeldsbelastning (10 %) </a:t>
            </a:r>
          </a:p>
          <a:p>
            <a:pPr lvl="1"/>
            <a:r>
              <a:rPr lang="nb-NO" sz="800" dirty="0">
                <a:latin typeface="Calibri" panose="020F0502020204030204" pitchFamily="34" charset="0"/>
              </a:rPr>
              <a:t>Skattefinansiert gjeld (% av driftsinntektene)</a:t>
            </a:r>
          </a:p>
          <a:p>
            <a:pPr lvl="1"/>
            <a:r>
              <a:rPr lang="nb-NO" sz="800" dirty="0">
                <a:latin typeface="Calibri" panose="020F0502020204030204" pitchFamily="34" charset="0"/>
              </a:rPr>
              <a:t>Rentekostnader (% av driftsinntektene) </a:t>
            </a:r>
          </a:p>
          <a:p>
            <a:endParaRPr lang="nb-NO" sz="1000" dirty="0">
              <a:latin typeface="Calibri" panose="020F0502020204030204" pitchFamily="34" charset="0"/>
            </a:endParaRPr>
          </a:p>
          <a:p>
            <a:r>
              <a:rPr lang="nb-NO" sz="1000" b="1" dirty="0">
                <a:latin typeface="Calibri" panose="020F0502020204030204" pitchFamily="34" charset="0"/>
              </a:rPr>
              <a:t>Garantier eller andre forpliktelser (10 %)</a:t>
            </a:r>
          </a:p>
          <a:p>
            <a:pPr lvl="1"/>
            <a:r>
              <a:rPr lang="nb-NO" sz="800" dirty="0">
                <a:latin typeface="Calibri" panose="020F0502020204030204" pitchFamily="34" charset="0"/>
              </a:rPr>
              <a:t>En for det meste kvalitativ vurdering av sannsynlighet for at garantiene blir tatt i bruk og i hvilket omfang og konsekvenser det vil </a:t>
            </a:r>
            <a:r>
              <a:rPr lang="nb-NO" sz="800" dirty="0" smtClean="0">
                <a:latin typeface="Calibri" panose="020F0502020204030204" pitchFamily="34" charset="0"/>
              </a:rPr>
              <a:t>medføre</a:t>
            </a:r>
            <a:endParaRPr lang="nb-NO" sz="800" dirty="0">
              <a:latin typeface="Calibri" panose="020F0502020204030204" pitchFamily="34" charset="0"/>
            </a:endParaRPr>
          </a:p>
        </p:txBody>
      </p:sp>
      <p:sp>
        <p:nvSpPr>
          <p:cNvPr id="4" name="Tittel 3"/>
          <p:cNvSpPr>
            <a:spLocks noGrp="1"/>
          </p:cNvSpPr>
          <p:nvPr>
            <p:ph type="title"/>
          </p:nvPr>
        </p:nvSpPr>
        <p:spPr>
          <a:xfrm>
            <a:off x="0" y="0"/>
            <a:ext cx="9906000" cy="620688"/>
          </a:xfrm>
        </p:spPr>
        <p:txBody>
          <a:bodyPr/>
          <a:lstStyle/>
          <a:p>
            <a:r>
              <a:rPr lang="nb-NO" sz="3000" dirty="0" smtClean="0">
                <a:solidFill>
                  <a:schemeClr val="accent1">
                    <a:lumMod val="75000"/>
                  </a:schemeClr>
                </a:solidFill>
                <a:latin typeface="Calibri Light" panose="020F0302020204030204" pitchFamily="34" charset="0"/>
              </a:rPr>
              <a:t>En forutsigbar og oversiktlig prosess</a:t>
            </a:r>
            <a:endParaRPr lang="nb-NO" sz="3000" dirty="0">
              <a:solidFill>
                <a:schemeClr val="accent1">
                  <a:lumMod val="75000"/>
                </a:schemeClr>
              </a:solidFill>
              <a:latin typeface="Calibri Light" panose="020F0302020204030204" pitchFamily="34" charset="0"/>
            </a:endParaRPr>
          </a:p>
        </p:txBody>
      </p:sp>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anose="02020603050405020304" pitchFamily="18" charset="0"/>
              </a:rPr>
              <a:pPr>
                <a:defRPr/>
              </a:pPr>
              <a:t>30</a:t>
            </a:fld>
            <a:endParaRPr lang="nb-NO" dirty="0">
              <a:solidFill>
                <a:schemeClr val="accent1">
                  <a:lumMod val="75000"/>
                </a:schemeClr>
              </a:solidFill>
              <a:latin typeface="Times New Roman" panose="02020603050405020304" pitchFamily="18" charset="0"/>
            </a:endParaRPr>
          </a:p>
        </p:txBody>
      </p:sp>
    </p:spTree>
    <p:extLst>
      <p:ext uri="{BB962C8B-B14F-4D97-AF65-F5344CB8AC3E}">
        <p14:creationId xmlns:p14="http://schemas.microsoft.com/office/powerpoint/2010/main" val="3219712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sz="half" idx="1"/>
          </p:nvPr>
        </p:nvSpPr>
        <p:spPr>
          <a:xfrm>
            <a:off x="495300" y="1600204"/>
            <a:ext cx="5393804" cy="4525963"/>
          </a:xfrm>
        </p:spPr>
        <p:txBody>
          <a:bodyPr>
            <a:normAutofit lnSpcReduction="10000"/>
          </a:bodyPr>
          <a:lstStyle/>
          <a:p>
            <a:r>
              <a:rPr lang="nb-NO" sz="2000" b="1" dirty="0" smtClean="0">
                <a:latin typeface="Calibri Light" panose="020F0302020204030204" pitchFamily="34" charset="0"/>
              </a:rPr>
              <a:t>Lånemarked for kommunal sektor endrer seg</a:t>
            </a:r>
          </a:p>
          <a:p>
            <a:endParaRPr lang="nb-NO" dirty="0" smtClean="0">
              <a:latin typeface="Calibri" panose="020F0502020204030204" pitchFamily="34" charset="0"/>
            </a:endParaRPr>
          </a:p>
          <a:p>
            <a:pPr lvl="1"/>
            <a:r>
              <a:rPr lang="nb-NO" dirty="0" smtClean="0">
                <a:latin typeface="Calibri" panose="020F0502020204030204" pitchFamily="34" charset="0"/>
              </a:rPr>
              <a:t>Store forskjeller i kredittmarginer, både gjennom året og mellom tilbyderne</a:t>
            </a:r>
          </a:p>
          <a:p>
            <a:pPr lvl="1"/>
            <a:endParaRPr lang="nb-NO" dirty="0" smtClean="0">
              <a:latin typeface="Calibri" panose="020F0502020204030204" pitchFamily="34" charset="0"/>
            </a:endParaRPr>
          </a:p>
          <a:p>
            <a:pPr lvl="1"/>
            <a:r>
              <a:rPr lang="nb-NO" dirty="0" smtClean="0">
                <a:latin typeface="Calibri" panose="020F0502020204030204" pitchFamily="34" charset="0"/>
              </a:rPr>
              <a:t>Kommunalsektor må </a:t>
            </a:r>
            <a:r>
              <a:rPr lang="nb-NO" i="1" dirty="0" smtClean="0">
                <a:latin typeface="Calibri" panose="020F0502020204030204" pitchFamily="34" charset="0"/>
              </a:rPr>
              <a:t>«klare seg selv»</a:t>
            </a:r>
          </a:p>
          <a:p>
            <a:pPr lvl="2"/>
            <a:r>
              <a:rPr lang="nb-NO" sz="1400" i="1" dirty="0" smtClean="0">
                <a:latin typeface="Calibri" panose="020F0502020204030204" pitchFamily="34" charset="0"/>
              </a:rPr>
              <a:t>20 % vekt ser ikke ut til å endres</a:t>
            </a:r>
          </a:p>
          <a:p>
            <a:pPr lvl="2"/>
            <a:r>
              <a:rPr lang="nb-NO" sz="1400" i="1" dirty="0" smtClean="0">
                <a:latin typeface="Calibri" panose="020F0502020204030204" pitchFamily="34" charset="0"/>
              </a:rPr>
              <a:t>KBN trenger egenkapital for å ta «unna» alle låneforespørsler</a:t>
            </a:r>
          </a:p>
          <a:p>
            <a:pPr lvl="2"/>
            <a:r>
              <a:rPr lang="nb-NO" sz="1400" i="1" dirty="0" smtClean="0">
                <a:latin typeface="Calibri" panose="020F0502020204030204" pitchFamily="34" charset="0"/>
              </a:rPr>
              <a:t>«AA» rating er uklar</a:t>
            </a:r>
          </a:p>
          <a:p>
            <a:pPr lvl="2"/>
            <a:endParaRPr lang="nb-NO" sz="1400" i="1" dirty="0" smtClean="0">
              <a:latin typeface="Calibri" panose="020F0502020204030204" pitchFamily="34" charset="0"/>
            </a:endParaRPr>
          </a:p>
          <a:p>
            <a:pPr lvl="1"/>
            <a:r>
              <a:rPr lang="nb-NO" dirty="0" smtClean="0">
                <a:latin typeface="Calibri" panose="020F0502020204030204" pitchFamily="34" charset="0"/>
              </a:rPr>
              <a:t>Børsnotering er blitt standard</a:t>
            </a:r>
          </a:p>
          <a:p>
            <a:pPr lvl="1"/>
            <a:endParaRPr lang="nb-NO" dirty="0" smtClean="0">
              <a:latin typeface="Calibri" panose="020F0502020204030204" pitchFamily="34" charset="0"/>
            </a:endParaRPr>
          </a:p>
          <a:p>
            <a:pPr lvl="1"/>
            <a:r>
              <a:rPr lang="nb-NO" dirty="0" smtClean="0">
                <a:latin typeface="Calibri" panose="020F0502020204030204" pitchFamily="34" charset="0"/>
              </a:rPr>
              <a:t>Rating kommer for fullt i 2017</a:t>
            </a:r>
          </a:p>
          <a:p>
            <a:pPr lvl="1"/>
            <a:endParaRPr lang="nb-NO" dirty="0">
              <a:latin typeface="Calibri" panose="020F0502020204030204" pitchFamily="34" charset="0"/>
            </a:endParaRPr>
          </a:p>
          <a:p>
            <a:pPr lvl="1"/>
            <a:r>
              <a:rPr lang="nb-NO" dirty="0" smtClean="0">
                <a:latin typeface="Calibri" panose="020F0502020204030204" pitchFamily="34" charset="0"/>
              </a:rPr>
              <a:t>Sertifikat- og obligasjonsmarkedet kommer til å vokse videre</a:t>
            </a:r>
          </a:p>
        </p:txBody>
      </p:sp>
      <p:sp>
        <p:nvSpPr>
          <p:cNvPr id="4" name="Tittel 3"/>
          <p:cNvSpPr>
            <a:spLocks noGrp="1"/>
          </p:cNvSpPr>
          <p:nvPr>
            <p:ph type="title"/>
          </p:nvPr>
        </p:nvSpPr>
        <p:spPr>
          <a:xfrm>
            <a:off x="0" y="0"/>
            <a:ext cx="9906000" cy="620688"/>
          </a:xfrm>
        </p:spPr>
        <p:txBody>
          <a:bodyPr/>
          <a:lstStyle/>
          <a:p>
            <a:r>
              <a:rPr lang="nb-NO" sz="3000" dirty="0" smtClean="0">
                <a:solidFill>
                  <a:schemeClr val="accent1">
                    <a:lumMod val="75000"/>
                  </a:schemeClr>
                </a:solidFill>
                <a:latin typeface="Calibri Light" panose="020F0302020204030204" pitchFamily="34" charset="0"/>
              </a:rPr>
              <a:t>Oppsummering..</a:t>
            </a:r>
            <a:endParaRPr lang="nb-NO" sz="3000" dirty="0">
              <a:solidFill>
                <a:schemeClr val="accent1">
                  <a:lumMod val="75000"/>
                </a:schemeClr>
              </a:solidFill>
              <a:latin typeface="Calibri Light" panose="020F0302020204030204" pitchFamily="34" charset="0"/>
            </a:endParaRPr>
          </a:p>
        </p:txBody>
      </p:sp>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anose="02020603050405020304" pitchFamily="18" charset="0"/>
              </a:rPr>
              <a:pPr>
                <a:defRPr/>
              </a:pPr>
              <a:t>31</a:t>
            </a:fld>
            <a:endParaRPr lang="nb-NO" dirty="0">
              <a:solidFill>
                <a:schemeClr val="accent1">
                  <a:lumMod val="75000"/>
                </a:schemeClr>
              </a:solidFill>
              <a:latin typeface="Times New Roman" panose="02020603050405020304" pitchFamily="18" charset="0"/>
            </a:endParaRPr>
          </a:p>
        </p:txBody>
      </p:sp>
      <p:pic>
        <p:nvPicPr>
          <p:cNvPr id="10" name="Bil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104" y="3254452"/>
            <a:ext cx="3746500" cy="3035300"/>
          </a:xfrm>
          <a:prstGeom prst="rect">
            <a:avLst/>
          </a:prstGeom>
        </p:spPr>
      </p:pic>
    </p:spTree>
    <p:extLst>
      <p:ext uri="{BB962C8B-B14F-4D97-AF65-F5344CB8AC3E}">
        <p14:creationId xmlns:p14="http://schemas.microsoft.com/office/powerpoint/2010/main" val="959157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rotWithShape="1">
          <a:blip r:embed="rId2"/>
          <a:srcRect t="3364" b="3364"/>
          <a:stretch/>
        </p:blipFill>
        <p:spPr>
          <a:xfrm>
            <a:off x="2538413" y="2060848"/>
            <a:ext cx="4829175" cy="2736304"/>
          </a:xfrm>
          <a:prstGeom prst="rect">
            <a:avLst/>
          </a:prstGeom>
        </p:spPr>
      </p:pic>
      <p:sp>
        <p:nvSpPr>
          <p:cNvPr id="4" name="Tittel 3"/>
          <p:cNvSpPr>
            <a:spLocks noGrp="1"/>
          </p:cNvSpPr>
          <p:nvPr>
            <p:ph type="title"/>
          </p:nvPr>
        </p:nvSpPr>
        <p:spPr>
          <a:xfrm>
            <a:off x="0" y="0"/>
            <a:ext cx="9906000" cy="620688"/>
          </a:xfrm>
        </p:spPr>
        <p:txBody>
          <a:bodyPr/>
          <a:lstStyle/>
          <a:p>
            <a:r>
              <a:rPr lang="nb-NO" sz="3000" dirty="0" smtClean="0">
                <a:solidFill>
                  <a:schemeClr val="accent1">
                    <a:lumMod val="75000"/>
                  </a:schemeClr>
                </a:solidFill>
                <a:latin typeface="Calibri Light" panose="020F0302020204030204" pitchFamily="34" charset="0"/>
              </a:rPr>
              <a:t>Takk for oppmerksomheten...</a:t>
            </a:r>
            <a:endParaRPr lang="nb-NO" sz="3000" dirty="0">
              <a:solidFill>
                <a:schemeClr val="accent1">
                  <a:lumMod val="75000"/>
                </a:schemeClr>
              </a:solidFill>
              <a:latin typeface="Calibri Light" panose="020F0302020204030204" pitchFamily="34" charset="0"/>
            </a:endParaRPr>
          </a:p>
        </p:txBody>
      </p:sp>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anose="02020603050405020304" pitchFamily="18" charset="0"/>
              </a:rPr>
              <a:pPr>
                <a:defRPr/>
              </a:pPr>
              <a:t>32</a:t>
            </a:fld>
            <a:endParaRPr lang="nb-NO" dirty="0">
              <a:solidFill>
                <a:schemeClr val="accent1">
                  <a:lumMod val="75000"/>
                </a:schemeClr>
              </a:solidFill>
              <a:latin typeface="Times New Roman" panose="02020603050405020304" pitchFamily="18" charset="0"/>
            </a:endParaRPr>
          </a:p>
        </p:txBody>
      </p:sp>
      <p:graphicFrame>
        <p:nvGraphicFramePr>
          <p:cNvPr id="2" name="Tabell 1"/>
          <p:cNvGraphicFramePr>
            <a:graphicFrameLocks noGrp="1"/>
          </p:cNvGraphicFramePr>
          <p:nvPr>
            <p:extLst>
              <p:ext uri="{D42A27DB-BD31-4B8C-83A1-F6EECF244321}">
                <p14:modId xmlns:p14="http://schemas.microsoft.com/office/powerpoint/2010/main" val="2902863346"/>
              </p:ext>
            </p:extLst>
          </p:nvPr>
        </p:nvGraphicFramePr>
        <p:xfrm>
          <a:off x="6681192" y="4725144"/>
          <a:ext cx="3048000" cy="1585556"/>
        </p:xfrm>
        <a:graphic>
          <a:graphicData uri="http://schemas.openxmlformats.org/drawingml/2006/table">
            <a:tbl>
              <a:tblPr bandRow="1">
                <a:tableStyleId>{5C22544A-7EE6-4342-B048-85BDC9FD1C3A}</a:tableStyleId>
              </a:tblPr>
              <a:tblGrid>
                <a:gridCol w="3048000"/>
              </a:tblGrid>
              <a:tr h="312494">
                <a:tc>
                  <a:txBody>
                    <a:bodyPr/>
                    <a:lstStyle/>
                    <a:p>
                      <a:r>
                        <a:rPr lang="nb-NO" sz="1200" b="1" dirty="0" smtClean="0">
                          <a:latin typeface="Calibri Light" panose="020F0302020204030204" pitchFamily="34" charset="0"/>
                        </a:rPr>
                        <a:t>Morten Pettersen</a:t>
                      </a:r>
                      <a:endParaRPr lang="nb-NO" sz="1200" b="1" dirty="0">
                        <a:latin typeface="Calibri Light" panose="020F0302020204030204" pitchFamily="34" charset="0"/>
                      </a:endParaRPr>
                    </a:p>
                  </a:txBody>
                  <a:tcPr marL="72000" marR="0" marT="0" marB="0" anchor="ctr">
                    <a:lnB w="12700" cap="flat" cmpd="sng" algn="ctr">
                      <a:solidFill>
                        <a:schemeClr val="bg1"/>
                      </a:solidFill>
                      <a:prstDash val="solid"/>
                      <a:round/>
                      <a:headEnd type="none" w="med" len="med"/>
                      <a:tailEnd type="none" w="med" len="med"/>
                    </a:lnB>
                    <a:solidFill>
                      <a:schemeClr val="bg1">
                        <a:lumMod val="85000"/>
                      </a:schemeClr>
                    </a:solidFill>
                  </a:tcPr>
                </a:tc>
              </a:tr>
              <a:tr h="335576">
                <a:tc>
                  <a:txBody>
                    <a:bodyPr/>
                    <a:lstStyle/>
                    <a:p>
                      <a:endParaRPr lang="nb-NO" sz="1000" b="1" dirty="0" smtClean="0">
                        <a:latin typeface="Calibri Light" panose="020F0302020204030204" pitchFamily="34" charset="0"/>
                      </a:endParaRPr>
                    </a:p>
                    <a:p>
                      <a:r>
                        <a:rPr lang="nb-NO" sz="900" b="1" dirty="0" smtClean="0">
                          <a:latin typeface="Calibri Light" panose="020F0302020204030204" pitchFamily="34" charset="0"/>
                        </a:rPr>
                        <a:t>Forvalter</a:t>
                      </a:r>
                    </a:p>
                  </a:txBody>
                  <a:tcPr marL="72000" marR="7920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37486">
                <a:tc>
                  <a:txBody>
                    <a:bodyPr/>
                    <a:lstStyle/>
                    <a:p>
                      <a:pPr marL="180975" indent="-180975"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 (47) 95 48 63 79</a:t>
                      </a:r>
                    </a:p>
                    <a:p>
                      <a:pPr marL="180975" indent="-180975"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morten@bergencapitalmanagement.no</a:t>
                      </a:r>
                      <a:endParaRPr lang="nb-NO" sz="800" dirty="0">
                        <a:latin typeface="Calibri Light" panose="020F0302020204030204" pitchFamily="34" charset="0"/>
                      </a:endParaRPr>
                    </a:p>
                  </a:txBody>
                  <a:tcPr marL="72000" marR="7920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7" name="Bilde 6" descr="200314Morten00012portrett.jpg"/>
          <p:cNvPicPr>
            <a:picLocks noChangeAspect="1"/>
          </p:cNvPicPr>
          <p:nvPr/>
        </p:nvPicPr>
        <p:blipFill>
          <a:blip r:embed="rId3" cstate="print"/>
          <a:stretch>
            <a:fillRect/>
          </a:stretch>
        </p:blipFill>
        <p:spPr>
          <a:xfrm>
            <a:off x="8884392" y="5158700"/>
            <a:ext cx="844800" cy="1152000"/>
          </a:xfrm>
          <a:prstGeom prst="rect">
            <a:avLst/>
          </a:prstGeom>
        </p:spPr>
      </p:pic>
    </p:spTree>
    <p:extLst>
      <p:ext uri="{BB962C8B-B14F-4D97-AF65-F5344CB8AC3E}">
        <p14:creationId xmlns:p14="http://schemas.microsoft.com/office/powerpoint/2010/main" val="3266549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1"/>
          </p:nvPr>
        </p:nvSpPr>
        <p:spPr>
          <a:xfrm>
            <a:off x="901533" y="820276"/>
            <a:ext cx="8102935" cy="5217448"/>
          </a:xfrm>
        </p:spPr>
        <p:txBody>
          <a:bodyPr>
            <a:normAutofit/>
          </a:bodyPr>
          <a:lstStyle/>
          <a:p>
            <a:r>
              <a:rPr lang="nb-NO" dirty="0" smtClean="0">
                <a:latin typeface="Calibri" panose="020F0502020204030204" pitchFamily="34" charset="0"/>
                <a:cs typeface="Times New Roman" panose="02020603050405020304" pitchFamily="18" charset="0"/>
              </a:rPr>
              <a:t>BCM er et </a:t>
            </a:r>
            <a:r>
              <a:rPr lang="nb-NO" dirty="0" smtClean="0">
                <a:solidFill>
                  <a:schemeClr val="accent1">
                    <a:lumMod val="75000"/>
                  </a:schemeClr>
                </a:solidFill>
                <a:latin typeface="Calibri" panose="020F0502020204030204" pitchFamily="34" charset="0"/>
                <a:cs typeface="Times New Roman" panose="02020603050405020304" pitchFamily="18" charset="0"/>
              </a:rPr>
              <a:t>uavhengig selskap </a:t>
            </a:r>
            <a:r>
              <a:rPr lang="nb-NO" dirty="0" smtClean="0">
                <a:latin typeface="Calibri" panose="020F0502020204030204" pitchFamily="34" charset="0"/>
                <a:cs typeface="Times New Roman" panose="02020603050405020304" pitchFamily="18" charset="0"/>
              </a:rPr>
              <a:t>som er spesialisert innen individuelle forvaltningsløsninger og finansielle tjenester</a:t>
            </a:r>
          </a:p>
          <a:p>
            <a:pPr lvl="1"/>
            <a:r>
              <a:rPr lang="nb-NO" dirty="0" smtClean="0">
                <a:latin typeface="Calibri" panose="020F0502020204030204" pitchFamily="34" charset="0"/>
                <a:cs typeface="Times New Roman" panose="02020603050405020304" pitchFamily="18" charset="0"/>
              </a:rPr>
              <a:t>Kommuner, fylkeskommuner og bompengeselskap</a:t>
            </a:r>
          </a:p>
          <a:p>
            <a:endParaRPr lang="nb-NO" dirty="0" smtClean="0">
              <a:latin typeface="Calibri" panose="020F0502020204030204" pitchFamily="34" charset="0"/>
              <a:cs typeface="Times New Roman" panose="02020603050405020304" pitchFamily="18" charset="0"/>
            </a:endParaRPr>
          </a:p>
          <a:p>
            <a:r>
              <a:rPr lang="nb-NO" dirty="0" smtClean="0">
                <a:latin typeface="Calibri" panose="020F0502020204030204" pitchFamily="34" charset="0"/>
                <a:cs typeface="Times New Roman" panose="02020603050405020304" pitchFamily="18" charset="0"/>
              </a:rPr>
              <a:t>Selskapet har </a:t>
            </a:r>
            <a:r>
              <a:rPr lang="nb-NO" dirty="0" smtClean="0">
                <a:solidFill>
                  <a:schemeClr val="accent1">
                    <a:lumMod val="75000"/>
                  </a:schemeClr>
                </a:solidFill>
                <a:latin typeface="Calibri" panose="020F0502020204030204" pitchFamily="34" charset="0"/>
                <a:cs typeface="Times New Roman" panose="02020603050405020304" pitchFamily="18" charset="0"/>
              </a:rPr>
              <a:t>konsesjon</a:t>
            </a:r>
            <a:r>
              <a:rPr lang="nb-NO" dirty="0" smtClean="0">
                <a:latin typeface="Calibri" panose="020F0502020204030204" pitchFamily="34" charset="0"/>
                <a:cs typeface="Times New Roman" panose="02020603050405020304" pitchFamily="18" charset="0"/>
              </a:rPr>
              <a:t> til å drive aktiv forvaltning, investeringsrådgivning og tilknyttede tjenester</a:t>
            </a:r>
          </a:p>
          <a:p>
            <a:endParaRPr lang="nb-NO" dirty="0" smtClean="0">
              <a:latin typeface="Calibri" panose="020F0502020204030204" pitchFamily="34" charset="0"/>
              <a:cs typeface="Times New Roman" panose="02020603050405020304" pitchFamily="18" charset="0"/>
            </a:endParaRPr>
          </a:p>
          <a:p>
            <a:r>
              <a:rPr lang="nb-NO" dirty="0" smtClean="0">
                <a:latin typeface="Calibri" panose="020F0502020204030204" pitchFamily="34" charset="0"/>
                <a:cs typeface="Times New Roman" panose="02020603050405020304" pitchFamily="18" charset="0"/>
              </a:rPr>
              <a:t>Selskapet ble </a:t>
            </a:r>
            <a:r>
              <a:rPr lang="nb-NO" dirty="0" smtClean="0">
                <a:solidFill>
                  <a:schemeClr val="accent1">
                    <a:lumMod val="75000"/>
                  </a:schemeClr>
                </a:solidFill>
                <a:latin typeface="Calibri" panose="020F0502020204030204" pitchFamily="34" charset="0"/>
                <a:cs typeface="Times New Roman" panose="02020603050405020304" pitchFamily="18" charset="0"/>
              </a:rPr>
              <a:t>etablert i 1992 </a:t>
            </a:r>
            <a:r>
              <a:rPr lang="nb-NO" dirty="0" smtClean="0">
                <a:latin typeface="Calibri" panose="020F0502020204030204" pitchFamily="34" charset="0"/>
                <a:cs typeface="Times New Roman" panose="02020603050405020304" pitchFamily="18" charset="0"/>
              </a:rPr>
              <a:t>som Kommunalfinans AS </a:t>
            </a:r>
          </a:p>
          <a:p>
            <a:endParaRPr lang="nb-NO" dirty="0" smtClean="0">
              <a:latin typeface="Calibri" panose="020F0502020204030204" pitchFamily="34" charset="0"/>
              <a:cs typeface="Times New Roman" panose="02020603050405020304" pitchFamily="18" charset="0"/>
            </a:endParaRPr>
          </a:p>
          <a:p>
            <a:r>
              <a:rPr lang="nb-NO" dirty="0" smtClean="0">
                <a:latin typeface="Calibri" panose="020F0502020204030204" pitchFamily="34" charset="0"/>
                <a:cs typeface="Times New Roman" panose="02020603050405020304" pitchFamily="18" charset="0"/>
              </a:rPr>
              <a:t>Underlagt </a:t>
            </a:r>
            <a:r>
              <a:rPr lang="nb-NO" dirty="0" smtClean="0">
                <a:solidFill>
                  <a:schemeClr val="accent1">
                    <a:lumMod val="75000"/>
                  </a:schemeClr>
                </a:solidFill>
                <a:latin typeface="Calibri" panose="020F0502020204030204" pitchFamily="34" charset="0"/>
                <a:cs typeface="Times New Roman" panose="02020603050405020304" pitchFamily="18" charset="0"/>
              </a:rPr>
              <a:t>Verdipapirhandelsloven</a:t>
            </a:r>
            <a:r>
              <a:rPr lang="nb-NO" dirty="0" smtClean="0">
                <a:latin typeface="Calibri" panose="020F0502020204030204" pitchFamily="34" charset="0"/>
                <a:cs typeface="Times New Roman" panose="02020603050405020304" pitchFamily="18" charset="0"/>
              </a:rPr>
              <a:t> og </a:t>
            </a:r>
            <a:r>
              <a:rPr lang="nb-NO" dirty="0" smtClean="0">
                <a:solidFill>
                  <a:schemeClr val="accent1">
                    <a:lumMod val="75000"/>
                  </a:schemeClr>
                </a:solidFill>
                <a:latin typeface="Calibri" panose="020F0502020204030204" pitchFamily="34" charset="0"/>
                <a:cs typeface="Times New Roman" panose="02020603050405020304" pitchFamily="18" charset="0"/>
              </a:rPr>
              <a:t>Finanstilsynet</a:t>
            </a:r>
          </a:p>
          <a:p>
            <a:endParaRPr lang="nb-NO" dirty="0" smtClean="0">
              <a:latin typeface="Calibri" panose="020F0502020204030204" pitchFamily="34" charset="0"/>
              <a:cs typeface="Times New Roman" panose="02020603050405020304" pitchFamily="18" charset="0"/>
            </a:endParaRPr>
          </a:p>
          <a:p>
            <a:r>
              <a:rPr lang="nb-NO" dirty="0" smtClean="0">
                <a:latin typeface="Calibri" panose="020F0502020204030204" pitchFamily="34" charset="0"/>
                <a:cs typeface="Times New Roman" panose="02020603050405020304" pitchFamily="18" charset="0"/>
              </a:rPr>
              <a:t>Medlem av </a:t>
            </a:r>
            <a:r>
              <a:rPr lang="nb-NO" dirty="0" smtClean="0">
                <a:solidFill>
                  <a:schemeClr val="accent1">
                    <a:lumMod val="75000"/>
                  </a:schemeClr>
                </a:solidFill>
                <a:latin typeface="Calibri" panose="020F0502020204030204" pitchFamily="34" charset="0"/>
                <a:cs typeface="Times New Roman" panose="02020603050405020304" pitchFamily="18" charset="0"/>
              </a:rPr>
              <a:t>Verdipapirforetakenes Sikringsfond</a:t>
            </a:r>
          </a:p>
          <a:p>
            <a:endParaRPr lang="nb-NO" dirty="0" smtClean="0">
              <a:latin typeface="Calibri" panose="020F0502020204030204" pitchFamily="34" charset="0"/>
              <a:cs typeface="Times New Roman" panose="02020603050405020304" pitchFamily="18" charset="0"/>
            </a:endParaRPr>
          </a:p>
          <a:p>
            <a:r>
              <a:rPr lang="nb-NO" dirty="0" smtClean="0">
                <a:solidFill>
                  <a:schemeClr val="accent1">
                    <a:lumMod val="75000"/>
                  </a:schemeClr>
                </a:solidFill>
                <a:latin typeface="Calibri" panose="020F0502020204030204" pitchFamily="34" charset="0"/>
                <a:cs typeface="Times New Roman" panose="02020603050405020304" pitchFamily="18" charset="0"/>
              </a:rPr>
              <a:t>Uavhengig:</a:t>
            </a:r>
            <a:r>
              <a:rPr lang="nb-NO" dirty="0" smtClean="0">
                <a:latin typeface="Calibri" panose="020F0502020204030204" pitchFamily="34" charset="0"/>
                <a:cs typeface="Times New Roman" panose="02020603050405020304" pitchFamily="18" charset="0"/>
              </a:rPr>
              <a:t> Selskapet formidler ikke forvaltningsprodukter eller tjenester fra tredjeparter</a:t>
            </a:r>
          </a:p>
          <a:p>
            <a:endParaRPr lang="nb-NO" dirty="0" smtClean="0">
              <a:latin typeface="Calibri" panose="020F0502020204030204" pitchFamily="34" charset="0"/>
              <a:cs typeface="Times New Roman" panose="02020603050405020304" pitchFamily="18" charset="0"/>
            </a:endParaRPr>
          </a:p>
          <a:p>
            <a:r>
              <a:rPr lang="nb-NO" dirty="0" smtClean="0">
                <a:latin typeface="Calibri" panose="020F0502020204030204" pitchFamily="34" charset="0"/>
                <a:cs typeface="Times New Roman" panose="02020603050405020304" pitchFamily="18" charset="0"/>
              </a:rPr>
              <a:t>Intern </a:t>
            </a:r>
            <a:r>
              <a:rPr lang="nb-NO" dirty="0" smtClean="0">
                <a:solidFill>
                  <a:schemeClr val="accent1">
                    <a:lumMod val="75000"/>
                  </a:schemeClr>
                </a:solidFill>
                <a:latin typeface="Calibri" panose="020F0502020204030204" pitchFamily="34" charset="0"/>
                <a:cs typeface="Times New Roman" panose="02020603050405020304" pitchFamily="18" charset="0"/>
              </a:rPr>
              <a:t>forvaltnings- og analysekapasitet </a:t>
            </a:r>
            <a:r>
              <a:rPr lang="nb-NO" dirty="0" smtClean="0">
                <a:latin typeface="Calibri" panose="020F0502020204030204" pitchFamily="34" charset="0"/>
                <a:cs typeface="Times New Roman" panose="02020603050405020304" pitchFamily="18" charset="0"/>
              </a:rPr>
              <a:t>for det norske aksje- og rentemarkedet </a:t>
            </a:r>
          </a:p>
          <a:p>
            <a:endParaRPr lang="nb-NO" dirty="0" smtClean="0">
              <a:latin typeface="Calibri" panose="020F0502020204030204" pitchFamily="34" charset="0"/>
              <a:cs typeface="Times New Roman" panose="02020603050405020304" pitchFamily="18" charset="0"/>
            </a:endParaRPr>
          </a:p>
          <a:p>
            <a:r>
              <a:rPr lang="nb-NO" dirty="0" smtClean="0">
                <a:latin typeface="Calibri" panose="020F0502020204030204" pitchFamily="34" charset="0"/>
                <a:cs typeface="Times New Roman" panose="02020603050405020304" pitchFamily="18" charset="0"/>
              </a:rPr>
              <a:t>Selskapet har </a:t>
            </a:r>
            <a:r>
              <a:rPr lang="nb-NO" dirty="0">
                <a:solidFill>
                  <a:schemeClr val="accent1">
                    <a:lumMod val="75000"/>
                  </a:schemeClr>
                </a:solidFill>
                <a:latin typeface="Calibri" panose="020F0502020204030204" pitchFamily="34" charset="0"/>
                <a:cs typeface="Times New Roman" panose="02020603050405020304" pitchFamily="18" charset="0"/>
              </a:rPr>
              <a:t>6</a:t>
            </a:r>
            <a:r>
              <a:rPr lang="nb-NO" dirty="0" smtClean="0">
                <a:solidFill>
                  <a:schemeClr val="accent1">
                    <a:lumMod val="75000"/>
                  </a:schemeClr>
                </a:solidFill>
                <a:latin typeface="Calibri" panose="020F0502020204030204" pitchFamily="34" charset="0"/>
                <a:cs typeface="Times New Roman" panose="02020603050405020304" pitchFamily="18" charset="0"/>
              </a:rPr>
              <a:t> ansatte </a:t>
            </a:r>
            <a:r>
              <a:rPr lang="nb-NO" dirty="0" smtClean="0">
                <a:latin typeface="Calibri" panose="020F0502020204030204" pitchFamily="34" charset="0"/>
                <a:cs typeface="Times New Roman" panose="02020603050405020304" pitchFamily="18" charset="0"/>
              </a:rPr>
              <a:t>og er eiet av de ansatte – ingen institusjonelle eiere</a:t>
            </a:r>
            <a:endParaRPr lang="nb-NO" dirty="0">
              <a:latin typeface="Calibri" panose="020F0502020204030204" pitchFamily="34" charset="0"/>
              <a:cs typeface="Times New Roman" panose="02020603050405020304" pitchFamily="18" charset="0"/>
            </a:endParaRPr>
          </a:p>
        </p:txBody>
      </p:sp>
      <p:sp>
        <p:nvSpPr>
          <p:cNvPr id="4" name="Tittel 3"/>
          <p:cNvSpPr>
            <a:spLocks noGrp="1"/>
          </p:cNvSpPr>
          <p:nvPr>
            <p:ph type="title"/>
          </p:nvPr>
        </p:nvSpPr>
        <p:spPr>
          <a:xfrm>
            <a:off x="0" y="0"/>
            <a:ext cx="9906000" cy="619200"/>
          </a:xfrm>
        </p:spPr>
        <p:txBody>
          <a:bodyPr>
            <a:normAutofit/>
          </a:bodyPr>
          <a:lstStyle/>
          <a:p>
            <a:pPr algn="ctr"/>
            <a:r>
              <a:rPr lang="nb-NO" sz="3000" dirty="0">
                <a:solidFill>
                  <a:schemeClr val="accent1">
                    <a:lumMod val="75000"/>
                  </a:schemeClr>
                </a:solidFill>
                <a:latin typeface="Calibri Light" panose="020F0302020204030204" pitchFamily="34" charset="0"/>
              </a:rPr>
              <a:t>Bergen Capital Management AS (BCM)</a:t>
            </a:r>
          </a:p>
        </p:txBody>
      </p:sp>
      <p:sp>
        <p:nvSpPr>
          <p:cNvPr id="3" name="Plassholder for lysbildenummer 2"/>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anose="02020603050405020304" pitchFamily="18" charset="0"/>
              </a:rPr>
              <a:pPr>
                <a:defRPr/>
              </a:pPr>
              <a:t>4</a:t>
            </a:fld>
            <a:endParaRPr lang="nb-NO" dirty="0">
              <a:solidFill>
                <a:schemeClr val="accent1">
                  <a:lumMod val="75000"/>
                </a:schemeClr>
              </a:solidFill>
              <a:latin typeface="Times New Roman" panose="02020603050405020304" pitchFamily="18" charset="0"/>
            </a:endParaRPr>
          </a:p>
        </p:txBody>
      </p:sp>
    </p:spTree>
    <p:extLst>
      <p:ext uri="{BB962C8B-B14F-4D97-AF65-F5344CB8AC3E}">
        <p14:creationId xmlns:p14="http://schemas.microsoft.com/office/powerpoint/2010/main" val="2952124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7"/>
          <p:cNvGraphicFramePr>
            <a:graphicFrameLocks noGrp="1"/>
          </p:cNvGraphicFramePr>
          <p:nvPr>
            <p:ph sz="half" idx="1"/>
            <p:extLst>
              <p:ext uri="{D42A27DB-BD31-4B8C-83A1-F6EECF244321}">
                <p14:modId xmlns:p14="http://schemas.microsoft.com/office/powerpoint/2010/main" val="1100765064"/>
              </p:ext>
            </p:extLst>
          </p:nvPr>
        </p:nvGraphicFramePr>
        <p:xfrm>
          <a:off x="273000" y="711264"/>
          <a:ext cx="9360000" cy="5610289"/>
        </p:xfrm>
        <a:graphic>
          <a:graphicData uri="http://schemas.openxmlformats.org/drawingml/2006/table">
            <a:tbl>
              <a:tblPr bandRow="1">
                <a:tableStyleId>{5C22544A-7EE6-4342-B048-85BDC9FD1C3A}</a:tableStyleId>
              </a:tblPr>
              <a:tblGrid>
                <a:gridCol w="4680000"/>
                <a:gridCol w="4680000"/>
              </a:tblGrid>
              <a:tr h="312494">
                <a:tc>
                  <a:txBody>
                    <a:bodyPr/>
                    <a:lstStyle/>
                    <a:p>
                      <a:r>
                        <a:rPr lang="nb-NO" sz="1200" b="1" dirty="0" smtClean="0">
                          <a:latin typeface="Calibri Light" panose="020F0302020204030204" pitchFamily="34" charset="0"/>
                        </a:rPr>
                        <a:t>Gunnar</a:t>
                      </a:r>
                      <a:r>
                        <a:rPr lang="nb-NO" sz="1200" b="1" baseline="0" dirty="0" smtClean="0">
                          <a:latin typeface="Calibri Light" panose="020F0302020204030204" pitchFamily="34" charset="0"/>
                        </a:rPr>
                        <a:t> Olseth</a:t>
                      </a:r>
                      <a:endParaRPr lang="nb-NO" sz="1200" b="1" dirty="0">
                        <a:latin typeface="Calibri Light" panose="020F0302020204030204" pitchFamily="34" charset="0"/>
                      </a:endParaRPr>
                    </a:p>
                  </a:txBody>
                  <a:tcPr marL="72000" marR="0" marT="0"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r>
                        <a:rPr lang="nb-NO" sz="1200" b="1" dirty="0" smtClean="0">
                          <a:latin typeface="Calibri Light" panose="020F0302020204030204" pitchFamily="34" charset="0"/>
                        </a:rPr>
                        <a:t>Morten Pettersen</a:t>
                      </a:r>
                      <a:endParaRPr lang="nb-NO" sz="1200" b="1" dirty="0">
                        <a:latin typeface="Calibri Light" panose="020F0302020204030204" pitchFamily="34" charset="0"/>
                      </a:endParaRPr>
                    </a:p>
                  </a:txBody>
                  <a:tcPr marL="72000" marR="0" marT="0" marB="0" anchor="ctr">
                    <a:lnB w="12700" cap="flat" cmpd="sng" algn="ctr">
                      <a:solidFill>
                        <a:schemeClr val="bg1"/>
                      </a:solidFill>
                      <a:prstDash val="solid"/>
                      <a:round/>
                      <a:headEnd type="none" w="med" len="med"/>
                      <a:tailEnd type="none" w="med" len="med"/>
                    </a:lnB>
                    <a:solidFill>
                      <a:schemeClr val="bg1">
                        <a:lumMod val="85000"/>
                      </a:schemeClr>
                    </a:solidFill>
                  </a:tcPr>
                </a:tc>
              </a:tr>
              <a:tr h="335576">
                <a:tc>
                  <a:txBody>
                    <a:bodyPr/>
                    <a:lstStyle/>
                    <a:p>
                      <a:endParaRPr lang="nb-NO" sz="1000" b="1" dirty="0" smtClean="0">
                        <a:solidFill>
                          <a:schemeClr val="tx1"/>
                        </a:solidFill>
                        <a:latin typeface="Calibri Light" panose="020F0302020204030204" pitchFamily="34" charset="0"/>
                      </a:endParaRPr>
                    </a:p>
                    <a:p>
                      <a:r>
                        <a:rPr lang="nb-NO" sz="1000" b="1" dirty="0" smtClean="0">
                          <a:solidFill>
                            <a:schemeClr val="tx1"/>
                          </a:solidFill>
                          <a:latin typeface="Calibri Light" panose="020F0302020204030204" pitchFamily="34" charset="0"/>
                        </a:rPr>
                        <a:t>Forvalter renteinstrumenter</a:t>
                      </a:r>
                    </a:p>
                    <a:p>
                      <a:endParaRPr lang="nb-NO" sz="1000" b="1" dirty="0">
                        <a:solidFill>
                          <a:schemeClr val="tx1"/>
                        </a:solidFill>
                        <a:latin typeface="Calibri Light" panose="020F0302020204030204" pitchFamily="34" charset="0"/>
                      </a:endParaRPr>
                    </a:p>
                  </a:txBody>
                  <a:tcPr marL="72000" marR="7560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b-NO" sz="1000" b="1" dirty="0" smtClean="0">
                        <a:latin typeface="Calibri Light" panose="020F0302020204030204" pitchFamily="34" charset="0"/>
                      </a:endParaRPr>
                    </a:p>
                    <a:p>
                      <a:r>
                        <a:rPr lang="nb-NO" sz="1000" b="1" dirty="0" smtClean="0">
                          <a:latin typeface="Calibri Light" panose="020F0302020204030204" pitchFamily="34" charset="0"/>
                        </a:rPr>
                        <a:t>Forvalter Aksjer og Renteinstrumenter</a:t>
                      </a:r>
                    </a:p>
                  </a:txBody>
                  <a:tcPr marL="72000" marR="7920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37486">
                <a:tc>
                  <a:txBody>
                    <a:bodyPr/>
                    <a:lstStyle/>
                    <a:p>
                      <a:pPr marL="180975" indent="-161925" eaLnBrk="0" hangingPunct="0">
                        <a:spcBef>
                          <a:spcPct val="20000"/>
                        </a:spcBef>
                        <a:buClr>
                          <a:srgbClr val="7F7F7F"/>
                        </a:buClr>
                        <a:buSzPts val="1200"/>
                        <a:buFont typeface="Wingdings" pitchFamily="2" charset="2"/>
                        <a:buChar char="§"/>
                      </a:pPr>
                      <a:r>
                        <a:rPr lang="nb-NO" sz="800" dirty="0" smtClean="0">
                          <a:solidFill>
                            <a:schemeClr val="tx1"/>
                          </a:solidFill>
                          <a:latin typeface="Calibri Light" panose="020F0302020204030204" pitchFamily="34" charset="0"/>
                        </a:rPr>
                        <a:t>Siviløkonom fra Norges Handelshøyskole (NHH)</a:t>
                      </a:r>
                    </a:p>
                    <a:p>
                      <a:pPr marL="180975" indent="-161925" eaLnBrk="0" hangingPunct="0">
                        <a:spcBef>
                          <a:spcPct val="20000"/>
                        </a:spcBef>
                        <a:buClr>
                          <a:srgbClr val="7F7F7F"/>
                        </a:buClr>
                        <a:buSzPts val="1200"/>
                        <a:buFont typeface="Wingdings" pitchFamily="2" charset="2"/>
                        <a:buChar char="§"/>
                      </a:pPr>
                      <a:r>
                        <a:rPr lang="nb-NO" sz="800" dirty="0" smtClean="0">
                          <a:solidFill>
                            <a:schemeClr val="tx1"/>
                          </a:solidFill>
                          <a:latin typeface="Calibri Light" panose="020F0302020204030204" pitchFamily="34" charset="0"/>
                        </a:rPr>
                        <a:t>Over 30 års erfaring fra verdipapirmarkedet</a:t>
                      </a:r>
                    </a:p>
                    <a:p>
                      <a:pPr marL="180975" indent="-161925" eaLnBrk="0" hangingPunct="0">
                        <a:spcBef>
                          <a:spcPct val="20000"/>
                        </a:spcBef>
                        <a:buClr>
                          <a:srgbClr val="7F7F7F"/>
                        </a:buClr>
                        <a:buSzPts val="1200"/>
                        <a:buFont typeface="Wingdings" pitchFamily="2" charset="2"/>
                        <a:buChar char="§"/>
                      </a:pPr>
                      <a:r>
                        <a:rPr lang="nb-NO" sz="800" dirty="0" smtClean="0">
                          <a:solidFill>
                            <a:schemeClr val="tx1"/>
                          </a:solidFill>
                          <a:latin typeface="Calibri Light" panose="020F0302020204030204" pitchFamily="34" charset="0"/>
                        </a:rPr>
                        <a:t>Diverse lederfunksjoner i finansforetak</a:t>
                      </a:r>
                      <a:endParaRPr lang="nb-NO" sz="800" dirty="0">
                        <a:solidFill>
                          <a:schemeClr val="tx1"/>
                        </a:solidFill>
                        <a:latin typeface="Calibri Light" panose="020F0302020204030204" pitchFamily="34" charset="0"/>
                      </a:endParaRPr>
                    </a:p>
                  </a:txBody>
                  <a:tcPr marL="72000" marR="7560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975" indent="-180975"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Cand.Merc / Høyere avdeling </a:t>
                      </a:r>
                      <a:r>
                        <a:rPr lang="nb-NO" sz="800" baseline="0" dirty="0" smtClean="0">
                          <a:latin typeface="Calibri Light" panose="020F0302020204030204" pitchFamily="34" charset="0"/>
                        </a:rPr>
                        <a:t> </a:t>
                      </a:r>
                      <a:r>
                        <a:rPr lang="nb-NO" sz="800" dirty="0" smtClean="0">
                          <a:latin typeface="Calibri Light" panose="020F0302020204030204" pitchFamily="34" charset="0"/>
                        </a:rPr>
                        <a:t>innen bedriftsøkonomisk analyse fra Norges Handelshøyskole (NHH)</a:t>
                      </a:r>
                    </a:p>
                    <a:p>
                      <a:pPr marL="180975" indent="-180975"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NFF Renteanalytiker </a:t>
                      </a:r>
                    </a:p>
                    <a:p>
                      <a:pPr marL="180975" indent="-180975"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12 års erfaring fra finansmarkedet som forvalter og megler </a:t>
                      </a:r>
                      <a:endParaRPr lang="nb-NO" sz="800" dirty="0">
                        <a:latin typeface="Calibri Light" panose="020F0302020204030204" pitchFamily="34" charset="0"/>
                      </a:endParaRPr>
                    </a:p>
                  </a:txBody>
                  <a:tcPr marL="72000" marR="7920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8293">
                <a:tc>
                  <a:txBody>
                    <a:bodyPr/>
                    <a:lstStyle/>
                    <a:p>
                      <a:r>
                        <a:rPr lang="nb-NO" sz="1200" b="1" dirty="0" smtClean="0">
                          <a:latin typeface="Calibri Light" panose="020F0302020204030204" pitchFamily="34" charset="0"/>
                        </a:rPr>
                        <a:t>Kenneth Christoffersen</a:t>
                      </a:r>
                      <a:endParaRPr lang="nb-NO" sz="1200" b="1" dirty="0">
                        <a:latin typeface="Calibri Light" panose="020F0302020204030204" pitchFamily="34" charset="0"/>
                      </a:endParaRPr>
                    </a:p>
                  </a:txBody>
                  <a:tcPr marL="10800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r>
                        <a:rPr lang="nb-NO" sz="1200" b="1" dirty="0" smtClean="0">
                          <a:latin typeface="Calibri Light" panose="020F0302020204030204" pitchFamily="34" charset="0"/>
                        </a:rPr>
                        <a:t>Kristian Pettersson</a:t>
                      </a:r>
                      <a:endParaRPr lang="nb-NO" sz="1200" b="1" dirty="0">
                        <a:latin typeface="Calibri Light" panose="020F0302020204030204" pitchFamily="34" charset="0"/>
                      </a:endParaRPr>
                    </a:p>
                  </a:txBody>
                  <a:tcPr marL="10800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297623">
                <a:tc>
                  <a:txBody>
                    <a:bodyPr/>
                    <a:lstStyle/>
                    <a:p>
                      <a:endParaRPr lang="nb-NO" sz="1000" b="1" dirty="0" smtClean="0">
                        <a:latin typeface="Calibri Light" panose="020F0302020204030204" pitchFamily="34" charset="0"/>
                      </a:endParaRPr>
                    </a:p>
                    <a:p>
                      <a:r>
                        <a:rPr lang="nb-NO" sz="1000" b="1" dirty="0" smtClean="0">
                          <a:latin typeface="Calibri Light" panose="020F0302020204030204" pitchFamily="34" charset="0"/>
                        </a:rPr>
                        <a:t>Forvalter </a:t>
                      </a:r>
                    </a:p>
                    <a:p>
                      <a:endParaRPr lang="nb-NO" sz="1000" b="1" dirty="0" smtClean="0">
                        <a:latin typeface="Calibri Light" panose="020F0302020204030204" pitchFamily="34" charset="0"/>
                      </a:endParaRPr>
                    </a:p>
                  </a:txBody>
                  <a:tcPr marL="7200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000" b="1" dirty="0" smtClean="0">
                        <a:latin typeface="Calibri Light" panose="020F0302020204030204" pitchFamily="34" charset="0"/>
                      </a:endParaRPr>
                    </a:p>
                    <a:p>
                      <a:r>
                        <a:rPr lang="nb-NO" sz="1000" b="1" dirty="0" smtClean="0">
                          <a:latin typeface="Calibri Light" panose="020F0302020204030204" pitchFamily="34" charset="0"/>
                        </a:rPr>
                        <a:t>Senior Finanskonsulent</a:t>
                      </a:r>
                    </a:p>
                  </a:txBody>
                  <a:tcPr marL="66462"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972208">
                <a:tc>
                  <a:txBody>
                    <a:bodyPr/>
                    <a:lstStyle/>
                    <a:p>
                      <a:pPr marL="180975" indent="-180975"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Kommunalkandidat ved NKSH</a:t>
                      </a:r>
                    </a:p>
                    <a:p>
                      <a:pPr marL="180975" indent="-180975"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Mer enn 20 års erfaring fra finansmarkedet innen områdene rådgivning og forvaltning</a:t>
                      </a:r>
                    </a:p>
                    <a:p>
                      <a:pPr marL="180975" indent="-180975"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10 års erfaring fra kommunal sektor</a:t>
                      </a:r>
                    </a:p>
                    <a:p>
                      <a:pPr marL="180975" indent="-180975"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Lederstillinger i Bergen kommune </a:t>
                      </a:r>
                      <a:endParaRPr lang="nb-NO" sz="800" dirty="0">
                        <a:latin typeface="Calibri Light" panose="020F0302020204030204" pitchFamily="34" charset="0"/>
                      </a:endParaRPr>
                    </a:p>
                    <a:p>
                      <a:pPr marL="342900" indent="-342900" eaLnBrk="0" hangingPunct="0">
                        <a:spcBef>
                          <a:spcPct val="20000"/>
                        </a:spcBef>
                        <a:buClr>
                          <a:srgbClr val="7F7F7F"/>
                        </a:buClr>
                        <a:buSzPts val="1200"/>
                        <a:buFont typeface="Arial" charset="0"/>
                        <a:buChar char="•"/>
                      </a:pPr>
                      <a:endParaRPr lang="nb-NO" sz="1000" dirty="0" smtClean="0">
                        <a:latin typeface="Calibri Light" panose="020F0302020204030204" pitchFamily="34" charset="0"/>
                      </a:endParaRPr>
                    </a:p>
                  </a:txBody>
                  <a:tcPr marL="72000" marR="7560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180975" indent="-180975"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Master</a:t>
                      </a:r>
                      <a:r>
                        <a:rPr lang="nb-NO" sz="800" baseline="0" dirty="0" smtClean="0">
                          <a:latin typeface="Calibri Light" panose="020F0302020204030204" pitchFamily="34" charset="0"/>
                        </a:rPr>
                        <a:t> </a:t>
                      </a:r>
                      <a:r>
                        <a:rPr lang="nb-NO" sz="800" baseline="0" dirty="0" err="1" smtClean="0">
                          <a:latin typeface="Calibri Light" panose="020F0302020204030204" pitchFamily="34" charset="0"/>
                        </a:rPr>
                        <a:t>of</a:t>
                      </a:r>
                      <a:r>
                        <a:rPr lang="nb-NO" sz="800" baseline="0" dirty="0" smtClean="0">
                          <a:latin typeface="Calibri Light" panose="020F0302020204030204" pitchFamily="34" charset="0"/>
                        </a:rPr>
                        <a:t>  Business Administration</a:t>
                      </a:r>
                      <a:r>
                        <a:rPr lang="nb-NO" sz="800" dirty="0" smtClean="0">
                          <a:latin typeface="Calibri Light" panose="020F0302020204030204" pitchFamily="34" charset="0"/>
                        </a:rPr>
                        <a:t>, fra</a:t>
                      </a:r>
                      <a:r>
                        <a:rPr lang="nb-NO" sz="800" baseline="0" dirty="0" smtClean="0">
                          <a:latin typeface="Calibri Light" panose="020F0302020204030204" pitchFamily="34" charset="0"/>
                        </a:rPr>
                        <a:t> </a:t>
                      </a:r>
                      <a:r>
                        <a:rPr lang="nb-NO" sz="800" dirty="0" smtClean="0">
                          <a:latin typeface="Calibri Light" panose="020F0302020204030204" pitchFamily="34" charset="0"/>
                        </a:rPr>
                        <a:t>Norges Handelshøyskole</a:t>
                      </a:r>
                    </a:p>
                    <a:p>
                      <a:pPr marL="180975" indent="-180975"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Senior Controller DnB Bank ASA</a:t>
                      </a:r>
                    </a:p>
                    <a:p>
                      <a:pPr marL="180975" indent="-180975"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Fagansvarlig rentederivater. DnB Markets</a:t>
                      </a:r>
                    </a:p>
                    <a:p>
                      <a:pPr marL="180975" indent="-180975"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Saksbehandler , forretningsstøtte og</a:t>
                      </a:r>
                    </a:p>
                    <a:p>
                      <a:pPr marL="0" indent="0" eaLnBrk="0" hangingPunct="0">
                        <a:spcBef>
                          <a:spcPct val="20000"/>
                        </a:spcBef>
                        <a:buClr>
                          <a:srgbClr val="7F7F7F"/>
                        </a:buClr>
                        <a:buSzPts val="1200"/>
                        <a:buFont typeface="Wingdings" pitchFamily="2" charset="2"/>
                        <a:buNone/>
                      </a:pPr>
                      <a:r>
                        <a:rPr lang="nb-NO" sz="800" dirty="0" smtClean="0">
                          <a:latin typeface="Calibri Light" panose="020F0302020204030204" pitchFamily="34" charset="0"/>
                        </a:rPr>
                        <a:t>        kontroll, DnB Markets</a:t>
                      </a:r>
                    </a:p>
                  </a:txBody>
                  <a:tcPr marL="66462" marR="69784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368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smtClean="0">
                          <a:latin typeface="Calibri Light" panose="020F0302020204030204" pitchFamily="34" charset="0"/>
                        </a:rPr>
                        <a:t>Hege Christoffersen</a:t>
                      </a:r>
                    </a:p>
                  </a:txBody>
                  <a:tcPr marL="10800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r>
                        <a:rPr lang="nb-NO" sz="1200" b="1" dirty="0" smtClean="0">
                          <a:latin typeface="Calibri Light" panose="020F0302020204030204" pitchFamily="34" charset="0"/>
                        </a:rPr>
                        <a:t>Veronica</a:t>
                      </a:r>
                      <a:r>
                        <a:rPr lang="nb-NO" sz="1200" b="1" baseline="0" dirty="0" smtClean="0">
                          <a:latin typeface="Calibri Light" panose="020F0302020204030204" pitchFamily="34" charset="0"/>
                        </a:rPr>
                        <a:t> B. Nilsen</a:t>
                      </a:r>
                      <a:endParaRPr lang="nb-NO" sz="1200" b="1" dirty="0">
                        <a:latin typeface="Calibri Light" panose="020F0302020204030204" pitchFamily="34" charset="0"/>
                      </a:endParaRPr>
                    </a:p>
                  </a:txBody>
                  <a:tcPr marL="10800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460366">
                <a:tc>
                  <a:txBody>
                    <a:bodyPr/>
                    <a:lstStyle/>
                    <a:p>
                      <a:endParaRPr lang="nb-NO" sz="1000" b="1" dirty="0" smtClean="0">
                        <a:latin typeface="Calibri Light" panose="020F0302020204030204" pitchFamily="34" charset="0"/>
                      </a:endParaRPr>
                    </a:p>
                    <a:p>
                      <a:r>
                        <a:rPr lang="nb-NO" sz="1000" b="1" dirty="0" smtClean="0">
                          <a:latin typeface="Calibri Light" panose="020F0302020204030204" pitchFamily="34" charset="0"/>
                        </a:rPr>
                        <a:t>Forvalter</a:t>
                      </a:r>
                    </a:p>
                  </a:txBody>
                  <a:tcPr marL="7200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000" b="1" dirty="0" smtClean="0">
                        <a:latin typeface="Calibri Light" panose="020F0302020204030204" pitchFamily="34" charset="0"/>
                      </a:endParaRPr>
                    </a:p>
                    <a:p>
                      <a:r>
                        <a:rPr lang="nb-NO" sz="1000" b="1" dirty="0" smtClean="0">
                          <a:latin typeface="Calibri Light" panose="020F0302020204030204" pitchFamily="34" charset="0"/>
                        </a:rPr>
                        <a:t>Quality and compliance manager </a:t>
                      </a:r>
                    </a:p>
                  </a:txBody>
                  <a:tcPr marL="7200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1276749">
                <a:tc>
                  <a:txBody>
                    <a:bodyPr/>
                    <a:lstStyle/>
                    <a:p>
                      <a:pPr marL="180975" indent="-180975" eaLnBrk="0" hangingPunct="0">
                        <a:spcBef>
                          <a:spcPct val="20000"/>
                        </a:spcBef>
                        <a:buClr>
                          <a:srgbClr val="7F7F7F"/>
                        </a:buClr>
                        <a:buSzPts val="1200"/>
                        <a:buFont typeface="Wingdings" pitchFamily="2" charset="2"/>
                        <a:buChar char="§"/>
                      </a:pPr>
                      <a:r>
                        <a:rPr lang="nb-NO" sz="800" dirty="0" err="1" smtClean="0">
                          <a:latin typeface="Calibri Light" panose="020F0302020204030204" pitchFamily="34" charset="0"/>
                        </a:rPr>
                        <a:t>Msc</a:t>
                      </a:r>
                      <a:r>
                        <a:rPr lang="nb-NO" sz="800" dirty="0" smtClean="0">
                          <a:latin typeface="Calibri Light" panose="020F0302020204030204" pitchFamily="34" charset="0"/>
                        </a:rPr>
                        <a:t> Applied </a:t>
                      </a:r>
                      <a:r>
                        <a:rPr lang="nb-NO" sz="800" dirty="0" err="1" smtClean="0">
                          <a:latin typeface="Calibri Light" panose="020F0302020204030204" pitchFamily="34" charset="0"/>
                        </a:rPr>
                        <a:t>Economics</a:t>
                      </a:r>
                      <a:r>
                        <a:rPr lang="nb-NO" sz="800" dirty="0" smtClean="0">
                          <a:latin typeface="Calibri Light" panose="020F0302020204030204" pitchFamily="34" charset="0"/>
                        </a:rPr>
                        <a:t> &amp; Finance, fra Copenhagen Business School</a:t>
                      </a:r>
                    </a:p>
                    <a:p>
                      <a:pPr marL="180975" indent="-180975"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Kurs innen Money &amp; Banking fra London School </a:t>
                      </a:r>
                      <a:r>
                        <a:rPr lang="nb-NO" sz="800" dirty="0" err="1" smtClean="0">
                          <a:latin typeface="Calibri Light" panose="020F0302020204030204" pitchFamily="34" charset="0"/>
                        </a:rPr>
                        <a:t>of</a:t>
                      </a:r>
                      <a:r>
                        <a:rPr lang="nb-NO" sz="800" dirty="0" smtClean="0">
                          <a:latin typeface="Calibri Light" panose="020F0302020204030204" pitchFamily="34" charset="0"/>
                        </a:rPr>
                        <a:t> </a:t>
                      </a:r>
                      <a:r>
                        <a:rPr lang="nb-NO" sz="800" dirty="0" err="1" smtClean="0">
                          <a:latin typeface="Calibri Light" panose="020F0302020204030204" pitchFamily="34" charset="0"/>
                        </a:rPr>
                        <a:t>Economics</a:t>
                      </a:r>
                      <a:endParaRPr lang="nb-NO" sz="800" dirty="0" smtClean="0">
                        <a:latin typeface="Calibri Light" panose="020F0302020204030204" pitchFamily="34" charset="0"/>
                      </a:endParaRPr>
                    </a:p>
                    <a:p>
                      <a:pPr marL="180975" indent="-180975" eaLnBrk="0" hangingPunct="0">
                        <a:spcBef>
                          <a:spcPct val="20000"/>
                        </a:spcBef>
                        <a:buClr>
                          <a:srgbClr val="7F7F7F"/>
                        </a:buClr>
                        <a:buSzPts val="1200"/>
                        <a:buFont typeface="Wingdings" pitchFamily="2" charset="2"/>
                        <a:buChar char="§"/>
                      </a:pPr>
                      <a:r>
                        <a:rPr lang="nb-NO" sz="800" dirty="0" err="1" smtClean="0">
                          <a:latin typeface="Calibri Light" panose="020F0302020204030204" pitchFamily="34" charset="0"/>
                        </a:rPr>
                        <a:t>Bsc</a:t>
                      </a:r>
                      <a:r>
                        <a:rPr lang="nb-NO" sz="800" dirty="0" smtClean="0">
                          <a:latin typeface="Calibri Light" panose="020F0302020204030204" pitchFamily="34" charset="0"/>
                        </a:rPr>
                        <a:t> i Økonomi og Administrasjon, spesialisering i Anvendt Makroøkonomi </a:t>
                      </a:r>
                    </a:p>
                    <a:p>
                      <a:pPr marL="0" indent="0" eaLnBrk="0" hangingPunct="0">
                        <a:spcBef>
                          <a:spcPct val="20000"/>
                        </a:spcBef>
                        <a:buClr>
                          <a:srgbClr val="7F7F7F"/>
                        </a:buClr>
                        <a:buSzPts val="1200"/>
                        <a:buFontTx/>
                        <a:buNone/>
                      </a:pPr>
                      <a:r>
                        <a:rPr lang="nb-NO" sz="800" dirty="0" smtClean="0">
                          <a:latin typeface="Calibri Light" panose="020F0302020204030204" pitchFamily="34" charset="0"/>
                        </a:rPr>
                        <a:t>fra Handelshøyskolen BI</a:t>
                      </a:r>
                    </a:p>
                  </a:txBody>
                  <a:tcPr marL="72000" marR="7560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177800" indent="-177800" eaLnBrk="0" hangingPunct="0">
                        <a:spcBef>
                          <a:spcPct val="20000"/>
                        </a:spcBef>
                        <a:buClr>
                          <a:srgbClr val="7F7F7F"/>
                        </a:buClr>
                        <a:buSzPts val="1200"/>
                        <a:buFont typeface="Wingdings" pitchFamily="2" charset="2"/>
                        <a:buChar char="§"/>
                      </a:pPr>
                      <a:r>
                        <a:rPr lang="en-US" sz="800" dirty="0" smtClean="0">
                          <a:latin typeface="Calibri Light" panose="020F0302020204030204" pitchFamily="34" charset="0"/>
                        </a:rPr>
                        <a:t>Bsc of International Business fra</a:t>
                      </a:r>
                      <a:r>
                        <a:rPr lang="en-US" sz="800" baseline="0" dirty="0" smtClean="0">
                          <a:latin typeface="Calibri Light" panose="020F0302020204030204" pitchFamily="34" charset="0"/>
                        </a:rPr>
                        <a:t> </a:t>
                      </a:r>
                      <a:r>
                        <a:rPr lang="en-US" sz="800" dirty="0" smtClean="0">
                          <a:latin typeface="Calibri Light" panose="020F0302020204030204" pitchFamily="34" charset="0"/>
                        </a:rPr>
                        <a:t>Griffith University,</a:t>
                      </a:r>
                      <a:r>
                        <a:rPr lang="en-US" sz="800" baseline="0" dirty="0" smtClean="0">
                          <a:latin typeface="Calibri Light" panose="020F0302020204030204" pitchFamily="34" charset="0"/>
                        </a:rPr>
                        <a:t>  Brisbane</a:t>
                      </a:r>
                      <a:endParaRPr lang="nb-NO" sz="800" dirty="0" smtClean="0">
                        <a:latin typeface="Calibri Light" panose="020F0302020204030204" pitchFamily="34" charset="0"/>
                      </a:endParaRPr>
                    </a:p>
                    <a:p>
                      <a:pPr marL="177800" indent="-177800"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3 års erfaring fra finansbransjen </a:t>
                      </a:r>
                    </a:p>
                    <a:p>
                      <a:pPr marL="177800" indent="-177800" eaLnBrk="0" hangingPunct="0">
                        <a:spcBef>
                          <a:spcPct val="20000"/>
                        </a:spcBef>
                        <a:buClr>
                          <a:srgbClr val="7F7F7F"/>
                        </a:buClr>
                        <a:buSzPts val="1200"/>
                        <a:buFont typeface="Wingdings" pitchFamily="2" charset="2"/>
                        <a:buChar char="§"/>
                      </a:pPr>
                      <a:r>
                        <a:rPr lang="nb-NO" sz="800" dirty="0" smtClean="0">
                          <a:latin typeface="Calibri Light" panose="020F0302020204030204" pitchFamily="34" charset="0"/>
                        </a:rPr>
                        <a:t>4 års erfaring som lønns- og regnskapsansvarlig</a:t>
                      </a:r>
                      <a:endParaRPr lang="nb-NO" sz="800" dirty="0">
                        <a:latin typeface="Calibri Light" panose="020F0302020204030204" pitchFamily="34" charset="0"/>
                      </a:endParaRPr>
                    </a:p>
                  </a:txBody>
                  <a:tcPr marL="72000" marR="7560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pic>
        <p:nvPicPr>
          <p:cNvPr id="6" name="Bilde 5" descr="200314Gunnar00028portrett.jpg"/>
          <p:cNvPicPr>
            <a:picLocks noChangeAspect="1"/>
          </p:cNvPicPr>
          <p:nvPr/>
        </p:nvPicPr>
        <p:blipFill>
          <a:blip r:embed="rId3" cstate="print"/>
          <a:stretch>
            <a:fillRect/>
          </a:stretch>
        </p:blipFill>
        <p:spPr>
          <a:xfrm>
            <a:off x="3584848" y="1124744"/>
            <a:ext cx="844800" cy="1152000"/>
          </a:xfrm>
          <a:prstGeom prst="rect">
            <a:avLst/>
          </a:prstGeom>
          <a:noFill/>
          <a:ln>
            <a:noFill/>
          </a:ln>
        </p:spPr>
      </p:pic>
      <p:pic>
        <p:nvPicPr>
          <p:cNvPr id="7" name="Bilde 6" descr="200314Morten00012portrett.jpg"/>
          <p:cNvPicPr>
            <a:picLocks noChangeAspect="1"/>
          </p:cNvPicPr>
          <p:nvPr/>
        </p:nvPicPr>
        <p:blipFill>
          <a:blip r:embed="rId4" cstate="print"/>
          <a:stretch>
            <a:fillRect/>
          </a:stretch>
        </p:blipFill>
        <p:spPr>
          <a:xfrm>
            <a:off x="8409384" y="1124744"/>
            <a:ext cx="844800" cy="1152000"/>
          </a:xfrm>
          <a:prstGeom prst="rect">
            <a:avLst/>
          </a:prstGeom>
        </p:spPr>
      </p:pic>
      <p:pic>
        <p:nvPicPr>
          <p:cNvPr id="9" name="Bilde 8" descr="200314Kenneth00005portrett.jpg"/>
          <p:cNvPicPr>
            <a:picLocks noChangeAspect="1"/>
          </p:cNvPicPr>
          <p:nvPr/>
        </p:nvPicPr>
        <p:blipFill>
          <a:blip r:embed="rId5" cstate="print"/>
          <a:stretch>
            <a:fillRect/>
          </a:stretch>
        </p:blipFill>
        <p:spPr>
          <a:xfrm>
            <a:off x="3584848" y="2853000"/>
            <a:ext cx="844800" cy="1152000"/>
          </a:xfrm>
          <a:prstGeom prst="rect">
            <a:avLst/>
          </a:prstGeom>
        </p:spPr>
      </p:pic>
      <p:pic>
        <p:nvPicPr>
          <p:cNvPr id="12" name="Bilde 11" descr="200314Hege00007portrett.jpg"/>
          <p:cNvPicPr>
            <a:picLocks noChangeAspect="1"/>
          </p:cNvPicPr>
          <p:nvPr/>
        </p:nvPicPr>
        <p:blipFill>
          <a:blip r:embed="rId6" cstate="print"/>
          <a:stretch>
            <a:fillRect/>
          </a:stretch>
        </p:blipFill>
        <p:spPr>
          <a:xfrm>
            <a:off x="3584848" y="4676035"/>
            <a:ext cx="844800" cy="1152000"/>
          </a:xfrm>
          <a:prstGeom prst="rect">
            <a:avLst/>
          </a:prstGeom>
        </p:spPr>
      </p:pic>
      <p:pic>
        <p:nvPicPr>
          <p:cNvPr id="14" name="Bilde 13" descr="200314Veronica00011portrett.jpg"/>
          <p:cNvPicPr>
            <a:picLocks noChangeAspect="1"/>
          </p:cNvPicPr>
          <p:nvPr/>
        </p:nvPicPr>
        <p:blipFill>
          <a:blip r:embed="rId7" cstate="print"/>
          <a:stretch>
            <a:fillRect/>
          </a:stretch>
        </p:blipFill>
        <p:spPr>
          <a:xfrm>
            <a:off x="8408453" y="4672604"/>
            <a:ext cx="844800" cy="1152000"/>
          </a:xfrm>
          <a:prstGeom prst="rect">
            <a:avLst/>
          </a:prstGeom>
        </p:spPr>
      </p:pic>
      <p:sp>
        <p:nvSpPr>
          <p:cNvPr id="2" name="Plassholder for lysbildenummer 1"/>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anose="02020603050405020304" pitchFamily="18" charset="0"/>
              </a:rPr>
              <a:pPr>
                <a:defRPr/>
              </a:pPr>
              <a:t>5</a:t>
            </a:fld>
            <a:endParaRPr lang="nb-NO" dirty="0">
              <a:solidFill>
                <a:schemeClr val="accent1">
                  <a:lumMod val="75000"/>
                </a:schemeClr>
              </a:solidFill>
              <a:latin typeface="Times New Roman" panose="02020603050405020304" pitchFamily="18" charset="0"/>
            </a:endParaRPr>
          </a:p>
        </p:txBody>
      </p:sp>
      <p:sp>
        <p:nvSpPr>
          <p:cNvPr id="15" name="Tittel 3"/>
          <p:cNvSpPr>
            <a:spLocks noGrp="1"/>
          </p:cNvSpPr>
          <p:nvPr>
            <p:ph type="title"/>
          </p:nvPr>
        </p:nvSpPr>
        <p:spPr>
          <a:xfrm>
            <a:off x="0" y="0"/>
            <a:ext cx="9906000" cy="619200"/>
          </a:xfrm>
        </p:spPr>
        <p:txBody>
          <a:bodyPr>
            <a:normAutofit/>
          </a:bodyPr>
          <a:lstStyle/>
          <a:p>
            <a:pPr algn="ctr"/>
            <a:r>
              <a:rPr lang="nb-NO" sz="3000" dirty="0" smtClean="0">
                <a:solidFill>
                  <a:schemeClr val="accent1">
                    <a:lumMod val="75000"/>
                  </a:schemeClr>
                </a:solidFill>
                <a:latin typeface="Calibri Light" panose="020F0302020204030204" pitchFamily="34" charset="0"/>
              </a:rPr>
              <a:t>Ansatte</a:t>
            </a:r>
            <a:endParaRPr lang="nb-NO" sz="3000" dirty="0">
              <a:solidFill>
                <a:schemeClr val="accent1">
                  <a:lumMod val="75000"/>
                </a:schemeClr>
              </a:solidFill>
              <a:latin typeface="Calibri Light" panose="020F0302020204030204" pitchFamily="34" charset="0"/>
            </a:endParaRPr>
          </a:p>
        </p:txBody>
      </p:sp>
      <p:pic>
        <p:nvPicPr>
          <p:cNvPr id="16" name="Bilde 15"/>
          <p:cNvPicPr>
            <a:picLocks noChangeAspect="1"/>
          </p:cNvPicPr>
          <p:nvPr/>
        </p:nvPicPr>
        <p:blipFill>
          <a:blip r:embed="rId8"/>
          <a:stretch>
            <a:fillRect/>
          </a:stretch>
        </p:blipFill>
        <p:spPr>
          <a:xfrm>
            <a:off x="8472280" y="2853000"/>
            <a:ext cx="781904" cy="1063385"/>
          </a:xfrm>
          <a:prstGeom prst="rect">
            <a:avLst/>
          </a:prstGeom>
        </p:spPr>
      </p:pic>
    </p:spTree>
    <p:extLst>
      <p:ext uri="{BB962C8B-B14F-4D97-AF65-F5344CB8AC3E}">
        <p14:creationId xmlns:p14="http://schemas.microsoft.com/office/powerpoint/2010/main" val="2882258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0" y="0"/>
            <a:ext cx="9906000" cy="619200"/>
          </a:xfrm>
        </p:spPr>
        <p:txBody>
          <a:bodyPr>
            <a:noAutofit/>
          </a:bodyPr>
          <a:lstStyle/>
          <a:p>
            <a:r>
              <a:rPr lang="nb-NO" sz="3000" dirty="0">
                <a:solidFill>
                  <a:schemeClr val="accent1">
                    <a:lumMod val="75000"/>
                  </a:schemeClr>
                </a:solidFill>
                <a:latin typeface="Calibri Light" panose="020F0302020204030204" pitchFamily="34" charset="0"/>
              </a:rPr>
              <a:t>Forretningsområder</a:t>
            </a:r>
          </a:p>
        </p:txBody>
      </p:sp>
      <p:graphicFrame>
        <p:nvGraphicFramePr>
          <p:cNvPr id="10" name="Group 27"/>
          <p:cNvGraphicFramePr>
            <a:graphicFrameLocks noGrp="1"/>
          </p:cNvGraphicFramePr>
          <p:nvPr>
            <p:extLst>
              <p:ext uri="{D42A27DB-BD31-4B8C-83A1-F6EECF244321}">
                <p14:modId xmlns:p14="http://schemas.microsoft.com/office/powerpoint/2010/main" val="1253975924"/>
              </p:ext>
            </p:extLst>
          </p:nvPr>
        </p:nvGraphicFramePr>
        <p:xfrm>
          <a:off x="560512" y="1423598"/>
          <a:ext cx="8784976" cy="4614147"/>
        </p:xfrm>
        <a:graphic>
          <a:graphicData uri="http://schemas.openxmlformats.org/drawingml/2006/table">
            <a:tbl>
              <a:tblPr/>
              <a:tblGrid>
                <a:gridCol w="2160240"/>
                <a:gridCol w="2232248"/>
                <a:gridCol w="2160240"/>
                <a:gridCol w="2232248"/>
              </a:tblGrid>
              <a:tr h="339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noProof="0" dirty="0" smtClean="0">
                        <a:ln>
                          <a:noFill/>
                        </a:ln>
                        <a:solidFill>
                          <a:srgbClr val="FFFFFF"/>
                        </a:solidFill>
                        <a:effectLst/>
                        <a:latin typeface="Calibri" pitchFamily="34" charset="0"/>
                        <a:cs typeface="Arial"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noProof="0" dirty="0" smtClean="0">
                        <a:ln>
                          <a:noFill/>
                        </a:ln>
                        <a:solidFill>
                          <a:srgbClr val="FFFFFF"/>
                        </a:solidFill>
                        <a:effectLst/>
                        <a:latin typeface="Calibri" pitchFamily="34" charset="0"/>
                        <a:cs typeface="Arial"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noProof="0" dirty="0" smtClean="0">
                        <a:ln>
                          <a:noFill/>
                        </a:ln>
                        <a:solidFill>
                          <a:srgbClr val="FFFFFF"/>
                        </a:solidFill>
                        <a:effectLst/>
                        <a:latin typeface="Calibri" pitchFamily="34" charset="0"/>
                        <a:cs typeface="Arial"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noProof="0" dirty="0" smtClean="0">
                        <a:ln>
                          <a:noFill/>
                        </a:ln>
                        <a:solidFill>
                          <a:srgbClr val="FFFFFF"/>
                        </a:solidFill>
                        <a:effectLst/>
                        <a:latin typeface="Calibri" pitchFamily="34" charset="0"/>
                        <a:cs typeface="Arial"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r>
              <a:tr h="8097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noProof="0" dirty="0" smtClean="0">
                          <a:ln>
                            <a:noFill/>
                          </a:ln>
                          <a:solidFill>
                            <a:schemeClr val="accent1">
                              <a:lumMod val="75000"/>
                            </a:schemeClr>
                          </a:solidFill>
                          <a:effectLst/>
                          <a:latin typeface="Calibri" panose="020F0502020204030204" pitchFamily="34" charset="0"/>
                          <a:cs typeface="Arial" charset="0"/>
                        </a:rPr>
                        <a:t>Aktiv forvaltning </a:t>
                      </a:r>
                    </a:p>
                  </a:txBody>
                  <a:tcPr marL="108000" marR="10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893763" marR="0" lvl="0" indent="-893763" algn="ctr"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noProof="0" dirty="0" smtClean="0">
                          <a:ln>
                            <a:noFill/>
                          </a:ln>
                          <a:solidFill>
                            <a:schemeClr val="accent1">
                              <a:lumMod val="75000"/>
                            </a:schemeClr>
                          </a:solidFill>
                          <a:effectLst/>
                          <a:latin typeface="Calibri" panose="020F0502020204030204" pitchFamily="34" charset="0"/>
                          <a:cs typeface="Arial" charset="0"/>
                        </a:rPr>
                        <a:t>Gjeldsforvaltning</a:t>
                      </a:r>
                      <a:r>
                        <a:rPr kumimoji="0" lang="nb-NO" sz="1600" b="1" i="0" u="none" strike="noStrike" cap="none" normalizeH="0" baseline="0" noProof="0" dirty="0" smtClean="0">
                          <a:ln>
                            <a:noFill/>
                          </a:ln>
                          <a:solidFill>
                            <a:schemeClr val="accent1">
                              <a:lumMod val="75000"/>
                            </a:schemeClr>
                          </a:solidFill>
                          <a:effectLst/>
                          <a:latin typeface="Calibri" panose="020F0502020204030204" pitchFamily="34" charset="0"/>
                          <a:cs typeface="Arial" charset="0"/>
                        </a:rPr>
                        <a:t> </a:t>
                      </a:r>
                    </a:p>
                  </a:txBody>
                  <a:tcPr marL="108000" marR="10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noProof="0" dirty="0" smtClean="0">
                          <a:ln>
                            <a:noFill/>
                          </a:ln>
                          <a:solidFill>
                            <a:schemeClr val="accent1">
                              <a:lumMod val="75000"/>
                            </a:schemeClr>
                          </a:solidFill>
                          <a:effectLst/>
                          <a:latin typeface="Calibri" panose="020F0502020204030204" pitchFamily="34" charset="0"/>
                          <a:cs typeface="Arial" charset="0"/>
                        </a:rPr>
                        <a:t>Rådgivning</a:t>
                      </a:r>
                    </a:p>
                  </a:txBody>
                  <a:tcPr marL="108000" marR="10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noProof="0" dirty="0" smtClean="0">
                          <a:ln>
                            <a:noFill/>
                          </a:ln>
                          <a:solidFill>
                            <a:schemeClr val="accent1">
                              <a:lumMod val="75000"/>
                            </a:schemeClr>
                          </a:solidFill>
                          <a:effectLst/>
                          <a:latin typeface="Calibri" panose="020F0502020204030204" pitchFamily="34" charset="0"/>
                          <a:cs typeface="Arial" charset="0"/>
                        </a:rPr>
                        <a:t>BCM Finans</a:t>
                      </a:r>
                    </a:p>
                  </a:txBody>
                  <a:tcPr marL="108000" marR="10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32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noProof="0" dirty="0" smtClean="0">
                        <a:ln>
                          <a:noFill/>
                        </a:ln>
                        <a:solidFill>
                          <a:schemeClr val="bg1"/>
                        </a:solidFill>
                        <a:effectLst/>
                        <a:latin typeface="Cambria" pitchFamily="18" charset="0"/>
                        <a:cs typeface="Arial" charset="0"/>
                      </a:endParaRPr>
                    </a:p>
                  </a:txBody>
                  <a:tcPr marL="108000" marR="10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893763" marR="0" lvl="0" indent="-893763"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noProof="0" dirty="0" smtClean="0">
                        <a:ln>
                          <a:noFill/>
                        </a:ln>
                        <a:solidFill>
                          <a:schemeClr val="bg1"/>
                        </a:solidFill>
                        <a:effectLst/>
                        <a:latin typeface="Cambria" pitchFamily="18" charset="0"/>
                        <a:cs typeface="Arial" charset="0"/>
                      </a:endParaRPr>
                    </a:p>
                  </a:txBody>
                  <a:tcPr marL="108000" marR="10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050" b="1" i="0" u="none" strike="noStrike" cap="none" normalizeH="0" baseline="0" noProof="0" dirty="0" smtClean="0">
                        <a:ln>
                          <a:noFill/>
                        </a:ln>
                        <a:solidFill>
                          <a:schemeClr val="bg1"/>
                        </a:solidFill>
                        <a:effectLst/>
                        <a:latin typeface="Cambria" pitchFamily="18" charset="0"/>
                        <a:cs typeface="Arial" charset="0"/>
                      </a:endParaRPr>
                    </a:p>
                  </a:txBody>
                  <a:tcPr marL="108000" marR="10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noProof="0" dirty="0" smtClean="0">
                        <a:ln>
                          <a:noFill/>
                        </a:ln>
                        <a:solidFill>
                          <a:schemeClr val="bg1"/>
                        </a:solidFill>
                        <a:effectLst/>
                        <a:latin typeface="Cambria" pitchFamily="18" charset="0"/>
                        <a:cs typeface="Arial" charset="0"/>
                      </a:endParaRPr>
                    </a:p>
                  </a:txBody>
                  <a:tcPr marL="108000" marR="108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r>
              <a:tr h="1405920">
                <a:tc>
                  <a:txBody>
                    <a:bodyPr/>
                    <a:lstStyle/>
                    <a:p>
                      <a:pPr marL="180975" marR="0" lvl="0" indent="-180975" algn="l" defTabSz="808038" rtl="0" eaLnBrk="1" fontAlgn="base" latinLnBrk="0" hangingPunct="1">
                        <a:lnSpc>
                          <a:spcPct val="100000"/>
                        </a:lnSpc>
                        <a:spcBef>
                          <a:spcPct val="0"/>
                        </a:spcBef>
                        <a:spcAft>
                          <a:spcPct val="0"/>
                        </a:spcAft>
                        <a:buClrTx/>
                        <a:buSzTx/>
                        <a:buFont typeface="Wingdings" pitchFamily="2" charset="2"/>
                        <a:buChar char="§"/>
                        <a:tabLst/>
                      </a:pPr>
                      <a:r>
                        <a:rPr kumimoji="0" lang="nb-NO" sz="1200" b="0" i="0" u="none" strike="noStrike" cap="none" normalizeH="0" baseline="0" noProof="0" dirty="0" smtClean="0">
                          <a:ln>
                            <a:noFill/>
                          </a:ln>
                          <a:solidFill>
                            <a:schemeClr val="tx1"/>
                          </a:solidFill>
                          <a:effectLst/>
                          <a:latin typeface="Calibri Light" panose="020F0302020204030204" pitchFamily="34" charset="0"/>
                          <a:cs typeface="Arial" charset="0"/>
                        </a:rPr>
                        <a:t>Norske aksjer og    egenkapitalbevis </a:t>
                      </a:r>
                    </a:p>
                    <a:p>
                      <a:pPr marL="180975" marR="0" lvl="0" indent="-180975" algn="l" defTabSz="808038" rtl="0" eaLnBrk="1" fontAlgn="base" latinLnBrk="0" hangingPunct="1">
                        <a:lnSpc>
                          <a:spcPct val="100000"/>
                        </a:lnSpc>
                        <a:spcBef>
                          <a:spcPct val="0"/>
                        </a:spcBef>
                        <a:spcAft>
                          <a:spcPct val="0"/>
                        </a:spcAft>
                        <a:buClrTx/>
                        <a:buSzTx/>
                        <a:buFont typeface="Wingdings" pitchFamily="2" charset="2"/>
                        <a:buChar char="§"/>
                        <a:tabLst/>
                      </a:pPr>
                      <a:r>
                        <a:rPr kumimoji="0" lang="nb-NO" sz="1200" b="0" i="0" u="none" strike="noStrike" cap="none" normalizeH="0" baseline="0" noProof="0" dirty="0" smtClean="0">
                          <a:ln>
                            <a:noFill/>
                          </a:ln>
                          <a:solidFill>
                            <a:schemeClr val="tx1"/>
                          </a:solidFill>
                          <a:effectLst/>
                          <a:latin typeface="Calibri Light" panose="020F0302020204030204" pitchFamily="34" charset="0"/>
                          <a:cs typeface="Arial" charset="0"/>
                        </a:rPr>
                        <a:t>Obligasjoner og sertifikater</a:t>
                      </a:r>
                    </a:p>
                    <a:p>
                      <a:pPr marL="180975" marR="0" lvl="0" indent="-180975" algn="l" defTabSz="808038" rtl="0" eaLnBrk="1" fontAlgn="base" latinLnBrk="0" hangingPunct="1">
                        <a:lnSpc>
                          <a:spcPct val="100000"/>
                        </a:lnSpc>
                        <a:spcBef>
                          <a:spcPct val="0"/>
                        </a:spcBef>
                        <a:spcAft>
                          <a:spcPct val="0"/>
                        </a:spcAft>
                        <a:buClrTx/>
                        <a:buSzTx/>
                        <a:buFont typeface="Wingdings" pitchFamily="2" charset="2"/>
                        <a:buChar char="§"/>
                        <a:tabLst/>
                      </a:pPr>
                      <a:r>
                        <a:rPr kumimoji="0" lang="nb-NO" sz="1200" b="0" i="0" u="none" strike="noStrike" cap="none" normalizeH="0" baseline="0" noProof="0" dirty="0" smtClean="0">
                          <a:ln>
                            <a:noFill/>
                          </a:ln>
                          <a:solidFill>
                            <a:schemeClr val="tx1"/>
                          </a:solidFill>
                          <a:effectLst/>
                          <a:latin typeface="Calibri Light" panose="020F0302020204030204" pitchFamily="34" charset="0"/>
                          <a:cs typeface="Arial" charset="0"/>
                        </a:rPr>
                        <a:t>Opsjoner </a:t>
                      </a:r>
                    </a:p>
                    <a:p>
                      <a:pPr marL="180975" marR="0" lvl="0" indent="-180975" algn="l" defTabSz="808038" rtl="0" eaLnBrk="1" fontAlgn="base" latinLnBrk="0" hangingPunct="1">
                        <a:lnSpc>
                          <a:spcPct val="100000"/>
                        </a:lnSpc>
                        <a:spcBef>
                          <a:spcPct val="0"/>
                        </a:spcBef>
                        <a:spcAft>
                          <a:spcPct val="0"/>
                        </a:spcAft>
                        <a:buClrTx/>
                        <a:buSzTx/>
                        <a:buFont typeface="Wingdings" pitchFamily="2" charset="2"/>
                        <a:buChar char="§"/>
                        <a:tabLst/>
                      </a:pPr>
                      <a:r>
                        <a:rPr kumimoji="0" lang="nb-NO" sz="1200" b="0" i="0" u="none" strike="noStrike" cap="none" normalizeH="0" baseline="0" noProof="0" dirty="0" smtClean="0">
                          <a:ln>
                            <a:noFill/>
                          </a:ln>
                          <a:solidFill>
                            <a:schemeClr val="tx1"/>
                          </a:solidFill>
                          <a:effectLst/>
                          <a:latin typeface="Calibri Light" panose="020F0302020204030204" pitchFamily="34" charset="0"/>
                          <a:cs typeface="Arial" charset="0"/>
                        </a:rPr>
                        <a:t>Derivater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nb-NO" sz="1100" b="0" i="0" u="none" strike="noStrike" cap="none" normalizeH="0" baseline="0" noProof="0" dirty="0" smtClean="0">
                        <a:ln>
                          <a:noFill/>
                        </a:ln>
                        <a:solidFill>
                          <a:schemeClr val="tx1"/>
                        </a:solidFill>
                        <a:effectLst/>
                        <a:latin typeface="Calibri Light" panose="020F0302020204030204" pitchFamily="34" charset="0"/>
                        <a:cs typeface="Arial" charset="0"/>
                      </a:endParaRPr>
                    </a:p>
                  </a:txBody>
                  <a:tcPr marL="108000" marR="108000" marT="144000" marB="10800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nb-NO" sz="1100" b="0" i="0" u="none" strike="noStrike" cap="none" normalizeH="0" baseline="0" noProof="0" dirty="0" smtClean="0">
                          <a:ln>
                            <a:noFill/>
                          </a:ln>
                          <a:solidFill>
                            <a:schemeClr val="tx1"/>
                          </a:solidFill>
                          <a:effectLst/>
                          <a:latin typeface="Calibri Light" panose="020F0302020204030204" pitchFamily="34" charset="0"/>
                          <a:cs typeface="Arial" charset="0"/>
                        </a:rPr>
                        <a:t>  </a:t>
                      </a:r>
                      <a:r>
                        <a:rPr kumimoji="0" lang="nb-NO" sz="1200" b="0" i="0" u="none" strike="noStrike" cap="none" normalizeH="0" baseline="0" noProof="0" dirty="0" smtClean="0">
                          <a:ln>
                            <a:noFill/>
                          </a:ln>
                          <a:solidFill>
                            <a:schemeClr val="tx1"/>
                          </a:solidFill>
                          <a:effectLst/>
                          <a:latin typeface="Calibri Light" panose="020F0302020204030204" pitchFamily="34" charset="0"/>
                          <a:cs typeface="Arial" charset="0"/>
                        </a:rPr>
                        <a:t>Banklån</a:t>
                      </a:r>
                    </a:p>
                    <a:p>
                      <a:pPr marL="180975" marR="0" lvl="0" indent="-1809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nb-NO" sz="1200" b="0" i="0" u="none" strike="noStrike" cap="none" normalizeH="0" baseline="0" noProof="0" dirty="0" smtClean="0">
                          <a:ln>
                            <a:noFill/>
                          </a:ln>
                          <a:solidFill>
                            <a:schemeClr val="tx1"/>
                          </a:solidFill>
                          <a:effectLst/>
                          <a:latin typeface="Calibri Light" panose="020F0302020204030204" pitchFamily="34" charset="0"/>
                          <a:cs typeface="Arial" charset="0"/>
                        </a:rPr>
                        <a:t>  Obligasjonslån</a:t>
                      </a:r>
                    </a:p>
                    <a:p>
                      <a:pPr marL="180975" marR="0" lvl="0" indent="-1809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nb-NO" sz="1200" b="0" i="0" u="none" strike="noStrike" cap="none" normalizeH="0" baseline="0" noProof="0" dirty="0" smtClean="0">
                          <a:ln>
                            <a:noFill/>
                          </a:ln>
                          <a:solidFill>
                            <a:schemeClr val="tx1"/>
                          </a:solidFill>
                          <a:effectLst/>
                          <a:latin typeface="Calibri Light" panose="020F0302020204030204" pitchFamily="34" charset="0"/>
                          <a:cs typeface="Arial" charset="0"/>
                        </a:rPr>
                        <a:t>  Sertifikatlån </a:t>
                      </a:r>
                    </a:p>
                    <a:p>
                      <a:pPr marL="180975" marR="0" lvl="0" indent="-1809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nb-NO" sz="1200" b="0" i="0" u="none" strike="noStrike" cap="none" normalizeH="0" baseline="0" noProof="0" dirty="0" smtClean="0">
                          <a:ln>
                            <a:noFill/>
                          </a:ln>
                          <a:solidFill>
                            <a:schemeClr val="tx1"/>
                          </a:solidFill>
                          <a:effectLst/>
                          <a:latin typeface="Calibri Light" panose="020F0302020204030204" pitchFamily="34" charset="0"/>
                          <a:cs typeface="Arial" charset="0"/>
                        </a:rPr>
                        <a:t>  Derivater</a:t>
                      </a:r>
                    </a:p>
                    <a:p>
                      <a:pPr marL="180975" marR="0" lvl="0" indent="-1809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nb-NO" sz="1200" b="0" i="0" u="none" strike="noStrike" cap="none" normalizeH="0" baseline="0" noProof="0" dirty="0" smtClean="0">
                          <a:ln>
                            <a:noFill/>
                          </a:ln>
                          <a:solidFill>
                            <a:schemeClr val="tx1"/>
                          </a:solidFill>
                          <a:effectLst/>
                          <a:latin typeface="Calibri Light" panose="020F0302020204030204" pitchFamily="34" charset="0"/>
                          <a:cs typeface="Arial" charset="0"/>
                        </a:rPr>
                        <a:t>  Husbanklån</a:t>
                      </a:r>
                      <a:endParaRPr kumimoji="0" lang="nb-NO" sz="1200" b="1" i="0" u="none" strike="noStrike" cap="none" normalizeH="0" baseline="0" noProof="0" dirty="0" smtClean="0">
                        <a:ln>
                          <a:noFill/>
                        </a:ln>
                        <a:solidFill>
                          <a:schemeClr val="tx1"/>
                        </a:solidFill>
                        <a:effectLst/>
                        <a:latin typeface="Calibri Light" panose="020F0302020204030204" pitchFamily="34" charset="0"/>
                        <a:cs typeface="Arial" charset="0"/>
                      </a:endParaRPr>
                    </a:p>
                  </a:txBody>
                  <a:tcPr marL="108000" marR="108000" marT="144000" marB="10800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180975" indent="-180975" algn="l">
                        <a:buFont typeface="Wingdings" pitchFamily="2" charset="2"/>
                        <a:buChar char="§"/>
                      </a:pPr>
                      <a:r>
                        <a:rPr lang="nb-NO" sz="1200" noProof="0" dirty="0" smtClean="0">
                          <a:solidFill>
                            <a:schemeClr val="tx1"/>
                          </a:solidFill>
                          <a:latin typeface="Calibri Light" panose="020F0302020204030204" pitchFamily="34" charset="0"/>
                          <a:cs typeface="Arial" pitchFamily="34" charset="0"/>
                        </a:rPr>
                        <a:t>Bankavtaler</a:t>
                      </a:r>
                    </a:p>
                    <a:p>
                      <a:pPr marL="180975" indent="-180975" algn="l">
                        <a:buFont typeface="Wingdings" pitchFamily="2" charset="2"/>
                        <a:buChar char="§"/>
                      </a:pPr>
                      <a:r>
                        <a:rPr lang="nb-NO" sz="1200" noProof="0" dirty="0" smtClean="0">
                          <a:solidFill>
                            <a:schemeClr val="tx1"/>
                          </a:solidFill>
                          <a:latin typeface="Calibri Light" panose="020F0302020204030204" pitchFamily="34" charset="0"/>
                          <a:cs typeface="Arial" pitchFamily="34" charset="0"/>
                        </a:rPr>
                        <a:t>Finansstrategi</a:t>
                      </a:r>
                      <a:endParaRPr lang="nb-NO" sz="1200" baseline="0" noProof="0" dirty="0" smtClean="0">
                        <a:solidFill>
                          <a:schemeClr val="tx1"/>
                        </a:solidFill>
                        <a:latin typeface="Calibri Light" panose="020F0302020204030204" pitchFamily="34" charset="0"/>
                        <a:cs typeface="Arial" pitchFamily="34" charset="0"/>
                      </a:endParaRPr>
                    </a:p>
                    <a:p>
                      <a:pPr marL="180975" indent="-180975" algn="l">
                        <a:buFont typeface="Wingdings" pitchFamily="2" charset="2"/>
                        <a:buChar char="§"/>
                      </a:pPr>
                      <a:r>
                        <a:rPr lang="nb-NO" sz="1200" baseline="0" noProof="0" dirty="0" smtClean="0">
                          <a:solidFill>
                            <a:schemeClr val="tx1"/>
                          </a:solidFill>
                          <a:latin typeface="Calibri Light" panose="020F0302020204030204" pitchFamily="34" charset="0"/>
                          <a:cs typeface="Arial" pitchFamily="34" charset="0"/>
                        </a:rPr>
                        <a:t>Børsnotering</a:t>
                      </a:r>
                    </a:p>
                    <a:p>
                      <a:pPr marL="180975" indent="-180975" algn="l">
                        <a:buFont typeface="Wingdings" pitchFamily="2" charset="2"/>
                        <a:buChar char="§"/>
                      </a:pPr>
                      <a:r>
                        <a:rPr lang="nb-NO" sz="1200" baseline="0" noProof="0" dirty="0" smtClean="0">
                          <a:solidFill>
                            <a:schemeClr val="tx1"/>
                          </a:solidFill>
                          <a:latin typeface="Calibri Light" panose="020F0302020204030204" pitchFamily="34" charset="0"/>
                          <a:cs typeface="Arial" pitchFamily="34" charset="0"/>
                        </a:rPr>
                        <a:t>Rating</a:t>
                      </a:r>
                      <a:endParaRPr lang="nb-NO" sz="1200" noProof="0" dirty="0" smtClean="0">
                        <a:solidFill>
                          <a:schemeClr val="tx1"/>
                        </a:solidFill>
                        <a:latin typeface="Calibri Light" panose="020F0302020204030204" pitchFamily="34" charset="0"/>
                        <a:cs typeface="Arial" pitchFamily="34" charset="0"/>
                      </a:endParaRPr>
                    </a:p>
                    <a:p>
                      <a:pPr marL="180975" indent="-180975" algn="l">
                        <a:buFont typeface="Wingdings" pitchFamily="2" charset="2"/>
                        <a:buChar char="§"/>
                      </a:pPr>
                      <a:r>
                        <a:rPr lang="nb-NO" sz="1200" baseline="0" noProof="0" dirty="0" smtClean="0">
                          <a:solidFill>
                            <a:schemeClr val="tx1"/>
                          </a:solidFill>
                          <a:latin typeface="Calibri Light" panose="020F0302020204030204" pitchFamily="34" charset="0"/>
                          <a:cs typeface="Arial" pitchFamily="34" charset="0"/>
                        </a:rPr>
                        <a:t>Prosjektfinansiering</a:t>
                      </a:r>
                    </a:p>
                  </a:txBody>
                  <a:tcPr marL="108000" marR="108000" marT="144000" marB="10800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180975" indent="-180975" algn="l">
                        <a:buFont typeface="Wingdings" pitchFamily="2" charset="2"/>
                        <a:buChar char="§"/>
                      </a:pPr>
                      <a:r>
                        <a:rPr lang="nb-NO" sz="1100" baseline="0" noProof="0" dirty="0" smtClean="0">
                          <a:solidFill>
                            <a:schemeClr val="tx1"/>
                          </a:solidFill>
                          <a:latin typeface="Calibri Light" panose="020F0302020204030204" pitchFamily="34" charset="0"/>
                          <a:cs typeface="Arial" pitchFamily="34" charset="0"/>
                        </a:rPr>
                        <a:t> </a:t>
                      </a:r>
                      <a:r>
                        <a:rPr lang="nb-NO" sz="1200" baseline="0" noProof="0" dirty="0" smtClean="0">
                          <a:solidFill>
                            <a:schemeClr val="tx1"/>
                          </a:solidFill>
                          <a:latin typeface="Calibri Light" panose="020F0302020204030204" pitchFamily="34" charset="0"/>
                          <a:cs typeface="Arial" pitchFamily="34" charset="0"/>
                        </a:rPr>
                        <a:t>Web-basert finansverktøy </a:t>
                      </a:r>
                    </a:p>
                    <a:p>
                      <a:pPr marL="180975" indent="-180975" algn="l">
                        <a:buFont typeface="Wingdings" pitchFamily="2" charset="2"/>
                        <a:buChar char="§"/>
                      </a:pPr>
                      <a:r>
                        <a:rPr lang="nb-NO" sz="1200" baseline="0" noProof="0" dirty="0" smtClean="0">
                          <a:solidFill>
                            <a:schemeClr val="tx1"/>
                          </a:solidFill>
                          <a:latin typeface="Calibri Light" panose="020F0302020204030204" pitchFamily="34" charset="0"/>
                          <a:cs typeface="Arial" pitchFamily="34" charset="0"/>
                        </a:rPr>
                        <a:t> Porteføljestyring</a:t>
                      </a:r>
                    </a:p>
                    <a:p>
                      <a:pPr marL="180975" indent="-180975" algn="l">
                        <a:buFont typeface="Wingdings" pitchFamily="2" charset="2"/>
                        <a:buChar char="§"/>
                      </a:pPr>
                      <a:r>
                        <a:rPr lang="nb-NO" sz="1200" baseline="0" noProof="0" dirty="0" smtClean="0">
                          <a:solidFill>
                            <a:schemeClr val="tx1"/>
                          </a:solidFill>
                          <a:latin typeface="Calibri Light" panose="020F0302020204030204" pitchFamily="34" charset="0"/>
                          <a:cs typeface="Arial" pitchFamily="34" charset="0"/>
                        </a:rPr>
                        <a:t> Rapportering </a:t>
                      </a:r>
                    </a:p>
                    <a:p>
                      <a:pPr marL="180975" indent="-180975" algn="l">
                        <a:buFont typeface="Wingdings" pitchFamily="2" charset="2"/>
                        <a:buChar char="§"/>
                      </a:pPr>
                      <a:r>
                        <a:rPr lang="nb-NO" sz="1200" baseline="0" noProof="0" dirty="0" smtClean="0">
                          <a:solidFill>
                            <a:schemeClr val="tx1"/>
                          </a:solidFill>
                          <a:latin typeface="Calibri Light" panose="020F0302020204030204" pitchFamily="34" charset="0"/>
                          <a:cs typeface="Arial" pitchFamily="34" charset="0"/>
                        </a:rPr>
                        <a:t> Verdsettelse </a:t>
                      </a:r>
                    </a:p>
                    <a:p>
                      <a:pPr marL="180975" indent="-180975" algn="l">
                        <a:buFont typeface="Wingdings" pitchFamily="2" charset="2"/>
                        <a:buChar char="§"/>
                      </a:pPr>
                      <a:r>
                        <a:rPr lang="nb-NO" sz="1200" baseline="0" noProof="0" dirty="0" smtClean="0">
                          <a:solidFill>
                            <a:schemeClr val="tx1"/>
                          </a:solidFill>
                          <a:latin typeface="Calibri Light" panose="020F0302020204030204" pitchFamily="34" charset="0"/>
                          <a:cs typeface="Arial" pitchFamily="34" charset="0"/>
                        </a:rPr>
                        <a:t> Budsjettering </a:t>
                      </a:r>
                    </a:p>
                  </a:txBody>
                  <a:tcPr marL="108000" marR="108000" marT="144000" marB="10800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38822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nb-NO" sz="1100" b="1" i="0" u="none" strike="noStrike" cap="none" normalizeH="0" baseline="0" noProof="0" dirty="0" smtClean="0">
                        <a:ln>
                          <a:noFill/>
                        </a:ln>
                        <a:solidFill>
                          <a:schemeClr val="tx1"/>
                        </a:solidFill>
                        <a:effectLst/>
                        <a:latin typeface="Calibri Light" panose="020F03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200" b="1" i="0" u="none" strike="noStrike" cap="none" normalizeH="0" baseline="0" noProof="0" dirty="0" smtClean="0">
                          <a:ln>
                            <a:noFill/>
                          </a:ln>
                          <a:solidFill>
                            <a:schemeClr val="tx1"/>
                          </a:solidFill>
                          <a:effectLst/>
                          <a:latin typeface="Calibri Light" panose="020F0302020204030204" pitchFamily="34" charset="0"/>
                          <a:cs typeface="Arial" charset="0"/>
                        </a:rPr>
                        <a:t>Aktiva under forvaltning</a:t>
                      </a:r>
                    </a:p>
                    <a:p>
                      <a:pPr marL="265113" marR="0" lvl="0" indent="-265113"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200" b="1" i="0" u="none" strike="noStrike" cap="none" normalizeH="0" baseline="0" noProof="0" dirty="0" smtClean="0">
                          <a:ln>
                            <a:noFill/>
                          </a:ln>
                          <a:solidFill>
                            <a:schemeClr val="tx1"/>
                          </a:solidFill>
                          <a:effectLst/>
                          <a:latin typeface="Calibri Light" panose="020F0302020204030204" pitchFamily="34" charset="0"/>
                          <a:cs typeface="Arial" charset="0"/>
                        </a:rPr>
                        <a:t> </a:t>
                      </a:r>
                      <a:endParaRPr kumimoji="0" lang="nb-NO" sz="1200" b="0" i="0" u="none" strike="noStrike" cap="none" normalizeH="0" baseline="0" noProof="0" dirty="0" smtClean="0">
                        <a:ln>
                          <a:noFill/>
                        </a:ln>
                        <a:solidFill>
                          <a:schemeClr val="tx1"/>
                        </a:solidFill>
                        <a:effectLst/>
                        <a:latin typeface="Calibri Light" panose="020F0302020204030204" pitchFamily="34"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nb-NO" sz="1200" b="0" i="0" u="none" strike="noStrike" cap="none" normalizeH="0" baseline="0" noProof="0" dirty="0" smtClean="0">
                          <a:ln>
                            <a:noFill/>
                          </a:ln>
                          <a:solidFill>
                            <a:schemeClr val="tx1"/>
                          </a:solidFill>
                          <a:effectLst/>
                          <a:latin typeface="Calibri Light" panose="020F0302020204030204" pitchFamily="34" charset="0"/>
                          <a:cs typeface="Arial" charset="0"/>
                        </a:rPr>
                        <a:t>NOK ~ 825 mill. (Aksjer og renter)</a:t>
                      </a:r>
                    </a:p>
                  </a:txBody>
                  <a:tcPr marL="108000" marR="10800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nb-NO" sz="1100" b="1" i="0" u="none" strike="noStrike" cap="none" normalizeH="0" baseline="0" noProof="0" dirty="0" smtClean="0">
                        <a:ln>
                          <a:noFill/>
                        </a:ln>
                        <a:solidFill>
                          <a:schemeClr val="tx1"/>
                        </a:solidFill>
                        <a:effectLst/>
                        <a:latin typeface="Calibri Light" panose="020F03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200" b="1" i="0" u="none" strike="noStrike" cap="none" normalizeH="0" baseline="0" noProof="0" dirty="0" smtClean="0">
                          <a:ln>
                            <a:noFill/>
                          </a:ln>
                          <a:solidFill>
                            <a:schemeClr val="tx1"/>
                          </a:solidFill>
                          <a:effectLst/>
                          <a:latin typeface="Calibri Light" panose="020F0302020204030204" pitchFamily="34" charset="0"/>
                          <a:cs typeface="Arial" charset="0"/>
                        </a:rPr>
                        <a:t>Gjeld under forvaltning</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nb-NO" sz="1200" b="1" i="0" u="none" strike="noStrike" cap="none" normalizeH="0" baseline="0" noProof="0" dirty="0" smtClean="0">
                        <a:ln>
                          <a:noFill/>
                        </a:ln>
                        <a:solidFill>
                          <a:schemeClr val="tx1"/>
                        </a:solidFill>
                        <a:effectLst/>
                        <a:latin typeface="Calibri Light" panose="020F0302020204030204" pitchFamily="34"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Wingdings" pitchFamily="2" charset="2"/>
                        <a:buChar char="§"/>
                        <a:tabLst/>
                      </a:pPr>
                      <a:r>
                        <a:rPr kumimoji="0" lang="nb-NO" sz="1200" b="0" i="0" u="none" strike="noStrike" cap="none" normalizeH="0" baseline="0" noProof="0" dirty="0" smtClean="0">
                          <a:ln>
                            <a:noFill/>
                          </a:ln>
                          <a:solidFill>
                            <a:schemeClr val="tx1"/>
                          </a:solidFill>
                          <a:effectLst/>
                          <a:latin typeface="Calibri Light" panose="020F0302020204030204" pitchFamily="34" charset="0"/>
                          <a:cs typeface="Arial" charset="0"/>
                        </a:rPr>
                        <a:t>Mer enn NOK 60 mrd. for norske (fylkes-)kommuner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nb-NO" sz="1100" b="1" i="0" u="none" strike="noStrike" cap="none" normalizeH="0" baseline="0" noProof="0" dirty="0" smtClean="0">
                        <a:ln>
                          <a:noFill/>
                        </a:ln>
                        <a:solidFill>
                          <a:schemeClr val="tx1"/>
                        </a:solidFill>
                        <a:effectLst/>
                        <a:latin typeface="Calibri Light" panose="020F03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nb-NO" sz="1100" b="0" i="0" u="none" strike="noStrike" cap="none" normalizeH="0" baseline="0" noProof="0" dirty="0" smtClean="0">
                        <a:ln>
                          <a:noFill/>
                        </a:ln>
                        <a:solidFill>
                          <a:schemeClr val="tx1"/>
                        </a:solidFill>
                        <a:effectLst/>
                        <a:latin typeface="Calibri Light" panose="020F03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nb-NO" sz="1100" b="1" i="0" u="none" strike="noStrike" cap="none" normalizeH="0" baseline="0" noProof="0" dirty="0" smtClean="0">
                        <a:ln>
                          <a:noFill/>
                        </a:ln>
                        <a:solidFill>
                          <a:schemeClr val="tx1"/>
                        </a:solidFill>
                        <a:effectLst/>
                        <a:latin typeface="Calibri Light" panose="020F0302020204030204"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nb-NO" sz="1100" b="1" i="0" u="none" strike="noStrike" cap="none" normalizeH="0" baseline="0" noProof="0" dirty="0" smtClean="0">
                        <a:ln>
                          <a:noFill/>
                        </a:ln>
                        <a:solidFill>
                          <a:schemeClr val="tx1"/>
                        </a:solidFill>
                        <a:effectLst/>
                        <a:latin typeface="Calibri Light" panose="020F0302020204030204" pitchFamily="34" charset="0"/>
                        <a:cs typeface="Arial" charset="0"/>
                      </a:endParaRPr>
                    </a:p>
                  </a:txBody>
                  <a:tcPr marL="84406" marR="84406"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l">
                        <a:buFont typeface="Wingdings" pitchFamily="2" charset="2"/>
                        <a:buChar char="§"/>
                      </a:pPr>
                      <a:endParaRPr lang="nb-NO" sz="1100" b="1" baseline="0" noProof="0" dirty="0" smtClean="0">
                        <a:solidFill>
                          <a:schemeClr val="tx1"/>
                        </a:solidFill>
                        <a:latin typeface="Calibri Light" panose="020F0302020204030204" pitchFamily="34" charset="0"/>
                        <a:cs typeface="Arial" pitchFamily="34" charset="0"/>
                      </a:endParaRPr>
                    </a:p>
                    <a:p>
                      <a:pPr algn="l">
                        <a:buFont typeface="Wingdings" pitchFamily="2" charset="2"/>
                        <a:buNone/>
                      </a:pPr>
                      <a:r>
                        <a:rPr lang="nb-NO" sz="1200" b="1" baseline="0" noProof="0" dirty="0" smtClean="0">
                          <a:solidFill>
                            <a:schemeClr val="tx1"/>
                          </a:solidFill>
                          <a:latin typeface="Calibri Light" panose="020F0302020204030204" pitchFamily="34" charset="0"/>
                          <a:cs typeface="Arial" pitchFamily="34" charset="0"/>
                        </a:rPr>
                        <a:t>Virksomhetsområder</a:t>
                      </a:r>
                    </a:p>
                    <a:p>
                      <a:pPr algn="l">
                        <a:buFont typeface="Wingdings" pitchFamily="2" charset="2"/>
                        <a:buChar char="§"/>
                      </a:pPr>
                      <a:endParaRPr lang="nb-NO" sz="1200" b="0" baseline="0" noProof="0" dirty="0" smtClean="0">
                        <a:solidFill>
                          <a:schemeClr val="tx1"/>
                        </a:solidFill>
                        <a:latin typeface="Calibri Light" panose="020F0302020204030204" pitchFamily="34" charset="0"/>
                        <a:cs typeface="Arial" pitchFamily="34" charset="0"/>
                      </a:endParaRPr>
                    </a:p>
                    <a:p>
                      <a:pPr marL="180975" indent="-180975" algn="l">
                        <a:buFont typeface="Wingdings" pitchFamily="2" charset="2"/>
                        <a:buChar char="§"/>
                      </a:pPr>
                      <a:r>
                        <a:rPr lang="nb-NO" sz="1200" b="0" baseline="0" noProof="0" dirty="0" smtClean="0">
                          <a:solidFill>
                            <a:schemeClr val="tx1"/>
                          </a:solidFill>
                          <a:latin typeface="Calibri Light" panose="020F0302020204030204" pitchFamily="34" charset="0"/>
                          <a:cs typeface="Arial" pitchFamily="34" charset="0"/>
                        </a:rPr>
                        <a:t>Kommuner og fylkeskommuner</a:t>
                      </a:r>
                    </a:p>
                    <a:p>
                      <a:pPr marL="180975" indent="-180975" algn="l">
                        <a:buFont typeface="Wingdings" pitchFamily="2" charset="2"/>
                        <a:buChar char="§"/>
                      </a:pPr>
                      <a:r>
                        <a:rPr lang="nb-NO" sz="1200" b="0" baseline="0" noProof="0" dirty="0" smtClean="0">
                          <a:solidFill>
                            <a:schemeClr val="tx1"/>
                          </a:solidFill>
                          <a:latin typeface="Calibri Light" panose="020F0302020204030204" pitchFamily="34" charset="0"/>
                          <a:cs typeface="Arial" pitchFamily="34" charset="0"/>
                        </a:rPr>
                        <a:t>Bompengeselskap</a:t>
                      </a:r>
                    </a:p>
                    <a:p>
                      <a:pPr marL="180975" indent="-180975" algn="l">
                        <a:buFont typeface="Wingdings" pitchFamily="2" charset="2"/>
                        <a:buChar char="§"/>
                      </a:pPr>
                      <a:r>
                        <a:rPr lang="nb-NO" sz="1200" b="0" baseline="0" noProof="0" dirty="0" smtClean="0">
                          <a:solidFill>
                            <a:schemeClr val="tx1"/>
                          </a:solidFill>
                          <a:latin typeface="Calibri Light" panose="020F0302020204030204" pitchFamily="34" charset="0"/>
                          <a:cs typeface="Arial" pitchFamily="34" charset="0"/>
                        </a:rPr>
                        <a:t>Kraftselskap</a:t>
                      </a:r>
                    </a:p>
                    <a:p>
                      <a:pPr algn="l">
                        <a:buFont typeface="Wingdings" pitchFamily="2" charset="2"/>
                        <a:buChar char="§"/>
                      </a:pPr>
                      <a:endParaRPr lang="nb-NO" sz="1100" b="0" baseline="0" noProof="0" dirty="0" smtClean="0">
                        <a:solidFill>
                          <a:schemeClr val="tx1"/>
                        </a:solidFill>
                        <a:latin typeface="Calibri Light" panose="020F0302020204030204" pitchFamily="34" charset="0"/>
                        <a:cs typeface="Arial" pitchFamily="34" charset="0"/>
                      </a:endParaRPr>
                    </a:p>
                    <a:p>
                      <a:pPr algn="l">
                        <a:buFont typeface="Wingdings" pitchFamily="2" charset="2"/>
                        <a:buChar char="§"/>
                      </a:pPr>
                      <a:endParaRPr lang="nb-NO" sz="1100" b="0" baseline="0" noProof="0" dirty="0" smtClean="0">
                        <a:solidFill>
                          <a:schemeClr val="tx1"/>
                        </a:solidFill>
                        <a:latin typeface="Calibri Light" panose="020F0302020204030204" pitchFamily="34" charset="0"/>
                        <a:cs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l">
                        <a:buFont typeface="Wingdings" pitchFamily="2" charset="2"/>
                        <a:buChar char="§"/>
                      </a:pPr>
                      <a:endParaRPr lang="nb-NO" sz="1100" b="0" baseline="0" noProof="0" dirty="0" smtClean="0">
                        <a:solidFill>
                          <a:schemeClr val="tx1"/>
                        </a:solidFill>
                        <a:latin typeface="Calibri Light" panose="020F0302020204030204" pitchFamily="34" charset="0"/>
                        <a:cs typeface="Arial" pitchFamily="34" charset="0"/>
                      </a:endParaRPr>
                    </a:p>
                    <a:p>
                      <a:pPr algn="l">
                        <a:buFont typeface="Wingdings" pitchFamily="2" charset="2"/>
                        <a:buNone/>
                      </a:pPr>
                      <a:r>
                        <a:rPr lang="nb-NO" sz="1200" b="1" baseline="0" noProof="0" dirty="0" smtClean="0">
                          <a:solidFill>
                            <a:schemeClr val="tx1"/>
                          </a:solidFill>
                          <a:latin typeface="Calibri Light" panose="020F0302020204030204" pitchFamily="34" charset="0"/>
                          <a:cs typeface="Arial" pitchFamily="34" charset="0"/>
                        </a:rPr>
                        <a:t>Målgrupper</a:t>
                      </a:r>
                    </a:p>
                    <a:p>
                      <a:pPr algn="l">
                        <a:buFont typeface="Wingdings" pitchFamily="2" charset="2"/>
                        <a:buChar char="§"/>
                      </a:pPr>
                      <a:endParaRPr lang="nb-NO" sz="1200" b="0" baseline="0" noProof="0" dirty="0" smtClean="0">
                        <a:solidFill>
                          <a:schemeClr val="tx1"/>
                        </a:solidFill>
                        <a:latin typeface="Calibri Light" panose="020F0302020204030204" pitchFamily="34" charset="0"/>
                        <a:cs typeface="Arial" pitchFamily="34" charset="0"/>
                      </a:endParaRPr>
                    </a:p>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
                        <a:tabLst/>
                        <a:defRPr/>
                      </a:pPr>
                      <a:r>
                        <a:rPr lang="nb-NO" sz="1200" b="0" baseline="0" noProof="0" dirty="0" smtClean="0">
                          <a:solidFill>
                            <a:schemeClr val="tx1"/>
                          </a:solidFill>
                          <a:latin typeface="Calibri Light" panose="020F0302020204030204" pitchFamily="34" charset="0"/>
                          <a:cs typeface="Arial" pitchFamily="34" charset="0"/>
                        </a:rPr>
                        <a:t>Kommuner og fylkeskommuner</a:t>
                      </a:r>
                    </a:p>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
                        <a:tabLst/>
                        <a:defRPr/>
                      </a:pPr>
                      <a:r>
                        <a:rPr lang="nb-NO" sz="1200" b="0" baseline="0" noProof="0" dirty="0" smtClean="0">
                          <a:solidFill>
                            <a:schemeClr val="tx1"/>
                          </a:solidFill>
                          <a:latin typeface="Calibri Light" panose="020F0302020204030204" pitchFamily="34" charset="0"/>
                          <a:cs typeface="Arial" pitchFamily="34" charset="0"/>
                        </a:rPr>
                        <a:t>Banker</a:t>
                      </a:r>
                    </a:p>
                    <a:p>
                      <a:pPr marL="180975" marR="0" indent="-180975" algn="l" defTabSz="914400" rtl="0" eaLnBrk="1" fontAlgn="auto" latinLnBrk="0" hangingPunct="1">
                        <a:lnSpc>
                          <a:spcPct val="100000"/>
                        </a:lnSpc>
                        <a:spcBef>
                          <a:spcPts val="0"/>
                        </a:spcBef>
                        <a:spcAft>
                          <a:spcPts val="0"/>
                        </a:spcAft>
                        <a:buClrTx/>
                        <a:buSzTx/>
                        <a:buFont typeface="Wingdings" pitchFamily="2" charset="2"/>
                        <a:buChar char="§"/>
                        <a:tabLst/>
                        <a:defRPr/>
                      </a:pPr>
                      <a:r>
                        <a:rPr lang="nb-NO" sz="1200" b="0" baseline="0" noProof="0" dirty="0" smtClean="0">
                          <a:solidFill>
                            <a:schemeClr val="tx1"/>
                          </a:solidFill>
                          <a:latin typeface="Calibri Light" panose="020F0302020204030204" pitchFamily="34" charset="0"/>
                          <a:cs typeface="Arial" pitchFamily="34" charset="0"/>
                        </a:rPr>
                        <a:t>Kraftselskap</a:t>
                      </a:r>
                    </a:p>
                    <a:p>
                      <a:pPr marL="180975" marR="0" indent="-180975" algn="l" defTabSz="914400" rtl="0" eaLnBrk="1" fontAlgn="auto" latinLnBrk="0" hangingPunct="1">
                        <a:lnSpc>
                          <a:spcPct val="100000"/>
                        </a:lnSpc>
                        <a:spcBef>
                          <a:spcPts val="0"/>
                        </a:spcBef>
                        <a:spcAft>
                          <a:spcPts val="0"/>
                        </a:spcAft>
                        <a:buClrTx/>
                        <a:buSzTx/>
                        <a:buFont typeface="Wingdings" pitchFamily="2" charset="2"/>
                        <a:buChar char="§"/>
                        <a:tabLst/>
                        <a:defRPr/>
                      </a:pPr>
                      <a:r>
                        <a:rPr lang="nb-NO" sz="1200" b="0" baseline="0" noProof="0" dirty="0" smtClean="0">
                          <a:solidFill>
                            <a:schemeClr val="tx1"/>
                          </a:solidFill>
                          <a:latin typeface="Calibri Light" panose="020F0302020204030204" pitchFamily="34" charset="0"/>
                          <a:cs typeface="Arial" pitchFamily="34" charset="0"/>
                        </a:rPr>
                        <a:t>Eiendomsselskap</a:t>
                      </a:r>
                    </a:p>
                    <a:p>
                      <a:pPr algn="l">
                        <a:buFont typeface="Wingdings" pitchFamily="2" charset="2"/>
                        <a:buChar char="§"/>
                      </a:pPr>
                      <a:endParaRPr lang="nb-NO" sz="1100" b="0" baseline="0" noProof="0" dirty="0" smtClean="0">
                        <a:solidFill>
                          <a:schemeClr val="tx1"/>
                        </a:solidFill>
                        <a:latin typeface="Calibri Light" panose="020F0302020204030204" pitchFamily="34" charset="0"/>
                        <a:cs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11" name="Rektangel 10"/>
          <p:cNvSpPr/>
          <p:nvPr/>
        </p:nvSpPr>
        <p:spPr>
          <a:xfrm>
            <a:off x="571800" y="827999"/>
            <a:ext cx="2131200" cy="936000"/>
          </a:xfrm>
          <a:prstGeom prst="rect">
            <a:avLst/>
          </a:prstGeom>
          <a:blipFill>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12" name="Rektangel 11"/>
          <p:cNvSpPr/>
          <p:nvPr/>
        </p:nvSpPr>
        <p:spPr>
          <a:xfrm>
            <a:off x="2735400" y="828000"/>
            <a:ext cx="2199600" cy="936000"/>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13" name="Rektangel 12"/>
          <p:cNvSpPr/>
          <p:nvPr/>
        </p:nvSpPr>
        <p:spPr>
          <a:xfrm>
            <a:off x="4967400" y="828000"/>
            <a:ext cx="2124000" cy="936000"/>
          </a:xfrm>
          <a:prstGeom prst="rect">
            <a:avLst/>
          </a:prstGeom>
          <a:blipFill>
            <a:blip r:embed="rId4" cstate="email">
              <a:duotone>
                <a:prstClr val="black"/>
                <a:schemeClr val="tx2">
                  <a:lumMod val="60000"/>
                  <a:lumOff val="40000"/>
                  <a:tint val="45000"/>
                  <a:satMod val="400000"/>
                </a:schemeClr>
              </a:duotone>
              <a:lum bright="1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8" name="Plassholder for lysbildenummer 4"/>
          <p:cNvSpPr>
            <a:spLocks noGrp="1"/>
          </p:cNvSpPr>
          <p:nvPr>
            <p:ph type="sldNum" sz="quarter" idx="4294967295"/>
          </p:nvPr>
        </p:nvSpPr>
        <p:spPr>
          <a:xfrm>
            <a:off x="0" y="6453336"/>
            <a:ext cx="928800" cy="404664"/>
          </a:xfrm>
          <a:prstGeom prst="rect">
            <a:avLst/>
          </a:prstGeom>
        </p:spPr>
        <p:txBody>
          <a:bodyPr anchor="ctr"/>
          <a:lstStyle/>
          <a:p>
            <a:pPr algn="ctr">
              <a:defRPr/>
            </a:pPr>
            <a:fld id="{4D77DE57-7419-4DDD-93A2-1BF3226C7BDD}" type="slidenum">
              <a:rPr lang="nb-NO" sz="1000" i="1">
                <a:solidFill>
                  <a:schemeClr val="accent1">
                    <a:lumMod val="75000"/>
                  </a:schemeClr>
                </a:solidFill>
                <a:latin typeface="Times New Roman" pitchFamily="18" charset="0"/>
              </a:rPr>
              <a:pPr algn="ctr">
                <a:defRPr/>
              </a:pPr>
              <a:t>6</a:t>
            </a:fld>
            <a:endParaRPr lang="nb-NO" sz="1000" i="1" dirty="0">
              <a:solidFill>
                <a:schemeClr val="accent1">
                  <a:lumMod val="75000"/>
                </a:schemeClr>
              </a:solidFill>
              <a:latin typeface="Times New Roman" pitchFamily="18" charset="0"/>
            </a:endParaRPr>
          </a:p>
        </p:txBody>
      </p:sp>
      <p:pic>
        <p:nvPicPr>
          <p:cNvPr id="59393" name="Picture 1"/>
          <p:cNvPicPr>
            <a:picLocks noChangeArrowheads="1"/>
          </p:cNvPicPr>
          <p:nvPr/>
        </p:nvPicPr>
        <p:blipFill>
          <a:blip r:embed="rId5" cstate="print"/>
          <a:srcRect/>
          <a:stretch>
            <a:fillRect/>
          </a:stretch>
        </p:blipFill>
        <p:spPr bwMode="auto">
          <a:xfrm>
            <a:off x="7127400" y="828000"/>
            <a:ext cx="2203200" cy="936000"/>
          </a:xfrm>
          <a:prstGeom prst="rect">
            <a:avLst/>
          </a:prstGeom>
          <a:noFill/>
          <a:ln w="9525">
            <a:noFill/>
            <a:miter lim="800000"/>
            <a:headEnd/>
            <a:tailEnd/>
          </a:ln>
        </p:spPr>
      </p:pic>
    </p:spTree>
    <p:extLst>
      <p:ext uri="{BB962C8B-B14F-4D97-AF65-F5344CB8AC3E}">
        <p14:creationId xmlns:p14="http://schemas.microsoft.com/office/powerpoint/2010/main" val="3665738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ssholder for innhold 4"/>
          <p:cNvGraphicFramePr>
            <a:graphicFrameLocks noGrp="1"/>
          </p:cNvGraphicFramePr>
          <p:nvPr>
            <p:ph idx="1"/>
            <p:extLst>
              <p:ext uri="{D42A27DB-BD31-4B8C-83A1-F6EECF244321}">
                <p14:modId xmlns:p14="http://schemas.microsoft.com/office/powerpoint/2010/main" val="738547748"/>
              </p:ext>
            </p:extLst>
          </p:nvPr>
        </p:nvGraphicFramePr>
        <p:xfrm>
          <a:off x="876500" y="681990"/>
          <a:ext cx="8153000" cy="5494020"/>
        </p:xfrm>
        <a:graphic>
          <a:graphicData uri="http://schemas.openxmlformats.org/drawingml/2006/table">
            <a:tbl>
              <a:tblPr bandRow="1">
                <a:tableStyleId>{5C22544A-7EE6-4342-B048-85BDC9FD1C3A}</a:tableStyleId>
              </a:tblPr>
              <a:tblGrid>
                <a:gridCol w="451624"/>
                <a:gridCol w="2133924"/>
                <a:gridCol w="499643"/>
                <a:gridCol w="2498215"/>
                <a:gridCol w="499643"/>
                <a:gridCol w="2069951"/>
              </a:tblGrid>
              <a:tr h="334728">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b="0" kern="1200" dirty="0" smtClean="0">
                          <a:solidFill>
                            <a:schemeClr val="dk1"/>
                          </a:solidFill>
                          <a:latin typeface="Arial" pitchFamily="34" charset="0"/>
                          <a:ea typeface="+mn-ea"/>
                          <a:cs typeface="Arial" pitchFamily="34" charset="0"/>
                        </a:rPr>
                        <a:t>Hordaland</a:t>
                      </a:r>
                      <a:endParaRPr lang="nb-NO" sz="20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tx1"/>
                          </a:solidFill>
                          <a:latin typeface="Arial" pitchFamily="34" charset="0"/>
                          <a:ea typeface="+mn-ea"/>
                          <a:cs typeface="Arial" pitchFamily="34" charset="0"/>
                        </a:rPr>
                        <a:t>Lysevegen</a:t>
                      </a:r>
                      <a:endParaRPr lang="nb-NO" sz="1800" b="0" kern="1200" dirty="0">
                        <a:solidFill>
                          <a:schemeClr val="tx1"/>
                        </a:solidFill>
                        <a:latin typeface="Arial" pitchFamily="34" charset="0"/>
                        <a:ea typeface="+mn-ea"/>
                        <a:cs typeface="Arial" pitchFamily="34" charset="0"/>
                      </a:endParaRPr>
                    </a:p>
                  </a:txBody>
                  <a:tcPr marL="68580" marR="68580" marT="34290" marB="34290">
                    <a:noFill/>
                  </a:tcPr>
                </a:tc>
                <a:tc>
                  <a:txBody>
                    <a:bodyPr/>
                    <a:lstStyle/>
                    <a:p>
                      <a:pPr marL="0" algn="l" defTabSz="914400" rtl="0" eaLnBrk="1" latinLnBrk="0" hangingPunct="1"/>
                      <a:endParaRPr lang="nb-NO" sz="1400" b="1" kern="1200" dirty="0">
                        <a:solidFill>
                          <a:schemeClr val="lt1"/>
                        </a:solidFill>
                        <a:latin typeface="+mn-lt"/>
                        <a:ea typeface="+mn-ea"/>
                        <a:cs typeface="+mn-cs"/>
                      </a:endParaRPr>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b="0" kern="1200" dirty="0" smtClean="0">
                          <a:solidFill>
                            <a:schemeClr val="dk1"/>
                          </a:solidFill>
                          <a:latin typeface="Arial" pitchFamily="34" charset="0"/>
                          <a:ea typeface="+mn-ea"/>
                          <a:cs typeface="Arial" pitchFamily="34" charset="0"/>
                        </a:rPr>
                        <a:t>Telemark</a:t>
                      </a:r>
                      <a:endParaRPr lang="nb-NO" sz="2000" b="0" kern="1200" dirty="0">
                        <a:solidFill>
                          <a:schemeClr val="dk1"/>
                        </a:solidFill>
                        <a:latin typeface="Arial" pitchFamily="34" charset="0"/>
                        <a:ea typeface="+mn-ea"/>
                        <a:cs typeface="Arial" pitchFamily="34" charset="0"/>
                      </a:endParaRPr>
                    </a:p>
                  </a:txBody>
                  <a:tcPr marL="68580" marR="68580" marT="34290" marB="34290">
                    <a:noFill/>
                  </a:tcPr>
                </a:tc>
              </a:tr>
              <a:tr h="356692">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dirty="0" smtClean="0">
                          <a:latin typeface="Arial" pitchFamily="34" charset="0"/>
                          <a:cs typeface="Arial" pitchFamily="34" charset="0"/>
                        </a:rPr>
                        <a:t>Aurskog Høland </a:t>
                      </a:r>
                      <a:endParaRPr lang="nb-NO" sz="1800" b="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200" b="1"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Kvinnherad</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Sula</a:t>
                      </a:r>
                      <a:endParaRPr lang="nb-NO" sz="1800" b="0" kern="1200" dirty="0">
                        <a:solidFill>
                          <a:schemeClr val="dk1"/>
                        </a:solidFill>
                        <a:latin typeface="Arial" pitchFamily="34" charset="0"/>
                        <a:ea typeface="+mn-ea"/>
                        <a:cs typeface="Arial" pitchFamily="34" charset="0"/>
                      </a:endParaRPr>
                    </a:p>
                  </a:txBody>
                  <a:tcPr>
                    <a:noFill/>
                  </a:tcPr>
                </a:tc>
              </a:tr>
              <a:tr h="356692">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Bamble</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pPr algn="l"/>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Meland</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endParaRPr lang="nb-NO" sz="140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Suldal</a:t>
                      </a:r>
                      <a:endParaRPr lang="nb-NO" sz="1800" b="0" kern="1200" dirty="0">
                        <a:solidFill>
                          <a:schemeClr val="dk1"/>
                        </a:solidFill>
                        <a:latin typeface="Arial" pitchFamily="34" charset="0"/>
                        <a:ea typeface="+mn-ea"/>
                        <a:cs typeface="Arial" pitchFamily="34" charset="0"/>
                      </a:endParaRPr>
                    </a:p>
                  </a:txBody>
                  <a:tcPr>
                    <a:noFill/>
                  </a:tcPr>
                </a:tc>
              </a:tr>
              <a:tr h="356692">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Drangedal</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pPr algn="l"/>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Nittedal</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Sveio</a:t>
                      </a:r>
                      <a:endParaRPr lang="nb-NO" sz="1800" b="0" kern="1200" dirty="0">
                        <a:solidFill>
                          <a:schemeClr val="dk1"/>
                        </a:solidFill>
                        <a:latin typeface="Arial" pitchFamily="34" charset="0"/>
                        <a:ea typeface="+mn-ea"/>
                        <a:cs typeface="Arial" pitchFamily="34" charset="0"/>
                      </a:endParaRPr>
                    </a:p>
                  </a:txBody>
                  <a:tcPr>
                    <a:noFill/>
                  </a:tcPr>
                </a:tc>
              </a:tr>
              <a:tr h="356692">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Enebakk</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pPr algn="l"/>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Odda</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Tinn</a:t>
                      </a:r>
                      <a:endParaRPr lang="nb-NO" sz="1800" b="0" kern="1200" dirty="0">
                        <a:solidFill>
                          <a:schemeClr val="dk1"/>
                        </a:solidFill>
                        <a:latin typeface="Arial" pitchFamily="34" charset="0"/>
                        <a:ea typeface="+mn-ea"/>
                        <a:cs typeface="Arial" pitchFamily="34" charset="0"/>
                      </a:endParaRPr>
                    </a:p>
                  </a:txBody>
                  <a:tcPr>
                    <a:noFill/>
                  </a:tcPr>
                </a:tc>
              </a:tr>
              <a:tr h="356692">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Etne</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pPr algn="l"/>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Os</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Tysvær</a:t>
                      </a:r>
                      <a:endParaRPr lang="nb-NO" sz="1800" b="0" kern="1200" dirty="0">
                        <a:solidFill>
                          <a:schemeClr val="dk1"/>
                        </a:solidFill>
                        <a:latin typeface="Arial" pitchFamily="34" charset="0"/>
                        <a:ea typeface="+mn-ea"/>
                        <a:cs typeface="Arial" pitchFamily="34" charset="0"/>
                      </a:endParaRPr>
                    </a:p>
                  </a:txBody>
                  <a:tcPr>
                    <a:noFill/>
                  </a:tcPr>
                </a:tc>
              </a:tr>
              <a:tr h="356692">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Fet</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pPr algn="l"/>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Osterøy</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Ulstein &amp; (UEKF)</a:t>
                      </a:r>
                      <a:endParaRPr lang="nb-NO" sz="1800" b="0" kern="1200" dirty="0">
                        <a:solidFill>
                          <a:schemeClr val="dk1"/>
                        </a:solidFill>
                        <a:latin typeface="Arial" pitchFamily="34" charset="0"/>
                        <a:ea typeface="+mn-ea"/>
                        <a:cs typeface="Arial" pitchFamily="34" charset="0"/>
                      </a:endParaRPr>
                    </a:p>
                  </a:txBody>
                  <a:tcPr>
                    <a:noFill/>
                  </a:tcPr>
                </a:tc>
              </a:tr>
              <a:tr h="356692">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Fredrikstad</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pPr algn="l"/>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Porsgrunn</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Vaksdal</a:t>
                      </a:r>
                      <a:endParaRPr lang="nb-NO" sz="1800" b="0" kern="1200" dirty="0">
                        <a:solidFill>
                          <a:schemeClr val="dk1"/>
                        </a:solidFill>
                        <a:latin typeface="Arial" pitchFamily="34" charset="0"/>
                        <a:ea typeface="+mn-ea"/>
                        <a:cs typeface="Arial" pitchFamily="34" charset="0"/>
                      </a:endParaRPr>
                    </a:p>
                  </a:txBody>
                  <a:tcPr>
                    <a:noFill/>
                  </a:tcPr>
                </a:tc>
              </a:tr>
              <a:tr h="356692">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Haram</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pPr algn="l"/>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Rælingen</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Vanylven</a:t>
                      </a:r>
                      <a:endParaRPr lang="nb-NO" sz="1800" b="0" kern="1200" dirty="0">
                        <a:solidFill>
                          <a:schemeClr val="dk1"/>
                        </a:solidFill>
                        <a:latin typeface="Arial" pitchFamily="34" charset="0"/>
                        <a:ea typeface="+mn-ea"/>
                        <a:cs typeface="Arial" pitchFamily="34" charset="0"/>
                      </a:endParaRPr>
                    </a:p>
                  </a:txBody>
                  <a:tcPr>
                    <a:noFill/>
                  </a:tcPr>
                </a:tc>
              </a:tr>
              <a:tr h="356692">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Hareid</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pPr algn="l"/>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Skedsmo</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Vindafjord</a:t>
                      </a:r>
                      <a:endParaRPr lang="nb-NO" sz="1800" b="0" kern="1200" dirty="0">
                        <a:solidFill>
                          <a:schemeClr val="dk1"/>
                        </a:solidFill>
                        <a:latin typeface="Arial" pitchFamily="34" charset="0"/>
                        <a:ea typeface="+mn-ea"/>
                        <a:cs typeface="Arial" pitchFamily="34" charset="0"/>
                      </a:endParaRPr>
                    </a:p>
                  </a:txBody>
                  <a:tcPr>
                    <a:noFill/>
                  </a:tcPr>
                </a:tc>
              </a:tr>
              <a:tr h="356692">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Herøy</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pPr algn="l"/>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Siljan</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Vinje</a:t>
                      </a:r>
                      <a:endParaRPr lang="nb-NO" sz="1800" b="0" kern="1200" dirty="0">
                        <a:solidFill>
                          <a:schemeClr val="dk1"/>
                        </a:solidFill>
                        <a:latin typeface="Arial" pitchFamily="34" charset="0"/>
                        <a:ea typeface="+mn-ea"/>
                        <a:cs typeface="Arial" pitchFamily="34" charset="0"/>
                      </a:endParaRPr>
                    </a:p>
                  </a:txBody>
                  <a:tcPr>
                    <a:noFill/>
                  </a:tcPr>
                </a:tc>
              </a:tr>
              <a:tr h="356692">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Kongsberg</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pPr algn="l"/>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Skien</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Ørsta</a:t>
                      </a:r>
                      <a:endParaRPr lang="nb-NO" sz="1800" b="0" kern="1200" dirty="0">
                        <a:solidFill>
                          <a:schemeClr val="dk1"/>
                        </a:solidFill>
                        <a:latin typeface="Arial" pitchFamily="34" charset="0"/>
                        <a:ea typeface="+mn-ea"/>
                        <a:cs typeface="Arial" pitchFamily="34" charset="0"/>
                      </a:endParaRPr>
                    </a:p>
                  </a:txBody>
                  <a:tcPr>
                    <a:noFill/>
                  </a:tcPr>
                </a:tc>
              </a:tr>
              <a:tr h="356692">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Kragerø</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pPr algn="l"/>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Sola</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Østre Toten</a:t>
                      </a:r>
                      <a:endParaRPr lang="nb-NO" sz="1800" b="0" kern="1200" dirty="0">
                        <a:solidFill>
                          <a:schemeClr val="dk1"/>
                        </a:solidFill>
                        <a:latin typeface="Arial" pitchFamily="34" charset="0"/>
                        <a:ea typeface="+mn-ea"/>
                        <a:cs typeface="Arial" pitchFamily="34" charset="0"/>
                      </a:endParaRPr>
                    </a:p>
                  </a:txBody>
                  <a:tcPr>
                    <a:noFill/>
                  </a:tcPr>
                </a:tc>
              </a:tr>
              <a:tr h="356692">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Kvam</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pPr algn="l"/>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Stord</a:t>
                      </a: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Hardangerbrua</a:t>
                      </a:r>
                      <a:endParaRPr lang="nb-NO" sz="1800" b="0" kern="1200" dirty="0">
                        <a:solidFill>
                          <a:schemeClr val="dk1"/>
                        </a:solidFill>
                        <a:latin typeface="Arial" pitchFamily="34" charset="0"/>
                        <a:ea typeface="+mn-ea"/>
                        <a:cs typeface="Arial" pitchFamily="34" charset="0"/>
                      </a:endParaRPr>
                    </a:p>
                  </a:txBody>
                  <a:tcPr>
                    <a:noFill/>
                  </a:tcPr>
                </a:tc>
              </a:tr>
              <a:tr h="356692">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pPr algn="l"/>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800" b="0" kern="1200" dirty="0">
                        <a:solidFill>
                          <a:schemeClr val="dk1"/>
                        </a:solidFill>
                        <a:latin typeface="Arial" pitchFamily="34" charset="0"/>
                        <a:ea typeface="+mn-ea"/>
                        <a:cs typeface="Arial" pitchFamily="34" charset="0"/>
                      </a:endParaRPr>
                    </a:p>
                  </a:txBody>
                  <a:tcPr marL="68580" marR="68580" marT="34290" marB="34290">
                    <a:noFill/>
                  </a:tcPr>
                </a:tc>
                <a:tc>
                  <a:txBody>
                    <a:bodyPr/>
                    <a:lstStyle/>
                    <a:p>
                      <a:endParaRPr lang="nb-NO" sz="1400" dirty="0"/>
                    </a:p>
                  </a:txBody>
                  <a:tcPr marL="68580" marR="68580"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0" kern="1200" dirty="0" smtClean="0">
                          <a:solidFill>
                            <a:schemeClr val="dk1"/>
                          </a:solidFill>
                          <a:latin typeface="Arial" pitchFamily="34" charset="0"/>
                          <a:ea typeface="+mn-ea"/>
                          <a:cs typeface="Arial" pitchFamily="34" charset="0"/>
                        </a:rPr>
                        <a:t>Rauma</a:t>
                      </a:r>
                      <a:endParaRPr lang="nb-NO" sz="1800" b="0" kern="1200" dirty="0">
                        <a:solidFill>
                          <a:schemeClr val="dk1"/>
                        </a:solidFill>
                        <a:latin typeface="Arial" pitchFamily="34" charset="0"/>
                        <a:ea typeface="+mn-ea"/>
                        <a:cs typeface="Arial" pitchFamily="34" charset="0"/>
                      </a:endParaRPr>
                    </a:p>
                  </a:txBody>
                  <a:tcPr>
                    <a:noFill/>
                  </a:tcPr>
                </a:tc>
              </a:tr>
            </a:tbl>
          </a:graphicData>
        </a:graphic>
      </p:graphicFrame>
      <p:pic>
        <p:nvPicPr>
          <p:cNvPr id="6" name="Picture 1"/>
          <p:cNvPicPr>
            <a:picLocks noChangeAspect="1" noChangeArrowheads="1"/>
          </p:cNvPicPr>
          <p:nvPr/>
        </p:nvPicPr>
        <p:blipFill>
          <a:blip r:embed="rId2" cstate="print"/>
          <a:srcRect/>
          <a:stretch>
            <a:fillRect/>
          </a:stretch>
        </p:blipFill>
        <p:spPr bwMode="auto">
          <a:xfrm>
            <a:off x="1065657" y="1105205"/>
            <a:ext cx="258807" cy="31679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1063728" y="1538224"/>
            <a:ext cx="225130" cy="278209"/>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1079267" y="1912167"/>
            <a:ext cx="226785" cy="270550"/>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1080315" y="2258147"/>
            <a:ext cx="224687" cy="272408"/>
          </a:xfrm>
          <a:prstGeom prst="rect">
            <a:avLst/>
          </a:prstGeom>
          <a:noFill/>
          <a:ln w="9525">
            <a:noFill/>
            <a:miter lim="800000"/>
            <a:headEnd/>
            <a:tailEnd/>
          </a:ln>
        </p:spPr>
      </p:pic>
      <p:pic>
        <p:nvPicPr>
          <p:cNvPr id="11" name="Bilde 10" descr="390px-Etne_komm_svg.png"/>
          <p:cNvPicPr>
            <a:picLocks noChangeAspect="1"/>
          </p:cNvPicPr>
          <p:nvPr/>
        </p:nvPicPr>
        <p:blipFill>
          <a:blip r:embed="rId6" cstate="print"/>
          <a:stretch>
            <a:fillRect/>
          </a:stretch>
        </p:blipFill>
        <p:spPr>
          <a:xfrm>
            <a:off x="1081139" y="2598014"/>
            <a:ext cx="238977" cy="294127"/>
          </a:xfrm>
          <a:prstGeom prst="rect">
            <a:avLst/>
          </a:prstGeom>
        </p:spPr>
      </p:pic>
      <p:pic>
        <p:nvPicPr>
          <p:cNvPr id="12" name="Bilde 11" descr="Fet.png"/>
          <p:cNvPicPr>
            <a:picLocks noChangeAspect="1"/>
          </p:cNvPicPr>
          <p:nvPr/>
        </p:nvPicPr>
        <p:blipFill>
          <a:blip r:embed="rId7" cstate="print"/>
          <a:stretch>
            <a:fillRect/>
          </a:stretch>
        </p:blipFill>
        <p:spPr>
          <a:xfrm>
            <a:off x="1081139" y="2998457"/>
            <a:ext cx="219501" cy="272182"/>
          </a:xfrm>
          <a:prstGeom prst="rect">
            <a:avLst/>
          </a:prstGeom>
        </p:spPr>
      </p:pic>
      <p:pic>
        <p:nvPicPr>
          <p:cNvPr id="13" name="Bilde 12" descr="424px-Fredrikstad_komm_svg.png"/>
          <p:cNvPicPr>
            <a:picLocks noChangeAspect="1"/>
          </p:cNvPicPr>
          <p:nvPr/>
        </p:nvPicPr>
        <p:blipFill>
          <a:blip r:embed="rId8" cstate="print"/>
          <a:stretch>
            <a:fillRect/>
          </a:stretch>
        </p:blipFill>
        <p:spPr>
          <a:xfrm>
            <a:off x="1086884" y="3344340"/>
            <a:ext cx="225988" cy="255836"/>
          </a:xfrm>
          <a:prstGeom prst="rect">
            <a:avLst/>
          </a:prstGeom>
        </p:spPr>
      </p:pic>
      <p:pic>
        <p:nvPicPr>
          <p:cNvPr id="15" name="Bilde 14" descr="frogn-kommune.png"/>
          <p:cNvPicPr>
            <a:picLocks noChangeAspect="1"/>
          </p:cNvPicPr>
          <p:nvPr/>
        </p:nvPicPr>
        <p:blipFill>
          <a:blip r:embed="rId9" cstate="print"/>
          <a:stretch>
            <a:fillRect/>
          </a:stretch>
        </p:blipFill>
        <p:spPr>
          <a:xfrm>
            <a:off x="1108994" y="3693908"/>
            <a:ext cx="215438" cy="267144"/>
          </a:xfrm>
          <a:prstGeom prst="rect">
            <a:avLst/>
          </a:prstGeom>
        </p:spPr>
      </p:pic>
      <p:pic>
        <p:nvPicPr>
          <p:cNvPr id="16" name="Bilde 15" descr="390px-Hareid_komm_svg.png"/>
          <p:cNvPicPr>
            <a:picLocks noChangeAspect="1"/>
          </p:cNvPicPr>
          <p:nvPr/>
        </p:nvPicPr>
        <p:blipFill>
          <a:blip r:embed="rId10" cstate="print"/>
          <a:stretch>
            <a:fillRect/>
          </a:stretch>
        </p:blipFill>
        <p:spPr>
          <a:xfrm>
            <a:off x="1074713" y="4079829"/>
            <a:ext cx="238551" cy="293601"/>
          </a:xfrm>
          <a:prstGeom prst="rect">
            <a:avLst/>
          </a:prstGeom>
        </p:spPr>
      </p:pic>
      <p:pic>
        <p:nvPicPr>
          <p:cNvPr id="17" name="Picture 2"/>
          <p:cNvPicPr>
            <a:picLocks noChangeAspect="1" noChangeArrowheads="1"/>
          </p:cNvPicPr>
          <p:nvPr/>
        </p:nvPicPr>
        <p:blipFill>
          <a:blip r:embed="rId11" cstate="print"/>
          <a:srcRect/>
          <a:stretch>
            <a:fillRect/>
          </a:stretch>
        </p:blipFill>
        <p:spPr bwMode="auto">
          <a:xfrm>
            <a:off x="1085941" y="4483265"/>
            <a:ext cx="220732" cy="278675"/>
          </a:xfrm>
          <a:prstGeom prst="rect">
            <a:avLst/>
          </a:prstGeom>
          <a:noFill/>
          <a:ln w="9525">
            <a:noFill/>
            <a:miter lim="800000"/>
            <a:headEnd/>
            <a:tailEnd/>
          </a:ln>
        </p:spPr>
      </p:pic>
      <p:pic>
        <p:nvPicPr>
          <p:cNvPr id="18" name="Bilde 17" descr="Krageroe.png"/>
          <p:cNvPicPr>
            <a:picLocks noChangeAspect="1"/>
          </p:cNvPicPr>
          <p:nvPr/>
        </p:nvPicPr>
        <p:blipFill>
          <a:blip r:embed="rId12" cstate="print"/>
          <a:stretch>
            <a:fillRect/>
          </a:stretch>
        </p:blipFill>
        <p:spPr>
          <a:xfrm>
            <a:off x="1094084" y="5168491"/>
            <a:ext cx="218788" cy="271297"/>
          </a:xfrm>
          <a:prstGeom prst="rect">
            <a:avLst/>
          </a:prstGeom>
        </p:spPr>
      </p:pic>
      <p:pic>
        <p:nvPicPr>
          <p:cNvPr id="19" name="Picture 2"/>
          <p:cNvPicPr>
            <a:picLocks noChangeAspect="1" noChangeArrowheads="1"/>
          </p:cNvPicPr>
          <p:nvPr/>
        </p:nvPicPr>
        <p:blipFill>
          <a:blip r:embed="rId13" cstate="print"/>
          <a:srcRect/>
          <a:stretch>
            <a:fillRect/>
          </a:stretch>
        </p:blipFill>
        <p:spPr bwMode="auto">
          <a:xfrm>
            <a:off x="1063728" y="5514887"/>
            <a:ext cx="240247" cy="286294"/>
          </a:xfrm>
          <a:prstGeom prst="rect">
            <a:avLst/>
          </a:prstGeom>
          <a:noFill/>
          <a:ln w="9525">
            <a:noFill/>
            <a:miter lim="800000"/>
            <a:headEnd/>
            <a:tailEnd/>
          </a:ln>
        </p:spPr>
      </p:pic>
      <p:pic>
        <p:nvPicPr>
          <p:cNvPr id="20" name="Bilde 19" descr="390px-Kongsberg_komm.png"/>
          <p:cNvPicPr>
            <a:picLocks noChangeAspect="1"/>
          </p:cNvPicPr>
          <p:nvPr/>
        </p:nvPicPr>
        <p:blipFill>
          <a:blip r:embed="rId14" cstate="print"/>
          <a:stretch>
            <a:fillRect/>
          </a:stretch>
        </p:blipFill>
        <p:spPr>
          <a:xfrm>
            <a:off x="1089687" y="4853083"/>
            <a:ext cx="210953" cy="261582"/>
          </a:xfrm>
          <a:prstGeom prst="rect">
            <a:avLst/>
          </a:prstGeom>
        </p:spPr>
      </p:pic>
      <p:pic>
        <p:nvPicPr>
          <p:cNvPr id="21" name="Picture 2"/>
          <p:cNvPicPr>
            <a:picLocks noChangeAspect="1" noChangeArrowheads="1"/>
          </p:cNvPicPr>
          <p:nvPr/>
        </p:nvPicPr>
        <p:blipFill>
          <a:blip r:embed="rId15" cstate="print"/>
          <a:srcRect/>
          <a:stretch>
            <a:fillRect/>
          </a:stretch>
        </p:blipFill>
        <p:spPr bwMode="auto">
          <a:xfrm>
            <a:off x="3696829" y="1143062"/>
            <a:ext cx="210109" cy="260010"/>
          </a:xfrm>
          <a:prstGeom prst="rect">
            <a:avLst/>
          </a:prstGeom>
          <a:noFill/>
          <a:ln w="9525">
            <a:noFill/>
            <a:miter lim="800000"/>
            <a:headEnd/>
            <a:tailEnd/>
          </a:ln>
        </p:spPr>
      </p:pic>
      <p:pic>
        <p:nvPicPr>
          <p:cNvPr id="22" name="Picture 4"/>
          <p:cNvPicPr>
            <a:picLocks noChangeAspect="1" noChangeArrowheads="1"/>
          </p:cNvPicPr>
          <p:nvPr/>
        </p:nvPicPr>
        <p:blipFill>
          <a:blip r:embed="rId16" cstate="print"/>
          <a:srcRect/>
          <a:stretch>
            <a:fillRect/>
          </a:stretch>
        </p:blipFill>
        <p:spPr bwMode="auto">
          <a:xfrm>
            <a:off x="3688826" y="1863394"/>
            <a:ext cx="219626" cy="274928"/>
          </a:xfrm>
          <a:prstGeom prst="rect">
            <a:avLst/>
          </a:prstGeom>
          <a:noFill/>
          <a:ln w="9525">
            <a:noFill/>
            <a:miter lim="800000"/>
            <a:headEnd/>
            <a:tailEnd/>
          </a:ln>
        </p:spPr>
      </p:pic>
      <p:pic>
        <p:nvPicPr>
          <p:cNvPr id="23" name="Bilde 22" descr="Meland_komm.svg.png"/>
          <p:cNvPicPr>
            <a:picLocks noChangeAspect="1"/>
          </p:cNvPicPr>
          <p:nvPr/>
        </p:nvPicPr>
        <p:blipFill>
          <a:blip r:embed="rId17" cstate="print"/>
          <a:stretch>
            <a:fillRect/>
          </a:stretch>
        </p:blipFill>
        <p:spPr>
          <a:xfrm>
            <a:off x="3683547" y="1536758"/>
            <a:ext cx="219308" cy="269919"/>
          </a:xfrm>
          <a:prstGeom prst="rect">
            <a:avLst/>
          </a:prstGeom>
        </p:spPr>
      </p:pic>
      <p:pic>
        <p:nvPicPr>
          <p:cNvPr id="25" name="Bilde 24" descr="Odda.png"/>
          <p:cNvPicPr>
            <a:picLocks noChangeAspect="1"/>
          </p:cNvPicPr>
          <p:nvPr/>
        </p:nvPicPr>
        <p:blipFill>
          <a:blip r:embed="rId18" cstate="print"/>
          <a:stretch>
            <a:fillRect/>
          </a:stretch>
        </p:blipFill>
        <p:spPr>
          <a:xfrm>
            <a:off x="3689360" y="2233906"/>
            <a:ext cx="237166" cy="294084"/>
          </a:xfrm>
          <a:prstGeom prst="rect">
            <a:avLst/>
          </a:prstGeom>
        </p:spPr>
      </p:pic>
      <p:pic>
        <p:nvPicPr>
          <p:cNvPr id="26" name="Picture 2"/>
          <p:cNvPicPr>
            <a:picLocks noChangeAspect="1" noChangeArrowheads="1"/>
          </p:cNvPicPr>
          <p:nvPr/>
        </p:nvPicPr>
        <p:blipFill>
          <a:blip r:embed="rId19" cstate="print"/>
          <a:srcRect/>
          <a:stretch>
            <a:fillRect/>
          </a:stretch>
        </p:blipFill>
        <p:spPr bwMode="auto">
          <a:xfrm>
            <a:off x="3683547" y="2580331"/>
            <a:ext cx="204362" cy="288053"/>
          </a:xfrm>
          <a:prstGeom prst="rect">
            <a:avLst/>
          </a:prstGeom>
          <a:noFill/>
          <a:ln w="9525">
            <a:noFill/>
            <a:miter lim="800000"/>
            <a:headEnd/>
            <a:tailEnd/>
          </a:ln>
        </p:spPr>
      </p:pic>
      <p:pic>
        <p:nvPicPr>
          <p:cNvPr id="27" name="Bilde 26" descr="390px-Oster%C3%B8y_komm_svg.png"/>
          <p:cNvPicPr>
            <a:picLocks noChangeAspect="1"/>
          </p:cNvPicPr>
          <p:nvPr/>
        </p:nvPicPr>
        <p:blipFill>
          <a:blip r:embed="rId20" cstate="print"/>
          <a:stretch>
            <a:fillRect/>
          </a:stretch>
        </p:blipFill>
        <p:spPr>
          <a:xfrm>
            <a:off x="3683547" y="2933554"/>
            <a:ext cx="254025" cy="312647"/>
          </a:xfrm>
          <a:prstGeom prst="rect">
            <a:avLst/>
          </a:prstGeom>
        </p:spPr>
      </p:pic>
      <p:pic>
        <p:nvPicPr>
          <p:cNvPr id="28" name="Picture 2"/>
          <p:cNvPicPr>
            <a:picLocks noChangeAspect="1" noChangeArrowheads="1"/>
          </p:cNvPicPr>
          <p:nvPr/>
        </p:nvPicPr>
        <p:blipFill>
          <a:blip r:embed="rId21" cstate="print"/>
          <a:srcRect/>
          <a:stretch>
            <a:fillRect/>
          </a:stretch>
        </p:blipFill>
        <p:spPr bwMode="auto">
          <a:xfrm>
            <a:off x="3679197" y="3363126"/>
            <a:ext cx="233342" cy="266912"/>
          </a:xfrm>
          <a:prstGeom prst="rect">
            <a:avLst/>
          </a:prstGeom>
          <a:noFill/>
          <a:ln w="9525">
            <a:noFill/>
            <a:miter lim="800000"/>
            <a:headEnd/>
            <a:tailEnd/>
          </a:ln>
        </p:spPr>
      </p:pic>
      <p:pic>
        <p:nvPicPr>
          <p:cNvPr id="30" name="Picture 2"/>
          <p:cNvPicPr>
            <a:picLocks noChangeAspect="1" noChangeArrowheads="1"/>
          </p:cNvPicPr>
          <p:nvPr/>
        </p:nvPicPr>
        <p:blipFill>
          <a:blip r:embed="rId22" cstate="print"/>
          <a:srcRect/>
          <a:stretch>
            <a:fillRect/>
          </a:stretch>
        </p:blipFill>
        <p:spPr bwMode="auto">
          <a:xfrm>
            <a:off x="3681812" y="3714886"/>
            <a:ext cx="219983" cy="282702"/>
          </a:xfrm>
          <a:prstGeom prst="rect">
            <a:avLst/>
          </a:prstGeom>
          <a:noFill/>
          <a:ln w="9525">
            <a:noFill/>
            <a:miter lim="800000"/>
            <a:headEnd/>
            <a:tailEnd/>
          </a:ln>
        </p:spPr>
      </p:pic>
      <p:pic>
        <p:nvPicPr>
          <p:cNvPr id="31" name="Bilde 30" descr="Skedsmo.png"/>
          <p:cNvPicPr>
            <a:picLocks noChangeAspect="1"/>
          </p:cNvPicPr>
          <p:nvPr/>
        </p:nvPicPr>
        <p:blipFill>
          <a:blip r:embed="rId23" cstate="print"/>
          <a:stretch>
            <a:fillRect/>
          </a:stretch>
        </p:blipFill>
        <p:spPr>
          <a:xfrm>
            <a:off x="3695242" y="4066191"/>
            <a:ext cx="215585" cy="267325"/>
          </a:xfrm>
          <a:prstGeom prst="rect">
            <a:avLst/>
          </a:prstGeom>
        </p:spPr>
      </p:pic>
      <p:pic>
        <p:nvPicPr>
          <p:cNvPr id="32" name="Bilde 31" descr="Skien.png"/>
          <p:cNvPicPr>
            <a:picLocks noChangeAspect="1"/>
          </p:cNvPicPr>
          <p:nvPr/>
        </p:nvPicPr>
        <p:blipFill>
          <a:blip r:embed="rId24" cstate="print"/>
          <a:stretch>
            <a:fillRect/>
          </a:stretch>
        </p:blipFill>
        <p:spPr>
          <a:xfrm>
            <a:off x="3678536" y="4768586"/>
            <a:ext cx="207912" cy="257810"/>
          </a:xfrm>
          <a:prstGeom prst="rect">
            <a:avLst/>
          </a:prstGeom>
        </p:spPr>
      </p:pic>
      <p:pic>
        <p:nvPicPr>
          <p:cNvPr id="33" name="Bilde 32" descr="index.jpg"/>
          <p:cNvPicPr>
            <a:picLocks noChangeAspect="1"/>
          </p:cNvPicPr>
          <p:nvPr/>
        </p:nvPicPr>
        <p:blipFill>
          <a:blip r:embed="rId25" cstate="print"/>
          <a:stretch>
            <a:fillRect/>
          </a:stretch>
        </p:blipFill>
        <p:spPr>
          <a:xfrm>
            <a:off x="3671987" y="5169325"/>
            <a:ext cx="226251" cy="279279"/>
          </a:xfrm>
          <a:prstGeom prst="rect">
            <a:avLst/>
          </a:prstGeom>
        </p:spPr>
      </p:pic>
      <p:pic>
        <p:nvPicPr>
          <p:cNvPr id="34" name="Bilde 33" descr="Stord.png"/>
          <p:cNvPicPr>
            <a:picLocks noChangeAspect="1"/>
          </p:cNvPicPr>
          <p:nvPr/>
        </p:nvPicPr>
        <p:blipFill>
          <a:blip r:embed="rId26" cstate="print"/>
          <a:stretch>
            <a:fillRect/>
          </a:stretch>
        </p:blipFill>
        <p:spPr>
          <a:xfrm>
            <a:off x="3671987" y="5519973"/>
            <a:ext cx="238159" cy="295317"/>
          </a:xfrm>
          <a:prstGeom prst="rect">
            <a:avLst/>
          </a:prstGeom>
        </p:spPr>
      </p:pic>
      <p:sp>
        <p:nvSpPr>
          <p:cNvPr id="35" name="Tittel 3"/>
          <p:cNvSpPr>
            <a:spLocks noGrp="1"/>
          </p:cNvSpPr>
          <p:nvPr>
            <p:ph type="title"/>
          </p:nvPr>
        </p:nvSpPr>
        <p:spPr>
          <a:xfrm>
            <a:off x="0" y="0"/>
            <a:ext cx="9906000" cy="612136"/>
          </a:xfrm>
        </p:spPr>
        <p:txBody>
          <a:bodyPr>
            <a:normAutofit/>
          </a:bodyPr>
          <a:lstStyle/>
          <a:p>
            <a:r>
              <a:rPr lang="nb-NO" sz="3000" dirty="0">
                <a:solidFill>
                  <a:schemeClr val="accent1">
                    <a:lumMod val="75000"/>
                  </a:schemeClr>
                </a:solidFill>
                <a:latin typeface="Calibri Light" panose="020F0302020204030204" pitchFamily="34" charset="0"/>
              </a:rPr>
              <a:t>Referanser kommunal sektor</a:t>
            </a:r>
          </a:p>
        </p:txBody>
      </p:sp>
      <p:pic>
        <p:nvPicPr>
          <p:cNvPr id="36" name="Bilde 35" descr="50px-Sula_kommsvg.png"/>
          <p:cNvPicPr>
            <a:picLocks noChangeAspect="1"/>
          </p:cNvPicPr>
          <p:nvPr/>
        </p:nvPicPr>
        <p:blipFill>
          <a:blip r:embed="rId27" cstate="print"/>
          <a:stretch>
            <a:fillRect/>
          </a:stretch>
        </p:blipFill>
        <p:spPr>
          <a:xfrm>
            <a:off x="6698552" y="1116142"/>
            <a:ext cx="216024" cy="267870"/>
          </a:xfrm>
          <a:prstGeom prst="rect">
            <a:avLst/>
          </a:prstGeom>
        </p:spPr>
      </p:pic>
      <p:pic>
        <p:nvPicPr>
          <p:cNvPr id="37" name="Bilde 36" descr="50px-Suldal_komm_svg.png"/>
          <p:cNvPicPr>
            <a:picLocks noChangeAspect="1"/>
          </p:cNvPicPr>
          <p:nvPr/>
        </p:nvPicPr>
        <p:blipFill>
          <a:blip r:embed="rId28" cstate="print"/>
          <a:stretch>
            <a:fillRect/>
          </a:stretch>
        </p:blipFill>
        <p:spPr>
          <a:xfrm>
            <a:off x="6698552" y="1500288"/>
            <a:ext cx="238159" cy="295317"/>
          </a:xfrm>
          <a:prstGeom prst="rect">
            <a:avLst/>
          </a:prstGeom>
        </p:spPr>
      </p:pic>
      <p:pic>
        <p:nvPicPr>
          <p:cNvPr id="38" name="Bilde 37" descr="Sveio.png"/>
          <p:cNvPicPr>
            <a:picLocks noChangeAspect="1"/>
          </p:cNvPicPr>
          <p:nvPr/>
        </p:nvPicPr>
        <p:blipFill>
          <a:blip r:embed="rId29" cstate="print"/>
          <a:stretch>
            <a:fillRect/>
          </a:stretch>
        </p:blipFill>
        <p:spPr>
          <a:xfrm>
            <a:off x="6689107" y="1852255"/>
            <a:ext cx="238159" cy="295317"/>
          </a:xfrm>
          <a:prstGeom prst="rect">
            <a:avLst/>
          </a:prstGeom>
        </p:spPr>
      </p:pic>
      <p:pic>
        <p:nvPicPr>
          <p:cNvPr id="39" name="Bilde 38" descr="Tinn.png"/>
          <p:cNvPicPr>
            <a:picLocks noChangeAspect="1"/>
          </p:cNvPicPr>
          <p:nvPr/>
        </p:nvPicPr>
        <p:blipFill>
          <a:blip r:embed="rId30" cstate="print"/>
          <a:stretch>
            <a:fillRect/>
          </a:stretch>
        </p:blipFill>
        <p:spPr>
          <a:xfrm>
            <a:off x="6689107" y="2236568"/>
            <a:ext cx="238159" cy="295316"/>
          </a:xfrm>
          <a:prstGeom prst="rect">
            <a:avLst/>
          </a:prstGeom>
        </p:spPr>
      </p:pic>
      <p:pic>
        <p:nvPicPr>
          <p:cNvPr id="40" name="Bilde 39" descr="Tysvaer.png"/>
          <p:cNvPicPr>
            <a:picLocks noChangeAspect="1"/>
          </p:cNvPicPr>
          <p:nvPr/>
        </p:nvPicPr>
        <p:blipFill>
          <a:blip r:embed="rId31" cstate="print"/>
          <a:stretch>
            <a:fillRect/>
          </a:stretch>
        </p:blipFill>
        <p:spPr>
          <a:xfrm>
            <a:off x="6676417" y="2615815"/>
            <a:ext cx="238159" cy="295317"/>
          </a:xfrm>
          <a:prstGeom prst="rect">
            <a:avLst/>
          </a:prstGeom>
        </p:spPr>
      </p:pic>
      <p:pic>
        <p:nvPicPr>
          <p:cNvPr id="41" name="Bilde 40" descr="Ulstein.png"/>
          <p:cNvPicPr>
            <a:picLocks noChangeAspect="1"/>
          </p:cNvPicPr>
          <p:nvPr/>
        </p:nvPicPr>
        <p:blipFill>
          <a:blip r:embed="rId32" cstate="print"/>
          <a:stretch>
            <a:fillRect/>
          </a:stretch>
        </p:blipFill>
        <p:spPr>
          <a:xfrm>
            <a:off x="6676416" y="2964105"/>
            <a:ext cx="238159" cy="295317"/>
          </a:xfrm>
          <a:prstGeom prst="rect">
            <a:avLst/>
          </a:prstGeom>
        </p:spPr>
      </p:pic>
      <p:pic>
        <p:nvPicPr>
          <p:cNvPr id="42" name="Bilde 41" descr="Vaksdal.png"/>
          <p:cNvPicPr>
            <a:picLocks noChangeAspect="1"/>
          </p:cNvPicPr>
          <p:nvPr/>
        </p:nvPicPr>
        <p:blipFill>
          <a:blip r:embed="rId33" cstate="print"/>
          <a:stretch>
            <a:fillRect/>
          </a:stretch>
        </p:blipFill>
        <p:spPr>
          <a:xfrm>
            <a:off x="6674388" y="3349275"/>
            <a:ext cx="238159" cy="295317"/>
          </a:xfrm>
          <a:prstGeom prst="rect">
            <a:avLst/>
          </a:prstGeom>
        </p:spPr>
      </p:pic>
      <p:pic>
        <p:nvPicPr>
          <p:cNvPr id="43" name="Bilde 42" descr="Vanylven.png"/>
          <p:cNvPicPr>
            <a:picLocks noChangeAspect="1"/>
          </p:cNvPicPr>
          <p:nvPr/>
        </p:nvPicPr>
        <p:blipFill>
          <a:blip r:embed="rId34" cstate="print"/>
          <a:stretch>
            <a:fillRect/>
          </a:stretch>
        </p:blipFill>
        <p:spPr>
          <a:xfrm>
            <a:off x="6674388" y="3711952"/>
            <a:ext cx="216024" cy="267870"/>
          </a:xfrm>
          <a:prstGeom prst="rect">
            <a:avLst/>
          </a:prstGeom>
        </p:spPr>
      </p:pic>
      <p:pic>
        <p:nvPicPr>
          <p:cNvPr id="44" name="Bilde 43" descr="Vindafjord.png"/>
          <p:cNvPicPr>
            <a:picLocks noChangeAspect="1"/>
          </p:cNvPicPr>
          <p:nvPr/>
        </p:nvPicPr>
        <p:blipFill>
          <a:blip r:embed="rId35" cstate="print"/>
          <a:stretch>
            <a:fillRect/>
          </a:stretch>
        </p:blipFill>
        <p:spPr>
          <a:xfrm>
            <a:off x="6674388" y="4076969"/>
            <a:ext cx="216024" cy="267870"/>
          </a:xfrm>
          <a:prstGeom prst="rect">
            <a:avLst/>
          </a:prstGeom>
        </p:spPr>
      </p:pic>
      <p:pic>
        <p:nvPicPr>
          <p:cNvPr id="45" name="Bilde 44" descr="Vinje.png"/>
          <p:cNvPicPr>
            <a:picLocks noChangeAspect="1"/>
          </p:cNvPicPr>
          <p:nvPr/>
        </p:nvPicPr>
        <p:blipFill>
          <a:blip r:embed="rId36" cstate="print"/>
          <a:stretch>
            <a:fillRect/>
          </a:stretch>
        </p:blipFill>
        <p:spPr>
          <a:xfrm>
            <a:off x="6674388" y="4448497"/>
            <a:ext cx="238159" cy="295317"/>
          </a:xfrm>
          <a:prstGeom prst="rect">
            <a:avLst/>
          </a:prstGeom>
        </p:spPr>
      </p:pic>
      <p:pic>
        <p:nvPicPr>
          <p:cNvPr id="46" name="Bilde 45" descr="oersta.png"/>
          <p:cNvPicPr>
            <a:picLocks noChangeAspect="1"/>
          </p:cNvPicPr>
          <p:nvPr/>
        </p:nvPicPr>
        <p:blipFill>
          <a:blip r:embed="rId37" cstate="print"/>
          <a:stretch>
            <a:fillRect/>
          </a:stretch>
        </p:blipFill>
        <p:spPr>
          <a:xfrm>
            <a:off x="6689107" y="4803623"/>
            <a:ext cx="238159" cy="295317"/>
          </a:xfrm>
          <a:prstGeom prst="rect">
            <a:avLst/>
          </a:prstGeom>
        </p:spPr>
      </p:pic>
      <p:pic>
        <p:nvPicPr>
          <p:cNvPr id="47" name="Bilde 46" descr="hordaland-fylkeskommune.png"/>
          <p:cNvPicPr>
            <a:picLocks noChangeAspect="1"/>
          </p:cNvPicPr>
          <p:nvPr/>
        </p:nvPicPr>
        <p:blipFill>
          <a:blip r:embed="rId38" cstate="print"/>
          <a:stretch>
            <a:fillRect/>
          </a:stretch>
        </p:blipFill>
        <p:spPr>
          <a:xfrm>
            <a:off x="1074713" y="764704"/>
            <a:ext cx="238159" cy="261975"/>
          </a:xfrm>
          <a:prstGeom prst="rect">
            <a:avLst/>
          </a:prstGeom>
        </p:spPr>
      </p:pic>
      <p:pic>
        <p:nvPicPr>
          <p:cNvPr id="2" name="Bilde 1"/>
          <p:cNvPicPr>
            <a:picLocks noChangeAspect="1"/>
          </p:cNvPicPr>
          <p:nvPr/>
        </p:nvPicPr>
        <p:blipFill>
          <a:blip r:embed="rId39"/>
          <a:stretch>
            <a:fillRect/>
          </a:stretch>
        </p:blipFill>
        <p:spPr>
          <a:xfrm>
            <a:off x="6527688" y="5129042"/>
            <a:ext cx="576932" cy="295022"/>
          </a:xfrm>
          <a:prstGeom prst="rect">
            <a:avLst/>
          </a:prstGeom>
        </p:spPr>
      </p:pic>
      <p:pic>
        <p:nvPicPr>
          <p:cNvPr id="3" name="Bilde 2"/>
          <p:cNvPicPr>
            <a:picLocks noChangeAspect="1"/>
          </p:cNvPicPr>
          <p:nvPr/>
        </p:nvPicPr>
        <p:blipFill>
          <a:blip r:embed="rId40"/>
          <a:stretch>
            <a:fillRect/>
          </a:stretch>
        </p:blipFill>
        <p:spPr>
          <a:xfrm>
            <a:off x="3560113" y="4439263"/>
            <a:ext cx="512559" cy="262104"/>
          </a:xfrm>
          <a:prstGeom prst="rect">
            <a:avLst/>
          </a:prstGeom>
        </p:spPr>
      </p:pic>
      <p:pic>
        <p:nvPicPr>
          <p:cNvPr id="4" name="Bilde 3"/>
          <p:cNvPicPr>
            <a:picLocks noChangeAspect="1"/>
          </p:cNvPicPr>
          <p:nvPr/>
        </p:nvPicPr>
        <p:blipFill>
          <a:blip r:embed="rId41"/>
          <a:stretch>
            <a:fillRect/>
          </a:stretch>
        </p:blipFill>
        <p:spPr>
          <a:xfrm>
            <a:off x="6641643" y="746608"/>
            <a:ext cx="270903" cy="316561"/>
          </a:xfrm>
          <a:prstGeom prst="rect">
            <a:avLst/>
          </a:prstGeom>
        </p:spPr>
      </p:pic>
      <p:pic>
        <p:nvPicPr>
          <p:cNvPr id="49" name="Bilde 48" descr="hordaland-fylkeskommune.png"/>
          <p:cNvPicPr>
            <a:picLocks noChangeAspect="1"/>
          </p:cNvPicPr>
          <p:nvPr/>
        </p:nvPicPr>
        <p:blipFill>
          <a:blip r:embed="rId38" cstate="print"/>
          <a:stretch>
            <a:fillRect/>
          </a:stretch>
        </p:blipFill>
        <p:spPr>
          <a:xfrm>
            <a:off x="3678536" y="764704"/>
            <a:ext cx="238159" cy="261975"/>
          </a:xfrm>
          <a:prstGeom prst="rect">
            <a:avLst/>
          </a:prstGeom>
        </p:spPr>
      </p:pic>
      <p:pic>
        <p:nvPicPr>
          <p:cNvPr id="50" name="Bilde 49" descr="hordaland-fylkeskommune.png"/>
          <p:cNvPicPr>
            <a:picLocks noChangeAspect="1"/>
          </p:cNvPicPr>
          <p:nvPr/>
        </p:nvPicPr>
        <p:blipFill>
          <a:blip r:embed="rId38" cstate="print"/>
          <a:stretch>
            <a:fillRect/>
          </a:stretch>
        </p:blipFill>
        <p:spPr>
          <a:xfrm>
            <a:off x="6698552" y="5503165"/>
            <a:ext cx="238159" cy="261975"/>
          </a:xfrm>
          <a:prstGeom prst="rect">
            <a:avLst/>
          </a:prstGeom>
        </p:spPr>
      </p:pic>
      <p:sp>
        <p:nvSpPr>
          <p:cNvPr id="48" name="Plassholder for lysbildenummer 4"/>
          <p:cNvSpPr>
            <a:spLocks noGrp="1"/>
          </p:cNvSpPr>
          <p:nvPr>
            <p:ph type="sldNum" sz="quarter" idx="14"/>
          </p:nvPr>
        </p:nvSpPr>
        <p:spPr>
          <a:xfrm>
            <a:off x="0" y="6453336"/>
            <a:ext cx="928694" cy="404664"/>
          </a:xfrm>
        </p:spPr>
        <p:txBody>
          <a:bodyPr anchor="ctr"/>
          <a:lstStyle/>
          <a:p>
            <a:pPr algn="ctr">
              <a:defRPr/>
            </a:pPr>
            <a:fld id="{4D77DE57-7419-4DDD-93A2-1BF3226C7BDD}" type="slidenum">
              <a:rPr lang="nb-NO" sz="1000" smtClean="0">
                <a:solidFill>
                  <a:schemeClr val="accent1">
                    <a:lumMod val="75000"/>
                  </a:schemeClr>
                </a:solidFill>
              </a:rPr>
              <a:pPr algn="ctr">
                <a:defRPr/>
              </a:pPr>
              <a:t>7</a:t>
            </a:fld>
            <a:endParaRPr lang="nb-NO" sz="1000" dirty="0">
              <a:solidFill>
                <a:schemeClr val="accent1">
                  <a:lumMod val="75000"/>
                </a:schemeClr>
              </a:solidFill>
            </a:endParaRPr>
          </a:p>
        </p:txBody>
      </p:sp>
      <p:pic>
        <p:nvPicPr>
          <p:cNvPr id="51" name="Bilde 50"/>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705633" y="5875333"/>
            <a:ext cx="231977" cy="289971"/>
          </a:xfrm>
          <a:prstGeom prst="rect">
            <a:avLst/>
          </a:prstGeom>
        </p:spPr>
      </p:pic>
    </p:spTree>
    <p:extLst>
      <p:ext uri="{BB962C8B-B14F-4D97-AF65-F5344CB8AC3E}">
        <p14:creationId xmlns:p14="http://schemas.microsoft.com/office/powerpoint/2010/main" val="519996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anose="02020603050405020304" pitchFamily="18" charset="0"/>
              </a:rPr>
              <a:pPr>
                <a:defRPr/>
              </a:pPr>
              <a:t>8</a:t>
            </a:fld>
            <a:endParaRPr lang="nb-NO" dirty="0">
              <a:solidFill>
                <a:schemeClr val="accent1">
                  <a:lumMod val="75000"/>
                </a:schemeClr>
              </a:solidFill>
              <a:latin typeface="Times New Roman" panose="02020603050405020304" pitchFamily="18" charset="0"/>
            </a:endParaRPr>
          </a:p>
        </p:txBody>
      </p:sp>
      <p:sp>
        <p:nvSpPr>
          <p:cNvPr id="6" name="Tittel 1"/>
          <p:cNvSpPr>
            <a:spLocks noGrp="1"/>
          </p:cNvSpPr>
          <p:nvPr>
            <p:ph type="title"/>
          </p:nvPr>
        </p:nvSpPr>
        <p:spPr>
          <a:xfrm>
            <a:off x="0" y="0"/>
            <a:ext cx="9906000" cy="619200"/>
          </a:xfrm>
        </p:spPr>
        <p:txBody>
          <a:bodyPr>
            <a:normAutofit/>
          </a:bodyPr>
          <a:lstStyle/>
          <a:p>
            <a:pPr algn="ctr"/>
            <a:r>
              <a:rPr lang="nb-NO" sz="3000" dirty="0" smtClean="0">
                <a:solidFill>
                  <a:schemeClr val="accent1">
                    <a:lumMod val="75000"/>
                  </a:schemeClr>
                </a:solidFill>
                <a:latin typeface="Calibri Light" panose="020F0302020204030204" pitchFamily="34" charset="0"/>
              </a:rPr>
              <a:t>Kommunale låneopptak før og nå!</a:t>
            </a:r>
            <a:endParaRPr lang="nb-NO" sz="3000" dirty="0">
              <a:solidFill>
                <a:schemeClr val="accent1">
                  <a:lumMod val="75000"/>
                </a:schemeClr>
              </a:solidFill>
              <a:latin typeface="Calibri Light" panose="020F0302020204030204" pitchFamily="34" charset="0"/>
            </a:endParaRPr>
          </a:p>
        </p:txBody>
      </p:sp>
      <p:pic>
        <p:nvPicPr>
          <p:cNvPr id="8" name="Bilde 7"/>
          <p:cNvPicPr>
            <a:picLocks noChangeAspect="1"/>
          </p:cNvPicPr>
          <p:nvPr/>
        </p:nvPicPr>
        <p:blipFill>
          <a:blip r:embed="rId2"/>
          <a:stretch>
            <a:fillRect/>
          </a:stretch>
        </p:blipFill>
        <p:spPr>
          <a:xfrm>
            <a:off x="2290763" y="1503521"/>
            <a:ext cx="5324475" cy="3850958"/>
          </a:xfrm>
          <a:prstGeom prst="rect">
            <a:avLst/>
          </a:prstGeom>
        </p:spPr>
      </p:pic>
      <p:sp>
        <p:nvSpPr>
          <p:cNvPr id="2" name="TekstSylinder 1"/>
          <p:cNvSpPr txBox="1"/>
          <p:nvPr/>
        </p:nvSpPr>
        <p:spPr>
          <a:xfrm>
            <a:off x="560512" y="5354479"/>
            <a:ext cx="1944216" cy="784189"/>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nb-NO" sz="1600" b="1" i="0" u="none" strike="noStrike" kern="1200" cap="none" spc="0" normalizeH="0" baseline="0" noProof="0" dirty="0" smtClean="0">
                <a:ln>
                  <a:noFill/>
                </a:ln>
                <a:solidFill>
                  <a:schemeClr val="tx1"/>
                </a:solidFill>
                <a:effectLst/>
                <a:uLnTx/>
                <a:uFillTx/>
                <a:latin typeface="Calibri Light" panose="020F0302020204030204" pitchFamily="34" charset="0"/>
                <a:ea typeface="+mj-ea"/>
                <a:cs typeface="+mj-cs"/>
              </a:rPr>
              <a:t>Kommunalbanken blir vurdert </a:t>
            </a:r>
          </a:p>
          <a:p>
            <a:pPr marL="0" marR="0" indent="0" algn="l" defTabSz="914400" rtl="0" eaLnBrk="1" fontAlgn="auto" latinLnBrk="0" hangingPunct="1">
              <a:lnSpc>
                <a:spcPct val="100000"/>
              </a:lnSpc>
              <a:spcBef>
                <a:spcPct val="0"/>
              </a:spcBef>
              <a:spcAft>
                <a:spcPts val="0"/>
              </a:spcAft>
              <a:buClrTx/>
              <a:buSzTx/>
              <a:buFontTx/>
              <a:buNone/>
              <a:tabLst/>
            </a:pPr>
            <a:r>
              <a:rPr kumimoji="0" lang="nb-NO" sz="1600" b="1" i="0" u="none" strike="noStrike" kern="1200" cap="none" spc="0" normalizeH="0" baseline="0" noProof="0" dirty="0" smtClean="0">
                <a:ln>
                  <a:noFill/>
                </a:ln>
                <a:solidFill>
                  <a:schemeClr val="tx1"/>
                </a:solidFill>
                <a:effectLst/>
                <a:uLnTx/>
                <a:uFillTx/>
                <a:latin typeface="Calibri Light" panose="020F0302020204030204" pitchFamily="34" charset="0"/>
                <a:ea typeface="+mj-ea"/>
                <a:cs typeface="+mj-cs"/>
              </a:rPr>
              <a:t>som</a:t>
            </a:r>
            <a:r>
              <a:rPr kumimoji="0" lang="nb-NO" sz="1600" b="1" i="0" u="none" strike="noStrike" kern="1200" cap="none" spc="0" normalizeH="0" noProof="0" dirty="0" smtClean="0">
                <a:ln>
                  <a:noFill/>
                </a:ln>
                <a:solidFill>
                  <a:schemeClr val="tx1"/>
                </a:solidFill>
                <a:effectLst/>
                <a:uLnTx/>
                <a:uFillTx/>
                <a:latin typeface="Calibri Light" panose="020F0302020204030204" pitchFamily="34" charset="0"/>
                <a:ea typeface="+mj-ea"/>
                <a:cs typeface="+mj-cs"/>
              </a:rPr>
              <a:t> systemviktig</a:t>
            </a:r>
            <a:endParaRPr kumimoji="0" lang="nb-NO" sz="1600" b="1" i="0" u="none" strike="noStrike" kern="1200" cap="none" spc="0" normalizeH="0" baseline="0" noProof="0" dirty="0" smtClean="0">
              <a:ln>
                <a:noFill/>
              </a:ln>
              <a:solidFill>
                <a:schemeClr val="tx1"/>
              </a:solidFill>
              <a:effectLst/>
              <a:uLnTx/>
              <a:uFillTx/>
              <a:latin typeface="Calibri Light" panose="020F0302020204030204" pitchFamily="34" charset="0"/>
              <a:ea typeface="+mj-ea"/>
              <a:cs typeface="+mj-cs"/>
            </a:endParaRPr>
          </a:p>
        </p:txBody>
      </p:sp>
      <p:cxnSp>
        <p:nvCxnSpPr>
          <p:cNvPr id="4" name="Rett pil 3"/>
          <p:cNvCxnSpPr/>
          <p:nvPr/>
        </p:nvCxnSpPr>
        <p:spPr>
          <a:xfrm flipV="1">
            <a:off x="1280592" y="5013176"/>
            <a:ext cx="1656184" cy="341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Sylinder 8"/>
          <p:cNvSpPr txBox="1"/>
          <p:nvPr/>
        </p:nvSpPr>
        <p:spPr>
          <a:xfrm>
            <a:off x="3152800" y="5642510"/>
            <a:ext cx="1296144" cy="522793"/>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nb-NO" sz="1600" b="1" i="0" u="none" strike="noStrike" kern="1200" cap="none" spc="0" normalizeH="0" baseline="0" noProof="0" dirty="0" smtClean="0">
                <a:ln>
                  <a:noFill/>
                </a:ln>
                <a:solidFill>
                  <a:schemeClr val="tx1"/>
                </a:solidFill>
                <a:effectLst/>
                <a:uLnTx/>
                <a:uFillTx/>
                <a:latin typeface="Calibri Light" panose="020F0302020204030204" pitchFamily="34" charset="0"/>
                <a:ea typeface="+mj-ea"/>
                <a:cs typeface="+mj-cs"/>
              </a:rPr>
              <a:t>Lenvik-saken</a:t>
            </a:r>
          </a:p>
        </p:txBody>
      </p:sp>
      <p:cxnSp>
        <p:nvCxnSpPr>
          <p:cNvPr id="10" name="Rett pil 9"/>
          <p:cNvCxnSpPr/>
          <p:nvPr/>
        </p:nvCxnSpPr>
        <p:spPr>
          <a:xfrm flipV="1">
            <a:off x="3668188" y="4903695"/>
            <a:ext cx="359011" cy="738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kstSylinder 10"/>
          <p:cNvSpPr txBox="1"/>
          <p:nvPr/>
        </p:nvSpPr>
        <p:spPr>
          <a:xfrm>
            <a:off x="4617868" y="5760728"/>
            <a:ext cx="1103810" cy="522793"/>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nb-NO" sz="1600" b="1" i="0" u="none" strike="noStrike" kern="1200" cap="none" spc="0" normalizeH="0" baseline="0" noProof="0" dirty="0" smtClean="0">
                <a:ln>
                  <a:noFill/>
                </a:ln>
                <a:solidFill>
                  <a:schemeClr val="tx1"/>
                </a:solidFill>
                <a:effectLst/>
                <a:uLnTx/>
                <a:uFillTx/>
                <a:latin typeface="Calibri Light" panose="020F0302020204030204" pitchFamily="34" charset="0"/>
                <a:ea typeface="+mj-ea"/>
                <a:cs typeface="+mj-cs"/>
              </a:rPr>
              <a:t>Børsnotering</a:t>
            </a:r>
          </a:p>
        </p:txBody>
      </p:sp>
      <p:cxnSp>
        <p:nvCxnSpPr>
          <p:cNvPr id="12" name="Rett pil 11"/>
          <p:cNvCxnSpPr/>
          <p:nvPr/>
        </p:nvCxnSpPr>
        <p:spPr>
          <a:xfrm flipV="1">
            <a:off x="5097016" y="5093920"/>
            <a:ext cx="0" cy="666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Sylinder 12"/>
          <p:cNvSpPr txBox="1"/>
          <p:nvPr/>
        </p:nvSpPr>
        <p:spPr>
          <a:xfrm>
            <a:off x="6239590" y="5642510"/>
            <a:ext cx="1103810" cy="522793"/>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nb-NO" sz="1600" b="1" i="0" u="none" strike="noStrike" kern="1200" cap="none" spc="0" normalizeH="0" baseline="0" noProof="0" dirty="0" smtClean="0">
                <a:ln>
                  <a:noFill/>
                </a:ln>
                <a:solidFill>
                  <a:schemeClr val="tx1"/>
                </a:solidFill>
                <a:effectLst/>
                <a:uLnTx/>
                <a:uFillTx/>
                <a:latin typeface="Calibri Light" panose="020F0302020204030204" pitchFamily="34" charset="0"/>
                <a:ea typeface="+mj-ea"/>
                <a:cs typeface="+mj-cs"/>
              </a:rPr>
              <a:t>Rating</a:t>
            </a:r>
          </a:p>
        </p:txBody>
      </p:sp>
      <p:cxnSp>
        <p:nvCxnSpPr>
          <p:cNvPr id="14" name="Rett pil 13"/>
          <p:cNvCxnSpPr/>
          <p:nvPr/>
        </p:nvCxnSpPr>
        <p:spPr>
          <a:xfrm flipV="1">
            <a:off x="6465168" y="4903696"/>
            <a:ext cx="0" cy="842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37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4"/>
          </p:nvPr>
        </p:nvSpPr>
        <p:spPr>
          <a:xfrm>
            <a:off x="0" y="6453336"/>
            <a:ext cx="928694" cy="404664"/>
          </a:xfrm>
        </p:spPr>
        <p:txBody>
          <a:bodyPr/>
          <a:lstStyle/>
          <a:p>
            <a:pPr>
              <a:defRPr/>
            </a:pPr>
            <a:fld id="{4D77DE57-7419-4DDD-93A2-1BF3226C7BDD}" type="slidenum">
              <a:rPr lang="nb-NO" smtClean="0">
                <a:solidFill>
                  <a:schemeClr val="accent1">
                    <a:lumMod val="75000"/>
                  </a:schemeClr>
                </a:solidFill>
                <a:latin typeface="Times New Roman" panose="02020603050405020304" pitchFamily="18" charset="0"/>
              </a:rPr>
              <a:pPr>
                <a:defRPr/>
              </a:pPr>
              <a:t>9</a:t>
            </a:fld>
            <a:endParaRPr lang="nb-NO" dirty="0">
              <a:solidFill>
                <a:schemeClr val="accent1">
                  <a:lumMod val="75000"/>
                </a:schemeClr>
              </a:solidFill>
              <a:latin typeface="Times New Roman" panose="02020603050405020304" pitchFamily="18" charset="0"/>
            </a:endParaRPr>
          </a:p>
        </p:txBody>
      </p:sp>
      <p:sp>
        <p:nvSpPr>
          <p:cNvPr id="6" name="Tittel 1"/>
          <p:cNvSpPr>
            <a:spLocks noGrp="1"/>
          </p:cNvSpPr>
          <p:nvPr>
            <p:ph type="title"/>
          </p:nvPr>
        </p:nvSpPr>
        <p:spPr>
          <a:xfrm>
            <a:off x="0" y="0"/>
            <a:ext cx="9906000" cy="619200"/>
          </a:xfrm>
        </p:spPr>
        <p:txBody>
          <a:bodyPr>
            <a:normAutofit/>
          </a:bodyPr>
          <a:lstStyle/>
          <a:p>
            <a:pPr algn="ctr"/>
            <a:r>
              <a:rPr lang="nb-NO" sz="3000" dirty="0" smtClean="0">
                <a:solidFill>
                  <a:schemeClr val="accent1">
                    <a:lumMod val="75000"/>
                  </a:schemeClr>
                </a:solidFill>
                <a:latin typeface="Calibri Light" panose="020F0302020204030204" pitchFamily="34" charset="0"/>
              </a:rPr>
              <a:t>Lånekilder kommunal sektor</a:t>
            </a:r>
            <a:endParaRPr lang="nb-NO" sz="3000" dirty="0">
              <a:solidFill>
                <a:schemeClr val="accent1">
                  <a:lumMod val="75000"/>
                </a:schemeClr>
              </a:solidFill>
              <a:latin typeface="Calibri Light" panose="020F0302020204030204" pitchFamily="34" charset="0"/>
            </a:endParaRPr>
          </a:p>
        </p:txBody>
      </p:sp>
      <p:pic>
        <p:nvPicPr>
          <p:cNvPr id="15" name="Plassholder for innhold 8" descr="SB1_Markets_stor,0.gif"/>
          <p:cNvPicPr>
            <a:picLocks noGrp="1" noChangeAspect="1"/>
          </p:cNvPicPr>
          <p:nvPr>
            <p:ph sz="half" idx="1"/>
          </p:nvPr>
        </p:nvPicPr>
        <p:blipFill>
          <a:blip r:embed="rId2" cstate="print"/>
          <a:stretch>
            <a:fillRect/>
          </a:stretch>
        </p:blipFill>
        <p:spPr>
          <a:xfrm>
            <a:off x="7113240" y="2649171"/>
            <a:ext cx="1927599" cy="544519"/>
          </a:xfrm>
        </p:spPr>
      </p:pic>
      <p:pic>
        <p:nvPicPr>
          <p:cNvPr id="16" name="Plassholder for innhold 7" descr="danske_markets_darkbg.gif"/>
          <p:cNvPicPr>
            <a:picLocks noGrp="1" noChangeAspect="1"/>
          </p:cNvPicPr>
          <p:nvPr>
            <p:ph sz="half" idx="2"/>
          </p:nvPr>
        </p:nvPicPr>
        <p:blipFill>
          <a:blip r:embed="rId3" cstate="print"/>
          <a:stretch>
            <a:fillRect/>
          </a:stretch>
        </p:blipFill>
        <p:spPr>
          <a:xfrm>
            <a:off x="2448468" y="4248663"/>
            <a:ext cx="2658757" cy="531751"/>
          </a:xfrm>
        </p:spPr>
      </p:pic>
      <p:pic>
        <p:nvPicPr>
          <p:cNvPr id="17" name="Plassholder for innhold 3" descr="Kommunalbanken_Norge_logo.png"/>
          <p:cNvPicPr>
            <a:picLocks noChangeAspect="1"/>
          </p:cNvPicPr>
          <p:nvPr/>
        </p:nvPicPr>
        <p:blipFill>
          <a:blip r:embed="rId4" cstate="print"/>
          <a:stretch>
            <a:fillRect/>
          </a:stretch>
        </p:blipFill>
        <p:spPr>
          <a:xfrm>
            <a:off x="704528" y="2521975"/>
            <a:ext cx="2592288" cy="400097"/>
          </a:xfrm>
          <a:prstGeom prst="rect">
            <a:avLst/>
          </a:prstGeom>
        </p:spPr>
      </p:pic>
      <p:pic>
        <p:nvPicPr>
          <p:cNvPr id="18" name="Bilde 17" descr="KLP_kommunekreditt_RGB_72.jpg"/>
          <p:cNvPicPr>
            <a:picLocks noChangeAspect="1"/>
          </p:cNvPicPr>
          <p:nvPr/>
        </p:nvPicPr>
        <p:blipFill>
          <a:blip r:embed="rId5" cstate="print"/>
          <a:stretch>
            <a:fillRect/>
          </a:stretch>
        </p:blipFill>
        <p:spPr>
          <a:xfrm>
            <a:off x="278006" y="4606047"/>
            <a:ext cx="1944216" cy="1098849"/>
          </a:xfrm>
          <a:prstGeom prst="rect">
            <a:avLst/>
          </a:prstGeom>
        </p:spPr>
      </p:pic>
      <p:pic>
        <p:nvPicPr>
          <p:cNvPr id="19" name="Bilde 18" descr="SEB.gif"/>
          <p:cNvPicPr>
            <a:picLocks noChangeAspect="1"/>
          </p:cNvPicPr>
          <p:nvPr/>
        </p:nvPicPr>
        <p:blipFill>
          <a:blip r:embed="rId6" cstate="print"/>
          <a:stretch>
            <a:fillRect/>
          </a:stretch>
        </p:blipFill>
        <p:spPr>
          <a:xfrm>
            <a:off x="5889104" y="4941168"/>
            <a:ext cx="895350" cy="360485"/>
          </a:xfrm>
          <a:prstGeom prst="rect">
            <a:avLst/>
          </a:prstGeom>
        </p:spPr>
      </p:pic>
      <p:pic>
        <p:nvPicPr>
          <p:cNvPr id="20" name="Bilde 19" descr="swedbank-logo-1.gif"/>
          <p:cNvPicPr>
            <a:picLocks noChangeAspect="1"/>
          </p:cNvPicPr>
          <p:nvPr/>
        </p:nvPicPr>
        <p:blipFill>
          <a:blip r:embed="rId7" cstate="print"/>
          <a:stretch>
            <a:fillRect/>
          </a:stretch>
        </p:blipFill>
        <p:spPr>
          <a:xfrm>
            <a:off x="3806192" y="3192786"/>
            <a:ext cx="2293615" cy="623135"/>
          </a:xfrm>
          <a:prstGeom prst="rect">
            <a:avLst/>
          </a:prstGeom>
        </p:spPr>
      </p:pic>
      <p:pic>
        <p:nvPicPr>
          <p:cNvPr id="21" name="Bilde 20" descr="nordea_jpg(b).jpg"/>
          <p:cNvPicPr>
            <a:picLocks noChangeAspect="1"/>
          </p:cNvPicPr>
          <p:nvPr/>
        </p:nvPicPr>
        <p:blipFill>
          <a:blip r:embed="rId8" cstate="print"/>
          <a:stretch>
            <a:fillRect/>
          </a:stretch>
        </p:blipFill>
        <p:spPr>
          <a:xfrm>
            <a:off x="3223247" y="5397809"/>
            <a:ext cx="1729752" cy="621041"/>
          </a:xfrm>
          <a:prstGeom prst="rect">
            <a:avLst/>
          </a:prstGeom>
        </p:spPr>
      </p:pic>
      <p:pic>
        <p:nvPicPr>
          <p:cNvPr id="22" name="Bilde 21" descr="dnbnormarkets.gif"/>
          <p:cNvPicPr>
            <a:picLocks noChangeAspect="1"/>
          </p:cNvPicPr>
          <p:nvPr/>
        </p:nvPicPr>
        <p:blipFill>
          <a:blip r:embed="rId9" cstate="print"/>
          <a:stretch>
            <a:fillRect/>
          </a:stretch>
        </p:blipFill>
        <p:spPr>
          <a:xfrm>
            <a:off x="7479710" y="3941576"/>
            <a:ext cx="864096" cy="614173"/>
          </a:xfrm>
          <a:prstGeom prst="rect">
            <a:avLst/>
          </a:prstGeom>
        </p:spPr>
      </p:pic>
      <p:pic>
        <p:nvPicPr>
          <p:cNvPr id="3" name="Bild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88904" y="1399339"/>
            <a:ext cx="1987826" cy="917458"/>
          </a:xfrm>
          <a:prstGeom prst="rect">
            <a:avLst/>
          </a:prstGeom>
        </p:spPr>
      </p:pic>
      <p:pic>
        <p:nvPicPr>
          <p:cNvPr id="7" name="Bild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1188" y="1184292"/>
            <a:ext cx="1905000" cy="590550"/>
          </a:xfrm>
          <a:prstGeom prst="rect">
            <a:avLst/>
          </a:prstGeom>
        </p:spPr>
      </p:pic>
      <p:pic>
        <p:nvPicPr>
          <p:cNvPr id="23" name="Bild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93160" y="1084209"/>
            <a:ext cx="3003158" cy="710526"/>
          </a:xfrm>
          <a:prstGeom prst="rect">
            <a:avLst/>
          </a:prstGeom>
        </p:spPr>
      </p:pic>
      <p:pic>
        <p:nvPicPr>
          <p:cNvPr id="24" name="Bild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17096" y="5519886"/>
            <a:ext cx="4000500" cy="933450"/>
          </a:xfrm>
          <a:prstGeom prst="rect">
            <a:avLst/>
          </a:prstGeom>
        </p:spPr>
      </p:pic>
    </p:spTree>
    <p:extLst>
      <p:ext uri="{BB962C8B-B14F-4D97-AF65-F5344CB8AC3E}">
        <p14:creationId xmlns:p14="http://schemas.microsoft.com/office/powerpoint/2010/main" val="2558350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lnSpcReduction="10000"/>
      </a:bodyPr>
      <a:lstStyle>
        <a:defPPr marL="0" marR="0" indent="0" algn="l" defTabSz="9144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smtClean="0">
            <a:ln>
              <a:noFill/>
            </a:ln>
            <a:solidFill>
              <a:schemeClr val="tx1"/>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2276</Words>
  <Application>Microsoft Office PowerPoint</Application>
  <PresentationFormat>A4 (210 x 297 mm)</PresentationFormat>
  <Paragraphs>486</Paragraphs>
  <Slides>32</Slides>
  <Notes>7</Notes>
  <HiddenSlides>0</HiddenSlides>
  <MMClips>0</MMClips>
  <ScaleCrop>false</ScaleCrop>
  <HeadingPairs>
    <vt:vector size="8" baseType="variant">
      <vt:variant>
        <vt:lpstr>Brukte skrifter</vt:lpstr>
      </vt:variant>
      <vt:variant>
        <vt:i4>7</vt:i4>
      </vt:variant>
      <vt:variant>
        <vt:lpstr>Tema</vt:lpstr>
      </vt:variant>
      <vt:variant>
        <vt:i4>2</vt:i4>
      </vt:variant>
      <vt:variant>
        <vt:lpstr>Innebygde OLE-servere</vt:lpstr>
      </vt:variant>
      <vt:variant>
        <vt:i4>1</vt:i4>
      </vt:variant>
      <vt:variant>
        <vt:lpstr>Lysbildetitler</vt:lpstr>
      </vt:variant>
      <vt:variant>
        <vt:i4>32</vt:i4>
      </vt:variant>
    </vt:vector>
  </HeadingPairs>
  <TitlesOfParts>
    <vt:vector size="42" baseType="lpstr">
      <vt:lpstr>Arial</vt:lpstr>
      <vt:lpstr>Calibri</vt:lpstr>
      <vt:lpstr>Calibri Light</vt:lpstr>
      <vt:lpstr>Cambria</vt:lpstr>
      <vt:lpstr>Times New Roman</vt:lpstr>
      <vt:lpstr>Verdana</vt:lpstr>
      <vt:lpstr>Wingdings</vt:lpstr>
      <vt:lpstr>Office-tema</vt:lpstr>
      <vt:lpstr>Egendefinert utforming</vt:lpstr>
      <vt:lpstr>Worksheet</vt:lpstr>
      <vt:lpstr>Lånemarkedet for kommuner og fylkeskommuner Gjeldsforvaltning - Optimalisering av innlånsporteføljen for å sikre lave finansieringskostnader hensyntatt akseptabel rente- og refinsieringsrisiko</vt:lpstr>
      <vt:lpstr>Forbehold</vt:lpstr>
      <vt:lpstr>Lånemarkedet for kommuner og fylkeskommuner</vt:lpstr>
      <vt:lpstr>Bergen Capital Management AS (BCM)</vt:lpstr>
      <vt:lpstr>Ansatte</vt:lpstr>
      <vt:lpstr>Forretningsområder</vt:lpstr>
      <vt:lpstr>Referanser kommunal sektor</vt:lpstr>
      <vt:lpstr>Kommunale låneopptak før og nå!</vt:lpstr>
      <vt:lpstr>Lånekilder kommunal sektor</vt:lpstr>
      <vt:lpstr>Gjeldsforvaltning</vt:lpstr>
      <vt:lpstr>Avveining mellom lave renter og forutsigbarhet</vt:lpstr>
      <vt:lpstr>Avveining mellom marginer og refinansieringsrisiko</vt:lpstr>
      <vt:lpstr>Gjeldsforvaltning </vt:lpstr>
      <vt:lpstr>Gjeldsforvaltning – har det noen hensikt?</vt:lpstr>
      <vt:lpstr>Kapasitet i markedet for langsiktige lån</vt:lpstr>
      <vt:lpstr>Sertifikat og obligasjonsgjeld har økt!</vt:lpstr>
      <vt:lpstr>Kapasiteten gjenspeiles i «kredittmatrisen»</vt:lpstr>
      <vt:lpstr>Kommunale låneopptak – utfordringer fremover </vt:lpstr>
      <vt:lpstr>Norske kommuner sett fra investorsperspektiv</vt:lpstr>
      <vt:lpstr>Er det sannsynlig at en kommune ikke får refinansiert forfall?</vt:lpstr>
      <vt:lpstr>Den store bekymringen er nok uansett gjeldsnivået!</vt:lpstr>
      <vt:lpstr>PowerPoint-presentasjon</vt:lpstr>
      <vt:lpstr>PowerPoint-presentasjon</vt:lpstr>
      <vt:lpstr>To markedsplasser for notering av obligasjonslån</vt:lpstr>
      <vt:lpstr>Hvorfor notere obligasjonslån?</vt:lpstr>
      <vt:lpstr>….. at børsnotering kan svare seg</vt:lpstr>
      <vt:lpstr>….. men markedet svinger</vt:lpstr>
      <vt:lpstr>Rating</vt:lpstr>
      <vt:lpstr>Rating</vt:lpstr>
      <vt:lpstr>En forutsigbar og oversiktlig prosess</vt:lpstr>
      <vt:lpstr>Oppsummering..</vt:lpstr>
      <vt:lpstr>Takk for oppmerksomheten...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Tor Olav;Morten</dc:creator>
  <cp:lastModifiedBy>Morten Furholm Pettersen</cp:lastModifiedBy>
  <cp:revision>3496</cp:revision>
  <cp:lastPrinted>2016-10-13T10:46:58Z</cp:lastPrinted>
  <dcterms:created xsi:type="dcterms:W3CDTF">2009-12-22T08:16:22Z</dcterms:created>
  <dcterms:modified xsi:type="dcterms:W3CDTF">2016-10-16T18:29:15Z</dcterms:modified>
</cp:coreProperties>
</file>