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4" r:id="rId5"/>
    <p:sldId id="263" r:id="rId6"/>
    <p:sldId id="259" r:id="rId7"/>
  </p:sldIdLst>
  <p:sldSz cx="9144000" cy="6858000" type="screen4x3"/>
  <p:notesSz cx="6858000" cy="9872663"/>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10"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130425"/>
            <a:ext cx="7772400" cy="1470025"/>
          </a:xfrm>
        </p:spPr>
        <p:txBody>
          <a:bodyPr/>
          <a:lstStyle/>
          <a:p>
            <a:r>
              <a:rPr lang="nb-NO" smtClean="0"/>
              <a:t>Klikk for å redigere tittelstil</a:t>
            </a:r>
            <a:endParaRPr lang="nb-NO"/>
          </a:p>
        </p:txBody>
      </p:sp>
      <p:sp>
        <p:nvSpPr>
          <p:cNvPr id="3" name="Undertit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lang="nb-NO"/>
          </a:p>
        </p:txBody>
      </p:sp>
      <p:sp>
        <p:nvSpPr>
          <p:cNvPr id="4" name="Plassholder for dato 3"/>
          <p:cNvSpPr>
            <a:spLocks noGrp="1"/>
          </p:cNvSpPr>
          <p:nvPr>
            <p:ph type="dt" sz="half" idx="10"/>
          </p:nvPr>
        </p:nvSpPr>
        <p:spPr/>
        <p:txBody>
          <a:bodyPr/>
          <a:lstStyle/>
          <a:p>
            <a:fld id="{DE239007-0792-4297-96B6-2A538E644861}" type="datetimeFigureOut">
              <a:rPr lang="nb-NO" smtClean="0"/>
              <a:pPr/>
              <a:t>24.04.2014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C9D72695-9819-465C-AC15-648689D30EAD}" type="slidenum">
              <a:rPr lang="nb-NO" smtClean="0"/>
              <a:pPr/>
              <a:t>‹#›</a:t>
            </a:fld>
            <a:endParaRPr lang="nb-N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DE239007-0792-4297-96B6-2A538E644861}" type="datetimeFigureOut">
              <a:rPr lang="nb-NO" smtClean="0"/>
              <a:pPr/>
              <a:t>24.04.2014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C9D72695-9819-465C-AC15-648689D30EAD}" type="slidenum">
              <a:rPr lang="nb-NO" smtClean="0"/>
              <a:pPr/>
              <a:t>‹#›</a:t>
            </a:fld>
            <a:endParaRPr lang="nb-N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274638"/>
            <a:ext cx="2057400" cy="5851525"/>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457200" y="274638"/>
            <a:ext cx="6019800" cy="5851525"/>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DE239007-0792-4297-96B6-2A538E644861}" type="datetimeFigureOut">
              <a:rPr lang="nb-NO" smtClean="0"/>
              <a:pPr/>
              <a:t>24.04.2014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C9D72695-9819-465C-AC15-648689D30EAD}" type="slidenum">
              <a:rPr lang="nb-NO" smtClean="0"/>
              <a:pPr/>
              <a:t>‹#›</a:t>
            </a:fld>
            <a:endParaRPr lang="nb-N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DE239007-0792-4297-96B6-2A538E644861}" type="datetimeFigureOut">
              <a:rPr lang="nb-NO" smtClean="0"/>
              <a:pPr/>
              <a:t>24.04.2014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C9D72695-9819-465C-AC15-648689D30EAD}" type="slidenum">
              <a:rPr lang="nb-NO" smtClean="0"/>
              <a:pPr/>
              <a:t>‹#›</a:t>
            </a:fld>
            <a:endParaRPr lang="nb-N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Plassholder for dato 3"/>
          <p:cNvSpPr>
            <a:spLocks noGrp="1"/>
          </p:cNvSpPr>
          <p:nvPr>
            <p:ph type="dt" sz="half" idx="10"/>
          </p:nvPr>
        </p:nvSpPr>
        <p:spPr/>
        <p:txBody>
          <a:bodyPr/>
          <a:lstStyle/>
          <a:p>
            <a:fld id="{DE239007-0792-4297-96B6-2A538E644861}" type="datetimeFigureOut">
              <a:rPr lang="nb-NO" smtClean="0"/>
              <a:pPr/>
              <a:t>24.04.2014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C9D72695-9819-465C-AC15-648689D30EAD}" type="slidenum">
              <a:rPr lang="nb-NO" smtClean="0"/>
              <a:pPr/>
              <a:t>‹#›</a:t>
            </a:fld>
            <a:endParaRPr lang="nb-N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4"/>
          <p:cNvSpPr>
            <a:spLocks noGrp="1"/>
          </p:cNvSpPr>
          <p:nvPr>
            <p:ph type="dt" sz="half" idx="10"/>
          </p:nvPr>
        </p:nvSpPr>
        <p:spPr/>
        <p:txBody>
          <a:bodyPr/>
          <a:lstStyle/>
          <a:p>
            <a:fld id="{DE239007-0792-4297-96B6-2A538E644861}" type="datetimeFigureOut">
              <a:rPr lang="nb-NO" smtClean="0"/>
              <a:pPr/>
              <a:t>24.04.2014</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C9D72695-9819-465C-AC15-648689D30EAD}" type="slidenum">
              <a:rPr lang="nb-NO" smtClean="0"/>
              <a:pPr/>
              <a:t>‹#›</a:t>
            </a:fld>
            <a:endParaRPr lang="nb-N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Plassholder for dato 6"/>
          <p:cNvSpPr>
            <a:spLocks noGrp="1"/>
          </p:cNvSpPr>
          <p:nvPr>
            <p:ph type="dt" sz="half" idx="10"/>
          </p:nvPr>
        </p:nvSpPr>
        <p:spPr/>
        <p:txBody>
          <a:bodyPr/>
          <a:lstStyle/>
          <a:p>
            <a:fld id="{DE239007-0792-4297-96B6-2A538E644861}" type="datetimeFigureOut">
              <a:rPr lang="nb-NO" smtClean="0"/>
              <a:pPr/>
              <a:t>24.04.2014</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C9D72695-9819-465C-AC15-648689D30EAD}" type="slidenum">
              <a:rPr lang="nb-NO" smtClean="0"/>
              <a:pPr/>
              <a:t>‹#›</a:t>
            </a:fld>
            <a:endParaRPr lang="nb-N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dato 2"/>
          <p:cNvSpPr>
            <a:spLocks noGrp="1"/>
          </p:cNvSpPr>
          <p:nvPr>
            <p:ph type="dt" sz="half" idx="10"/>
          </p:nvPr>
        </p:nvSpPr>
        <p:spPr/>
        <p:txBody>
          <a:bodyPr/>
          <a:lstStyle/>
          <a:p>
            <a:fld id="{DE239007-0792-4297-96B6-2A538E644861}" type="datetimeFigureOut">
              <a:rPr lang="nb-NO" smtClean="0"/>
              <a:pPr/>
              <a:t>24.04.2014</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C9D72695-9819-465C-AC15-648689D30EAD}" type="slidenum">
              <a:rPr lang="nb-NO" smtClean="0"/>
              <a:pPr/>
              <a:t>‹#›</a:t>
            </a:fld>
            <a:endParaRPr lang="nb-N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DE239007-0792-4297-96B6-2A538E644861}" type="datetimeFigureOut">
              <a:rPr lang="nb-NO" smtClean="0"/>
              <a:pPr/>
              <a:t>24.04.2014</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C9D72695-9819-465C-AC15-648689D30EAD}" type="slidenum">
              <a:rPr lang="nb-NO" smtClean="0"/>
              <a:pPr/>
              <a:t>‹#›</a:t>
            </a:fld>
            <a:endParaRPr lang="nb-N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DE239007-0792-4297-96B6-2A538E644861}" type="datetimeFigureOut">
              <a:rPr lang="nb-NO" smtClean="0"/>
              <a:pPr/>
              <a:t>24.04.2014</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C9D72695-9819-465C-AC15-648689D30EAD}" type="slidenum">
              <a:rPr lang="nb-NO" smtClean="0"/>
              <a:pPr/>
              <a:t>‹#›</a:t>
            </a:fld>
            <a:endParaRPr lang="nb-N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DE239007-0792-4297-96B6-2A538E644861}" type="datetimeFigureOut">
              <a:rPr lang="nb-NO" smtClean="0"/>
              <a:pPr/>
              <a:t>24.04.2014</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C9D72695-9819-465C-AC15-648689D30EAD}" type="slidenum">
              <a:rPr lang="nb-NO" smtClean="0"/>
              <a:pPr/>
              <a:t>‹#›</a:t>
            </a:fld>
            <a:endParaRPr lang="nb-N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b-NO" smtClean="0"/>
              <a:t>Klikk for å redigere tittelstil</a:t>
            </a:r>
            <a:endParaRPr lang="nb-NO"/>
          </a:p>
        </p:txBody>
      </p:sp>
      <p:sp>
        <p:nvSpPr>
          <p:cNvPr id="3" name="Plassholder f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239007-0792-4297-96B6-2A538E644861}" type="datetimeFigureOut">
              <a:rPr lang="nb-NO" smtClean="0"/>
              <a:pPr/>
              <a:t>24.04.2014</a:t>
            </a:fld>
            <a:endParaRPr lang="nb-NO"/>
          </a:p>
        </p:txBody>
      </p:sp>
      <p:sp>
        <p:nvSpPr>
          <p:cNvPr id="5" name="Plassholder for bunn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D72695-9819-465C-AC15-648689D30EAD}" type="slidenum">
              <a:rPr lang="nb-NO" smtClean="0"/>
              <a:pPr/>
              <a:t>‹#›</a:t>
            </a:fld>
            <a:endParaRPr lang="nb-N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683568" y="836712"/>
            <a:ext cx="7772400" cy="792088"/>
          </a:xfrm>
        </p:spPr>
        <p:txBody>
          <a:bodyPr>
            <a:normAutofit fontScale="90000"/>
          </a:bodyPr>
          <a:lstStyle/>
          <a:p>
            <a:r>
              <a:rPr lang="nb-NO" sz="3200" b="1" dirty="0" smtClean="0">
                <a:solidFill>
                  <a:schemeClr val="tx2"/>
                </a:solidFill>
              </a:rPr>
              <a:t>IPS</a:t>
            </a:r>
            <a:r>
              <a:rPr lang="nb-NO" sz="3200" dirty="0" smtClean="0">
                <a:solidFill>
                  <a:schemeClr val="tx2"/>
                </a:solidFill>
              </a:rPr>
              <a:t> Molde</a:t>
            </a:r>
            <a:br>
              <a:rPr lang="nb-NO" sz="3200" dirty="0" smtClean="0">
                <a:solidFill>
                  <a:schemeClr val="tx2"/>
                </a:solidFill>
              </a:rPr>
            </a:br>
            <a:r>
              <a:rPr lang="nb-NO" sz="3200" b="1" dirty="0" smtClean="0">
                <a:solidFill>
                  <a:schemeClr val="tx2"/>
                </a:solidFill>
              </a:rPr>
              <a:t>I</a:t>
            </a:r>
            <a:r>
              <a:rPr lang="nb-NO" sz="3200" dirty="0" smtClean="0">
                <a:solidFill>
                  <a:schemeClr val="tx2"/>
                </a:solidFill>
              </a:rPr>
              <a:t>ndividual </a:t>
            </a:r>
            <a:r>
              <a:rPr lang="nb-NO" sz="3200" b="1" dirty="0" smtClean="0">
                <a:solidFill>
                  <a:schemeClr val="tx2"/>
                </a:solidFill>
              </a:rPr>
              <a:t>P</a:t>
            </a:r>
            <a:r>
              <a:rPr lang="nb-NO" sz="3200" dirty="0" smtClean="0">
                <a:solidFill>
                  <a:schemeClr val="tx2"/>
                </a:solidFill>
              </a:rPr>
              <a:t>lacement and </a:t>
            </a:r>
            <a:r>
              <a:rPr lang="nb-NO" sz="3200" b="1" dirty="0" smtClean="0">
                <a:solidFill>
                  <a:schemeClr val="tx2"/>
                </a:solidFill>
              </a:rPr>
              <a:t>S</a:t>
            </a:r>
            <a:r>
              <a:rPr lang="nb-NO" sz="3200" dirty="0" smtClean="0">
                <a:solidFill>
                  <a:schemeClr val="tx2"/>
                </a:solidFill>
              </a:rPr>
              <a:t>upport</a:t>
            </a:r>
            <a:endParaRPr lang="nb-NO" sz="3200" dirty="0">
              <a:solidFill>
                <a:schemeClr val="tx2"/>
              </a:solidFill>
            </a:endParaRPr>
          </a:p>
        </p:txBody>
      </p:sp>
      <p:sp>
        <p:nvSpPr>
          <p:cNvPr id="3" name="Undertittel 2"/>
          <p:cNvSpPr>
            <a:spLocks noGrp="1"/>
          </p:cNvSpPr>
          <p:nvPr>
            <p:ph type="subTitle" idx="1"/>
          </p:nvPr>
        </p:nvSpPr>
        <p:spPr>
          <a:xfrm>
            <a:off x="1403648" y="1700808"/>
            <a:ext cx="6400800" cy="3816424"/>
          </a:xfrm>
        </p:spPr>
        <p:txBody>
          <a:bodyPr>
            <a:noAutofit/>
          </a:bodyPr>
          <a:lstStyle/>
          <a:p>
            <a:pPr algn="l"/>
            <a:r>
              <a:rPr lang="nb-NO" sz="2000" dirty="0" smtClean="0">
                <a:solidFill>
                  <a:schemeClr val="accent2"/>
                </a:solidFill>
              </a:rPr>
              <a:t>Prosjektavtale etablert mellom Helse Møre og Romsdal ved Ambulant rehabiliteringsteam og NAV Molde. Prosjektet utvides til å omfatte enhet ved Knausen DPS døgn - våren 2014.</a:t>
            </a:r>
          </a:p>
          <a:p>
            <a:pPr algn="l"/>
            <a:r>
              <a:rPr lang="nb-NO" sz="2000" dirty="0" smtClean="0">
                <a:solidFill>
                  <a:schemeClr val="tx1">
                    <a:lumMod val="95000"/>
                    <a:lumOff val="5000"/>
                  </a:schemeClr>
                </a:solidFill>
              </a:rPr>
              <a:t>Prosjekteier NAV leder Anne Jorunn Vågen.</a:t>
            </a:r>
          </a:p>
          <a:p>
            <a:pPr algn="l"/>
            <a:r>
              <a:rPr lang="nb-NO" sz="2000" dirty="0" smtClean="0">
                <a:solidFill>
                  <a:schemeClr val="tx1">
                    <a:lumMod val="95000"/>
                    <a:lumOff val="5000"/>
                  </a:schemeClr>
                </a:solidFill>
              </a:rPr>
              <a:t>Prosjektleder Anita Johnsen – rådgiver ved NAV Molde </a:t>
            </a:r>
          </a:p>
          <a:p>
            <a:pPr algn="l"/>
            <a:r>
              <a:rPr lang="nb-NO" sz="2000" dirty="0" smtClean="0">
                <a:solidFill>
                  <a:schemeClr val="tx1">
                    <a:lumMod val="95000"/>
                    <a:lumOff val="5000"/>
                  </a:schemeClr>
                </a:solidFill>
              </a:rPr>
              <a:t>Oppstart: 15.10.12. </a:t>
            </a:r>
          </a:p>
          <a:p>
            <a:pPr algn="l"/>
            <a:r>
              <a:rPr lang="nb-NO" sz="2000" dirty="0" smtClean="0">
                <a:solidFill>
                  <a:schemeClr val="tx1">
                    <a:lumMod val="95000"/>
                    <a:lumOff val="5000"/>
                  </a:schemeClr>
                </a:solidFill>
              </a:rPr>
              <a:t>Forlenget prosjektperiode frem til 15.10.14.</a:t>
            </a:r>
          </a:p>
          <a:p>
            <a:pPr algn="l"/>
            <a:r>
              <a:rPr lang="nb-NO" sz="2000" dirty="0" smtClean="0">
                <a:solidFill>
                  <a:schemeClr val="tx1">
                    <a:lumMod val="95000"/>
                    <a:lumOff val="5000"/>
                  </a:schemeClr>
                </a:solidFill>
              </a:rPr>
              <a:t>Evaluert i henhold til IPS – standard hvert halvår.</a:t>
            </a:r>
          </a:p>
          <a:p>
            <a:pPr algn="l"/>
            <a:r>
              <a:rPr lang="nb-NO" sz="2000" dirty="0" smtClean="0">
                <a:solidFill>
                  <a:schemeClr val="tx1">
                    <a:lumMod val="95000"/>
                    <a:lumOff val="5000"/>
                  </a:schemeClr>
                </a:solidFill>
              </a:rPr>
              <a:t>IPS Molde har nå status som 1 av 8 piloter i </a:t>
            </a:r>
            <a:r>
              <a:rPr lang="nb-NO" sz="2000" smtClean="0">
                <a:solidFill>
                  <a:schemeClr val="tx1">
                    <a:lumMod val="95000"/>
                    <a:lumOff val="5000"/>
                  </a:schemeClr>
                </a:solidFill>
              </a:rPr>
              <a:t>Norge – et samarbeid </a:t>
            </a:r>
            <a:r>
              <a:rPr lang="nb-NO" sz="2000" dirty="0" smtClean="0">
                <a:solidFill>
                  <a:schemeClr val="tx1">
                    <a:lumMod val="95000"/>
                    <a:lumOff val="5000"/>
                  </a:schemeClr>
                </a:solidFill>
              </a:rPr>
              <a:t>mellom Arbeids- </a:t>
            </a:r>
            <a:r>
              <a:rPr lang="nb-NO" sz="2000" smtClean="0">
                <a:solidFill>
                  <a:schemeClr val="tx1">
                    <a:lumMod val="95000"/>
                    <a:lumOff val="5000"/>
                  </a:schemeClr>
                </a:solidFill>
              </a:rPr>
              <a:t>og Helsedirektoratet</a:t>
            </a:r>
            <a:r>
              <a:rPr lang="nb-NO" sz="2000" dirty="0" smtClean="0">
                <a:solidFill>
                  <a:schemeClr val="tx1">
                    <a:lumMod val="95000"/>
                    <a:lumOff val="5000"/>
                  </a:schemeClr>
                </a:solidFill>
              </a:rPr>
              <a:t>.</a:t>
            </a:r>
          </a:p>
          <a:p>
            <a:pPr algn="l"/>
            <a:r>
              <a:rPr lang="nb-NO" sz="2000" dirty="0" smtClean="0"/>
              <a:t>	</a:t>
            </a:r>
            <a:endParaRPr lang="nb-NO"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1043608" y="2708920"/>
            <a:ext cx="2592288" cy="15841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dirty="0" smtClean="0"/>
              <a:t>Arbeidsgivere tror at mennesker med psykiske helseproblemer ikke kan jobbe – derfor ansetter de dem ikke</a:t>
            </a:r>
            <a:endParaRPr lang="nb-NO" dirty="0"/>
          </a:p>
        </p:txBody>
      </p:sp>
      <p:sp>
        <p:nvSpPr>
          <p:cNvPr id="3" name="Rektangel 2"/>
          <p:cNvSpPr/>
          <p:nvPr/>
        </p:nvSpPr>
        <p:spPr>
          <a:xfrm>
            <a:off x="3275856" y="764704"/>
            <a:ext cx="2520280" cy="15624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dirty="0" smtClean="0"/>
              <a:t>Hjelpeapparatet sier at mennesker med psykiske helseproblemer har liten mulighet til å komme i jobb</a:t>
            </a:r>
            <a:endParaRPr lang="nb-NO" dirty="0"/>
          </a:p>
        </p:txBody>
      </p:sp>
      <p:sp>
        <p:nvSpPr>
          <p:cNvPr id="4" name="Rektangel 3"/>
          <p:cNvSpPr/>
          <p:nvPr/>
        </p:nvSpPr>
        <p:spPr>
          <a:xfrm>
            <a:off x="5436096" y="2708920"/>
            <a:ext cx="2376264" cy="15841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dirty="0" smtClean="0"/>
              <a:t>Mennesker med psykiske helseproblemer tror de ikke kan jobbe, og gir derfor opp forsøket på å få jobb	 </a:t>
            </a:r>
            <a:endParaRPr lang="nb-NO" dirty="0"/>
          </a:p>
        </p:txBody>
      </p:sp>
      <p:sp>
        <p:nvSpPr>
          <p:cNvPr id="5" name="Rektangel 4"/>
          <p:cNvSpPr/>
          <p:nvPr/>
        </p:nvSpPr>
        <p:spPr>
          <a:xfrm>
            <a:off x="3347864" y="4653136"/>
            <a:ext cx="2592288" cy="1512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dirty="0" smtClean="0"/>
              <a:t>Veldig få mennesker med psykiske helseproblemer jobber</a:t>
            </a:r>
            <a:endParaRPr lang="nb-NO" dirty="0"/>
          </a:p>
        </p:txBody>
      </p:sp>
      <p:sp>
        <p:nvSpPr>
          <p:cNvPr id="6" name="Bøyd pil 5"/>
          <p:cNvSpPr/>
          <p:nvPr/>
        </p:nvSpPr>
        <p:spPr>
          <a:xfrm>
            <a:off x="1907704" y="1268760"/>
            <a:ext cx="813816" cy="86868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solidFill>
                <a:schemeClr val="tx1"/>
              </a:solidFill>
            </a:endParaRPr>
          </a:p>
        </p:txBody>
      </p:sp>
      <p:sp>
        <p:nvSpPr>
          <p:cNvPr id="7" name="Bøyd pil 6"/>
          <p:cNvSpPr/>
          <p:nvPr/>
        </p:nvSpPr>
        <p:spPr>
          <a:xfrm rot="5400000">
            <a:off x="6444208" y="1268760"/>
            <a:ext cx="813816" cy="86868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solidFill>
                <a:schemeClr val="tx1"/>
              </a:solidFill>
            </a:endParaRPr>
          </a:p>
        </p:txBody>
      </p:sp>
      <p:sp>
        <p:nvSpPr>
          <p:cNvPr id="8" name="Bøyd pil 7"/>
          <p:cNvSpPr/>
          <p:nvPr/>
        </p:nvSpPr>
        <p:spPr>
          <a:xfrm rot="10800000">
            <a:off x="6372200" y="4725144"/>
            <a:ext cx="813816" cy="86868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solidFill>
                <a:schemeClr val="tx1"/>
              </a:solidFill>
            </a:endParaRPr>
          </a:p>
        </p:txBody>
      </p:sp>
      <p:sp>
        <p:nvSpPr>
          <p:cNvPr id="9" name="Bøyd pil 8"/>
          <p:cNvSpPr/>
          <p:nvPr/>
        </p:nvSpPr>
        <p:spPr>
          <a:xfrm rot="16200000">
            <a:off x="1863128" y="4697712"/>
            <a:ext cx="813816" cy="86868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solidFill>
                <a:schemeClr val="tx1"/>
              </a:solidFill>
            </a:endParaRPr>
          </a:p>
        </p:txBody>
      </p:sp>
      <p:sp>
        <p:nvSpPr>
          <p:cNvPr id="10" name="Pil i fire retninger 9"/>
          <p:cNvSpPr/>
          <p:nvPr/>
        </p:nvSpPr>
        <p:spPr>
          <a:xfrm>
            <a:off x="4427984" y="3501008"/>
            <a:ext cx="45719" cy="45719"/>
          </a:xfrm>
          <a:prstGeom prst="quad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1" name="Pil i fire retninger 10"/>
          <p:cNvSpPr/>
          <p:nvPr/>
        </p:nvSpPr>
        <p:spPr>
          <a:xfrm>
            <a:off x="3923928" y="2852936"/>
            <a:ext cx="1216152" cy="1216152"/>
          </a:xfrm>
          <a:prstGeom prst="quad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274638"/>
            <a:ext cx="8229600" cy="706090"/>
          </a:xfrm>
        </p:spPr>
        <p:txBody>
          <a:bodyPr>
            <a:normAutofit/>
          </a:bodyPr>
          <a:lstStyle/>
          <a:p>
            <a:r>
              <a:rPr lang="nb-NO" sz="2800" dirty="0" smtClean="0">
                <a:solidFill>
                  <a:schemeClr val="tx2"/>
                </a:solidFill>
              </a:rPr>
              <a:t>IPS – Molde</a:t>
            </a:r>
            <a:endParaRPr lang="nb-NO" sz="2800" dirty="0">
              <a:solidFill>
                <a:schemeClr val="tx2"/>
              </a:solidFill>
            </a:endParaRPr>
          </a:p>
        </p:txBody>
      </p:sp>
      <p:sp>
        <p:nvSpPr>
          <p:cNvPr id="3" name="Plassholder for innhold 2"/>
          <p:cNvSpPr>
            <a:spLocks noGrp="1"/>
          </p:cNvSpPr>
          <p:nvPr>
            <p:ph idx="1"/>
          </p:nvPr>
        </p:nvSpPr>
        <p:spPr>
          <a:xfrm>
            <a:off x="457200" y="908720"/>
            <a:ext cx="8229600" cy="5217443"/>
          </a:xfrm>
        </p:spPr>
        <p:txBody>
          <a:bodyPr>
            <a:noAutofit/>
          </a:bodyPr>
          <a:lstStyle/>
          <a:p>
            <a:pPr marL="0" indent="0">
              <a:buNone/>
            </a:pPr>
            <a:r>
              <a:rPr lang="nb-NO" sz="2400" dirty="0" smtClean="0"/>
              <a:t>1. Alle </a:t>
            </a:r>
            <a:r>
              <a:rPr lang="nb-NO" sz="2400" dirty="0"/>
              <a:t>som ønsker det kan få IPS – tjenesten, ingen </a:t>
            </a:r>
            <a:r>
              <a:rPr lang="nb-NO" sz="2400" dirty="0" smtClean="0"/>
              <a:t>inngangskriterier </a:t>
            </a:r>
            <a:endParaRPr lang="nb-NO" sz="2400" dirty="0"/>
          </a:p>
          <a:p>
            <a:pPr marL="0" indent="0">
              <a:buNone/>
            </a:pPr>
            <a:r>
              <a:rPr lang="nb-NO" sz="2400" dirty="0"/>
              <a:t>2. </a:t>
            </a:r>
            <a:r>
              <a:rPr lang="nb-NO" sz="2400" dirty="0" smtClean="0"/>
              <a:t>Integrering </a:t>
            </a:r>
            <a:r>
              <a:rPr lang="nb-NO" sz="2400" dirty="0"/>
              <a:t>av arbeid og psykisk helsebehandling </a:t>
            </a:r>
          </a:p>
          <a:p>
            <a:pPr marL="0" indent="0">
              <a:buNone/>
            </a:pPr>
            <a:r>
              <a:rPr lang="nb-NO" sz="2400" dirty="0"/>
              <a:t>3. </a:t>
            </a:r>
            <a:r>
              <a:rPr lang="nb-NO" sz="2400" dirty="0" smtClean="0"/>
              <a:t>Målet </a:t>
            </a:r>
            <a:r>
              <a:rPr lang="nb-NO" sz="2400" dirty="0"/>
              <a:t>er en vanlig jobb. </a:t>
            </a:r>
          </a:p>
          <a:p>
            <a:pPr marL="0" indent="0">
              <a:buNone/>
            </a:pPr>
            <a:r>
              <a:rPr lang="nb-NO" sz="2400" dirty="0"/>
              <a:t>4. Individuelt tilpasset økonomisk rådgivning i overgang fra </a:t>
            </a:r>
            <a:r>
              <a:rPr lang="nb-NO" sz="2400" dirty="0" smtClean="0"/>
              <a:t>    trygd/stønad </a:t>
            </a:r>
            <a:r>
              <a:rPr lang="nb-NO" sz="2400" dirty="0"/>
              <a:t>til arbeid. </a:t>
            </a:r>
          </a:p>
          <a:p>
            <a:pPr marL="0" indent="0">
              <a:buNone/>
            </a:pPr>
            <a:r>
              <a:rPr lang="nb-NO" sz="2400" dirty="0"/>
              <a:t>5. Jobbsøkingen starter med en gang og senest etter en måned. </a:t>
            </a:r>
          </a:p>
          <a:p>
            <a:pPr marL="0" indent="0">
              <a:buNone/>
            </a:pPr>
            <a:r>
              <a:rPr lang="nb-NO" sz="2400" dirty="0"/>
              <a:t>6. Oppfølging er ubegrenset i tid og individuelt tilpasset både arbeidstaker og arbeidsgiver. </a:t>
            </a:r>
          </a:p>
          <a:p>
            <a:pPr marL="0" indent="0">
              <a:buNone/>
            </a:pPr>
            <a:r>
              <a:rPr lang="nb-NO" sz="2400" dirty="0"/>
              <a:t>7. Jobbsøk skal skje ut fra deltakerens interesser og ferdigheter. </a:t>
            </a:r>
          </a:p>
          <a:p>
            <a:pPr marL="0" indent="0">
              <a:buNone/>
            </a:pPr>
            <a:r>
              <a:rPr lang="nb-NO" sz="2400" dirty="0"/>
              <a:t>8. Systematisk jobbutvikling: Jobbspesialisten bygger nettverk av arbeidsgivere ut fra brukernes yrkesønsker og utvikler systematisk relasjoner med lokale arbeidsgiver </a:t>
            </a:r>
          </a:p>
          <a:p>
            <a:endParaRPr lang="nb-NO" sz="2400" dirty="0"/>
          </a:p>
        </p:txBody>
      </p:sp>
    </p:spTree>
    <p:extLst>
      <p:ext uri="{BB962C8B-B14F-4D97-AF65-F5344CB8AC3E}">
        <p14:creationId xmlns:p14="http://schemas.microsoft.com/office/powerpoint/2010/main" val="13413121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67544" y="260648"/>
            <a:ext cx="8229600" cy="1143000"/>
          </a:xfrm>
        </p:spPr>
        <p:txBody>
          <a:bodyPr>
            <a:normAutofit/>
          </a:bodyPr>
          <a:lstStyle/>
          <a:p>
            <a:r>
              <a:rPr lang="nb-NO" sz="2800" dirty="0" smtClean="0">
                <a:solidFill>
                  <a:schemeClr val="tx2"/>
                </a:solidFill>
              </a:rPr>
              <a:t>IPS – Molde</a:t>
            </a:r>
            <a:endParaRPr lang="nb-NO" sz="2800" dirty="0">
              <a:solidFill>
                <a:schemeClr val="tx2"/>
              </a:solidFill>
            </a:endParaRPr>
          </a:p>
        </p:txBody>
      </p:sp>
      <p:sp>
        <p:nvSpPr>
          <p:cNvPr id="3" name="Plassholder for innhold 2"/>
          <p:cNvSpPr>
            <a:spLocks noGrp="1"/>
          </p:cNvSpPr>
          <p:nvPr>
            <p:ph idx="1"/>
          </p:nvPr>
        </p:nvSpPr>
        <p:spPr>
          <a:xfrm>
            <a:off x="467544" y="1196752"/>
            <a:ext cx="8229600" cy="4525963"/>
          </a:xfrm>
        </p:spPr>
        <p:txBody>
          <a:bodyPr>
            <a:noAutofit/>
          </a:bodyPr>
          <a:lstStyle/>
          <a:p>
            <a:pPr marL="0" indent="0">
              <a:buNone/>
            </a:pPr>
            <a:r>
              <a:rPr lang="nb-NO" sz="2800" b="1" dirty="0">
                <a:solidFill>
                  <a:srgbClr val="000000"/>
                </a:solidFill>
              </a:rPr>
              <a:t>Integrering i arbeidslivet </a:t>
            </a:r>
          </a:p>
          <a:p>
            <a:pPr marL="0" indent="0">
              <a:buNone/>
            </a:pPr>
            <a:r>
              <a:rPr lang="nb-NO" sz="2800" dirty="0">
                <a:solidFill>
                  <a:srgbClr val="000000"/>
                </a:solidFill>
              </a:rPr>
              <a:t>IPS-programmene hjelper deltakere med å finne vanlig lønnet jobb og dermed oppnår en integrering i arbeidsliv og samfunn. </a:t>
            </a:r>
            <a:endParaRPr lang="nb-NO" sz="2800" dirty="0" smtClean="0">
              <a:solidFill>
                <a:srgbClr val="000000"/>
              </a:solidFill>
            </a:endParaRPr>
          </a:p>
          <a:p>
            <a:pPr marL="0" indent="0">
              <a:buNone/>
            </a:pPr>
            <a:r>
              <a:rPr lang="nb-NO" sz="2800" b="1" dirty="0" smtClean="0">
                <a:solidFill>
                  <a:srgbClr val="000000"/>
                </a:solidFill>
              </a:rPr>
              <a:t>Integrert </a:t>
            </a:r>
            <a:r>
              <a:rPr lang="nb-NO" sz="2800" b="1" dirty="0">
                <a:solidFill>
                  <a:srgbClr val="000000"/>
                </a:solidFill>
              </a:rPr>
              <a:t>i psykisk helse </a:t>
            </a:r>
          </a:p>
          <a:p>
            <a:pPr marL="0" indent="0">
              <a:buNone/>
            </a:pPr>
            <a:r>
              <a:rPr lang="nb-NO" sz="2800" dirty="0">
                <a:solidFill>
                  <a:srgbClr val="000000"/>
                </a:solidFill>
              </a:rPr>
              <a:t>IPS – tjenesten integrerer arbeid og psykisk helsetjenester slik at deltakeren får helhetlig oppfølging. Behandlingen vil primært rette seg mot symptomer i arbeidshverdagen og styrt av brukerens behov. </a:t>
            </a:r>
            <a:endParaRPr lang="nb-NO" sz="2800" dirty="0"/>
          </a:p>
        </p:txBody>
      </p:sp>
    </p:spTree>
    <p:extLst>
      <p:ext uri="{BB962C8B-B14F-4D97-AF65-F5344CB8AC3E}">
        <p14:creationId xmlns:p14="http://schemas.microsoft.com/office/powerpoint/2010/main" val="28824328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274638"/>
            <a:ext cx="8229600" cy="706090"/>
          </a:xfrm>
        </p:spPr>
        <p:txBody>
          <a:bodyPr>
            <a:normAutofit/>
          </a:bodyPr>
          <a:lstStyle/>
          <a:p>
            <a:r>
              <a:rPr lang="nb-NO" sz="2800" dirty="0" smtClean="0">
                <a:solidFill>
                  <a:schemeClr val="tx2"/>
                </a:solidFill>
              </a:rPr>
              <a:t>IPS – Molde</a:t>
            </a:r>
            <a:endParaRPr lang="nb-NO" sz="2800" dirty="0">
              <a:solidFill>
                <a:schemeClr val="tx2"/>
              </a:solidFill>
            </a:endParaRPr>
          </a:p>
        </p:txBody>
      </p:sp>
      <p:sp>
        <p:nvSpPr>
          <p:cNvPr id="3" name="Plassholder for innhold 2"/>
          <p:cNvSpPr>
            <a:spLocks noGrp="1"/>
          </p:cNvSpPr>
          <p:nvPr>
            <p:ph idx="1"/>
          </p:nvPr>
        </p:nvSpPr>
        <p:spPr>
          <a:xfrm>
            <a:off x="467544" y="908720"/>
            <a:ext cx="8229600" cy="5217443"/>
          </a:xfrm>
        </p:spPr>
        <p:txBody>
          <a:bodyPr>
            <a:noAutofit/>
          </a:bodyPr>
          <a:lstStyle/>
          <a:p>
            <a:pPr marL="0" indent="0">
              <a:buNone/>
            </a:pPr>
            <a:r>
              <a:rPr lang="nb-NO" sz="2000" dirty="0">
                <a:solidFill>
                  <a:srgbClr val="000000"/>
                </a:solidFill>
              </a:rPr>
              <a:t>Prosessen i IPS- programmet </a:t>
            </a:r>
          </a:p>
          <a:p>
            <a:pPr marL="0" indent="0">
              <a:buNone/>
            </a:pPr>
            <a:r>
              <a:rPr lang="nb-NO" sz="2000" b="1" dirty="0" smtClean="0">
                <a:solidFill>
                  <a:srgbClr val="000000"/>
                </a:solidFill>
              </a:rPr>
              <a:t>1. Innledende </a:t>
            </a:r>
            <a:r>
              <a:rPr lang="nb-NO" sz="2000" b="1" dirty="0">
                <a:solidFill>
                  <a:srgbClr val="000000"/>
                </a:solidFill>
              </a:rPr>
              <a:t>kontakt og samarbeidsavtale </a:t>
            </a:r>
            <a:endParaRPr lang="nb-NO" sz="2000" dirty="0">
              <a:solidFill>
                <a:srgbClr val="000000"/>
              </a:solidFill>
            </a:endParaRPr>
          </a:p>
          <a:p>
            <a:pPr marL="0" indent="0">
              <a:buNone/>
            </a:pPr>
            <a:r>
              <a:rPr lang="nb-NO" sz="2000" dirty="0" smtClean="0">
                <a:solidFill>
                  <a:srgbClr val="000000"/>
                </a:solidFill>
              </a:rPr>
              <a:t>Engasjement</a:t>
            </a:r>
            <a:r>
              <a:rPr lang="nb-NO" sz="2000" dirty="0">
                <a:solidFill>
                  <a:srgbClr val="000000"/>
                </a:solidFill>
              </a:rPr>
              <a:t>: bli kjent, avklare, finne styrker med mer. </a:t>
            </a:r>
          </a:p>
          <a:p>
            <a:pPr marL="0" indent="0">
              <a:buNone/>
            </a:pPr>
            <a:r>
              <a:rPr lang="nb-NO" sz="2000" b="1" dirty="0" smtClean="0">
                <a:solidFill>
                  <a:srgbClr val="000000"/>
                </a:solidFill>
              </a:rPr>
              <a:t>2. Yrkesplanlegging </a:t>
            </a:r>
            <a:r>
              <a:rPr lang="nb-NO" sz="2000" b="1" dirty="0">
                <a:solidFill>
                  <a:srgbClr val="000000"/>
                </a:solidFill>
              </a:rPr>
              <a:t>og karriereveiledning </a:t>
            </a:r>
            <a:endParaRPr lang="nb-NO" sz="2000" dirty="0">
              <a:solidFill>
                <a:srgbClr val="000000"/>
              </a:solidFill>
            </a:endParaRPr>
          </a:p>
          <a:p>
            <a:pPr marL="0" indent="0">
              <a:buNone/>
            </a:pPr>
            <a:r>
              <a:rPr lang="nb-NO" sz="2000" dirty="0" smtClean="0">
                <a:solidFill>
                  <a:srgbClr val="000000"/>
                </a:solidFill>
              </a:rPr>
              <a:t>Jobbprofil</a:t>
            </a:r>
            <a:r>
              <a:rPr lang="nb-NO" sz="2000" dirty="0">
                <a:solidFill>
                  <a:srgbClr val="000000"/>
                </a:solidFill>
              </a:rPr>
              <a:t>, CV, søknad med mer. </a:t>
            </a:r>
          </a:p>
          <a:p>
            <a:pPr marL="0" indent="0">
              <a:buNone/>
            </a:pPr>
            <a:r>
              <a:rPr lang="nb-NO" sz="2000" b="1" dirty="0">
                <a:solidFill>
                  <a:srgbClr val="000000"/>
                </a:solidFill>
              </a:rPr>
              <a:t>3. Jobbsøk: </a:t>
            </a:r>
            <a:endParaRPr lang="nb-NO" sz="2000" dirty="0">
              <a:solidFill>
                <a:srgbClr val="000000"/>
              </a:solidFill>
            </a:endParaRPr>
          </a:p>
          <a:p>
            <a:pPr marL="0" indent="0">
              <a:buNone/>
            </a:pPr>
            <a:r>
              <a:rPr lang="nb-NO" sz="2000" dirty="0" smtClean="0">
                <a:solidFill>
                  <a:srgbClr val="000000"/>
                </a:solidFill>
              </a:rPr>
              <a:t>Finne/søke </a:t>
            </a:r>
            <a:r>
              <a:rPr lang="nb-NO" sz="2000" dirty="0">
                <a:solidFill>
                  <a:srgbClr val="000000"/>
                </a:solidFill>
              </a:rPr>
              <a:t>en passende jobb, trene på jobbintervju, gjennomføre jobbintervju, </a:t>
            </a:r>
          </a:p>
          <a:p>
            <a:pPr marL="0" indent="0">
              <a:buNone/>
            </a:pPr>
            <a:r>
              <a:rPr lang="nb-NO" sz="2000" b="1" dirty="0">
                <a:solidFill>
                  <a:srgbClr val="000000"/>
                </a:solidFill>
              </a:rPr>
              <a:t>4. Samarbeid med arbeidsgiver </a:t>
            </a:r>
            <a:endParaRPr lang="nb-NO" sz="2000" dirty="0">
              <a:solidFill>
                <a:srgbClr val="000000"/>
              </a:solidFill>
            </a:endParaRPr>
          </a:p>
          <a:p>
            <a:pPr marL="0" indent="0">
              <a:buNone/>
            </a:pPr>
            <a:r>
              <a:rPr lang="nb-NO" sz="2000" dirty="0">
                <a:solidFill>
                  <a:srgbClr val="000000"/>
                </a:solidFill>
              </a:rPr>
              <a:t>Få jobb: få bruker og arbeidsgiver til å finne hverandre/ engasjement: </a:t>
            </a:r>
          </a:p>
          <a:p>
            <a:pPr marL="0" indent="0">
              <a:buNone/>
            </a:pPr>
            <a:r>
              <a:rPr lang="nb-NO" sz="2000" b="1" dirty="0">
                <a:solidFill>
                  <a:srgbClr val="000000"/>
                </a:solidFill>
              </a:rPr>
              <a:t>5. Opplæring og oppfølging på eller utenom arbeidsplassen </a:t>
            </a:r>
            <a:endParaRPr lang="nb-NO" sz="2000" dirty="0" smtClean="0">
              <a:solidFill>
                <a:srgbClr val="000000"/>
              </a:solidFill>
            </a:endParaRPr>
          </a:p>
          <a:p>
            <a:pPr marL="0" indent="0">
              <a:buNone/>
            </a:pPr>
            <a:r>
              <a:rPr lang="nb-NO" sz="2000" dirty="0" smtClean="0">
                <a:solidFill>
                  <a:srgbClr val="000000"/>
                </a:solidFill>
              </a:rPr>
              <a:t>Brukeren </a:t>
            </a:r>
            <a:r>
              <a:rPr lang="nb-NO" sz="2000" dirty="0">
                <a:solidFill>
                  <a:srgbClr val="000000"/>
                </a:solidFill>
              </a:rPr>
              <a:t>vil ha et team rundt seg som har mange kvaliteter, roller og ressurser med seg og som jobber på brukerens premisser. Teamets rolle er støtte brukeren på en slik måte at de fremmer målet om lønnet arbeid på en profesjonell måte. </a:t>
            </a:r>
            <a:endParaRPr lang="nb-NO" sz="2000" dirty="0"/>
          </a:p>
        </p:txBody>
      </p:sp>
    </p:spTree>
    <p:extLst>
      <p:ext uri="{BB962C8B-B14F-4D97-AF65-F5344CB8AC3E}">
        <p14:creationId xmlns:p14="http://schemas.microsoft.com/office/powerpoint/2010/main" val="32273416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sz="2800" dirty="0" smtClean="0">
                <a:solidFill>
                  <a:schemeClr val="tx2"/>
                </a:solidFill>
              </a:rPr>
              <a:t>IPS – Molde</a:t>
            </a:r>
            <a:endParaRPr lang="nb-NO" sz="2800" dirty="0">
              <a:solidFill>
                <a:schemeClr val="tx2"/>
              </a:solidFill>
            </a:endParaRPr>
          </a:p>
        </p:txBody>
      </p:sp>
      <p:sp>
        <p:nvSpPr>
          <p:cNvPr id="3" name="Plassholder for innhold 2"/>
          <p:cNvSpPr>
            <a:spLocks noGrp="1"/>
          </p:cNvSpPr>
          <p:nvPr>
            <p:ph idx="1"/>
          </p:nvPr>
        </p:nvSpPr>
        <p:spPr/>
        <p:txBody>
          <a:bodyPr>
            <a:normAutofit/>
          </a:bodyPr>
          <a:lstStyle/>
          <a:p>
            <a:r>
              <a:rPr lang="nb-NO" sz="2800" dirty="0" smtClean="0"/>
              <a:t>Inspirere og motivere mennesker til arbeid</a:t>
            </a:r>
          </a:p>
          <a:p>
            <a:r>
              <a:rPr lang="nb-NO" sz="2800" dirty="0" smtClean="0"/>
              <a:t>Ønske om arbeid er inntakskriteriet for individuell jobbstøtte</a:t>
            </a:r>
          </a:p>
          <a:p>
            <a:r>
              <a:rPr lang="nb-NO" sz="2800" dirty="0" smtClean="0"/>
              <a:t>Målgruppen for individuell jobbstøtte; de som følges opp ved ambulant rehabiliteringsteam</a:t>
            </a:r>
          </a:p>
          <a:p>
            <a:r>
              <a:rPr lang="nb-NO" sz="2800" dirty="0" smtClean="0"/>
              <a:t>Vektlegger at helse og arbeid ”går sammen” uavhengig av diagnose, rus og sosiale utfordringer</a:t>
            </a:r>
          </a:p>
          <a:p>
            <a:r>
              <a:rPr lang="nb-NO" sz="2800" dirty="0" smtClean="0"/>
              <a:t>Jobbspesialisten (NAV) er en del av ambulant rehabiliteringsteam (Helse Møre og Romsdal)</a:t>
            </a:r>
            <a:endParaRPr lang="nb-NO" sz="2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565</TotalTime>
  <Words>497</Words>
  <Application>Microsoft Office PowerPoint</Application>
  <PresentationFormat>Skjermfremvisning (4:3)</PresentationFormat>
  <Paragraphs>45</Paragraphs>
  <Slides>6</Slides>
  <Notes>0</Notes>
  <HiddenSlides>0</HiddenSlides>
  <MMClips>0</MMClips>
  <ScaleCrop>false</ScaleCrop>
  <HeadingPairs>
    <vt:vector size="4" baseType="variant">
      <vt:variant>
        <vt:lpstr>Tema</vt:lpstr>
      </vt:variant>
      <vt:variant>
        <vt:i4>1</vt:i4>
      </vt:variant>
      <vt:variant>
        <vt:lpstr>Lysbildetitler</vt:lpstr>
      </vt:variant>
      <vt:variant>
        <vt:i4>6</vt:i4>
      </vt:variant>
    </vt:vector>
  </HeadingPairs>
  <TitlesOfParts>
    <vt:vector size="7" baseType="lpstr">
      <vt:lpstr>Office-tema</vt:lpstr>
      <vt:lpstr>IPS Molde Individual Placement and Support</vt:lpstr>
      <vt:lpstr>PowerPoint-presentasjon</vt:lpstr>
      <vt:lpstr>IPS – Molde</vt:lpstr>
      <vt:lpstr>IPS – Molde</vt:lpstr>
      <vt:lpstr>IPS – Molde</vt:lpstr>
      <vt:lpstr>IPS – Molde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Lysbilde 1</dc:title>
  <dc:creator>Anita</dc:creator>
  <cp:lastModifiedBy>Johnsen, Anita</cp:lastModifiedBy>
  <cp:revision>77</cp:revision>
  <cp:lastPrinted>2014-04-24T07:08:30Z</cp:lastPrinted>
  <dcterms:created xsi:type="dcterms:W3CDTF">2013-02-06T18:39:57Z</dcterms:created>
  <dcterms:modified xsi:type="dcterms:W3CDTF">2014-04-24T07:26:21Z</dcterms:modified>
</cp:coreProperties>
</file>