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56" r:id="rId8"/>
    <p:sldMasterId id="2147483780" r:id="rId9"/>
    <p:sldMasterId id="2147483792" r:id="rId10"/>
    <p:sldMasterId id="2147483804" r:id="rId11"/>
    <p:sldMasterId id="2147483818" r:id="rId12"/>
    <p:sldMasterId id="2147483832" r:id="rId13"/>
  </p:sldMasterIdLst>
  <p:notesMasterIdLst>
    <p:notesMasterId r:id="rId125"/>
  </p:notesMasterIdLst>
  <p:handoutMasterIdLst>
    <p:handoutMasterId r:id="rId126"/>
  </p:handoutMasterIdLst>
  <p:sldIdLst>
    <p:sldId id="258" r:id="rId14"/>
    <p:sldId id="282"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263" r:id="rId31"/>
    <p:sldId id="262" r:id="rId32"/>
    <p:sldId id="279" r:id="rId33"/>
    <p:sldId id="259" r:id="rId34"/>
    <p:sldId id="264" r:id="rId35"/>
    <p:sldId id="265" r:id="rId36"/>
    <p:sldId id="273" r:id="rId37"/>
    <p:sldId id="266" r:id="rId38"/>
    <p:sldId id="267" r:id="rId39"/>
    <p:sldId id="268" r:id="rId40"/>
    <p:sldId id="269" r:id="rId41"/>
    <p:sldId id="270" r:id="rId42"/>
    <p:sldId id="271" r:id="rId43"/>
    <p:sldId id="272" r:id="rId44"/>
    <p:sldId id="289" r:id="rId45"/>
    <p:sldId id="344" r:id="rId46"/>
    <p:sldId id="355" r:id="rId47"/>
    <p:sldId id="356" r:id="rId48"/>
    <p:sldId id="357" r:id="rId49"/>
    <p:sldId id="405" r:id="rId50"/>
    <p:sldId id="384"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43" r:id="rId68"/>
    <p:sldId id="377" r:id="rId69"/>
    <p:sldId id="378" r:id="rId70"/>
    <p:sldId id="379" r:id="rId71"/>
    <p:sldId id="380" r:id="rId72"/>
    <p:sldId id="381" r:id="rId73"/>
    <p:sldId id="382" r:id="rId74"/>
    <p:sldId id="383" r:id="rId75"/>
    <p:sldId id="400" r:id="rId76"/>
    <p:sldId id="401" r:id="rId77"/>
    <p:sldId id="402" r:id="rId78"/>
    <p:sldId id="403" r:id="rId79"/>
    <p:sldId id="404" r:id="rId80"/>
    <p:sldId id="295" r:id="rId81"/>
    <p:sldId id="296" r:id="rId82"/>
    <p:sldId id="297" r:id="rId83"/>
    <p:sldId id="298" r:id="rId84"/>
    <p:sldId id="299" r:id="rId85"/>
    <p:sldId id="300" r:id="rId86"/>
    <p:sldId id="301" r:id="rId87"/>
    <p:sldId id="302" r:id="rId88"/>
    <p:sldId id="303" r:id="rId89"/>
    <p:sldId id="304" r:id="rId90"/>
    <p:sldId id="305" r:id="rId91"/>
    <p:sldId id="306" r:id="rId92"/>
    <p:sldId id="307" r:id="rId93"/>
    <p:sldId id="308" r:id="rId94"/>
    <p:sldId id="309" r:id="rId95"/>
    <p:sldId id="310" r:id="rId96"/>
    <p:sldId id="311" r:id="rId97"/>
    <p:sldId id="312" r:id="rId98"/>
    <p:sldId id="313" r:id="rId99"/>
    <p:sldId id="314" r:id="rId100"/>
    <p:sldId id="315" r:id="rId101"/>
    <p:sldId id="316" r:id="rId102"/>
    <p:sldId id="317" r:id="rId103"/>
    <p:sldId id="318" r:id="rId104"/>
    <p:sldId id="319" r:id="rId105"/>
    <p:sldId id="320" r:id="rId106"/>
    <p:sldId id="321" r:id="rId107"/>
    <p:sldId id="322" r:id="rId108"/>
    <p:sldId id="323" r:id="rId109"/>
    <p:sldId id="324" r:id="rId110"/>
    <p:sldId id="325" r:id="rId111"/>
    <p:sldId id="326" r:id="rId112"/>
    <p:sldId id="327" r:id="rId113"/>
    <p:sldId id="328" r:id="rId114"/>
    <p:sldId id="329" r:id="rId115"/>
    <p:sldId id="330" r:id="rId116"/>
    <p:sldId id="331" r:id="rId117"/>
    <p:sldId id="332" r:id="rId118"/>
    <p:sldId id="337" r:id="rId119"/>
    <p:sldId id="334" r:id="rId120"/>
    <p:sldId id="335" r:id="rId121"/>
    <p:sldId id="336" r:id="rId122"/>
    <p:sldId id="346" r:id="rId123"/>
    <p:sldId id="277" r:id="rId124"/>
  </p:sldIdLst>
  <p:sldSz cx="9144000" cy="6858000" type="screen4x3"/>
  <p:notesSz cx="6669088"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3" autoAdjust="0"/>
    <p:restoredTop sz="59832" autoAdjust="0"/>
  </p:normalViewPr>
  <p:slideViewPr>
    <p:cSldViewPr>
      <p:cViewPr>
        <p:scale>
          <a:sx n="69" d="100"/>
          <a:sy n="69" d="100"/>
        </p:scale>
        <p:origin x="-2310" y="-300"/>
      </p:cViewPr>
      <p:guideLst>
        <p:guide orient="horz" pos="2160"/>
        <p:guide pos="2880"/>
      </p:guideLst>
    </p:cSldViewPr>
  </p:slideViewPr>
  <p:notesTextViewPr>
    <p:cViewPr>
      <p:scale>
        <a:sx n="1" d="1"/>
        <a:sy n="1" d="1"/>
      </p:scale>
      <p:origin x="0" y="0"/>
    </p:cViewPr>
  </p:notesTextViewPr>
  <p:sorterViewPr>
    <p:cViewPr>
      <p:scale>
        <a:sx n="100" d="100"/>
        <a:sy n="100" d="100"/>
      </p:scale>
      <p:origin x="0" y="42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slide" Target="slides/slide100.xml"/><Relationship Id="rId118" Type="http://schemas.openxmlformats.org/officeDocument/2006/relationships/slide" Target="slides/slide105.xml"/><Relationship Id="rId12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124" Type="http://schemas.openxmlformats.org/officeDocument/2006/relationships/slide" Target="slides/slide111.xml"/><Relationship Id="rId129"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61" Type="http://schemas.openxmlformats.org/officeDocument/2006/relationships/slide" Target="slides/slide48.xml"/><Relationship Id="rId82"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745CA-EFCB-4920-AD5F-9FC082F967B4}" type="doc">
      <dgm:prSet loTypeId="urn:microsoft.com/office/officeart/2008/layout/NameandTitleOrganizationalChart" loCatId="hierarchy" qsTypeId="urn:microsoft.com/office/officeart/2005/8/quickstyle/simple3" qsCatId="simple" csTypeId="urn:microsoft.com/office/officeart/2005/8/colors/accent1_2" csCatId="accent1" phldr="1"/>
      <dgm:spPr/>
      <dgm:t>
        <a:bodyPr/>
        <a:lstStyle/>
        <a:p>
          <a:endParaRPr lang="nn-NO"/>
        </a:p>
      </dgm:t>
    </dgm:pt>
    <dgm:pt modelId="{844FD3A0-0E90-4279-8AF1-DCCB9C4DDC01}">
      <dgm:prSet phldrT="[Tekst]"/>
      <dgm:spPr/>
      <dgm:t>
        <a:bodyPr/>
        <a:lstStyle/>
        <a:p>
          <a:r>
            <a:rPr lang="nb-NO" dirty="0" smtClean="0"/>
            <a:t>Nav-</a:t>
          </a:r>
          <a:r>
            <a:rPr lang="nb-NO" dirty="0" err="1" smtClean="0"/>
            <a:t>leiar</a:t>
          </a:r>
          <a:endParaRPr lang="nn-NO" dirty="0"/>
        </a:p>
      </dgm:t>
    </dgm:pt>
    <dgm:pt modelId="{F1B2135E-1D7F-4A54-B3E6-4ABF55F3FF6B}" type="parTrans" cxnId="{ABD02664-B3BC-4EC3-A766-733C91EACCEC}">
      <dgm:prSet/>
      <dgm:spPr/>
      <dgm:t>
        <a:bodyPr/>
        <a:lstStyle/>
        <a:p>
          <a:endParaRPr lang="nn-NO"/>
        </a:p>
      </dgm:t>
    </dgm:pt>
    <dgm:pt modelId="{CA28B761-8895-481C-829A-B24F97EC4B75}" type="sibTrans" cxnId="{ABD02664-B3BC-4EC3-A766-733C91EACCEC}">
      <dgm:prSet custT="1"/>
      <dgm:spPr/>
      <dgm:t>
        <a:bodyPr/>
        <a:lstStyle/>
        <a:p>
          <a:pPr algn="ctr"/>
          <a:r>
            <a:rPr lang="nb-NO" sz="1200" dirty="0" smtClean="0"/>
            <a:t>Berit Lyngstad</a:t>
          </a:r>
          <a:endParaRPr lang="nn-NO" sz="1200" dirty="0"/>
        </a:p>
      </dgm:t>
    </dgm:pt>
    <dgm:pt modelId="{2550A61C-ED7E-43F5-A029-B94F41CD7F3F}" type="asst">
      <dgm:prSet phldrT="[Tekst]"/>
      <dgm:spPr/>
      <dgm:t>
        <a:bodyPr/>
        <a:lstStyle/>
        <a:p>
          <a:r>
            <a:rPr lang="nb-NO" dirty="0" err="1" smtClean="0"/>
            <a:t>Seksjonsleiar</a:t>
          </a:r>
          <a:endParaRPr lang="nn-NO" dirty="0"/>
        </a:p>
      </dgm:t>
    </dgm:pt>
    <dgm:pt modelId="{6C2B7B21-BBFD-4F6C-8D55-C0D03A993290}" type="parTrans" cxnId="{7460BCBF-50D4-445F-ACEF-A0E9CFFD5AA1}">
      <dgm:prSet/>
      <dgm:spPr/>
      <dgm:t>
        <a:bodyPr/>
        <a:lstStyle/>
        <a:p>
          <a:endParaRPr lang="nn-NO"/>
        </a:p>
      </dgm:t>
    </dgm:pt>
    <dgm:pt modelId="{A313A9B9-7EB2-45C0-B580-EA92DD44B75C}" type="sibTrans" cxnId="{7460BCBF-50D4-445F-ACEF-A0E9CFFD5AA1}">
      <dgm:prSet/>
      <dgm:spPr/>
      <dgm:t>
        <a:bodyPr/>
        <a:lstStyle/>
        <a:p>
          <a:r>
            <a:rPr lang="nb-NO" dirty="0" smtClean="0"/>
            <a:t>May Gunn Ertesvåg</a:t>
          </a:r>
          <a:endParaRPr lang="nn-NO" dirty="0"/>
        </a:p>
      </dgm:t>
    </dgm:pt>
    <dgm:pt modelId="{10546233-FE53-443A-9D66-D7BDD945B49D}">
      <dgm:prSet phldrT="[Tekst]"/>
      <dgm:spPr/>
      <dgm:t>
        <a:bodyPr/>
        <a:lstStyle/>
        <a:p>
          <a:r>
            <a:rPr lang="nb-NO" dirty="0" smtClean="0"/>
            <a:t>Miljøterapeut</a:t>
          </a:r>
          <a:endParaRPr lang="nn-NO" dirty="0"/>
        </a:p>
      </dgm:t>
    </dgm:pt>
    <dgm:pt modelId="{1E651DC6-15BC-486E-801D-AB5850D64D38}" type="parTrans" cxnId="{078EB783-8045-40A3-BFB4-0007B9B02F38}">
      <dgm:prSet/>
      <dgm:spPr/>
      <dgm:t>
        <a:bodyPr/>
        <a:lstStyle/>
        <a:p>
          <a:endParaRPr lang="nn-NO"/>
        </a:p>
      </dgm:t>
    </dgm:pt>
    <dgm:pt modelId="{EDA95B5B-99D3-4704-9300-55204B195C82}" type="sibTrans" cxnId="{078EB783-8045-40A3-BFB4-0007B9B02F38}">
      <dgm:prSet custT="1"/>
      <dgm:spPr/>
      <dgm:t>
        <a:bodyPr/>
        <a:lstStyle/>
        <a:p>
          <a:pPr algn="ctr"/>
          <a:r>
            <a:rPr lang="nb-NO" sz="1200" dirty="0" smtClean="0"/>
            <a:t>Georg F. Stordal</a:t>
          </a:r>
          <a:endParaRPr lang="nn-NO" sz="1200" dirty="0"/>
        </a:p>
      </dgm:t>
    </dgm:pt>
    <dgm:pt modelId="{04694F95-323E-4ADB-B3A7-54FFD221E032}">
      <dgm:prSet phldrT="[Tekst]"/>
      <dgm:spPr/>
      <dgm:t>
        <a:bodyPr/>
        <a:lstStyle/>
        <a:p>
          <a:r>
            <a:rPr lang="nb-NO" dirty="0" smtClean="0"/>
            <a:t>Miljøterapeut</a:t>
          </a:r>
          <a:endParaRPr lang="nn-NO" dirty="0"/>
        </a:p>
      </dgm:t>
    </dgm:pt>
    <dgm:pt modelId="{0C83B20F-9F5C-4256-8E48-7EE331C0EDA7}" type="parTrans" cxnId="{E09C790D-D2BF-4958-86C3-CB3EABA41255}">
      <dgm:prSet/>
      <dgm:spPr/>
      <dgm:t>
        <a:bodyPr/>
        <a:lstStyle/>
        <a:p>
          <a:endParaRPr lang="nn-NO"/>
        </a:p>
      </dgm:t>
    </dgm:pt>
    <dgm:pt modelId="{CF730324-0B73-4099-9D79-D3F67A0F2147}" type="sibTrans" cxnId="{E09C790D-D2BF-4958-86C3-CB3EABA41255}">
      <dgm:prSet/>
      <dgm:spPr/>
      <dgm:t>
        <a:bodyPr/>
        <a:lstStyle/>
        <a:p>
          <a:r>
            <a:rPr lang="nb-NO" dirty="0" smtClean="0"/>
            <a:t>Ingebjørg Rønnestad</a:t>
          </a:r>
          <a:endParaRPr lang="nn-NO" dirty="0"/>
        </a:p>
      </dgm:t>
    </dgm:pt>
    <dgm:pt modelId="{F0E1A3A4-1CE6-416D-ABC9-D70610051A87}">
      <dgm:prSet phldrT="[Tekst]"/>
      <dgm:spPr/>
      <dgm:t>
        <a:bodyPr/>
        <a:lstStyle/>
        <a:p>
          <a:r>
            <a:rPr lang="nb-NO" dirty="0" smtClean="0"/>
            <a:t>Miljøterapeut</a:t>
          </a:r>
          <a:endParaRPr lang="nn-NO" dirty="0"/>
        </a:p>
      </dgm:t>
    </dgm:pt>
    <dgm:pt modelId="{BA494393-17A3-417E-90EE-9BEEC5DB8935}" type="parTrans" cxnId="{F994390C-501D-468F-B5DF-3B7404A928F9}">
      <dgm:prSet/>
      <dgm:spPr/>
      <dgm:t>
        <a:bodyPr/>
        <a:lstStyle/>
        <a:p>
          <a:endParaRPr lang="nn-NO"/>
        </a:p>
      </dgm:t>
    </dgm:pt>
    <dgm:pt modelId="{9CA7A7F5-60A3-49C4-ABB0-2E178B81303F}" type="sibTrans" cxnId="{F994390C-501D-468F-B5DF-3B7404A928F9}">
      <dgm:prSet/>
      <dgm:spPr/>
      <dgm:t>
        <a:bodyPr/>
        <a:lstStyle/>
        <a:p>
          <a:r>
            <a:rPr lang="nb-NO" dirty="0" smtClean="0"/>
            <a:t>Kristoffer N. Ytterland</a:t>
          </a:r>
          <a:endParaRPr lang="nn-NO" dirty="0"/>
        </a:p>
      </dgm:t>
    </dgm:pt>
    <dgm:pt modelId="{89C1D427-B4D0-4F7C-B9F7-189730E4E32F}">
      <dgm:prSet/>
      <dgm:spPr/>
      <dgm:t>
        <a:bodyPr/>
        <a:lstStyle/>
        <a:p>
          <a:r>
            <a:rPr lang="nb-NO" dirty="0" smtClean="0"/>
            <a:t>Miljøterapeut</a:t>
          </a:r>
          <a:endParaRPr lang="nn-NO" dirty="0"/>
        </a:p>
      </dgm:t>
    </dgm:pt>
    <dgm:pt modelId="{1D64194B-BFDE-4135-9046-51CFC1E79227}" type="parTrans" cxnId="{2EF70FDC-FE7E-45C8-87AC-6373ED4FC1A9}">
      <dgm:prSet/>
      <dgm:spPr/>
      <dgm:t>
        <a:bodyPr/>
        <a:lstStyle/>
        <a:p>
          <a:endParaRPr lang="nn-NO"/>
        </a:p>
      </dgm:t>
    </dgm:pt>
    <dgm:pt modelId="{9F73EF9E-DD49-4547-8D30-CCBCE4A95223}" type="sibTrans" cxnId="{2EF70FDC-FE7E-45C8-87AC-6373ED4FC1A9}">
      <dgm:prSet custT="1"/>
      <dgm:spPr/>
      <dgm:t>
        <a:bodyPr/>
        <a:lstStyle/>
        <a:p>
          <a:pPr algn="ctr"/>
          <a:r>
            <a:rPr lang="nb-NO" sz="1200" dirty="0" smtClean="0"/>
            <a:t>Gjertrud Johnsen</a:t>
          </a:r>
          <a:endParaRPr lang="nn-NO" sz="1200" dirty="0"/>
        </a:p>
      </dgm:t>
    </dgm:pt>
    <dgm:pt modelId="{D4D6DC69-67D9-4F55-A505-0C98F02B6A5B}" type="pres">
      <dgm:prSet presAssocID="{B70745CA-EFCB-4920-AD5F-9FC082F967B4}" presName="hierChild1" presStyleCnt="0">
        <dgm:presLayoutVars>
          <dgm:orgChart val="1"/>
          <dgm:chPref val="1"/>
          <dgm:dir/>
          <dgm:animOne val="branch"/>
          <dgm:animLvl val="lvl"/>
          <dgm:resizeHandles/>
        </dgm:presLayoutVars>
      </dgm:prSet>
      <dgm:spPr/>
      <dgm:t>
        <a:bodyPr/>
        <a:lstStyle/>
        <a:p>
          <a:endParaRPr lang="nn-NO"/>
        </a:p>
      </dgm:t>
    </dgm:pt>
    <dgm:pt modelId="{6C517D23-B791-41E1-9761-463CF2A2B2B5}" type="pres">
      <dgm:prSet presAssocID="{844FD3A0-0E90-4279-8AF1-DCCB9C4DDC01}" presName="hierRoot1" presStyleCnt="0">
        <dgm:presLayoutVars>
          <dgm:hierBranch val="init"/>
        </dgm:presLayoutVars>
      </dgm:prSet>
      <dgm:spPr/>
    </dgm:pt>
    <dgm:pt modelId="{0E19D6E3-5568-495A-AE3C-DA037143F1CD}" type="pres">
      <dgm:prSet presAssocID="{844FD3A0-0E90-4279-8AF1-DCCB9C4DDC01}" presName="rootComposite1" presStyleCnt="0"/>
      <dgm:spPr/>
    </dgm:pt>
    <dgm:pt modelId="{8BAB8E59-3F22-43D7-BAEC-5E2DA0D890C6}" type="pres">
      <dgm:prSet presAssocID="{844FD3A0-0E90-4279-8AF1-DCCB9C4DDC01}" presName="rootText1" presStyleLbl="node0" presStyleIdx="0" presStyleCnt="1">
        <dgm:presLayoutVars>
          <dgm:chMax/>
          <dgm:chPref val="3"/>
        </dgm:presLayoutVars>
      </dgm:prSet>
      <dgm:spPr/>
      <dgm:t>
        <a:bodyPr/>
        <a:lstStyle/>
        <a:p>
          <a:endParaRPr lang="nn-NO"/>
        </a:p>
      </dgm:t>
    </dgm:pt>
    <dgm:pt modelId="{4B983D16-E1D2-40B6-961A-519E7C6FCEEF}" type="pres">
      <dgm:prSet presAssocID="{844FD3A0-0E90-4279-8AF1-DCCB9C4DDC01}" presName="titleText1" presStyleLbl="fgAcc0" presStyleIdx="0" presStyleCnt="1">
        <dgm:presLayoutVars>
          <dgm:chMax val="0"/>
          <dgm:chPref val="0"/>
        </dgm:presLayoutVars>
      </dgm:prSet>
      <dgm:spPr/>
      <dgm:t>
        <a:bodyPr/>
        <a:lstStyle/>
        <a:p>
          <a:endParaRPr lang="nn-NO"/>
        </a:p>
      </dgm:t>
    </dgm:pt>
    <dgm:pt modelId="{0DDB91C6-822D-424D-B0FD-428CE1640980}" type="pres">
      <dgm:prSet presAssocID="{844FD3A0-0E90-4279-8AF1-DCCB9C4DDC01}" presName="rootConnector1" presStyleLbl="node1" presStyleIdx="0" presStyleCnt="4"/>
      <dgm:spPr/>
      <dgm:t>
        <a:bodyPr/>
        <a:lstStyle/>
        <a:p>
          <a:endParaRPr lang="nn-NO"/>
        </a:p>
      </dgm:t>
    </dgm:pt>
    <dgm:pt modelId="{7475855A-20FC-4D86-A6A1-CC48E5241188}" type="pres">
      <dgm:prSet presAssocID="{844FD3A0-0E90-4279-8AF1-DCCB9C4DDC01}" presName="hierChild2" presStyleCnt="0"/>
      <dgm:spPr/>
    </dgm:pt>
    <dgm:pt modelId="{101C4F61-41E9-4C94-909C-67455AB74F18}" type="pres">
      <dgm:prSet presAssocID="{1E651DC6-15BC-486E-801D-AB5850D64D38}" presName="Name37" presStyleLbl="parChTrans1D2" presStyleIdx="0" presStyleCnt="5"/>
      <dgm:spPr/>
      <dgm:t>
        <a:bodyPr/>
        <a:lstStyle/>
        <a:p>
          <a:endParaRPr lang="nn-NO"/>
        </a:p>
      </dgm:t>
    </dgm:pt>
    <dgm:pt modelId="{6E5A4B78-F218-4EEB-836B-DD3DB459DA8E}" type="pres">
      <dgm:prSet presAssocID="{10546233-FE53-443A-9D66-D7BDD945B49D}" presName="hierRoot2" presStyleCnt="0">
        <dgm:presLayoutVars>
          <dgm:hierBranch val="init"/>
        </dgm:presLayoutVars>
      </dgm:prSet>
      <dgm:spPr/>
    </dgm:pt>
    <dgm:pt modelId="{C8817231-08F6-460E-A63E-7A5773A70898}" type="pres">
      <dgm:prSet presAssocID="{10546233-FE53-443A-9D66-D7BDD945B49D}" presName="rootComposite" presStyleCnt="0"/>
      <dgm:spPr/>
    </dgm:pt>
    <dgm:pt modelId="{E48C551C-F26C-46E7-93D5-92F20334F8E1}" type="pres">
      <dgm:prSet presAssocID="{10546233-FE53-443A-9D66-D7BDD945B49D}" presName="rootText" presStyleLbl="node1" presStyleIdx="0" presStyleCnt="4">
        <dgm:presLayoutVars>
          <dgm:chMax/>
          <dgm:chPref val="3"/>
        </dgm:presLayoutVars>
      </dgm:prSet>
      <dgm:spPr/>
      <dgm:t>
        <a:bodyPr/>
        <a:lstStyle/>
        <a:p>
          <a:endParaRPr lang="nn-NO"/>
        </a:p>
      </dgm:t>
    </dgm:pt>
    <dgm:pt modelId="{73ED079D-F9B5-4F33-8689-B6DAA5F3342D}" type="pres">
      <dgm:prSet presAssocID="{10546233-FE53-443A-9D66-D7BDD945B49D}" presName="titleText2" presStyleLbl="fgAcc1" presStyleIdx="0" presStyleCnt="4">
        <dgm:presLayoutVars>
          <dgm:chMax val="0"/>
          <dgm:chPref val="0"/>
        </dgm:presLayoutVars>
      </dgm:prSet>
      <dgm:spPr/>
      <dgm:t>
        <a:bodyPr/>
        <a:lstStyle/>
        <a:p>
          <a:endParaRPr lang="nn-NO"/>
        </a:p>
      </dgm:t>
    </dgm:pt>
    <dgm:pt modelId="{542DEDC9-A79B-47DC-83E5-BB1CA14E89B5}" type="pres">
      <dgm:prSet presAssocID="{10546233-FE53-443A-9D66-D7BDD945B49D}" presName="rootConnector" presStyleLbl="node2" presStyleIdx="0" presStyleCnt="0"/>
      <dgm:spPr/>
      <dgm:t>
        <a:bodyPr/>
        <a:lstStyle/>
        <a:p>
          <a:endParaRPr lang="nn-NO"/>
        </a:p>
      </dgm:t>
    </dgm:pt>
    <dgm:pt modelId="{1738D551-1D34-43EB-9743-99C711D32296}" type="pres">
      <dgm:prSet presAssocID="{10546233-FE53-443A-9D66-D7BDD945B49D}" presName="hierChild4" presStyleCnt="0"/>
      <dgm:spPr/>
    </dgm:pt>
    <dgm:pt modelId="{346CCCB0-20CD-4991-9F13-9840D2571E7F}" type="pres">
      <dgm:prSet presAssocID="{10546233-FE53-443A-9D66-D7BDD945B49D}" presName="hierChild5" presStyleCnt="0"/>
      <dgm:spPr/>
    </dgm:pt>
    <dgm:pt modelId="{CBD05137-6DD5-4FEF-9463-89E499F3426C}" type="pres">
      <dgm:prSet presAssocID="{0C83B20F-9F5C-4256-8E48-7EE331C0EDA7}" presName="Name37" presStyleLbl="parChTrans1D2" presStyleIdx="1" presStyleCnt="5"/>
      <dgm:spPr/>
      <dgm:t>
        <a:bodyPr/>
        <a:lstStyle/>
        <a:p>
          <a:endParaRPr lang="nn-NO"/>
        </a:p>
      </dgm:t>
    </dgm:pt>
    <dgm:pt modelId="{38721F17-52D4-49D2-8318-4B7961B3508B}" type="pres">
      <dgm:prSet presAssocID="{04694F95-323E-4ADB-B3A7-54FFD221E032}" presName="hierRoot2" presStyleCnt="0">
        <dgm:presLayoutVars>
          <dgm:hierBranch val="init"/>
        </dgm:presLayoutVars>
      </dgm:prSet>
      <dgm:spPr/>
    </dgm:pt>
    <dgm:pt modelId="{3C6C416E-6840-4D62-AE02-59D0980F1815}" type="pres">
      <dgm:prSet presAssocID="{04694F95-323E-4ADB-B3A7-54FFD221E032}" presName="rootComposite" presStyleCnt="0"/>
      <dgm:spPr/>
    </dgm:pt>
    <dgm:pt modelId="{D0B4DF2C-6838-4E9B-AB78-1EE1905A7BF0}" type="pres">
      <dgm:prSet presAssocID="{04694F95-323E-4ADB-B3A7-54FFD221E032}" presName="rootText" presStyleLbl="node1" presStyleIdx="1" presStyleCnt="4">
        <dgm:presLayoutVars>
          <dgm:chMax/>
          <dgm:chPref val="3"/>
        </dgm:presLayoutVars>
      </dgm:prSet>
      <dgm:spPr/>
      <dgm:t>
        <a:bodyPr/>
        <a:lstStyle/>
        <a:p>
          <a:endParaRPr lang="nn-NO"/>
        </a:p>
      </dgm:t>
    </dgm:pt>
    <dgm:pt modelId="{505F5D25-13BB-4794-9C7E-71A27D02342A}" type="pres">
      <dgm:prSet presAssocID="{04694F95-323E-4ADB-B3A7-54FFD221E032}" presName="titleText2" presStyleLbl="fgAcc1" presStyleIdx="1" presStyleCnt="4">
        <dgm:presLayoutVars>
          <dgm:chMax val="0"/>
          <dgm:chPref val="0"/>
        </dgm:presLayoutVars>
      </dgm:prSet>
      <dgm:spPr/>
      <dgm:t>
        <a:bodyPr/>
        <a:lstStyle/>
        <a:p>
          <a:endParaRPr lang="nn-NO"/>
        </a:p>
      </dgm:t>
    </dgm:pt>
    <dgm:pt modelId="{AECFC7C5-8A28-496C-AEAB-D9EAAE31F7E5}" type="pres">
      <dgm:prSet presAssocID="{04694F95-323E-4ADB-B3A7-54FFD221E032}" presName="rootConnector" presStyleLbl="node2" presStyleIdx="0" presStyleCnt="0"/>
      <dgm:spPr/>
      <dgm:t>
        <a:bodyPr/>
        <a:lstStyle/>
        <a:p>
          <a:endParaRPr lang="nn-NO"/>
        </a:p>
      </dgm:t>
    </dgm:pt>
    <dgm:pt modelId="{A15480A6-77F1-4C1F-99EC-9644D4A3F40D}" type="pres">
      <dgm:prSet presAssocID="{04694F95-323E-4ADB-B3A7-54FFD221E032}" presName="hierChild4" presStyleCnt="0"/>
      <dgm:spPr/>
    </dgm:pt>
    <dgm:pt modelId="{1DA570BB-A2C3-4FBB-9EF3-E0909B565320}" type="pres">
      <dgm:prSet presAssocID="{04694F95-323E-4ADB-B3A7-54FFD221E032}" presName="hierChild5" presStyleCnt="0"/>
      <dgm:spPr/>
    </dgm:pt>
    <dgm:pt modelId="{BA7ACB70-FFBE-4251-89EA-80CA912E3AB0}" type="pres">
      <dgm:prSet presAssocID="{BA494393-17A3-417E-90EE-9BEEC5DB8935}" presName="Name37" presStyleLbl="parChTrans1D2" presStyleIdx="2" presStyleCnt="5"/>
      <dgm:spPr/>
      <dgm:t>
        <a:bodyPr/>
        <a:lstStyle/>
        <a:p>
          <a:endParaRPr lang="nn-NO"/>
        </a:p>
      </dgm:t>
    </dgm:pt>
    <dgm:pt modelId="{2B02A4BF-B1F3-4BFA-966C-0BFC76BEC3C0}" type="pres">
      <dgm:prSet presAssocID="{F0E1A3A4-1CE6-416D-ABC9-D70610051A87}" presName="hierRoot2" presStyleCnt="0">
        <dgm:presLayoutVars>
          <dgm:hierBranch val="init"/>
        </dgm:presLayoutVars>
      </dgm:prSet>
      <dgm:spPr/>
    </dgm:pt>
    <dgm:pt modelId="{387DD679-8BED-4071-85C9-17AC15C6E2EA}" type="pres">
      <dgm:prSet presAssocID="{F0E1A3A4-1CE6-416D-ABC9-D70610051A87}" presName="rootComposite" presStyleCnt="0"/>
      <dgm:spPr/>
    </dgm:pt>
    <dgm:pt modelId="{0D6B9A25-5073-4753-B7B3-9F183D7C83DC}" type="pres">
      <dgm:prSet presAssocID="{F0E1A3A4-1CE6-416D-ABC9-D70610051A87}" presName="rootText" presStyleLbl="node1" presStyleIdx="2" presStyleCnt="4">
        <dgm:presLayoutVars>
          <dgm:chMax/>
          <dgm:chPref val="3"/>
        </dgm:presLayoutVars>
      </dgm:prSet>
      <dgm:spPr/>
      <dgm:t>
        <a:bodyPr/>
        <a:lstStyle/>
        <a:p>
          <a:endParaRPr lang="nn-NO"/>
        </a:p>
      </dgm:t>
    </dgm:pt>
    <dgm:pt modelId="{462B37BA-3CFB-49B4-B202-8C4454F32BD0}" type="pres">
      <dgm:prSet presAssocID="{F0E1A3A4-1CE6-416D-ABC9-D70610051A87}" presName="titleText2" presStyleLbl="fgAcc1" presStyleIdx="2" presStyleCnt="4">
        <dgm:presLayoutVars>
          <dgm:chMax val="0"/>
          <dgm:chPref val="0"/>
        </dgm:presLayoutVars>
      </dgm:prSet>
      <dgm:spPr/>
      <dgm:t>
        <a:bodyPr/>
        <a:lstStyle/>
        <a:p>
          <a:endParaRPr lang="nn-NO"/>
        </a:p>
      </dgm:t>
    </dgm:pt>
    <dgm:pt modelId="{02C9A305-B211-4112-A5C5-0597238C7678}" type="pres">
      <dgm:prSet presAssocID="{F0E1A3A4-1CE6-416D-ABC9-D70610051A87}" presName="rootConnector" presStyleLbl="node2" presStyleIdx="0" presStyleCnt="0"/>
      <dgm:spPr/>
      <dgm:t>
        <a:bodyPr/>
        <a:lstStyle/>
        <a:p>
          <a:endParaRPr lang="nn-NO"/>
        </a:p>
      </dgm:t>
    </dgm:pt>
    <dgm:pt modelId="{4F3CC0BD-8F67-4D7B-A63F-AB86ED410C24}" type="pres">
      <dgm:prSet presAssocID="{F0E1A3A4-1CE6-416D-ABC9-D70610051A87}" presName="hierChild4" presStyleCnt="0"/>
      <dgm:spPr/>
    </dgm:pt>
    <dgm:pt modelId="{93EBFDEC-2567-49A0-8542-BF7EB8EF5B3C}" type="pres">
      <dgm:prSet presAssocID="{F0E1A3A4-1CE6-416D-ABC9-D70610051A87}" presName="hierChild5" presStyleCnt="0"/>
      <dgm:spPr/>
    </dgm:pt>
    <dgm:pt modelId="{4EBE3A48-2C97-40DC-8330-3E2A76E5BB25}" type="pres">
      <dgm:prSet presAssocID="{1D64194B-BFDE-4135-9046-51CFC1E79227}" presName="Name37" presStyleLbl="parChTrans1D2" presStyleIdx="3" presStyleCnt="5"/>
      <dgm:spPr/>
      <dgm:t>
        <a:bodyPr/>
        <a:lstStyle/>
        <a:p>
          <a:endParaRPr lang="nn-NO"/>
        </a:p>
      </dgm:t>
    </dgm:pt>
    <dgm:pt modelId="{8C35DAD5-9350-4CC1-ABB4-BDB506F160FB}" type="pres">
      <dgm:prSet presAssocID="{89C1D427-B4D0-4F7C-B9F7-189730E4E32F}" presName="hierRoot2" presStyleCnt="0">
        <dgm:presLayoutVars>
          <dgm:hierBranch val="init"/>
        </dgm:presLayoutVars>
      </dgm:prSet>
      <dgm:spPr/>
    </dgm:pt>
    <dgm:pt modelId="{4D0FE012-5E59-4956-8A5C-DFA3B383B772}" type="pres">
      <dgm:prSet presAssocID="{89C1D427-B4D0-4F7C-B9F7-189730E4E32F}" presName="rootComposite" presStyleCnt="0"/>
      <dgm:spPr/>
    </dgm:pt>
    <dgm:pt modelId="{4E087854-8B5B-4AFD-86F1-5A01CF27B639}" type="pres">
      <dgm:prSet presAssocID="{89C1D427-B4D0-4F7C-B9F7-189730E4E32F}" presName="rootText" presStyleLbl="node1" presStyleIdx="3" presStyleCnt="4">
        <dgm:presLayoutVars>
          <dgm:chMax/>
          <dgm:chPref val="3"/>
        </dgm:presLayoutVars>
      </dgm:prSet>
      <dgm:spPr/>
      <dgm:t>
        <a:bodyPr/>
        <a:lstStyle/>
        <a:p>
          <a:endParaRPr lang="nn-NO"/>
        </a:p>
      </dgm:t>
    </dgm:pt>
    <dgm:pt modelId="{4187B5CA-916E-4B8D-B928-1108F2FF66A9}" type="pres">
      <dgm:prSet presAssocID="{89C1D427-B4D0-4F7C-B9F7-189730E4E32F}" presName="titleText2" presStyleLbl="fgAcc1" presStyleIdx="3" presStyleCnt="4">
        <dgm:presLayoutVars>
          <dgm:chMax val="0"/>
          <dgm:chPref val="0"/>
        </dgm:presLayoutVars>
      </dgm:prSet>
      <dgm:spPr/>
      <dgm:t>
        <a:bodyPr/>
        <a:lstStyle/>
        <a:p>
          <a:endParaRPr lang="nn-NO"/>
        </a:p>
      </dgm:t>
    </dgm:pt>
    <dgm:pt modelId="{9D07E342-3A0B-4B6E-90EE-9456B08ADA9D}" type="pres">
      <dgm:prSet presAssocID="{89C1D427-B4D0-4F7C-B9F7-189730E4E32F}" presName="rootConnector" presStyleLbl="node2" presStyleIdx="0" presStyleCnt="0"/>
      <dgm:spPr/>
      <dgm:t>
        <a:bodyPr/>
        <a:lstStyle/>
        <a:p>
          <a:endParaRPr lang="nn-NO"/>
        </a:p>
      </dgm:t>
    </dgm:pt>
    <dgm:pt modelId="{407D34D9-BC60-498B-A5AC-09DA5BA25ADB}" type="pres">
      <dgm:prSet presAssocID="{89C1D427-B4D0-4F7C-B9F7-189730E4E32F}" presName="hierChild4" presStyleCnt="0"/>
      <dgm:spPr/>
    </dgm:pt>
    <dgm:pt modelId="{131BF613-10DB-4F74-B91E-6ED1F8EC17CB}" type="pres">
      <dgm:prSet presAssocID="{89C1D427-B4D0-4F7C-B9F7-189730E4E32F}" presName="hierChild5" presStyleCnt="0"/>
      <dgm:spPr/>
    </dgm:pt>
    <dgm:pt modelId="{2FF880DE-7122-4B89-8A85-FC0DADCD622A}" type="pres">
      <dgm:prSet presAssocID="{844FD3A0-0E90-4279-8AF1-DCCB9C4DDC01}" presName="hierChild3" presStyleCnt="0"/>
      <dgm:spPr/>
    </dgm:pt>
    <dgm:pt modelId="{D6B51AF4-2E34-47C0-842A-30DB88512053}" type="pres">
      <dgm:prSet presAssocID="{6C2B7B21-BBFD-4F6C-8D55-C0D03A993290}" presName="Name96" presStyleLbl="parChTrans1D2" presStyleIdx="4" presStyleCnt="5"/>
      <dgm:spPr/>
      <dgm:t>
        <a:bodyPr/>
        <a:lstStyle/>
        <a:p>
          <a:endParaRPr lang="nn-NO"/>
        </a:p>
      </dgm:t>
    </dgm:pt>
    <dgm:pt modelId="{1D7B09B5-B00C-446F-BBC2-F48E48DC6891}" type="pres">
      <dgm:prSet presAssocID="{2550A61C-ED7E-43F5-A029-B94F41CD7F3F}" presName="hierRoot3" presStyleCnt="0">
        <dgm:presLayoutVars>
          <dgm:hierBranch val="init"/>
        </dgm:presLayoutVars>
      </dgm:prSet>
      <dgm:spPr/>
    </dgm:pt>
    <dgm:pt modelId="{D19A88C5-0C71-4251-86A5-C4637687871D}" type="pres">
      <dgm:prSet presAssocID="{2550A61C-ED7E-43F5-A029-B94F41CD7F3F}" presName="rootComposite3" presStyleCnt="0"/>
      <dgm:spPr/>
    </dgm:pt>
    <dgm:pt modelId="{F75A1AE3-B20C-45BA-8959-76A167BAE035}" type="pres">
      <dgm:prSet presAssocID="{2550A61C-ED7E-43F5-A029-B94F41CD7F3F}" presName="rootText3" presStyleLbl="asst1" presStyleIdx="0" presStyleCnt="1">
        <dgm:presLayoutVars>
          <dgm:chPref val="3"/>
        </dgm:presLayoutVars>
      </dgm:prSet>
      <dgm:spPr/>
      <dgm:t>
        <a:bodyPr/>
        <a:lstStyle/>
        <a:p>
          <a:endParaRPr lang="nn-NO"/>
        </a:p>
      </dgm:t>
    </dgm:pt>
    <dgm:pt modelId="{A54305B7-B2D9-40B8-8480-A464F1A486B0}" type="pres">
      <dgm:prSet presAssocID="{2550A61C-ED7E-43F5-A029-B94F41CD7F3F}" presName="titleText3" presStyleLbl="fgAcc2" presStyleIdx="0" presStyleCnt="1">
        <dgm:presLayoutVars>
          <dgm:chMax val="0"/>
          <dgm:chPref val="0"/>
        </dgm:presLayoutVars>
      </dgm:prSet>
      <dgm:spPr/>
      <dgm:t>
        <a:bodyPr/>
        <a:lstStyle/>
        <a:p>
          <a:endParaRPr lang="nn-NO"/>
        </a:p>
      </dgm:t>
    </dgm:pt>
    <dgm:pt modelId="{DD2F19FD-15E7-4737-8F53-C34776B9EE4E}" type="pres">
      <dgm:prSet presAssocID="{2550A61C-ED7E-43F5-A029-B94F41CD7F3F}" presName="rootConnector3" presStyleLbl="asst1" presStyleIdx="0" presStyleCnt="1"/>
      <dgm:spPr/>
      <dgm:t>
        <a:bodyPr/>
        <a:lstStyle/>
        <a:p>
          <a:endParaRPr lang="nn-NO"/>
        </a:p>
      </dgm:t>
    </dgm:pt>
    <dgm:pt modelId="{3D01223D-A60B-478E-BF02-1A2FFC54DC17}" type="pres">
      <dgm:prSet presAssocID="{2550A61C-ED7E-43F5-A029-B94F41CD7F3F}" presName="hierChild6" presStyleCnt="0"/>
      <dgm:spPr/>
    </dgm:pt>
    <dgm:pt modelId="{7A6F08A0-6B8A-405E-A985-40DCBEA7FC2E}" type="pres">
      <dgm:prSet presAssocID="{2550A61C-ED7E-43F5-A029-B94F41CD7F3F}" presName="hierChild7" presStyleCnt="0"/>
      <dgm:spPr/>
    </dgm:pt>
  </dgm:ptLst>
  <dgm:cxnLst>
    <dgm:cxn modelId="{549B0654-4CC0-4918-8AB3-96E7AB1263D6}" type="presOf" srcId="{89C1D427-B4D0-4F7C-B9F7-189730E4E32F}" destId="{4E087854-8B5B-4AFD-86F1-5A01CF27B639}" srcOrd="0" destOrd="0" presId="urn:microsoft.com/office/officeart/2008/layout/NameandTitleOrganizationalChart"/>
    <dgm:cxn modelId="{832591F1-ECA6-4088-A2F7-EDE33FB8F9AE}" type="presOf" srcId="{9CA7A7F5-60A3-49C4-ABB0-2E178B81303F}" destId="{462B37BA-3CFB-49B4-B202-8C4454F32BD0}" srcOrd="0" destOrd="0" presId="urn:microsoft.com/office/officeart/2008/layout/NameandTitleOrganizationalChart"/>
    <dgm:cxn modelId="{EB6FBB09-3506-482D-8215-6089834E4FAB}" type="presOf" srcId="{0C83B20F-9F5C-4256-8E48-7EE331C0EDA7}" destId="{CBD05137-6DD5-4FEF-9463-89E499F3426C}" srcOrd="0" destOrd="0" presId="urn:microsoft.com/office/officeart/2008/layout/NameandTitleOrganizationalChart"/>
    <dgm:cxn modelId="{063132E7-24A2-408A-B79E-9BB5EF307FD8}" type="presOf" srcId="{1D64194B-BFDE-4135-9046-51CFC1E79227}" destId="{4EBE3A48-2C97-40DC-8330-3E2A76E5BB25}" srcOrd="0" destOrd="0" presId="urn:microsoft.com/office/officeart/2008/layout/NameandTitleOrganizationalChart"/>
    <dgm:cxn modelId="{9DAA6593-C876-412D-86AE-52BC25086F7B}" type="presOf" srcId="{844FD3A0-0E90-4279-8AF1-DCCB9C4DDC01}" destId="{0DDB91C6-822D-424D-B0FD-428CE1640980}" srcOrd="1" destOrd="0" presId="urn:microsoft.com/office/officeart/2008/layout/NameandTitleOrganizationalChart"/>
    <dgm:cxn modelId="{97AB8559-5F41-4420-AA20-0EC331C0D632}" type="presOf" srcId="{2550A61C-ED7E-43F5-A029-B94F41CD7F3F}" destId="{F75A1AE3-B20C-45BA-8959-76A167BAE035}" srcOrd="0" destOrd="0" presId="urn:microsoft.com/office/officeart/2008/layout/NameandTitleOrganizationalChart"/>
    <dgm:cxn modelId="{ABD02664-B3BC-4EC3-A766-733C91EACCEC}" srcId="{B70745CA-EFCB-4920-AD5F-9FC082F967B4}" destId="{844FD3A0-0E90-4279-8AF1-DCCB9C4DDC01}" srcOrd="0" destOrd="0" parTransId="{F1B2135E-1D7F-4A54-B3E6-4ABF55F3FF6B}" sibTransId="{CA28B761-8895-481C-829A-B24F97EC4B75}"/>
    <dgm:cxn modelId="{B627FD7C-C895-40F0-B33E-2FDA78E6DF5C}" type="presOf" srcId="{F0E1A3A4-1CE6-416D-ABC9-D70610051A87}" destId="{0D6B9A25-5073-4753-B7B3-9F183D7C83DC}" srcOrd="0" destOrd="0" presId="urn:microsoft.com/office/officeart/2008/layout/NameandTitleOrganizationalChart"/>
    <dgm:cxn modelId="{5ED2B755-06FB-4496-8630-5CF06A74FEE4}" type="presOf" srcId="{EDA95B5B-99D3-4704-9300-55204B195C82}" destId="{73ED079D-F9B5-4F33-8689-B6DAA5F3342D}" srcOrd="0" destOrd="0" presId="urn:microsoft.com/office/officeart/2008/layout/NameandTitleOrganizationalChart"/>
    <dgm:cxn modelId="{1396831D-68CB-486A-8F58-401AE5EA745C}" type="presOf" srcId="{A313A9B9-7EB2-45C0-B580-EA92DD44B75C}" destId="{A54305B7-B2D9-40B8-8480-A464F1A486B0}" srcOrd="0" destOrd="0" presId="urn:microsoft.com/office/officeart/2008/layout/NameandTitleOrganizationalChart"/>
    <dgm:cxn modelId="{FAD767B6-97A3-4D1C-A488-929A57D2A98F}" type="presOf" srcId="{04694F95-323E-4ADB-B3A7-54FFD221E032}" destId="{AECFC7C5-8A28-496C-AEAB-D9EAAE31F7E5}" srcOrd="1" destOrd="0" presId="urn:microsoft.com/office/officeart/2008/layout/NameandTitleOrganizationalChart"/>
    <dgm:cxn modelId="{EFAEE478-3E09-4BFD-8B08-04070CC7B396}" type="presOf" srcId="{89C1D427-B4D0-4F7C-B9F7-189730E4E32F}" destId="{9D07E342-3A0B-4B6E-90EE-9456B08ADA9D}" srcOrd="1" destOrd="0" presId="urn:microsoft.com/office/officeart/2008/layout/NameandTitleOrganizationalChart"/>
    <dgm:cxn modelId="{4C0C5DCB-8220-4568-986F-17029EDED0C1}" type="presOf" srcId="{10546233-FE53-443A-9D66-D7BDD945B49D}" destId="{E48C551C-F26C-46E7-93D5-92F20334F8E1}" srcOrd="0" destOrd="0" presId="urn:microsoft.com/office/officeart/2008/layout/NameandTitleOrganizationalChart"/>
    <dgm:cxn modelId="{CD53C10F-175B-4962-93ED-DD5337E73B38}" type="presOf" srcId="{2550A61C-ED7E-43F5-A029-B94F41CD7F3F}" destId="{DD2F19FD-15E7-4737-8F53-C34776B9EE4E}" srcOrd="1" destOrd="0" presId="urn:microsoft.com/office/officeart/2008/layout/NameandTitleOrganizationalChart"/>
    <dgm:cxn modelId="{B96C32FB-C1DA-474D-ACDC-B229924970E7}" type="presOf" srcId="{04694F95-323E-4ADB-B3A7-54FFD221E032}" destId="{D0B4DF2C-6838-4E9B-AB78-1EE1905A7BF0}" srcOrd="0" destOrd="0" presId="urn:microsoft.com/office/officeart/2008/layout/NameandTitleOrganizationalChart"/>
    <dgm:cxn modelId="{E09C790D-D2BF-4958-86C3-CB3EABA41255}" srcId="{844FD3A0-0E90-4279-8AF1-DCCB9C4DDC01}" destId="{04694F95-323E-4ADB-B3A7-54FFD221E032}" srcOrd="2" destOrd="0" parTransId="{0C83B20F-9F5C-4256-8E48-7EE331C0EDA7}" sibTransId="{CF730324-0B73-4099-9D79-D3F67A0F2147}"/>
    <dgm:cxn modelId="{2DE96B5F-DD01-4E31-A33F-5EC5F8B75AEC}" type="presOf" srcId="{9F73EF9E-DD49-4547-8D30-CCBCE4A95223}" destId="{4187B5CA-916E-4B8D-B928-1108F2FF66A9}" srcOrd="0" destOrd="0" presId="urn:microsoft.com/office/officeart/2008/layout/NameandTitleOrganizationalChart"/>
    <dgm:cxn modelId="{F265B13C-2E5D-49A0-8197-F1BEEF311A8E}" type="presOf" srcId="{B70745CA-EFCB-4920-AD5F-9FC082F967B4}" destId="{D4D6DC69-67D9-4F55-A505-0C98F02B6A5B}" srcOrd="0" destOrd="0" presId="urn:microsoft.com/office/officeart/2008/layout/NameandTitleOrganizationalChart"/>
    <dgm:cxn modelId="{07B830A0-C1AD-4B61-8E4F-E8ECADF34917}" type="presOf" srcId="{10546233-FE53-443A-9D66-D7BDD945B49D}" destId="{542DEDC9-A79B-47DC-83E5-BB1CA14E89B5}" srcOrd="1" destOrd="0" presId="urn:microsoft.com/office/officeart/2008/layout/NameandTitleOrganizationalChart"/>
    <dgm:cxn modelId="{3293F10C-3EC3-43C3-9BDA-2ECCFE530C8C}" type="presOf" srcId="{1E651DC6-15BC-486E-801D-AB5850D64D38}" destId="{101C4F61-41E9-4C94-909C-67455AB74F18}" srcOrd="0" destOrd="0" presId="urn:microsoft.com/office/officeart/2008/layout/NameandTitleOrganizationalChart"/>
    <dgm:cxn modelId="{83D48974-C382-4B70-B3E2-DE636718C89C}" type="presOf" srcId="{F0E1A3A4-1CE6-416D-ABC9-D70610051A87}" destId="{02C9A305-B211-4112-A5C5-0597238C7678}" srcOrd="1" destOrd="0" presId="urn:microsoft.com/office/officeart/2008/layout/NameandTitleOrganizationalChart"/>
    <dgm:cxn modelId="{B3483C45-76D3-4A10-8231-AF95C85B6511}" type="presOf" srcId="{CF730324-0B73-4099-9D79-D3F67A0F2147}" destId="{505F5D25-13BB-4794-9C7E-71A27D02342A}" srcOrd="0" destOrd="0" presId="urn:microsoft.com/office/officeart/2008/layout/NameandTitleOrganizationalChart"/>
    <dgm:cxn modelId="{F994390C-501D-468F-B5DF-3B7404A928F9}" srcId="{844FD3A0-0E90-4279-8AF1-DCCB9C4DDC01}" destId="{F0E1A3A4-1CE6-416D-ABC9-D70610051A87}" srcOrd="3" destOrd="0" parTransId="{BA494393-17A3-417E-90EE-9BEEC5DB8935}" sibTransId="{9CA7A7F5-60A3-49C4-ABB0-2E178B81303F}"/>
    <dgm:cxn modelId="{56C30980-6B26-4893-B466-9EFA1966F7A9}" type="presOf" srcId="{BA494393-17A3-417E-90EE-9BEEC5DB8935}" destId="{BA7ACB70-FFBE-4251-89EA-80CA912E3AB0}" srcOrd="0" destOrd="0" presId="urn:microsoft.com/office/officeart/2008/layout/NameandTitleOrganizationalChart"/>
    <dgm:cxn modelId="{2EF70FDC-FE7E-45C8-87AC-6373ED4FC1A9}" srcId="{844FD3A0-0E90-4279-8AF1-DCCB9C4DDC01}" destId="{89C1D427-B4D0-4F7C-B9F7-189730E4E32F}" srcOrd="4" destOrd="0" parTransId="{1D64194B-BFDE-4135-9046-51CFC1E79227}" sibTransId="{9F73EF9E-DD49-4547-8D30-CCBCE4A95223}"/>
    <dgm:cxn modelId="{9D658B4C-D36F-4F00-869E-7305AB847EAD}" type="presOf" srcId="{844FD3A0-0E90-4279-8AF1-DCCB9C4DDC01}" destId="{8BAB8E59-3F22-43D7-BAEC-5E2DA0D890C6}" srcOrd="0" destOrd="0" presId="urn:microsoft.com/office/officeart/2008/layout/NameandTitleOrganizationalChart"/>
    <dgm:cxn modelId="{7460BCBF-50D4-445F-ACEF-A0E9CFFD5AA1}" srcId="{844FD3A0-0E90-4279-8AF1-DCCB9C4DDC01}" destId="{2550A61C-ED7E-43F5-A029-B94F41CD7F3F}" srcOrd="0" destOrd="0" parTransId="{6C2B7B21-BBFD-4F6C-8D55-C0D03A993290}" sibTransId="{A313A9B9-7EB2-45C0-B580-EA92DD44B75C}"/>
    <dgm:cxn modelId="{078EB783-8045-40A3-BFB4-0007B9B02F38}" srcId="{844FD3A0-0E90-4279-8AF1-DCCB9C4DDC01}" destId="{10546233-FE53-443A-9D66-D7BDD945B49D}" srcOrd="1" destOrd="0" parTransId="{1E651DC6-15BC-486E-801D-AB5850D64D38}" sibTransId="{EDA95B5B-99D3-4704-9300-55204B195C82}"/>
    <dgm:cxn modelId="{741D6537-44DC-4B15-9B74-1088CEAB7466}" type="presOf" srcId="{6C2B7B21-BBFD-4F6C-8D55-C0D03A993290}" destId="{D6B51AF4-2E34-47C0-842A-30DB88512053}" srcOrd="0" destOrd="0" presId="urn:microsoft.com/office/officeart/2008/layout/NameandTitleOrganizationalChart"/>
    <dgm:cxn modelId="{E554D0FA-16F8-4A5B-910E-DC0820FE2D53}" type="presOf" srcId="{CA28B761-8895-481C-829A-B24F97EC4B75}" destId="{4B983D16-E1D2-40B6-961A-519E7C6FCEEF}" srcOrd="0" destOrd="0" presId="urn:microsoft.com/office/officeart/2008/layout/NameandTitleOrganizationalChart"/>
    <dgm:cxn modelId="{D974400A-2847-4FE8-A28E-9DACABCD209A}" type="presParOf" srcId="{D4D6DC69-67D9-4F55-A505-0C98F02B6A5B}" destId="{6C517D23-B791-41E1-9761-463CF2A2B2B5}" srcOrd="0" destOrd="0" presId="urn:microsoft.com/office/officeart/2008/layout/NameandTitleOrganizationalChart"/>
    <dgm:cxn modelId="{D4FC0AC8-69A6-42FE-8FAF-06754AA33BA1}" type="presParOf" srcId="{6C517D23-B791-41E1-9761-463CF2A2B2B5}" destId="{0E19D6E3-5568-495A-AE3C-DA037143F1CD}" srcOrd="0" destOrd="0" presId="urn:microsoft.com/office/officeart/2008/layout/NameandTitleOrganizationalChart"/>
    <dgm:cxn modelId="{7FCBFA19-A342-4956-BA47-E42F87962DF7}" type="presParOf" srcId="{0E19D6E3-5568-495A-AE3C-DA037143F1CD}" destId="{8BAB8E59-3F22-43D7-BAEC-5E2DA0D890C6}" srcOrd="0" destOrd="0" presId="urn:microsoft.com/office/officeart/2008/layout/NameandTitleOrganizationalChart"/>
    <dgm:cxn modelId="{82E8E9B9-12A1-49AF-98AE-D03113807A0F}" type="presParOf" srcId="{0E19D6E3-5568-495A-AE3C-DA037143F1CD}" destId="{4B983D16-E1D2-40B6-961A-519E7C6FCEEF}" srcOrd="1" destOrd="0" presId="urn:microsoft.com/office/officeart/2008/layout/NameandTitleOrganizationalChart"/>
    <dgm:cxn modelId="{FA11CF67-79D5-4133-8FFE-8EC100A6A5E1}" type="presParOf" srcId="{0E19D6E3-5568-495A-AE3C-DA037143F1CD}" destId="{0DDB91C6-822D-424D-B0FD-428CE1640980}" srcOrd="2" destOrd="0" presId="urn:microsoft.com/office/officeart/2008/layout/NameandTitleOrganizationalChart"/>
    <dgm:cxn modelId="{0F809DD6-0D2D-47DB-BF34-D9C5FA0A86DD}" type="presParOf" srcId="{6C517D23-B791-41E1-9761-463CF2A2B2B5}" destId="{7475855A-20FC-4D86-A6A1-CC48E5241188}" srcOrd="1" destOrd="0" presId="urn:microsoft.com/office/officeart/2008/layout/NameandTitleOrganizationalChart"/>
    <dgm:cxn modelId="{E3F10768-3F96-46EB-ACD3-6C2B154E413F}" type="presParOf" srcId="{7475855A-20FC-4D86-A6A1-CC48E5241188}" destId="{101C4F61-41E9-4C94-909C-67455AB74F18}" srcOrd="0" destOrd="0" presId="urn:microsoft.com/office/officeart/2008/layout/NameandTitleOrganizationalChart"/>
    <dgm:cxn modelId="{4D036570-D3C7-4120-B6C8-B84A13E1B65E}" type="presParOf" srcId="{7475855A-20FC-4D86-A6A1-CC48E5241188}" destId="{6E5A4B78-F218-4EEB-836B-DD3DB459DA8E}" srcOrd="1" destOrd="0" presId="urn:microsoft.com/office/officeart/2008/layout/NameandTitleOrganizationalChart"/>
    <dgm:cxn modelId="{A4DB5FB4-A330-4263-AE96-34B88CC79608}" type="presParOf" srcId="{6E5A4B78-F218-4EEB-836B-DD3DB459DA8E}" destId="{C8817231-08F6-460E-A63E-7A5773A70898}" srcOrd="0" destOrd="0" presId="urn:microsoft.com/office/officeart/2008/layout/NameandTitleOrganizationalChart"/>
    <dgm:cxn modelId="{9E56DB71-501D-40FC-8611-F083F7E70B23}" type="presParOf" srcId="{C8817231-08F6-460E-A63E-7A5773A70898}" destId="{E48C551C-F26C-46E7-93D5-92F20334F8E1}" srcOrd="0" destOrd="0" presId="urn:microsoft.com/office/officeart/2008/layout/NameandTitleOrganizationalChart"/>
    <dgm:cxn modelId="{2A672946-01FA-4366-94E2-21AF2CCB298D}" type="presParOf" srcId="{C8817231-08F6-460E-A63E-7A5773A70898}" destId="{73ED079D-F9B5-4F33-8689-B6DAA5F3342D}" srcOrd="1" destOrd="0" presId="urn:microsoft.com/office/officeart/2008/layout/NameandTitleOrganizationalChart"/>
    <dgm:cxn modelId="{2005BEF6-69A7-4DB3-8E01-4C4BE4744CC0}" type="presParOf" srcId="{C8817231-08F6-460E-A63E-7A5773A70898}" destId="{542DEDC9-A79B-47DC-83E5-BB1CA14E89B5}" srcOrd="2" destOrd="0" presId="urn:microsoft.com/office/officeart/2008/layout/NameandTitleOrganizationalChart"/>
    <dgm:cxn modelId="{8CD5A68B-8D13-45C8-9F7E-BBC7025A9279}" type="presParOf" srcId="{6E5A4B78-F218-4EEB-836B-DD3DB459DA8E}" destId="{1738D551-1D34-43EB-9743-99C711D32296}" srcOrd="1" destOrd="0" presId="urn:microsoft.com/office/officeart/2008/layout/NameandTitleOrganizationalChart"/>
    <dgm:cxn modelId="{D9AC1D40-A7B0-4134-AF3E-925961DC4C34}" type="presParOf" srcId="{6E5A4B78-F218-4EEB-836B-DD3DB459DA8E}" destId="{346CCCB0-20CD-4991-9F13-9840D2571E7F}" srcOrd="2" destOrd="0" presId="urn:microsoft.com/office/officeart/2008/layout/NameandTitleOrganizationalChart"/>
    <dgm:cxn modelId="{2C522781-B969-4BFF-BAF2-2ECC066F19AF}" type="presParOf" srcId="{7475855A-20FC-4D86-A6A1-CC48E5241188}" destId="{CBD05137-6DD5-4FEF-9463-89E499F3426C}" srcOrd="2" destOrd="0" presId="urn:microsoft.com/office/officeart/2008/layout/NameandTitleOrganizationalChart"/>
    <dgm:cxn modelId="{0587C565-F5EE-44C1-A57B-327E40FEEE05}" type="presParOf" srcId="{7475855A-20FC-4D86-A6A1-CC48E5241188}" destId="{38721F17-52D4-49D2-8318-4B7961B3508B}" srcOrd="3" destOrd="0" presId="urn:microsoft.com/office/officeart/2008/layout/NameandTitleOrganizationalChart"/>
    <dgm:cxn modelId="{8525D799-53E4-4590-8994-25D3466537A0}" type="presParOf" srcId="{38721F17-52D4-49D2-8318-4B7961B3508B}" destId="{3C6C416E-6840-4D62-AE02-59D0980F1815}" srcOrd="0" destOrd="0" presId="urn:microsoft.com/office/officeart/2008/layout/NameandTitleOrganizationalChart"/>
    <dgm:cxn modelId="{02B145A0-F132-45A4-AF72-EED227961B2D}" type="presParOf" srcId="{3C6C416E-6840-4D62-AE02-59D0980F1815}" destId="{D0B4DF2C-6838-4E9B-AB78-1EE1905A7BF0}" srcOrd="0" destOrd="0" presId="urn:microsoft.com/office/officeart/2008/layout/NameandTitleOrganizationalChart"/>
    <dgm:cxn modelId="{B52B7065-28A3-4D51-A308-16BAD2E9A901}" type="presParOf" srcId="{3C6C416E-6840-4D62-AE02-59D0980F1815}" destId="{505F5D25-13BB-4794-9C7E-71A27D02342A}" srcOrd="1" destOrd="0" presId="urn:microsoft.com/office/officeart/2008/layout/NameandTitleOrganizationalChart"/>
    <dgm:cxn modelId="{39676E85-B7BB-4C4F-848B-306B3505E5CD}" type="presParOf" srcId="{3C6C416E-6840-4D62-AE02-59D0980F1815}" destId="{AECFC7C5-8A28-496C-AEAB-D9EAAE31F7E5}" srcOrd="2" destOrd="0" presId="urn:microsoft.com/office/officeart/2008/layout/NameandTitleOrganizationalChart"/>
    <dgm:cxn modelId="{5DF09D84-8520-43D7-BADF-0BE70EEBA671}" type="presParOf" srcId="{38721F17-52D4-49D2-8318-4B7961B3508B}" destId="{A15480A6-77F1-4C1F-99EC-9644D4A3F40D}" srcOrd="1" destOrd="0" presId="urn:microsoft.com/office/officeart/2008/layout/NameandTitleOrganizationalChart"/>
    <dgm:cxn modelId="{8AA14EAE-561A-467A-BA7D-D033A4EC615C}" type="presParOf" srcId="{38721F17-52D4-49D2-8318-4B7961B3508B}" destId="{1DA570BB-A2C3-4FBB-9EF3-E0909B565320}" srcOrd="2" destOrd="0" presId="urn:microsoft.com/office/officeart/2008/layout/NameandTitleOrganizationalChart"/>
    <dgm:cxn modelId="{BD0AD899-4556-4B99-9438-4993A2CB967B}" type="presParOf" srcId="{7475855A-20FC-4D86-A6A1-CC48E5241188}" destId="{BA7ACB70-FFBE-4251-89EA-80CA912E3AB0}" srcOrd="4" destOrd="0" presId="urn:microsoft.com/office/officeart/2008/layout/NameandTitleOrganizationalChart"/>
    <dgm:cxn modelId="{97AF2CA5-10A7-4DA1-B137-A85C20FBBF4F}" type="presParOf" srcId="{7475855A-20FC-4D86-A6A1-CC48E5241188}" destId="{2B02A4BF-B1F3-4BFA-966C-0BFC76BEC3C0}" srcOrd="5" destOrd="0" presId="urn:microsoft.com/office/officeart/2008/layout/NameandTitleOrganizationalChart"/>
    <dgm:cxn modelId="{E21AA584-B883-4186-94B0-83357F10DCF9}" type="presParOf" srcId="{2B02A4BF-B1F3-4BFA-966C-0BFC76BEC3C0}" destId="{387DD679-8BED-4071-85C9-17AC15C6E2EA}" srcOrd="0" destOrd="0" presId="urn:microsoft.com/office/officeart/2008/layout/NameandTitleOrganizationalChart"/>
    <dgm:cxn modelId="{906AC3BD-45F9-4F04-98CC-E2B3F563B564}" type="presParOf" srcId="{387DD679-8BED-4071-85C9-17AC15C6E2EA}" destId="{0D6B9A25-5073-4753-B7B3-9F183D7C83DC}" srcOrd="0" destOrd="0" presId="urn:microsoft.com/office/officeart/2008/layout/NameandTitleOrganizationalChart"/>
    <dgm:cxn modelId="{C1551D85-7929-4E32-87A4-E8F28E9BC1A7}" type="presParOf" srcId="{387DD679-8BED-4071-85C9-17AC15C6E2EA}" destId="{462B37BA-3CFB-49B4-B202-8C4454F32BD0}" srcOrd="1" destOrd="0" presId="urn:microsoft.com/office/officeart/2008/layout/NameandTitleOrganizationalChart"/>
    <dgm:cxn modelId="{D908A7E6-681A-4598-BBDB-CB1D5FFB5D29}" type="presParOf" srcId="{387DD679-8BED-4071-85C9-17AC15C6E2EA}" destId="{02C9A305-B211-4112-A5C5-0597238C7678}" srcOrd="2" destOrd="0" presId="urn:microsoft.com/office/officeart/2008/layout/NameandTitleOrganizationalChart"/>
    <dgm:cxn modelId="{6035B9BF-E557-46F2-BC25-BFDE214EC36E}" type="presParOf" srcId="{2B02A4BF-B1F3-4BFA-966C-0BFC76BEC3C0}" destId="{4F3CC0BD-8F67-4D7B-A63F-AB86ED410C24}" srcOrd="1" destOrd="0" presId="urn:microsoft.com/office/officeart/2008/layout/NameandTitleOrganizationalChart"/>
    <dgm:cxn modelId="{68253428-466B-4F7A-80A8-2A83A42673B0}" type="presParOf" srcId="{2B02A4BF-B1F3-4BFA-966C-0BFC76BEC3C0}" destId="{93EBFDEC-2567-49A0-8542-BF7EB8EF5B3C}" srcOrd="2" destOrd="0" presId="urn:microsoft.com/office/officeart/2008/layout/NameandTitleOrganizationalChart"/>
    <dgm:cxn modelId="{97FD8316-22BB-4374-A776-CD15119E06D0}" type="presParOf" srcId="{7475855A-20FC-4D86-A6A1-CC48E5241188}" destId="{4EBE3A48-2C97-40DC-8330-3E2A76E5BB25}" srcOrd="6" destOrd="0" presId="urn:microsoft.com/office/officeart/2008/layout/NameandTitleOrganizationalChart"/>
    <dgm:cxn modelId="{0C47932D-C8CE-4BC6-A526-E994905DE4E7}" type="presParOf" srcId="{7475855A-20FC-4D86-A6A1-CC48E5241188}" destId="{8C35DAD5-9350-4CC1-ABB4-BDB506F160FB}" srcOrd="7" destOrd="0" presId="urn:microsoft.com/office/officeart/2008/layout/NameandTitleOrganizationalChart"/>
    <dgm:cxn modelId="{E8A16001-C959-4FD1-9372-90116299AC27}" type="presParOf" srcId="{8C35DAD5-9350-4CC1-ABB4-BDB506F160FB}" destId="{4D0FE012-5E59-4956-8A5C-DFA3B383B772}" srcOrd="0" destOrd="0" presId="urn:microsoft.com/office/officeart/2008/layout/NameandTitleOrganizationalChart"/>
    <dgm:cxn modelId="{D0E20A85-9236-41F0-9DC9-99D3C6AB0D95}" type="presParOf" srcId="{4D0FE012-5E59-4956-8A5C-DFA3B383B772}" destId="{4E087854-8B5B-4AFD-86F1-5A01CF27B639}" srcOrd="0" destOrd="0" presId="urn:microsoft.com/office/officeart/2008/layout/NameandTitleOrganizationalChart"/>
    <dgm:cxn modelId="{B38EAB43-5B08-45AC-ADF4-3F6E35AB6CE7}" type="presParOf" srcId="{4D0FE012-5E59-4956-8A5C-DFA3B383B772}" destId="{4187B5CA-916E-4B8D-B928-1108F2FF66A9}" srcOrd="1" destOrd="0" presId="urn:microsoft.com/office/officeart/2008/layout/NameandTitleOrganizationalChart"/>
    <dgm:cxn modelId="{A57A3197-4299-4377-8705-BE591D7F89CB}" type="presParOf" srcId="{4D0FE012-5E59-4956-8A5C-DFA3B383B772}" destId="{9D07E342-3A0B-4B6E-90EE-9456B08ADA9D}" srcOrd="2" destOrd="0" presId="urn:microsoft.com/office/officeart/2008/layout/NameandTitleOrganizationalChart"/>
    <dgm:cxn modelId="{7285A94A-4229-4F5A-8D77-5EB3BBE7BA85}" type="presParOf" srcId="{8C35DAD5-9350-4CC1-ABB4-BDB506F160FB}" destId="{407D34D9-BC60-498B-A5AC-09DA5BA25ADB}" srcOrd="1" destOrd="0" presId="urn:microsoft.com/office/officeart/2008/layout/NameandTitleOrganizationalChart"/>
    <dgm:cxn modelId="{AE8227B1-9367-4BC0-B7DD-2793BD2EB85B}" type="presParOf" srcId="{8C35DAD5-9350-4CC1-ABB4-BDB506F160FB}" destId="{131BF613-10DB-4F74-B91E-6ED1F8EC17CB}" srcOrd="2" destOrd="0" presId="urn:microsoft.com/office/officeart/2008/layout/NameandTitleOrganizationalChart"/>
    <dgm:cxn modelId="{AE83BC09-D967-4E71-998D-EF1D302C1C35}" type="presParOf" srcId="{6C517D23-B791-41E1-9761-463CF2A2B2B5}" destId="{2FF880DE-7122-4B89-8A85-FC0DADCD622A}" srcOrd="2" destOrd="0" presId="urn:microsoft.com/office/officeart/2008/layout/NameandTitleOrganizationalChart"/>
    <dgm:cxn modelId="{38FF69A7-11CC-475C-A3EF-C93A5818AC61}" type="presParOf" srcId="{2FF880DE-7122-4B89-8A85-FC0DADCD622A}" destId="{D6B51AF4-2E34-47C0-842A-30DB88512053}" srcOrd="0" destOrd="0" presId="urn:microsoft.com/office/officeart/2008/layout/NameandTitleOrganizationalChart"/>
    <dgm:cxn modelId="{FDD85E9A-77B7-483B-9CB2-E4803C482AAF}" type="presParOf" srcId="{2FF880DE-7122-4B89-8A85-FC0DADCD622A}" destId="{1D7B09B5-B00C-446F-BBC2-F48E48DC6891}" srcOrd="1" destOrd="0" presId="urn:microsoft.com/office/officeart/2008/layout/NameandTitleOrganizationalChart"/>
    <dgm:cxn modelId="{FBA111EB-E43E-4DAC-8EB8-CF3A3BF3381F}" type="presParOf" srcId="{1D7B09B5-B00C-446F-BBC2-F48E48DC6891}" destId="{D19A88C5-0C71-4251-86A5-C4637687871D}" srcOrd="0" destOrd="0" presId="urn:microsoft.com/office/officeart/2008/layout/NameandTitleOrganizationalChart"/>
    <dgm:cxn modelId="{D98BAE5D-6C12-45F9-AD6D-FC3C0D14847F}" type="presParOf" srcId="{D19A88C5-0C71-4251-86A5-C4637687871D}" destId="{F75A1AE3-B20C-45BA-8959-76A167BAE035}" srcOrd="0" destOrd="0" presId="urn:microsoft.com/office/officeart/2008/layout/NameandTitleOrganizationalChart"/>
    <dgm:cxn modelId="{EDC9D76A-5F48-4638-9375-FD8BFA3B7A37}" type="presParOf" srcId="{D19A88C5-0C71-4251-86A5-C4637687871D}" destId="{A54305B7-B2D9-40B8-8480-A464F1A486B0}" srcOrd="1" destOrd="0" presId="urn:microsoft.com/office/officeart/2008/layout/NameandTitleOrganizationalChart"/>
    <dgm:cxn modelId="{D46322B0-4EC4-4D7B-AE1C-901F09D68510}" type="presParOf" srcId="{D19A88C5-0C71-4251-86A5-C4637687871D}" destId="{DD2F19FD-15E7-4737-8F53-C34776B9EE4E}" srcOrd="2" destOrd="0" presId="urn:microsoft.com/office/officeart/2008/layout/NameandTitleOrganizationalChart"/>
    <dgm:cxn modelId="{13B317BA-D30F-494D-91F6-3F6BD0659394}" type="presParOf" srcId="{1D7B09B5-B00C-446F-BBC2-F48E48DC6891}" destId="{3D01223D-A60B-478E-BF02-1A2FFC54DC17}" srcOrd="1" destOrd="0" presId="urn:microsoft.com/office/officeart/2008/layout/NameandTitleOrganizationalChart"/>
    <dgm:cxn modelId="{55FF6E9E-101F-490D-B502-C9180CF6901B}" type="presParOf" srcId="{1D7B09B5-B00C-446F-BBC2-F48E48DC6891}" destId="{7A6F08A0-6B8A-405E-A985-40DCBEA7FC2E}"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E7C56-A930-43A2-8F0F-6C5A01FF880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n-NO"/>
        </a:p>
      </dgm:t>
    </dgm:pt>
    <dgm:pt modelId="{13D2A499-0624-40F1-A21F-CA0D6BBA0271}">
      <dgm:prSet phldrT="[Tekst]"/>
      <dgm:spPr/>
      <dgm:t>
        <a:bodyPr/>
        <a:lstStyle/>
        <a:p>
          <a:r>
            <a:rPr lang="nb-NO" dirty="0" smtClean="0"/>
            <a:t>Ta i mot </a:t>
          </a:r>
          <a:r>
            <a:rPr lang="nb-NO" dirty="0" err="1" smtClean="0"/>
            <a:t>søknadar</a:t>
          </a:r>
          <a:endParaRPr lang="nn-NO" dirty="0"/>
        </a:p>
      </dgm:t>
    </dgm:pt>
    <dgm:pt modelId="{55126E7C-4152-4286-BE7D-4543A1D961A1}" type="parTrans" cxnId="{5BB10381-3128-4146-9129-1661E63859E1}">
      <dgm:prSet/>
      <dgm:spPr/>
      <dgm:t>
        <a:bodyPr/>
        <a:lstStyle/>
        <a:p>
          <a:endParaRPr lang="nn-NO"/>
        </a:p>
      </dgm:t>
    </dgm:pt>
    <dgm:pt modelId="{97C9F1E8-9DB4-40AE-A9DE-1F7EFE490925}" type="sibTrans" cxnId="{5BB10381-3128-4146-9129-1661E63859E1}">
      <dgm:prSet/>
      <dgm:spPr/>
      <dgm:t>
        <a:bodyPr/>
        <a:lstStyle/>
        <a:p>
          <a:endParaRPr lang="nn-NO"/>
        </a:p>
      </dgm:t>
    </dgm:pt>
    <dgm:pt modelId="{3DC53107-7DB0-4C0A-8290-F52B80BF573E}">
      <dgm:prSet phldrT="[Tekst]"/>
      <dgm:spPr/>
      <dgm:t>
        <a:bodyPr/>
        <a:lstStyle/>
        <a:p>
          <a:r>
            <a:rPr lang="nb-NO" dirty="0" err="1" smtClean="0"/>
            <a:t>Gjere</a:t>
          </a:r>
          <a:r>
            <a:rPr lang="nb-NO" dirty="0" smtClean="0"/>
            <a:t> vedtak</a:t>
          </a:r>
          <a:endParaRPr lang="nn-NO" dirty="0"/>
        </a:p>
      </dgm:t>
    </dgm:pt>
    <dgm:pt modelId="{6BFCF1BF-ACF9-494E-81B7-3D0C02A9966B}" type="parTrans" cxnId="{D8B38EAA-2923-4428-ADB7-000CBD2D8EE8}">
      <dgm:prSet/>
      <dgm:spPr/>
      <dgm:t>
        <a:bodyPr/>
        <a:lstStyle/>
        <a:p>
          <a:endParaRPr lang="nn-NO"/>
        </a:p>
      </dgm:t>
    </dgm:pt>
    <dgm:pt modelId="{C7B6B153-87CC-4116-8142-C30C9249C14C}" type="sibTrans" cxnId="{D8B38EAA-2923-4428-ADB7-000CBD2D8EE8}">
      <dgm:prSet/>
      <dgm:spPr/>
      <dgm:t>
        <a:bodyPr/>
        <a:lstStyle/>
        <a:p>
          <a:endParaRPr lang="nn-NO"/>
        </a:p>
      </dgm:t>
    </dgm:pt>
    <dgm:pt modelId="{E1ECD520-7502-4981-B815-012C8DC892AC}">
      <dgm:prSet phldrT="[Tekst]"/>
      <dgm:spPr/>
      <dgm:t>
        <a:bodyPr/>
        <a:lstStyle/>
        <a:p>
          <a:r>
            <a:rPr lang="nb-NO" dirty="0" smtClean="0"/>
            <a:t>Orientere </a:t>
          </a:r>
          <a:r>
            <a:rPr lang="nb-NO" dirty="0" err="1" smtClean="0"/>
            <a:t>leiar</a:t>
          </a:r>
          <a:endParaRPr lang="nn-NO" dirty="0"/>
        </a:p>
      </dgm:t>
    </dgm:pt>
    <dgm:pt modelId="{8D127A41-4F52-49CC-9642-9050AA6B6F7A}" type="parTrans" cxnId="{08C7D65D-5797-4557-848E-A205237EB9E0}">
      <dgm:prSet/>
      <dgm:spPr/>
      <dgm:t>
        <a:bodyPr/>
        <a:lstStyle/>
        <a:p>
          <a:endParaRPr lang="nn-NO"/>
        </a:p>
      </dgm:t>
    </dgm:pt>
    <dgm:pt modelId="{78F2E32E-34AA-45E6-A7C1-C47973C0C1A3}" type="sibTrans" cxnId="{08C7D65D-5797-4557-848E-A205237EB9E0}">
      <dgm:prSet/>
      <dgm:spPr/>
      <dgm:t>
        <a:bodyPr/>
        <a:lstStyle/>
        <a:p>
          <a:endParaRPr lang="nn-NO"/>
        </a:p>
      </dgm:t>
    </dgm:pt>
    <dgm:pt modelId="{1ED52018-3E8A-4A48-962B-14A4F5457F47}">
      <dgm:prSet phldrT="[Tekst]"/>
      <dgm:spPr/>
      <dgm:t>
        <a:bodyPr/>
        <a:lstStyle/>
        <a:p>
          <a:r>
            <a:rPr lang="nb-NO" dirty="0" smtClean="0"/>
            <a:t>Ha oversikt</a:t>
          </a:r>
          <a:endParaRPr lang="nn-NO" dirty="0"/>
        </a:p>
      </dgm:t>
    </dgm:pt>
    <dgm:pt modelId="{51E9FD3C-6D56-497A-A272-31D9C9D058B1}" type="parTrans" cxnId="{FEDFC411-1DCD-41B0-9F87-1F12D8A99342}">
      <dgm:prSet/>
      <dgm:spPr/>
      <dgm:t>
        <a:bodyPr/>
        <a:lstStyle/>
        <a:p>
          <a:endParaRPr lang="nn-NO"/>
        </a:p>
      </dgm:t>
    </dgm:pt>
    <dgm:pt modelId="{7964040A-E60D-4F4D-8126-A7CD09378249}" type="sibTrans" cxnId="{FEDFC411-1DCD-41B0-9F87-1F12D8A99342}">
      <dgm:prSet/>
      <dgm:spPr/>
      <dgm:t>
        <a:bodyPr/>
        <a:lstStyle/>
        <a:p>
          <a:endParaRPr lang="nn-NO"/>
        </a:p>
      </dgm:t>
    </dgm:pt>
    <dgm:pt modelId="{D84B68CA-152D-43FA-87E7-D8C224F69D84}">
      <dgm:prSet phldrT="[Tekst]"/>
      <dgm:spPr/>
      <dgm:t>
        <a:bodyPr/>
        <a:lstStyle/>
        <a:p>
          <a:r>
            <a:rPr lang="nb-NO" dirty="0" smtClean="0"/>
            <a:t>Administrative </a:t>
          </a:r>
          <a:r>
            <a:rPr lang="nb-NO" dirty="0" err="1" smtClean="0"/>
            <a:t>oppgåver</a:t>
          </a:r>
          <a:endParaRPr lang="nn-NO" dirty="0"/>
        </a:p>
      </dgm:t>
    </dgm:pt>
    <dgm:pt modelId="{AC31369F-4FF7-48D9-AC5D-BB19CA2B2894}" type="parTrans" cxnId="{955A2ED3-BBAD-4864-AF13-32589A2418A7}">
      <dgm:prSet/>
      <dgm:spPr/>
      <dgm:t>
        <a:bodyPr/>
        <a:lstStyle/>
        <a:p>
          <a:endParaRPr lang="nn-NO"/>
        </a:p>
      </dgm:t>
    </dgm:pt>
    <dgm:pt modelId="{C1AAA05F-ADFA-4105-B366-3733E80F8957}" type="sibTrans" cxnId="{955A2ED3-BBAD-4864-AF13-32589A2418A7}">
      <dgm:prSet/>
      <dgm:spPr/>
      <dgm:t>
        <a:bodyPr/>
        <a:lstStyle/>
        <a:p>
          <a:endParaRPr lang="nn-NO"/>
        </a:p>
      </dgm:t>
    </dgm:pt>
    <dgm:pt modelId="{E6B2232A-44D2-4112-BEDF-75E0590BDDA7}">
      <dgm:prSet/>
      <dgm:spPr/>
      <dgm:t>
        <a:bodyPr/>
        <a:lstStyle/>
        <a:p>
          <a:r>
            <a:rPr lang="nb-NO" dirty="0" smtClean="0"/>
            <a:t>Sortere/sile </a:t>
          </a:r>
          <a:r>
            <a:rPr lang="nb-NO" dirty="0" err="1" smtClean="0"/>
            <a:t>arbeidsoppgåver</a:t>
          </a:r>
          <a:endParaRPr lang="nn-NO" dirty="0"/>
        </a:p>
      </dgm:t>
    </dgm:pt>
    <dgm:pt modelId="{0ED90B70-79F0-458E-9E35-9D5CD56A0EEB}" type="parTrans" cxnId="{9B86ACBE-80E0-4F32-9A9B-35CCAF77EE71}">
      <dgm:prSet/>
      <dgm:spPr/>
    </dgm:pt>
    <dgm:pt modelId="{A9E62F8B-03A5-4AE4-897D-A16E47A4C9C0}" type="sibTrans" cxnId="{9B86ACBE-80E0-4F32-9A9B-35CCAF77EE71}">
      <dgm:prSet/>
      <dgm:spPr/>
      <dgm:t>
        <a:bodyPr/>
        <a:lstStyle/>
        <a:p>
          <a:endParaRPr lang="nn-NO"/>
        </a:p>
      </dgm:t>
    </dgm:pt>
    <dgm:pt modelId="{88965F7C-CCBA-48F3-827C-F137E789F75B}">
      <dgm:prSet/>
      <dgm:spPr/>
      <dgm:t>
        <a:bodyPr/>
        <a:lstStyle/>
        <a:p>
          <a:r>
            <a:rPr lang="nb-NO" dirty="0" err="1" smtClean="0"/>
            <a:t>M.m</a:t>
          </a:r>
          <a:endParaRPr lang="nn-NO" dirty="0"/>
        </a:p>
      </dgm:t>
    </dgm:pt>
    <dgm:pt modelId="{39E63EB5-A00C-4521-AAC0-3C008FD51603}" type="parTrans" cxnId="{6FA31CAA-0AEA-4775-BBDD-2F5A8833C02F}">
      <dgm:prSet/>
      <dgm:spPr/>
    </dgm:pt>
    <dgm:pt modelId="{4B0CF540-90C6-4036-ACEC-D83FD2F59675}" type="sibTrans" cxnId="{6FA31CAA-0AEA-4775-BBDD-2F5A8833C02F}">
      <dgm:prSet/>
      <dgm:spPr/>
      <dgm:t>
        <a:bodyPr/>
        <a:lstStyle/>
        <a:p>
          <a:endParaRPr lang="nn-NO"/>
        </a:p>
      </dgm:t>
    </dgm:pt>
    <dgm:pt modelId="{100105A1-B045-48A4-94D5-7B0FBAA6D573}" type="pres">
      <dgm:prSet presAssocID="{7E8E7C56-A930-43A2-8F0F-6C5A01FF880D}" presName="Name0" presStyleCnt="0">
        <dgm:presLayoutVars>
          <dgm:dir/>
          <dgm:resizeHandles val="exact"/>
        </dgm:presLayoutVars>
      </dgm:prSet>
      <dgm:spPr/>
      <dgm:t>
        <a:bodyPr/>
        <a:lstStyle/>
        <a:p>
          <a:endParaRPr lang="nn-NO"/>
        </a:p>
      </dgm:t>
    </dgm:pt>
    <dgm:pt modelId="{9E90E176-517D-452D-8FD6-D6F3953ECB76}" type="pres">
      <dgm:prSet presAssocID="{13D2A499-0624-40F1-A21F-CA0D6BBA0271}" presName="node" presStyleLbl="node1" presStyleIdx="0" presStyleCnt="7">
        <dgm:presLayoutVars>
          <dgm:bulletEnabled val="1"/>
        </dgm:presLayoutVars>
      </dgm:prSet>
      <dgm:spPr/>
      <dgm:t>
        <a:bodyPr/>
        <a:lstStyle/>
        <a:p>
          <a:endParaRPr lang="nn-NO"/>
        </a:p>
      </dgm:t>
    </dgm:pt>
    <dgm:pt modelId="{54B19E3E-4EAB-45F8-9FCD-3B23D203C8A5}" type="pres">
      <dgm:prSet presAssocID="{97C9F1E8-9DB4-40AE-A9DE-1F7EFE490925}" presName="sibTrans" presStyleLbl="sibTrans2D1" presStyleIdx="0" presStyleCnt="7"/>
      <dgm:spPr/>
      <dgm:t>
        <a:bodyPr/>
        <a:lstStyle/>
        <a:p>
          <a:endParaRPr lang="nn-NO"/>
        </a:p>
      </dgm:t>
    </dgm:pt>
    <dgm:pt modelId="{C18883FD-6539-4FEC-A6EE-6054F89F3F72}" type="pres">
      <dgm:prSet presAssocID="{97C9F1E8-9DB4-40AE-A9DE-1F7EFE490925}" presName="connectorText" presStyleLbl="sibTrans2D1" presStyleIdx="0" presStyleCnt="7"/>
      <dgm:spPr/>
      <dgm:t>
        <a:bodyPr/>
        <a:lstStyle/>
        <a:p>
          <a:endParaRPr lang="nn-NO"/>
        </a:p>
      </dgm:t>
    </dgm:pt>
    <dgm:pt modelId="{158AC278-97DD-4EBE-9CFF-36F2479514E8}" type="pres">
      <dgm:prSet presAssocID="{3DC53107-7DB0-4C0A-8290-F52B80BF573E}" presName="node" presStyleLbl="node1" presStyleIdx="1" presStyleCnt="7">
        <dgm:presLayoutVars>
          <dgm:bulletEnabled val="1"/>
        </dgm:presLayoutVars>
      </dgm:prSet>
      <dgm:spPr/>
      <dgm:t>
        <a:bodyPr/>
        <a:lstStyle/>
        <a:p>
          <a:endParaRPr lang="nn-NO"/>
        </a:p>
      </dgm:t>
    </dgm:pt>
    <dgm:pt modelId="{F56E3054-402D-48B1-BFB3-00B896CDC551}" type="pres">
      <dgm:prSet presAssocID="{C7B6B153-87CC-4116-8142-C30C9249C14C}" presName="sibTrans" presStyleLbl="sibTrans2D1" presStyleIdx="1" presStyleCnt="7"/>
      <dgm:spPr/>
      <dgm:t>
        <a:bodyPr/>
        <a:lstStyle/>
        <a:p>
          <a:endParaRPr lang="nn-NO"/>
        </a:p>
      </dgm:t>
    </dgm:pt>
    <dgm:pt modelId="{C70B1BE1-1C81-4F0C-91D5-FC4588D893BB}" type="pres">
      <dgm:prSet presAssocID="{C7B6B153-87CC-4116-8142-C30C9249C14C}" presName="connectorText" presStyleLbl="sibTrans2D1" presStyleIdx="1" presStyleCnt="7"/>
      <dgm:spPr/>
      <dgm:t>
        <a:bodyPr/>
        <a:lstStyle/>
        <a:p>
          <a:endParaRPr lang="nn-NO"/>
        </a:p>
      </dgm:t>
    </dgm:pt>
    <dgm:pt modelId="{2F8A5214-3DCE-4948-BCD7-C4BF5C9DA552}" type="pres">
      <dgm:prSet presAssocID="{E6B2232A-44D2-4112-BEDF-75E0590BDDA7}" presName="node" presStyleLbl="node1" presStyleIdx="2" presStyleCnt="7">
        <dgm:presLayoutVars>
          <dgm:bulletEnabled val="1"/>
        </dgm:presLayoutVars>
      </dgm:prSet>
      <dgm:spPr/>
      <dgm:t>
        <a:bodyPr/>
        <a:lstStyle/>
        <a:p>
          <a:endParaRPr lang="nn-NO"/>
        </a:p>
      </dgm:t>
    </dgm:pt>
    <dgm:pt modelId="{45B055A3-AC89-4110-8FA7-8F8B132D6D16}" type="pres">
      <dgm:prSet presAssocID="{A9E62F8B-03A5-4AE4-897D-A16E47A4C9C0}" presName="sibTrans" presStyleLbl="sibTrans2D1" presStyleIdx="2" presStyleCnt="7"/>
      <dgm:spPr/>
      <dgm:t>
        <a:bodyPr/>
        <a:lstStyle/>
        <a:p>
          <a:endParaRPr lang="nn-NO"/>
        </a:p>
      </dgm:t>
    </dgm:pt>
    <dgm:pt modelId="{EB013460-C59E-4071-A82A-E4C57B2F9EC3}" type="pres">
      <dgm:prSet presAssocID="{A9E62F8B-03A5-4AE4-897D-A16E47A4C9C0}" presName="connectorText" presStyleLbl="sibTrans2D1" presStyleIdx="2" presStyleCnt="7"/>
      <dgm:spPr/>
      <dgm:t>
        <a:bodyPr/>
        <a:lstStyle/>
        <a:p>
          <a:endParaRPr lang="nn-NO"/>
        </a:p>
      </dgm:t>
    </dgm:pt>
    <dgm:pt modelId="{DD9FB752-1DC2-4F84-8609-950D0CBAD016}" type="pres">
      <dgm:prSet presAssocID="{88965F7C-CCBA-48F3-827C-F137E789F75B}" presName="node" presStyleLbl="node1" presStyleIdx="3" presStyleCnt="7">
        <dgm:presLayoutVars>
          <dgm:bulletEnabled val="1"/>
        </dgm:presLayoutVars>
      </dgm:prSet>
      <dgm:spPr/>
      <dgm:t>
        <a:bodyPr/>
        <a:lstStyle/>
        <a:p>
          <a:endParaRPr lang="nn-NO"/>
        </a:p>
      </dgm:t>
    </dgm:pt>
    <dgm:pt modelId="{03E1E6AB-BD44-417A-ACBD-E4693FDD5290}" type="pres">
      <dgm:prSet presAssocID="{4B0CF540-90C6-4036-ACEC-D83FD2F59675}" presName="sibTrans" presStyleLbl="sibTrans2D1" presStyleIdx="3" presStyleCnt="7"/>
      <dgm:spPr/>
      <dgm:t>
        <a:bodyPr/>
        <a:lstStyle/>
        <a:p>
          <a:endParaRPr lang="nn-NO"/>
        </a:p>
      </dgm:t>
    </dgm:pt>
    <dgm:pt modelId="{7FF05BD5-24E4-4497-BD7E-0B3DD3CA7EEE}" type="pres">
      <dgm:prSet presAssocID="{4B0CF540-90C6-4036-ACEC-D83FD2F59675}" presName="connectorText" presStyleLbl="sibTrans2D1" presStyleIdx="3" presStyleCnt="7"/>
      <dgm:spPr/>
      <dgm:t>
        <a:bodyPr/>
        <a:lstStyle/>
        <a:p>
          <a:endParaRPr lang="nn-NO"/>
        </a:p>
      </dgm:t>
    </dgm:pt>
    <dgm:pt modelId="{A446BE1A-3BC5-4E05-B77B-BF5B87A51F34}" type="pres">
      <dgm:prSet presAssocID="{E1ECD520-7502-4981-B815-012C8DC892AC}" presName="node" presStyleLbl="node1" presStyleIdx="4" presStyleCnt="7">
        <dgm:presLayoutVars>
          <dgm:bulletEnabled val="1"/>
        </dgm:presLayoutVars>
      </dgm:prSet>
      <dgm:spPr/>
      <dgm:t>
        <a:bodyPr/>
        <a:lstStyle/>
        <a:p>
          <a:endParaRPr lang="nn-NO"/>
        </a:p>
      </dgm:t>
    </dgm:pt>
    <dgm:pt modelId="{2212F95B-2CD3-4E33-88DC-F3DAF4D2345E}" type="pres">
      <dgm:prSet presAssocID="{78F2E32E-34AA-45E6-A7C1-C47973C0C1A3}" presName="sibTrans" presStyleLbl="sibTrans2D1" presStyleIdx="4" presStyleCnt="7"/>
      <dgm:spPr/>
      <dgm:t>
        <a:bodyPr/>
        <a:lstStyle/>
        <a:p>
          <a:endParaRPr lang="nn-NO"/>
        </a:p>
      </dgm:t>
    </dgm:pt>
    <dgm:pt modelId="{C4E12FB7-0028-499B-99C4-80E80A22BFBB}" type="pres">
      <dgm:prSet presAssocID="{78F2E32E-34AA-45E6-A7C1-C47973C0C1A3}" presName="connectorText" presStyleLbl="sibTrans2D1" presStyleIdx="4" presStyleCnt="7"/>
      <dgm:spPr/>
      <dgm:t>
        <a:bodyPr/>
        <a:lstStyle/>
        <a:p>
          <a:endParaRPr lang="nn-NO"/>
        </a:p>
      </dgm:t>
    </dgm:pt>
    <dgm:pt modelId="{16E0A1DA-5636-4BE9-818A-3B47FBB638E1}" type="pres">
      <dgm:prSet presAssocID="{1ED52018-3E8A-4A48-962B-14A4F5457F47}" presName="node" presStyleLbl="node1" presStyleIdx="5" presStyleCnt="7">
        <dgm:presLayoutVars>
          <dgm:bulletEnabled val="1"/>
        </dgm:presLayoutVars>
      </dgm:prSet>
      <dgm:spPr/>
      <dgm:t>
        <a:bodyPr/>
        <a:lstStyle/>
        <a:p>
          <a:endParaRPr lang="nn-NO"/>
        </a:p>
      </dgm:t>
    </dgm:pt>
    <dgm:pt modelId="{0D11CCA5-9FE7-4D7C-AD34-47AF50D4F3C7}" type="pres">
      <dgm:prSet presAssocID="{7964040A-E60D-4F4D-8126-A7CD09378249}" presName="sibTrans" presStyleLbl="sibTrans2D1" presStyleIdx="5" presStyleCnt="7"/>
      <dgm:spPr/>
      <dgm:t>
        <a:bodyPr/>
        <a:lstStyle/>
        <a:p>
          <a:endParaRPr lang="nn-NO"/>
        </a:p>
      </dgm:t>
    </dgm:pt>
    <dgm:pt modelId="{284398D5-4A5A-4DE6-B98E-F49482680EBE}" type="pres">
      <dgm:prSet presAssocID="{7964040A-E60D-4F4D-8126-A7CD09378249}" presName="connectorText" presStyleLbl="sibTrans2D1" presStyleIdx="5" presStyleCnt="7"/>
      <dgm:spPr/>
      <dgm:t>
        <a:bodyPr/>
        <a:lstStyle/>
        <a:p>
          <a:endParaRPr lang="nn-NO"/>
        </a:p>
      </dgm:t>
    </dgm:pt>
    <dgm:pt modelId="{DA670AB0-0B4C-4C66-93DA-761DED99C394}" type="pres">
      <dgm:prSet presAssocID="{D84B68CA-152D-43FA-87E7-D8C224F69D84}" presName="node" presStyleLbl="node1" presStyleIdx="6" presStyleCnt="7">
        <dgm:presLayoutVars>
          <dgm:bulletEnabled val="1"/>
        </dgm:presLayoutVars>
      </dgm:prSet>
      <dgm:spPr/>
      <dgm:t>
        <a:bodyPr/>
        <a:lstStyle/>
        <a:p>
          <a:endParaRPr lang="nn-NO"/>
        </a:p>
      </dgm:t>
    </dgm:pt>
    <dgm:pt modelId="{B2C340D7-1FF4-438E-AB67-CDA04FE439B6}" type="pres">
      <dgm:prSet presAssocID="{C1AAA05F-ADFA-4105-B366-3733E80F8957}" presName="sibTrans" presStyleLbl="sibTrans2D1" presStyleIdx="6" presStyleCnt="7"/>
      <dgm:spPr/>
      <dgm:t>
        <a:bodyPr/>
        <a:lstStyle/>
        <a:p>
          <a:endParaRPr lang="nn-NO"/>
        </a:p>
      </dgm:t>
    </dgm:pt>
    <dgm:pt modelId="{EB3C1D10-EBF0-43DE-8A34-01EC4A4D025D}" type="pres">
      <dgm:prSet presAssocID="{C1AAA05F-ADFA-4105-B366-3733E80F8957}" presName="connectorText" presStyleLbl="sibTrans2D1" presStyleIdx="6" presStyleCnt="7"/>
      <dgm:spPr/>
      <dgm:t>
        <a:bodyPr/>
        <a:lstStyle/>
        <a:p>
          <a:endParaRPr lang="nn-NO"/>
        </a:p>
      </dgm:t>
    </dgm:pt>
  </dgm:ptLst>
  <dgm:cxnLst>
    <dgm:cxn modelId="{38E655DA-AD52-4652-8E1D-7B0BF00A26E7}" type="presOf" srcId="{78F2E32E-34AA-45E6-A7C1-C47973C0C1A3}" destId="{2212F95B-2CD3-4E33-88DC-F3DAF4D2345E}" srcOrd="0" destOrd="0" presId="urn:microsoft.com/office/officeart/2005/8/layout/cycle7"/>
    <dgm:cxn modelId="{210D15C8-C325-4B9F-86F2-E7592DF7B64A}" type="presOf" srcId="{7964040A-E60D-4F4D-8126-A7CD09378249}" destId="{284398D5-4A5A-4DE6-B98E-F49482680EBE}" srcOrd="1" destOrd="0" presId="urn:microsoft.com/office/officeart/2005/8/layout/cycle7"/>
    <dgm:cxn modelId="{6A9F8FDE-6D65-4498-853A-ABF47A2D7342}" type="presOf" srcId="{A9E62F8B-03A5-4AE4-897D-A16E47A4C9C0}" destId="{45B055A3-AC89-4110-8FA7-8F8B132D6D16}" srcOrd="0" destOrd="0" presId="urn:microsoft.com/office/officeart/2005/8/layout/cycle7"/>
    <dgm:cxn modelId="{542FF123-5F5B-4CC5-945A-7AAECF8100D0}" type="presOf" srcId="{7964040A-E60D-4F4D-8126-A7CD09378249}" destId="{0D11CCA5-9FE7-4D7C-AD34-47AF50D4F3C7}" srcOrd="0" destOrd="0" presId="urn:microsoft.com/office/officeart/2005/8/layout/cycle7"/>
    <dgm:cxn modelId="{AACACAED-27AC-4B8A-A565-8B3D30327E38}" type="presOf" srcId="{C1AAA05F-ADFA-4105-B366-3733E80F8957}" destId="{EB3C1D10-EBF0-43DE-8A34-01EC4A4D025D}" srcOrd="1" destOrd="0" presId="urn:microsoft.com/office/officeart/2005/8/layout/cycle7"/>
    <dgm:cxn modelId="{9B86ACBE-80E0-4F32-9A9B-35CCAF77EE71}" srcId="{7E8E7C56-A930-43A2-8F0F-6C5A01FF880D}" destId="{E6B2232A-44D2-4112-BEDF-75E0590BDDA7}" srcOrd="2" destOrd="0" parTransId="{0ED90B70-79F0-458E-9E35-9D5CD56A0EEB}" sibTransId="{A9E62F8B-03A5-4AE4-897D-A16E47A4C9C0}"/>
    <dgm:cxn modelId="{D6BEA98F-71EF-414F-9D79-247EB4FEE91F}" type="presOf" srcId="{A9E62F8B-03A5-4AE4-897D-A16E47A4C9C0}" destId="{EB013460-C59E-4071-A82A-E4C57B2F9EC3}" srcOrd="1" destOrd="0" presId="urn:microsoft.com/office/officeart/2005/8/layout/cycle7"/>
    <dgm:cxn modelId="{C4B10D35-F0F3-47A9-9C85-A117AF53D5FD}" type="presOf" srcId="{13D2A499-0624-40F1-A21F-CA0D6BBA0271}" destId="{9E90E176-517D-452D-8FD6-D6F3953ECB76}" srcOrd="0" destOrd="0" presId="urn:microsoft.com/office/officeart/2005/8/layout/cycle7"/>
    <dgm:cxn modelId="{52ABE373-E060-44DC-A46F-7AB8980D8A61}" type="presOf" srcId="{78F2E32E-34AA-45E6-A7C1-C47973C0C1A3}" destId="{C4E12FB7-0028-499B-99C4-80E80A22BFBB}" srcOrd="1" destOrd="0" presId="urn:microsoft.com/office/officeart/2005/8/layout/cycle7"/>
    <dgm:cxn modelId="{D31D6146-C447-41CE-B742-F83E0D98F73C}" type="presOf" srcId="{97C9F1E8-9DB4-40AE-A9DE-1F7EFE490925}" destId="{C18883FD-6539-4FEC-A6EE-6054F89F3F72}" srcOrd="1" destOrd="0" presId="urn:microsoft.com/office/officeart/2005/8/layout/cycle7"/>
    <dgm:cxn modelId="{955A2ED3-BBAD-4864-AF13-32589A2418A7}" srcId="{7E8E7C56-A930-43A2-8F0F-6C5A01FF880D}" destId="{D84B68CA-152D-43FA-87E7-D8C224F69D84}" srcOrd="6" destOrd="0" parTransId="{AC31369F-4FF7-48D9-AC5D-BB19CA2B2894}" sibTransId="{C1AAA05F-ADFA-4105-B366-3733E80F8957}"/>
    <dgm:cxn modelId="{7BA97087-EF25-4428-B1BF-9535A0E0FC83}" type="presOf" srcId="{D84B68CA-152D-43FA-87E7-D8C224F69D84}" destId="{DA670AB0-0B4C-4C66-93DA-761DED99C394}" srcOrd="0" destOrd="0" presId="urn:microsoft.com/office/officeart/2005/8/layout/cycle7"/>
    <dgm:cxn modelId="{D82821A2-AADD-4343-8F4C-83FFDA19CE6A}" type="presOf" srcId="{3DC53107-7DB0-4C0A-8290-F52B80BF573E}" destId="{158AC278-97DD-4EBE-9CFF-36F2479514E8}" srcOrd="0" destOrd="0" presId="urn:microsoft.com/office/officeart/2005/8/layout/cycle7"/>
    <dgm:cxn modelId="{D8B38EAA-2923-4428-ADB7-000CBD2D8EE8}" srcId="{7E8E7C56-A930-43A2-8F0F-6C5A01FF880D}" destId="{3DC53107-7DB0-4C0A-8290-F52B80BF573E}" srcOrd="1" destOrd="0" parTransId="{6BFCF1BF-ACF9-494E-81B7-3D0C02A9966B}" sibTransId="{C7B6B153-87CC-4116-8142-C30C9249C14C}"/>
    <dgm:cxn modelId="{EF6C8623-92F4-4AC0-88E3-9B85F2EA46CB}" type="presOf" srcId="{4B0CF540-90C6-4036-ACEC-D83FD2F59675}" destId="{7FF05BD5-24E4-4497-BD7E-0B3DD3CA7EEE}" srcOrd="1" destOrd="0" presId="urn:microsoft.com/office/officeart/2005/8/layout/cycle7"/>
    <dgm:cxn modelId="{5BB10381-3128-4146-9129-1661E63859E1}" srcId="{7E8E7C56-A930-43A2-8F0F-6C5A01FF880D}" destId="{13D2A499-0624-40F1-A21F-CA0D6BBA0271}" srcOrd="0" destOrd="0" parTransId="{55126E7C-4152-4286-BE7D-4543A1D961A1}" sibTransId="{97C9F1E8-9DB4-40AE-A9DE-1F7EFE490925}"/>
    <dgm:cxn modelId="{E9B48AD4-D0C3-4FEA-8EC6-5AF97D37C724}" type="presOf" srcId="{C7B6B153-87CC-4116-8142-C30C9249C14C}" destId="{F56E3054-402D-48B1-BFB3-00B896CDC551}" srcOrd="0" destOrd="0" presId="urn:microsoft.com/office/officeart/2005/8/layout/cycle7"/>
    <dgm:cxn modelId="{B7E602DF-FA56-423D-BD98-343EA8169E72}" type="presOf" srcId="{97C9F1E8-9DB4-40AE-A9DE-1F7EFE490925}" destId="{54B19E3E-4EAB-45F8-9FCD-3B23D203C8A5}" srcOrd="0" destOrd="0" presId="urn:microsoft.com/office/officeart/2005/8/layout/cycle7"/>
    <dgm:cxn modelId="{D8833B87-CEF3-46D7-A27D-321FB08CD560}" type="presOf" srcId="{C7B6B153-87CC-4116-8142-C30C9249C14C}" destId="{C70B1BE1-1C81-4F0C-91D5-FC4588D893BB}" srcOrd="1" destOrd="0" presId="urn:microsoft.com/office/officeart/2005/8/layout/cycle7"/>
    <dgm:cxn modelId="{C0A8753C-652D-4C4F-87E1-8000BBFF2FD7}" type="presOf" srcId="{E6B2232A-44D2-4112-BEDF-75E0590BDDA7}" destId="{2F8A5214-3DCE-4948-BCD7-C4BF5C9DA552}" srcOrd="0" destOrd="0" presId="urn:microsoft.com/office/officeart/2005/8/layout/cycle7"/>
    <dgm:cxn modelId="{98B2556C-DCBC-419A-9692-6D8E5EA4F641}" type="presOf" srcId="{7E8E7C56-A930-43A2-8F0F-6C5A01FF880D}" destId="{100105A1-B045-48A4-94D5-7B0FBAA6D573}" srcOrd="0" destOrd="0" presId="urn:microsoft.com/office/officeart/2005/8/layout/cycle7"/>
    <dgm:cxn modelId="{AFCA57B3-BBAA-4EB9-89F2-A414A7763FA8}" type="presOf" srcId="{E1ECD520-7502-4981-B815-012C8DC892AC}" destId="{A446BE1A-3BC5-4E05-B77B-BF5B87A51F34}" srcOrd="0" destOrd="0" presId="urn:microsoft.com/office/officeart/2005/8/layout/cycle7"/>
    <dgm:cxn modelId="{09FE0A29-0C1C-4AE1-A946-C290AAAC25E5}" type="presOf" srcId="{C1AAA05F-ADFA-4105-B366-3733E80F8957}" destId="{B2C340D7-1FF4-438E-AB67-CDA04FE439B6}" srcOrd="0" destOrd="0" presId="urn:microsoft.com/office/officeart/2005/8/layout/cycle7"/>
    <dgm:cxn modelId="{C0711A65-8623-4DE0-9C19-C2C5C8E99350}" type="presOf" srcId="{88965F7C-CCBA-48F3-827C-F137E789F75B}" destId="{DD9FB752-1DC2-4F84-8609-950D0CBAD016}" srcOrd="0" destOrd="0" presId="urn:microsoft.com/office/officeart/2005/8/layout/cycle7"/>
    <dgm:cxn modelId="{57014D95-761A-42FC-873C-71C710E05F43}" type="presOf" srcId="{4B0CF540-90C6-4036-ACEC-D83FD2F59675}" destId="{03E1E6AB-BD44-417A-ACBD-E4693FDD5290}" srcOrd="0" destOrd="0" presId="urn:microsoft.com/office/officeart/2005/8/layout/cycle7"/>
    <dgm:cxn modelId="{08C7D65D-5797-4557-848E-A205237EB9E0}" srcId="{7E8E7C56-A930-43A2-8F0F-6C5A01FF880D}" destId="{E1ECD520-7502-4981-B815-012C8DC892AC}" srcOrd="4" destOrd="0" parTransId="{8D127A41-4F52-49CC-9642-9050AA6B6F7A}" sibTransId="{78F2E32E-34AA-45E6-A7C1-C47973C0C1A3}"/>
    <dgm:cxn modelId="{FEDFC411-1DCD-41B0-9F87-1F12D8A99342}" srcId="{7E8E7C56-A930-43A2-8F0F-6C5A01FF880D}" destId="{1ED52018-3E8A-4A48-962B-14A4F5457F47}" srcOrd="5" destOrd="0" parTransId="{51E9FD3C-6D56-497A-A272-31D9C9D058B1}" sibTransId="{7964040A-E60D-4F4D-8126-A7CD09378249}"/>
    <dgm:cxn modelId="{FA26BB7F-0CAB-4FE3-9496-283C5CE9C1C6}" type="presOf" srcId="{1ED52018-3E8A-4A48-962B-14A4F5457F47}" destId="{16E0A1DA-5636-4BE9-818A-3B47FBB638E1}" srcOrd="0" destOrd="0" presId="urn:microsoft.com/office/officeart/2005/8/layout/cycle7"/>
    <dgm:cxn modelId="{6FA31CAA-0AEA-4775-BBDD-2F5A8833C02F}" srcId="{7E8E7C56-A930-43A2-8F0F-6C5A01FF880D}" destId="{88965F7C-CCBA-48F3-827C-F137E789F75B}" srcOrd="3" destOrd="0" parTransId="{39E63EB5-A00C-4521-AAC0-3C008FD51603}" sibTransId="{4B0CF540-90C6-4036-ACEC-D83FD2F59675}"/>
    <dgm:cxn modelId="{32D7207B-E219-473D-A982-F5E2AD7C445E}" type="presParOf" srcId="{100105A1-B045-48A4-94D5-7B0FBAA6D573}" destId="{9E90E176-517D-452D-8FD6-D6F3953ECB76}" srcOrd="0" destOrd="0" presId="urn:microsoft.com/office/officeart/2005/8/layout/cycle7"/>
    <dgm:cxn modelId="{083100E7-65EB-4935-B540-1E9C1C1B00D8}" type="presParOf" srcId="{100105A1-B045-48A4-94D5-7B0FBAA6D573}" destId="{54B19E3E-4EAB-45F8-9FCD-3B23D203C8A5}" srcOrd="1" destOrd="0" presId="urn:microsoft.com/office/officeart/2005/8/layout/cycle7"/>
    <dgm:cxn modelId="{2E19DB21-6782-4CC9-A1CC-8F60DAB607DD}" type="presParOf" srcId="{54B19E3E-4EAB-45F8-9FCD-3B23D203C8A5}" destId="{C18883FD-6539-4FEC-A6EE-6054F89F3F72}" srcOrd="0" destOrd="0" presId="urn:microsoft.com/office/officeart/2005/8/layout/cycle7"/>
    <dgm:cxn modelId="{2C528524-92E7-4554-BC91-C40AC5B337E6}" type="presParOf" srcId="{100105A1-B045-48A4-94D5-7B0FBAA6D573}" destId="{158AC278-97DD-4EBE-9CFF-36F2479514E8}" srcOrd="2" destOrd="0" presId="urn:microsoft.com/office/officeart/2005/8/layout/cycle7"/>
    <dgm:cxn modelId="{BE6812F3-D4FC-4F42-BB6C-177267FB54DB}" type="presParOf" srcId="{100105A1-B045-48A4-94D5-7B0FBAA6D573}" destId="{F56E3054-402D-48B1-BFB3-00B896CDC551}" srcOrd="3" destOrd="0" presId="urn:microsoft.com/office/officeart/2005/8/layout/cycle7"/>
    <dgm:cxn modelId="{41908588-FBFD-47C4-A1D5-E59F5A3583EF}" type="presParOf" srcId="{F56E3054-402D-48B1-BFB3-00B896CDC551}" destId="{C70B1BE1-1C81-4F0C-91D5-FC4588D893BB}" srcOrd="0" destOrd="0" presId="urn:microsoft.com/office/officeart/2005/8/layout/cycle7"/>
    <dgm:cxn modelId="{E1D3789C-1436-4F5A-B3F1-7713005BD44B}" type="presParOf" srcId="{100105A1-B045-48A4-94D5-7B0FBAA6D573}" destId="{2F8A5214-3DCE-4948-BCD7-C4BF5C9DA552}" srcOrd="4" destOrd="0" presId="urn:microsoft.com/office/officeart/2005/8/layout/cycle7"/>
    <dgm:cxn modelId="{5DDF0E73-3CED-4F55-9FFA-533BEB2E88D3}" type="presParOf" srcId="{100105A1-B045-48A4-94D5-7B0FBAA6D573}" destId="{45B055A3-AC89-4110-8FA7-8F8B132D6D16}" srcOrd="5" destOrd="0" presId="urn:microsoft.com/office/officeart/2005/8/layout/cycle7"/>
    <dgm:cxn modelId="{8F873FA5-9DBF-48E3-962B-160ABDB3A24C}" type="presParOf" srcId="{45B055A3-AC89-4110-8FA7-8F8B132D6D16}" destId="{EB013460-C59E-4071-A82A-E4C57B2F9EC3}" srcOrd="0" destOrd="0" presId="urn:microsoft.com/office/officeart/2005/8/layout/cycle7"/>
    <dgm:cxn modelId="{282B777D-A900-4C8D-8958-2273F896D57F}" type="presParOf" srcId="{100105A1-B045-48A4-94D5-7B0FBAA6D573}" destId="{DD9FB752-1DC2-4F84-8609-950D0CBAD016}" srcOrd="6" destOrd="0" presId="urn:microsoft.com/office/officeart/2005/8/layout/cycle7"/>
    <dgm:cxn modelId="{34C1CF94-C685-4E1C-9422-354708A8B988}" type="presParOf" srcId="{100105A1-B045-48A4-94D5-7B0FBAA6D573}" destId="{03E1E6AB-BD44-417A-ACBD-E4693FDD5290}" srcOrd="7" destOrd="0" presId="urn:microsoft.com/office/officeart/2005/8/layout/cycle7"/>
    <dgm:cxn modelId="{7D0DFC9F-0AB9-4ABC-B089-CDEAD337552E}" type="presParOf" srcId="{03E1E6AB-BD44-417A-ACBD-E4693FDD5290}" destId="{7FF05BD5-24E4-4497-BD7E-0B3DD3CA7EEE}" srcOrd="0" destOrd="0" presId="urn:microsoft.com/office/officeart/2005/8/layout/cycle7"/>
    <dgm:cxn modelId="{DEF62E26-011F-4EAB-A433-883F378CD0F0}" type="presParOf" srcId="{100105A1-B045-48A4-94D5-7B0FBAA6D573}" destId="{A446BE1A-3BC5-4E05-B77B-BF5B87A51F34}" srcOrd="8" destOrd="0" presId="urn:microsoft.com/office/officeart/2005/8/layout/cycle7"/>
    <dgm:cxn modelId="{E68CFF1E-6DEE-42D2-AA16-14B43A779946}" type="presParOf" srcId="{100105A1-B045-48A4-94D5-7B0FBAA6D573}" destId="{2212F95B-2CD3-4E33-88DC-F3DAF4D2345E}" srcOrd="9" destOrd="0" presId="urn:microsoft.com/office/officeart/2005/8/layout/cycle7"/>
    <dgm:cxn modelId="{F9D16B67-0664-4C9A-A7C6-2D7195E16C1B}" type="presParOf" srcId="{2212F95B-2CD3-4E33-88DC-F3DAF4D2345E}" destId="{C4E12FB7-0028-499B-99C4-80E80A22BFBB}" srcOrd="0" destOrd="0" presId="urn:microsoft.com/office/officeart/2005/8/layout/cycle7"/>
    <dgm:cxn modelId="{92402B36-13C3-4E5F-A90F-06AF8CBB36EE}" type="presParOf" srcId="{100105A1-B045-48A4-94D5-7B0FBAA6D573}" destId="{16E0A1DA-5636-4BE9-818A-3B47FBB638E1}" srcOrd="10" destOrd="0" presId="urn:microsoft.com/office/officeart/2005/8/layout/cycle7"/>
    <dgm:cxn modelId="{3858AE99-4F71-42E0-8E20-41E8418063BF}" type="presParOf" srcId="{100105A1-B045-48A4-94D5-7B0FBAA6D573}" destId="{0D11CCA5-9FE7-4D7C-AD34-47AF50D4F3C7}" srcOrd="11" destOrd="0" presId="urn:microsoft.com/office/officeart/2005/8/layout/cycle7"/>
    <dgm:cxn modelId="{4A418A7D-7D3D-4B09-A3A8-437D61AEA377}" type="presParOf" srcId="{0D11CCA5-9FE7-4D7C-AD34-47AF50D4F3C7}" destId="{284398D5-4A5A-4DE6-B98E-F49482680EBE}" srcOrd="0" destOrd="0" presId="urn:microsoft.com/office/officeart/2005/8/layout/cycle7"/>
    <dgm:cxn modelId="{5AD9F266-6135-4C77-9A04-5BEB4BD51254}" type="presParOf" srcId="{100105A1-B045-48A4-94D5-7B0FBAA6D573}" destId="{DA670AB0-0B4C-4C66-93DA-761DED99C394}" srcOrd="12" destOrd="0" presId="urn:microsoft.com/office/officeart/2005/8/layout/cycle7"/>
    <dgm:cxn modelId="{EE8DB8CE-7A67-470F-836B-1167D734D812}" type="presParOf" srcId="{100105A1-B045-48A4-94D5-7B0FBAA6D573}" destId="{B2C340D7-1FF4-438E-AB67-CDA04FE439B6}" srcOrd="13" destOrd="0" presId="urn:microsoft.com/office/officeart/2005/8/layout/cycle7"/>
    <dgm:cxn modelId="{D0289CFB-9803-4621-8876-2FD65CF07A90}" type="presParOf" srcId="{B2C340D7-1FF4-438E-AB67-CDA04FE439B6}" destId="{EB3C1D10-EBF0-43DE-8A34-01EC4A4D025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58D67-5D70-4450-8184-0E3DD957F667}"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nn-NO"/>
        </a:p>
      </dgm:t>
    </dgm:pt>
    <dgm:pt modelId="{E2267C51-5CAB-4455-A811-13C9468BE564}">
      <dgm:prSet phldrT="[Tekst]"/>
      <dgm:spPr/>
      <dgm:t>
        <a:bodyPr/>
        <a:lstStyle/>
        <a:p>
          <a:r>
            <a:rPr lang="nb-NO" dirty="0" smtClean="0"/>
            <a:t>Miljøterapeut</a:t>
          </a:r>
          <a:endParaRPr lang="nn-NO" dirty="0"/>
        </a:p>
      </dgm:t>
    </dgm:pt>
    <dgm:pt modelId="{4A11D42F-A1A2-4881-8392-C334E5AFEAE4}" type="parTrans" cxnId="{C5718598-2F31-41F5-A78E-05B82554C39F}">
      <dgm:prSet/>
      <dgm:spPr/>
      <dgm:t>
        <a:bodyPr/>
        <a:lstStyle/>
        <a:p>
          <a:endParaRPr lang="nn-NO"/>
        </a:p>
      </dgm:t>
    </dgm:pt>
    <dgm:pt modelId="{5065E973-906B-452D-BC13-F0B7AA6A68CF}" type="sibTrans" cxnId="{C5718598-2F31-41F5-A78E-05B82554C39F}">
      <dgm:prSet/>
      <dgm:spPr/>
      <dgm:t>
        <a:bodyPr/>
        <a:lstStyle/>
        <a:p>
          <a:endParaRPr lang="nn-NO"/>
        </a:p>
      </dgm:t>
    </dgm:pt>
    <dgm:pt modelId="{5996BD69-D5DE-4E5E-B84C-2A23DFEE8BC9}">
      <dgm:prSet phldrT="[Tekst]"/>
      <dgm:spPr/>
      <dgm:t>
        <a:bodyPr/>
        <a:lstStyle/>
        <a:p>
          <a:r>
            <a:rPr lang="nb-NO" dirty="0" err="1" smtClean="0"/>
            <a:t>Flyktningtjenesten</a:t>
          </a:r>
          <a:endParaRPr lang="nn-NO" dirty="0"/>
        </a:p>
      </dgm:t>
    </dgm:pt>
    <dgm:pt modelId="{D59013D5-5F6E-4ED6-BACC-40CB332C510E}" type="parTrans" cxnId="{8D473291-9E74-4533-B4E9-9903A179DE22}">
      <dgm:prSet/>
      <dgm:spPr/>
      <dgm:t>
        <a:bodyPr/>
        <a:lstStyle/>
        <a:p>
          <a:endParaRPr lang="nn-NO"/>
        </a:p>
      </dgm:t>
    </dgm:pt>
    <dgm:pt modelId="{DDCEFB9E-4ABE-49E9-BB75-CDA86D0F9A58}" type="sibTrans" cxnId="{8D473291-9E74-4533-B4E9-9903A179DE22}">
      <dgm:prSet/>
      <dgm:spPr/>
      <dgm:t>
        <a:bodyPr/>
        <a:lstStyle/>
        <a:p>
          <a:endParaRPr lang="nn-NO"/>
        </a:p>
      </dgm:t>
    </dgm:pt>
    <dgm:pt modelId="{D9C8F24A-01FA-494F-AB40-C3EFB871891C}">
      <dgm:prSet phldrT="[Tekst]"/>
      <dgm:spPr/>
      <dgm:t>
        <a:bodyPr/>
        <a:lstStyle/>
        <a:p>
          <a:r>
            <a:rPr lang="nb-NO" dirty="0" smtClean="0"/>
            <a:t>KVP</a:t>
          </a:r>
          <a:endParaRPr lang="nn-NO" dirty="0"/>
        </a:p>
      </dgm:t>
    </dgm:pt>
    <dgm:pt modelId="{05773973-7007-4B47-80A4-49164B58BA15}" type="parTrans" cxnId="{A52BBE00-CC04-47F8-8BB8-4C3F2ECAB704}">
      <dgm:prSet/>
      <dgm:spPr/>
      <dgm:t>
        <a:bodyPr/>
        <a:lstStyle/>
        <a:p>
          <a:endParaRPr lang="nn-NO"/>
        </a:p>
      </dgm:t>
    </dgm:pt>
    <dgm:pt modelId="{2AEBD174-3D9F-4628-AC2F-9A20EF1AC83B}" type="sibTrans" cxnId="{A52BBE00-CC04-47F8-8BB8-4C3F2ECAB704}">
      <dgm:prSet/>
      <dgm:spPr/>
      <dgm:t>
        <a:bodyPr/>
        <a:lstStyle/>
        <a:p>
          <a:endParaRPr lang="nn-NO"/>
        </a:p>
      </dgm:t>
    </dgm:pt>
    <dgm:pt modelId="{CB0C9929-2395-4584-B0FB-A21FED6E1834}">
      <dgm:prSet phldrT="[Tekst]"/>
      <dgm:spPr/>
      <dgm:t>
        <a:bodyPr/>
        <a:lstStyle/>
        <a:p>
          <a:r>
            <a:rPr lang="nb-NO" dirty="0" smtClean="0"/>
            <a:t>Bustadsosialt</a:t>
          </a:r>
          <a:endParaRPr lang="nn-NO" dirty="0"/>
        </a:p>
      </dgm:t>
    </dgm:pt>
    <dgm:pt modelId="{F0E3D54A-96A5-404C-A937-608CA040985B}" type="parTrans" cxnId="{247FA32A-0FA3-4663-A683-FCD278F411B2}">
      <dgm:prSet/>
      <dgm:spPr/>
      <dgm:t>
        <a:bodyPr/>
        <a:lstStyle/>
        <a:p>
          <a:endParaRPr lang="nn-NO"/>
        </a:p>
      </dgm:t>
    </dgm:pt>
    <dgm:pt modelId="{E13F4E1E-D63B-4608-BCD2-8121789F6E90}" type="sibTrans" cxnId="{247FA32A-0FA3-4663-A683-FCD278F411B2}">
      <dgm:prSet/>
      <dgm:spPr/>
      <dgm:t>
        <a:bodyPr/>
        <a:lstStyle/>
        <a:p>
          <a:endParaRPr lang="nn-NO"/>
        </a:p>
      </dgm:t>
    </dgm:pt>
    <dgm:pt modelId="{ED456F33-CBC2-4C4B-9CF3-03A817A14AD8}">
      <dgm:prSet phldrT="[Tekst]"/>
      <dgm:spPr/>
      <dgm:t>
        <a:bodyPr/>
        <a:lstStyle/>
        <a:p>
          <a:r>
            <a:rPr lang="nb-NO" dirty="0" smtClean="0"/>
            <a:t>Rus/psykiatri</a:t>
          </a:r>
          <a:endParaRPr lang="nn-NO" dirty="0"/>
        </a:p>
      </dgm:t>
    </dgm:pt>
    <dgm:pt modelId="{EAC086A7-08A5-452F-9F0C-CCF89A5AD2B1}" type="parTrans" cxnId="{ED59082D-B39F-46EF-9426-811E2B7082D0}">
      <dgm:prSet/>
      <dgm:spPr/>
      <dgm:t>
        <a:bodyPr/>
        <a:lstStyle/>
        <a:p>
          <a:endParaRPr lang="nn-NO"/>
        </a:p>
      </dgm:t>
    </dgm:pt>
    <dgm:pt modelId="{A44C2BEB-915D-408E-812E-42B7A349A4B4}" type="sibTrans" cxnId="{ED59082D-B39F-46EF-9426-811E2B7082D0}">
      <dgm:prSet/>
      <dgm:spPr/>
      <dgm:t>
        <a:bodyPr/>
        <a:lstStyle/>
        <a:p>
          <a:endParaRPr lang="nn-NO"/>
        </a:p>
      </dgm:t>
    </dgm:pt>
    <dgm:pt modelId="{2E40B834-72BC-4059-B730-AB91A1B1FE00}">
      <dgm:prSet phldrT="[Tekst]"/>
      <dgm:spPr/>
      <dgm:t>
        <a:bodyPr/>
        <a:lstStyle/>
        <a:p>
          <a:endParaRPr lang="nn-NO"/>
        </a:p>
      </dgm:t>
    </dgm:pt>
    <dgm:pt modelId="{7F3E977D-542A-4942-8D2F-52562DC8F9A4}" type="parTrans" cxnId="{A019DF6F-2605-4797-B68D-661A31970799}">
      <dgm:prSet/>
      <dgm:spPr/>
      <dgm:t>
        <a:bodyPr/>
        <a:lstStyle/>
        <a:p>
          <a:endParaRPr lang="nn-NO"/>
        </a:p>
      </dgm:t>
    </dgm:pt>
    <dgm:pt modelId="{2ADC3C48-0148-41A0-99EF-E45A88BBBCBE}" type="sibTrans" cxnId="{A019DF6F-2605-4797-B68D-661A31970799}">
      <dgm:prSet/>
      <dgm:spPr/>
      <dgm:t>
        <a:bodyPr/>
        <a:lstStyle/>
        <a:p>
          <a:endParaRPr lang="nn-NO"/>
        </a:p>
      </dgm:t>
    </dgm:pt>
    <dgm:pt modelId="{C8F8780D-6F64-41C7-AEB6-AA6F0E5365CA}">
      <dgm:prSet phldrT="[Tekst]"/>
      <dgm:spPr/>
      <dgm:t>
        <a:bodyPr/>
        <a:lstStyle/>
        <a:p>
          <a:endParaRPr lang="nn-NO" dirty="0"/>
        </a:p>
      </dgm:t>
    </dgm:pt>
    <dgm:pt modelId="{C651708C-7750-4CE4-AC5C-A46EDC7A7D82}" type="parTrans" cxnId="{A67BBC51-670A-4DFA-87C0-C56A98E0D48F}">
      <dgm:prSet/>
      <dgm:spPr/>
      <dgm:t>
        <a:bodyPr/>
        <a:lstStyle/>
        <a:p>
          <a:endParaRPr lang="nn-NO"/>
        </a:p>
      </dgm:t>
    </dgm:pt>
    <dgm:pt modelId="{A998F674-1B67-43C2-881A-DDD64F330D59}" type="sibTrans" cxnId="{A67BBC51-670A-4DFA-87C0-C56A98E0D48F}">
      <dgm:prSet/>
      <dgm:spPr/>
      <dgm:t>
        <a:bodyPr/>
        <a:lstStyle/>
        <a:p>
          <a:endParaRPr lang="nn-NO"/>
        </a:p>
      </dgm:t>
    </dgm:pt>
    <dgm:pt modelId="{92B3CC01-4B80-43C6-83B6-4B50F7E6CE4A}" type="pres">
      <dgm:prSet presAssocID="{FC258D67-5D70-4450-8184-0E3DD957F667}" presName="diagram" presStyleCnt="0">
        <dgm:presLayoutVars>
          <dgm:chMax val="1"/>
          <dgm:dir/>
          <dgm:animLvl val="ctr"/>
          <dgm:resizeHandles val="exact"/>
        </dgm:presLayoutVars>
      </dgm:prSet>
      <dgm:spPr/>
      <dgm:t>
        <a:bodyPr/>
        <a:lstStyle/>
        <a:p>
          <a:endParaRPr lang="nn-NO"/>
        </a:p>
      </dgm:t>
    </dgm:pt>
    <dgm:pt modelId="{EB2F6937-54BA-4C47-9A82-5BB594ED1AD1}" type="pres">
      <dgm:prSet presAssocID="{FC258D67-5D70-4450-8184-0E3DD957F667}" presName="matrix" presStyleCnt="0"/>
      <dgm:spPr/>
    </dgm:pt>
    <dgm:pt modelId="{DF7AD2B7-6779-4B11-AE4F-8CC11E9F2EA6}" type="pres">
      <dgm:prSet presAssocID="{FC258D67-5D70-4450-8184-0E3DD957F667}" presName="tile1" presStyleLbl="node1" presStyleIdx="0" presStyleCnt="4"/>
      <dgm:spPr/>
      <dgm:t>
        <a:bodyPr/>
        <a:lstStyle/>
        <a:p>
          <a:endParaRPr lang="nn-NO"/>
        </a:p>
      </dgm:t>
    </dgm:pt>
    <dgm:pt modelId="{B492C84D-0381-4033-B2C2-7450EC3F35BC}" type="pres">
      <dgm:prSet presAssocID="{FC258D67-5D70-4450-8184-0E3DD957F667}" presName="tile1text" presStyleLbl="node1" presStyleIdx="0" presStyleCnt="4">
        <dgm:presLayoutVars>
          <dgm:chMax val="0"/>
          <dgm:chPref val="0"/>
          <dgm:bulletEnabled val="1"/>
        </dgm:presLayoutVars>
      </dgm:prSet>
      <dgm:spPr/>
      <dgm:t>
        <a:bodyPr/>
        <a:lstStyle/>
        <a:p>
          <a:endParaRPr lang="nn-NO"/>
        </a:p>
      </dgm:t>
    </dgm:pt>
    <dgm:pt modelId="{6FD90359-6EBC-4497-ADFB-6556203218BC}" type="pres">
      <dgm:prSet presAssocID="{FC258D67-5D70-4450-8184-0E3DD957F667}" presName="tile2" presStyleLbl="node1" presStyleIdx="1" presStyleCnt="4"/>
      <dgm:spPr/>
      <dgm:t>
        <a:bodyPr/>
        <a:lstStyle/>
        <a:p>
          <a:endParaRPr lang="nn-NO"/>
        </a:p>
      </dgm:t>
    </dgm:pt>
    <dgm:pt modelId="{E2217C0C-A386-42A8-BB5D-267B09561356}" type="pres">
      <dgm:prSet presAssocID="{FC258D67-5D70-4450-8184-0E3DD957F667}" presName="tile2text" presStyleLbl="node1" presStyleIdx="1" presStyleCnt="4">
        <dgm:presLayoutVars>
          <dgm:chMax val="0"/>
          <dgm:chPref val="0"/>
          <dgm:bulletEnabled val="1"/>
        </dgm:presLayoutVars>
      </dgm:prSet>
      <dgm:spPr/>
      <dgm:t>
        <a:bodyPr/>
        <a:lstStyle/>
        <a:p>
          <a:endParaRPr lang="nn-NO"/>
        </a:p>
      </dgm:t>
    </dgm:pt>
    <dgm:pt modelId="{C0303A49-3926-402C-81CD-A27388588B1F}" type="pres">
      <dgm:prSet presAssocID="{FC258D67-5D70-4450-8184-0E3DD957F667}" presName="tile3" presStyleLbl="node1" presStyleIdx="2" presStyleCnt="4"/>
      <dgm:spPr/>
      <dgm:t>
        <a:bodyPr/>
        <a:lstStyle/>
        <a:p>
          <a:endParaRPr lang="nn-NO"/>
        </a:p>
      </dgm:t>
    </dgm:pt>
    <dgm:pt modelId="{DD5AEDCB-CE2C-4FE2-800A-BCD8C7B8B9F0}" type="pres">
      <dgm:prSet presAssocID="{FC258D67-5D70-4450-8184-0E3DD957F667}" presName="tile3text" presStyleLbl="node1" presStyleIdx="2" presStyleCnt="4">
        <dgm:presLayoutVars>
          <dgm:chMax val="0"/>
          <dgm:chPref val="0"/>
          <dgm:bulletEnabled val="1"/>
        </dgm:presLayoutVars>
      </dgm:prSet>
      <dgm:spPr/>
      <dgm:t>
        <a:bodyPr/>
        <a:lstStyle/>
        <a:p>
          <a:endParaRPr lang="nn-NO"/>
        </a:p>
      </dgm:t>
    </dgm:pt>
    <dgm:pt modelId="{20466531-C117-4882-A064-F3D46EE0AA75}" type="pres">
      <dgm:prSet presAssocID="{FC258D67-5D70-4450-8184-0E3DD957F667}" presName="tile4" presStyleLbl="node1" presStyleIdx="3" presStyleCnt="4"/>
      <dgm:spPr/>
      <dgm:t>
        <a:bodyPr/>
        <a:lstStyle/>
        <a:p>
          <a:endParaRPr lang="nn-NO"/>
        </a:p>
      </dgm:t>
    </dgm:pt>
    <dgm:pt modelId="{EECD2181-6220-4404-9BDA-1C3CD6617945}" type="pres">
      <dgm:prSet presAssocID="{FC258D67-5D70-4450-8184-0E3DD957F667}" presName="tile4text" presStyleLbl="node1" presStyleIdx="3" presStyleCnt="4">
        <dgm:presLayoutVars>
          <dgm:chMax val="0"/>
          <dgm:chPref val="0"/>
          <dgm:bulletEnabled val="1"/>
        </dgm:presLayoutVars>
      </dgm:prSet>
      <dgm:spPr/>
      <dgm:t>
        <a:bodyPr/>
        <a:lstStyle/>
        <a:p>
          <a:endParaRPr lang="nn-NO"/>
        </a:p>
      </dgm:t>
    </dgm:pt>
    <dgm:pt modelId="{235DA9C3-9DE2-405A-B987-F6DDF98F00EF}" type="pres">
      <dgm:prSet presAssocID="{FC258D67-5D70-4450-8184-0E3DD957F667}" presName="centerTile" presStyleLbl="fgShp" presStyleIdx="0" presStyleCnt="1">
        <dgm:presLayoutVars>
          <dgm:chMax val="0"/>
          <dgm:chPref val="0"/>
        </dgm:presLayoutVars>
      </dgm:prSet>
      <dgm:spPr/>
      <dgm:t>
        <a:bodyPr/>
        <a:lstStyle/>
        <a:p>
          <a:endParaRPr lang="nn-NO"/>
        </a:p>
      </dgm:t>
    </dgm:pt>
  </dgm:ptLst>
  <dgm:cxnLst>
    <dgm:cxn modelId="{D6D48AC8-92CE-4937-86C5-409335C4387B}" type="presOf" srcId="{E2267C51-5CAB-4455-A811-13C9468BE564}" destId="{235DA9C3-9DE2-405A-B987-F6DDF98F00EF}" srcOrd="0" destOrd="0" presId="urn:microsoft.com/office/officeart/2005/8/layout/matrix1"/>
    <dgm:cxn modelId="{C5718598-2F31-41F5-A78E-05B82554C39F}" srcId="{FC258D67-5D70-4450-8184-0E3DD957F667}" destId="{E2267C51-5CAB-4455-A811-13C9468BE564}" srcOrd="0" destOrd="0" parTransId="{4A11D42F-A1A2-4881-8392-C334E5AFEAE4}" sibTransId="{5065E973-906B-452D-BC13-F0B7AA6A68CF}"/>
    <dgm:cxn modelId="{DC001CC1-14EF-4F0B-B222-BAA4C1F97701}" type="presOf" srcId="{5996BD69-D5DE-4E5E-B84C-2A23DFEE8BC9}" destId="{DF7AD2B7-6779-4B11-AE4F-8CC11E9F2EA6}" srcOrd="0" destOrd="0" presId="urn:microsoft.com/office/officeart/2005/8/layout/matrix1"/>
    <dgm:cxn modelId="{737674B2-011D-4E82-AAFE-2B68BC8DA273}" type="presOf" srcId="{CB0C9929-2395-4584-B0FB-A21FED6E1834}" destId="{DD5AEDCB-CE2C-4FE2-800A-BCD8C7B8B9F0}" srcOrd="1" destOrd="0" presId="urn:microsoft.com/office/officeart/2005/8/layout/matrix1"/>
    <dgm:cxn modelId="{EA23EEA0-1A91-4C4D-98D8-264A570D3A31}" type="presOf" srcId="{ED456F33-CBC2-4C4B-9CF3-03A817A14AD8}" destId="{20466531-C117-4882-A064-F3D46EE0AA75}" srcOrd="0" destOrd="0" presId="urn:microsoft.com/office/officeart/2005/8/layout/matrix1"/>
    <dgm:cxn modelId="{114A40C8-57D6-4BB9-9B25-EE49A4BB0AC8}" type="presOf" srcId="{ED456F33-CBC2-4C4B-9CF3-03A817A14AD8}" destId="{EECD2181-6220-4404-9BDA-1C3CD6617945}" srcOrd="1" destOrd="0" presId="urn:microsoft.com/office/officeart/2005/8/layout/matrix1"/>
    <dgm:cxn modelId="{8D473291-9E74-4533-B4E9-9903A179DE22}" srcId="{E2267C51-5CAB-4455-A811-13C9468BE564}" destId="{5996BD69-D5DE-4E5E-B84C-2A23DFEE8BC9}" srcOrd="0" destOrd="0" parTransId="{D59013D5-5F6E-4ED6-BACC-40CB332C510E}" sibTransId="{DDCEFB9E-4ABE-49E9-BB75-CDA86D0F9A58}"/>
    <dgm:cxn modelId="{3F25F530-4716-4DBB-9FBE-A83CF6C564DF}" type="presOf" srcId="{D9C8F24A-01FA-494F-AB40-C3EFB871891C}" destId="{6FD90359-6EBC-4497-ADFB-6556203218BC}" srcOrd="0" destOrd="0" presId="urn:microsoft.com/office/officeart/2005/8/layout/matrix1"/>
    <dgm:cxn modelId="{A52BBE00-CC04-47F8-8BB8-4C3F2ECAB704}" srcId="{E2267C51-5CAB-4455-A811-13C9468BE564}" destId="{D9C8F24A-01FA-494F-AB40-C3EFB871891C}" srcOrd="1" destOrd="0" parTransId="{05773973-7007-4B47-80A4-49164B58BA15}" sibTransId="{2AEBD174-3D9F-4628-AC2F-9A20EF1AC83B}"/>
    <dgm:cxn modelId="{E7A48262-8A7D-474A-B6E3-28C225E3CFD3}" type="presOf" srcId="{CB0C9929-2395-4584-B0FB-A21FED6E1834}" destId="{C0303A49-3926-402C-81CD-A27388588B1F}" srcOrd="0" destOrd="0" presId="urn:microsoft.com/office/officeart/2005/8/layout/matrix1"/>
    <dgm:cxn modelId="{247FA32A-0FA3-4663-A683-FCD278F411B2}" srcId="{E2267C51-5CAB-4455-A811-13C9468BE564}" destId="{CB0C9929-2395-4584-B0FB-A21FED6E1834}" srcOrd="2" destOrd="0" parTransId="{F0E3D54A-96A5-404C-A937-608CA040985B}" sibTransId="{E13F4E1E-D63B-4608-BCD2-8121789F6E90}"/>
    <dgm:cxn modelId="{A67BBC51-670A-4DFA-87C0-C56A98E0D48F}" srcId="{E2267C51-5CAB-4455-A811-13C9468BE564}" destId="{C8F8780D-6F64-41C7-AEB6-AA6F0E5365CA}" srcOrd="5" destOrd="0" parTransId="{C651708C-7750-4CE4-AC5C-A46EDC7A7D82}" sibTransId="{A998F674-1B67-43C2-881A-DDD64F330D59}"/>
    <dgm:cxn modelId="{A019DF6F-2605-4797-B68D-661A31970799}" srcId="{E2267C51-5CAB-4455-A811-13C9468BE564}" destId="{2E40B834-72BC-4059-B730-AB91A1B1FE00}" srcOrd="4" destOrd="0" parTransId="{7F3E977D-542A-4942-8D2F-52562DC8F9A4}" sibTransId="{2ADC3C48-0148-41A0-99EF-E45A88BBBCBE}"/>
    <dgm:cxn modelId="{564054A2-E690-4BA0-BF51-67CBF635CDBA}" type="presOf" srcId="{FC258D67-5D70-4450-8184-0E3DD957F667}" destId="{92B3CC01-4B80-43C6-83B6-4B50F7E6CE4A}" srcOrd="0" destOrd="0" presId="urn:microsoft.com/office/officeart/2005/8/layout/matrix1"/>
    <dgm:cxn modelId="{ED59082D-B39F-46EF-9426-811E2B7082D0}" srcId="{E2267C51-5CAB-4455-A811-13C9468BE564}" destId="{ED456F33-CBC2-4C4B-9CF3-03A817A14AD8}" srcOrd="3" destOrd="0" parTransId="{EAC086A7-08A5-452F-9F0C-CCF89A5AD2B1}" sibTransId="{A44C2BEB-915D-408E-812E-42B7A349A4B4}"/>
    <dgm:cxn modelId="{B46D183A-0533-42F2-AEB9-FDB106998268}" type="presOf" srcId="{5996BD69-D5DE-4E5E-B84C-2A23DFEE8BC9}" destId="{B492C84D-0381-4033-B2C2-7450EC3F35BC}" srcOrd="1" destOrd="0" presId="urn:microsoft.com/office/officeart/2005/8/layout/matrix1"/>
    <dgm:cxn modelId="{E2A91E1B-331A-496C-8CF3-4425B79D2074}" type="presOf" srcId="{D9C8F24A-01FA-494F-AB40-C3EFB871891C}" destId="{E2217C0C-A386-42A8-BB5D-267B09561356}" srcOrd="1" destOrd="0" presId="urn:microsoft.com/office/officeart/2005/8/layout/matrix1"/>
    <dgm:cxn modelId="{7E04F39A-8A2F-430D-A44A-19E7F8D36427}" type="presParOf" srcId="{92B3CC01-4B80-43C6-83B6-4B50F7E6CE4A}" destId="{EB2F6937-54BA-4C47-9A82-5BB594ED1AD1}" srcOrd="0" destOrd="0" presId="urn:microsoft.com/office/officeart/2005/8/layout/matrix1"/>
    <dgm:cxn modelId="{5BB0AF69-A3C2-4B26-A93E-E5DF8C93ADF0}" type="presParOf" srcId="{EB2F6937-54BA-4C47-9A82-5BB594ED1AD1}" destId="{DF7AD2B7-6779-4B11-AE4F-8CC11E9F2EA6}" srcOrd="0" destOrd="0" presId="urn:microsoft.com/office/officeart/2005/8/layout/matrix1"/>
    <dgm:cxn modelId="{45E4E4A5-545E-48DD-B6C3-CB2EF8B04CC9}" type="presParOf" srcId="{EB2F6937-54BA-4C47-9A82-5BB594ED1AD1}" destId="{B492C84D-0381-4033-B2C2-7450EC3F35BC}" srcOrd="1" destOrd="0" presId="urn:microsoft.com/office/officeart/2005/8/layout/matrix1"/>
    <dgm:cxn modelId="{570573F8-F258-4C25-9C88-229B368C00A7}" type="presParOf" srcId="{EB2F6937-54BA-4C47-9A82-5BB594ED1AD1}" destId="{6FD90359-6EBC-4497-ADFB-6556203218BC}" srcOrd="2" destOrd="0" presId="urn:microsoft.com/office/officeart/2005/8/layout/matrix1"/>
    <dgm:cxn modelId="{6854FEF7-9290-4171-8C86-DA8A8870BBEB}" type="presParOf" srcId="{EB2F6937-54BA-4C47-9A82-5BB594ED1AD1}" destId="{E2217C0C-A386-42A8-BB5D-267B09561356}" srcOrd="3" destOrd="0" presId="urn:microsoft.com/office/officeart/2005/8/layout/matrix1"/>
    <dgm:cxn modelId="{4EF18F03-57C4-45D3-9E51-8C52A049DF54}" type="presParOf" srcId="{EB2F6937-54BA-4C47-9A82-5BB594ED1AD1}" destId="{C0303A49-3926-402C-81CD-A27388588B1F}" srcOrd="4" destOrd="0" presId="urn:microsoft.com/office/officeart/2005/8/layout/matrix1"/>
    <dgm:cxn modelId="{5543F834-97EC-42A4-9BE8-C88D3FF088E6}" type="presParOf" srcId="{EB2F6937-54BA-4C47-9A82-5BB594ED1AD1}" destId="{DD5AEDCB-CE2C-4FE2-800A-BCD8C7B8B9F0}" srcOrd="5" destOrd="0" presId="urn:microsoft.com/office/officeart/2005/8/layout/matrix1"/>
    <dgm:cxn modelId="{5B925B5B-D44E-4B6C-8AFC-09620B3EEAF6}" type="presParOf" srcId="{EB2F6937-54BA-4C47-9A82-5BB594ED1AD1}" destId="{20466531-C117-4882-A064-F3D46EE0AA75}" srcOrd="6" destOrd="0" presId="urn:microsoft.com/office/officeart/2005/8/layout/matrix1"/>
    <dgm:cxn modelId="{FBCDBE57-38B0-4164-9D91-37D65E0C432F}" type="presParOf" srcId="{EB2F6937-54BA-4C47-9A82-5BB594ED1AD1}" destId="{EECD2181-6220-4404-9BDA-1C3CD6617945}" srcOrd="7" destOrd="0" presId="urn:microsoft.com/office/officeart/2005/8/layout/matrix1"/>
    <dgm:cxn modelId="{5A4DA7CC-4BEB-4444-B8EB-258B565F2F5E}" type="presParOf" srcId="{92B3CC01-4B80-43C6-83B6-4B50F7E6CE4A}" destId="{235DA9C3-9DE2-405A-B987-F6DDF98F00E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D06B9D-FBA4-48A2-B78F-CCFE8302DC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n-NO"/>
        </a:p>
      </dgm:t>
    </dgm:pt>
    <dgm:pt modelId="{371F489F-796F-4C9E-95E1-3802EFA4E67E}">
      <dgm:prSet phldrT="[Tekst]"/>
      <dgm:spPr/>
      <dgm:t>
        <a:bodyPr/>
        <a:lstStyle/>
        <a:p>
          <a:r>
            <a:rPr lang="nb-NO" dirty="0" err="1" smtClean="0"/>
            <a:t>Oppfylgjing</a:t>
          </a:r>
          <a:r>
            <a:rPr lang="nb-NO" dirty="0" smtClean="0"/>
            <a:t> av </a:t>
          </a:r>
          <a:r>
            <a:rPr lang="nb-NO" dirty="0" err="1" smtClean="0"/>
            <a:t>dropouts</a:t>
          </a:r>
          <a:r>
            <a:rPr lang="nb-NO" dirty="0" smtClean="0"/>
            <a:t>. Samarbeid med </a:t>
          </a:r>
          <a:r>
            <a:rPr lang="nb-NO" dirty="0" err="1" smtClean="0"/>
            <a:t>vidaregåande</a:t>
          </a:r>
          <a:r>
            <a:rPr lang="nb-NO" dirty="0" smtClean="0"/>
            <a:t> skule.</a:t>
          </a:r>
          <a:endParaRPr lang="nn-NO" dirty="0"/>
        </a:p>
      </dgm:t>
    </dgm:pt>
    <dgm:pt modelId="{6D7618BA-2DB2-431E-9C00-517E8E53FBFA}" type="parTrans" cxnId="{69274950-83EB-4AF2-BB84-7C0C66EE1574}">
      <dgm:prSet/>
      <dgm:spPr/>
      <dgm:t>
        <a:bodyPr/>
        <a:lstStyle/>
        <a:p>
          <a:endParaRPr lang="nn-NO"/>
        </a:p>
      </dgm:t>
    </dgm:pt>
    <dgm:pt modelId="{3022CA2E-82A2-43B9-9B15-11247B1E3C81}" type="sibTrans" cxnId="{69274950-83EB-4AF2-BB84-7C0C66EE1574}">
      <dgm:prSet/>
      <dgm:spPr/>
      <dgm:t>
        <a:bodyPr/>
        <a:lstStyle/>
        <a:p>
          <a:endParaRPr lang="nn-NO"/>
        </a:p>
      </dgm:t>
    </dgm:pt>
    <dgm:pt modelId="{AA92EDFE-98F3-4719-BE18-DABB6FB70E3C}">
      <dgm:prSet phldrT="[Tekst]"/>
      <dgm:spPr/>
      <dgm:t>
        <a:bodyPr/>
        <a:lstStyle/>
        <a:p>
          <a:r>
            <a:rPr lang="nb-NO" dirty="0" smtClean="0"/>
            <a:t>Turgruppe. </a:t>
          </a:r>
          <a:r>
            <a:rPr lang="nb-NO" dirty="0" err="1" smtClean="0"/>
            <a:t>Tilbod</a:t>
          </a:r>
          <a:r>
            <a:rPr lang="nb-NO" dirty="0" smtClean="0"/>
            <a:t> for </a:t>
          </a:r>
          <a:r>
            <a:rPr lang="nb-NO" dirty="0" err="1" smtClean="0"/>
            <a:t>dei</a:t>
          </a:r>
          <a:r>
            <a:rPr lang="nb-NO" dirty="0" smtClean="0"/>
            <a:t> som vi ser kan trenge det.</a:t>
          </a:r>
          <a:endParaRPr lang="nn-NO" dirty="0"/>
        </a:p>
      </dgm:t>
    </dgm:pt>
    <dgm:pt modelId="{331D1475-B64F-4053-A4E1-4092EAE63A33}" type="parTrans" cxnId="{C3A24EE1-6540-499D-B616-AD8ED976CCCB}">
      <dgm:prSet/>
      <dgm:spPr/>
      <dgm:t>
        <a:bodyPr/>
        <a:lstStyle/>
        <a:p>
          <a:endParaRPr lang="nn-NO"/>
        </a:p>
      </dgm:t>
    </dgm:pt>
    <dgm:pt modelId="{2632868D-7200-4425-A6CB-7CC575AE7C4D}" type="sibTrans" cxnId="{C3A24EE1-6540-499D-B616-AD8ED976CCCB}">
      <dgm:prSet/>
      <dgm:spPr/>
      <dgm:t>
        <a:bodyPr/>
        <a:lstStyle/>
        <a:p>
          <a:endParaRPr lang="nn-NO"/>
        </a:p>
      </dgm:t>
    </dgm:pt>
    <dgm:pt modelId="{05CF50D4-539F-46F5-8DC0-0EAB69872C25}">
      <dgm:prSet phldrT="[Tekst]"/>
      <dgm:spPr/>
      <dgm:t>
        <a:bodyPr/>
        <a:lstStyle/>
        <a:p>
          <a:r>
            <a:rPr lang="nb-NO" dirty="0" smtClean="0"/>
            <a:t>Prosjekt Frøystad. Mottak, restaurering og formidling av brukte </a:t>
          </a:r>
          <a:r>
            <a:rPr lang="nb-NO" dirty="0" err="1" smtClean="0"/>
            <a:t>møblar</a:t>
          </a:r>
          <a:r>
            <a:rPr lang="nb-NO" dirty="0" smtClean="0"/>
            <a:t> </a:t>
          </a:r>
          <a:r>
            <a:rPr lang="nb-NO" dirty="0" err="1" smtClean="0"/>
            <a:t>o.l</a:t>
          </a:r>
          <a:endParaRPr lang="nn-NO" dirty="0"/>
        </a:p>
      </dgm:t>
    </dgm:pt>
    <dgm:pt modelId="{4ACB43C0-4F78-49A2-8D0E-458A8AA28872}" type="parTrans" cxnId="{876D3095-6FA0-44A4-9BBB-9F6637B7F7FD}">
      <dgm:prSet/>
      <dgm:spPr/>
      <dgm:t>
        <a:bodyPr/>
        <a:lstStyle/>
        <a:p>
          <a:endParaRPr lang="nn-NO"/>
        </a:p>
      </dgm:t>
    </dgm:pt>
    <dgm:pt modelId="{8CB37793-CB59-4021-9BD2-6E7DE3AC03BA}" type="sibTrans" cxnId="{876D3095-6FA0-44A4-9BBB-9F6637B7F7FD}">
      <dgm:prSet/>
      <dgm:spPr/>
      <dgm:t>
        <a:bodyPr/>
        <a:lstStyle/>
        <a:p>
          <a:endParaRPr lang="nn-NO"/>
        </a:p>
      </dgm:t>
    </dgm:pt>
    <dgm:pt modelId="{0140F0D7-2CE7-4B4F-B6C1-709B01EDF7DA}">
      <dgm:prSet phldrT="[Tekst]"/>
      <dgm:spPr/>
      <dgm:t>
        <a:bodyPr/>
        <a:lstStyle/>
        <a:p>
          <a:r>
            <a:rPr lang="nb-NO" dirty="0" err="1" smtClean="0"/>
            <a:t>Oppfylgjing</a:t>
          </a:r>
          <a:r>
            <a:rPr lang="nb-NO" dirty="0" smtClean="0"/>
            <a:t> av AAP-</a:t>
          </a:r>
          <a:r>
            <a:rPr lang="nb-NO" dirty="0" err="1" smtClean="0"/>
            <a:t>brukarar</a:t>
          </a:r>
          <a:r>
            <a:rPr lang="nb-NO" dirty="0" smtClean="0"/>
            <a:t>.</a:t>
          </a:r>
          <a:endParaRPr lang="nn-NO" dirty="0"/>
        </a:p>
      </dgm:t>
    </dgm:pt>
    <dgm:pt modelId="{54833B07-3210-49D1-AA1E-BA3D589BFE88}" type="parTrans" cxnId="{E25B0797-3A36-40D9-A47A-5BAF2D13CB13}">
      <dgm:prSet/>
      <dgm:spPr/>
      <dgm:t>
        <a:bodyPr/>
        <a:lstStyle/>
        <a:p>
          <a:endParaRPr lang="nn-NO"/>
        </a:p>
      </dgm:t>
    </dgm:pt>
    <dgm:pt modelId="{E597E98F-73F6-4F17-90D1-C3FEB1DE15C8}" type="sibTrans" cxnId="{E25B0797-3A36-40D9-A47A-5BAF2D13CB13}">
      <dgm:prSet/>
      <dgm:spPr/>
      <dgm:t>
        <a:bodyPr/>
        <a:lstStyle/>
        <a:p>
          <a:endParaRPr lang="nn-NO"/>
        </a:p>
      </dgm:t>
    </dgm:pt>
    <dgm:pt modelId="{B88B623C-A3A6-4C47-B921-F7A06DEE52D8}">
      <dgm:prSet phldrT="[Tekst]"/>
      <dgm:spPr/>
      <dgm:t>
        <a:bodyPr/>
        <a:lstStyle/>
        <a:p>
          <a:r>
            <a:rPr lang="nb-NO" dirty="0" smtClean="0"/>
            <a:t>Samarbeid </a:t>
          </a:r>
          <a:r>
            <a:rPr lang="nb-NO" smtClean="0"/>
            <a:t>med bustadkonsulent, </a:t>
          </a:r>
          <a:r>
            <a:rPr lang="nb-NO" dirty="0" smtClean="0"/>
            <a:t>inspeksjon/</a:t>
          </a:r>
          <a:r>
            <a:rPr lang="nb-NO" dirty="0" err="1" smtClean="0"/>
            <a:t>utbetring</a:t>
          </a:r>
          <a:r>
            <a:rPr lang="nb-NO" dirty="0" smtClean="0"/>
            <a:t> av </a:t>
          </a:r>
          <a:r>
            <a:rPr lang="nb-NO" dirty="0" err="1" smtClean="0"/>
            <a:t>leiligheiter</a:t>
          </a:r>
          <a:r>
            <a:rPr lang="nb-NO" dirty="0" smtClean="0"/>
            <a:t>.</a:t>
          </a:r>
          <a:endParaRPr lang="nn-NO" dirty="0"/>
        </a:p>
      </dgm:t>
    </dgm:pt>
    <dgm:pt modelId="{2B236BEC-FDE1-4DAC-AAD8-5220A72D7075}" type="parTrans" cxnId="{2C37FA64-9361-4B59-B904-82E608BE1CD0}">
      <dgm:prSet/>
      <dgm:spPr/>
      <dgm:t>
        <a:bodyPr/>
        <a:lstStyle/>
        <a:p>
          <a:endParaRPr lang="nn-NO"/>
        </a:p>
      </dgm:t>
    </dgm:pt>
    <dgm:pt modelId="{EFE08772-DF63-4FC6-BE93-469DB0B6491C}" type="sibTrans" cxnId="{2C37FA64-9361-4B59-B904-82E608BE1CD0}">
      <dgm:prSet/>
      <dgm:spPr/>
      <dgm:t>
        <a:bodyPr/>
        <a:lstStyle/>
        <a:p>
          <a:endParaRPr lang="nn-NO"/>
        </a:p>
      </dgm:t>
    </dgm:pt>
    <dgm:pt modelId="{D8BDE03E-9536-4661-A070-8102D5D00CB0}" type="pres">
      <dgm:prSet presAssocID="{EAD06B9D-FBA4-48A2-B78F-CCFE8302DC45}" presName="diagram" presStyleCnt="0">
        <dgm:presLayoutVars>
          <dgm:dir/>
          <dgm:resizeHandles val="exact"/>
        </dgm:presLayoutVars>
      </dgm:prSet>
      <dgm:spPr/>
      <dgm:t>
        <a:bodyPr/>
        <a:lstStyle/>
        <a:p>
          <a:endParaRPr lang="nn-NO"/>
        </a:p>
      </dgm:t>
    </dgm:pt>
    <dgm:pt modelId="{F0B22EB5-6D9C-4A5C-AFCD-5DD58F23AF7E}" type="pres">
      <dgm:prSet presAssocID="{371F489F-796F-4C9E-95E1-3802EFA4E67E}" presName="node" presStyleLbl="node1" presStyleIdx="0" presStyleCnt="5">
        <dgm:presLayoutVars>
          <dgm:bulletEnabled val="1"/>
        </dgm:presLayoutVars>
      </dgm:prSet>
      <dgm:spPr/>
      <dgm:t>
        <a:bodyPr/>
        <a:lstStyle/>
        <a:p>
          <a:endParaRPr lang="nn-NO"/>
        </a:p>
      </dgm:t>
    </dgm:pt>
    <dgm:pt modelId="{5999EF43-67DA-4080-915A-B9C3E5D476AF}" type="pres">
      <dgm:prSet presAssocID="{3022CA2E-82A2-43B9-9B15-11247B1E3C81}" presName="sibTrans" presStyleCnt="0"/>
      <dgm:spPr/>
    </dgm:pt>
    <dgm:pt modelId="{46B0CC07-54CD-4DB0-B74C-83097DEB91CB}" type="pres">
      <dgm:prSet presAssocID="{AA92EDFE-98F3-4719-BE18-DABB6FB70E3C}" presName="node" presStyleLbl="node1" presStyleIdx="1" presStyleCnt="5">
        <dgm:presLayoutVars>
          <dgm:bulletEnabled val="1"/>
        </dgm:presLayoutVars>
      </dgm:prSet>
      <dgm:spPr/>
      <dgm:t>
        <a:bodyPr/>
        <a:lstStyle/>
        <a:p>
          <a:endParaRPr lang="nn-NO"/>
        </a:p>
      </dgm:t>
    </dgm:pt>
    <dgm:pt modelId="{E43CCF87-0A10-4C0B-8B47-3B15777F0336}" type="pres">
      <dgm:prSet presAssocID="{2632868D-7200-4425-A6CB-7CC575AE7C4D}" presName="sibTrans" presStyleCnt="0"/>
      <dgm:spPr/>
    </dgm:pt>
    <dgm:pt modelId="{3A7D3940-1320-4FFF-ADD8-62340964B8C7}" type="pres">
      <dgm:prSet presAssocID="{05CF50D4-539F-46F5-8DC0-0EAB69872C25}" presName="node" presStyleLbl="node1" presStyleIdx="2" presStyleCnt="5">
        <dgm:presLayoutVars>
          <dgm:bulletEnabled val="1"/>
        </dgm:presLayoutVars>
      </dgm:prSet>
      <dgm:spPr/>
      <dgm:t>
        <a:bodyPr/>
        <a:lstStyle/>
        <a:p>
          <a:endParaRPr lang="nn-NO"/>
        </a:p>
      </dgm:t>
    </dgm:pt>
    <dgm:pt modelId="{93B2F8D9-2E2B-46CE-B140-81D18CFD64A3}" type="pres">
      <dgm:prSet presAssocID="{8CB37793-CB59-4021-9BD2-6E7DE3AC03BA}" presName="sibTrans" presStyleCnt="0"/>
      <dgm:spPr/>
    </dgm:pt>
    <dgm:pt modelId="{8C4E0CFC-C060-4FB9-89CC-75330416C3E6}" type="pres">
      <dgm:prSet presAssocID="{0140F0D7-2CE7-4B4F-B6C1-709B01EDF7DA}" presName="node" presStyleLbl="node1" presStyleIdx="3" presStyleCnt="5">
        <dgm:presLayoutVars>
          <dgm:bulletEnabled val="1"/>
        </dgm:presLayoutVars>
      </dgm:prSet>
      <dgm:spPr/>
      <dgm:t>
        <a:bodyPr/>
        <a:lstStyle/>
        <a:p>
          <a:endParaRPr lang="nn-NO"/>
        </a:p>
      </dgm:t>
    </dgm:pt>
    <dgm:pt modelId="{09C001CE-5319-436F-B32C-BC48CF1B6097}" type="pres">
      <dgm:prSet presAssocID="{E597E98F-73F6-4F17-90D1-C3FEB1DE15C8}" presName="sibTrans" presStyleCnt="0"/>
      <dgm:spPr/>
    </dgm:pt>
    <dgm:pt modelId="{6869EC5F-0CDD-4049-A57B-06A30200DF55}" type="pres">
      <dgm:prSet presAssocID="{B88B623C-A3A6-4C47-B921-F7A06DEE52D8}" presName="node" presStyleLbl="node1" presStyleIdx="4" presStyleCnt="5">
        <dgm:presLayoutVars>
          <dgm:bulletEnabled val="1"/>
        </dgm:presLayoutVars>
      </dgm:prSet>
      <dgm:spPr/>
      <dgm:t>
        <a:bodyPr/>
        <a:lstStyle/>
        <a:p>
          <a:endParaRPr lang="nn-NO"/>
        </a:p>
      </dgm:t>
    </dgm:pt>
  </dgm:ptLst>
  <dgm:cxnLst>
    <dgm:cxn modelId="{5AF3C4E2-0127-4775-AD2D-6F27D2F5045C}" type="presOf" srcId="{AA92EDFE-98F3-4719-BE18-DABB6FB70E3C}" destId="{46B0CC07-54CD-4DB0-B74C-83097DEB91CB}" srcOrd="0" destOrd="0" presId="urn:microsoft.com/office/officeart/2005/8/layout/default"/>
    <dgm:cxn modelId="{876D3095-6FA0-44A4-9BBB-9F6637B7F7FD}" srcId="{EAD06B9D-FBA4-48A2-B78F-CCFE8302DC45}" destId="{05CF50D4-539F-46F5-8DC0-0EAB69872C25}" srcOrd="2" destOrd="0" parTransId="{4ACB43C0-4F78-49A2-8D0E-458A8AA28872}" sibTransId="{8CB37793-CB59-4021-9BD2-6E7DE3AC03BA}"/>
    <dgm:cxn modelId="{C3A24EE1-6540-499D-B616-AD8ED976CCCB}" srcId="{EAD06B9D-FBA4-48A2-B78F-CCFE8302DC45}" destId="{AA92EDFE-98F3-4719-BE18-DABB6FB70E3C}" srcOrd="1" destOrd="0" parTransId="{331D1475-B64F-4053-A4E1-4092EAE63A33}" sibTransId="{2632868D-7200-4425-A6CB-7CC575AE7C4D}"/>
    <dgm:cxn modelId="{E28F3BFD-D01A-4D4D-B72C-953629AA8C3E}" type="presOf" srcId="{05CF50D4-539F-46F5-8DC0-0EAB69872C25}" destId="{3A7D3940-1320-4FFF-ADD8-62340964B8C7}" srcOrd="0" destOrd="0" presId="urn:microsoft.com/office/officeart/2005/8/layout/default"/>
    <dgm:cxn modelId="{69274950-83EB-4AF2-BB84-7C0C66EE1574}" srcId="{EAD06B9D-FBA4-48A2-B78F-CCFE8302DC45}" destId="{371F489F-796F-4C9E-95E1-3802EFA4E67E}" srcOrd="0" destOrd="0" parTransId="{6D7618BA-2DB2-431E-9C00-517E8E53FBFA}" sibTransId="{3022CA2E-82A2-43B9-9B15-11247B1E3C81}"/>
    <dgm:cxn modelId="{E25B0797-3A36-40D9-A47A-5BAF2D13CB13}" srcId="{EAD06B9D-FBA4-48A2-B78F-CCFE8302DC45}" destId="{0140F0D7-2CE7-4B4F-B6C1-709B01EDF7DA}" srcOrd="3" destOrd="0" parTransId="{54833B07-3210-49D1-AA1E-BA3D589BFE88}" sibTransId="{E597E98F-73F6-4F17-90D1-C3FEB1DE15C8}"/>
    <dgm:cxn modelId="{2C37FA64-9361-4B59-B904-82E608BE1CD0}" srcId="{EAD06B9D-FBA4-48A2-B78F-CCFE8302DC45}" destId="{B88B623C-A3A6-4C47-B921-F7A06DEE52D8}" srcOrd="4" destOrd="0" parTransId="{2B236BEC-FDE1-4DAC-AAD8-5220A72D7075}" sibTransId="{EFE08772-DF63-4FC6-BE93-469DB0B6491C}"/>
    <dgm:cxn modelId="{6DCB52D1-FC43-4252-B139-39E8E92F8059}" type="presOf" srcId="{371F489F-796F-4C9E-95E1-3802EFA4E67E}" destId="{F0B22EB5-6D9C-4A5C-AFCD-5DD58F23AF7E}" srcOrd="0" destOrd="0" presId="urn:microsoft.com/office/officeart/2005/8/layout/default"/>
    <dgm:cxn modelId="{DB188490-85D0-42ED-9006-37C8B4E20208}" type="presOf" srcId="{EAD06B9D-FBA4-48A2-B78F-CCFE8302DC45}" destId="{D8BDE03E-9536-4661-A070-8102D5D00CB0}" srcOrd="0" destOrd="0" presId="urn:microsoft.com/office/officeart/2005/8/layout/default"/>
    <dgm:cxn modelId="{9AAC518F-C00C-4E9E-9E01-246083A8EDFF}" type="presOf" srcId="{0140F0D7-2CE7-4B4F-B6C1-709B01EDF7DA}" destId="{8C4E0CFC-C060-4FB9-89CC-75330416C3E6}" srcOrd="0" destOrd="0" presId="urn:microsoft.com/office/officeart/2005/8/layout/default"/>
    <dgm:cxn modelId="{669510D0-C250-468E-910A-02D78539FE8A}" type="presOf" srcId="{B88B623C-A3A6-4C47-B921-F7A06DEE52D8}" destId="{6869EC5F-0CDD-4049-A57B-06A30200DF55}" srcOrd="0" destOrd="0" presId="urn:microsoft.com/office/officeart/2005/8/layout/default"/>
    <dgm:cxn modelId="{E0D03195-A825-4296-9B10-2B90BFBA0E02}" type="presParOf" srcId="{D8BDE03E-9536-4661-A070-8102D5D00CB0}" destId="{F0B22EB5-6D9C-4A5C-AFCD-5DD58F23AF7E}" srcOrd="0" destOrd="0" presId="urn:microsoft.com/office/officeart/2005/8/layout/default"/>
    <dgm:cxn modelId="{F0EEC811-C6FF-4AE0-A003-00D7F6E36B36}" type="presParOf" srcId="{D8BDE03E-9536-4661-A070-8102D5D00CB0}" destId="{5999EF43-67DA-4080-915A-B9C3E5D476AF}" srcOrd="1" destOrd="0" presId="urn:microsoft.com/office/officeart/2005/8/layout/default"/>
    <dgm:cxn modelId="{9A66C80B-FC2E-492A-BFF4-D23B9E5E4E9B}" type="presParOf" srcId="{D8BDE03E-9536-4661-A070-8102D5D00CB0}" destId="{46B0CC07-54CD-4DB0-B74C-83097DEB91CB}" srcOrd="2" destOrd="0" presId="urn:microsoft.com/office/officeart/2005/8/layout/default"/>
    <dgm:cxn modelId="{51443D91-7F69-488D-BE0A-F1CD94BEFD93}" type="presParOf" srcId="{D8BDE03E-9536-4661-A070-8102D5D00CB0}" destId="{E43CCF87-0A10-4C0B-8B47-3B15777F0336}" srcOrd="3" destOrd="0" presId="urn:microsoft.com/office/officeart/2005/8/layout/default"/>
    <dgm:cxn modelId="{3082590C-263B-4A4B-9380-327A06DA15B3}" type="presParOf" srcId="{D8BDE03E-9536-4661-A070-8102D5D00CB0}" destId="{3A7D3940-1320-4FFF-ADD8-62340964B8C7}" srcOrd="4" destOrd="0" presId="urn:microsoft.com/office/officeart/2005/8/layout/default"/>
    <dgm:cxn modelId="{2DE418AC-2DF7-45A4-92CA-07783C697FB2}" type="presParOf" srcId="{D8BDE03E-9536-4661-A070-8102D5D00CB0}" destId="{93B2F8D9-2E2B-46CE-B140-81D18CFD64A3}" srcOrd="5" destOrd="0" presId="urn:microsoft.com/office/officeart/2005/8/layout/default"/>
    <dgm:cxn modelId="{9F2F34B9-048E-4EDF-ADEE-E6C503DDB948}" type="presParOf" srcId="{D8BDE03E-9536-4661-A070-8102D5D00CB0}" destId="{8C4E0CFC-C060-4FB9-89CC-75330416C3E6}" srcOrd="6" destOrd="0" presId="urn:microsoft.com/office/officeart/2005/8/layout/default"/>
    <dgm:cxn modelId="{140BD5F2-D82A-465C-B4D6-F39C46B54FD0}" type="presParOf" srcId="{D8BDE03E-9536-4661-A070-8102D5D00CB0}" destId="{09C001CE-5319-436F-B32C-BC48CF1B6097}" srcOrd="7" destOrd="0" presId="urn:microsoft.com/office/officeart/2005/8/layout/default"/>
    <dgm:cxn modelId="{C8FE20B7-0AD6-49C6-87D5-5B96E68979EB}" type="presParOf" srcId="{D8BDE03E-9536-4661-A070-8102D5D00CB0}" destId="{6869EC5F-0CDD-4049-A57B-06A30200DF5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8AD062-BF1A-4656-8B96-354D4C9F15F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n-NO"/>
        </a:p>
      </dgm:t>
    </dgm:pt>
    <dgm:pt modelId="{B10F19E1-1EEB-4E8B-AC95-1D6F1A7FF7D7}">
      <dgm:prSet phldrT="[Tekst]"/>
      <dgm:spPr/>
      <dgm:t>
        <a:bodyPr/>
        <a:lstStyle/>
        <a:p>
          <a:r>
            <a:rPr lang="nb-NO" dirty="0" smtClean="0"/>
            <a:t>Miljøterapeutmøte, med </a:t>
          </a:r>
          <a:r>
            <a:rPr lang="nb-NO" dirty="0" err="1" smtClean="0"/>
            <a:t>seksjonsleiar</a:t>
          </a:r>
          <a:endParaRPr lang="nn-NO" dirty="0"/>
        </a:p>
      </dgm:t>
    </dgm:pt>
    <dgm:pt modelId="{A3BC904D-34CD-41E5-962C-C88E4055CFD1}" type="parTrans" cxnId="{A54D0617-E05B-42E8-A333-79039E7006BD}">
      <dgm:prSet/>
      <dgm:spPr/>
      <dgm:t>
        <a:bodyPr/>
        <a:lstStyle/>
        <a:p>
          <a:endParaRPr lang="nn-NO"/>
        </a:p>
      </dgm:t>
    </dgm:pt>
    <dgm:pt modelId="{A9236E0F-0C07-4B77-9227-5A85509CB83D}" type="sibTrans" cxnId="{A54D0617-E05B-42E8-A333-79039E7006BD}">
      <dgm:prSet/>
      <dgm:spPr/>
      <dgm:t>
        <a:bodyPr/>
        <a:lstStyle/>
        <a:p>
          <a:endParaRPr lang="nn-NO"/>
        </a:p>
      </dgm:t>
    </dgm:pt>
    <dgm:pt modelId="{315E93EA-EEF5-4F2F-81B9-2C46C64C0E8C}">
      <dgm:prSet phldrT="[Tekst]"/>
      <dgm:spPr/>
      <dgm:t>
        <a:bodyPr/>
        <a:lstStyle/>
        <a:p>
          <a:r>
            <a:rPr lang="nb-NO" dirty="0" err="1" smtClean="0"/>
            <a:t>Sakar</a:t>
          </a:r>
          <a:r>
            <a:rPr lang="nb-NO" dirty="0" smtClean="0"/>
            <a:t> </a:t>
          </a:r>
          <a:r>
            <a:rPr lang="nb-NO" dirty="0" err="1" smtClean="0"/>
            <a:t>frå</a:t>
          </a:r>
          <a:r>
            <a:rPr lang="nb-NO" dirty="0" smtClean="0"/>
            <a:t> sosial</a:t>
          </a:r>
          <a:endParaRPr lang="nn-NO" dirty="0"/>
        </a:p>
      </dgm:t>
    </dgm:pt>
    <dgm:pt modelId="{25D8E10C-7734-419C-B832-3FB52CAA7348}" type="parTrans" cxnId="{28FF94ED-1CAE-4E74-A135-5DD7BDB95EBD}">
      <dgm:prSet/>
      <dgm:spPr/>
      <dgm:t>
        <a:bodyPr/>
        <a:lstStyle/>
        <a:p>
          <a:endParaRPr lang="nn-NO"/>
        </a:p>
      </dgm:t>
    </dgm:pt>
    <dgm:pt modelId="{79DAE4C5-3D50-451B-8EE0-A8BC3356497A}" type="sibTrans" cxnId="{28FF94ED-1CAE-4E74-A135-5DD7BDB95EBD}">
      <dgm:prSet/>
      <dgm:spPr/>
      <dgm:t>
        <a:bodyPr/>
        <a:lstStyle/>
        <a:p>
          <a:endParaRPr lang="nn-NO"/>
        </a:p>
      </dgm:t>
    </dgm:pt>
    <dgm:pt modelId="{35567C18-33FC-475B-8BA3-17AB8836FD2B}">
      <dgm:prSet phldrT="[Tekst]"/>
      <dgm:spPr/>
      <dgm:t>
        <a:bodyPr/>
        <a:lstStyle/>
        <a:p>
          <a:r>
            <a:rPr lang="nb-NO" dirty="0" smtClean="0"/>
            <a:t>Saker </a:t>
          </a:r>
          <a:r>
            <a:rPr lang="nb-NO" dirty="0" err="1" smtClean="0"/>
            <a:t>frå</a:t>
          </a:r>
          <a:r>
            <a:rPr lang="nb-NO" dirty="0" smtClean="0"/>
            <a:t> </a:t>
          </a:r>
          <a:r>
            <a:rPr lang="nb-NO" dirty="0" err="1" smtClean="0"/>
            <a:t>oppfylgjing</a:t>
          </a:r>
          <a:endParaRPr lang="nn-NO" dirty="0"/>
        </a:p>
      </dgm:t>
    </dgm:pt>
    <dgm:pt modelId="{0A60E8CB-65EE-47D7-B6A1-B8990B7F694D}" type="parTrans" cxnId="{A848006F-F6C7-44AB-8AAC-5165920BAD67}">
      <dgm:prSet/>
      <dgm:spPr/>
      <dgm:t>
        <a:bodyPr/>
        <a:lstStyle/>
        <a:p>
          <a:endParaRPr lang="nn-NO"/>
        </a:p>
      </dgm:t>
    </dgm:pt>
    <dgm:pt modelId="{DFCF16E2-A7F4-477C-BC41-914F287DE5AA}" type="sibTrans" cxnId="{A848006F-F6C7-44AB-8AAC-5165920BAD67}">
      <dgm:prSet/>
      <dgm:spPr/>
      <dgm:t>
        <a:bodyPr/>
        <a:lstStyle/>
        <a:p>
          <a:endParaRPr lang="nn-NO"/>
        </a:p>
      </dgm:t>
    </dgm:pt>
    <dgm:pt modelId="{A66C80BB-BD0F-4F40-B2CE-E65B508F3AF7}">
      <dgm:prSet phldrT="[Tekst]"/>
      <dgm:spPr/>
      <dgm:t>
        <a:bodyPr/>
        <a:lstStyle/>
        <a:p>
          <a:r>
            <a:rPr lang="nb-NO" dirty="0" err="1" smtClean="0"/>
            <a:t>Sakar</a:t>
          </a:r>
          <a:r>
            <a:rPr lang="nb-NO" dirty="0" smtClean="0"/>
            <a:t> </a:t>
          </a:r>
          <a:r>
            <a:rPr lang="nb-NO" dirty="0" err="1" smtClean="0"/>
            <a:t>frå</a:t>
          </a:r>
          <a:r>
            <a:rPr lang="nb-NO" dirty="0" smtClean="0"/>
            <a:t> </a:t>
          </a:r>
          <a:r>
            <a:rPr lang="nb-NO" dirty="0" err="1" smtClean="0"/>
            <a:t>flyktningskonsulent</a:t>
          </a:r>
          <a:endParaRPr lang="nn-NO" dirty="0"/>
        </a:p>
      </dgm:t>
    </dgm:pt>
    <dgm:pt modelId="{D1CFB621-73E8-46EC-967D-0AB1FDD78BCE}" type="parTrans" cxnId="{D895A1FF-52C5-4B00-A067-11186E5CD900}">
      <dgm:prSet/>
      <dgm:spPr/>
      <dgm:t>
        <a:bodyPr/>
        <a:lstStyle/>
        <a:p>
          <a:endParaRPr lang="nn-NO"/>
        </a:p>
      </dgm:t>
    </dgm:pt>
    <dgm:pt modelId="{25736ADF-18DE-4E26-9B9F-387415B9A3F7}" type="sibTrans" cxnId="{D895A1FF-52C5-4B00-A067-11186E5CD900}">
      <dgm:prSet/>
      <dgm:spPr/>
      <dgm:t>
        <a:bodyPr/>
        <a:lstStyle/>
        <a:p>
          <a:endParaRPr lang="nn-NO"/>
        </a:p>
      </dgm:t>
    </dgm:pt>
    <dgm:pt modelId="{2584C15E-6C7B-4BD3-BF8E-ACBD5D391085}" type="pres">
      <dgm:prSet presAssocID="{CA8AD062-BF1A-4656-8B96-354D4C9F15FE}" presName="cycle" presStyleCnt="0">
        <dgm:presLayoutVars>
          <dgm:chMax val="1"/>
          <dgm:dir/>
          <dgm:animLvl val="ctr"/>
          <dgm:resizeHandles val="exact"/>
        </dgm:presLayoutVars>
      </dgm:prSet>
      <dgm:spPr/>
      <dgm:t>
        <a:bodyPr/>
        <a:lstStyle/>
        <a:p>
          <a:endParaRPr lang="nn-NO"/>
        </a:p>
      </dgm:t>
    </dgm:pt>
    <dgm:pt modelId="{37B3B3D5-5076-4157-961F-6712751A80F4}" type="pres">
      <dgm:prSet presAssocID="{B10F19E1-1EEB-4E8B-AC95-1D6F1A7FF7D7}" presName="centerShape" presStyleLbl="node0" presStyleIdx="0" presStyleCnt="1"/>
      <dgm:spPr/>
      <dgm:t>
        <a:bodyPr/>
        <a:lstStyle/>
        <a:p>
          <a:endParaRPr lang="nn-NO"/>
        </a:p>
      </dgm:t>
    </dgm:pt>
    <dgm:pt modelId="{1D166151-4370-406A-9786-7D085391BFB1}" type="pres">
      <dgm:prSet presAssocID="{25D8E10C-7734-419C-B832-3FB52CAA7348}" presName="parTrans" presStyleLbl="bgSibTrans2D1" presStyleIdx="0" presStyleCnt="3"/>
      <dgm:spPr/>
      <dgm:t>
        <a:bodyPr/>
        <a:lstStyle/>
        <a:p>
          <a:endParaRPr lang="nn-NO"/>
        </a:p>
      </dgm:t>
    </dgm:pt>
    <dgm:pt modelId="{604541B8-D30A-4A64-81D4-787FED2F34D3}" type="pres">
      <dgm:prSet presAssocID="{315E93EA-EEF5-4F2F-81B9-2C46C64C0E8C}" presName="node" presStyleLbl="node1" presStyleIdx="0" presStyleCnt="3">
        <dgm:presLayoutVars>
          <dgm:bulletEnabled val="1"/>
        </dgm:presLayoutVars>
      </dgm:prSet>
      <dgm:spPr/>
      <dgm:t>
        <a:bodyPr/>
        <a:lstStyle/>
        <a:p>
          <a:endParaRPr lang="nn-NO"/>
        </a:p>
      </dgm:t>
    </dgm:pt>
    <dgm:pt modelId="{52C2D98A-2D56-4FD4-9387-6EEB976CE82B}" type="pres">
      <dgm:prSet presAssocID="{0A60E8CB-65EE-47D7-B6A1-B8990B7F694D}" presName="parTrans" presStyleLbl="bgSibTrans2D1" presStyleIdx="1" presStyleCnt="3"/>
      <dgm:spPr/>
      <dgm:t>
        <a:bodyPr/>
        <a:lstStyle/>
        <a:p>
          <a:endParaRPr lang="nn-NO"/>
        </a:p>
      </dgm:t>
    </dgm:pt>
    <dgm:pt modelId="{0F2BF246-7746-4C4E-A130-CF47F5366463}" type="pres">
      <dgm:prSet presAssocID="{35567C18-33FC-475B-8BA3-17AB8836FD2B}" presName="node" presStyleLbl="node1" presStyleIdx="1" presStyleCnt="3">
        <dgm:presLayoutVars>
          <dgm:bulletEnabled val="1"/>
        </dgm:presLayoutVars>
      </dgm:prSet>
      <dgm:spPr/>
      <dgm:t>
        <a:bodyPr/>
        <a:lstStyle/>
        <a:p>
          <a:endParaRPr lang="nn-NO"/>
        </a:p>
      </dgm:t>
    </dgm:pt>
    <dgm:pt modelId="{730D6DBB-7FCA-47F6-B82F-C7C50486D97D}" type="pres">
      <dgm:prSet presAssocID="{D1CFB621-73E8-46EC-967D-0AB1FDD78BCE}" presName="parTrans" presStyleLbl="bgSibTrans2D1" presStyleIdx="2" presStyleCnt="3"/>
      <dgm:spPr/>
      <dgm:t>
        <a:bodyPr/>
        <a:lstStyle/>
        <a:p>
          <a:endParaRPr lang="nn-NO"/>
        </a:p>
      </dgm:t>
    </dgm:pt>
    <dgm:pt modelId="{848070DE-3A9C-4078-9E00-C9928CA49B9A}" type="pres">
      <dgm:prSet presAssocID="{A66C80BB-BD0F-4F40-B2CE-E65B508F3AF7}" presName="node" presStyleLbl="node1" presStyleIdx="2" presStyleCnt="3">
        <dgm:presLayoutVars>
          <dgm:bulletEnabled val="1"/>
        </dgm:presLayoutVars>
      </dgm:prSet>
      <dgm:spPr/>
      <dgm:t>
        <a:bodyPr/>
        <a:lstStyle/>
        <a:p>
          <a:endParaRPr lang="nn-NO"/>
        </a:p>
      </dgm:t>
    </dgm:pt>
  </dgm:ptLst>
  <dgm:cxnLst>
    <dgm:cxn modelId="{28FF94ED-1CAE-4E74-A135-5DD7BDB95EBD}" srcId="{B10F19E1-1EEB-4E8B-AC95-1D6F1A7FF7D7}" destId="{315E93EA-EEF5-4F2F-81B9-2C46C64C0E8C}" srcOrd="0" destOrd="0" parTransId="{25D8E10C-7734-419C-B832-3FB52CAA7348}" sibTransId="{79DAE4C5-3D50-451B-8EE0-A8BC3356497A}"/>
    <dgm:cxn modelId="{43837C27-3E13-4262-91C5-0568B4DD2BCD}" type="presOf" srcId="{A66C80BB-BD0F-4F40-B2CE-E65B508F3AF7}" destId="{848070DE-3A9C-4078-9E00-C9928CA49B9A}" srcOrd="0" destOrd="0" presId="urn:microsoft.com/office/officeart/2005/8/layout/radial4"/>
    <dgm:cxn modelId="{C4B8BD38-0734-4752-A56A-3A766159F3C5}" type="presOf" srcId="{35567C18-33FC-475B-8BA3-17AB8836FD2B}" destId="{0F2BF246-7746-4C4E-A130-CF47F5366463}" srcOrd="0" destOrd="0" presId="urn:microsoft.com/office/officeart/2005/8/layout/radial4"/>
    <dgm:cxn modelId="{C7B3A36C-B060-4BFE-ADCA-AABF8FA674C5}" type="presOf" srcId="{D1CFB621-73E8-46EC-967D-0AB1FDD78BCE}" destId="{730D6DBB-7FCA-47F6-B82F-C7C50486D97D}" srcOrd="0" destOrd="0" presId="urn:microsoft.com/office/officeart/2005/8/layout/radial4"/>
    <dgm:cxn modelId="{CA36B52D-8A7C-45A3-B2FA-DF9B1B6F397C}" type="presOf" srcId="{25D8E10C-7734-419C-B832-3FB52CAA7348}" destId="{1D166151-4370-406A-9786-7D085391BFB1}" srcOrd="0" destOrd="0" presId="urn:microsoft.com/office/officeart/2005/8/layout/radial4"/>
    <dgm:cxn modelId="{88844ADB-7BDF-405D-8F4B-40B4EE0FDCD0}" type="presOf" srcId="{0A60E8CB-65EE-47D7-B6A1-B8990B7F694D}" destId="{52C2D98A-2D56-4FD4-9387-6EEB976CE82B}" srcOrd="0" destOrd="0" presId="urn:microsoft.com/office/officeart/2005/8/layout/radial4"/>
    <dgm:cxn modelId="{0C1F45F2-2518-4C61-9140-C38A47703E49}" type="presOf" srcId="{B10F19E1-1EEB-4E8B-AC95-1D6F1A7FF7D7}" destId="{37B3B3D5-5076-4157-961F-6712751A80F4}" srcOrd="0" destOrd="0" presId="urn:microsoft.com/office/officeart/2005/8/layout/radial4"/>
    <dgm:cxn modelId="{D895A1FF-52C5-4B00-A067-11186E5CD900}" srcId="{B10F19E1-1EEB-4E8B-AC95-1D6F1A7FF7D7}" destId="{A66C80BB-BD0F-4F40-B2CE-E65B508F3AF7}" srcOrd="2" destOrd="0" parTransId="{D1CFB621-73E8-46EC-967D-0AB1FDD78BCE}" sibTransId="{25736ADF-18DE-4E26-9B9F-387415B9A3F7}"/>
    <dgm:cxn modelId="{21F93710-93C5-461A-8B00-7D67B1963CCE}" type="presOf" srcId="{CA8AD062-BF1A-4656-8B96-354D4C9F15FE}" destId="{2584C15E-6C7B-4BD3-BF8E-ACBD5D391085}" srcOrd="0" destOrd="0" presId="urn:microsoft.com/office/officeart/2005/8/layout/radial4"/>
    <dgm:cxn modelId="{CEE517B1-B5BA-4537-ABE3-72938B4D4C0F}" type="presOf" srcId="{315E93EA-EEF5-4F2F-81B9-2C46C64C0E8C}" destId="{604541B8-D30A-4A64-81D4-787FED2F34D3}" srcOrd="0" destOrd="0" presId="urn:microsoft.com/office/officeart/2005/8/layout/radial4"/>
    <dgm:cxn modelId="{A848006F-F6C7-44AB-8AAC-5165920BAD67}" srcId="{B10F19E1-1EEB-4E8B-AC95-1D6F1A7FF7D7}" destId="{35567C18-33FC-475B-8BA3-17AB8836FD2B}" srcOrd="1" destOrd="0" parTransId="{0A60E8CB-65EE-47D7-B6A1-B8990B7F694D}" sibTransId="{DFCF16E2-A7F4-477C-BC41-914F287DE5AA}"/>
    <dgm:cxn modelId="{A54D0617-E05B-42E8-A333-79039E7006BD}" srcId="{CA8AD062-BF1A-4656-8B96-354D4C9F15FE}" destId="{B10F19E1-1EEB-4E8B-AC95-1D6F1A7FF7D7}" srcOrd="0" destOrd="0" parTransId="{A3BC904D-34CD-41E5-962C-C88E4055CFD1}" sibTransId="{A9236E0F-0C07-4B77-9227-5A85509CB83D}"/>
    <dgm:cxn modelId="{02A9D2B0-0B85-4665-8760-85828EBABBE9}" type="presParOf" srcId="{2584C15E-6C7B-4BD3-BF8E-ACBD5D391085}" destId="{37B3B3D5-5076-4157-961F-6712751A80F4}" srcOrd="0" destOrd="0" presId="urn:microsoft.com/office/officeart/2005/8/layout/radial4"/>
    <dgm:cxn modelId="{775AA7E4-1930-429D-98A8-797F7D9230E8}" type="presParOf" srcId="{2584C15E-6C7B-4BD3-BF8E-ACBD5D391085}" destId="{1D166151-4370-406A-9786-7D085391BFB1}" srcOrd="1" destOrd="0" presId="urn:microsoft.com/office/officeart/2005/8/layout/radial4"/>
    <dgm:cxn modelId="{5972E013-3879-44BE-A372-E77BFCE84D01}" type="presParOf" srcId="{2584C15E-6C7B-4BD3-BF8E-ACBD5D391085}" destId="{604541B8-D30A-4A64-81D4-787FED2F34D3}" srcOrd="2" destOrd="0" presId="urn:microsoft.com/office/officeart/2005/8/layout/radial4"/>
    <dgm:cxn modelId="{EA3BD2AD-D76E-4B57-8CA4-6E5D8AEA5B7C}" type="presParOf" srcId="{2584C15E-6C7B-4BD3-BF8E-ACBD5D391085}" destId="{52C2D98A-2D56-4FD4-9387-6EEB976CE82B}" srcOrd="3" destOrd="0" presId="urn:microsoft.com/office/officeart/2005/8/layout/radial4"/>
    <dgm:cxn modelId="{6A0BC73C-21AB-4CEB-8ED1-BF7C2548C548}" type="presParOf" srcId="{2584C15E-6C7B-4BD3-BF8E-ACBD5D391085}" destId="{0F2BF246-7746-4C4E-A130-CF47F5366463}" srcOrd="4" destOrd="0" presId="urn:microsoft.com/office/officeart/2005/8/layout/radial4"/>
    <dgm:cxn modelId="{21C8D3B8-5B61-423F-958E-0909C42A83F0}" type="presParOf" srcId="{2584C15E-6C7B-4BD3-BF8E-ACBD5D391085}" destId="{730D6DBB-7FCA-47F6-B82F-C7C50486D97D}" srcOrd="5" destOrd="0" presId="urn:microsoft.com/office/officeart/2005/8/layout/radial4"/>
    <dgm:cxn modelId="{F74ABBF2-DFC5-44E3-BA75-BD16C9535709}" type="presParOf" srcId="{2584C15E-6C7B-4BD3-BF8E-ACBD5D391085}" destId="{848070DE-3A9C-4078-9E00-C9928CA49B9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3B3CE8-ADC0-411D-B957-81DB600C8FF3}"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nn-NO"/>
        </a:p>
      </dgm:t>
    </dgm:pt>
    <dgm:pt modelId="{668C5F57-34A8-49A4-9147-577CE1F47341}">
      <dgm:prSet phldrT="[Tekst]"/>
      <dgm:spPr/>
      <dgm:t>
        <a:bodyPr/>
        <a:lstStyle/>
        <a:p>
          <a:r>
            <a:rPr lang="nb-NO" dirty="0" smtClean="0"/>
            <a:t>Brukar</a:t>
          </a:r>
          <a:endParaRPr lang="nn-NO" dirty="0"/>
        </a:p>
      </dgm:t>
    </dgm:pt>
    <dgm:pt modelId="{C62F67F0-CA8F-4952-8A23-A0FBFE452CBC}" type="parTrans" cxnId="{39A62212-E120-4AB6-BD5D-01F0FD0180DB}">
      <dgm:prSet/>
      <dgm:spPr/>
      <dgm:t>
        <a:bodyPr/>
        <a:lstStyle/>
        <a:p>
          <a:endParaRPr lang="nn-NO"/>
        </a:p>
      </dgm:t>
    </dgm:pt>
    <dgm:pt modelId="{7212B305-5189-4D50-9023-109BD324C42C}" type="sibTrans" cxnId="{39A62212-E120-4AB6-BD5D-01F0FD0180DB}">
      <dgm:prSet/>
      <dgm:spPr/>
      <dgm:t>
        <a:bodyPr/>
        <a:lstStyle/>
        <a:p>
          <a:endParaRPr lang="nn-NO"/>
        </a:p>
      </dgm:t>
    </dgm:pt>
    <dgm:pt modelId="{38E5A754-0641-4596-8101-47A4E0736E77}">
      <dgm:prSet phldrT="[Tekst]"/>
      <dgm:spPr/>
      <dgm:t>
        <a:bodyPr/>
        <a:lstStyle/>
        <a:p>
          <a:r>
            <a:rPr lang="nb-NO" dirty="0" smtClean="0"/>
            <a:t>Framtid</a:t>
          </a:r>
          <a:endParaRPr lang="nn-NO" dirty="0"/>
        </a:p>
      </dgm:t>
    </dgm:pt>
    <dgm:pt modelId="{BE7B1F56-DF8B-4FD0-A3F0-73376B343A92}" type="parTrans" cxnId="{981B0020-EC99-4D79-9BA4-A303628710C8}">
      <dgm:prSet/>
      <dgm:spPr/>
      <dgm:t>
        <a:bodyPr/>
        <a:lstStyle/>
        <a:p>
          <a:endParaRPr lang="nn-NO"/>
        </a:p>
      </dgm:t>
    </dgm:pt>
    <dgm:pt modelId="{831584E7-3E77-49AD-97EF-C75CE15C1F87}" type="sibTrans" cxnId="{981B0020-EC99-4D79-9BA4-A303628710C8}">
      <dgm:prSet/>
      <dgm:spPr/>
      <dgm:t>
        <a:bodyPr/>
        <a:lstStyle/>
        <a:p>
          <a:endParaRPr lang="nn-NO"/>
        </a:p>
      </dgm:t>
    </dgm:pt>
    <dgm:pt modelId="{AE7D8285-AB33-40CB-AA41-22EA08A5A443}">
      <dgm:prSet/>
      <dgm:spPr/>
      <dgm:t>
        <a:bodyPr/>
        <a:lstStyle/>
        <a:p>
          <a:r>
            <a:rPr lang="nb-NO" dirty="0" smtClean="0"/>
            <a:t>Familie</a:t>
          </a:r>
          <a:endParaRPr lang="nn-NO" dirty="0"/>
        </a:p>
      </dgm:t>
    </dgm:pt>
    <dgm:pt modelId="{C58242BE-931D-4A33-904E-98FCB1645937}" type="parTrans" cxnId="{BB272ACD-678F-44FC-AA7B-1B3BBE989523}">
      <dgm:prSet/>
      <dgm:spPr/>
      <dgm:t>
        <a:bodyPr/>
        <a:lstStyle/>
        <a:p>
          <a:endParaRPr lang="nn-NO"/>
        </a:p>
      </dgm:t>
    </dgm:pt>
    <dgm:pt modelId="{F673E600-4C48-4690-9DB3-F4AF56C8F7E6}" type="sibTrans" cxnId="{BB272ACD-678F-44FC-AA7B-1B3BBE989523}">
      <dgm:prSet/>
      <dgm:spPr/>
      <dgm:t>
        <a:bodyPr/>
        <a:lstStyle/>
        <a:p>
          <a:endParaRPr lang="nn-NO"/>
        </a:p>
      </dgm:t>
    </dgm:pt>
    <dgm:pt modelId="{27A31EA5-132B-438D-89F7-FCD25D92526E}">
      <dgm:prSet/>
      <dgm:spPr/>
      <dgm:t>
        <a:bodyPr/>
        <a:lstStyle/>
        <a:p>
          <a:r>
            <a:rPr lang="nb-NO" dirty="0" err="1" smtClean="0"/>
            <a:t>Draumar</a:t>
          </a:r>
          <a:endParaRPr lang="nn-NO" dirty="0"/>
        </a:p>
      </dgm:t>
    </dgm:pt>
    <dgm:pt modelId="{AE09B0BB-4F47-47FE-BEBA-29A1ED6D831A}" type="parTrans" cxnId="{09CA188F-3868-42BC-9073-C986F150624C}">
      <dgm:prSet/>
      <dgm:spPr/>
      <dgm:t>
        <a:bodyPr/>
        <a:lstStyle/>
        <a:p>
          <a:endParaRPr lang="nn-NO"/>
        </a:p>
      </dgm:t>
    </dgm:pt>
    <dgm:pt modelId="{36DC4A42-8D7E-47A6-9EEF-A6A1DD650DC5}" type="sibTrans" cxnId="{09CA188F-3868-42BC-9073-C986F150624C}">
      <dgm:prSet/>
      <dgm:spPr/>
      <dgm:t>
        <a:bodyPr/>
        <a:lstStyle/>
        <a:p>
          <a:endParaRPr lang="nn-NO"/>
        </a:p>
      </dgm:t>
    </dgm:pt>
    <dgm:pt modelId="{14D7389B-BB23-4076-810E-73F752293D13}">
      <dgm:prSet/>
      <dgm:spPr/>
      <dgm:t>
        <a:bodyPr/>
        <a:lstStyle/>
        <a:p>
          <a:r>
            <a:rPr lang="nb-NO" dirty="0" smtClean="0"/>
            <a:t>Fortid</a:t>
          </a:r>
          <a:endParaRPr lang="nn-NO" dirty="0"/>
        </a:p>
      </dgm:t>
    </dgm:pt>
    <dgm:pt modelId="{266825BB-9C40-463A-9C9E-9AE85288AA52}" type="parTrans" cxnId="{9BB39516-C231-43F5-A7C1-57A44EC8244E}">
      <dgm:prSet/>
      <dgm:spPr/>
      <dgm:t>
        <a:bodyPr/>
        <a:lstStyle/>
        <a:p>
          <a:endParaRPr lang="nn-NO"/>
        </a:p>
      </dgm:t>
    </dgm:pt>
    <dgm:pt modelId="{F10D4765-A16D-41BD-B7C7-F37B3F0D5E96}" type="sibTrans" cxnId="{9BB39516-C231-43F5-A7C1-57A44EC8244E}">
      <dgm:prSet/>
      <dgm:spPr/>
      <dgm:t>
        <a:bodyPr/>
        <a:lstStyle/>
        <a:p>
          <a:endParaRPr lang="nn-NO"/>
        </a:p>
      </dgm:t>
    </dgm:pt>
    <dgm:pt modelId="{930CAEFD-0BB3-4772-8F71-3AF8FDC4F6B1}">
      <dgm:prSet/>
      <dgm:spPr/>
      <dgm:t>
        <a:bodyPr/>
        <a:lstStyle/>
        <a:p>
          <a:r>
            <a:rPr lang="nb-NO" dirty="0" smtClean="0"/>
            <a:t>Arbeid</a:t>
          </a:r>
          <a:endParaRPr lang="nn-NO" dirty="0"/>
        </a:p>
      </dgm:t>
    </dgm:pt>
    <dgm:pt modelId="{4C30F46E-0892-412E-AC72-7BBD246D7525}" type="parTrans" cxnId="{93D89C12-440D-498B-AA52-B40872E03376}">
      <dgm:prSet/>
      <dgm:spPr/>
      <dgm:t>
        <a:bodyPr/>
        <a:lstStyle/>
        <a:p>
          <a:endParaRPr lang="nn-NO"/>
        </a:p>
      </dgm:t>
    </dgm:pt>
    <dgm:pt modelId="{5611B645-0BB9-4DFA-93D9-040CF19FDB43}" type="sibTrans" cxnId="{93D89C12-440D-498B-AA52-B40872E03376}">
      <dgm:prSet/>
      <dgm:spPr/>
      <dgm:t>
        <a:bodyPr/>
        <a:lstStyle/>
        <a:p>
          <a:endParaRPr lang="nn-NO"/>
        </a:p>
      </dgm:t>
    </dgm:pt>
    <dgm:pt modelId="{DEC4FA10-1293-42DD-B769-E75C3A784B86}" type="pres">
      <dgm:prSet presAssocID="{FE3B3CE8-ADC0-411D-B957-81DB600C8FF3}" presName="Name0" presStyleCnt="0">
        <dgm:presLayoutVars>
          <dgm:chMax val="1"/>
          <dgm:chPref val="1"/>
        </dgm:presLayoutVars>
      </dgm:prSet>
      <dgm:spPr/>
      <dgm:t>
        <a:bodyPr/>
        <a:lstStyle/>
        <a:p>
          <a:endParaRPr lang="nn-NO"/>
        </a:p>
      </dgm:t>
    </dgm:pt>
    <dgm:pt modelId="{C0601E95-F33D-4CE9-8483-CC7525EF31B5}" type="pres">
      <dgm:prSet presAssocID="{668C5F57-34A8-49A4-9147-577CE1F47341}" presName="Parent" presStyleLbl="node0" presStyleIdx="0" presStyleCnt="1" custLinFactNeighborX="16488" custLinFactNeighborY="1218">
        <dgm:presLayoutVars>
          <dgm:chMax val="5"/>
          <dgm:chPref val="5"/>
        </dgm:presLayoutVars>
      </dgm:prSet>
      <dgm:spPr/>
      <dgm:t>
        <a:bodyPr/>
        <a:lstStyle/>
        <a:p>
          <a:endParaRPr lang="nn-NO"/>
        </a:p>
      </dgm:t>
    </dgm:pt>
    <dgm:pt modelId="{21D084EE-7687-4981-A4CD-829123F31B03}" type="pres">
      <dgm:prSet presAssocID="{668C5F57-34A8-49A4-9147-577CE1F47341}" presName="Accent2" presStyleLbl="node1" presStyleIdx="0" presStyleCnt="19"/>
      <dgm:spPr/>
    </dgm:pt>
    <dgm:pt modelId="{9205F695-4E48-40EA-98A0-74FF4825D3F2}" type="pres">
      <dgm:prSet presAssocID="{668C5F57-34A8-49A4-9147-577CE1F47341}" presName="Accent3" presStyleLbl="node1" presStyleIdx="1" presStyleCnt="19"/>
      <dgm:spPr/>
    </dgm:pt>
    <dgm:pt modelId="{7CFEAA5D-6CFF-4DEA-8E27-3D8804EAFB7C}" type="pres">
      <dgm:prSet presAssocID="{668C5F57-34A8-49A4-9147-577CE1F47341}" presName="Accent4" presStyleLbl="node1" presStyleIdx="2" presStyleCnt="19"/>
      <dgm:spPr/>
    </dgm:pt>
    <dgm:pt modelId="{AE3C15C2-A8C5-4132-A2F3-697148527410}" type="pres">
      <dgm:prSet presAssocID="{668C5F57-34A8-49A4-9147-577CE1F47341}" presName="Accent5" presStyleLbl="node1" presStyleIdx="3" presStyleCnt="19"/>
      <dgm:spPr/>
    </dgm:pt>
    <dgm:pt modelId="{D7E89DEE-FF3E-4ACF-AB3A-9EE4103465B1}" type="pres">
      <dgm:prSet presAssocID="{668C5F57-34A8-49A4-9147-577CE1F47341}" presName="Accent6" presStyleLbl="node1" presStyleIdx="4" presStyleCnt="19"/>
      <dgm:spPr/>
    </dgm:pt>
    <dgm:pt modelId="{61983739-D0B1-4412-9AC7-F2D5405B8337}" type="pres">
      <dgm:prSet presAssocID="{38E5A754-0641-4596-8101-47A4E0736E77}" presName="Child1" presStyleLbl="node1" presStyleIdx="5" presStyleCnt="19">
        <dgm:presLayoutVars>
          <dgm:chMax val="0"/>
          <dgm:chPref val="0"/>
        </dgm:presLayoutVars>
      </dgm:prSet>
      <dgm:spPr/>
      <dgm:t>
        <a:bodyPr/>
        <a:lstStyle/>
        <a:p>
          <a:endParaRPr lang="nn-NO"/>
        </a:p>
      </dgm:t>
    </dgm:pt>
    <dgm:pt modelId="{9CF5BCF0-F613-4BDF-90FD-0F2B350E8CEA}" type="pres">
      <dgm:prSet presAssocID="{38E5A754-0641-4596-8101-47A4E0736E77}" presName="Accent7" presStyleCnt="0"/>
      <dgm:spPr/>
    </dgm:pt>
    <dgm:pt modelId="{E2B4AA6A-29AF-43A9-83B0-B6349F03A861}" type="pres">
      <dgm:prSet presAssocID="{38E5A754-0641-4596-8101-47A4E0736E77}" presName="AccentHold1" presStyleLbl="node1" presStyleIdx="6" presStyleCnt="19"/>
      <dgm:spPr/>
    </dgm:pt>
    <dgm:pt modelId="{6CC92A5C-AD8A-457E-B184-9503563931C3}" type="pres">
      <dgm:prSet presAssocID="{38E5A754-0641-4596-8101-47A4E0736E77}" presName="Accent8" presStyleCnt="0"/>
      <dgm:spPr/>
    </dgm:pt>
    <dgm:pt modelId="{DDC04003-1140-475A-AD19-9A201EF8D0AE}" type="pres">
      <dgm:prSet presAssocID="{38E5A754-0641-4596-8101-47A4E0736E77}" presName="AccentHold2" presStyleLbl="node1" presStyleIdx="7" presStyleCnt="19"/>
      <dgm:spPr/>
    </dgm:pt>
    <dgm:pt modelId="{9783C53A-45EB-4413-98B3-EB043AE4F7FF}" type="pres">
      <dgm:prSet presAssocID="{27A31EA5-132B-438D-89F7-FCD25D92526E}" presName="Child2" presStyleLbl="node1" presStyleIdx="8" presStyleCnt="19">
        <dgm:presLayoutVars>
          <dgm:chMax val="0"/>
          <dgm:chPref val="0"/>
        </dgm:presLayoutVars>
      </dgm:prSet>
      <dgm:spPr/>
      <dgm:t>
        <a:bodyPr/>
        <a:lstStyle/>
        <a:p>
          <a:endParaRPr lang="nn-NO"/>
        </a:p>
      </dgm:t>
    </dgm:pt>
    <dgm:pt modelId="{35988776-317D-4D64-81F7-4F25EC6AE704}" type="pres">
      <dgm:prSet presAssocID="{27A31EA5-132B-438D-89F7-FCD25D92526E}" presName="Accent9" presStyleCnt="0"/>
      <dgm:spPr/>
    </dgm:pt>
    <dgm:pt modelId="{2806983D-C67B-4F6E-B1B8-C2F5EF707902}" type="pres">
      <dgm:prSet presAssocID="{27A31EA5-132B-438D-89F7-FCD25D92526E}" presName="AccentHold1" presStyleLbl="node1" presStyleIdx="9" presStyleCnt="19"/>
      <dgm:spPr/>
    </dgm:pt>
    <dgm:pt modelId="{68D065F5-6077-4657-9DB0-FF48C3010EB3}" type="pres">
      <dgm:prSet presAssocID="{27A31EA5-132B-438D-89F7-FCD25D92526E}" presName="Accent10" presStyleCnt="0"/>
      <dgm:spPr/>
    </dgm:pt>
    <dgm:pt modelId="{0F582CE4-EED9-4D1F-B551-04CEF6FA120F}" type="pres">
      <dgm:prSet presAssocID="{27A31EA5-132B-438D-89F7-FCD25D92526E}" presName="AccentHold2" presStyleLbl="node1" presStyleIdx="10" presStyleCnt="19"/>
      <dgm:spPr/>
    </dgm:pt>
    <dgm:pt modelId="{F37C2307-AEE2-4D1C-AA00-E92FCCB2FA37}" type="pres">
      <dgm:prSet presAssocID="{27A31EA5-132B-438D-89F7-FCD25D92526E}" presName="Accent11" presStyleCnt="0"/>
      <dgm:spPr/>
    </dgm:pt>
    <dgm:pt modelId="{9F860FC6-9BE4-48B4-80EB-D49891F830E1}" type="pres">
      <dgm:prSet presAssocID="{27A31EA5-132B-438D-89F7-FCD25D92526E}" presName="AccentHold3" presStyleLbl="node1" presStyleIdx="11" presStyleCnt="19"/>
      <dgm:spPr/>
    </dgm:pt>
    <dgm:pt modelId="{A892152D-B569-4438-9722-BC4C40D0F6AA}" type="pres">
      <dgm:prSet presAssocID="{930CAEFD-0BB3-4772-8F71-3AF8FDC4F6B1}" presName="Child3" presStyleLbl="node1" presStyleIdx="12" presStyleCnt="19">
        <dgm:presLayoutVars>
          <dgm:chMax val="0"/>
          <dgm:chPref val="0"/>
        </dgm:presLayoutVars>
      </dgm:prSet>
      <dgm:spPr/>
      <dgm:t>
        <a:bodyPr/>
        <a:lstStyle/>
        <a:p>
          <a:endParaRPr lang="nn-NO"/>
        </a:p>
      </dgm:t>
    </dgm:pt>
    <dgm:pt modelId="{2D49A70E-8DFD-4555-9684-35B1F965197A}" type="pres">
      <dgm:prSet presAssocID="{930CAEFD-0BB3-4772-8F71-3AF8FDC4F6B1}" presName="Accent12" presStyleCnt="0"/>
      <dgm:spPr/>
    </dgm:pt>
    <dgm:pt modelId="{EE93409F-CD16-45E0-8D3B-AF04679174EE}" type="pres">
      <dgm:prSet presAssocID="{930CAEFD-0BB3-4772-8F71-3AF8FDC4F6B1}" presName="AccentHold1" presStyleLbl="node1" presStyleIdx="13" presStyleCnt="19"/>
      <dgm:spPr/>
    </dgm:pt>
    <dgm:pt modelId="{B1B669DD-E632-4073-86B9-E9D4D16AE8AA}" type="pres">
      <dgm:prSet presAssocID="{14D7389B-BB23-4076-810E-73F752293D13}" presName="Child4" presStyleLbl="node1" presStyleIdx="14" presStyleCnt="19">
        <dgm:presLayoutVars>
          <dgm:chMax val="0"/>
          <dgm:chPref val="0"/>
        </dgm:presLayoutVars>
      </dgm:prSet>
      <dgm:spPr/>
      <dgm:t>
        <a:bodyPr/>
        <a:lstStyle/>
        <a:p>
          <a:endParaRPr lang="nn-NO"/>
        </a:p>
      </dgm:t>
    </dgm:pt>
    <dgm:pt modelId="{C2D33E64-11C0-480D-92EF-7934708C821C}" type="pres">
      <dgm:prSet presAssocID="{14D7389B-BB23-4076-810E-73F752293D13}" presName="Accent13" presStyleCnt="0"/>
      <dgm:spPr/>
    </dgm:pt>
    <dgm:pt modelId="{6DAE84AF-75F1-4A91-A532-C736247EAC28}" type="pres">
      <dgm:prSet presAssocID="{14D7389B-BB23-4076-810E-73F752293D13}" presName="AccentHold1" presStyleLbl="node1" presStyleIdx="15" presStyleCnt="19"/>
      <dgm:spPr/>
    </dgm:pt>
    <dgm:pt modelId="{2FCD4A45-EE62-477D-B1FE-CA75E4E06274}" type="pres">
      <dgm:prSet presAssocID="{AE7D8285-AB33-40CB-AA41-22EA08A5A443}" presName="Child5" presStyleLbl="node1" presStyleIdx="16" presStyleCnt="19">
        <dgm:presLayoutVars>
          <dgm:chMax val="0"/>
          <dgm:chPref val="0"/>
        </dgm:presLayoutVars>
      </dgm:prSet>
      <dgm:spPr/>
      <dgm:t>
        <a:bodyPr/>
        <a:lstStyle/>
        <a:p>
          <a:endParaRPr lang="nn-NO"/>
        </a:p>
      </dgm:t>
    </dgm:pt>
    <dgm:pt modelId="{5AC8B747-821E-4CFF-B260-BE28B4132268}" type="pres">
      <dgm:prSet presAssocID="{AE7D8285-AB33-40CB-AA41-22EA08A5A443}" presName="Accent15" presStyleCnt="0"/>
      <dgm:spPr/>
    </dgm:pt>
    <dgm:pt modelId="{2F4D81AA-E9B4-4BB7-8452-650E11D14592}" type="pres">
      <dgm:prSet presAssocID="{AE7D8285-AB33-40CB-AA41-22EA08A5A443}" presName="AccentHold2" presStyleLbl="node1" presStyleIdx="17" presStyleCnt="19"/>
      <dgm:spPr/>
    </dgm:pt>
    <dgm:pt modelId="{82242325-7C2A-47BA-AFEA-9E203E43D6D1}" type="pres">
      <dgm:prSet presAssocID="{AE7D8285-AB33-40CB-AA41-22EA08A5A443}" presName="Accent16" presStyleCnt="0"/>
      <dgm:spPr/>
    </dgm:pt>
    <dgm:pt modelId="{9A03BE27-AF88-4E10-880A-518A50CC96A6}" type="pres">
      <dgm:prSet presAssocID="{AE7D8285-AB33-40CB-AA41-22EA08A5A443}" presName="AccentHold3" presStyleLbl="node1" presStyleIdx="18" presStyleCnt="19"/>
      <dgm:spPr/>
    </dgm:pt>
  </dgm:ptLst>
  <dgm:cxnLst>
    <dgm:cxn modelId="{0ADF4B94-B108-4817-8314-228748B4AAC4}" type="presOf" srcId="{27A31EA5-132B-438D-89F7-FCD25D92526E}" destId="{9783C53A-45EB-4413-98B3-EB043AE4F7FF}" srcOrd="0" destOrd="0" presId="urn:microsoft.com/office/officeart/2009/3/layout/CircleRelationship"/>
    <dgm:cxn modelId="{B6BF2977-3B63-4C65-B94B-E85FDAAB9175}" type="presOf" srcId="{930CAEFD-0BB3-4772-8F71-3AF8FDC4F6B1}" destId="{A892152D-B569-4438-9722-BC4C40D0F6AA}" srcOrd="0" destOrd="0" presId="urn:microsoft.com/office/officeart/2009/3/layout/CircleRelationship"/>
    <dgm:cxn modelId="{AB027FBD-3F85-42E1-82D6-55078D2EF16B}" type="presOf" srcId="{668C5F57-34A8-49A4-9147-577CE1F47341}" destId="{C0601E95-F33D-4CE9-8483-CC7525EF31B5}" srcOrd="0" destOrd="0" presId="urn:microsoft.com/office/officeart/2009/3/layout/CircleRelationship"/>
    <dgm:cxn modelId="{39A62212-E120-4AB6-BD5D-01F0FD0180DB}" srcId="{FE3B3CE8-ADC0-411D-B957-81DB600C8FF3}" destId="{668C5F57-34A8-49A4-9147-577CE1F47341}" srcOrd="0" destOrd="0" parTransId="{C62F67F0-CA8F-4952-8A23-A0FBFE452CBC}" sibTransId="{7212B305-5189-4D50-9023-109BD324C42C}"/>
    <dgm:cxn modelId="{09CA188F-3868-42BC-9073-C986F150624C}" srcId="{668C5F57-34A8-49A4-9147-577CE1F47341}" destId="{27A31EA5-132B-438D-89F7-FCD25D92526E}" srcOrd="1" destOrd="0" parTransId="{AE09B0BB-4F47-47FE-BEBA-29A1ED6D831A}" sibTransId="{36DC4A42-8D7E-47A6-9EEF-A6A1DD650DC5}"/>
    <dgm:cxn modelId="{097571D4-74F0-412D-B3DB-C453B8FA7A0F}" type="presOf" srcId="{AE7D8285-AB33-40CB-AA41-22EA08A5A443}" destId="{2FCD4A45-EE62-477D-B1FE-CA75E4E06274}" srcOrd="0" destOrd="0" presId="urn:microsoft.com/office/officeart/2009/3/layout/CircleRelationship"/>
    <dgm:cxn modelId="{9BB39516-C231-43F5-A7C1-57A44EC8244E}" srcId="{668C5F57-34A8-49A4-9147-577CE1F47341}" destId="{14D7389B-BB23-4076-810E-73F752293D13}" srcOrd="3" destOrd="0" parTransId="{266825BB-9C40-463A-9C9E-9AE85288AA52}" sibTransId="{F10D4765-A16D-41BD-B7C7-F37B3F0D5E96}"/>
    <dgm:cxn modelId="{BB272ACD-678F-44FC-AA7B-1B3BBE989523}" srcId="{668C5F57-34A8-49A4-9147-577CE1F47341}" destId="{AE7D8285-AB33-40CB-AA41-22EA08A5A443}" srcOrd="4" destOrd="0" parTransId="{C58242BE-931D-4A33-904E-98FCB1645937}" sibTransId="{F673E600-4C48-4690-9DB3-F4AF56C8F7E6}"/>
    <dgm:cxn modelId="{981B0020-EC99-4D79-9BA4-A303628710C8}" srcId="{668C5F57-34A8-49A4-9147-577CE1F47341}" destId="{38E5A754-0641-4596-8101-47A4E0736E77}" srcOrd="0" destOrd="0" parTransId="{BE7B1F56-DF8B-4FD0-A3F0-73376B343A92}" sibTransId="{831584E7-3E77-49AD-97EF-C75CE15C1F87}"/>
    <dgm:cxn modelId="{CC60F533-955E-4A62-9556-CAB6F64935CC}" type="presOf" srcId="{38E5A754-0641-4596-8101-47A4E0736E77}" destId="{61983739-D0B1-4412-9AC7-F2D5405B8337}" srcOrd="0" destOrd="0" presId="urn:microsoft.com/office/officeart/2009/3/layout/CircleRelationship"/>
    <dgm:cxn modelId="{49CC7CB1-F10C-41B0-B9EF-C5ADDC05955A}" type="presOf" srcId="{14D7389B-BB23-4076-810E-73F752293D13}" destId="{B1B669DD-E632-4073-86B9-E9D4D16AE8AA}" srcOrd="0" destOrd="0" presId="urn:microsoft.com/office/officeart/2009/3/layout/CircleRelationship"/>
    <dgm:cxn modelId="{47FCD8AC-6145-4C14-B2B4-253DFA2A4BAF}" type="presOf" srcId="{FE3B3CE8-ADC0-411D-B957-81DB600C8FF3}" destId="{DEC4FA10-1293-42DD-B769-E75C3A784B86}" srcOrd="0" destOrd="0" presId="urn:microsoft.com/office/officeart/2009/3/layout/CircleRelationship"/>
    <dgm:cxn modelId="{93D89C12-440D-498B-AA52-B40872E03376}" srcId="{668C5F57-34A8-49A4-9147-577CE1F47341}" destId="{930CAEFD-0BB3-4772-8F71-3AF8FDC4F6B1}" srcOrd="2" destOrd="0" parTransId="{4C30F46E-0892-412E-AC72-7BBD246D7525}" sibTransId="{5611B645-0BB9-4DFA-93D9-040CF19FDB43}"/>
    <dgm:cxn modelId="{0C05A1FB-01FA-42C5-8E26-C45EA0BB2001}" type="presParOf" srcId="{DEC4FA10-1293-42DD-B769-E75C3A784B86}" destId="{C0601E95-F33D-4CE9-8483-CC7525EF31B5}" srcOrd="0" destOrd="0" presId="urn:microsoft.com/office/officeart/2009/3/layout/CircleRelationship"/>
    <dgm:cxn modelId="{A0CB2E12-7325-4392-B07E-839E127FA4E0}" type="presParOf" srcId="{DEC4FA10-1293-42DD-B769-E75C3A784B86}" destId="{21D084EE-7687-4981-A4CD-829123F31B03}" srcOrd="1" destOrd="0" presId="urn:microsoft.com/office/officeart/2009/3/layout/CircleRelationship"/>
    <dgm:cxn modelId="{53389B5F-7D2A-43D6-B89C-DEB690D0DDF2}" type="presParOf" srcId="{DEC4FA10-1293-42DD-B769-E75C3A784B86}" destId="{9205F695-4E48-40EA-98A0-74FF4825D3F2}" srcOrd="2" destOrd="0" presId="urn:microsoft.com/office/officeart/2009/3/layout/CircleRelationship"/>
    <dgm:cxn modelId="{3160DDE7-95DA-4DDE-9A98-5FA76755EC12}" type="presParOf" srcId="{DEC4FA10-1293-42DD-B769-E75C3A784B86}" destId="{7CFEAA5D-6CFF-4DEA-8E27-3D8804EAFB7C}" srcOrd="3" destOrd="0" presId="urn:microsoft.com/office/officeart/2009/3/layout/CircleRelationship"/>
    <dgm:cxn modelId="{3B5F5673-18BE-4AA9-A183-A024CDE9B1FF}" type="presParOf" srcId="{DEC4FA10-1293-42DD-B769-E75C3A784B86}" destId="{AE3C15C2-A8C5-4132-A2F3-697148527410}" srcOrd="4" destOrd="0" presId="urn:microsoft.com/office/officeart/2009/3/layout/CircleRelationship"/>
    <dgm:cxn modelId="{9287AE4F-21E5-4D6B-95DD-9B6AD43BC3C9}" type="presParOf" srcId="{DEC4FA10-1293-42DD-B769-E75C3A784B86}" destId="{D7E89DEE-FF3E-4ACF-AB3A-9EE4103465B1}" srcOrd="5" destOrd="0" presId="urn:microsoft.com/office/officeart/2009/3/layout/CircleRelationship"/>
    <dgm:cxn modelId="{F30277F5-8037-4627-A0BE-22F25D4F902F}" type="presParOf" srcId="{DEC4FA10-1293-42DD-B769-E75C3A784B86}" destId="{61983739-D0B1-4412-9AC7-F2D5405B8337}" srcOrd="6" destOrd="0" presId="urn:microsoft.com/office/officeart/2009/3/layout/CircleRelationship"/>
    <dgm:cxn modelId="{BBE4A83F-5175-4C93-8B91-ECA072ED97D2}" type="presParOf" srcId="{DEC4FA10-1293-42DD-B769-E75C3A784B86}" destId="{9CF5BCF0-F613-4BDF-90FD-0F2B350E8CEA}" srcOrd="7" destOrd="0" presId="urn:microsoft.com/office/officeart/2009/3/layout/CircleRelationship"/>
    <dgm:cxn modelId="{BCA967D4-5A89-42B2-B944-6B8952263831}" type="presParOf" srcId="{9CF5BCF0-F613-4BDF-90FD-0F2B350E8CEA}" destId="{E2B4AA6A-29AF-43A9-83B0-B6349F03A861}" srcOrd="0" destOrd="0" presId="urn:microsoft.com/office/officeart/2009/3/layout/CircleRelationship"/>
    <dgm:cxn modelId="{E60A6042-4A5D-4A75-95FD-F8E5F8F6F260}" type="presParOf" srcId="{DEC4FA10-1293-42DD-B769-E75C3A784B86}" destId="{6CC92A5C-AD8A-457E-B184-9503563931C3}" srcOrd="8" destOrd="0" presId="urn:microsoft.com/office/officeart/2009/3/layout/CircleRelationship"/>
    <dgm:cxn modelId="{184F2BCF-F3A4-4E31-B221-D07CEAFA2215}" type="presParOf" srcId="{6CC92A5C-AD8A-457E-B184-9503563931C3}" destId="{DDC04003-1140-475A-AD19-9A201EF8D0AE}" srcOrd="0" destOrd="0" presId="urn:microsoft.com/office/officeart/2009/3/layout/CircleRelationship"/>
    <dgm:cxn modelId="{360DD92B-675A-4206-B3FF-73342AD32181}" type="presParOf" srcId="{DEC4FA10-1293-42DD-B769-E75C3A784B86}" destId="{9783C53A-45EB-4413-98B3-EB043AE4F7FF}" srcOrd="9" destOrd="0" presId="urn:microsoft.com/office/officeart/2009/3/layout/CircleRelationship"/>
    <dgm:cxn modelId="{E99F35AC-467C-41D3-A3BF-71BFA4C43F8C}" type="presParOf" srcId="{DEC4FA10-1293-42DD-B769-E75C3A784B86}" destId="{35988776-317D-4D64-81F7-4F25EC6AE704}" srcOrd="10" destOrd="0" presId="urn:microsoft.com/office/officeart/2009/3/layout/CircleRelationship"/>
    <dgm:cxn modelId="{A1DEF1FB-C315-4E62-8D80-A6435D5028A1}" type="presParOf" srcId="{35988776-317D-4D64-81F7-4F25EC6AE704}" destId="{2806983D-C67B-4F6E-B1B8-C2F5EF707902}" srcOrd="0" destOrd="0" presId="urn:microsoft.com/office/officeart/2009/3/layout/CircleRelationship"/>
    <dgm:cxn modelId="{D10C200A-A763-42EF-8AFF-4F48C2DF7194}" type="presParOf" srcId="{DEC4FA10-1293-42DD-B769-E75C3A784B86}" destId="{68D065F5-6077-4657-9DB0-FF48C3010EB3}" srcOrd="11" destOrd="0" presId="urn:microsoft.com/office/officeart/2009/3/layout/CircleRelationship"/>
    <dgm:cxn modelId="{118BE765-8B14-414C-B388-26039F52078C}" type="presParOf" srcId="{68D065F5-6077-4657-9DB0-FF48C3010EB3}" destId="{0F582CE4-EED9-4D1F-B551-04CEF6FA120F}" srcOrd="0" destOrd="0" presId="urn:microsoft.com/office/officeart/2009/3/layout/CircleRelationship"/>
    <dgm:cxn modelId="{B0C83006-9111-4445-B594-4326AC09F090}" type="presParOf" srcId="{DEC4FA10-1293-42DD-B769-E75C3A784B86}" destId="{F37C2307-AEE2-4D1C-AA00-E92FCCB2FA37}" srcOrd="12" destOrd="0" presId="urn:microsoft.com/office/officeart/2009/3/layout/CircleRelationship"/>
    <dgm:cxn modelId="{9826F4AA-E10C-4DCE-8DCB-A7455BD5EF63}" type="presParOf" srcId="{F37C2307-AEE2-4D1C-AA00-E92FCCB2FA37}" destId="{9F860FC6-9BE4-48B4-80EB-D49891F830E1}" srcOrd="0" destOrd="0" presId="urn:microsoft.com/office/officeart/2009/3/layout/CircleRelationship"/>
    <dgm:cxn modelId="{04452932-C336-443E-A191-5EFF531CF229}" type="presParOf" srcId="{DEC4FA10-1293-42DD-B769-E75C3A784B86}" destId="{A892152D-B569-4438-9722-BC4C40D0F6AA}" srcOrd="13" destOrd="0" presId="urn:microsoft.com/office/officeart/2009/3/layout/CircleRelationship"/>
    <dgm:cxn modelId="{02363142-DE07-44E2-9EB4-6ECDAB876EDC}" type="presParOf" srcId="{DEC4FA10-1293-42DD-B769-E75C3A784B86}" destId="{2D49A70E-8DFD-4555-9684-35B1F965197A}" srcOrd="14" destOrd="0" presId="urn:microsoft.com/office/officeart/2009/3/layout/CircleRelationship"/>
    <dgm:cxn modelId="{7CC64033-7B54-4938-B39C-00B868C9CE68}" type="presParOf" srcId="{2D49A70E-8DFD-4555-9684-35B1F965197A}" destId="{EE93409F-CD16-45E0-8D3B-AF04679174EE}" srcOrd="0" destOrd="0" presId="urn:microsoft.com/office/officeart/2009/3/layout/CircleRelationship"/>
    <dgm:cxn modelId="{C76A7874-2037-426E-BC3B-3ECFAD5BF4DA}" type="presParOf" srcId="{DEC4FA10-1293-42DD-B769-E75C3A784B86}" destId="{B1B669DD-E632-4073-86B9-E9D4D16AE8AA}" srcOrd="15" destOrd="0" presId="urn:microsoft.com/office/officeart/2009/3/layout/CircleRelationship"/>
    <dgm:cxn modelId="{681689EF-6A8A-4F0D-8889-F298E0603D31}" type="presParOf" srcId="{DEC4FA10-1293-42DD-B769-E75C3A784B86}" destId="{C2D33E64-11C0-480D-92EF-7934708C821C}" srcOrd="16" destOrd="0" presId="urn:microsoft.com/office/officeart/2009/3/layout/CircleRelationship"/>
    <dgm:cxn modelId="{BC1C7D12-BA50-41D3-AFF6-69987741EB0E}" type="presParOf" srcId="{C2D33E64-11C0-480D-92EF-7934708C821C}" destId="{6DAE84AF-75F1-4A91-A532-C736247EAC28}" srcOrd="0" destOrd="0" presId="urn:microsoft.com/office/officeart/2009/3/layout/CircleRelationship"/>
    <dgm:cxn modelId="{5CB6B656-1C80-48EF-A712-18EA324E475D}" type="presParOf" srcId="{DEC4FA10-1293-42DD-B769-E75C3A784B86}" destId="{2FCD4A45-EE62-477D-B1FE-CA75E4E06274}" srcOrd="17" destOrd="0" presId="urn:microsoft.com/office/officeart/2009/3/layout/CircleRelationship"/>
    <dgm:cxn modelId="{8A4C73A8-6CDE-4185-BF19-CD086F013CAF}" type="presParOf" srcId="{DEC4FA10-1293-42DD-B769-E75C3A784B86}" destId="{5AC8B747-821E-4CFF-B260-BE28B4132268}" srcOrd="18" destOrd="0" presId="urn:microsoft.com/office/officeart/2009/3/layout/CircleRelationship"/>
    <dgm:cxn modelId="{6769F9F3-0551-44CA-B437-072327F9E59F}" type="presParOf" srcId="{5AC8B747-821E-4CFF-B260-BE28B4132268}" destId="{2F4D81AA-E9B4-4BB7-8452-650E11D14592}" srcOrd="0" destOrd="0" presId="urn:microsoft.com/office/officeart/2009/3/layout/CircleRelationship"/>
    <dgm:cxn modelId="{B6CE4468-7A64-4737-9C5E-C5DBCE805756}" type="presParOf" srcId="{DEC4FA10-1293-42DD-B769-E75C3A784B86}" destId="{82242325-7C2A-47BA-AFEA-9E203E43D6D1}" srcOrd="19" destOrd="0" presId="urn:microsoft.com/office/officeart/2009/3/layout/CircleRelationship"/>
    <dgm:cxn modelId="{B9FEC46F-25C1-4B68-BDEA-358AAED72A6A}" type="presParOf" srcId="{82242325-7C2A-47BA-AFEA-9E203E43D6D1}" destId="{9A03BE27-AF88-4E10-880A-518A50CC96A6}"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69AF78-8101-42E8-87B5-CCE4722E54C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nn-NO"/>
        </a:p>
      </dgm:t>
    </dgm:pt>
    <dgm:pt modelId="{2275C18B-096A-442B-B503-C266A727B062}">
      <dgm:prSet phldrT="[Tekst]"/>
      <dgm:spPr/>
      <dgm:t>
        <a:bodyPr/>
        <a:lstStyle/>
        <a:p>
          <a:r>
            <a:rPr lang="nb-NO" dirty="0" err="1" smtClean="0"/>
            <a:t>Hovuddel</a:t>
          </a:r>
          <a:endParaRPr lang="nn-NO" dirty="0"/>
        </a:p>
      </dgm:t>
    </dgm:pt>
    <dgm:pt modelId="{169658A6-E553-4006-969C-70945AEEF35B}" type="parTrans" cxnId="{A49620FA-C0AA-4510-8FC6-E5863160F7E5}">
      <dgm:prSet/>
      <dgm:spPr/>
      <dgm:t>
        <a:bodyPr/>
        <a:lstStyle/>
        <a:p>
          <a:endParaRPr lang="nn-NO"/>
        </a:p>
      </dgm:t>
    </dgm:pt>
    <dgm:pt modelId="{888ED754-AE73-4BA1-86E4-CACEAE0F4624}" type="sibTrans" cxnId="{A49620FA-C0AA-4510-8FC6-E5863160F7E5}">
      <dgm:prSet/>
      <dgm:spPr/>
      <dgm:t>
        <a:bodyPr/>
        <a:lstStyle/>
        <a:p>
          <a:endParaRPr lang="nn-NO"/>
        </a:p>
      </dgm:t>
    </dgm:pt>
    <dgm:pt modelId="{E87EE678-2665-47EB-8A84-F91C6F5DFEE7}">
      <dgm:prSet phldrT="[Tekst]"/>
      <dgm:spPr/>
      <dgm:t>
        <a:bodyPr/>
        <a:lstStyle/>
        <a:p>
          <a:r>
            <a:rPr lang="nb-NO" dirty="0" smtClean="0"/>
            <a:t>Arbeidspraksis</a:t>
          </a:r>
          <a:endParaRPr lang="nn-NO" dirty="0"/>
        </a:p>
      </dgm:t>
    </dgm:pt>
    <dgm:pt modelId="{A14632CF-4838-4D45-A754-CE8B83D0EDCA}" type="parTrans" cxnId="{CDA153CB-7AA4-4F74-A219-F64931920719}">
      <dgm:prSet/>
      <dgm:spPr/>
      <dgm:t>
        <a:bodyPr/>
        <a:lstStyle/>
        <a:p>
          <a:endParaRPr lang="nn-NO"/>
        </a:p>
      </dgm:t>
    </dgm:pt>
    <dgm:pt modelId="{1BB7CBEC-75C3-4930-A3CA-8A9A967E7508}" type="sibTrans" cxnId="{CDA153CB-7AA4-4F74-A219-F64931920719}">
      <dgm:prSet/>
      <dgm:spPr/>
      <dgm:t>
        <a:bodyPr/>
        <a:lstStyle/>
        <a:p>
          <a:endParaRPr lang="nn-NO"/>
        </a:p>
      </dgm:t>
    </dgm:pt>
    <dgm:pt modelId="{2669BCD1-FE35-4B07-8479-9B2A996A2EC7}">
      <dgm:prSet phldrT="[Tekst]"/>
      <dgm:spPr/>
      <dgm:t>
        <a:bodyPr/>
        <a:lstStyle/>
        <a:p>
          <a:r>
            <a:rPr lang="nb-NO" dirty="0" smtClean="0"/>
            <a:t>Arbeidsrelatert aktivitet</a:t>
          </a:r>
          <a:endParaRPr lang="nn-NO" dirty="0"/>
        </a:p>
      </dgm:t>
    </dgm:pt>
    <dgm:pt modelId="{B5C20DFB-358B-4867-8AFF-145A577E3B4D}" type="parTrans" cxnId="{691BF826-9988-475C-8C8E-C6836A0002A3}">
      <dgm:prSet/>
      <dgm:spPr/>
      <dgm:t>
        <a:bodyPr/>
        <a:lstStyle/>
        <a:p>
          <a:endParaRPr lang="nn-NO"/>
        </a:p>
      </dgm:t>
    </dgm:pt>
    <dgm:pt modelId="{3AE886E4-E235-47D4-BB67-BF599167EBF3}" type="sibTrans" cxnId="{691BF826-9988-475C-8C8E-C6836A0002A3}">
      <dgm:prSet/>
      <dgm:spPr/>
      <dgm:t>
        <a:bodyPr/>
        <a:lstStyle/>
        <a:p>
          <a:endParaRPr lang="nn-NO"/>
        </a:p>
      </dgm:t>
    </dgm:pt>
    <dgm:pt modelId="{DC3528DB-87D5-4D63-AEF2-2050B1C4165B}">
      <dgm:prSet phldrT="[Tekst]"/>
      <dgm:spPr/>
      <dgm:t>
        <a:bodyPr/>
        <a:lstStyle/>
        <a:p>
          <a:r>
            <a:rPr lang="nb-NO" dirty="0" smtClean="0"/>
            <a:t>Helserelatert del</a:t>
          </a:r>
          <a:endParaRPr lang="nn-NO" dirty="0"/>
        </a:p>
      </dgm:t>
    </dgm:pt>
    <dgm:pt modelId="{5B6B1D97-B25A-443F-82CD-FDA16C509AF5}" type="parTrans" cxnId="{F7AD0E8F-D8C3-4C38-AB04-0A39F90BE813}">
      <dgm:prSet/>
      <dgm:spPr/>
      <dgm:t>
        <a:bodyPr/>
        <a:lstStyle/>
        <a:p>
          <a:endParaRPr lang="nn-NO"/>
        </a:p>
      </dgm:t>
    </dgm:pt>
    <dgm:pt modelId="{F7B749A5-63FB-42DC-8B52-9CDB17F74DDF}" type="sibTrans" cxnId="{F7AD0E8F-D8C3-4C38-AB04-0A39F90BE813}">
      <dgm:prSet/>
      <dgm:spPr/>
      <dgm:t>
        <a:bodyPr/>
        <a:lstStyle/>
        <a:p>
          <a:endParaRPr lang="nn-NO"/>
        </a:p>
      </dgm:t>
    </dgm:pt>
    <dgm:pt modelId="{2B8C16CA-E69D-4004-BF05-13FEE2759E35}">
      <dgm:prSet phldrT="[Tekst]"/>
      <dgm:spPr/>
      <dgm:t>
        <a:bodyPr/>
        <a:lstStyle/>
        <a:p>
          <a:r>
            <a:rPr lang="nb-NO" dirty="0" smtClean="0"/>
            <a:t>Psykolog</a:t>
          </a:r>
          <a:endParaRPr lang="nn-NO" dirty="0"/>
        </a:p>
      </dgm:t>
    </dgm:pt>
    <dgm:pt modelId="{E4D0B6E9-69FA-4AEF-9DCC-095D1A97DEE9}" type="parTrans" cxnId="{EB7210AA-2DC2-4C1C-A869-C97FA6DDA52D}">
      <dgm:prSet/>
      <dgm:spPr/>
      <dgm:t>
        <a:bodyPr/>
        <a:lstStyle/>
        <a:p>
          <a:endParaRPr lang="nn-NO"/>
        </a:p>
      </dgm:t>
    </dgm:pt>
    <dgm:pt modelId="{664B533A-AF6C-4E6C-AE60-3B55D7C80732}" type="sibTrans" cxnId="{EB7210AA-2DC2-4C1C-A869-C97FA6DDA52D}">
      <dgm:prSet/>
      <dgm:spPr/>
      <dgm:t>
        <a:bodyPr/>
        <a:lstStyle/>
        <a:p>
          <a:endParaRPr lang="nn-NO"/>
        </a:p>
      </dgm:t>
    </dgm:pt>
    <dgm:pt modelId="{1620DCDD-6F86-484F-834C-FB6409FDE94B}">
      <dgm:prSet phldrT="[Tekst]"/>
      <dgm:spPr/>
      <dgm:t>
        <a:bodyPr/>
        <a:lstStyle/>
        <a:p>
          <a:r>
            <a:rPr lang="nb-NO" dirty="0" smtClean="0"/>
            <a:t>Avkobling</a:t>
          </a:r>
          <a:endParaRPr lang="nn-NO" dirty="0"/>
        </a:p>
      </dgm:t>
    </dgm:pt>
    <dgm:pt modelId="{1191214E-F643-46A7-BB7F-AEC5BC31AEF6}" type="parTrans" cxnId="{6B1B652D-5DF9-4979-97CF-FB7E7DB61F4F}">
      <dgm:prSet/>
      <dgm:spPr/>
      <dgm:t>
        <a:bodyPr/>
        <a:lstStyle/>
        <a:p>
          <a:endParaRPr lang="nn-NO"/>
        </a:p>
      </dgm:t>
    </dgm:pt>
    <dgm:pt modelId="{D939C74F-1FD6-4A0C-BFB3-9231E2398B76}" type="sibTrans" cxnId="{6B1B652D-5DF9-4979-97CF-FB7E7DB61F4F}">
      <dgm:prSet/>
      <dgm:spPr/>
      <dgm:t>
        <a:bodyPr/>
        <a:lstStyle/>
        <a:p>
          <a:endParaRPr lang="nn-NO"/>
        </a:p>
      </dgm:t>
    </dgm:pt>
    <dgm:pt modelId="{36BA8D7F-D9F8-4118-BC35-32FCD6517D01}">
      <dgm:prSet phldrT="[Tekst]"/>
      <dgm:spPr/>
      <dgm:t>
        <a:bodyPr/>
        <a:lstStyle/>
        <a:p>
          <a:r>
            <a:rPr lang="nb-NO" dirty="0" smtClean="0"/>
            <a:t>Kreativ del</a:t>
          </a:r>
          <a:endParaRPr lang="nn-NO" dirty="0"/>
        </a:p>
      </dgm:t>
    </dgm:pt>
    <dgm:pt modelId="{51A8928D-EBAE-499E-817A-5E31B1B35D05}" type="parTrans" cxnId="{F4C13DB0-6172-45F3-9674-11C55F649E4F}">
      <dgm:prSet/>
      <dgm:spPr/>
      <dgm:t>
        <a:bodyPr/>
        <a:lstStyle/>
        <a:p>
          <a:endParaRPr lang="nn-NO"/>
        </a:p>
      </dgm:t>
    </dgm:pt>
    <dgm:pt modelId="{BEA6232C-CAE8-4C79-B647-E54BBFB99A71}" type="sibTrans" cxnId="{F4C13DB0-6172-45F3-9674-11C55F649E4F}">
      <dgm:prSet/>
      <dgm:spPr/>
      <dgm:t>
        <a:bodyPr/>
        <a:lstStyle/>
        <a:p>
          <a:endParaRPr lang="nn-NO"/>
        </a:p>
      </dgm:t>
    </dgm:pt>
    <dgm:pt modelId="{12B7761D-23A9-4BAE-954D-201B92B075BD}">
      <dgm:prSet phldrT="[Tekst]"/>
      <dgm:spPr/>
      <dgm:t>
        <a:bodyPr/>
        <a:lstStyle/>
        <a:p>
          <a:r>
            <a:rPr lang="nb-NO" dirty="0" smtClean="0"/>
            <a:t>Sertifikat</a:t>
          </a:r>
          <a:endParaRPr lang="nn-NO" dirty="0"/>
        </a:p>
      </dgm:t>
    </dgm:pt>
    <dgm:pt modelId="{349409EA-E580-4507-B9CC-4853D6F0E6DA}" type="parTrans" cxnId="{8B7E9ECC-4EAA-4CD6-8523-14B17A2BF165}">
      <dgm:prSet/>
      <dgm:spPr/>
      <dgm:t>
        <a:bodyPr/>
        <a:lstStyle/>
        <a:p>
          <a:endParaRPr lang="nn-NO"/>
        </a:p>
      </dgm:t>
    </dgm:pt>
    <dgm:pt modelId="{B9BFCBA5-7BF3-4054-9918-4DE070A0F91C}" type="sibTrans" cxnId="{8B7E9ECC-4EAA-4CD6-8523-14B17A2BF165}">
      <dgm:prSet/>
      <dgm:spPr/>
      <dgm:t>
        <a:bodyPr/>
        <a:lstStyle/>
        <a:p>
          <a:endParaRPr lang="nn-NO"/>
        </a:p>
      </dgm:t>
    </dgm:pt>
    <dgm:pt modelId="{2AC50DA8-5115-4575-ABCB-5F681E330721}">
      <dgm:prSet phldrT="[Tekst]"/>
      <dgm:spPr/>
      <dgm:t>
        <a:bodyPr/>
        <a:lstStyle/>
        <a:p>
          <a:r>
            <a:rPr lang="nb-NO" dirty="0" smtClean="0"/>
            <a:t>Trening/</a:t>
          </a:r>
          <a:endParaRPr lang="nn-NO" dirty="0"/>
        </a:p>
      </dgm:t>
    </dgm:pt>
    <dgm:pt modelId="{87D82B41-0BFE-42F6-9668-1C00EEF8F912}" type="parTrans" cxnId="{A9642A17-AA54-4EF3-B19C-E4CC07F11B57}">
      <dgm:prSet/>
      <dgm:spPr/>
      <dgm:t>
        <a:bodyPr/>
        <a:lstStyle/>
        <a:p>
          <a:endParaRPr lang="nn-NO"/>
        </a:p>
      </dgm:t>
    </dgm:pt>
    <dgm:pt modelId="{F0604979-A706-4FAA-A247-214CFA525B57}" type="sibTrans" cxnId="{A9642A17-AA54-4EF3-B19C-E4CC07F11B57}">
      <dgm:prSet/>
      <dgm:spPr/>
      <dgm:t>
        <a:bodyPr/>
        <a:lstStyle/>
        <a:p>
          <a:endParaRPr lang="nn-NO"/>
        </a:p>
      </dgm:t>
    </dgm:pt>
    <dgm:pt modelId="{7921A00E-D76E-4112-9925-798B78BC5B5A}">
      <dgm:prSet phldrT="[Tekst]"/>
      <dgm:spPr/>
      <dgm:t>
        <a:bodyPr/>
        <a:lstStyle/>
        <a:p>
          <a:r>
            <a:rPr lang="nb-NO" dirty="0" smtClean="0"/>
            <a:t>Kiropraktor</a:t>
          </a:r>
          <a:endParaRPr lang="nn-NO" dirty="0"/>
        </a:p>
      </dgm:t>
    </dgm:pt>
    <dgm:pt modelId="{E71DECAA-0745-4371-94E5-AFB0FB3BF040}" type="parTrans" cxnId="{8898D517-3E26-40EF-B6EA-7DC8D14E5D1A}">
      <dgm:prSet/>
      <dgm:spPr/>
      <dgm:t>
        <a:bodyPr/>
        <a:lstStyle/>
        <a:p>
          <a:endParaRPr lang="nn-NO"/>
        </a:p>
      </dgm:t>
    </dgm:pt>
    <dgm:pt modelId="{9B27D298-9C40-45A4-B0C1-C5187E11620D}" type="sibTrans" cxnId="{8898D517-3E26-40EF-B6EA-7DC8D14E5D1A}">
      <dgm:prSet/>
      <dgm:spPr/>
      <dgm:t>
        <a:bodyPr/>
        <a:lstStyle/>
        <a:p>
          <a:endParaRPr lang="nn-NO"/>
        </a:p>
      </dgm:t>
    </dgm:pt>
    <dgm:pt modelId="{202CFD55-510A-4150-B541-6C08E29EB278}">
      <dgm:prSet phldrT="[Tekst]"/>
      <dgm:spPr/>
      <dgm:t>
        <a:bodyPr/>
        <a:lstStyle/>
        <a:p>
          <a:r>
            <a:rPr lang="nb-NO" dirty="0" smtClean="0"/>
            <a:t>Turgruppe</a:t>
          </a:r>
          <a:endParaRPr lang="nn-NO" dirty="0"/>
        </a:p>
      </dgm:t>
    </dgm:pt>
    <dgm:pt modelId="{E978D6FE-02FF-4DF7-9759-2553174D17CF}" type="parTrans" cxnId="{3E288574-175C-4CBC-B8AE-2B2C0E4380BC}">
      <dgm:prSet/>
      <dgm:spPr/>
      <dgm:t>
        <a:bodyPr/>
        <a:lstStyle/>
        <a:p>
          <a:endParaRPr lang="nn-NO"/>
        </a:p>
      </dgm:t>
    </dgm:pt>
    <dgm:pt modelId="{65E5154B-ADBD-4EDE-993F-547797DD1384}" type="sibTrans" cxnId="{3E288574-175C-4CBC-B8AE-2B2C0E4380BC}">
      <dgm:prSet/>
      <dgm:spPr/>
      <dgm:t>
        <a:bodyPr/>
        <a:lstStyle/>
        <a:p>
          <a:endParaRPr lang="nn-NO"/>
        </a:p>
      </dgm:t>
    </dgm:pt>
    <dgm:pt modelId="{445BBBD3-DF9E-44FF-97A5-E823394534B3}">
      <dgm:prSet phldrT="[Tekst]"/>
      <dgm:spPr/>
      <dgm:t>
        <a:bodyPr/>
        <a:lstStyle/>
        <a:p>
          <a:r>
            <a:rPr lang="nb-NO" dirty="0" smtClean="0"/>
            <a:t>Språkopplæring</a:t>
          </a:r>
          <a:endParaRPr lang="nn-NO" dirty="0"/>
        </a:p>
      </dgm:t>
    </dgm:pt>
    <dgm:pt modelId="{1109E28A-9EC9-410F-8CE1-095AE984D141}" type="parTrans" cxnId="{5C5295C6-A1BD-4FB6-AC61-8912732CF63C}">
      <dgm:prSet/>
      <dgm:spPr/>
      <dgm:t>
        <a:bodyPr/>
        <a:lstStyle/>
        <a:p>
          <a:endParaRPr lang="nn-NO"/>
        </a:p>
      </dgm:t>
    </dgm:pt>
    <dgm:pt modelId="{5AB8DF71-171E-4647-BF46-3756A6C38170}" type="sibTrans" cxnId="{5C5295C6-A1BD-4FB6-AC61-8912732CF63C}">
      <dgm:prSet/>
      <dgm:spPr/>
      <dgm:t>
        <a:bodyPr/>
        <a:lstStyle/>
        <a:p>
          <a:endParaRPr lang="nn-NO"/>
        </a:p>
      </dgm:t>
    </dgm:pt>
    <dgm:pt modelId="{3817DF01-466E-46E9-86F7-39BD8262FEA1}">
      <dgm:prSet phldrT="[Tekst]"/>
      <dgm:spPr/>
      <dgm:t>
        <a:bodyPr/>
        <a:lstStyle/>
        <a:p>
          <a:r>
            <a:rPr lang="nb-NO" dirty="0" smtClean="0"/>
            <a:t>Økonomisk veiledning</a:t>
          </a:r>
          <a:endParaRPr lang="nn-NO" dirty="0"/>
        </a:p>
      </dgm:t>
    </dgm:pt>
    <dgm:pt modelId="{EF2494B9-2501-496A-A7B9-D09E95C51B65}" type="parTrans" cxnId="{60F505D5-FFE9-4B11-89A4-B437D95CA3E6}">
      <dgm:prSet/>
      <dgm:spPr/>
      <dgm:t>
        <a:bodyPr/>
        <a:lstStyle/>
        <a:p>
          <a:endParaRPr lang="nn-NO"/>
        </a:p>
      </dgm:t>
    </dgm:pt>
    <dgm:pt modelId="{AE69DC0D-A43F-4F36-9529-6C2A3D212F3A}" type="sibTrans" cxnId="{60F505D5-FFE9-4B11-89A4-B437D95CA3E6}">
      <dgm:prSet/>
      <dgm:spPr/>
      <dgm:t>
        <a:bodyPr/>
        <a:lstStyle/>
        <a:p>
          <a:endParaRPr lang="nn-NO"/>
        </a:p>
      </dgm:t>
    </dgm:pt>
    <dgm:pt modelId="{9D0618F0-3765-4193-A9D2-E49A06FC9448}">
      <dgm:prSet phldrT="[Tekst]"/>
      <dgm:spPr/>
      <dgm:t>
        <a:bodyPr/>
        <a:lstStyle/>
        <a:p>
          <a:r>
            <a:rPr lang="nb-NO" dirty="0" smtClean="0"/>
            <a:t>Mat og prat</a:t>
          </a:r>
          <a:endParaRPr lang="nn-NO" dirty="0"/>
        </a:p>
      </dgm:t>
    </dgm:pt>
    <dgm:pt modelId="{399DCCBF-86CE-491C-B22F-5A2635967043}" type="parTrans" cxnId="{61AE6BAF-1CBD-493E-A2CA-CC550BEE9313}">
      <dgm:prSet/>
      <dgm:spPr/>
    </dgm:pt>
    <dgm:pt modelId="{1E38B283-8A14-4932-B2F1-77326D47EE19}" type="sibTrans" cxnId="{61AE6BAF-1CBD-493E-A2CA-CC550BEE9313}">
      <dgm:prSet/>
      <dgm:spPr/>
    </dgm:pt>
    <dgm:pt modelId="{D548024C-4E8E-4517-9084-C3A7229164B1}" type="pres">
      <dgm:prSet presAssocID="{5369AF78-8101-42E8-87B5-CCE4722E54CC}" presName="Name0" presStyleCnt="0">
        <dgm:presLayoutVars>
          <dgm:dir/>
          <dgm:resizeHandles val="exact"/>
        </dgm:presLayoutVars>
      </dgm:prSet>
      <dgm:spPr/>
      <dgm:t>
        <a:bodyPr/>
        <a:lstStyle/>
        <a:p>
          <a:endParaRPr lang="nn-NO"/>
        </a:p>
      </dgm:t>
    </dgm:pt>
    <dgm:pt modelId="{77363F08-6636-45F2-874A-5C96C7052303}" type="pres">
      <dgm:prSet presAssocID="{2275C18B-096A-442B-B503-C266A727B062}" presName="node" presStyleLbl="node1" presStyleIdx="0" presStyleCnt="3">
        <dgm:presLayoutVars>
          <dgm:bulletEnabled val="1"/>
        </dgm:presLayoutVars>
      </dgm:prSet>
      <dgm:spPr/>
      <dgm:t>
        <a:bodyPr/>
        <a:lstStyle/>
        <a:p>
          <a:endParaRPr lang="nn-NO"/>
        </a:p>
      </dgm:t>
    </dgm:pt>
    <dgm:pt modelId="{3DD14126-59EB-4102-AD99-C12CFB7C0FDD}" type="pres">
      <dgm:prSet presAssocID="{888ED754-AE73-4BA1-86E4-CACEAE0F4624}" presName="sibTrans" presStyleCnt="0"/>
      <dgm:spPr/>
    </dgm:pt>
    <dgm:pt modelId="{2D5D6015-E386-42DD-8728-E4623FBF12E4}" type="pres">
      <dgm:prSet presAssocID="{DC3528DB-87D5-4D63-AEF2-2050B1C4165B}" presName="node" presStyleLbl="node1" presStyleIdx="1" presStyleCnt="3">
        <dgm:presLayoutVars>
          <dgm:bulletEnabled val="1"/>
        </dgm:presLayoutVars>
      </dgm:prSet>
      <dgm:spPr/>
      <dgm:t>
        <a:bodyPr/>
        <a:lstStyle/>
        <a:p>
          <a:endParaRPr lang="nn-NO"/>
        </a:p>
      </dgm:t>
    </dgm:pt>
    <dgm:pt modelId="{8B940072-2B3D-47FF-B973-08381E8A45EB}" type="pres">
      <dgm:prSet presAssocID="{F7B749A5-63FB-42DC-8B52-9CDB17F74DDF}" presName="sibTrans" presStyleCnt="0"/>
      <dgm:spPr/>
    </dgm:pt>
    <dgm:pt modelId="{1CFA2FAB-B512-48F7-8358-6DA2753ED140}" type="pres">
      <dgm:prSet presAssocID="{36BA8D7F-D9F8-4118-BC35-32FCD6517D01}" presName="node" presStyleLbl="node1" presStyleIdx="2" presStyleCnt="3">
        <dgm:presLayoutVars>
          <dgm:bulletEnabled val="1"/>
        </dgm:presLayoutVars>
      </dgm:prSet>
      <dgm:spPr/>
      <dgm:t>
        <a:bodyPr/>
        <a:lstStyle/>
        <a:p>
          <a:endParaRPr lang="nn-NO"/>
        </a:p>
      </dgm:t>
    </dgm:pt>
  </dgm:ptLst>
  <dgm:cxnLst>
    <dgm:cxn modelId="{A7BEEABC-4E2D-42FD-8958-9FA51A22A113}" type="presOf" srcId="{445BBBD3-DF9E-44FF-97A5-E823394534B3}" destId="{1CFA2FAB-B512-48F7-8358-6DA2753ED140}" srcOrd="0" destOrd="2" presId="urn:microsoft.com/office/officeart/2005/8/layout/hList6"/>
    <dgm:cxn modelId="{EB7210AA-2DC2-4C1C-A869-C97FA6DDA52D}" srcId="{DC3528DB-87D5-4D63-AEF2-2050B1C4165B}" destId="{2B8C16CA-E69D-4004-BF05-13FEE2759E35}" srcOrd="0" destOrd="0" parTransId="{E4D0B6E9-69FA-4AEF-9DCC-095D1A97DEE9}" sibTransId="{664B533A-AF6C-4E6C-AE60-3B55D7C80732}"/>
    <dgm:cxn modelId="{EB5C2935-CC30-479F-B5AA-8C89446E5026}" type="presOf" srcId="{DC3528DB-87D5-4D63-AEF2-2050B1C4165B}" destId="{2D5D6015-E386-42DD-8728-E4623FBF12E4}" srcOrd="0" destOrd="0" presId="urn:microsoft.com/office/officeart/2005/8/layout/hList6"/>
    <dgm:cxn modelId="{5C5295C6-A1BD-4FB6-AC61-8912732CF63C}" srcId="{36BA8D7F-D9F8-4118-BC35-32FCD6517D01}" destId="{445BBBD3-DF9E-44FF-97A5-E823394534B3}" srcOrd="1" destOrd="0" parTransId="{1109E28A-9EC9-410F-8CE1-095AE984D141}" sibTransId="{5AB8DF71-171E-4647-BF46-3756A6C38170}"/>
    <dgm:cxn modelId="{61AE6BAF-1CBD-493E-A2CA-CC550BEE9313}" srcId="{36BA8D7F-D9F8-4118-BC35-32FCD6517D01}" destId="{9D0618F0-3765-4193-A9D2-E49A06FC9448}" srcOrd="3" destOrd="0" parTransId="{399DCCBF-86CE-491C-B22F-5A2635967043}" sibTransId="{1E38B283-8A14-4932-B2F1-77326D47EE19}"/>
    <dgm:cxn modelId="{8B7E9ECC-4EAA-4CD6-8523-14B17A2BF165}" srcId="{36BA8D7F-D9F8-4118-BC35-32FCD6517D01}" destId="{12B7761D-23A9-4BAE-954D-201B92B075BD}" srcOrd="0" destOrd="0" parTransId="{349409EA-E580-4507-B9CC-4853D6F0E6DA}" sibTransId="{B9BFCBA5-7BF3-4054-9918-4DE070A0F91C}"/>
    <dgm:cxn modelId="{691BF826-9988-475C-8C8E-C6836A0002A3}" srcId="{2275C18B-096A-442B-B503-C266A727B062}" destId="{2669BCD1-FE35-4B07-8479-9B2A996A2EC7}" srcOrd="1" destOrd="0" parTransId="{B5C20DFB-358B-4867-8AFF-145A577E3B4D}" sibTransId="{3AE886E4-E235-47D4-BB67-BF599167EBF3}"/>
    <dgm:cxn modelId="{AC02A67D-A494-4AE6-8F7D-76F245840470}" type="presOf" srcId="{7921A00E-D76E-4112-9925-798B78BC5B5A}" destId="{2D5D6015-E386-42DD-8728-E4623FBF12E4}" srcOrd="0" destOrd="4" presId="urn:microsoft.com/office/officeart/2005/8/layout/hList6"/>
    <dgm:cxn modelId="{873759C4-E62A-4FFA-8C09-C7F47FEBC405}" type="presOf" srcId="{36BA8D7F-D9F8-4118-BC35-32FCD6517D01}" destId="{1CFA2FAB-B512-48F7-8358-6DA2753ED140}" srcOrd="0" destOrd="0" presId="urn:microsoft.com/office/officeart/2005/8/layout/hList6"/>
    <dgm:cxn modelId="{2E38129C-A2D8-4103-8A71-44DFB0884FCD}" type="presOf" srcId="{2275C18B-096A-442B-B503-C266A727B062}" destId="{77363F08-6636-45F2-874A-5C96C7052303}" srcOrd="0" destOrd="0" presId="urn:microsoft.com/office/officeart/2005/8/layout/hList6"/>
    <dgm:cxn modelId="{A9642A17-AA54-4EF3-B19C-E4CC07F11B57}" srcId="{DC3528DB-87D5-4D63-AEF2-2050B1C4165B}" destId="{2AC50DA8-5115-4575-ABCB-5F681E330721}" srcOrd="1" destOrd="0" parTransId="{87D82B41-0BFE-42F6-9668-1C00EEF8F912}" sibTransId="{F0604979-A706-4FAA-A247-214CFA525B57}"/>
    <dgm:cxn modelId="{86E3F6F6-D772-4EF4-8273-ECFE5683DD2E}" type="presOf" srcId="{3817DF01-466E-46E9-86F7-39BD8262FEA1}" destId="{1CFA2FAB-B512-48F7-8358-6DA2753ED140}" srcOrd="0" destOrd="3" presId="urn:microsoft.com/office/officeart/2005/8/layout/hList6"/>
    <dgm:cxn modelId="{8898D517-3E26-40EF-B6EA-7DC8D14E5D1A}" srcId="{DC3528DB-87D5-4D63-AEF2-2050B1C4165B}" destId="{7921A00E-D76E-4112-9925-798B78BC5B5A}" srcOrd="3" destOrd="0" parTransId="{E71DECAA-0745-4371-94E5-AFB0FB3BF040}" sibTransId="{9B27D298-9C40-45A4-B0C1-C5187E11620D}"/>
    <dgm:cxn modelId="{665D6B4E-EC5F-41C9-ABF4-C6E205EF20F5}" type="presOf" srcId="{2B8C16CA-E69D-4004-BF05-13FEE2759E35}" destId="{2D5D6015-E386-42DD-8728-E4623FBF12E4}" srcOrd="0" destOrd="1" presId="urn:microsoft.com/office/officeart/2005/8/layout/hList6"/>
    <dgm:cxn modelId="{498D0712-56CE-4AA8-973E-220F2124C5AC}" type="presOf" srcId="{2AC50DA8-5115-4575-ABCB-5F681E330721}" destId="{2D5D6015-E386-42DD-8728-E4623FBF12E4}" srcOrd="0" destOrd="2" presId="urn:microsoft.com/office/officeart/2005/8/layout/hList6"/>
    <dgm:cxn modelId="{60F505D5-FFE9-4B11-89A4-B437D95CA3E6}" srcId="{36BA8D7F-D9F8-4118-BC35-32FCD6517D01}" destId="{3817DF01-466E-46E9-86F7-39BD8262FEA1}" srcOrd="2" destOrd="0" parTransId="{EF2494B9-2501-496A-A7B9-D09E95C51B65}" sibTransId="{AE69DC0D-A43F-4F36-9529-6C2A3D212F3A}"/>
    <dgm:cxn modelId="{492FF460-A8BF-43F0-9964-85D7AF171B94}" type="presOf" srcId="{5369AF78-8101-42E8-87B5-CCE4722E54CC}" destId="{D548024C-4E8E-4517-9084-C3A7229164B1}" srcOrd="0" destOrd="0" presId="urn:microsoft.com/office/officeart/2005/8/layout/hList6"/>
    <dgm:cxn modelId="{CDA153CB-7AA4-4F74-A219-F64931920719}" srcId="{2275C18B-096A-442B-B503-C266A727B062}" destId="{E87EE678-2665-47EB-8A84-F91C6F5DFEE7}" srcOrd="0" destOrd="0" parTransId="{A14632CF-4838-4D45-A754-CE8B83D0EDCA}" sibTransId="{1BB7CBEC-75C3-4930-A3CA-8A9A967E7508}"/>
    <dgm:cxn modelId="{3E288574-175C-4CBC-B8AE-2B2C0E4380BC}" srcId="{DC3528DB-87D5-4D63-AEF2-2050B1C4165B}" destId="{202CFD55-510A-4150-B541-6C08E29EB278}" srcOrd="4" destOrd="0" parTransId="{E978D6FE-02FF-4DF7-9759-2553174D17CF}" sibTransId="{65E5154B-ADBD-4EDE-993F-547797DD1384}"/>
    <dgm:cxn modelId="{A49620FA-C0AA-4510-8FC6-E5863160F7E5}" srcId="{5369AF78-8101-42E8-87B5-CCE4722E54CC}" destId="{2275C18B-096A-442B-B503-C266A727B062}" srcOrd="0" destOrd="0" parTransId="{169658A6-E553-4006-969C-70945AEEF35B}" sibTransId="{888ED754-AE73-4BA1-86E4-CACEAE0F4624}"/>
    <dgm:cxn modelId="{F7AD0E8F-D8C3-4C38-AB04-0A39F90BE813}" srcId="{5369AF78-8101-42E8-87B5-CCE4722E54CC}" destId="{DC3528DB-87D5-4D63-AEF2-2050B1C4165B}" srcOrd="1" destOrd="0" parTransId="{5B6B1D97-B25A-443F-82CD-FDA16C509AF5}" sibTransId="{F7B749A5-63FB-42DC-8B52-9CDB17F74DDF}"/>
    <dgm:cxn modelId="{F4C13DB0-6172-45F3-9674-11C55F649E4F}" srcId="{5369AF78-8101-42E8-87B5-CCE4722E54CC}" destId="{36BA8D7F-D9F8-4118-BC35-32FCD6517D01}" srcOrd="2" destOrd="0" parTransId="{51A8928D-EBAE-499E-817A-5E31B1B35D05}" sibTransId="{BEA6232C-CAE8-4C79-B647-E54BBFB99A71}"/>
    <dgm:cxn modelId="{D766BD87-2064-4C2C-9DB2-D00B30309BB4}" type="presOf" srcId="{202CFD55-510A-4150-B541-6C08E29EB278}" destId="{2D5D6015-E386-42DD-8728-E4623FBF12E4}" srcOrd="0" destOrd="5" presId="urn:microsoft.com/office/officeart/2005/8/layout/hList6"/>
    <dgm:cxn modelId="{861EEE58-9BD0-41C3-99B1-E79A48CA30F4}" type="presOf" srcId="{E87EE678-2665-47EB-8A84-F91C6F5DFEE7}" destId="{77363F08-6636-45F2-874A-5C96C7052303}" srcOrd="0" destOrd="1" presId="urn:microsoft.com/office/officeart/2005/8/layout/hList6"/>
    <dgm:cxn modelId="{36B7F4E0-45B3-4455-B09A-B462105A5BC0}" type="presOf" srcId="{9D0618F0-3765-4193-A9D2-E49A06FC9448}" destId="{1CFA2FAB-B512-48F7-8358-6DA2753ED140}" srcOrd="0" destOrd="4" presId="urn:microsoft.com/office/officeart/2005/8/layout/hList6"/>
    <dgm:cxn modelId="{D47FFB33-801C-40DF-99F6-3F453CB195FD}" type="presOf" srcId="{2669BCD1-FE35-4B07-8479-9B2A996A2EC7}" destId="{77363F08-6636-45F2-874A-5C96C7052303}" srcOrd="0" destOrd="2" presId="urn:microsoft.com/office/officeart/2005/8/layout/hList6"/>
    <dgm:cxn modelId="{6B1B652D-5DF9-4979-97CF-FB7E7DB61F4F}" srcId="{DC3528DB-87D5-4D63-AEF2-2050B1C4165B}" destId="{1620DCDD-6F86-484F-834C-FB6409FDE94B}" srcOrd="2" destOrd="0" parTransId="{1191214E-F643-46A7-BB7F-AEC5BC31AEF6}" sibTransId="{D939C74F-1FD6-4A0C-BFB3-9231E2398B76}"/>
    <dgm:cxn modelId="{C900F7A5-9F35-4E71-9C32-E91964EBF9F1}" type="presOf" srcId="{12B7761D-23A9-4BAE-954D-201B92B075BD}" destId="{1CFA2FAB-B512-48F7-8358-6DA2753ED140}" srcOrd="0" destOrd="1" presId="urn:microsoft.com/office/officeart/2005/8/layout/hList6"/>
    <dgm:cxn modelId="{20B58435-2E0C-4AE3-8C47-C5D3C14CF0D9}" type="presOf" srcId="{1620DCDD-6F86-484F-834C-FB6409FDE94B}" destId="{2D5D6015-E386-42DD-8728-E4623FBF12E4}" srcOrd="0" destOrd="3" presId="urn:microsoft.com/office/officeart/2005/8/layout/hList6"/>
    <dgm:cxn modelId="{F6F7390E-5277-4688-A1FD-8BF73F73575F}" type="presParOf" srcId="{D548024C-4E8E-4517-9084-C3A7229164B1}" destId="{77363F08-6636-45F2-874A-5C96C7052303}" srcOrd="0" destOrd="0" presId="urn:microsoft.com/office/officeart/2005/8/layout/hList6"/>
    <dgm:cxn modelId="{DB16162D-2AC0-4303-AE0E-76E02100376E}" type="presParOf" srcId="{D548024C-4E8E-4517-9084-C3A7229164B1}" destId="{3DD14126-59EB-4102-AD99-C12CFB7C0FDD}" srcOrd="1" destOrd="0" presId="urn:microsoft.com/office/officeart/2005/8/layout/hList6"/>
    <dgm:cxn modelId="{8C9E22C4-69A1-4432-B70B-2222A3610856}" type="presParOf" srcId="{D548024C-4E8E-4517-9084-C3A7229164B1}" destId="{2D5D6015-E386-42DD-8728-E4623FBF12E4}" srcOrd="2" destOrd="0" presId="urn:microsoft.com/office/officeart/2005/8/layout/hList6"/>
    <dgm:cxn modelId="{E0B0F4B7-88B8-47CB-95D4-8209D7C3620E}" type="presParOf" srcId="{D548024C-4E8E-4517-9084-C3A7229164B1}" destId="{8B940072-2B3D-47FF-B973-08381E8A45EB}" srcOrd="3" destOrd="0" presId="urn:microsoft.com/office/officeart/2005/8/layout/hList6"/>
    <dgm:cxn modelId="{99A66ADD-E824-41ED-A55C-8E6D812419B0}" type="presParOf" srcId="{D548024C-4E8E-4517-9084-C3A7229164B1}" destId="{1CFA2FAB-B512-48F7-8358-6DA2753ED14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541449-0B97-406B-8B88-8E136FB796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n-NO"/>
        </a:p>
      </dgm:t>
    </dgm:pt>
    <dgm:pt modelId="{739E2A94-4930-4EF9-819E-7FB5C4CF6ABF}">
      <dgm:prSet phldrT="[Tekst]"/>
      <dgm:spPr/>
      <dgm:t>
        <a:bodyPr/>
        <a:lstStyle/>
        <a:p>
          <a:r>
            <a:rPr lang="nb-NO" dirty="0" err="1" smtClean="0"/>
            <a:t>Oppfylgjing</a:t>
          </a:r>
          <a:r>
            <a:rPr lang="nb-NO" dirty="0" smtClean="0"/>
            <a:t>	</a:t>
          </a:r>
          <a:endParaRPr lang="nn-NO" dirty="0"/>
        </a:p>
      </dgm:t>
    </dgm:pt>
    <dgm:pt modelId="{8B98B7A8-4428-42B8-B01C-A4A9A228682E}" type="parTrans" cxnId="{1757AA80-A59F-4C96-9D12-BE27492EBDD8}">
      <dgm:prSet/>
      <dgm:spPr/>
      <dgm:t>
        <a:bodyPr/>
        <a:lstStyle/>
        <a:p>
          <a:endParaRPr lang="nn-NO"/>
        </a:p>
      </dgm:t>
    </dgm:pt>
    <dgm:pt modelId="{EC569A4C-9905-4E08-B318-DA119C239479}" type="sibTrans" cxnId="{1757AA80-A59F-4C96-9D12-BE27492EBDD8}">
      <dgm:prSet/>
      <dgm:spPr/>
      <dgm:t>
        <a:bodyPr/>
        <a:lstStyle/>
        <a:p>
          <a:endParaRPr lang="nn-NO"/>
        </a:p>
      </dgm:t>
    </dgm:pt>
    <dgm:pt modelId="{609D919C-1E62-41D2-BC6F-A9E69D01C0AF}">
      <dgm:prSet phldrT="[Tekst]"/>
      <dgm:spPr/>
      <dgm:t>
        <a:bodyPr/>
        <a:lstStyle/>
        <a:p>
          <a:r>
            <a:rPr lang="nb-NO" dirty="0" err="1" smtClean="0"/>
            <a:t>Oppfylgjing</a:t>
          </a:r>
          <a:endParaRPr lang="nn-NO" dirty="0"/>
        </a:p>
      </dgm:t>
    </dgm:pt>
    <dgm:pt modelId="{2B251067-D67D-4E04-AD5E-B2EC5E6D17C3}" type="parTrans" cxnId="{34184A67-5045-4B22-A38B-033205AA1CFD}">
      <dgm:prSet/>
      <dgm:spPr/>
      <dgm:t>
        <a:bodyPr/>
        <a:lstStyle/>
        <a:p>
          <a:endParaRPr lang="nn-NO"/>
        </a:p>
      </dgm:t>
    </dgm:pt>
    <dgm:pt modelId="{EB79B7FB-BB87-445E-94E7-FA7593B3AB7B}" type="sibTrans" cxnId="{34184A67-5045-4B22-A38B-033205AA1CFD}">
      <dgm:prSet/>
      <dgm:spPr/>
      <dgm:t>
        <a:bodyPr/>
        <a:lstStyle/>
        <a:p>
          <a:endParaRPr lang="nn-NO"/>
        </a:p>
      </dgm:t>
    </dgm:pt>
    <dgm:pt modelId="{55BE6994-7674-4E3F-B2AE-3B95DCC47378}">
      <dgm:prSet phldrT="[Tekst]"/>
      <dgm:spPr/>
      <dgm:t>
        <a:bodyPr/>
        <a:lstStyle/>
        <a:p>
          <a:r>
            <a:rPr lang="nb-NO" dirty="0" err="1" smtClean="0"/>
            <a:t>Tilgjengeligheit</a:t>
          </a:r>
          <a:endParaRPr lang="nn-NO" dirty="0"/>
        </a:p>
      </dgm:t>
    </dgm:pt>
    <dgm:pt modelId="{1001C9A4-74F3-4972-BF27-B429C4E6BE10}" type="parTrans" cxnId="{BA8D538E-84D7-4528-A453-C084D5D0A09B}">
      <dgm:prSet/>
      <dgm:spPr/>
      <dgm:t>
        <a:bodyPr/>
        <a:lstStyle/>
        <a:p>
          <a:endParaRPr lang="nn-NO"/>
        </a:p>
      </dgm:t>
    </dgm:pt>
    <dgm:pt modelId="{1026F43E-D89E-4A1F-AF7F-4A9E30A467B3}" type="sibTrans" cxnId="{BA8D538E-84D7-4528-A453-C084D5D0A09B}">
      <dgm:prSet/>
      <dgm:spPr/>
      <dgm:t>
        <a:bodyPr/>
        <a:lstStyle/>
        <a:p>
          <a:endParaRPr lang="nn-NO"/>
        </a:p>
      </dgm:t>
    </dgm:pt>
    <dgm:pt modelId="{4461EF26-0E29-4E16-8892-549058AE8B57}" type="pres">
      <dgm:prSet presAssocID="{01541449-0B97-406B-8B88-8E136FB796CD}" presName="linear" presStyleCnt="0">
        <dgm:presLayoutVars>
          <dgm:dir/>
          <dgm:animLvl val="lvl"/>
          <dgm:resizeHandles val="exact"/>
        </dgm:presLayoutVars>
      </dgm:prSet>
      <dgm:spPr/>
      <dgm:t>
        <a:bodyPr/>
        <a:lstStyle/>
        <a:p>
          <a:endParaRPr lang="nn-NO"/>
        </a:p>
      </dgm:t>
    </dgm:pt>
    <dgm:pt modelId="{8E5926AB-D033-4D6D-BD68-1078975C2E04}" type="pres">
      <dgm:prSet presAssocID="{739E2A94-4930-4EF9-819E-7FB5C4CF6ABF}" presName="parentLin" presStyleCnt="0"/>
      <dgm:spPr/>
    </dgm:pt>
    <dgm:pt modelId="{E02BCC01-ADED-4E3A-AFF9-3D0936E14185}" type="pres">
      <dgm:prSet presAssocID="{739E2A94-4930-4EF9-819E-7FB5C4CF6ABF}" presName="parentLeftMargin" presStyleLbl="node1" presStyleIdx="0" presStyleCnt="3"/>
      <dgm:spPr/>
      <dgm:t>
        <a:bodyPr/>
        <a:lstStyle/>
        <a:p>
          <a:endParaRPr lang="nn-NO"/>
        </a:p>
      </dgm:t>
    </dgm:pt>
    <dgm:pt modelId="{3589CC3A-DCC4-42F9-95A3-F11739CB3C66}" type="pres">
      <dgm:prSet presAssocID="{739E2A94-4930-4EF9-819E-7FB5C4CF6ABF}" presName="parentText" presStyleLbl="node1" presStyleIdx="0" presStyleCnt="3">
        <dgm:presLayoutVars>
          <dgm:chMax val="0"/>
          <dgm:bulletEnabled val="1"/>
        </dgm:presLayoutVars>
      </dgm:prSet>
      <dgm:spPr/>
      <dgm:t>
        <a:bodyPr/>
        <a:lstStyle/>
        <a:p>
          <a:endParaRPr lang="nn-NO"/>
        </a:p>
      </dgm:t>
    </dgm:pt>
    <dgm:pt modelId="{A20859B1-CC4B-41F9-A917-A50739A6664A}" type="pres">
      <dgm:prSet presAssocID="{739E2A94-4930-4EF9-819E-7FB5C4CF6ABF}" presName="negativeSpace" presStyleCnt="0"/>
      <dgm:spPr/>
    </dgm:pt>
    <dgm:pt modelId="{3228EDDC-FEE0-4B85-8761-42B7CE6C8FBB}" type="pres">
      <dgm:prSet presAssocID="{739E2A94-4930-4EF9-819E-7FB5C4CF6ABF}" presName="childText" presStyleLbl="conFgAcc1" presStyleIdx="0" presStyleCnt="3">
        <dgm:presLayoutVars>
          <dgm:bulletEnabled val="1"/>
        </dgm:presLayoutVars>
      </dgm:prSet>
      <dgm:spPr/>
    </dgm:pt>
    <dgm:pt modelId="{E105F3D0-2BFD-406A-B026-966170FF9F61}" type="pres">
      <dgm:prSet presAssocID="{EC569A4C-9905-4E08-B318-DA119C239479}" presName="spaceBetweenRectangles" presStyleCnt="0"/>
      <dgm:spPr/>
    </dgm:pt>
    <dgm:pt modelId="{7366EE16-8C9B-43A8-92EC-01B5F93778F7}" type="pres">
      <dgm:prSet presAssocID="{609D919C-1E62-41D2-BC6F-A9E69D01C0AF}" presName="parentLin" presStyleCnt="0"/>
      <dgm:spPr/>
    </dgm:pt>
    <dgm:pt modelId="{8C434C32-2547-4B64-8A4F-E9A54475F1A7}" type="pres">
      <dgm:prSet presAssocID="{609D919C-1E62-41D2-BC6F-A9E69D01C0AF}" presName="parentLeftMargin" presStyleLbl="node1" presStyleIdx="0" presStyleCnt="3"/>
      <dgm:spPr/>
      <dgm:t>
        <a:bodyPr/>
        <a:lstStyle/>
        <a:p>
          <a:endParaRPr lang="nn-NO"/>
        </a:p>
      </dgm:t>
    </dgm:pt>
    <dgm:pt modelId="{38E99C0E-BEAC-4F60-9D53-AC838F86B4E1}" type="pres">
      <dgm:prSet presAssocID="{609D919C-1E62-41D2-BC6F-A9E69D01C0AF}" presName="parentText" presStyleLbl="node1" presStyleIdx="1" presStyleCnt="3">
        <dgm:presLayoutVars>
          <dgm:chMax val="0"/>
          <dgm:bulletEnabled val="1"/>
        </dgm:presLayoutVars>
      </dgm:prSet>
      <dgm:spPr/>
      <dgm:t>
        <a:bodyPr/>
        <a:lstStyle/>
        <a:p>
          <a:endParaRPr lang="nn-NO"/>
        </a:p>
      </dgm:t>
    </dgm:pt>
    <dgm:pt modelId="{D6E6FD2F-3BBD-46CA-A867-BF94621528A7}" type="pres">
      <dgm:prSet presAssocID="{609D919C-1E62-41D2-BC6F-A9E69D01C0AF}" presName="negativeSpace" presStyleCnt="0"/>
      <dgm:spPr/>
    </dgm:pt>
    <dgm:pt modelId="{315D127C-A887-4FCF-B4F0-872E329D7DF2}" type="pres">
      <dgm:prSet presAssocID="{609D919C-1E62-41D2-BC6F-A9E69D01C0AF}" presName="childText" presStyleLbl="conFgAcc1" presStyleIdx="1" presStyleCnt="3">
        <dgm:presLayoutVars>
          <dgm:bulletEnabled val="1"/>
        </dgm:presLayoutVars>
      </dgm:prSet>
      <dgm:spPr/>
      <dgm:t>
        <a:bodyPr/>
        <a:lstStyle/>
        <a:p>
          <a:endParaRPr lang="nn-NO"/>
        </a:p>
      </dgm:t>
    </dgm:pt>
    <dgm:pt modelId="{D940DD40-6240-4FA4-BDA7-2D1E1D7EBFBA}" type="pres">
      <dgm:prSet presAssocID="{EB79B7FB-BB87-445E-94E7-FA7593B3AB7B}" presName="spaceBetweenRectangles" presStyleCnt="0"/>
      <dgm:spPr/>
    </dgm:pt>
    <dgm:pt modelId="{F089A6E2-A668-4351-AB79-CA3EC326512D}" type="pres">
      <dgm:prSet presAssocID="{55BE6994-7674-4E3F-B2AE-3B95DCC47378}" presName="parentLin" presStyleCnt="0"/>
      <dgm:spPr/>
    </dgm:pt>
    <dgm:pt modelId="{5323A34E-59AE-4D45-8502-55C940DF209F}" type="pres">
      <dgm:prSet presAssocID="{55BE6994-7674-4E3F-B2AE-3B95DCC47378}" presName="parentLeftMargin" presStyleLbl="node1" presStyleIdx="1" presStyleCnt="3"/>
      <dgm:spPr/>
      <dgm:t>
        <a:bodyPr/>
        <a:lstStyle/>
        <a:p>
          <a:endParaRPr lang="nn-NO"/>
        </a:p>
      </dgm:t>
    </dgm:pt>
    <dgm:pt modelId="{D423F2CA-6FF2-4730-9955-E22E16825870}" type="pres">
      <dgm:prSet presAssocID="{55BE6994-7674-4E3F-B2AE-3B95DCC47378}" presName="parentText" presStyleLbl="node1" presStyleIdx="2" presStyleCnt="3">
        <dgm:presLayoutVars>
          <dgm:chMax val="0"/>
          <dgm:bulletEnabled val="1"/>
        </dgm:presLayoutVars>
      </dgm:prSet>
      <dgm:spPr/>
      <dgm:t>
        <a:bodyPr/>
        <a:lstStyle/>
        <a:p>
          <a:endParaRPr lang="nn-NO"/>
        </a:p>
      </dgm:t>
    </dgm:pt>
    <dgm:pt modelId="{EA2E9F38-4577-48F4-A6CE-561A92EF763A}" type="pres">
      <dgm:prSet presAssocID="{55BE6994-7674-4E3F-B2AE-3B95DCC47378}" presName="negativeSpace" presStyleCnt="0"/>
      <dgm:spPr/>
    </dgm:pt>
    <dgm:pt modelId="{16CCD3C6-C39F-4053-B766-4C1D4B4893BF}" type="pres">
      <dgm:prSet presAssocID="{55BE6994-7674-4E3F-B2AE-3B95DCC47378}" presName="childText" presStyleLbl="conFgAcc1" presStyleIdx="2" presStyleCnt="3">
        <dgm:presLayoutVars>
          <dgm:bulletEnabled val="1"/>
        </dgm:presLayoutVars>
      </dgm:prSet>
      <dgm:spPr/>
    </dgm:pt>
  </dgm:ptLst>
  <dgm:cxnLst>
    <dgm:cxn modelId="{79E53E35-B430-4CBB-9F51-156A2B76F6E1}" type="presOf" srcId="{609D919C-1E62-41D2-BC6F-A9E69D01C0AF}" destId="{38E99C0E-BEAC-4F60-9D53-AC838F86B4E1}" srcOrd="1" destOrd="0" presId="urn:microsoft.com/office/officeart/2005/8/layout/list1"/>
    <dgm:cxn modelId="{11FB7842-610F-4F44-B1C1-ADAFD76AB14C}" type="presOf" srcId="{609D919C-1E62-41D2-BC6F-A9E69D01C0AF}" destId="{8C434C32-2547-4B64-8A4F-E9A54475F1A7}" srcOrd="0" destOrd="0" presId="urn:microsoft.com/office/officeart/2005/8/layout/list1"/>
    <dgm:cxn modelId="{C4F19EF6-8A5B-4131-A2F6-470139F3BB64}" type="presOf" srcId="{01541449-0B97-406B-8B88-8E136FB796CD}" destId="{4461EF26-0E29-4E16-8892-549058AE8B57}" srcOrd="0" destOrd="0" presId="urn:microsoft.com/office/officeart/2005/8/layout/list1"/>
    <dgm:cxn modelId="{6B6FCDEB-1C17-40C4-8D67-E5D962AC1FDB}" type="presOf" srcId="{55BE6994-7674-4E3F-B2AE-3B95DCC47378}" destId="{D423F2CA-6FF2-4730-9955-E22E16825870}" srcOrd="1" destOrd="0" presId="urn:microsoft.com/office/officeart/2005/8/layout/list1"/>
    <dgm:cxn modelId="{5A89108B-29AC-4035-84D2-794E067A0EAA}" type="presOf" srcId="{739E2A94-4930-4EF9-819E-7FB5C4CF6ABF}" destId="{E02BCC01-ADED-4E3A-AFF9-3D0936E14185}" srcOrd="0" destOrd="0" presId="urn:microsoft.com/office/officeart/2005/8/layout/list1"/>
    <dgm:cxn modelId="{34184A67-5045-4B22-A38B-033205AA1CFD}" srcId="{01541449-0B97-406B-8B88-8E136FB796CD}" destId="{609D919C-1E62-41D2-BC6F-A9E69D01C0AF}" srcOrd="1" destOrd="0" parTransId="{2B251067-D67D-4E04-AD5E-B2EC5E6D17C3}" sibTransId="{EB79B7FB-BB87-445E-94E7-FA7593B3AB7B}"/>
    <dgm:cxn modelId="{1061867D-E44E-47E9-9A8D-2D7EF6ADAAD9}" type="presOf" srcId="{55BE6994-7674-4E3F-B2AE-3B95DCC47378}" destId="{5323A34E-59AE-4D45-8502-55C940DF209F}" srcOrd="0" destOrd="0" presId="urn:microsoft.com/office/officeart/2005/8/layout/list1"/>
    <dgm:cxn modelId="{1757AA80-A59F-4C96-9D12-BE27492EBDD8}" srcId="{01541449-0B97-406B-8B88-8E136FB796CD}" destId="{739E2A94-4930-4EF9-819E-7FB5C4CF6ABF}" srcOrd="0" destOrd="0" parTransId="{8B98B7A8-4428-42B8-B01C-A4A9A228682E}" sibTransId="{EC569A4C-9905-4E08-B318-DA119C239479}"/>
    <dgm:cxn modelId="{5F7966DB-B726-4867-BF97-DBD3FAC5B9A9}" type="presOf" srcId="{739E2A94-4930-4EF9-819E-7FB5C4CF6ABF}" destId="{3589CC3A-DCC4-42F9-95A3-F11739CB3C66}" srcOrd="1" destOrd="0" presId="urn:microsoft.com/office/officeart/2005/8/layout/list1"/>
    <dgm:cxn modelId="{BA8D538E-84D7-4528-A453-C084D5D0A09B}" srcId="{01541449-0B97-406B-8B88-8E136FB796CD}" destId="{55BE6994-7674-4E3F-B2AE-3B95DCC47378}" srcOrd="2" destOrd="0" parTransId="{1001C9A4-74F3-4972-BF27-B429C4E6BE10}" sibTransId="{1026F43E-D89E-4A1F-AF7F-4A9E30A467B3}"/>
    <dgm:cxn modelId="{3ABAE371-EFA6-41F9-88A4-E2CC7B1CEFAF}" type="presParOf" srcId="{4461EF26-0E29-4E16-8892-549058AE8B57}" destId="{8E5926AB-D033-4D6D-BD68-1078975C2E04}" srcOrd="0" destOrd="0" presId="urn:microsoft.com/office/officeart/2005/8/layout/list1"/>
    <dgm:cxn modelId="{72F3B264-C007-400A-8D35-9BCC38DC8788}" type="presParOf" srcId="{8E5926AB-D033-4D6D-BD68-1078975C2E04}" destId="{E02BCC01-ADED-4E3A-AFF9-3D0936E14185}" srcOrd="0" destOrd="0" presId="urn:microsoft.com/office/officeart/2005/8/layout/list1"/>
    <dgm:cxn modelId="{AEB8D28C-8D75-460B-83E7-0132D9019525}" type="presParOf" srcId="{8E5926AB-D033-4D6D-BD68-1078975C2E04}" destId="{3589CC3A-DCC4-42F9-95A3-F11739CB3C66}" srcOrd="1" destOrd="0" presId="urn:microsoft.com/office/officeart/2005/8/layout/list1"/>
    <dgm:cxn modelId="{53DFD39C-51D9-47C6-9C26-0AC52124070C}" type="presParOf" srcId="{4461EF26-0E29-4E16-8892-549058AE8B57}" destId="{A20859B1-CC4B-41F9-A917-A50739A6664A}" srcOrd="1" destOrd="0" presId="urn:microsoft.com/office/officeart/2005/8/layout/list1"/>
    <dgm:cxn modelId="{068125A5-ED11-4A70-A8B9-F695F13C3651}" type="presParOf" srcId="{4461EF26-0E29-4E16-8892-549058AE8B57}" destId="{3228EDDC-FEE0-4B85-8761-42B7CE6C8FBB}" srcOrd="2" destOrd="0" presId="urn:microsoft.com/office/officeart/2005/8/layout/list1"/>
    <dgm:cxn modelId="{2600E220-458E-4758-93ED-22560B4CC0AC}" type="presParOf" srcId="{4461EF26-0E29-4E16-8892-549058AE8B57}" destId="{E105F3D0-2BFD-406A-B026-966170FF9F61}" srcOrd="3" destOrd="0" presId="urn:microsoft.com/office/officeart/2005/8/layout/list1"/>
    <dgm:cxn modelId="{CB62FDA7-4502-4A78-89C4-A868BC928951}" type="presParOf" srcId="{4461EF26-0E29-4E16-8892-549058AE8B57}" destId="{7366EE16-8C9B-43A8-92EC-01B5F93778F7}" srcOrd="4" destOrd="0" presId="urn:microsoft.com/office/officeart/2005/8/layout/list1"/>
    <dgm:cxn modelId="{4DB1E25F-18A3-46FF-BD99-15CDE6C11D75}" type="presParOf" srcId="{7366EE16-8C9B-43A8-92EC-01B5F93778F7}" destId="{8C434C32-2547-4B64-8A4F-E9A54475F1A7}" srcOrd="0" destOrd="0" presId="urn:microsoft.com/office/officeart/2005/8/layout/list1"/>
    <dgm:cxn modelId="{906162D0-694C-495F-BE9F-8B5B148A6CC2}" type="presParOf" srcId="{7366EE16-8C9B-43A8-92EC-01B5F93778F7}" destId="{38E99C0E-BEAC-4F60-9D53-AC838F86B4E1}" srcOrd="1" destOrd="0" presId="urn:microsoft.com/office/officeart/2005/8/layout/list1"/>
    <dgm:cxn modelId="{5EAF0B73-6BD2-481E-8C33-92BB73F17D4F}" type="presParOf" srcId="{4461EF26-0E29-4E16-8892-549058AE8B57}" destId="{D6E6FD2F-3BBD-46CA-A867-BF94621528A7}" srcOrd="5" destOrd="0" presId="urn:microsoft.com/office/officeart/2005/8/layout/list1"/>
    <dgm:cxn modelId="{34F21B1A-659B-449C-810B-E7FF7A99F50D}" type="presParOf" srcId="{4461EF26-0E29-4E16-8892-549058AE8B57}" destId="{315D127C-A887-4FCF-B4F0-872E329D7DF2}" srcOrd="6" destOrd="0" presId="urn:microsoft.com/office/officeart/2005/8/layout/list1"/>
    <dgm:cxn modelId="{098EE743-DDB6-44A7-9CC1-FEEE195FF318}" type="presParOf" srcId="{4461EF26-0E29-4E16-8892-549058AE8B57}" destId="{D940DD40-6240-4FA4-BDA7-2D1E1D7EBFBA}" srcOrd="7" destOrd="0" presId="urn:microsoft.com/office/officeart/2005/8/layout/list1"/>
    <dgm:cxn modelId="{0F08E687-87BC-4F43-BE77-FBE2FC38FB55}" type="presParOf" srcId="{4461EF26-0E29-4E16-8892-549058AE8B57}" destId="{F089A6E2-A668-4351-AB79-CA3EC326512D}" srcOrd="8" destOrd="0" presId="urn:microsoft.com/office/officeart/2005/8/layout/list1"/>
    <dgm:cxn modelId="{1AC65D66-C605-4C4E-8D53-E3098FE26367}" type="presParOf" srcId="{F089A6E2-A668-4351-AB79-CA3EC326512D}" destId="{5323A34E-59AE-4D45-8502-55C940DF209F}" srcOrd="0" destOrd="0" presId="urn:microsoft.com/office/officeart/2005/8/layout/list1"/>
    <dgm:cxn modelId="{9DFF8660-2954-4BC0-824B-15D27A229F8C}" type="presParOf" srcId="{F089A6E2-A668-4351-AB79-CA3EC326512D}" destId="{D423F2CA-6FF2-4730-9955-E22E16825870}" srcOrd="1" destOrd="0" presId="urn:microsoft.com/office/officeart/2005/8/layout/list1"/>
    <dgm:cxn modelId="{FE17B164-DE5F-4B4A-A3BA-A0A86545153F}" type="presParOf" srcId="{4461EF26-0E29-4E16-8892-549058AE8B57}" destId="{EA2E9F38-4577-48F4-A6CE-561A92EF763A}" srcOrd="9" destOrd="0" presId="urn:microsoft.com/office/officeart/2005/8/layout/list1"/>
    <dgm:cxn modelId="{3E5B98AC-FB5C-4DBA-A32E-B0E9842E059F}" type="presParOf" srcId="{4461EF26-0E29-4E16-8892-549058AE8B57}" destId="{16CCD3C6-C39F-4053-B766-4C1D4B4893B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4" y="1"/>
            <a:ext cx="2890665" cy="49641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6867" y="1"/>
            <a:ext cx="2890665" cy="496411"/>
          </a:xfrm>
          <a:prstGeom prst="rect">
            <a:avLst/>
          </a:prstGeom>
        </p:spPr>
        <p:txBody>
          <a:bodyPr vert="horz" lIns="91440" tIns="45720" rIns="91440" bIns="45720" rtlCol="0"/>
          <a:lstStyle>
            <a:lvl1pPr algn="r">
              <a:defRPr sz="1200"/>
            </a:lvl1pPr>
          </a:lstStyle>
          <a:p>
            <a:fld id="{7F6443C8-C32E-4FA0-BB96-92CA74CA735E}" type="datetimeFigureOut">
              <a:rPr lang="nb-NO" smtClean="0"/>
              <a:t>09.12.2013</a:t>
            </a:fld>
            <a:endParaRPr lang="nb-NO"/>
          </a:p>
        </p:txBody>
      </p:sp>
      <p:sp>
        <p:nvSpPr>
          <p:cNvPr id="4" name="Plassholder for bunntekst 3"/>
          <p:cNvSpPr>
            <a:spLocks noGrp="1"/>
          </p:cNvSpPr>
          <p:nvPr>
            <p:ph type="ftr" sz="quarter" idx="2"/>
          </p:nvPr>
        </p:nvSpPr>
        <p:spPr>
          <a:xfrm>
            <a:off x="4" y="9430222"/>
            <a:ext cx="2890665" cy="49641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6867" y="9430222"/>
            <a:ext cx="2890665" cy="496411"/>
          </a:xfrm>
          <a:prstGeom prst="rect">
            <a:avLst/>
          </a:prstGeom>
        </p:spPr>
        <p:txBody>
          <a:bodyPr vert="horz" lIns="91440" tIns="45720" rIns="91440" bIns="45720" rtlCol="0" anchor="b"/>
          <a:lstStyle>
            <a:lvl1pPr algn="r">
              <a:defRPr sz="1200"/>
            </a:lvl1pPr>
          </a:lstStyle>
          <a:p>
            <a:fld id="{7D4C5CEA-BA7C-4122-AFDB-0C68F19AE1AA}" type="slidenum">
              <a:rPr lang="nb-NO" smtClean="0"/>
              <a:t>‹#›</a:t>
            </a:fld>
            <a:endParaRPr lang="nb-NO"/>
          </a:p>
        </p:txBody>
      </p:sp>
    </p:spTree>
    <p:extLst>
      <p:ext uri="{BB962C8B-B14F-4D97-AF65-F5344CB8AC3E}">
        <p14:creationId xmlns:p14="http://schemas.microsoft.com/office/powerpoint/2010/main" val="1050800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6"/>
            <a:ext cx="2889938" cy="49641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8" y="6"/>
            <a:ext cx="2889938" cy="496410"/>
          </a:xfrm>
          <a:prstGeom prst="rect">
            <a:avLst/>
          </a:prstGeom>
        </p:spPr>
        <p:txBody>
          <a:bodyPr vert="horz" lIns="91440" tIns="45720" rIns="91440" bIns="45720" rtlCol="0"/>
          <a:lstStyle>
            <a:lvl1pPr algn="r">
              <a:defRPr sz="1200"/>
            </a:lvl1pPr>
          </a:lstStyle>
          <a:p>
            <a:fld id="{D691A136-E072-4E34-813E-888AB04FF0BE}" type="datetimeFigureOut">
              <a:rPr lang="nb-NO" smtClean="0"/>
              <a:t>09.12.2013</a:t>
            </a:fld>
            <a:endParaRPr lang="nb-NO"/>
          </a:p>
        </p:txBody>
      </p:sp>
      <p:sp>
        <p:nvSpPr>
          <p:cNvPr id="4" name="Plassholder for lysbilde 3"/>
          <p:cNvSpPr>
            <a:spLocks noGrp="1" noRot="1" noChangeAspect="1"/>
          </p:cNvSpPr>
          <p:nvPr>
            <p:ph type="sldImg" idx="2"/>
          </p:nvPr>
        </p:nvSpPr>
        <p:spPr>
          <a:xfrm>
            <a:off x="852488" y="742950"/>
            <a:ext cx="4964112" cy="3724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15912"/>
            <a:ext cx="5335270" cy="4467702"/>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30096"/>
            <a:ext cx="2889938" cy="49641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8" y="9430096"/>
            <a:ext cx="2889938" cy="496410"/>
          </a:xfrm>
          <a:prstGeom prst="rect">
            <a:avLst/>
          </a:prstGeom>
        </p:spPr>
        <p:txBody>
          <a:bodyPr vert="horz" lIns="91440" tIns="45720" rIns="91440" bIns="45720" rtlCol="0" anchor="b"/>
          <a:lstStyle>
            <a:lvl1pPr algn="r">
              <a:defRPr sz="1200"/>
            </a:lvl1pPr>
          </a:lstStyle>
          <a:p>
            <a:fld id="{0E52C120-D931-48BF-9616-6207ABB069CB}" type="slidenum">
              <a:rPr lang="nb-NO" smtClean="0"/>
              <a:t>‹#›</a:t>
            </a:fld>
            <a:endParaRPr lang="nb-NO"/>
          </a:p>
        </p:txBody>
      </p:sp>
    </p:spTree>
    <p:extLst>
      <p:ext uri="{BB962C8B-B14F-4D97-AF65-F5344CB8AC3E}">
        <p14:creationId xmlns:p14="http://schemas.microsoft.com/office/powerpoint/2010/main" val="391929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dirty="0" smtClean="0"/>
          </a:p>
        </p:txBody>
      </p:sp>
      <p:sp>
        <p:nvSpPr>
          <p:cNvPr id="2867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B36425-D527-4A34-AE6E-3511727097FF}" type="slidenum">
              <a:rPr lang="nb-NO">
                <a:solidFill>
                  <a:prstClr val="black"/>
                </a:solidFill>
              </a:rPr>
              <a:pPr eaLnBrk="1" hangingPunct="1"/>
              <a:t>1</a:t>
            </a:fld>
            <a:endParaRPr lang="nb-NO">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10</a:t>
            </a:fld>
            <a:endParaRPr lang="nb-NO">
              <a:solidFill>
                <a:prstClr val="black"/>
              </a:solidFill>
            </a:endParaRPr>
          </a:p>
        </p:txBody>
      </p:sp>
    </p:spTree>
    <p:extLst>
      <p:ext uri="{BB962C8B-B14F-4D97-AF65-F5344CB8AC3E}">
        <p14:creationId xmlns:p14="http://schemas.microsoft.com/office/powerpoint/2010/main" val="9624431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103</a:t>
            </a:fld>
            <a:endParaRPr lang="nb-NO"/>
          </a:p>
        </p:txBody>
      </p:sp>
    </p:spTree>
    <p:extLst>
      <p:ext uri="{BB962C8B-B14F-4D97-AF65-F5344CB8AC3E}">
        <p14:creationId xmlns:p14="http://schemas.microsoft.com/office/powerpoint/2010/main" val="977101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104</a:t>
            </a:fld>
            <a:endParaRPr lang="nb-NO"/>
          </a:p>
        </p:txBody>
      </p:sp>
    </p:spTree>
    <p:extLst>
      <p:ext uri="{BB962C8B-B14F-4D97-AF65-F5344CB8AC3E}">
        <p14:creationId xmlns:p14="http://schemas.microsoft.com/office/powerpoint/2010/main" val="3211738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105</a:t>
            </a:fld>
            <a:endParaRPr lang="nb-NO"/>
          </a:p>
        </p:txBody>
      </p:sp>
    </p:spTree>
    <p:extLst>
      <p:ext uri="{BB962C8B-B14F-4D97-AF65-F5344CB8AC3E}">
        <p14:creationId xmlns:p14="http://schemas.microsoft.com/office/powerpoint/2010/main" val="3624586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106</a:t>
            </a:fld>
            <a:endParaRPr lang="nb-NO"/>
          </a:p>
        </p:txBody>
      </p:sp>
    </p:spTree>
    <p:extLst>
      <p:ext uri="{BB962C8B-B14F-4D97-AF65-F5344CB8AC3E}">
        <p14:creationId xmlns:p14="http://schemas.microsoft.com/office/powerpoint/2010/main" val="18145570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107</a:t>
            </a:fld>
            <a:endParaRPr lang="nb-NO"/>
          </a:p>
        </p:txBody>
      </p:sp>
    </p:spTree>
    <p:extLst>
      <p:ext uri="{BB962C8B-B14F-4D97-AF65-F5344CB8AC3E}">
        <p14:creationId xmlns:p14="http://schemas.microsoft.com/office/powerpoint/2010/main" val="17968255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108</a:t>
            </a:fld>
            <a:endParaRPr lang="nb-NO"/>
          </a:p>
        </p:txBody>
      </p:sp>
    </p:spTree>
    <p:extLst>
      <p:ext uri="{BB962C8B-B14F-4D97-AF65-F5344CB8AC3E}">
        <p14:creationId xmlns:p14="http://schemas.microsoft.com/office/powerpoint/2010/main" val="26421639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109</a:t>
            </a:fld>
            <a:endParaRPr lang="nb-NO"/>
          </a:p>
        </p:txBody>
      </p:sp>
    </p:spTree>
    <p:extLst>
      <p:ext uri="{BB962C8B-B14F-4D97-AF65-F5344CB8AC3E}">
        <p14:creationId xmlns:p14="http://schemas.microsoft.com/office/powerpoint/2010/main" val="17020710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ssholder for lysbilde 1"/>
          <p:cNvSpPr>
            <a:spLocks noGrp="1" noRot="1" noChangeAspect="1" noTextEdit="1"/>
          </p:cNvSpPr>
          <p:nvPr>
            <p:ph type="sldImg"/>
          </p:nvPr>
        </p:nvSpPr>
        <p:spPr bwMode="auto">
          <a:xfrm>
            <a:off x="850900" y="741363"/>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noProof="0" dirty="0" smtClean="0"/>
          </a:p>
        </p:txBody>
      </p:sp>
      <p:sp>
        <p:nvSpPr>
          <p:cNvPr id="4" name="Plassholder for lysbildenummer 3"/>
          <p:cNvSpPr>
            <a:spLocks noGrp="1"/>
          </p:cNvSpPr>
          <p:nvPr>
            <p:ph type="sldNum" sz="quarter" idx="5"/>
          </p:nvPr>
        </p:nvSpPr>
        <p:spPr/>
        <p:txBody>
          <a:bodyPr/>
          <a:lstStyle/>
          <a:p>
            <a:pPr>
              <a:defRPr/>
            </a:pPr>
            <a:fld id="{6AC0F148-B8E9-47D7-94A6-860967E899EC}" type="slidenum">
              <a:rPr lang="nb-NO" smtClean="0">
                <a:solidFill>
                  <a:prstClr val="black"/>
                </a:solidFill>
              </a:rPr>
              <a:pPr>
                <a:defRPr/>
              </a:pPr>
              <a:t>110</a:t>
            </a:fld>
            <a:endParaRPr lang="nb-NO">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179E8-E53B-4C47-9516-82DB8E163E11}" type="slidenum">
              <a:rPr lang="nb-NO">
                <a:solidFill>
                  <a:prstClr val="black"/>
                </a:solidFill>
              </a:rPr>
              <a:pPr/>
              <a:t>111</a:t>
            </a:fld>
            <a:endParaRPr lang="nb-NO">
              <a:solidFill>
                <a:prstClr val="black"/>
              </a:solidFill>
            </a:endParaRPr>
          </a:p>
        </p:txBody>
      </p:sp>
      <p:sp>
        <p:nvSpPr>
          <p:cNvPr id="271362" name="Rectangle 2"/>
          <p:cNvSpPr>
            <a:spLocks noGrp="1" noRot="1" noChangeAspect="1" noChangeArrowheads="1" noTextEdit="1"/>
          </p:cNvSpPr>
          <p:nvPr>
            <p:ph type="sldImg"/>
          </p:nvPr>
        </p:nvSpPr>
        <p:spPr>
          <a:xfrm>
            <a:off x="852488" y="742950"/>
            <a:ext cx="4965700" cy="3725863"/>
          </a:xfrm>
          <a:ln/>
        </p:spPr>
      </p:sp>
      <p:sp>
        <p:nvSpPr>
          <p:cNvPr id="271363" name="Rectangle 3"/>
          <p:cNvSpPr>
            <a:spLocks noGrp="1" noChangeArrowheads="1"/>
          </p:cNvSpPr>
          <p:nvPr>
            <p:ph type="body" idx="1"/>
          </p:nvPr>
        </p:nvSpPr>
        <p:spPr/>
        <p:txBody>
          <a:bodyPr/>
          <a:lstStyle/>
          <a:p>
            <a:pPr algn="l"/>
            <a:endParaRPr lang="nb-NO"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093" eaLnBrk="0" fontAlgn="base" hangingPunct="0">
              <a:spcBef>
                <a:spcPct val="30000"/>
              </a:spcBef>
              <a:spcAft>
                <a:spcPct val="0"/>
              </a:spcAft>
              <a:defRPr/>
            </a:pPr>
            <a:endParaRPr lang="nb-NO" kern="0" dirty="0">
              <a:solidFill>
                <a:srgbClr val="675C53"/>
              </a:solidFill>
              <a:latin typeface="Arial"/>
            </a:endParaRPr>
          </a:p>
        </p:txBody>
      </p:sp>
      <p:sp>
        <p:nvSpPr>
          <p:cNvPr id="4" name="Plassholder for lysbildenummer 3"/>
          <p:cNvSpPr>
            <a:spLocks noGrp="1"/>
          </p:cNvSpPr>
          <p:nvPr>
            <p:ph type="sldNum" sz="quarter" idx="10"/>
          </p:nvPr>
        </p:nvSpPr>
        <p:spPr/>
        <p:txBody>
          <a:bodyPr/>
          <a:lstStyle/>
          <a:p>
            <a:pPr>
              <a:defRPr/>
            </a:pPr>
            <a:fld id="{BBD4DBCF-C968-41BF-9CED-594CA3A92FC9}" type="slidenum">
              <a:rPr lang="nb-NO" smtClean="0">
                <a:solidFill>
                  <a:prstClr val="black"/>
                </a:solidFill>
              </a:rPr>
              <a:pPr>
                <a:defRPr/>
              </a:pPr>
              <a:t>11</a:t>
            </a:fld>
            <a:endParaRPr lang="nb-NO">
              <a:solidFill>
                <a:prstClr val="black"/>
              </a:solidFill>
            </a:endParaRPr>
          </a:p>
        </p:txBody>
      </p:sp>
    </p:spTree>
    <p:extLst>
      <p:ext uri="{BB962C8B-B14F-4D97-AF65-F5344CB8AC3E}">
        <p14:creationId xmlns:p14="http://schemas.microsoft.com/office/powerpoint/2010/main" val="262516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187506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13</a:t>
            </a:fld>
            <a:endParaRPr lang="nb-NO">
              <a:solidFill>
                <a:prstClr val="black"/>
              </a:solidFill>
            </a:endParaRPr>
          </a:p>
        </p:txBody>
      </p:sp>
    </p:spTree>
    <p:extLst>
      <p:ext uri="{BB962C8B-B14F-4D97-AF65-F5344CB8AC3E}">
        <p14:creationId xmlns:p14="http://schemas.microsoft.com/office/powerpoint/2010/main" val="286640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lysbildenummer 3"/>
          <p:cNvSpPr>
            <a:spLocks noGrp="1"/>
          </p:cNvSpPr>
          <p:nvPr>
            <p:ph type="sldNum" sz="quarter" idx="10"/>
          </p:nvPr>
        </p:nvSpPr>
        <p:spPr/>
        <p:txBody>
          <a:bodyPr/>
          <a:lstStyle/>
          <a:p>
            <a:pPr>
              <a:defRPr/>
            </a:pPr>
            <a:fld id="{BBD4DBCF-C968-41BF-9CED-594CA3A92FC9}" type="slidenum">
              <a:rPr lang="nb-NO" smtClean="0">
                <a:solidFill>
                  <a:prstClr val="black"/>
                </a:solidFill>
              </a:rPr>
              <a:pPr>
                <a:defRPr/>
              </a:pPr>
              <a:t>14</a:t>
            </a:fld>
            <a:endParaRPr lang="nb-NO">
              <a:solidFill>
                <a:prstClr val="black"/>
              </a:solidFill>
            </a:endParaRPr>
          </a:p>
        </p:txBody>
      </p:sp>
    </p:spTree>
    <p:extLst>
      <p:ext uri="{BB962C8B-B14F-4D97-AF65-F5344CB8AC3E}">
        <p14:creationId xmlns:p14="http://schemas.microsoft.com/office/powerpoint/2010/main" val="164986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15</a:t>
            </a:fld>
            <a:endParaRPr lang="nb-NO">
              <a:solidFill>
                <a:prstClr val="black"/>
              </a:solidFill>
            </a:endParaRPr>
          </a:p>
        </p:txBody>
      </p:sp>
    </p:spTree>
    <p:extLst>
      <p:ext uri="{BB962C8B-B14F-4D97-AF65-F5344CB8AC3E}">
        <p14:creationId xmlns:p14="http://schemas.microsoft.com/office/powerpoint/2010/main" val="56968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16</a:t>
            </a:fld>
            <a:endParaRPr lang="nb-NO">
              <a:solidFill>
                <a:prstClr val="black"/>
              </a:solidFill>
            </a:endParaRPr>
          </a:p>
        </p:txBody>
      </p:sp>
    </p:spTree>
    <p:extLst>
      <p:ext uri="{BB962C8B-B14F-4D97-AF65-F5344CB8AC3E}">
        <p14:creationId xmlns:p14="http://schemas.microsoft.com/office/powerpoint/2010/main" val="101775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17</a:t>
            </a:fld>
            <a:endParaRPr lang="nb-NO">
              <a:solidFill>
                <a:prstClr val="black"/>
              </a:solidFill>
            </a:endParaRPr>
          </a:p>
        </p:txBody>
      </p:sp>
    </p:spTree>
    <p:extLst>
      <p:ext uri="{BB962C8B-B14F-4D97-AF65-F5344CB8AC3E}">
        <p14:creationId xmlns:p14="http://schemas.microsoft.com/office/powerpoint/2010/main" val="20871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smtClean="0">
              <a:latin typeface="Times" panose="02020603050405020304" pitchFamily="18" charset="0"/>
              <a:cs typeface="Times"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defRPr/>
            </a:pPr>
            <a:r>
              <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rPr>
              <a:t>§ 29 Kvalifiseringsprogrammet</a:t>
            </a:r>
          </a:p>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defRPr/>
            </a:pPr>
            <a:r>
              <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rPr>
              <a:t>Kvalifiseringsprogram gjelder for personer i yrkesaktiv alder med vesentlig nedsatt arbeids- og inntektsevne og ingen eller svært begrensede ytelser til livsopphold etter folketrygdloven eller arbeidsmarkedsloven. </a:t>
            </a:r>
          </a:p>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defRPr/>
            </a:pPr>
            <a:r>
              <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rPr>
              <a:t>Rett til kvalifiseringsprogram forutsetter at </a:t>
            </a:r>
          </a:p>
          <a:p>
            <a:pPr marL="355600" marR="0" lvl="1" indent="0" algn="l" defTabSz="914400" rtl="0" eaLnBrk="1" fontAlgn="base" latinLnBrk="0" hangingPunct="1">
              <a:lnSpc>
                <a:spcPct val="100000"/>
              </a:lnSpc>
              <a:spcBef>
                <a:spcPct val="0"/>
              </a:spcBef>
              <a:spcAft>
                <a:spcPct val="0"/>
              </a:spcAft>
              <a:buClrTx/>
              <a:buSzPct val="85000"/>
              <a:buFont typeface="+mj-lt"/>
              <a:buNone/>
              <a:tabLst/>
              <a:defRPr/>
            </a:pPr>
            <a:endPar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endParaRPr>
          </a:p>
          <a:p>
            <a:pPr marL="698500" marR="0" lvl="1" indent="-342900" algn="l" defTabSz="914400" rtl="0" eaLnBrk="1" fontAlgn="base" latinLnBrk="0" hangingPunct="1">
              <a:lnSpc>
                <a:spcPct val="100000"/>
              </a:lnSpc>
              <a:spcBef>
                <a:spcPct val="0"/>
              </a:spcBef>
              <a:spcAft>
                <a:spcPct val="0"/>
              </a:spcAft>
              <a:buClrTx/>
              <a:buSzPct val="85000"/>
              <a:buFont typeface="+mj-lt"/>
              <a:buAutoNum type="alphaLcParenR"/>
              <a:tabLst/>
              <a:defRPr/>
            </a:pPr>
            <a:r>
              <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rPr>
              <a:t>søkeren har gjennomgått en </a:t>
            </a:r>
            <a:r>
              <a:rPr kumimoji="0" lang="nb-NO" sz="1200" b="1" i="0" u="none" strike="noStrike" kern="0" cap="none" spc="0" normalizeH="0" baseline="0" noProof="0" dirty="0" smtClean="0">
                <a:ln>
                  <a:noFill/>
                </a:ln>
                <a:solidFill>
                  <a:srgbClr val="FF0000"/>
                </a:solidFill>
                <a:effectLst/>
                <a:uLnTx/>
                <a:uFillTx/>
                <a:latin typeface="Times" panose="02020603050405020304" pitchFamily="18" charset="0"/>
                <a:cs typeface="Times" panose="02020603050405020304" pitchFamily="18" charset="0"/>
              </a:rPr>
              <a:t>arbeidsevnevurdering,</a:t>
            </a:r>
          </a:p>
          <a:p>
            <a:pPr marL="698500" marR="0" lvl="1" indent="-342900" algn="l" defTabSz="914400" rtl="0" eaLnBrk="1" fontAlgn="base" latinLnBrk="0" hangingPunct="1">
              <a:lnSpc>
                <a:spcPct val="100000"/>
              </a:lnSpc>
              <a:spcBef>
                <a:spcPct val="0"/>
              </a:spcBef>
              <a:spcAft>
                <a:spcPct val="0"/>
              </a:spcAft>
              <a:buClrTx/>
              <a:buSzPct val="85000"/>
              <a:buFont typeface="+mj-lt"/>
              <a:buAutoNum type="alphaLcParenR"/>
              <a:tabLst/>
              <a:defRPr/>
            </a:pPr>
            <a:endPar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endParaRPr>
          </a:p>
          <a:p>
            <a:pPr marL="698500" marR="0" lvl="1" indent="-342900" algn="l" defTabSz="914400" rtl="0" eaLnBrk="1" fontAlgn="base" latinLnBrk="0" hangingPunct="1">
              <a:lnSpc>
                <a:spcPct val="100000"/>
              </a:lnSpc>
              <a:spcBef>
                <a:spcPct val="0"/>
              </a:spcBef>
              <a:spcAft>
                <a:spcPct val="0"/>
              </a:spcAft>
              <a:buClrTx/>
              <a:buSzPct val="85000"/>
              <a:buFont typeface="+mj-lt"/>
              <a:buAutoNum type="alphaLcParenR"/>
              <a:tabLst/>
              <a:defRPr/>
            </a:pPr>
            <a:r>
              <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rPr>
              <a:t>tett og koordinert bistand gjennom deltakelse i programmet vurderes som hensiktsmessig og nødvendig for å styrke </a:t>
            </a:r>
            <a:r>
              <a:rPr kumimoji="0" lang="nb-NO" sz="1200" b="1" i="0" u="none" strike="noStrike" kern="0" cap="none" spc="0" normalizeH="0" baseline="0" noProof="0" dirty="0" err="1" smtClean="0">
                <a:ln>
                  <a:noFill/>
                </a:ln>
                <a:solidFill>
                  <a:srgbClr val="675C53"/>
                </a:solidFill>
                <a:effectLst/>
                <a:uLnTx/>
                <a:uFillTx/>
                <a:latin typeface="Times" panose="02020603050405020304" pitchFamily="18" charset="0"/>
                <a:cs typeface="Times" panose="02020603050405020304" pitchFamily="18" charset="0"/>
              </a:rPr>
              <a:t>vedkommendes</a:t>
            </a:r>
            <a:r>
              <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rPr>
              <a:t> mulighet for deltakelse i arbeidslivet, og </a:t>
            </a:r>
          </a:p>
          <a:p>
            <a:pPr marL="698500" marR="0" lvl="1" indent="-342900" algn="l" defTabSz="914400" rtl="0" eaLnBrk="1" fontAlgn="base" latinLnBrk="0" hangingPunct="1">
              <a:lnSpc>
                <a:spcPct val="100000"/>
              </a:lnSpc>
              <a:spcBef>
                <a:spcPct val="0"/>
              </a:spcBef>
              <a:spcAft>
                <a:spcPct val="0"/>
              </a:spcAft>
              <a:buClrTx/>
              <a:buSzPct val="85000"/>
              <a:buFont typeface="+mj-lt"/>
              <a:buAutoNum type="alphaLcParenR"/>
              <a:tabLst/>
              <a:defRPr/>
            </a:pPr>
            <a:endPar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endParaRPr>
          </a:p>
          <a:p>
            <a:pPr marL="698500" marR="0" lvl="1" indent="-342900" algn="l" defTabSz="914400" rtl="0" eaLnBrk="1" fontAlgn="base" latinLnBrk="0" hangingPunct="1">
              <a:lnSpc>
                <a:spcPct val="100000"/>
              </a:lnSpc>
              <a:spcBef>
                <a:spcPct val="0"/>
              </a:spcBef>
              <a:spcAft>
                <a:spcPct val="0"/>
              </a:spcAft>
              <a:buClrTx/>
              <a:buSzPct val="85000"/>
              <a:buFont typeface="+mj-lt"/>
              <a:buAutoNum type="alphaLcParenR"/>
              <a:tabLst/>
              <a:defRPr/>
            </a:pPr>
            <a:r>
              <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rPr>
              <a:t>arbeids- og velferdsforvaltningen kan tilby et tilpasset program.</a:t>
            </a:r>
          </a:p>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defRPr/>
            </a:pPr>
            <a:r>
              <a:rPr kumimoji="0" lang="nb-NO" sz="1200" b="1" i="0" u="none" strike="noStrike" kern="0" cap="none" spc="0" normalizeH="0" baseline="0" noProof="0" dirty="0" smtClean="0">
                <a:ln>
                  <a:noFill/>
                </a:ln>
                <a:solidFill>
                  <a:srgbClr val="675C53"/>
                </a:solidFill>
                <a:effectLst/>
                <a:uLnTx/>
                <a:uFillTx/>
                <a:latin typeface="Times" panose="02020603050405020304" pitchFamily="18" charset="0"/>
                <a:cs typeface="Times" panose="02020603050405020304" pitchFamily="18" charset="0"/>
              </a:rPr>
              <a:t>For den tiden en person deltar i et kvalifiseringsprogram, har vedkommende rett til kvalifiseringsstønad etter bestemmelsene i     § 35. </a:t>
            </a:r>
          </a:p>
          <a:p>
            <a:endParaRPr lang="nb-NO" sz="1200" dirty="0" smtClean="0">
              <a:latin typeface="Times" panose="02020603050405020304" pitchFamily="18" charset="0"/>
              <a:cs typeface="Times" panose="02020603050405020304" pitchFamily="18" charset="0"/>
            </a:endParaRPr>
          </a:p>
        </p:txBody>
      </p:sp>
      <p:sp>
        <p:nvSpPr>
          <p:cNvPr id="4" name="Plassholder for lysbildenummer 3"/>
          <p:cNvSpPr>
            <a:spLocks noGrp="1"/>
          </p:cNvSpPr>
          <p:nvPr>
            <p:ph type="sldNum" sz="quarter" idx="10"/>
          </p:nvPr>
        </p:nvSpPr>
        <p:spPr/>
        <p:txBody>
          <a:bodyPr/>
          <a:lstStyle/>
          <a:p>
            <a:fld id="{03C07B80-58B7-4C75-9DD9-CB7E9A5618AE}" type="slidenum">
              <a:rPr lang="nb-NO" smtClean="0">
                <a:solidFill>
                  <a:prstClr val="black"/>
                </a:solidFill>
              </a:rPr>
              <a:pPr/>
              <a:t>18</a:t>
            </a:fld>
            <a:endParaRPr lang="nb-NO">
              <a:solidFill>
                <a:prstClr val="black"/>
              </a:solidFill>
            </a:endParaRPr>
          </a:p>
        </p:txBody>
      </p:sp>
    </p:spTree>
    <p:extLst>
      <p:ext uri="{BB962C8B-B14F-4D97-AF65-F5344CB8AC3E}">
        <p14:creationId xmlns:p14="http://schemas.microsoft.com/office/powerpoint/2010/main" val="331984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00812" eaLnBrk="0" hangingPunct="0">
              <a:defRPr>
                <a:solidFill>
                  <a:schemeClr val="tx1"/>
                </a:solidFill>
                <a:latin typeface="Arial" charset="0"/>
              </a:defRPr>
            </a:lvl1pPr>
            <a:lvl2pPr marL="747482" indent="-287493" defTabSz="900812" eaLnBrk="0" hangingPunct="0">
              <a:defRPr>
                <a:solidFill>
                  <a:schemeClr val="tx1"/>
                </a:solidFill>
                <a:latin typeface="Arial" charset="0"/>
              </a:defRPr>
            </a:lvl2pPr>
            <a:lvl3pPr marL="1149972" indent="-229994" defTabSz="900812" eaLnBrk="0" hangingPunct="0">
              <a:defRPr>
                <a:solidFill>
                  <a:schemeClr val="tx1"/>
                </a:solidFill>
                <a:latin typeface="Arial" charset="0"/>
              </a:defRPr>
            </a:lvl3pPr>
            <a:lvl4pPr marL="1609961" indent="-229994" defTabSz="900812" eaLnBrk="0" hangingPunct="0">
              <a:defRPr>
                <a:solidFill>
                  <a:schemeClr val="tx1"/>
                </a:solidFill>
                <a:latin typeface="Arial" charset="0"/>
              </a:defRPr>
            </a:lvl4pPr>
            <a:lvl5pPr marL="2069950" indent="-229994" defTabSz="900812" eaLnBrk="0" hangingPunct="0">
              <a:defRPr>
                <a:solidFill>
                  <a:schemeClr val="tx1"/>
                </a:solidFill>
                <a:latin typeface="Arial" charset="0"/>
              </a:defRPr>
            </a:lvl5pPr>
            <a:lvl6pPr marL="2529939" indent="-229994" defTabSz="900812" eaLnBrk="0" fontAlgn="base" hangingPunct="0">
              <a:spcBef>
                <a:spcPct val="0"/>
              </a:spcBef>
              <a:spcAft>
                <a:spcPct val="0"/>
              </a:spcAft>
              <a:defRPr>
                <a:solidFill>
                  <a:schemeClr val="tx1"/>
                </a:solidFill>
                <a:latin typeface="Arial" charset="0"/>
              </a:defRPr>
            </a:lvl6pPr>
            <a:lvl7pPr marL="2989928" indent="-229994" defTabSz="900812" eaLnBrk="0" fontAlgn="base" hangingPunct="0">
              <a:spcBef>
                <a:spcPct val="0"/>
              </a:spcBef>
              <a:spcAft>
                <a:spcPct val="0"/>
              </a:spcAft>
              <a:defRPr>
                <a:solidFill>
                  <a:schemeClr val="tx1"/>
                </a:solidFill>
                <a:latin typeface="Arial" charset="0"/>
              </a:defRPr>
            </a:lvl7pPr>
            <a:lvl8pPr marL="3449917" indent="-229994" defTabSz="900812" eaLnBrk="0" fontAlgn="base" hangingPunct="0">
              <a:spcBef>
                <a:spcPct val="0"/>
              </a:spcBef>
              <a:spcAft>
                <a:spcPct val="0"/>
              </a:spcAft>
              <a:defRPr>
                <a:solidFill>
                  <a:schemeClr val="tx1"/>
                </a:solidFill>
                <a:latin typeface="Arial" charset="0"/>
              </a:defRPr>
            </a:lvl8pPr>
            <a:lvl9pPr marL="3909906" indent="-229994" defTabSz="900812" eaLnBrk="0" fontAlgn="base" hangingPunct="0">
              <a:spcBef>
                <a:spcPct val="0"/>
              </a:spcBef>
              <a:spcAft>
                <a:spcPct val="0"/>
              </a:spcAft>
              <a:defRPr>
                <a:solidFill>
                  <a:schemeClr val="tx1"/>
                </a:solidFill>
                <a:latin typeface="Arial" charset="0"/>
              </a:defRPr>
            </a:lvl9pPr>
          </a:lstStyle>
          <a:p>
            <a:pPr eaLnBrk="1" hangingPunct="1"/>
            <a:fld id="{FF496A69-42DD-45EA-8714-45049BFDF470}" type="slidenum">
              <a:rPr lang="nb-NO" smtClean="0">
                <a:solidFill>
                  <a:prstClr val="black"/>
                </a:solidFill>
              </a:rPr>
              <a:pPr eaLnBrk="1" hangingPunct="1"/>
              <a:t>19</a:t>
            </a:fld>
            <a:endParaRPr lang="nb-NO" smtClean="0">
              <a:solidFill>
                <a:prstClr val="black"/>
              </a:solidFill>
            </a:endParaRPr>
          </a:p>
        </p:txBody>
      </p:sp>
      <p:sp>
        <p:nvSpPr>
          <p:cNvPr id="58371" name="Plassholder for lysbilde 1"/>
          <p:cNvSpPr>
            <a:spLocks noGrp="1" noRot="1" noChangeAspect="1" noTextEdit="1"/>
          </p:cNvSpPr>
          <p:nvPr>
            <p:ph type="sldImg"/>
          </p:nvPr>
        </p:nvSpPr>
        <p:spPr>
          <a:ln/>
        </p:spPr>
      </p:sp>
      <p:sp>
        <p:nvSpPr>
          <p:cNvPr id="75780" name="Plassholder for notater 2"/>
          <p:cNvSpPr>
            <a:spLocks noGrp="1"/>
          </p:cNvSpPr>
          <p:nvPr>
            <p:ph type="body" idx="1"/>
          </p:nvPr>
        </p:nvSpPr>
        <p:spPr/>
        <p:txBody>
          <a:bodyPr lIns="91374" tIns="45688" rIns="91374" bIns="45688"/>
          <a:lstStyle/>
          <a:p>
            <a:pPr eaLnBrk="1" hangingPunct="1">
              <a:lnSpc>
                <a:spcPct val="80000"/>
              </a:lnSpc>
              <a:buFont typeface="Wingdings" pitchFamily="2" charset="2"/>
              <a:buNone/>
              <a:defRPr/>
            </a:pPr>
            <a:endParaRPr lang="nb-NO" dirty="0" smtClean="0"/>
          </a:p>
        </p:txBody>
      </p:sp>
      <p:sp>
        <p:nvSpPr>
          <p:cNvPr id="58373" name="Plassholder for lysbildenummer 3"/>
          <p:cNvSpPr txBox="1">
            <a:spLocks noGrp="1"/>
          </p:cNvSpPr>
          <p:nvPr/>
        </p:nvSpPr>
        <p:spPr bwMode="auto">
          <a:xfrm>
            <a:off x="3778680" y="9429737"/>
            <a:ext cx="2888825" cy="49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8" rIns="91374" bIns="45688" anchor="b"/>
          <a:lstStyle>
            <a:lvl1pPr defTabSz="909638" eaLnBrk="0" hangingPunct="0">
              <a:defRPr>
                <a:solidFill>
                  <a:schemeClr val="tx1"/>
                </a:solidFill>
                <a:latin typeface="Arial" charset="0"/>
              </a:defRPr>
            </a:lvl1pPr>
            <a:lvl2pPr marL="742950" indent="-285750" defTabSz="909638" eaLnBrk="0" hangingPunct="0">
              <a:defRPr>
                <a:solidFill>
                  <a:schemeClr val="tx1"/>
                </a:solidFill>
                <a:latin typeface="Arial" charset="0"/>
              </a:defRPr>
            </a:lvl2pPr>
            <a:lvl3pPr marL="1143000" indent="-228600" defTabSz="909638" eaLnBrk="0" hangingPunct="0">
              <a:defRPr>
                <a:solidFill>
                  <a:schemeClr val="tx1"/>
                </a:solidFill>
                <a:latin typeface="Arial" charset="0"/>
              </a:defRPr>
            </a:lvl3pPr>
            <a:lvl4pPr marL="1600200" indent="-228600" defTabSz="909638" eaLnBrk="0" hangingPunct="0">
              <a:defRPr>
                <a:solidFill>
                  <a:schemeClr val="tx1"/>
                </a:solidFill>
                <a:latin typeface="Arial" charset="0"/>
              </a:defRPr>
            </a:lvl4pPr>
            <a:lvl5pPr marL="2057400" indent="-228600" defTabSz="909638" eaLnBrk="0" hangingPunct="0">
              <a:defRPr>
                <a:solidFill>
                  <a:schemeClr val="tx1"/>
                </a:solidFill>
                <a:latin typeface="Arial" charset="0"/>
              </a:defRPr>
            </a:lvl5pPr>
            <a:lvl6pPr marL="2514600" indent="-228600" defTabSz="909638" eaLnBrk="0" fontAlgn="base" hangingPunct="0">
              <a:spcBef>
                <a:spcPct val="0"/>
              </a:spcBef>
              <a:spcAft>
                <a:spcPct val="0"/>
              </a:spcAft>
              <a:defRPr>
                <a:solidFill>
                  <a:schemeClr val="tx1"/>
                </a:solidFill>
                <a:latin typeface="Arial" charset="0"/>
              </a:defRPr>
            </a:lvl6pPr>
            <a:lvl7pPr marL="2971800" indent="-228600" defTabSz="909638" eaLnBrk="0" fontAlgn="base" hangingPunct="0">
              <a:spcBef>
                <a:spcPct val="0"/>
              </a:spcBef>
              <a:spcAft>
                <a:spcPct val="0"/>
              </a:spcAft>
              <a:defRPr>
                <a:solidFill>
                  <a:schemeClr val="tx1"/>
                </a:solidFill>
                <a:latin typeface="Arial" charset="0"/>
              </a:defRPr>
            </a:lvl7pPr>
            <a:lvl8pPr marL="3429000" indent="-228600" defTabSz="909638" eaLnBrk="0" fontAlgn="base" hangingPunct="0">
              <a:spcBef>
                <a:spcPct val="0"/>
              </a:spcBef>
              <a:spcAft>
                <a:spcPct val="0"/>
              </a:spcAft>
              <a:defRPr>
                <a:solidFill>
                  <a:schemeClr val="tx1"/>
                </a:solidFill>
                <a:latin typeface="Arial" charset="0"/>
              </a:defRPr>
            </a:lvl8pPr>
            <a:lvl9pPr marL="3886200" indent="-228600" defTabSz="90963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9D18D92-ABA9-4686-B7A2-54B82292C48E}" type="slidenum">
              <a:rPr lang="nb-NO" sz="1200">
                <a:solidFill>
                  <a:prstClr val="black"/>
                </a:solidFill>
              </a:rPr>
              <a:pPr algn="r" eaLnBrk="1" fontAlgn="base" hangingPunct="1">
                <a:spcBef>
                  <a:spcPct val="0"/>
                </a:spcBef>
                <a:spcAft>
                  <a:spcPct val="0"/>
                </a:spcAft>
              </a:pPr>
              <a:t>19</a:t>
            </a:fld>
            <a:endParaRPr lang="nb-NO"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t>2</a:t>
            </a:fld>
            <a:endParaRPr lang="nb-NO"/>
          </a:p>
        </p:txBody>
      </p:sp>
    </p:spTree>
    <p:extLst>
      <p:ext uri="{BB962C8B-B14F-4D97-AF65-F5344CB8AC3E}">
        <p14:creationId xmlns:p14="http://schemas.microsoft.com/office/powerpoint/2010/main" val="250155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p:txBody>
      </p:sp>
      <p:sp>
        <p:nvSpPr>
          <p:cNvPr id="4" name="Plassholder for lysbildenummer 3"/>
          <p:cNvSpPr>
            <a:spLocks noGrp="1"/>
          </p:cNvSpPr>
          <p:nvPr>
            <p:ph type="sldNum" sz="quarter" idx="10"/>
          </p:nvPr>
        </p:nvSpPr>
        <p:spPr/>
        <p:txBody>
          <a:bodyPr/>
          <a:lstStyle/>
          <a:p>
            <a:fld id="{03C07B80-58B7-4C75-9DD9-CB7E9A5618AE}" type="slidenum">
              <a:rPr lang="nb-NO" smtClean="0">
                <a:solidFill>
                  <a:prstClr val="black"/>
                </a:solidFill>
              </a:rPr>
              <a:pPr/>
              <a:t>20</a:t>
            </a:fld>
            <a:endParaRPr lang="nb-NO">
              <a:solidFill>
                <a:prstClr val="black"/>
              </a:solidFill>
            </a:endParaRPr>
          </a:p>
        </p:txBody>
      </p:sp>
    </p:spTree>
    <p:extLst>
      <p:ext uri="{BB962C8B-B14F-4D97-AF65-F5344CB8AC3E}">
        <p14:creationId xmlns:p14="http://schemas.microsoft.com/office/powerpoint/2010/main" val="331984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defRPr/>
            </a:pPr>
            <a:endParaRPr kumimoji="0" lang="nb-NO" sz="2000" b="1" i="0" u="none" strike="noStrike" kern="0" cap="none" spc="0" normalizeH="0" baseline="0" noProof="0" dirty="0">
              <a:ln>
                <a:noFill/>
              </a:ln>
              <a:solidFill>
                <a:srgbClr val="675C53"/>
              </a:solidFill>
              <a:effectLst/>
              <a:uLnTx/>
              <a:uFillTx/>
              <a:latin typeface="Arial"/>
              <a:ea typeface="+mn-ea"/>
              <a:cs typeface="+mn-cs"/>
            </a:endParaRPr>
          </a:p>
        </p:txBody>
      </p:sp>
      <p:sp>
        <p:nvSpPr>
          <p:cNvPr id="4" name="Plassholder for lysbildenummer 3"/>
          <p:cNvSpPr>
            <a:spLocks noGrp="1"/>
          </p:cNvSpPr>
          <p:nvPr>
            <p:ph type="sldNum" sz="quarter" idx="10"/>
          </p:nvPr>
        </p:nvSpPr>
        <p:spPr/>
        <p:txBody>
          <a:bodyPr/>
          <a:lstStyle/>
          <a:p>
            <a:fld id="{03C07B80-58B7-4C75-9DD9-CB7E9A5618AE}" type="slidenum">
              <a:rPr lang="nb-NO" smtClean="0"/>
              <a:t>21</a:t>
            </a:fld>
            <a:endParaRPr lang="nb-NO"/>
          </a:p>
        </p:txBody>
      </p:sp>
    </p:spTree>
    <p:extLst>
      <p:ext uri="{BB962C8B-B14F-4D97-AF65-F5344CB8AC3E}">
        <p14:creationId xmlns:p14="http://schemas.microsoft.com/office/powerpoint/2010/main" val="2645614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ssholder for lysbilde 1"/>
          <p:cNvSpPr>
            <a:spLocks noGrp="1" noRot="1" noChangeAspect="1" noTextEdit="1"/>
          </p:cNvSpPr>
          <p:nvPr>
            <p:ph type="sldImg"/>
          </p:nvPr>
        </p:nvSpPr>
        <p:spPr>
          <a:ln/>
        </p:spPr>
      </p:sp>
      <p:sp>
        <p:nvSpPr>
          <p:cNvPr id="118787"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dirty="0" smtClean="0">
              <a:latin typeface="Times New Roman" pitchFamily="18" charset="0"/>
              <a:cs typeface="Times New Roman" pitchFamily="18" charset="0"/>
            </a:endParaRPr>
          </a:p>
          <a:p>
            <a:endParaRPr lang="nb-NO" dirty="0" smtClean="0">
              <a:latin typeface="Times New Roman" pitchFamily="18" charset="0"/>
              <a:cs typeface="Times New Roman" pitchFamily="18" charset="0"/>
            </a:endParaRPr>
          </a:p>
        </p:txBody>
      </p:sp>
      <p:sp>
        <p:nvSpPr>
          <p:cNvPr id="118788"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131" eaLnBrk="0" hangingPunct="0">
              <a:defRPr sz="2200" b="1">
                <a:solidFill>
                  <a:schemeClr val="tx1"/>
                </a:solidFill>
                <a:latin typeface="Arial" pitchFamily="34" charset="0"/>
              </a:defRPr>
            </a:lvl1pPr>
            <a:lvl2pPr marL="751219" indent="-288930" defTabSz="910131" eaLnBrk="0" hangingPunct="0">
              <a:defRPr sz="2200" b="1">
                <a:solidFill>
                  <a:schemeClr val="tx1"/>
                </a:solidFill>
                <a:latin typeface="Arial" pitchFamily="34" charset="0"/>
              </a:defRPr>
            </a:lvl2pPr>
            <a:lvl3pPr marL="1155721" indent="-231143" defTabSz="910131" eaLnBrk="0" hangingPunct="0">
              <a:defRPr sz="2200" b="1">
                <a:solidFill>
                  <a:schemeClr val="tx1"/>
                </a:solidFill>
                <a:latin typeface="Arial" pitchFamily="34" charset="0"/>
              </a:defRPr>
            </a:lvl3pPr>
            <a:lvl4pPr marL="1618009" indent="-231143" defTabSz="910131" eaLnBrk="0" hangingPunct="0">
              <a:defRPr sz="2200" b="1">
                <a:solidFill>
                  <a:schemeClr val="tx1"/>
                </a:solidFill>
                <a:latin typeface="Arial" pitchFamily="34" charset="0"/>
              </a:defRPr>
            </a:lvl4pPr>
            <a:lvl5pPr marL="2080298" indent="-231143" defTabSz="910131" eaLnBrk="0" hangingPunct="0">
              <a:defRPr sz="2200" b="1">
                <a:solidFill>
                  <a:schemeClr val="tx1"/>
                </a:solidFill>
                <a:latin typeface="Arial" pitchFamily="34" charset="0"/>
              </a:defRPr>
            </a:lvl5pPr>
            <a:lvl6pPr marL="2542586" indent="-231143" defTabSz="91013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6pPr>
            <a:lvl7pPr marL="3004875" indent="-231143" defTabSz="91013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7pPr>
            <a:lvl8pPr marL="3467162" indent="-231143" defTabSz="91013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8pPr>
            <a:lvl9pPr marL="3929451" indent="-231143" defTabSz="91013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9pPr>
          </a:lstStyle>
          <a:p>
            <a:pPr eaLnBrk="1" hangingPunct="1"/>
            <a:fld id="{EB4DC14D-B95D-43B1-8556-A3B051DBB478}" type="slidenum">
              <a:rPr lang="nb-NO" sz="1200" b="0">
                <a:solidFill>
                  <a:prstClr val="black"/>
                </a:solidFill>
              </a:rPr>
              <a:pPr eaLnBrk="1" hangingPunct="1"/>
              <a:t>22</a:t>
            </a:fld>
            <a:endParaRPr lang="nb-NO" sz="1200" b="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37B8EB4-0CEA-44DD-B03B-E2D34DB341DC}" type="slidenum">
              <a:rPr lang="nb-NO">
                <a:solidFill>
                  <a:prstClr val="black"/>
                </a:solidFill>
              </a:rPr>
              <a:pPr/>
              <a:t>23</a:t>
            </a:fld>
            <a:endParaRPr lang="nb-NO">
              <a:solidFill>
                <a:prstClr val="black"/>
              </a:solidFill>
            </a:endParaRPr>
          </a:p>
        </p:txBody>
      </p:sp>
      <p:sp>
        <p:nvSpPr>
          <p:cNvPr id="1398786" name="Rectangle 2"/>
          <p:cNvSpPr>
            <a:spLocks noGrp="1" noRot="1" noChangeAspect="1" noChangeArrowheads="1" noTextEdit="1"/>
          </p:cNvSpPr>
          <p:nvPr>
            <p:ph type="sldImg"/>
          </p:nvPr>
        </p:nvSpPr>
        <p:spPr>
          <a:xfrm>
            <a:off x="852488" y="744538"/>
            <a:ext cx="4965700" cy="3724275"/>
          </a:xfrm>
          <a:ln/>
        </p:spPr>
      </p:sp>
      <p:sp>
        <p:nvSpPr>
          <p:cNvPr id="1398787" name="Rectangle 3"/>
          <p:cNvSpPr>
            <a:spLocks noGrp="1" noChangeArrowheads="1"/>
          </p:cNvSpPr>
          <p:nvPr>
            <p:ph type="body" idx="1"/>
          </p:nvPr>
        </p:nvSpPr>
        <p:spPr>
          <a:xfrm>
            <a:off x="666590" y="4715588"/>
            <a:ext cx="5335908" cy="4468658"/>
          </a:xfrm>
        </p:spPr>
        <p:txBody>
          <a:bodyPr/>
          <a:lstStyle/>
          <a:p>
            <a:endParaRPr lang="nb-NO" b="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F42FC-4FA4-4397-871C-0AE141B539F5}" type="slidenum">
              <a:rPr lang="nb-NO">
                <a:solidFill>
                  <a:prstClr val="black"/>
                </a:solidFill>
              </a:rPr>
              <a:pPr/>
              <a:t>24</a:t>
            </a:fld>
            <a:endParaRPr lang="nb-NO">
              <a:solidFill>
                <a:prstClr val="black"/>
              </a:solidFill>
            </a:endParaRPr>
          </a:p>
        </p:txBody>
      </p:sp>
      <p:sp>
        <p:nvSpPr>
          <p:cNvPr id="1173506" name="Rectangle 2"/>
          <p:cNvSpPr>
            <a:spLocks noGrp="1" noRot="1" noChangeAspect="1" noChangeArrowheads="1" noTextEdit="1"/>
          </p:cNvSpPr>
          <p:nvPr>
            <p:ph type="sldImg"/>
          </p:nvPr>
        </p:nvSpPr>
        <p:spPr>
          <a:xfrm>
            <a:off x="854075" y="742950"/>
            <a:ext cx="4964113" cy="3724275"/>
          </a:xfrm>
          <a:ln/>
        </p:spPr>
      </p:sp>
      <p:sp>
        <p:nvSpPr>
          <p:cNvPr id="1173507" name="Rectangle 3"/>
          <p:cNvSpPr>
            <a:spLocks noGrp="1" noChangeArrowheads="1"/>
          </p:cNvSpPr>
          <p:nvPr>
            <p:ph type="body" idx="1"/>
          </p:nvPr>
        </p:nvSpPr>
        <p:spPr>
          <a:xfrm>
            <a:off x="890317" y="4715415"/>
            <a:ext cx="4888477" cy="4469007"/>
          </a:xfrm>
        </p:spPr>
        <p:txBody>
          <a:bodyPr/>
          <a:lstStyle/>
          <a:p>
            <a:endParaRPr lang="nb-NO"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3C07B80-58B7-4C75-9DD9-CB7E9A5618AE}" type="slidenum">
              <a:rPr lang="nb-NO" smtClean="0">
                <a:solidFill>
                  <a:prstClr val="black"/>
                </a:solidFill>
              </a:rPr>
              <a:pPr/>
              <a:t>25</a:t>
            </a:fld>
            <a:endParaRPr lang="nb-NO">
              <a:solidFill>
                <a:prstClr val="black"/>
              </a:solidFill>
            </a:endParaRPr>
          </a:p>
        </p:txBody>
      </p:sp>
    </p:spTree>
    <p:extLst>
      <p:ext uri="{BB962C8B-B14F-4D97-AF65-F5344CB8AC3E}">
        <p14:creationId xmlns:p14="http://schemas.microsoft.com/office/powerpoint/2010/main" val="2717368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lysbildenummer 3"/>
          <p:cNvSpPr>
            <a:spLocks noGrp="1"/>
          </p:cNvSpPr>
          <p:nvPr>
            <p:ph type="sldNum" sz="quarter" idx="10"/>
          </p:nvPr>
        </p:nvSpPr>
        <p:spPr/>
        <p:txBody>
          <a:bodyPr/>
          <a:lstStyle/>
          <a:p>
            <a:fld id="{03C07B80-58B7-4C75-9DD9-CB7E9A5618AE}" type="slidenum">
              <a:rPr lang="nb-NO" smtClean="0">
                <a:solidFill>
                  <a:prstClr val="black"/>
                </a:solidFill>
              </a:rPr>
              <a:pPr/>
              <a:t>26</a:t>
            </a:fld>
            <a:endParaRPr lang="nb-NO">
              <a:solidFill>
                <a:prstClr val="black"/>
              </a:solidFill>
            </a:endParaRPr>
          </a:p>
        </p:txBody>
      </p:sp>
    </p:spTree>
    <p:extLst>
      <p:ext uri="{BB962C8B-B14F-4D97-AF65-F5344CB8AC3E}">
        <p14:creationId xmlns:p14="http://schemas.microsoft.com/office/powerpoint/2010/main" val="2717368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Se merknadene til § 30 i rundskrivet,</a:t>
            </a:r>
            <a:r>
              <a:rPr lang="nb-NO" baseline="0" dirty="0" smtClean="0">
                <a:latin typeface="Arial" pitchFamily="34" charset="0"/>
              </a:rPr>
              <a:t> punkt 4.30.1.</a:t>
            </a:r>
          </a:p>
          <a:p>
            <a:pPr>
              <a:spcBef>
                <a:spcPts val="1050"/>
              </a:spcBef>
              <a:spcAft>
                <a:spcPts val="0"/>
              </a:spcAft>
            </a:pPr>
            <a:r>
              <a:rPr lang="nb-NO" sz="1200" b="1" dirty="0" smtClean="0">
                <a:solidFill>
                  <a:srgbClr val="3E3832"/>
                </a:solidFill>
                <a:effectLst/>
                <a:latin typeface="Arial"/>
                <a:ea typeface="Times New Roman"/>
              </a:rPr>
              <a:t>4.30.1 Om bestemmelsen</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 </a:t>
            </a:r>
            <a:r>
              <a:rPr lang="nb-NO" sz="1200" dirty="0" smtClean="0">
                <a:solidFill>
                  <a:srgbClr val="3E3832"/>
                </a:solidFill>
                <a:effectLst/>
                <a:latin typeface="Arial"/>
                <a:ea typeface="Times New Roman"/>
              </a:rPr>
              <a:t>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Når vedtak om deltakelse i kvalifiseringsprogram er fattet, skal NAV-veileder sammen med deltaker definere mål og utarbeide et individuelt tilpasset program. Programmet skal fremme overgang til arbeid og bidra til sosial inkludering og aktiv deltakelse i samfunnet. Det er en forutsetning at deltakeren har eierforhold til eget program. Det skal derfor legges stor vekt på deltakerens egne ønsker og vurderinger ved utformingen av programmet.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Et godt program tar utgangspunkt i den helhetlige situasjonen deltakeren befinner seg i. Deltakere i målgruppa for kvalifiseringsprogrammet har ulike behov for bistand som skal ivaretas i programmet. Arbeidsevnevurderingen danner grunnlag for vurderinger av aktuelle tiltak og om det foreligger spesielle hensyn som må ivaretas i programforløpet. Slike hensyn kan for eksempel dreie seg om psykisk helse, somatiske forhold, fysiske forhold ved arbeidsplassen og syns- og hørselsproblemer.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Kvalifiseringsprogram kan inneholde tiltak og tjenester fra kommunen, fylkeskommunen, Arbeids- og velferdsetaten, andre statlige instanser, frivillige organisasjoner og private bedrifter. NAV-kontoret har ansvaret for at deltakeren får forsvarlig oppfølging, og må ha et tett samarbeid med tjenesteytere og andre som er involvert i programmet.  </a:t>
            </a:r>
            <a:endParaRPr lang="nb-NO" sz="2000" dirty="0" smtClean="0">
              <a:effectLst/>
              <a:latin typeface="Times New Roman"/>
              <a:ea typeface="Times New Roman"/>
            </a:endParaRPr>
          </a:p>
          <a:p>
            <a:endParaRPr lang="nb-NO" dirty="0"/>
          </a:p>
        </p:txBody>
      </p:sp>
      <p:sp>
        <p:nvSpPr>
          <p:cNvPr id="4" name="Plassholder for lysbildenummer 3"/>
          <p:cNvSpPr>
            <a:spLocks noGrp="1"/>
          </p:cNvSpPr>
          <p:nvPr>
            <p:ph type="sldNum" sz="quarter" idx="10"/>
          </p:nvPr>
        </p:nvSpPr>
        <p:spPr/>
        <p:txBody>
          <a:bodyPr/>
          <a:lstStyle/>
          <a:p>
            <a:fld id="{03C07B80-58B7-4C75-9DD9-CB7E9A5618AE}" type="slidenum">
              <a:rPr lang="nb-NO" smtClean="0">
                <a:solidFill>
                  <a:prstClr val="black"/>
                </a:solidFill>
              </a:rPr>
              <a:pPr/>
              <a:t>27</a:t>
            </a:fld>
            <a:endParaRPr lang="nb-NO">
              <a:solidFill>
                <a:prstClr val="black"/>
              </a:solidFill>
            </a:endParaRPr>
          </a:p>
        </p:txBody>
      </p:sp>
    </p:spTree>
    <p:extLst>
      <p:ext uri="{BB962C8B-B14F-4D97-AF65-F5344CB8AC3E}">
        <p14:creationId xmlns:p14="http://schemas.microsoft.com/office/powerpoint/2010/main" val="165221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ssholder for lysbilde 1"/>
          <p:cNvSpPr>
            <a:spLocks noGrp="1" noRot="1" noChangeAspect="1" noTextEdit="1"/>
          </p:cNvSpPr>
          <p:nvPr>
            <p:ph type="sldImg"/>
          </p:nvPr>
        </p:nvSpPr>
        <p:spPr>
          <a:ln/>
        </p:spPr>
      </p:sp>
      <p:sp>
        <p:nvSpPr>
          <p:cNvPr id="11981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dirty="0" smtClean="0">
                <a:latin typeface="Arial" pitchFamily="34" charset="0"/>
              </a:rPr>
              <a:t>Se merknader til § 30 i rundskrivet, punkt 4.30.2.1 – 4.30.2.4.</a:t>
            </a:r>
          </a:p>
          <a:p>
            <a:pPr>
              <a:spcBef>
                <a:spcPts val="1050"/>
              </a:spcBef>
              <a:spcAft>
                <a:spcPts val="0"/>
              </a:spcAft>
            </a:pPr>
            <a:r>
              <a:rPr lang="nb-NO" sz="1200" b="1" dirty="0" smtClean="0">
                <a:solidFill>
                  <a:srgbClr val="3E3832"/>
                </a:solidFill>
                <a:effectLst/>
                <a:latin typeface="Arial"/>
                <a:ea typeface="Times New Roman"/>
              </a:rPr>
              <a:t>4.30.2.1</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Kvalifiseringsprogrammet skal</a:t>
            </a:r>
            <a:r>
              <a:rPr lang="nb-NO" sz="1200" dirty="0" smtClean="0">
                <a:solidFill>
                  <a:srgbClr val="3E3832"/>
                </a:solidFill>
                <a:effectLst/>
                <a:latin typeface="Arial"/>
                <a:ea typeface="Times New Roman"/>
              </a:rPr>
              <a:t> </a:t>
            </a:r>
            <a:endParaRPr lang="nb-NO" sz="2000" dirty="0" smtClean="0">
              <a:effectLst/>
              <a:latin typeface="Times New Roman"/>
              <a:ea typeface="Times New Roman"/>
            </a:endParaRPr>
          </a:p>
          <a:p>
            <a:pPr>
              <a:spcBef>
                <a:spcPts val="1050"/>
              </a:spcBef>
              <a:spcAft>
                <a:spcPts val="0"/>
              </a:spcAft>
            </a:pPr>
            <a:r>
              <a:rPr lang="nb-NO" sz="1200" b="1" dirty="0" smtClean="0">
                <a:solidFill>
                  <a:srgbClr val="3E3832"/>
                </a:solidFill>
                <a:effectLst/>
                <a:latin typeface="Arial"/>
                <a:ea typeface="Times New Roman"/>
              </a:rPr>
              <a:t>4.30.2.2      inneholde arbeidsrettede tiltak</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Arbeidsrettede tiltak er tiltak som tar sikte på å kvalifisere deltakeren for arbeidslivet. Dette kan være ulike former for ulønnet arbeid og arbeidstrening, og praktisk arbeidsrettet opplæring og utdanning. Kvalifiseringsprogrammets innhold skal gi rom for et mangfold av tjenester og tiltak. Med utgangspunkt i arbeidsevnevurderingen er det deltakerens behov og ressurser som bestemmer hvilke tiltak som trengs. For å oppnå nødvendig individuell tilpasning, må NAV-veileder bygge på de muligheter som fins, og være kreativ og søkende etter nye virkemidler i lokalsamfunnet. Det beste tiltaket for den enkelte deltaker kan nettopp være det som etableres gjennom samarbeid mellom NAV-veileder, deltaker og lokale virksomheter og bedrifter. Frivillige og ideelle organisasjoner kan være viktige bidragsytere.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Deltakerne har ulike forutsetninger og utgangspunkt for deltakelse i program. Programmet skal derfor inneholde arbeidsrettede tiltak fra det tidspunkt det vurderes som hensiktsmessig for den enkelte. For mange vil det være hensiktsmessig å starte i arbeidsrettet tiltak med en gang, mens andre har behov for mer forberedende tiltak og virkemidler i begynnelsen. Arbeidsrettede tiltak skal alltid inngå når deltakeren er halvveis i programmet. Riktig tidspunkt for oppstart sikres gjennom tett oppfølging og evaluering. Midtveis i første programperiode vil gjerne være et godt tidspunkt for en av de fastsatte evalueringene. Hvis det da er sannsynlig at programmet vil forlenges, forskyves samtidig tidspunktet for når arbeidsrettede tiltak skal inngå. Det vil si at hvis det er sannsynlig at programmet vil vare i to år, skal arbeidsrettede tiltak senest inngå etter et år.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Inntektsgivende arbeid med inntil 50 % kan kombineres med fortsatt deltakelse i program etter § 37, og fylle kravet om arbeidsrettet tiltak. Lønnet arbeid gir nyttig arbeidserfaring og læring, og kan gi mulighet til videre arbeid etter at kvalifiseringsprogrammet er avsluttet.</a:t>
            </a:r>
            <a:r>
              <a:rPr lang="nb-NO" sz="1200" b="1" dirty="0" smtClean="0">
                <a:solidFill>
                  <a:srgbClr val="3E3832"/>
                </a:solidFill>
                <a:effectLst/>
                <a:latin typeface="Arial"/>
                <a:ea typeface="Times New Roman"/>
              </a:rPr>
              <a:t> </a:t>
            </a:r>
            <a:r>
              <a:rPr lang="nb-NO" sz="1200" dirty="0" smtClean="0">
                <a:solidFill>
                  <a:srgbClr val="3E3832"/>
                </a:solidFill>
                <a:effectLst/>
                <a:latin typeface="Arial"/>
                <a:ea typeface="Times New Roman"/>
              </a:rPr>
              <a:t> </a:t>
            </a:r>
            <a:endParaRPr lang="nb-NO" sz="2000" dirty="0" smtClean="0">
              <a:effectLst/>
              <a:latin typeface="Times New Roman"/>
              <a:ea typeface="Times New Roman"/>
            </a:endParaRPr>
          </a:p>
          <a:p>
            <a:pPr>
              <a:spcBef>
                <a:spcPts val="1050"/>
              </a:spcBef>
              <a:spcAft>
                <a:spcPts val="0"/>
              </a:spcAft>
            </a:pPr>
            <a:r>
              <a:rPr lang="nb-NO" sz="1200" b="1" dirty="0" smtClean="0">
                <a:solidFill>
                  <a:srgbClr val="3E3832"/>
                </a:solidFill>
                <a:effectLst/>
                <a:latin typeface="Arial"/>
                <a:ea typeface="Times New Roman"/>
              </a:rPr>
              <a:t>4.30.2.3     </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inneholde arbeidssøking</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Overgang til arbeid er målsettingen med kvalifiseringsprogrammet. Arbeidssøking skal derfor inngå i programmet fra det tidspunkt det vurderes som hensiktsmessig ut fra deltakerens situasjon. Arbeidssøking skal alltid inngå i den avsluttende delen av programmet, det vil si når det gjenstår to til tre måneder. Ved forlengelse av program vil det være tilstrekkelig at arbeidssøking skjer i slutten av andre programperiode. Det er ikke nødvendig å søke arbeid for deltakere som er i inntektsgivende arbeid som del av kvalifiseringsprogrammet og som kan fortsette i arbeidsforholdet etter at programmet er avsluttet.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Hvis det i den avsluttende delen av programmet viser seg at det ikke er hensiktsmessig at deltakeren søker arbeid, vil det være naturlig å stanse programmet før tiden og i stedet vurdere alternative tiltak eller ordninger.  </a:t>
            </a:r>
            <a:endParaRPr lang="nb-NO" sz="2000" dirty="0" smtClean="0">
              <a:effectLst/>
              <a:latin typeface="Times New Roman"/>
              <a:ea typeface="Times New Roman"/>
            </a:endParaRPr>
          </a:p>
          <a:p>
            <a:pPr>
              <a:spcBef>
                <a:spcPts val="1050"/>
              </a:spcBef>
              <a:spcAft>
                <a:spcPts val="0"/>
              </a:spcAft>
            </a:pPr>
            <a:r>
              <a:rPr lang="nb-NO" sz="1200" b="1" dirty="0" smtClean="0">
                <a:solidFill>
                  <a:srgbClr val="3E3832"/>
                </a:solidFill>
                <a:effectLst/>
                <a:latin typeface="Arial"/>
                <a:ea typeface="Times New Roman"/>
              </a:rPr>
              <a:t>4.30.2.4     </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være helårig</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Med helårig menes at programmet skal følge et alminnelig arbeidsår med ferier og fridager. Det er ikke meningen at programmet skal legges opp etter sesongarbeid. Helårig program sikrer forutsigbarhet både når det gjelder oppfølging og økonomi.  </a:t>
            </a:r>
            <a:endParaRPr lang="nb-NO" sz="2000" dirty="0" smtClean="0">
              <a:effectLst/>
              <a:latin typeface="Times New Roman"/>
              <a:ea typeface="Times New Roman"/>
            </a:endParaRPr>
          </a:p>
          <a:p>
            <a:endParaRPr lang="nb-NO" dirty="0" smtClean="0">
              <a:latin typeface="Arial" pitchFamily="34" charset="0"/>
            </a:endParaRPr>
          </a:p>
        </p:txBody>
      </p:sp>
      <p:sp>
        <p:nvSpPr>
          <p:cNvPr id="119812"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41" eaLnBrk="0" hangingPunct="0">
              <a:defRPr sz="2200" b="1">
                <a:solidFill>
                  <a:schemeClr val="tx1"/>
                </a:solidFill>
                <a:latin typeface="Arial" pitchFamily="34" charset="0"/>
              </a:defRPr>
            </a:lvl1pPr>
            <a:lvl2pPr marL="751219" indent="-288930" defTabSz="913341" eaLnBrk="0" hangingPunct="0">
              <a:defRPr sz="2200" b="1">
                <a:solidFill>
                  <a:schemeClr val="tx1"/>
                </a:solidFill>
                <a:latin typeface="Arial" pitchFamily="34" charset="0"/>
              </a:defRPr>
            </a:lvl2pPr>
            <a:lvl3pPr marL="1155721" indent="-231143" defTabSz="913341" eaLnBrk="0" hangingPunct="0">
              <a:defRPr sz="2200" b="1">
                <a:solidFill>
                  <a:schemeClr val="tx1"/>
                </a:solidFill>
                <a:latin typeface="Arial" pitchFamily="34" charset="0"/>
              </a:defRPr>
            </a:lvl3pPr>
            <a:lvl4pPr marL="1618009" indent="-231143" defTabSz="913341" eaLnBrk="0" hangingPunct="0">
              <a:defRPr sz="2200" b="1">
                <a:solidFill>
                  <a:schemeClr val="tx1"/>
                </a:solidFill>
                <a:latin typeface="Arial" pitchFamily="34" charset="0"/>
              </a:defRPr>
            </a:lvl4pPr>
            <a:lvl5pPr marL="2080298" indent="-231143" defTabSz="913341" eaLnBrk="0" hangingPunct="0">
              <a:defRPr sz="2200" b="1">
                <a:solidFill>
                  <a:schemeClr val="tx1"/>
                </a:solidFill>
                <a:latin typeface="Arial" pitchFamily="34" charset="0"/>
              </a:defRPr>
            </a:lvl5pPr>
            <a:lvl6pPr marL="2542586"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6pPr>
            <a:lvl7pPr marL="3004875"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7pPr>
            <a:lvl8pPr marL="3467162"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8pPr>
            <a:lvl9pPr marL="3929451"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9pPr>
          </a:lstStyle>
          <a:p>
            <a:pPr eaLnBrk="1" hangingPunct="1"/>
            <a:fld id="{F10E7646-30EF-448E-A9DA-B4D8FCBD036E}" type="slidenum">
              <a:rPr lang="nb-NO" sz="1200" b="0">
                <a:solidFill>
                  <a:prstClr val="black"/>
                </a:solidFill>
              </a:rPr>
              <a:pPr eaLnBrk="1" hangingPunct="1"/>
              <a:t>28</a:t>
            </a:fld>
            <a:endParaRPr lang="nb-NO" sz="1200" b="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ssholder for lysbilde 1"/>
          <p:cNvSpPr>
            <a:spLocks noGrp="1" noRot="1" noChangeAspect="1" noTextEdit="1"/>
          </p:cNvSpPr>
          <p:nvPr>
            <p:ph type="sldImg"/>
          </p:nvPr>
        </p:nvSpPr>
        <p:spPr>
          <a:ln/>
        </p:spPr>
      </p:sp>
      <p:sp>
        <p:nvSpPr>
          <p:cNvPr id="11981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978">
              <a:defRPr/>
            </a:pPr>
            <a:r>
              <a:rPr lang="nb-NO" dirty="0" smtClean="0">
                <a:latin typeface="Arial" pitchFamily="34" charset="0"/>
              </a:rPr>
              <a:t>Se merknader til § 30 i rundskrivet, punkt 4.30.2.5 – 4.30.2.7.</a:t>
            </a:r>
          </a:p>
          <a:p>
            <a:pPr>
              <a:spcBef>
                <a:spcPts val="1050"/>
              </a:spcBef>
              <a:spcAft>
                <a:spcPts val="0"/>
              </a:spcAft>
            </a:pPr>
            <a:r>
              <a:rPr lang="nb-NO" sz="1200" b="1" dirty="0" smtClean="0">
                <a:solidFill>
                  <a:srgbClr val="3E3832"/>
                </a:solidFill>
                <a:effectLst/>
                <a:latin typeface="Arial"/>
                <a:ea typeface="Times New Roman"/>
              </a:rPr>
              <a:t>4.30.2.5     </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være på full tid</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Programmet skal ha en tidsramme på 37 ½ time per uke. Dette er den tiden deltakeren må ha disponibelt for programmet. Innenfor denne tidsrammen skal det utformes et individuelt program. NAV-kontoret må begrunne bruken av tiden i hver sak. Det må settes av tid til oppfølging som samsvarer med det som er nødvendig for at den enkelte deltaker skal kunne følge tiltakene i programmet og nå målene som er fastsatt.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De ulike tiltakene og aktivitetene i programmet skal i utgangspunktet foregå på dagtid. Deler av programmet kan likevel legges til kveld, natt eller helg hvis det vurderes som hensiktsmessig og nødvendig ut fra deltakerens helhetlige situasjon og yrkesmål. Dette kan for eksempel være tilfelle der deltaker ønsker å jobbe i helse- og omsorgstjenesten eller servicenæringen og har en familiesituasjon som muliggjør arbeid utover dagtid.    </a:t>
            </a:r>
            <a:endParaRPr lang="nb-NO" sz="2000" dirty="0" smtClean="0">
              <a:effectLst/>
              <a:latin typeface="Times New Roman"/>
              <a:ea typeface="Times New Roman"/>
            </a:endParaRPr>
          </a:p>
          <a:p>
            <a:pPr>
              <a:spcBef>
                <a:spcPts val="1050"/>
              </a:spcBef>
              <a:spcAft>
                <a:spcPts val="0"/>
              </a:spcAft>
            </a:pPr>
            <a:r>
              <a:rPr lang="nb-NO" sz="1200" b="1" dirty="0" smtClean="0">
                <a:solidFill>
                  <a:srgbClr val="3E3832"/>
                </a:solidFill>
                <a:effectLst/>
                <a:latin typeface="Arial"/>
                <a:ea typeface="Times New Roman"/>
              </a:rPr>
              <a:t>4.30.2.6     </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angi et starttidspunkt</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Tidspunktet for iverksettelse av program skal fastsettes etter en individuell og konkret vurdering i samarbeid med deltaker. Programmet må iverksettes innen seks måneder fra søknadsdato. Deltakeren skal ha et program på full tid med et forsvarlig, faglig innhold fra oppstart. Det er imidlertid ikke nødvendig at innholdet i programmet for hele den innvilgede programperioden er utarbeidet.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Varigheten av kvalifiseringsprogrammet skal framgå av innvilgelsesvedtaket, mens tidspunktet for oppstart skal framgå av programmet. Dette betyr at starttidspunktet for programmet ikke nødvendigvis er det samme som vedtaksdatoen. Programmet er et vedlegg til vedtaket. Kvalifiseringsstønad opptjenes fra det tidspunkt kvalifiseringsprogrammet starter.</a:t>
            </a:r>
            <a:r>
              <a:rPr lang="nb-NO" sz="1200" b="1" dirty="0" smtClean="0">
                <a:solidFill>
                  <a:srgbClr val="3E3832"/>
                </a:solidFill>
                <a:effectLst/>
                <a:latin typeface="Arial"/>
                <a:ea typeface="Times New Roman"/>
              </a:rPr>
              <a:t> </a:t>
            </a:r>
            <a:r>
              <a:rPr lang="nb-NO" sz="1200" dirty="0" smtClean="0">
                <a:solidFill>
                  <a:srgbClr val="3E3832"/>
                </a:solidFill>
                <a:effectLst/>
                <a:latin typeface="Arial"/>
                <a:ea typeface="Times New Roman"/>
              </a:rPr>
              <a:t> </a:t>
            </a:r>
            <a:endParaRPr lang="nb-NO" sz="2000" dirty="0" smtClean="0">
              <a:effectLst/>
              <a:latin typeface="Times New Roman"/>
              <a:ea typeface="Times New Roman"/>
            </a:endParaRPr>
          </a:p>
          <a:p>
            <a:pPr>
              <a:spcBef>
                <a:spcPts val="1050"/>
              </a:spcBef>
              <a:spcAft>
                <a:spcPts val="0"/>
              </a:spcAft>
            </a:pPr>
            <a:r>
              <a:rPr lang="nb-NO" sz="1200" b="1" dirty="0" smtClean="0">
                <a:solidFill>
                  <a:srgbClr val="3E3832"/>
                </a:solidFill>
                <a:effectLst/>
                <a:latin typeface="Arial"/>
                <a:ea typeface="Times New Roman"/>
              </a:rPr>
              <a:t>4.30.2.7     </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evalueres</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Et kvalifiseringsprogram skal være dynamisk og til enhver tid tilpasset deltakers situasjon slik at utbyttet av programmet blir optimalt. I oppfølgingen av deltakeren skal det foretas en kontinuerlig vurdering av om aktivitetene og tiltakene i programmet er egnet for å fremme </a:t>
            </a:r>
            <a:r>
              <a:rPr lang="nb-NO" sz="1200" dirty="0" err="1" smtClean="0">
                <a:solidFill>
                  <a:srgbClr val="3E3832"/>
                </a:solidFill>
                <a:effectLst/>
                <a:latin typeface="Arial"/>
                <a:ea typeface="Times New Roman"/>
              </a:rPr>
              <a:t>vedkommendes</a:t>
            </a:r>
            <a:r>
              <a:rPr lang="nb-NO" sz="1200" dirty="0" smtClean="0">
                <a:solidFill>
                  <a:srgbClr val="3E3832"/>
                </a:solidFill>
                <a:effectLst/>
                <a:latin typeface="Arial"/>
                <a:ea typeface="Times New Roman"/>
              </a:rPr>
              <a:t> mål. I tillegg skal NAV-veileder og deltaker avtale konkrete tidspunkt for evalueringer, som skal fremgå av programmet. Deltakerens utbytte av tiltakene og progresjonen i programmet skal vurderes og eventuelt følges opp med endringer av innholdet. Evalueringene vil også kunne vise et behov for å forlenge programmet og eventuelt forskyve oppstart for arbeidsrettede tiltak og arbeidssøking.  </a:t>
            </a:r>
          </a:p>
          <a:p>
            <a:pPr>
              <a:spcBef>
                <a:spcPts val="1050"/>
              </a:spcBef>
              <a:spcAft>
                <a:spcPts val="0"/>
              </a:spcAft>
            </a:pPr>
            <a:endParaRPr lang="nb-NO" sz="1200" dirty="0" smtClean="0">
              <a:solidFill>
                <a:srgbClr val="3E3832"/>
              </a:solidFill>
              <a:effectLst/>
              <a:latin typeface="Arial"/>
              <a:ea typeface="Times New Roman"/>
            </a:endParaRPr>
          </a:p>
          <a:p>
            <a:r>
              <a:rPr lang="nb-NO" sz="2000" b="1" dirty="0" smtClean="0"/>
              <a:t>Mål for evaluering</a:t>
            </a:r>
          </a:p>
          <a:p>
            <a:r>
              <a:rPr lang="nb-NO" sz="2000" dirty="0" smtClean="0"/>
              <a:t>Bruker skal kunne forvente:</a:t>
            </a:r>
          </a:p>
          <a:p>
            <a:r>
              <a:rPr lang="nb-NO" sz="2000" dirty="0" smtClean="0"/>
              <a:t>Å få delta i evalueringen av egen prosess, og evalueringen kan ha fokus på:</a:t>
            </a:r>
          </a:p>
          <a:p>
            <a:r>
              <a:rPr lang="nb-NO" sz="2000" dirty="0" smtClean="0"/>
              <a:t>Hvor i prosessen er man i forhold til målet?</a:t>
            </a:r>
          </a:p>
          <a:p>
            <a:r>
              <a:rPr lang="nb-NO" sz="2000" dirty="0" smtClean="0"/>
              <a:t>Hva i aktiviteten har ført til endring?</a:t>
            </a:r>
          </a:p>
          <a:p>
            <a:r>
              <a:rPr lang="nb-NO" sz="2000" dirty="0" smtClean="0"/>
              <a:t>Har man fått til de riktige tiltakene?</a:t>
            </a:r>
          </a:p>
          <a:p>
            <a:r>
              <a:rPr lang="nb-NO" sz="2000" dirty="0" smtClean="0"/>
              <a:t>Har tiltakene vært av god kvalitet for meg?</a:t>
            </a:r>
          </a:p>
          <a:p>
            <a:r>
              <a:rPr lang="nb-NO" sz="2000" dirty="0" smtClean="0"/>
              <a:t>Andre mål/delmål som er nådd?</a:t>
            </a:r>
          </a:p>
          <a:p>
            <a:r>
              <a:rPr lang="nb-NO" sz="2000" dirty="0" smtClean="0"/>
              <a:t>Hva gjenstår eventuelt for å nå målet?</a:t>
            </a:r>
          </a:p>
          <a:p>
            <a:r>
              <a:rPr lang="nb-NO" sz="2000" dirty="0" smtClean="0"/>
              <a:t>Hvordan har samarbeidet mellom NAV og bruker fungert?</a:t>
            </a:r>
          </a:p>
          <a:p>
            <a:r>
              <a:rPr lang="nb-NO" sz="2000" dirty="0" smtClean="0"/>
              <a:t>Forskriftsteksten</a:t>
            </a:r>
          </a:p>
          <a:p>
            <a:pPr>
              <a:spcBef>
                <a:spcPts val="1050"/>
              </a:spcBef>
              <a:spcAft>
                <a:spcPts val="0"/>
              </a:spcAft>
            </a:pPr>
            <a:endParaRPr lang="nb-NO" sz="2000" dirty="0" smtClean="0">
              <a:effectLst/>
              <a:latin typeface="Times New Roman"/>
              <a:ea typeface="Times New Roman"/>
            </a:endParaRPr>
          </a:p>
          <a:p>
            <a:endParaRPr lang="nb-NO" dirty="0" smtClean="0">
              <a:latin typeface="Arial" pitchFamily="34" charset="0"/>
            </a:endParaRPr>
          </a:p>
        </p:txBody>
      </p:sp>
      <p:sp>
        <p:nvSpPr>
          <p:cNvPr id="119812"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41" eaLnBrk="0" hangingPunct="0">
              <a:defRPr sz="2200" b="1">
                <a:solidFill>
                  <a:schemeClr val="tx1"/>
                </a:solidFill>
                <a:latin typeface="Arial" pitchFamily="34" charset="0"/>
              </a:defRPr>
            </a:lvl1pPr>
            <a:lvl2pPr marL="751219" indent="-288930" defTabSz="913341" eaLnBrk="0" hangingPunct="0">
              <a:defRPr sz="2200" b="1">
                <a:solidFill>
                  <a:schemeClr val="tx1"/>
                </a:solidFill>
                <a:latin typeface="Arial" pitchFamily="34" charset="0"/>
              </a:defRPr>
            </a:lvl2pPr>
            <a:lvl3pPr marL="1155721" indent="-231143" defTabSz="913341" eaLnBrk="0" hangingPunct="0">
              <a:defRPr sz="2200" b="1">
                <a:solidFill>
                  <a:schemeClr val="tx1"/>
                </a:solidFill>
                <a:latin typeface="Arial" pitchFamily="34" charset="0"/>
              </a:defRPr>
            </a:lvl3pPr>
            <a:lvl4pPr marL="1618009" indent="-231143" defTabSz="913341" eaLnBrk="0" hangingPunct="0">
              <a:defRPr sz="2200" b="1">
                <a:solidFill>
                  <a:schemeClr val="tx1"/>
                </a:solidFill>
                <a:latin typeface="Arial" pitchFamily="34" charset="0"/>
              </a:defRPr>
            </a:lvl4pPr>
            <a:lvl5pPr marL="2080298" indent="-231143" defTabSz="913341" eaLnBrk="0" hangingPunct="0">
              <a:defRPr sz="2200" b="1">
                <a:solidFill>
                  <a:schemeClr val="tx1"/>
                </a:solidFill>
                <a:latin typeface="Arial" pitchFamily="34" charset="0"/>
              </a:defRPr>
            </a:lvl5pPr>
            <a:lvl6pPr marL="2542586"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6pPr>
            <a:lvl7pPr marL="3004875"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7pPr>
            <a:lvl8pPr marL="3467162"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8pPr>
            <a:lvl9pPr marL="3929451"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9pPr>
          </a:lstStyle>
          <a:p>
            <a:pPr eaLnBrk="1" hangingPunct="1"/>
            <a:fld id="{F10E7646-30EF-448E-A9DA-B4D8FCBD036E}" type="slidenum">
              <a:rPr lang="nb-NO" sz="1200" b="0">
                <a:solidFill>
                  <a:prstClr val="black"/>
                </a:solidFill>
              </a:rPr>
              <a:pPr eaLnBrk="1" hangingPunct="1"/>
              <a:t>29</a:t>
            </a:fld>
            <a:endParaRPr lang="nb-NO" sz="1200" b="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093">
              <a:defRPr/>
            </a:pPr>
            <a:endParaRPr lang="nb-NO" dirty="0">
              <a:solidFill>
                <a:prstClr val="black"/>
              </a:solidFill>
            </a:endParaRPr>
          </a:p>
          <a:p>
            <a:endParaRPr lang="nb-NO" dirty="0"/>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3286275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ssholder for lysbilde 1"/>
          <p:cNvSpPr>
            <a:spLocks noGrp="1" noRot="1" noChangeAspect="1" noTextEdit="1"/>
          </p:cNvSpPr>
          <p:nvPr>
            <p:ph type="sldImg"/>
          </p:nvPr>
        </p:nvSpPr>
        <p:spPr>
          <a:ln/>
        </p:spPr>
      </p:sp>
      <p:sp>
        <p:nvSpPr>
          <p:cNvPr id="11981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978">
              <a:defRPr/>
            </a:pPr>
            <a:r>
              <a:rPr lang="nb-NO" dirty="0" smtClean="0">
                <a:latin typeface="Arial" pitchFamily="34" charset="0"/>
              </a:rPr>
              <a:t>Se merknader til § 30 i rundskrivet, punkt 4.30.2.8 – 4.30.2.11.</a:t>
            </a:r>
          </a:p>
          <a:p>
            <a:pPr>
              <a:spcBef>
                <a:spcPts val="1050"/>
              </a:spcBef>
              <a:spcAft>
                <a:spcPts val="0"/>
              </a:spcAft>
            </a:pPr>
            <a:r>
              <a:rPr lang="nb-NO" sz="1200" b="1" dirty="0" smtClean="0">
                <a:solidFill>
                  <a:srgbClr val="3E3832"/>
                </a:solidFill>
                <a:effectLst/>
                <a:latin typeface="Arial"/>
                <a:ea typeface="Times New Roman"/>
              </a:rPr>
              <a:t>4.30.2.8 </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Kvalifiseringsprogrammet kan</a:t>
            </a:r>
            <a:r>
              <a:rPr lang="nb-NO" sz="1200" dirty="0" smtClean="0">
                <a:solidFill>
                  <a:srgbClr val="3E3832"/>
                </a:solidFill>
                <a:effectLst/>
                <a:latin typeface="Arial"/>
                <a:ea typeface="Times New Roman"/>
              </a:rPr>
              <a:t> </a:t>
            </a:r>
            <a:endParaRPr lang="nb-NO" sz="2000" dirty="0" smtClean="0">
              <a:effectLst/>
              <a:latin typeface="Times New Roman"/>
              <a:ea typeface="Times New Roman"/>
            </a:endParaRPr>
          </a:p>
          <a:p>
            <a:pPr>
              <a:spcBef>
                <a:spcPts val="1050"/>
              </a:spcBef>
              <a:spcAft>
                <a:spcPts val="0"/>
              </a:spcAft>
            </a:pPr>
            <a:r>
              <a:rPr lang="nb-NO" sz="1200" b="1" dirty="0" smtClean="0">
                <a:solidFill>
                  <a:srgbClr val="3E3832"/>
                </a:solidFill>
                <a:effectLst/>
                <a:latin typeface="Arial"/>
                <a:ea typeface="Times New Roman"/>
              </a:rPr>
              <a:t>4.30.2.9      inneholde andre tiltak</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Deltakere i program har ofte behov for ulike tiltak og tjenester i tillegg til arbeidsrettede tiltak. Dette kan være tiltak som bidrar til å bedre deltakerens livssituasjon og forbereder overgang til arbeid, og støtter opp under gjennomføringen av arbeidsrettede tiltak. Eksempler på andre tiltak og tjenester er råd og veiledning, herunder økonomisk rådgivning, motivasjonstrening, norskkurs og </a:t>
            </a:r>
            <a:r>
              <a:rPr lang="nb-NO" sz="1200" dirty="0" err="1" smtClean="0">
                <a:solidFill>
                  <a:srgbClr val="3E3832"/>
                </a:solidFill>
                <a:effectLst/>
                <a:latin typeface="Arial"/>
                <a:ea typeface="Times New Roman"/>
              </a:rPr>
              <a:t>booppfølging</a:t>
            </a:r>
            <a:r>
              <a:rPr lang="nb-NO" sz="1200" dirty="0" smtClean="0">
                <a:solidFill>
                  <a:srgbClr val="3E3832"/>
                </a:solidFill>
                <a:effectLst/>
                <a:latin typeface="Arial"/>
                <a:ea typeface="Times New Roman"/>
              </a:rPr>
              <a:t>.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Et fellestrekk for mange av de som har rett til kvalifiseringsprogram er at de har falt ut av, eller aldri har hatt innpass i, arbeidslivet på grunn av manglende utdanning og svake grunnleggende ferdigheter innen lesing, skriving og regning. Fullføring av grunnskolen er et eksempel på opplæringstiltak som støtter opp under muligheten for arbeid og aktiv deltakelse i samfunnet. Det vil også være mulig å ta enkelte fag fra videregående skole i kombinasjon med arbeidsrettede tiltak for å fullføre en utdanning som fører til arbeid. Kvalifiseringsprogrammet skal imidlertid ikke brukes til ordinær utdanning som kan dekkes av studielån og stipend fra Statens lånekasse.  </a:t>
            </a:r>
            <a:endParaRPr lang="nb-NO" sz="2000" dirty="0" smtClean="0">
              <a:effectLst/>
              <a:latin typeface="Times New Roman"/>
              <a:ea typeface="Times New Roman"/>
            </a:endParaRPr>
          </a:p>
          <a:p>
            <a:pPr>
              <a:spcBef>
                <a:spcPts val="1050"/>
              </a:spcBef>
              <a:spcAft>
                <a:spcPts val="0"/>
              </a:spcAft>
            </a:pPr>
            <a:r>
              <a:rPr lang="nb-NO" sz="1200" b="1" dirty="0" smtClean="0">
                <a:solidFill>
                  <a:srgbClr val="3E3832"/>
                </a:solidFill>
                <a:effectLst/>
                <a:latin typeface="Arial"/>
                <a:ea typeface="Times New Roman"/>
              </a:rPr>
              <a:t>4.30.2.10     </a:t>
            </a:r>
            <a:r>
              <a:rPr lang="nb-NO" sz="1200" dirty="0" smtClean="0">
                <a:solidFill>
                  <a:srgbClr val="3E3832"/>
                </a:solidFill>
                <a:effectLst/>
                <a:latin typeface="Arial"/>
                <a:ea typeface="Times New Roman"/>
              </a:rPr>
              <a:t> </a:t>
            </a:r>
            <a:r>
              <a:rPr lang="nb-NO" sz="1200" b="1" dirty="0" smtClean="0">
                <a:solidFill>
                  <a:srgbClr val="3E3832"/>
                </a:solidFill>
                <a:effectLst/>
                <a:latin typeface="Arial"/>
                <a:ea typeface="Times New Roman"/>
              </a:rPr>
              <a:t>gi rom for andre aktiviteter</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Innenfor programmets tidsramme på 37 ½ time per uke er det anledning til å sette av tid til andre aktiviteter som helsehjelp, opptrening, ulike egenaktiviteter og hviletid. Tidsbruken skal begrunnes og fremgå av saken.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Begrepet helsehjelp omfatter alle former for forebygging, diagnostisering, behandling, rehabilitering og pleie som utføres av helsepersonell. Innenfor programmets tidsramme kan det gis adgang til å få nødvendig helsehjelp og delta i opptrening, egenaktivitet med videre. Dette kan styrke den enkeltes muligheter til overgang til arbeid. Helsehjelpsbehovet må imidlertid ikke være så stort eller ta så mye tid at det vurderes som uhensiktsmessig å delta i program. I tillegg må det alltid vurderes om den enkeltes helsesituasjon utløser andre rettigheter til ytelser og oppfølging. For deltakere som mottar helsehjelp, kan det være hensiktsmessig å utarbeide individuell plan.  </a:t>
            </a:r>
            <a:endParaRPr lang="nb-NO" sz="2000" dirty="0" smtClean="0">
              <a:effectLst/>
              <a:latin typeface="Times New Roman"/>
              <a:ea typeface="Times New Roman"/>
            </a:endParaRPr>
          </a:p>
          <a:p>
            <a:pPr>
              <a:spcBef>
                <a:spcPts val="1050"/>
              </a:spcBef>
              <a:spcAft>
                <a:spcPts val="0"/>
              </a:spcAft>
            </a:pPr>
            <a:r>
              <a:rPr lang="nb-NO" sz="1200" dirty="0" smtClean="0">
                <a:solidFill>
                  <a:srgbClr val="3E3832"/>
                </a:solidFill>
                <a:effectLst/>
                <a:latin typeface="Arial"/>
                <a:ea typeface="Times New Roman"/>
              </a:rPr>
              <a:t>Å sette av tid til nødvendig hvile vil det særlig være behov for i starten av programmet. For enkelte vil en roligere tilvennings- og oppstartsfase være avgjørende for å greie å fullføre programmet. Etter hvert vil det være naturlig at hviletiden reduseres og bortfaller.  </a:t>
            </a:r>
            <a:endParaRPr lang="nb-NO" sz="2000" dirty="0" smtClean="0">
              <a:effectLst/>
              <a:latin typeface="Times New Roman"/>
              <a:ea typeface="Times New Roman"/>
            </a:endParaRPr>
          </a:p>
          <a:p>
            <a:pPr>
              <a:spcBef>
                <a:spcPts val="1050"/>
              </a:spcBef>
              <a:spcAft>
                <a:spcPts val="0"/>
              </a:spcAft>
            </a:pPr>
            <a:r>
              <a:rPr lang="nb-NO" sz="1200" b="1" dirty="0" smtClean="0">
                <a:solidFill>
                  <a:srgbClr val="3E3832"/>
                </a:solidFill>
                <a:effectLst/>
                <a:latin typeface="Arial"/>
                <a:ea typeface="Times New Roman"/>
              </a:rPr>
              <a:t>4.30.2.11 Særlig om samfunnsstraff</a:t>
            </a:r>
            <a:br>
              <a:rPr lang="nb-NO" sz="1200" b="1" dirty="0" smtClean="0">
                <a:solidFill>
                  <a:srgbClr val="3E3832"/>
                </a:solidFill>
                <a:effectLst/>
                <a:latin typeface="Arial"/>
                <a:ea typeface="Times New Roman"/>
              </a:rPr>
            </a:br>
            <a:r>
              <a:rPr lang="nb-NO" sz="1200" dirty="0" smtClean="0">
                <a:solidFill>
                  <a:srgbClr val="3E3832"/>
                </a:solidFill>
                <a:effectLst/>
                <a:latin typeface="Arial"/>
                <a:ea typeface="Times New Roman"/>
              </a:rPr>
              <a:t>Det er ikke anledning til å gjennomføre samfunnsstraff som tiltak i programmet. Om en deltaker kan kombinere kvalifiseringsprogram med avtjening av samfunnsstraff, må vurderes individuelt i samarbeid med den det gjelder. For noen kan det være hensiktsmessig å fullføre samfunnsstraffen før programmet settes i gang. For andre kan det være mulig å gjennomføre straffen utenfor programtiden, som på fritiden og i ferie. I vurderingen skal det legges vekt på omfanget av samfunnsstraffen og om den vil gå ut over gjennomføringen av andre tiltak og aktiviteter i programmet, muligheten for å nå målet om overgang til arbeid og deltakers helhetlige situasjon. Det kan være nødvendig å samarbeide med kriminalomsorgen for å finne en hensiktsmessig løsning for den enkelte.</a:t>
            </a:r>
            <a:r>
              <a:rPr lang="nb-NO" sz="1200" u="sng" dirty="0" smtClean="0">
                <a:solidFill>
                  <a:srgbClr val="3E3832"/>
                </a:solidFill>
                <a:effectLst/>
                <a:latin typeface="Arial"/>
                <a:ea typeface="Times New Roman"/>
              </a:rPr>
              <a:t> </a:t>
            </a:r>
            <a:r>
              <a:rPr lang="nb-NO" sz="1200" dirty="0" smtClean="0">
                <a:solidFill>
                  <a:srgbClr val="3E3832"/>
                </a:solidFill>
                <a:effectLst/>
                <a:latin typeface="Arial"/>
                <a:ea typeface="Times New Roman"/>
              </a:rPr>
              <a:t> </a:t>
            </a:r>
            <a:endParaRPr lang="nb-NO" sz="2000" dirty="0" smtClean="0">
              <a:effectLst/>
              <a:latin typeface="Times New Roman"/>
              <a:ea typeface="Times New Roman"/>
            </a:endParaRPr>
          </a:p>
          <a:p>
            <a:endParaRPr lang="nb-NO" dirty="0" smtClean="0">
              <a:latin typeface="Arial" pitchFamily="34" charset="0"/>
            </a:endParaRPr>
          </a:p>
        </p:txBody>
      </p:sp>
      <p:sp>
        <p:nvSpPr>
          <p:cNvPr id="119812"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41" eaLnBrk="0" hangingPunct="0">
              <a:defRPr sz="2200" b="1">
                <a:solidFill>
                  <a:schemeClr val="tx1"/>
                </a:solidFill>
                <a:latin typeface="Arial" pitchFamily="34" charset="0"/>
              </a:defRPr>
            </a:lvl1pPr>
            <a:lvl2pPr marL="751219" indent="-288930" defTabSz="913341" eaLnBrk="0" hangingPunct="0">
              <a:defRPr sz="2200" b="1">
                <a:solidFill>
                  <a:schemeClr val="tx1"/>
                </a:solidFill>
                <a:latin typeface="Arial" pitchFamily="34" charset="0"/>
              </a:defRPr>
            </a:lvl2pPr>
            <a:lvl3pPr marL="1155721" indent="-231143" defTabSz="913341" eaLnBrk="0" hangingPunct="0">
              <a:defRPr sz="2200" b="1">
                <a:solidFill>
                  <a:schemeClr val="tx1"/>
                </a:solidFill>
                <a:latin typeface="Arial" pitchFamily="34" charset="0"/>
              </a:defRPr>
            </a:lvl3pPr>
            <a:lvl4pPr marL="1618009" indent="-231143" defTabSz="913341" eaLnBrk="0" hangingPunct="0">
              <a:defRPr sz="2200" b="1">
                <a:solidFill>
                  <a:schemeClr val="tx1"/>
                </a:solidFill>
                <a:latin typeface="Arial" pitchFamily="34" charset="0"/>
              </a:defRPr>
            </a:lvl4pPr>
            <a:lvl5pPr marL="2080298" indent="-231143" defTabSz="913341" eaLnBrk="0" hangingPunct="0">
              <a:defRPr sz="2200" b="1">
                <a:solidFill>
                  <a:schemeClr val="tx1"/>
                </a:solidFill>
                <a:latin typeface="Arial" pitchFamily="34" charset="0"/>
              </a:defRPr>
            </a:lvl5pPr>
            <a:lvl6pPr marL="2542586"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6pPr>
            <a:lvl7pPr marL="3004875"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7pPr>
            <a:lvl8pPr marL="3467162"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8pPr>
            <a:lvl9pPr marL="3929451" indent="-231143" defTabSz="913341" eaLnBrk="0" fontAlgn="base" hangingPunct="0">
              <a:spcBef>
                <a:spcPct val="50000"/>
              </a:spcBef>
              <a:spcAft>
                <a:spcPct val="0"/>
              </a:spcAft>
              <a:buSzPct val="85000"/>
              <a:buFont typeface="Wingdings" pitchFamily="2" charset="2"/>
              <a:defRPr sz="2200" b="1">
                <a:solidFill>
                  <a:schemeClr val="tx1"/>
                </a:solidFill>
                <a:latin typeface="Arial" pitchFamily="34" charset="0"/>
              </a:defRPr>
            </a:lvl9pPr>
          </a:lstStyle>
          <a:p>
            <a:pPr eaLnBrk="1" hangingPunct="1"/>
            <a:fld id="{F10E7646-30EF-448E-A9DA-B4D8FCBD036E}" type="slidenum">
              <a:rPr lang="nb-NO" sz="1200" b="0">
                <a:solidFill>
                  <a:prstClr val="black"/>
                </a:solidFill>
              </a:rPr>
              <a:pPr eaLnBrk="1" hangingPunct="1"/>
              <a:t>30</a:t>
            </a:fld>
            <a:endParaRPr lang="nb-NO" sz="1200" b="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03C07B80-58B7-4C75-9DD9-CB7E9A5618AE}" type="slidenum">
              <a:rPr lang="nb-NO" smtClean="0">
                <a:solidFill>
                  <a:prstClr val="black"/>
                </a:solidFill>
              </a:rPr>
              <a:pPr/>
              <a:t>31</a:t>
            </a:fld>
            <a:endParaRPr lang="nb-NO">
              <a:solidFill>
                <a:prstClr val="black"/>
              </a:solidFill>
            </a:endParaRPr>
          </a:p>
        </p:txBody>
      </p:sp>
    </p:spTree>
    <p:extLst>
      <p:ext uri="{BB962C8B-B14F-4D97-AF65-F5344CB8AC3E}">
        <p14:creationId xmlns:p14="http://schemas.microsoft.com/office/powerpoint/2010/main" val="2636403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t>32</a:t>
            </a:fld>
            <a:endParaRPr lang="nb-NO"/>
          </a:p>
        </p:txBody>
      </p:sp>
    </p:spTree>
    <p:extLst>
      <p:ext uri="{BB962C8B-B14F-4D97-AF65-F5344CB8AC3E}">
        <p14:creationId xmlns:p14="http://schemas.microsoft.com/office/powerpoint/2010/main" val="2991182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solidFill>
                  <a:prstClr val="black"/>
                </a:solidFill>
              </a:rPr>
              <a:pPr/>
              <a:t>33</a:t>
            </a:fld>
            <a:endParaRPr lang="nb-NO">
              <a:solidFill>
                <a:prstClr val="black"/>
              </a:solidFill>
            </a:endParaRPr>
          </a:p>
        </p:txBody>
      </p:sp>
    </p:spTree>
    <p:extLst>
      <p:ext uri="{BB962C8B-B14F-4D97-AF65-F5344CB8AC3E}">
        <p14:creationId xmlns:p14="http://schemas.microsoft.com/office/powerpoint/2010/main" val="976611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7CFB10E2-8F7B-4C75-9706-27B0CCBF54CA}" type="slidenum">
              <a:rPr lang="nb-NO" smtClean="0"/>
              <a:t>34</a:t>
            </a:fld>
            <a:endParaRPr lang="nb-NO"/>
          </a:p>
        </p:txBody>
      </p:sp>
    </p:spTree>
    <p:extLst>
      <p:ext uri="{BB962C8B-B14F-4D97-AF65-F5344CB8AC3E}">
        <p14:creationId xmlns:p14="http://schemas.microsoft.com/office/powerpoint/2010/main" val="2184965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7CFB10E2-8F7B-4C75-9706-27B0CCBF54CA}" type="slidenum">
              <a:rPr lang="nb-NO" smtClean="0"/>
              <a:t>35</a:t>
            </a:fld>
            <a:endParaRPr lang="nb-NO"/>
          </a:p>
        </p:txBody>
      </p:sp>
    </p:spTree>
    <p:extLst>
      <p:ext uri="{BB962C8B-B14F-4D97-AF65-F5344CB8AC3E}">
        <p14:creationId xmlns:p14="http://schemas.microsoft.com/office/powerpoint/2010/main" val="2097458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7CFB10E2-8F7B-4C75-9706-27B0CCBF54CA}" type="slidenum">
              <a:rPr lang="nb-NO" smtClean="0"/>
              <a:t>36</a:t>
            </a:fld>
            <a:endParaRPr lang="nb-NO"/>
          </a:p>
        </p:txBody>
      </p:sp>
    </p:spTree>
    <p:extLst>
      <p:ext uri="{BB962C8B-B14F-4D97-AF65-F5344CB8AC3E}">
        <p14:creationId xmlns:p14="http://schemas.microsoft.com/office/powerpoint/2010/main" val="2910157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solidFill>
                  <a:prstClr val="black"/>
                </a:solidFill>
              </a:rPr>
              <a:pPr/>
              <a:t>37</a:t>
            </a:fld>
            <a:endParaRPr lang="nb-NO">
              <a:solidFill>
                <a:prstClr val="black"/>
              </a:solidFill>
            </a:endParaRPr>
          </a:p>
        </p:txBody>
      </p:sp>
    </p:spTree>
    <p:extLst>
      <p:ext uri="{BB962C8B-B14F-4D97-AF65-F5344CB8AC3E}">
        <p14:creationId xmlns:p14="http://schemas.microsoft.com/office/powerpoint/2010/main" val="3992706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solidFill>
                  <a:prstClr val="black"/>
                </a:solidFill>
              </a:rPr>
              <a:pPr/>
              <a:t>38</a:t>
            </a:fld>
            <a:endParaRPr lang="nb-NO">
              <a:solidFill>
                <a:prstClr val="black"/>
              </a:solidFill>
            </a:endParaRPr>
          </a:p>
        </p:txBody>
      </p:sp>
    </p:spTree>
    <p:extLst>
      <p:ext uri="{BB962C8B-B14F-4D97-AF65-F5344CB8AC3E}">
        <p14:creationId xmlns:p14="http://schemas.microsoft.com/office/powerpoint/2010/main" val="976611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9D8BEBD-817E-42E5-888B-4504B955FB3D}" type="slidenum">
              <a:rPr lang="nn-NO" smtClean="0">
                <a:solidFill>
                  <a:prstClr val="black"/>
                </a:solidFill>
              </a:rPr>
              <a:pPr/>
              <a:t>39</a:t>
            </a:fld>
            <a:endParaRPr lang="nn-NO">
              <a:solidFill>
                <a:prstClr val="black"/>
              </a:solidFill>
            </a:endParaRPr>
          </a:p>
        </p:txBody>
      </p:sp>
    </p:spTree>
    <p:extLst>
      <p:ext uri="{BB962C8B-B14F-4D97-AF65-F5344CB8AC3E}">
        <p14:creationId xmlns:p14="http://schemas.microsoft.com/office/powerpoint/2010/main" val="415550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093">
              <a:defRPr/>
            </a:pPr>
            <a:endParaRPr lang="nb-NO" dirty="0">
              <a:solidFill>
                <a:prstClr val="black"/>
              </a:solidFill>
              <a:latin typeface="Times New Roman"/>
              <a:ea typeface="Times New Roman"/>
              <a:cs typeface="Times New Roman"/>
            </a:endParaRPr>
          </a:p>
        </p:txBody>
      </p:sp>
      <p:sp>
        <p:nvSpPr>
          <p:cNvPr id="4" name="Plassholder for lysbildenummer 3"/>
          <p:cNvSpPr>
            <a:spLocks noGrp="1"/>
          </p:cNvSpPr>
          <p:nvPr>
            <p:ph type="sldNum" sz="quarter" idx="10"/>
          </p:nvPr>
        </p:nvSpPr>
        <p:spPr/>
        <p:txBody>
          <a:bodyPr/>
          <a:lstStyle/>
          <a:p>
            <a:fld id="{577E7C3A-CFD5-42ED-86CC-FA4C5BC1DBAC}"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4182738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40</a:t>
            </a:fld>
            <a:endParaRPr lang="nb-NO"/>
          </a:p>
        </p:txBody>
      </p:sp>
    </p:spTree>
    <p:extLst>
      <p:ext uri="{BB962C8B-B14F-4D97-AF65-F5344CB8AC3E}">
        <p14:creationId xmlns:p14="http://schemas.microsoft.com/office/powerpoint/2010/main" val="2879389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41</a:t>
            </a:fld>
            <a:endParaRPr lang="nb-NO"/>
          </a:p>
        </p:txBody>
      </p:sp>
    </p:spTree>
    <p:extLst>
      <p:ext uri="{BB962C8B-B14F-4D97-AF65-F5344CB8AC3E}">
        <p14:creationId xmlns:p14="http://schemas.microsoft.com/office/powerpoint/2010/main" val="3688957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42</a:t>
            </a:fld>
            <a:endParaRPr lang="nb-NO"/>
          </a:p>
        </p:txBody>
      </p:sp>
    </p:spTree>
    <p:extLst>
      <p:ext uri="{BB962C8B-B14F-4D97-AF65-F5344CB8AC3E}">
        <p14:creationId xmlns:p14="http://schemas.microsoft.com/office/powerpoint/2010/main" val="4094811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79D8BEBD-817E-42E5-888B-4504B955FB3D}" type="slidenum">
              <a:rPr lang="nn-NO" smtClean="0">
                <a:solidFill>
                  <a:prstClr val="black"/>
                </a:solidFill>
              </a:rPr>
              <a:pPr/>
              <a:t>43</a:t>
            </a:fld>
            <a:endParaRPr lang="nn-NO">
              <a:solidFill>
                <a:prstClr val="black"/>
              </a:solidFill>
            </a:endParaRPr>
          </a:p>
        </p:txBody>
      </p:sp>
    </p:spTree>
    <p:extLst>
      <p:ext uri="{BB962C8B-B14F-4D97-AF65-F5344CB8AC3E}">
        <p14:creationId xmlns:p14="http://schemas.microsoft.com/office/powerpoint/2010/main" val="620478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44</a:t>
            </a:fld>
            <a:endParaRPr lang="nb-NO"/>
          </a:p>
        </p:txBody>
      </p:sp>
    </p:spTree>
    <p:extLst>
      <p:ext uri="{BB962C8B-B14F-4D97-AF65-F5344CB8AC3E}">
        <p14:creationId xmlns:p14="http://schemas.microsoft.com/office/powerpoint/2010/main" val="2084201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t>45</a:t>
            </a:fld>
            <a:endParaRPr lang="nb-NO"/>
          </a:p>
        </p:txBody>
      </p:sp>
    </p:spTree>
    <p:extLst>
      <p:ext uri="{BB962C8B-B14F-4D97-AF65-F5344CB8AC3E}">
        <p14:creationId xmlns:p14="http://schemas.microsoft.com/office/powerpoint/2010/main" val="1012955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46</a:t>
            </a:fld>
            <a:endParaRPr lang="nb-NO"/>
          </a:p>
        </p:txBody>
      </p:sp>
    </p:spTree>
    <p:extLst>
      <p:ext uri="{BB962C8B-B14F-4D97-AF65-F5344CB8AC3E}">
        <p14:creationId xmlns:p14="http://schemas.microsoft.com/office/powerpoint/2010/main" val="2348473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47</a:t>
            </a:fld>
            <a:endParaRPr lang="nb-NO"/>
          </a:p>
        </p:txBody>
      </p:sp>
    </p:spTree>
    <p:extLst>
      <p:ext uri="{BB962C8B-B14F-4D97-AF65-F5344CB8AC3E}">
        <p14:creationId xmlns:p14="http://schemas.microsoft.com/office/powerpoint/2010/main" val="15681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t>48</a:t>
            </a:fld>
            <a:endParaRPr lang="nb-NO"/>
          </a:p>
        </p:txBody>
      </p:sp>
    </p:spTree>
    <p:extLst>
      <p:ext uri="{BB962C8B-B14F-4D97-AF65-F5344CB8AC3E}">
        <p14:creationId xmlns:p14="http://schemas.microsoft.com/office/powerpoint/2010/main" val="2344111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49</a:t>
            </a:fld>
            <a:endParaRPr lang="nb-NO"/>
          </a:p>
        </p:txBody>
      </p:sp>
    </p:spTree>
    <p:extLst>
      <p:ext uri="{BB962C8B-B14F-4D97-AF65-F5344CB8AC3E}">
        <p14:creationId xmlns:p14="http://schemas.microsoft.com/office/powerpoint/2010/main" val="248264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021">
              <a:defRPr/>
            </a:pPr>
            <a:endParaRPr lang="nb-NO" dirty="0"/>
          </a:p>
        </p:txBody>
      </p:sp>
      <p:sp>
        <p:nvSpPr>
          <p:cNvPr id="4" name="Plassholder for lysbildenummer 3"/>
          <p:cNvSpPr>
            <a:spLocks noGrp="1"/>
          </p:cNvSpPr>
          <p:nvPr>
            <p:ph type="sldNum" sz="quarter" idx="10"/>
          </p:nvPr>
        </p:nvSpPr>
        <p:spPr/>
        <p:txBody>
          <a:bodyPr/>
          <a:lstStyle/>
          <a:p>
            <a:pPr>
              <a:defRPr/>
            </a:pPr>
            <a:fld id="{BBD4DBCF-C968-41BF-9CED-594CA3A92FC9}" type="slidenum">
              <a:rPr lang="nb-NO" smtClean="0">
                <a:solidFill>
                  <a:prstClr val="black"/>
                </a:solidFill>
              </a:rPr>
              <a:pPr>
                <a:defRPr/>
              </a:pPr>
              <a:t>5</a:t>
            </a:fld>
            <a:endParaRPr lang="nb-NO">
              <a:solidFill>
                <a:prstClr val="black"/>
              </a:solidFill>
            </a:endParaRPr>
          </a:p>
        </p:txBody>
      </p:sp>
    </p:spTree>
    <p:extLst>
      <p:ext uri="{BB962C8B-B14F-4D97-AF65-F5344CB8AC3E}">
        <p14:creationId xmlns:p14="http://schemas.microsoft.com/office/powerpoint/2010/main" val="1283313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t>50</a:t>
            </a:fld>
            <a:endParaRPr lang="nb-NO"/>
          </a:p>
        </p:txBody>
      </p:sp>
    </p:spTree>
    <p:extLst>
      <p:ext uri="{BB962C8B-B14F-4D97-AF65-F5344CB8AC3E}">
        <p14:creationId xmlns:p14="http://schemas.microsoft.com/office/powerpoint/2010/main" val="4138526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51</a:t>
            </a:fld>
            <a:endParaRPr lang="nb-NO"/>
          </a:p>
        </p:txBody>
      </p:sp>
    </p:spTree>
    <p:extLst>
      <p:ext uri="{BB962C8B-B14F-4D97-AF65-F5344CB8AC3E}">
        <p14:creationId xmlns:p14="http://schemas.microsoft.com/office/powerpoint/2010/main" val="3695887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52</a:t>
            </a:fld>
            <a:endParaRPr lang="nb-NO"/>
          </a:p>
        </p:txBody>
      </p:sp>
    </p:spTree>
    <p:extLst>
      <p:ext uri="{BB962C8B-B14F-4D97-AF65-F5344CB8AC3E}">
        <p14:creationId xmlns:p14="http://schemas.microsoft.com/office/powerpoint/2010/main" val="11783871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53</a:t>
            </a:fld>
            <a:endParaRPr lang="nb-NO"/>
          </a:p>
        </p:txBody>
      </p:sp>
    </p:spTree>
    <p:extLst>
      <p:ext uri="{BB962C8B-B14F-4D97-AF65-F5344CB8AC3E}">
        <p14:creationId xmlns:p14="http://schemas.microsoft.com/office/powerpoint/2010/main" val="1733761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t>54</a:t>
            </a:fld>
            <a:endParaRPr lang="nb-NO"/>
          </a:p>
        </p:txBody>
      </p:sp>
    </p:spTree>
    <p:extLst>
      <p:ext uri="{BB962C8B-B14F-4D97-AF65-F5344CB8AC3E}">
        <p14:creationId xmlns:p14="http://schemas.microsoft.com/office/powerpoint/2010/main" val="4221176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52C120-D931-48BF-9616-6207ABB069CB}" type="slidenum">
              <a:rPr lang="nb-NO" smtClean="0">
                <a:solidFill>
                  <a:prstClr val="black"/>
                </a:solidFill>
              </a:rPr>
              <a:pPr/>
              <a:t>55</a:t>
            </a:fld>
            <a:endParaRPr lang="nb-NO">
              <a:solidFill>
                <a:prstClr val="black"/>
              </a:solidFill>
            </a:endParaRPr>
          </a:p>
        </p:txBody>
      </p:sp>
    </p:spTree>
    <p:extLst>
      <p:ext uri="{BB962C8B-B14F-4D97-AF65-F5344CB8AC3E}">
        <p14:creationId xmlns:p14="http://schemas.microsoft.com/office/powerpoint/2010/main" val="976611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56</a:t>
            </a:fld>
            <a:endParaRPr lang="nb-NO"/>
          </a:p>
        </p:txBody>
      </p:sp>
    </p:spTree>
    <p:extLst>
      <p:ext uri="{BB962C8B-B14F-4D97-AF65-F5344CB8AC3E}">
        <p14:creationId xmlns:p14="http://schemas.microsoft.com/office/powerpoint/2010/main" val="1654831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57</a:t>
            </a:fld>
            <a:endParaRPr lang="nb-NO"/>
          </a:p>
        </p:txBody>
      </p:sp>
    </p:spTree>
    <p:extLst>
      <p:ext uri="{BB962C8B-B14F-4D97-AF65-F5344CB8AC3E}">
        <p14:creationId xmlns:p14="http://schemas.microsoft.com/office/powerpoint/2010/main" val="3514509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58</a:t>
            </a:fld>
            <a:endParaRPr lang="nb-NO"/>
          </a:p>
        </p:txBody>
      </p:sp>
    </p:spTree>
    <p:extLst>
      <p:ext uri="{BB962C8B-B14F-4D97-AF65-F5344CB8AC3E}">
        <p14:creationId xmlns:p14="http://schemas.microsoft.com/office/powerpoint/2010/main" val="1726453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59</a:t>
            </a:fld>
            <a:endParaRPr lang="nb-NO"/>
          </a:p>
        </p:txBody>
      </p:sp>
    </p:spTree>
    <p:extLst>
      <p:ext uri="{BB962C8B-B14F-4D97-AF65-F5344CB8AC3E}">
        <p14:creationId xmlns:p14="http://schemas.microsoft.com/office/powerpoint/2010/main" val="423348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latin typeface="+mj-lt"/>
            </a:endParaRPr>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6</a:t>
            </a:fld>
            <a:endParaRPr lang="nb-NO">
              <a:solidFill>
                <a:prstClr val="black"/>
              </a:solidFill>
            </a:endParaRPr>
          </a:p>
        </p:txBody>
      </p:sp>
    </p:spTree>
    <p:extLst>
      <p:ext uri="{BB962C8B-B14F-4D97-AF65-F5344CB8AC3E}">
        <p14:creationId xmlns:p14="http://schemas.microsoft.com/office/powerpoint/2010/main" val="36849470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60</a:t>
            </a:fld>
            <a:endParaRPr lang="nb-NO"/>
          </a:p>
        </p:txBody>
      </p:sp>
    </p:spTree>
    <p:extLst>
      <p:ext uri="{BB962C8B-B14F-4D97-AF65-F5344CB8AC3E}">
        <p14:creationId xmlns:p14="http://schemas.microsoft.com/office/powerpoint/2010/main" val="35768343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61</a:t>
            </a:fld>
            <a:endParaRPr lang="nb-NO"/>
          </a:p>
        </p:txBody>
      </p:sp>
    </p:spTree>
    <p:extLst>
      <p:ext uri="{BB962C8B-B14F-4D97-AF65-F5344CB8AC3E}">
        <p14:creationId xmlns:p14="http://schemas.microsoft.com/office/powerpoint/2010/main" val="23623928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62</a:t>
            </a:fld>
            <a:endParaRPr lang="nb-NO"/>
          </a:p>
        </p:txBody>
      </p:sp>
    </p:spTree>
    <p:extLst>
      <p:ext uri="{BB962C8B-B14F-4D97-AF65-F5344CB8AC3E}">
        <p14:creationId xmlns:p14="http://schemas.microsoft.com/office/powerpoint/2010/main" val="2404295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Punkt 2: viktig i</a:t>
            </a:r>
            <a:r>
              <a:rPr lang="nb-NO" baseline="0" dirty="0" smtClean="0"/>
              <a:t> alle sammenhenger, bare det man trenger å vite for å utføre arbeidet</a:t>
            </a:r>
            <a:endParaRPr lang="nb-NO" dirty="0"/>
          </a:p>
        </p:txBody>
      </p:sp>
      <p:sp>
        <p:nvSpPr>
          <p:cNvPr id="4" name="Plassholder for lysbildenummer 3"/>
          <p:cNvSpPr>
            <a:spLocks noGrp="1"/>
          </p:cNvSpPr>
          <p:nvPr>
            <p:ph type="sldNum" sz="quarter" idx="10"/>
          </p:nvPr>
        </p:nvSpPr>
        <p:spPr/>
        <p:txBody>
          <a:bodyPr/>
          <a:lstStyle/>
          <a:p>
            <a:fld id="{92E17F4B-E83D-4FD1-96A5-60E06393E30D}" type="slidenum">
              <a:rPr lang="nb-NO" smtClean="0">
                <a:solidFill>
                  <a:prstClr val="black"/>
                </a:solidFill>
              </a:rPr>
              <a:pPr/>
              <a:t>64</a:t>
            </a:fld>
            <a:endParaRPr lang="nb-NO">
              <a:solidFill>
                <a:prstClr val="black"/>
              </a:solidFill>
            </a:endParaRPr>
          </a:p>
        </p:txBody>
      </p:sp>
    </p:spTree>
    <p:extLst>
      <p:ext uri="{BB962C8B-B14F-4D97-AF65-F5344CB8AC3E}">
        <p14:creationId xmlns:p14="http://schemas.microsoft.com/office/powerpoint/2010/main" val="1883985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Ofte er det NAV kontoret som prioriterer</a:t>
            </a:r>
            <a:r>
              <a:rPr lang="nb-NO" baseline="0" dirty="0" smtClean="0"/>
              <a:t> til tiltak</a:t>
            </a:r>
            <a:endParaRPr lang="nb-NO" dirty="0"/>
          </a:p>
        </p:txBody>
      </p:sp>
      <p:sp>
        <p:nvSpPr>
          <p:cNvPr id="4" name="Plassholder for lysbildenummer 3"/>
          <p:cNvSpPr>
            <a:spLocks noGrp="1"/>
          </p:cNvSpPr>
          <p:nvPr>
            <p:ph type="sldNum" sz="quarter" idx="10"/>
          </p:nvPr>
        </p:nvSpPr>
        <p:spPr/>
        <p:txBody>
          <a:bodyPr/>
          <a:lstStyle/>
          <a:p>
            <a:fld id="{92E17F4B-E83D-4FD1-96A5-60E06393E30D}" type="slidenum">
              <a:rPr lang="nb-NO" smtClean="0">
                <a:solidFill>
                  <a:prstClr val="black"/>
                </a:solidFill>
              </a:rPr>
              <a:pPr/>
              <a:t>65</a:t>
            </a:fld>
            <a:endParaRPr lang="nb-NO">
              <a:solidFill>
                <a:prstClr val="black"/>
              </a:solidFill>
            </a:endParaRPr>
          </a:p>
        </p:txBody>
      </p:sp>
    </p:spTree>
    <p:extLst>
      <p:ext uri="{BB962C8B-B14F-4D97-AF65-F5344CB8AC3E}">
        <p14:creationId xmlns:p14="http://schemas.microsoft.com/office/powerpoint/2010/main" val="2335011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68</a:t>
            </a:fld>
            <a:endParaRPr lang="nb-NO"/>
          </a:p>
        </p:txBody>
      </p:sp>
    </p:spTree>
    <p:extLst>
      <p:ext uri="{BB962C8B-B14F-4D97-AF65-F5344CB8AC3E}">
        <p14:creationId xmlns:p14="http://schemas.microsoft.com/office/powerpoint/2010/main" val="31232192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69</a:t>
            </a:fld>
            <a:endParaRPr lang="nb-NO"/>
          </a:p>
        </p:txBody>
      </p:sp>
    </p:spTree>
    <p:extLst>
      <p:ext uri="{BB962C8B-B14F-4D97-AF65-F5344CB8AC3E}">
        <p14:creationId xmlns:p14="http://schemas.microsoft.com/office/powerpoint/2010/main" val="7300714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70</a:t>
            </a:fld>
            <a:endParaRPr lang="nb-NO"/>
          </a:p>
        </p:txBody>
      </p:sp>
    </p:spTree>
    <p:extLst>
      <p:ext uri="{BB962C8B-B14F-4D97-AF65-F5344CB8AC3E}">
        <p14:creationId xmlns:p14="http://schemas.microsoft.com/office/powerpoint/2010/main" val="9047740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71</a:t>
            </a:fld>
            <a:endParaRPr lang="nb-NO"/>
          </a:p>
        </p:txBody>
      </p:sp>
    </p:spTree>
    <p:extLst>
      <p:ext uri="{BB962C8B-B14F-4D97-AF65-F5344CB8AC3E}">
        <p14:creationId xmlns:p14="http://schemas.microsoft.com/office/powerpoint/2010/main" val="21350524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72</a:t>
            </a:fld>
            <a:endParaRPr lang="nb-NO"/>
          </a:p>
        </p:txBody>
      </p:sp>
    </p:spTree>
    <p:extLst>
      <p:ext uri="{BB962C8B-B14F-4D97-AF65-F5344CB8AC3E}">
        <p14:creationId xmlns:p14="http://schemas.microsoft.com/office/powerpoint/2010/main" val="307037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a:t>
            </a:fld>
            <a:endParaRPr lang="nb-NO"/>
          </a:p>
        </p:txBody>
      </p:sp>
    </p:spTree>
    <p:extLst>
      <p:ext uri="{BB962C8B-B14F-4D97-AF65-F5344CB8AC3E}">
        <p14:creationId xmlns:p14="http://schemas.microsoft.com/office/powerpoint/2010/main" val="18540780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73</a:t>
            </a:fld>
            <a:endParaRPr lang="nb-NO"/>
          </a:p>
        </p:txBody>
      </p:sp>
    </p:spTree>
    <p:extLst>
      <p:ext uri="{BB962C8B-B14F-4D97-AF65-F5344CB8AC3E}">
        <p14:creationId xmlns:p14="http://schemas.microsoft.com/office/powerpoint/2010/main" val="3467020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74</a:t>
            </a:fld>
            <a:endParaRPr lang="nb-NO"/>
          </a:p>
        </p:txBody>
      </p:sp>
    </p:spTree>
    <p:extLst>
      <p:ext uri="{BB962C8B-B14F-4D97-AF65-F5344CB8AC3E}">
        <p14:creationId xmlns:p14="http://schemas.microsoft.com/office/powerpoint/2010/main" val="10444048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75</a:t>
            </a:fld>
            <a:endParaRPr lang="nb-NO"/>
          </a:p>
        </p:txBody>
      </p:sp>
    </p:spTree>
    <p:extLst>
      <p:ext uri="{BB962C8B-B14F-4D97-AF65-F5344CB8AC3E}">
        <p14:creationId xmlns:p14="http://schemas.microsoft.com/office/powerpoint/2010/main" val="2450786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76</a:t>
            </a:fld>
            <a:endParaRPr lang="nb-NO"/>
          </a:p>
        </p:txBody>
      </p:sp>
    </p:spTree>
    <p:extLst>
      <p:ext uri="{BB962C8B-B14F-4D97-AF65-F5344CB8AC3E}">
        <p14:creationId xmlns:p14="http://schemas.microsoft.com/office/powerpoint/2010/main" val="4306198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77</a:t>
            </a:fld>
            <a:endParaRPr lang="nb-NO"/>
          </a:p>
        </p:txBody>
      </p:sp>
    </p:spTree>
    <p:extLst>
      <p:ext uri="{BB962C8B-B14F-4D97-AF65-F5344CB8AC3E}">
        <p14:creationId xmlns:p14="http://schemas.microsoft.com/office/powerpoint/2010/main" val="521654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78</a:t>
            </a:fld>
            <a:endParaRPr lang="nb-NO"/>
          </a:p>
        </p:txBody>
      </p:sp>
    </p:spTree>
    <p:extLst>
      <p:ext uri="{BB962C8B-B14F-4D97-AF65-F5344CB8AC3E}">
        <p14:creationId xmlns:p14="http://schemas.microsoft.com/office/powerpoint/2010/main" val="25292443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79</a:t>
            </a:fld>
            <a:endParaRPr lang="nb-NO"/>
          </a:p>
        </p:txBody>
      </p:sp>
    </p:spTree>
    <p:extLst>
      <p:ext uri="{BB962C8B-B14F-4D97-AF65-F5344CB8AC3E}">
        <p14:creationId xmlns:p14="http://schemas.microsoft.com/office/powerpoint/2010/main" val="465016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80</a:t>
            </a:fld>
            <a:endParaRPr lang="nb-NO"/>
          </a:p>
        </p:txBody>
      </p:sp>
    </p:spTree>
    <p:extLst>
      <p:ext uri="{BB962C8B-B14F-4D97-AF65-F5344CB8AC3E}">
        <p14:creationId xmlns:p14="http://schemas.microsoft.com/office/powerpoint/2010/main" val="35601012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81</a:t>
            </a:fld>
            <a:endParaRPr lang="nb-NO"/>
          </a:p>
        </p:txBody>
      </p:sp>
    </p:spTree>
    <p:extLst>
      <p:ext uri="{BB962C8B-B14F-4D97-AF65-F5344CB8AC3E}">
        <p14:creationId xmlns:p14="http://schemas.microsoft.com/office/powerpoint/2010/main" val="8731742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82</a:t>
            </a:fld>
            <a:endParaRPr lang="nb-NO"/>
          </a:p>
        </p:txBody>
      </p:sp>
    </p:spTree>
    <p:extLst>
      <p:ext uri="{BB962C8B-B14F-4D97-AF65-F5344CB8AC3E}">
        <p14:creationId xmlns:p14="http://schemas.microsoft.com/office/powerpoint/2010/main" val="394768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a:t>
            </a:fld>
            <a:endParaRPr lang="nb-NO"/>
          </a:p>
        </p:txBody>
      </p:sp>
    </p:spTree>
    <p:extLst>
      <p:ext uri="{BB962C8B-B14F-4D97-AF65-F5344CB8AC3E}">
        <p14:creationId xmlns:p14="http://schemas.microsoft.com/office/powerpoint/2010/main" val="2606158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83</a:t>
            </a:fld>
            <a:endParaRPr lang="nb-NO"/>
          </a:p>
        </p:txBody>
      </p:sp>
    </p:spTree>
    <p:extLst>
      <p:ext uri="{BB962C8B-B14F-4D97-AF65-F5344CB8AC3E}">
        <p14:creationId xmlns:p14="http://schemas.microsoft.com/office/powerpoint/2010/main" val="4482773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84</a:t>
            </a:fld>
            <a:endParaRPr lang="nb-NO"/>
          </a:p>
        </p:txBody>
      </p:sp>
    </p:spTree>
    <p:extLst>
      <p:ext uri="{BB962C8B-B14F-4D97-AF65-F5344CB8AC3E}">
        <p14:creationId xmlns:p14="http://schemas.microsoft.com/office/powerpoint/2010/main" val="6547417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85</a:t>
            </a:fld>
            <a:endParaRPr lang="nb-NO"/>
          </a:p>
        </p:txBody>
      </p:sp>
    </p:spTree>
    <p:extLst>
      <p:ext uri="{BB962C8B-B14F-4D97-AF65-F5344CB8AC3E}">
        <p14:creationId xmlns:p14="http://schemas.microsoft.com/office/powerpoint/2010/main" val="30494733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86</a:t>
            </a:fld>
            <a:endParaRPr lang="nb-NO"/>
          </a:p>
        </p:txBody>
      </p:sp>
    </p:spTree>
    <p:extLst>
      <p:ext uri="{BB962C8B-B14F-4D97-AF65-F5344CB8AC3E}">
        <p14:creationId xmlns:p14="http://schemas.microsoft.com/office/powerpoint/2010/main" val="33544736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87</a:t>
            </a:fld>
            <a:endParaRPr lang="nb-NO"/>
          </a:p>
        </p:txBody>
      </p:sp>
    </p:spTree>
    <p:extLst>
      <p:ext uri="{BB962C8B-B14F-4D97-AF65-F5344CB8AC3E}">
        <p14:creationId xmlns:p14="http://schemas.microsoft.com/office/powerpoint/2010/main" val="10616111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88</a:t>
            </a:fld>
            <a:endParaRPr lang="nb-NO"/>
          </a:p>
        </p:txBody>
      </p:sp>
    </p:spTree>
    <p:extLst>
      <p:ext uri="{BB962C8B-B14F-4D97-AF65-F5344CB8AC3E}">
        <p14:creationId xmlns:p14="http://schemas.microsoft.com/office/powerpoint/2010/main" val="35497873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89</a:t>
            </a:fld>
            <a:endParaRPr lang="nb-NO"/>
          </a:p>
        </p:txBody>
      </p:sp>
    </p:spTree>
    <p:extLst>
      <p:ext uri="{BB962C8B-B14F-4D97-AF65-F5344CB8AC3E}">
        <p14:creationId xmlns:p14="http://schemas.microsoft.com/office/powerpoint/2010/main" val="25147596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90</a:t>
            </a:fld>
            <a:endParaRPr lang="nb-NO"/>
          </a:p>
        </p:txBody>
      </p:sp>
    </p:spTree>
    <p:extLst>
      <p:ext uri="{BB962C8B-B14F-4D97-AF65-F5344CB8AC3E}">
        <p14:creationId xmlns:p14="http://schemas.microsoft.com/office/powerpoint/2010/main" val="4020536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91</a:t>
            </a:fld>
            <a:endParaRPr lang="nb-NO"/>
          </a:p>
        </p:txBody>
      </p:sp>
    </p:spTree>
    <p:extLst>
      <p:ext uri="{BB962C8B-B14F-4D97-AF65-F5344CB8AC3E}">
        <p14:creationId xmlns:p14="http://schemas.microsoft.com/office/powerpoint/2010/main" val="1513440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92</a:t>
            </a:fld>
            <a:endParaRPr lang="nb-NO"/>
          </a:p>
        </p:txBody>
      </p:sp>
    </p:spTree>
    <p:extLst>
      <p:ext uri="{BB962C8B-B14F-4D97-AF65-F5344CB8AC3E}">
        <p14:creationId xmlns:p14="http://schemas.microsoft.com/office/powerpoint/2010/main" val="223046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21E84DA-2824-44A2-9058-4A78975B01CD}"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25984731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93</a:t>
            </a:fld>
            <a:endParaRPr lang="nb-NO"/>
          </a:p>
        </p:txBody>
      </p:sp>
    </p:spTree>
    <p:extLst>
      <p:ext uri="{BB962C8B-B14F-4D97-AF65-F5344CB8AC3E}">
        <p14:creationId xmlns:p14="http://schemas.microsoft.com/office/powerpoint/2010/main" val="8537039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94</a:t>
            </a:fld>
            <a:endParaRPr lang="nb-NO"/>
          </a:p>
        </p:txBody>
      </p:sp>
    </p:spTree>
    <p:extLst>
      <p:ext uri="{BB962C8B-B14F-4D97-AF65-F5344CB8AC3E}">
        <p14:creationId xmlns:p14="http://schemas.microsoft.com/office/powerpoint/2010/main" val="7297330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95</a:t>
            </a:fld>
            <a:endParaRPr lang="nb-NO"/>
          </a:p>
        </p:txBody>
      </p:sp>
    </p:spTree>
    <p:extLst>
      <p:ext uri="{BB962C8B-B14F-4D97-AF65-F5344CB8AC3E}">
        <p14:creationId xmlns:p14="http://schemas.microsoft.com/office/powerpoint/2010/main" val="22981760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96</a:t>
            </a:fld>
            <a:endParaRPr lang="nb-NO"/>
          </a:p>
        </p:txBody>
      </p:sp>
    </p:spTree>
    <p:extLst>
      <p:ext uri="{BB962C8B-B14F-4D97-AF65-F5344CB8AC3E}">
        <p14:creationId xmlns:p14="http://schemas.microsoft.com/office/powerpoint/2010/main" val="38450775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97</a:t>
            </a:fld>
            <a:endParaRPr lang="nb-NO"/>
          </a:p>
        </p:txBody>
      </p:sp>
    </p:spTree>
    <p:extLst>
      <p:ext uri="{BB962C8B-B14F-4D97-AF65-F5344CB8AC3E}">
        <p14:creationId xmlns:p14="http://schemas.microsoft.com/office/powerpoint/2010/main" val="39630369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98</a:t>
            </a:fld>
            <a:endParaRPr lang="nb-NO"/>
          </a:p>
        </p:txBody>
      </p:sp>
    </p:spTree>
    <p:extLst>
      <p:ext uri="{BB962C8B-B14F-4D97-AF65-F5344CB8AC3E}">
        <p14:creationId xmlns:p14="http://schemas.microsoft.com/office/powerpoint/2010/main" val="6655598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99</a:t>
            </a:fld>
            <a:endParaRPr lang="nb-NO"/>
          </a:p>
        </p:txBody>
      </p:sp>
    </p:spTree>
    <p:extLst>
      <p:ext uri="{BB962C8B-B14F-4D97-AF65-F5344CB8AC3E}">
        <p14:creationId xmlns:p14="http://schemas.microsoft.com/office/powerpoint/2010/main" val="25513142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100</a:t>
            </a:fld>
            <a:endParaRPr lang="nb-NO"/>
          </a:p>
        </p:txBody>
      </p:sp>
    </p:spTree>
    <p:extLst>
      <p:ext uri="{BB962C8B-B14F-4D97-AF65-F5344CB8AC3E}">
        <p14:creationId xmlns:p14="http://schemas.microsoft.com/office/powerpoint/2010/main" val="19451177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101</a:t>
            </a:fld>
            <a:endParaRPr lang="nb-NO"/>
          </a:p>
        </p:txBody>
      </p:sp>
    </p:spTree>
    <p:extLst>
      <p:ext uri="{BB962C8B-B14F-4D97-AF65-F5344CB8AC3E}">
        <p14:creationId xmlns:p14="http://schemas.microsoft.com/office/powerpoint/2010/main" val="24203660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E52C120-D931-48BF-9616-6207ABB069CB}" type="slidenum">
              <a:rPr lang="nb-NO" smtClean="0"/>
              <a:t>102</a:t>
            </a:fld>
            <a:endParaRPr lang="nb-NO"/>
          </a:p>
        </p:txBody>
      </p:sp>
    </p:spTree>
    <p:extLst>
      <p:ext uri="{BB962C8B-B14F-4D97-AF65-F5344CB8AC3E}">
        <p14:creationId xmlns:p14="http://schemas.microsoft.com/office/powerpoint/2010/main" val="243868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8029604" cy="1470025"/>
          </a:xfrm>
        </p:spPr>
        <p:txBody>
          <a:bodyPr/>
          <a:lstStyle>
            <a:lvl1pPr algn="r">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714348" y="3886200"/>
            <a:ext cx="8001056"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lvl1pPr>
              <a:defRPr/>
            </a:lvl1pPr>
          </a:lstStyle>
          <a:p>
            <a:pPr>
              <a:defRPr/>
            </a:pPr>
            <a:fld id="{1851F351-4EB5-41DB-B28B-94219F6E32F9}" type="datetime1">
              <a:rPr lang="nb-NO" smtClean="0">
                <a:solidFill>
                  <a:prstClr val="black">
                    <a:tint val="75000"/>
                  </a:prstClr>
                </a:solidFill>
              </a:rPr>
              <a:t>09.12.2013</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7A413D8A-0EED-4570-9A7F-615AFDE6566C}"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55147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fld id="{51E0B44D-6547-4807-B7D2-EC055727088A}" type="datetime1">
              <a:rPr lang="nb-NO" smtClean="0">
                <a:solidFill>
                  <a:prstClr val="black">
                    <a:tint val="75000"/>
                  </a:prstClr>
                </a:solidFill>
              </a:rPr>
              <a:t>09.12.2013</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658FD9F1-3665-44CD-926E-1436D91067A9}"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978780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C443E6-545C-42B6-A899-701B24435A2A}"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20609023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8280390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5169130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670822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7601979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40837222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9197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4291788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5594083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16383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129334" y="274638"/>
            <a:ext cx="1300186" cy="5851525"/>
          </a:xfrm>
        </p:spPr>
        <p:txBody>
          <a:bodyPr vert="eaVert"/>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457200" y="274638"/>
            <a:ext cx="554356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fld id="{3C8ABEA0-00B2-46AA-A0DD-EF240A8D7883}" type="datetime1">
              <a:rPr lang="nb-NO" smtClean="0">
                <a:solidFill>
                  <a:prstClr val="black">
                    <a:tint val="75000"/>
                  </a:prstClr>
                </a:solidFill>
              </a:rPr>
              <a:t>09.12.2013</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84E58B81-1F54-49AA-9B4F-1A7BF7564119}"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7151783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1540162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EEE70F6-7DE1-4D1C-8E51-8704905D84C6}"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41207586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6310708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543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5639059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794783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443142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207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5802552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32308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21993507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6637317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5341667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47675" y="257175"/>
            <a:ext cx="7256463" cy="113665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773238"/>
            <a:ext cx="8372475" cy="4498975"/>
          </a:xfrm>
        </p:spPr>
        <p:txBody>
          <a:bodyPr/>
          <a:lstStyle/>
          <a:p>
            <a:endParaRPr lang="nb-NO"/>
          </a:p>
        </p:txBody>
      </p:sp>
    </p:spTree>
    <p:extLst>
      <p:ext uri="{BB962C8B-B14F-4D97-AF65-F5344CB8AC3E}">
        <p14:creationId xmlns:p14="http://schemas.microsoft.com/office/powerpoint/2010/main" val="5638232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47675" y="257175"/>
            <a:ext cx="7256463" cy="113665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773238"/>
            <a:ext cx="4110038" cy="44989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0229804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2781300"/>
            <a:ext cx="8893175" cy="3740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50000"/>
              </a:spcBef>
              <a:spcAft>
                <a:spcPct val="0"/>
              </a:spcAft>
              <a:buSzPct val="85000"/>
              <a:buFont typeface="Wingdings" pitchFamily="2" charset="2"/>
              <a:buNone/>
            </a:pPr>
            <a:endParaRPr lang="nb-NO" sz="2200" b="1" smtClean="0">
              <a:solidFill>
                <a:srgbClr val="675C53"/>
              </a:solidFill>
            </a:endParaRPr>
          </a:p>
        </p:txBody>
      </p:sp>
      <p:pic>
        <p:nvPicPr>
          <p:cNvPr id="5" name="Picture 3"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138" y="0"/>
            <a:ext cx="14398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Grp="1" noChangeArrowheads="1"/>
          </p:cNvSpPr>
          <p:nvPr>
            <p:ph type="subTitle" idx="1"/>
          </p:nvPr>
        </p:nvSpPr>
        <p:spPr>
          <a:xfrm>
            <a:off x="530225" y="1014413"/>
            <a:ext cx="6400800" cy="360362"/>
          </a:xfrm>
        </p:spPr>
        <p:txBody>
          <a:bodyPr/>
          <a:lstStyle>
            <a:lvl1pPr marL="0" indent="0">
              <a:buFont typeface="Wingdings" pitchFamily="2" charset="2"/>
              <a:buNone/>
              <a:defRPr sz="1800" b="0">
                <a:solidFill>
                  <a:schemeClr val="tx2"/>
                </a:solidFill>
                <a:latin typeface="Times New Roman" pitchFamily="18" charset="0"/>
              </a:defRPr>
            </a:lvl1pPr>
          </a:lstStyle>
          <a:p>
            <a:r>
              <a:rPr lang="nb-NO"/>
              <a:t>Klikk for å redigere undertittelstil i malen</a:t>
            </a:r>
          </a:p>
        </p:txBody>
      </p:sp>
      <p:sp>
        <p:nvSpPr>
          <p:cNvPr id="33799" name="Rectangle 7"/>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r>
              <a:rPr lang="nb-NO"/>
              <a:t>Klikk for å redigere tittelstil</a:t>
            </a:r>
          </a:p>
        </p:txBody>
      </p:sp>
    </p:spTree>
    <p:extLst>
      <p:ext uri="{BB962C8B-B14F-4D97-AF65-F5344CB8AC3E}">
        <p14:creationId xmlns:p14="http://schemas.microsoft.com/office/powerpoint/2010/main" val="38542560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3" name="Plassholder for innhold 2"/>
          <p:cNvSpPr>
            <a:spLocks noGrp="1"/>
          </p:cNvSpPr>
          <p:nvPr>
            <p:ph idx="1"/>
          </p:nvPr>
        </p:nvSpPr>
        <p:spPr/>
        <p:txBody>
          <a:body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14491368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en-US"/>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Klikk for å redigere tekststiler i malen</a:t>
            </a:r>
          </a:p>
        </p:txBody>
      </p:sp>
    </p:spTree>
    <p:extLst>
      <p:ext uri="{BB962C8B-B14F-4D97-AF65-F5344CB8AC3E}">
        <p14:creationId xmlns:p14="http://schemas.microsoft.com/office/powerpoint/2010/main" val="14006992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23066259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en-US"/>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6363320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Tree>
    <p:extLst>
      <p:ext uri="{BB962C8B-B14F-4D97-AF65-F5344CB8AC3E}">
        <p14:creationId xmlns:p14="http://schemas.microsoft.com/office/powerpoint/2010/main" val="323737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743351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8881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en-US"/>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Klikk for å redigere tekststiler i malen</a:t>
            </a:r>
          </a:p>
        </p:txBody>
      </p:sp>
    </p:spTree>
    <p:extLst>
      <p:ext uri="{BB962C8B-B14F-4D97-AF65-F5344CB8AC3E}">
        <p14:creationId xmlns:p14="http://schemas.microsoft.com/office/powerpoint/2010/main" val="31929765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en-US"/>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Klikk for å redigere tekststiler i malen</a:t>
            </a:r>
          </a:p>
        </p:txBody>
      </p:sp>
    </p:spTree>
    <p:extLst>
      <p:ext uri="{BB962C8B-B14F-4D97-AF65-F5344CB8AC3E}">
        <p14:creationId xmlns:p14="http://schemas.microsoft.com/office/powerpoint/2010/main" val="40252560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11409285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en-US"/>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21292640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24443551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47675" y="257175"/>
            <a:ext cx="7256463" cy="113665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773238"/>
            <a:ext cx="8372475" cy="4498975"/>
          </a:xfrm>
        </p:spPr>
        <p:txBody>
          <a:bodyPr/>
          <a:lstStyle/>
          <a:p>
            <a:pPr lvl="0"/>
            <a:endParaRPr lang="nb-NO" noProof="0"/>
          </a:p>
        </p:txBody>
      </p:sp>
    </p:spTree>
    <p:extLst>
      <p:ext uri="{BB962C8B-B14F-4D97-AF65-F5344CB8AC3E}">
        <p14:creationId xmlns:p14="http://schemas.microsoft.com/office/powerpoint/2010/main" val="21576363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C443E6-545C-42B6-A899-701B24435A2A}"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22845703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4609573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2330149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42457726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135388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5006634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1593880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1715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3074150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0554774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6255215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44650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34234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04690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99499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8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29688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8596" y="714356"/>
            <a:ext cx="8286808" cy="785818"/>
          </a:xfrm>
        </p:spPr>
        <p:txBody>
          <a:bodyPr/>
          <a:lstStyle>
            <a:lvl1pPr algn="ctr">
              <a:defRPr/>
            </a:lvl1p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fld id="{5EE617CA-3532-4CC9-9179-991A7F033C7D}" type="datetime1">
              <a:rPr lang="nb-NO" smtClean="0">
                <a:solidFill>
                  <a:prstClr val="black">
                    <a:tint val="75000"/>
                  </a:prstClr>
                </a:solidFill>
              </a:rPr>
              <a:t>09.12.2013</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E55ACAB7-F14C-4296-96CE-D51F688BFC19}"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983280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50004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232898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025169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BE7E59E6-F370-4902-970E-474C96888C2A}" type="datetime1">
              <a:rPr lang="nb-NO" smtClean="0">
                <a:solidFill>
                  <a:srgbClr val="675C53"/>
                </a:solidFill>
              </a:rPr>
              <a:t>09.12.2013</a:t>
            </a:fld>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nn-NO" smtClean="0">
                <a:solidFill>
                  <a:srgbClr val="675C53"/>
                </a:solidFill>
              </a:rPr>
              <a:t>Fagdag KVP 03.12.13</a:t>
            </a: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C443E6-545C-42B6-A899-701B24435A2A}"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260722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208999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186130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75750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982912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252061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72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8064529"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806452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B3973780-6EBD-4C22-8A4E-DCAE588D5775}" type="datetime1">
              <a:rPr lang="nb-NO" smtClean="0">
                <a:solidFill>
                  <a:prstClr val="black">
                    <a:tint val="75000"/>
                  </a:prstClr>
                </a:solidFill>
              </a:rPr>
              <a:t>09.12.2013</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E0F338EB-30E6-4186-9028-39D08DB1DC07}"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4173960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14775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15290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148116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95336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10E49DE-8A51-442C-83C9-30CAFA0885FA}" type="datetime1">
              <a:rPr lang="nb-NO" smtClean="0">
                <a:solidFill>
                  <a:srgbClr val="675C53"/>
                </a:solidFill>
              </a:rPr>
              <a:t>09.12.2013</a:t>
            </a:fld>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nn-NO" smtClean="0">
                <a:solidFill>
                  <a:srgbClr val="675C53"/>
                </a:solidFill>
              </a:rPr>
              <a:t>Fagdag KVP 03.12.13</a:t>
            </a: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C443E6-545C-42B6-A899-701B24435A2A}"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2259248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404387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2362731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6974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866516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85483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433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4876" y="1617681"/>
            <a:ext cx="40005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3"/>
          <p:cNvSpPr>
            <a:spLocks noGrp="1"/>
          </p:cNvSpPr>
          <p:nvPr>
            <p:ph type="dt" sz="half" idx="10"/>
          </p:nvPr>
        </p:nvSpPr>
        <p:spPr/>
        <p:txBody>
          <a:bodyPr/>
          <a:lstStyle>
            <a:lvl1pPr>
              <a:defRPr/>
            </a:lvl1pPr>
          </a:lstStyle>
          <a:p>
            <a:pPr>
              <a:defRPr/>
            </a:pPr>
            <a:fld id="{37B00664-FCB1-4EB0-B760-921CF25ADE54}" type="datetime1">
              <a:rPr lang="nb-NO" smtClean="0">
                <a:solidFill>
                  <a:prstClr val="black">
                    <a:tint val="75000"/>
                  </a:prstClr>
                </a:solidFill>
              </a:rPr>
              <a:t>09.12.2013</a:t>
            </a:fld>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pPr>
              <a:defRPr/>
            </a:pPr>
            <a:fld id="{489CA18E-638D-42E6-BA4A-C8087AFA515A}"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983841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157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385145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769146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07529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192266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SzPct val="85000"/>
              <a:buFont typeface="Wingdings" pitchFamily="2" charset="2"/>
              <a:buNone/>
            </a:pPr>
            <a:endParaRPr lang="nb-NO" sz="2200" b="1">
              <a:solidFill>
                <a:srgbClr val="675C53"/>
              </a:solidFill>
            </a:endParaRPr>
          </a:p>
        </p:txBody>
      </p:sp>
      <p:pic>
        <p:nvPicPr>
          <p:cNvPr id="33795" name="Picture 3"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3796" name="Rectangle 4"/>
          <p:cNvSpPr>
            <a:spLocks noGrp="1" noChangeArrowheads="1"/>
          </p:cNvSpPr>
          <p:nvPr>
            <p:ph type="subTitle" idx="1"/>
          </p:nvPr>
        </p:nvSpPr>
        <p:spPr>
          <a:xfrm>
            <a:off x="530225" y="1014413"/>
            <a:ext cx="6400800" cy="360362"/>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3797" name="Picture 5"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138" y="0"/>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3799" name="Rectangle 7"/>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Tree>
    <p:extLst>
      <p:ext uri="{BB962C8B-B14F-4D97-AF65-F5344CB8AC3E}">
        <p14:creationId xmlns:p14="http://schemas.microsoft.com/office/powerpoint/2010/main" val="3977829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465102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1967542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511196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091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624032"/>
            <a:ext cx="39719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2263794"/>
            <a:ext cx="39719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714876" y="1643050"/>
            <a:ext cx="40005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714876" y="2282812"/>
            <a:ext cx="40005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3"/>
          <p:cNvSpPr>
            <a:spLocks noGrp="1"/>
          </p:cNvSpPr>
          <p:nvPr>
            <p:ph type="dt" sz="half" idx="10"/>
          </p:nvPr>
        </p:nvSpPr>
        <p:spPr/>
        <p:txBody>
          <a:bodyPr/>
          <a:lstStyle>
            <a:lvl1pPr>
              <a:defRPr/>
            </a:lvl1pPr>
          </a:lstStyle>
          <a:p>
            <a:pPr>
              <a:defRPr/>
            </a:pPr>
            <a:fld id="{FA4D20A4-28E4-455E-8183-98FBDC1CC327}" type="datetime1">
              <a:rPr lang="nb-NO" smtClean="0">
                <a:solidFill>
                  <a:prstClr val="black">
                    <a:tint val="75000"/>
                  </a:prstClr>
                </a:solidFill>
              </a:rPr>
              <a:t>09.12.2013</a:t>
            </a:fld>
            <a:endParaRPr lang="nb-NO">
              <a:solidFill>
                <a:prstClr val="black">
                  <a:tint val="75000"/>
                </a:prstClr>
              </a:solidFill>
            </a:endParaRPr>
          </a:p>
        </p:txBody>
      </p:sp>
      <p:sp>
        <p:nvSpPr>
          <p:cNvPr id="8"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9" name="Plassholder for lysbildenummer 5"/>
          <p:cNvSpPr>
            <a:spLocks noGrp="1"/>
          </p:cNvSpPr>
          <p:nvPr>
            <p:ph type="sldNum" sz="quarter" idx="12"/>
          </p:nvPr>
        </p:nvSpPr>
        <p:spPr/>
        <p:txBody>
          <a:bodyPr/>
          <a:lstStyle>
            <a:lvl1pPr>
              <a:defRPr/>
            </a:lvl1pPr>
          </a:lstStyle>
          <a:p>
            <a:pPr>
              <a:defRPr/>
            </a:pPr>
            <a:fld id="{1AE14032-4D8D-4677-8BA0-9DA0FB598FB5}"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937903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318243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496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227194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663318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903528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804246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269776B3-D69C-48A9-92DE-1CA495A833FE}" type="datetime1">
              <a:rPr lang="nb-NO" smtClean="0">
                <a:solidFill>
                  <a:srgbClr val="675C53"/>
                </a:solidFill>
              </a:rPr>
              <a:t>09.12.2013</a:t>
            </a:fld>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nn-NO" smtClean="0">
                <a:solidFill>
                  <a:srgbClr val="675C53"/>
                </a:solidFill>
              </a:rPr>
              <a:t>Fagdag KVP 03.12.13</a:t>
            </a: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C443E6-545C-42B6-A899-701B24435A2A}"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17257393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227768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27978934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1713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667F805B-955E-45BA-81CD-FE58B32E6B95}" type="datetime1">
              <a:rPr lang="nb-NO" smtClean="0">
                <a:solidFill>
                  <a:prstClr val="black">
                    <a:tint val="75000"/>
                  </a:prstClr>
                </a:solidFill>
              </a:rPr>
              <a:t>09.12.2013</a:t>
            </a:fld>
            <a:endParaRPr lang="nb-NO">
              <a:solidFill>
                <a:prstClr val="black">
                  <a:tint val="75000"/>
                </a:prstClr>
              </a:solidFill>
            </a:endParaRPr>
          </a:p>
        </p:txBody>
      </p:sp>
      <p:sp>
        <p:nvSpPr>
          <p:cNvPr id="4"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5" name="Plassholder for lysbildenummer 5"/>
          <p:cNvSpPr>
            <a:spLocks noGrp="1"/>
          </p:cNvSpPr>
          <p:nvPr>
            <p:ph type="sldNum" sz="quarter" idx="12"/>
          </p:nvPr>
        </p:nvSpPr>
        <p:spPr/>
        <p:txBody>
          <a:bodyPr/>
          <a:lstStyle>
            <a:lvl1pPr>
              <a:defRPr/>
            </a:lvl1pPr>
          </a:lstStyle>
          <a:p>
            <a:pPr>
              <a:defRPr/>
            </a:pPr>
            <a:fld id="{1EE3F52E-8BA8-4DD9-B294-0D74E1FA8E28}"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362707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928731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0970169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208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792380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712925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02909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59705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2863"/>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smtClean="0"/>
              <a:t>Klikk for å redigere undertittelstil i malen</a:t>
            </a:r>
          </a:p>
        </p:txBody>
      </p:sp>
      <p:pic>
        <p:nvPicPr>
          <p:cNvPr id="3098" name="Picture 26" descr="nav_pos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63" y="2092325"/>
            <a:ext cx="1439862"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644900"/>
            <a:ext cx="8893175" cy="190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pPr lvl="0"/>
            <a:r>
              <a:rPr lang="nb-NO" noProof="0" smtClean="0"/>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1A8903FD-D81D-4F79-B51B-792F38CE047F}" type="datetime1">
              <a:rPr lang="nb-NO" smtClean="0">
                <a:solidFill>
                  <a:srgbClr val="675C53"/>
                </a:solidFill>
              </a:rPr>
              <a:t>09.12.2013</a:t>
            </a:fld>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nn-NO" smtClean="0">
                <a:solidFill>
                  <a:srgbClr val="675C53"/>
                </a:solidFill>
              </a:rPr>
              <a:t>Fagdag KVP 03.12.13</a:t>
            </a: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C443E6-545C-42B6-A899-701B24435A2A}"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2768888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954668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72730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4FB958C5-54C5-474B-8F35-507ED9650DED}" type="datetime1">
              <a:rPr lang="nb-NO" smtClean="0">
                <a:solidFill>
                  <a:prstClr val="black">
                    <a:tint val="75000"/>
                  </a:prstClr>
                </a:solidFill>
              </a:rPr>
              <a:t>09.12.2013</a:t>
            </a:fld>
            <a:endParaRPr lang="nb-NO">
              <a:solidFill>
                <a:prstClr val="black">
                  <a:tint val="75000"/>
                </a:prstClr>
              </a:solidFill>
            </a:endParaRPr>
          </a:p>
        </p:txBody>
      </p:sp>
      <p:sp>
        <p:nvSpPr>
          <p:cNvPr id="3"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4" name="Plassholder for lysbildenummer 5"/>
          <p:cNvSpPr>
            <a:spLocks noGrp="1"/>
          </p:cNvSpPr>
          <p:nvPr>
            <p:ph type="sldNum" sz="quarter" idx="12"/>
          </p:nvPr>
        </p:nvSpPr>
        <p:spPr/>
        <p:txBody>
          <a:bodyPr/>
          <a:lstStyle>
            <a:lvl1pPr>
              <a:defRPr/>
            </a:lvl1pPr>
          </a:lstStyle>
          <a:p>
            <a:pPr>
              <a:defRPr/>
            </a:pPr>
            <a:fld id="{609CDBDC-9B43-4DB5-B5FF-1BFFF69A90E3}"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8864481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9715485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8993512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5698689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311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346499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023042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8751146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0819290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825" y="2781300"/>
            <a:ext cx="8893175" cy="374015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pPr>
            <a:endParaRPr lang="nb-NO">
              <a:solidFill>
                <a:srgbClr val="675C53"/>
              </a:solidFill>
            </a:endParaRPr>
          </a:p>
        </p:txBody>
      </p:sp>
      <p:pic>
        <p:nvPicPr>
          <p:cNvPr id="3097" name="Picture 25" descr="Stiplet_linje_mork_gray"/>
          <p:cNvPicPr>
            <a:picLocks noChangeAspect="1" noChangeArrowheads="1"/>
          </p:cNvPicPr>
          <p:nvPr/>
        </p:nvPicPr>
        <p:blipFill>
          <a:blip r:embed="rId2"/>
          <a:srcRect/>
          <a:stretch>
            <a:fillRect/>
          </a:stretch>
        </p:blipFill>
        <p:spPr bwMode="auto">
          <a:xfrm>
            <a:off x="250825" y="1312863"/>
            <a:ext cx="8893175" cy="19050"/>
          </a:xfrm>
          <a:prstGeom prst="rect">
            <a:avLst/>
          </a:prstGeom>
          <a:noFill/>
        </p:spPr>
      </p:pic>
      <p:sp>
        <p:nvSpPr>
          <p:cNvPr id="3075" name="Rectangle 3"/>
          <p:cNvSpPr>
            <a:spLocks noGrp="1" noChangeArrowheads="1"/>
          </p:cNvSpPr>
          <p:nvPr>
            <p:ph type="subTitle" idx="1"/>
          </p:nvPr>
        </p:nvSpPr>
        <p:spPr>
          <a:xfrm>
            <a:off x="530225" y="1014413"/>
            <a:ext cx="6400800" cy="369887"/>
          </a:xfrm>
        </p:spPr>
        <p:txBody>
          <a:bodyPr/>
          <a:lstStyle>
            <a:lvl1pPr marL="0" indent="0">
              <a:buFont typeface="Wingdings" pitchFamily="2" charset="2"/>
              <a:buNone/>
              <a:defRPr sz="1800" b="0">
                <a:solidFill>
                  <a:schemeClr val="tx2"/>
                </a:solidFill>
                <a:latin typeface="Times New Roman" pitchFamily="18" charset="0"/>
              </a:defRPr>
            </a:lvl1pPr>
          </a:lstStyle>
          <a:p>
            <a:r>
              <a:rPr lang="nb-NO"/>
              <a:t>Klikk for å redigere undertittelstil i malen</a:t>
            </a:r>
          </a:p>
        </p:txBody>
      </p:sp>
      <p:pic>
        <p:nvPicPr>
          <p:cNvPr id="3098" name="Picture 26" descr="nav_pos_logo_RGB"/>
          <p:cNvPicPr>
            <a:picLocks noChangeAspect="1" noChangeArrowheads="1"/>
          </p:cNvPicPr>
          <p:nvPr/>
        </p:nvPicPr>
        <p:blipFill>
          <a:blip r:embed="rId3"/>
          <a:srcRect/>
          <a:stretch>
            <a:fillRect/>
          </a:stretch>
        </p:blipFill>
        <p:spPr bwMode="auto">
          <a:xfrm>
            <a:off x="627063" y="2092325"/>
            <a:ext cx="1439862" cy="906463"/>
          </a:xfrm>
          <a:prstGeom prst="rect">
            <a:avLst/>
          </a:prstGeom>
          <a:noFill/>
        </p:spPr>
      </p:pic>
      <p:pic>
        <p:nvPicPr>
          <p:cNvPr id="3099" name="Picture 27" descr="Stiplet_linje_mork_gray"/>
          <p:cNvPicPr>
            <a:picLocks noChangeAspect="1" noChangeArrowheads="1"/>
          </p:cNvPicPr>
          <p:nvPr/>
        </p:nvPicPr>
        <p:blipFill>
          <a:blip r:embed="rId2"/>
          <a:srcRect/>
          <a:stretch>
            <a:fillRect/>
          </a:stretch>
        </p:blipFill>
        <p:spPr bwMode="auto">
          <a:xfrm>
            <a:off x="250825" y="3644900"/>
            <a:ext cx="8893175" cy="19050"/>
          </a:xfrm>
          <a:prstGeom prst="rect">
            <a:avLst/>
          </a:prstGeom>
          <a:noFill/>
        </p:spPr>
      </p:pic>
      <p:sp>
        <p:nvSpPr>
          <p:cNvPr id="3074" name="Rectangle 2"/>
          <p:cNvSpPr>
            <a:spLocks noGrp="1" noChangeArrowheads="1"/>
          </p:cNvSpPr>
          <p:nvPr>
            <p:ph type="ctrTitle"/>
          </p:nvPr>
        </p:nvSpPr>
        <p:spPr>
          <a:xfrm>
            <a:off x="539750" y="3286125"/>
            <a:ext cx="8362950" cy="647700"/>
          </a:xfrm>
        </p:spPr>
        <p:txBody>
          <a:bodyPr anchor="t"/>
          <a:lstStyle>
            <a:lvl1pPr>
              <a:defRPr>
                <a:solidFill>
                  <a:schemeClr val="tx1"/>
                </a:solidFill>
              </a:defRPr>
            </a:lvl1pPr>
          </a:lstStyle>
          <a:p>
            <a:r>
              <a:rPr lang="nb-NO"/>
              <a:t>Klikk for å redigere tittelstil</a:t>
            </a:r>
          </a:p>
        </p:txBody>
      </p:sp>
      <p:sp>
        <p:nvSpPr>
          <p:cNvPr id="3100" name="Rectangle 28"/>
          <p:cNvSpPr>
            <a:spLocks noGrp="1" noChangeArrowheads="1"/>
          </p:cNvSpPr>
          <p:nvPr>
            <p:ph type="dt" sz="quarter"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AC46C4C-AB2F-4A3E-B9C4-84DAFAC3424A}" type="datetime1">
              <a:rPr lang="nb-NO" smtClean="0">
                <a:solidFill>
                  <a:srgbClr val="675C53"/>
                </a:solidFill>
              </a:rPr>
              <a:t>09.12.2013</a:t>
            </a:fld>
            <a:endParaRPr lang="nn-NO">
              <a:solidFill>
                <a:srgbClr val="675C53"/>
              </a:solidFill>
            </a:endParaRPr>
          </a:p>
        </p:txBody>
      </p:sp>
      <p:sp>
        <p:nvSpPr>
          <p:cNvPr id="3101" name="Rectangle 29"/>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nn-NO" smtClean="0">
                <a:solidFill>
                  <a:srgbClr val="675C53"/>
                </a:solidFill>
              </a:rPr>
              <a:t>Fagdag KVP 03.12.13</a:t>
            </a:r>
            <a:endParaRPr lang="nn-NO">
              <a:solidFill>
                <a:srgbClr val="675C53"/>
              </a:solidFill>
            </a:endParaRPr>
          </a:p>
        </p:txBody>
      </p:sp>
      <p:sp>
        <p:nvSpPr>
          <p:cNvPr id="3102" name="Rectangle 30"/>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245F5D2-3501-4DC0-B5F6-3D4B3310726F}" type="slidenum">
              <a:rPr lang="nn-NO">
                <a:solidFill>
                  <a:srgbClr val="675C53"/>
                </a:solidFill>
              </a:rPr>
              <a:pPr fontAlgn="base">
                <a:spcBef>
                  <a:spcPct val="0"/>
                </a:spcBef>
                <a:spcAft>
                  <a:spcPct val="0"/>
                </a:spcAft>
              </a:pPr>
              <a:t>‹#›</a:t>
            </a:fld>
            <a:endParaRPr lang="nn-NO">
              <a:solidFill>
                <a:srgbClr val="675C53"/>
              </a:solidFill>
            </a:endParaRPr>
          </a:p>
        </p:txBody>
      </p:sp>
    </p:spTree>
    <p:extLst>
      <p:ext uri="{BB962C8B-B14F-4D97-AF65-F5344CB8AC3E}">
        <p14:creationId xmlns:p14="http://schemas.microsoft.com/office/powerpoint/2010/main" val="18556161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3" name="Plassholder for innhold 2"/>
          <p:cNvSpPr>
            <a:spLocks noGrp="1"/>
          </p:cNvSpPr>
          <p:nvPr>
            <p:ph idx="1"/>
          </p:nvPr>
        </p:nvSpPr>
        <p:spPr/>
        <p:txBody>
          <a:body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89821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050"/>
            <a:ext cx="2686040"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214678" y="273050"/>
            <a:ext cx="54292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1" y="1435100"/>
            <a:ext cx="268604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7AA908EE-6502-4943-BD46-0131468E5597}" type="datetime1">
              <a:rPr lang="nb-NO" smtClean="0">
                <a:solidFill>
                  <a:prstClr val="black">
                    <a:tint val="75000"/>
                  </a:prstClr>
                </a:solidFill>
              </a:rPr>
              <a:t>09.12.2013</a:t>
            </a:fld>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pPr>
              <a:defRPr/>
            </a:pPr>
            <a:fld id="{63E9C173-2179-42A3-8B91-070CDEB641DD}"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8981497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en-US"/>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Klikk for å redigere tekststiler i malen</a:t>
            </a:r>
          </a:p>
        </p:txBody>
      </p:sp>
    </p:spTree>
    <p:extLst>
      <p:ext uri="{BB962C8B-B14F-4D97-AF65-F5344CB8AC3E}">
        <p14:creationId xmlns:p14="http://schemas.microsoft.com/office/powerpoint/2010/main" val="489972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3" name="Plassholder for innhold 2"/>
          <p:cNvSpPr>
            <a:spLocks noGrp="1"/>
          </p:cNvSpPr>
          <p:nvPr>
            <p:ph sz="half" idx="1"/>
          </p:nvPr>
        </p:nvSpPr>
        <p:spPr>
          <a:xfrm>
            <a:off x="457200" y="1773238"/>
            <a:ext cx="4110038"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4" name="Plassholder for innhold 3"/>
          <p:cNvSpPr>
            <a:spLocks noGrp="1"/>
          </p:cNvSpPr>
          <p:nvPr>
            <p:ph sz="half" idx="2"/>
          </p:nvPr>
        </p:nvSpPr>
        <p:spPr>
          <a:xfrm>
            <a:off x="4719638" y="1773238"/>
            <a:ext cx="411003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15476884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en-US"/>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22847442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Tree>
    <p:extLst>
      <p:ext uri="{BB962C8B-B14F-4D97-AF65-F5344CB8AC3E}">
        <p14:creationId xmlns:p14="http://schemas.microsoft.com/office/powerpoint/2010/main" val="469564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081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en-US"/>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Klikk for å redigere tekststiler i malen</a:t>
            </a:r>
          </a:p>
        </p:txBody>
      </p:sp>
    </p:spTree>
    <p:extLst>
      <p:ext uri="{BB962C8B-B14F-4D97-AF65-F5344CB8AC3E}">
        <p14:creationId xmlns:p14="http://schemas.microsoft.com/office/powerpoint/2010/main" val="2123830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en-US"/>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Klikk for å redigere tekststiler i malen</a:t>
            </a:r>
          </a:p>
        </p:txBody>
      </p:sp>
    </p:spTree>
    <p:extLst>
      <p:ext uri="{BB962C8B-B14F-4D97-AF65-F5344CB8AC3E}">
        <p14:creationId xmlns:p14="http://schemas.microsoft.com/office/powerpoint/2010/main" val="23645868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1186494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257175"/>
            <a:ext cx="2095500" cy="6015038"/>
          </a:xfrm>
        </p:spPr>
        <p:txBody>
          <a:bodyPr vert="eaVert"/>
          <a:lstStyle/>
          <a:p>
            <a:r>
              <a:rPr lang="en-US"/>
              <a:t>Klikk for å redigere tittelstil</a:t>
            </a:r>
            <a:endParaRPr lang="nb-NO"/>
          </a:p>
        </p:txBody>
      </p:sp>
      <p:sp>
        <p:nvSpPr>
          <p:cNvPr id="3" name="Plassholder for loddrett tekst 2"/>
          <p:cNvSpPr>
            <a:spLocks noGrp="1"/>
          </p:cNvSpPr>
          <p:nvPr>
            <p:ph type="body" orient="vert" idx="1"/>
          </p:nvPr>
        </p:nvSpPr>
        <p:spPr>
          <a:xfrm>
            <a:off x="447675" y="257175"/>
            <a:ext cx="6134100" cy="6015038"/>
          </a:xfrm>
        </p:spPr>
        <p:txBody>
          <a:bodyPr vert="eaVert"/>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endParaRPr lang="nb-NO"/>
          </a:p>
        </p:txBody>
      </p:sp>
    </p:spTree>
    <p:extLst>
      <p:ext uri="{BB962C8B-B14F-4D97-AF65-F5344CB8AC3E}">
        <p14:creationId xmlns:p14="http://schemas.microsoft.com/office/powerpoint/2010/main" val="17182920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n-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a:p>
        </p:txBody>
      </p:sp>
      <p:sp>
        <p:nvSpPr>
          <p:cNvPr id="4" name="Plassholder for dato 3"/>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90440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714348" y="4800600"/>
            <a:ext cx="8001056"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714348" y="612775"/>
            <a:ext cx="8001056"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714348" y="5367338"/>
            <a:ext cx="800105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3AB29F54-5A7C-45E6-8AA1-706BDA7B37E8}" type="datetime1">
              <a:rPr lang="nb-NO" smtClean="0">
                <a:solidFill>
                  <a:prstClr val="black">
                    <a:tint val="75000"/>
                  </a:prstClr>
                </a:solidFill>
              </a:rPr>
              <a:t>09.12.2013</a:t>
            </a:fld>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pPr>
              <a:defRPr/>
            </a:pPr>
            <a:fld id="{F6794770-7D5E-47FE-B502-22B2E830F582}"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8897205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6009321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385110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n-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3049838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n-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10708882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dato 2"/>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n-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2520067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n-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840606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n-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86669230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n-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9123559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19144647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p:txBody>
          <a:body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n-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359274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3.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3.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2.pn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28625" y="785813"/>
            <a:ext cx="82867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28625" y="1600200"/>
            <a:ext cx="8286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B6BCD4-BE0B-4EEC-B02A-2D4A8B2FB8AE}" type="datetime1">
              <a:rPr lang="nb-NO" smtClean="0">
                <a:solidFill>
                  <a:prstClr val="black">
                    <a:tint val="75000"/>
                  </a:prstClr>
                </a:solidFill>
              </a:rPr>
              <a:t>09.12.2013</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nb-NO" smtClean="0">
                <a:solidFill>
                  <a:prstClr val="black">
                    <a:tint val="75000"/>
                  </a:prstClr>
                </a:solidFill>
              </a:rPr>
              <a:t>Fagdag KVP 03.12.13</a:t>
            </a:r>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B1A3E8C-65CF-4A18-BA26-4FE567BEA92E}" type="slidenum">
              <a:rPr lang="nb-NO">
                <a:solidFill>
                  <a:prstClr val="black">
                    <a:tint val="75000"/>
                  </a:prstClr>
                </a:solidFill>
              </a:rPr>
              <a:pPr>
                <a:defRPr/>
              </a:pPr>
              <a:t>‹#›</a:t>
            </a:fld>
            <a:endParaRPr lang="nb-NO">
              <a:solidFill>
                <a:prstClr val="black">
                  <a:tint val="75000"/>
                </a:prstClr>
              </a:solidFill>
            </a:endParaRPr>
          </a:p>
        </p:txBody>
      </p:sp>
      <p:pic>
        <p:nvPicPr>
          <p:cNvPr id="1031" name="Bilde 7" descr="Riksvåpene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4313" y="142875"/>
            <a:ext cx="37623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tittel 1"/>
          <p:cNvSpPr txBox="1">
            <a:spLocks/>
          </p:cNvSpPr>
          <p:nvPr/>
        </p:nvSpPr>
        <p:spPr>
          <a:xfrm>
            <a:off x="642938" y="276225"/>
            <a:ext cx="3429000" cy="357188"/>
          </a:xfrm>
          <a:prstGeom prst="rect">
            <a:avLst/>
          </a:prstGeom>
        </p:spPr>
        <p:txBody>
          <a:bodyPr anchor="ctr">
            <a:normAutofit fontScale="85000" lnSpcReduction="10000"/>
          </a:bodyPr>
          <a:lstStyle/>
          <a:p>
            <a:pPr>
              <a:spcBef>
                <a:spcPct val="0"/>
              </a:spcBef>
              <a:defRPr/>
            </a:pPr>
            <a:r>
              <a:rPr lang="nb-NO" sz="2000" dirty="0">
                <a:solidFill>
                  <a:prstClr val="black"/>
                </a:solidFill>
                <a:cs typeface="Arial" charset="0"/>
              </a:rPr>
              <a:t>Fylkesmannen i Møre og Romsdal</a:t>
            </a:r>
          </a:p>
        </p:txBody>
      </p:sp>
    </p:spTree>
    <p:extLst>
      <p:ext uri="{BB962C8B-B14F-4D97-AF65-F5344CB8AC3E}">
        <p14:creationId xmlns:p14="http://schemas.microsoft.com/office/powerpoint/2010/main" val="67539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BB605C14-D501-4CE4-885F-E3749420A937}" type="datetime1">
              <a:rPr lang="nb-NO" sz="800">
                <a:solidFill>
                  <a:srgbClr val="C30000"/>
                </a:solidFill>
                <a:latin typeface="Times New Roman" pitchFamily="18" charset="0"/>
              </a:rPr>
              <a:pPr fontAlgn="base">
                <a:spcBef>
                  <a:spcPct val="0"/>
                </a:spcBef>
                <a:spcAft>
                  <a:spcPct val="0"/>
                </a:spcAft>
              </a:pPr>
              <a:t>09.12.2013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A3C9ADDA-A286-4EC2-988D-7E9BA8132C77}"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9300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B0649227-8796-4CFA-94F8-18235B272BEE}" type="datetime1">
              <a:rPr lang="nb-NO" sz="800">
                <a:solidFill>
                  <a:srgbClr val="C30000"/>
                </a:solidFill>
                <a:latin typeface="Times New Roman" pitchFamily="18" charset="0"/>
              </a:rPr>
              <a:pPr fontAlgn="base">
                <a:spcBef>
                  <a:spcPct val="0"/>
                </a:spcBef>
                <a:spcAft>
                  <a:spcPct val="0"/>
                </a:spcAft>
              </a:pPr>
              <a:t>09.12.2013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1BAB42CA-2583-41B5-BC1C-0A0EE6C40B75}"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4813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nav_pos_logo_RG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457200" y="1773238"/>
            <a:ext cx="83724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9" name="Rectangle 5"/>
          <p:cNvSpPr>
            <a:spLocks noGrp="1" noChangeArrowheads="1"/>
          </p:cNvSpPr>
          <p:nvPr>
            <p:ph type="title"/>
          </p:nvPr>
        </p:nvSpPr>
        <p:spPr bwMode="auto">
          <a:xfrm>
            <a:off x="447675" y="257175"/>
            <a:ext cx="725646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0" name="Text Box 7"/>
          <p:cNvSpPr txBox="1">
            <a:spLocks noChangeArrowheads="1"/>
          </p:cNvSpPr>
          <p:nvPr/>
        </p:nvSpPr>
        <p:spPr bwMode="auto">
          <a:xfrm>
            <a:off x="8194675" y="6524625"/>
            <a:ext cx="5413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charset="0"/>
              </a:defRPr>
            </a:lvl1pPr>
            <a:lvl2pPr marL="742950" indent="-285750" eaLnBrk="0" hangingPunct="0">
              <a:defRPr sz="2200" b="1">
                <a:solidFill>
                  <a:schemeClr val="tx1"/>
                </a:solidFill>
                <a:latin typeface="Arial" charset="0"/>
              </a:defRPr>
            </a:lvl2pPr>
            <a:lvl3pPr marL="1143000" indent="-228600" eaLnBrk="0" hangingPunct="0">
              <a:defRPr sz="2200" b="1">
                <a:solidFill>
                  <a:schemeClr val="tx1"/>
                </a:solidFill>
                <a:latin typeface="Arial" charset="0"/>
              </a:defRPr>
            </a:lvl3pPr>
            <a:lvl4pPr marL="1600200" indent="-228600" eaLnBrk="0" hangingPunct="0">
              <a:defRPr sz="2200" b="1">
                <a:solidFill>
                  <a:schemeClr val="tx1"/>
                </a:solidFill>
                <a:latin typeface="Arial" charset="0"/>
              </a:defRPr>
            </a:lvl4pPr>
            <a:lvl5pPr marL="2057400" indent="-228600" eaLnBrk="0" hangingPunct="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r" eaLnBrk="1" fontAlgn="base" hangingPunct="1">
              <a:spcBef>
                <a:spcPct val="0"/>
              </a:spcBef>
              <a:spcAft>
                <a:spcPct val="0"/>
              </a:spcAft>
              <a:defRPr/>
            </a:pPr>
            <a:r>
              <a:rPr lang="nb-NO" sz="800" b="0" smtClean="0">
                <a:solidFill>
                  <a:srgbClr val="C30000"/>
                </a:solidFill>
              </a:rPr>
              <a:t>Side </a:t>
            </a:r>
            <a:fld id="{A63960A7-A961-4CC4-995C-3C29A5174080}" type="slidenum">
              <a:rPr lang="nb-NO" sz="800" b="0" smtClean="0">
                <a:solidFill>
                  <a:srgbClr val="C30000"/>
                </a:solidFill>
              </a:rPr>
              <a:pPr algn="r" eaLnBrk="1" fontAlgn="base" hangingPunct="1">
                <a:spcBef>
                  <a:spcPct val="0"/>
                </a:spcBef>
                <a:spcAft>
                  <a:spcPct val="0"/>
                </a:spcAft>
                <a:defRPr/>
              </a:pPr>
              <a:t>‹#›</a:t>
            </a:fld>
            <a:endParaRPr lang="nb-NO" sz="800" b="0" smtClean="0">
              <a:solidFill>
                <a:srgbClr val="C30000"/>
              </a:solidFill>
            </a:endParaRPr>
          </a:p>
        </p:txBody>
      </p:sp>
      <p:pic>
        <p:nvPicPr>
          <p:cNvPr id="1031" name="Picture 8"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Stiplet_linje_mork_gr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7542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txStyles>
    <p:titleStyle>
      <a:lvl1pPr algn="l" rtl="0" eaLnBrk="0" fontAlgn="base" hangingPunct="0">
        <a:lnSpc>
          <a:spcPct val="80000"/>
        </a:lnSpc>
        <a:spcBef>
          <a:spcPct val="0"/>
        </a:spcBef>
        <a:spcAft>
          <a:spcPct val="0"/>
        </a:spcAft>
        <a:defRPr sz="2800" b="1">
          <a:solidFill>
            <a:schemeClr val="tx2"/>
          </a:solidFill>
          <a:latin typeface="+mj-lt"/>
          <a:ea typeface="+mj-ea"/>
          <a:cs typeface="+mj-cs"/>
        </a:defRPr>
      </a:lvl1pPr>
      <a:lvl2pPr algn="l" rtl="0" eaLnBrk="0" fontAlgn="base" hangingPunct="0">
        <a:lnSpc>
          <a:spcPct val="80000"/>
        </a:lnSpc>
        <a:spcBef>
          <a:spcPct val="0"/>
        </a:spcBef>
        <a:spcAft>
          <a:spcPct val="0"/>
        </a:spcAft>
        <a:defRPr sz="2800" b="1">
          <a:solidFill>
            <a:schemeClr val="tx2"/>
          </a:solidFill>
          <a:latin typeface="Arial" charset="0"/>
        </a:defRPr>
      </a:lvl2pPr>
      <a:lvl3pPr algn="l" rtl="0" eaLnBrk="0" fontAlgn="base" hangingPunct="0">
        <a:lnSpc>
          <a:spcPct val="80000"/>
        </a:lnSpc>
        <a:spcBef>
          <a:spcPct val="0"/>
        </a:spcBef>
        <a:spcAft>
          <a:spcPct val="0"/>
        </a:spcAft>
        <a:defRPr sz="2800" b="1">
          <a:solidFill>
            <a:schemeClr val="tx2"/>
          </a:solidFill>
          <a:latin typeface="Arial" charset="0"/>
        </a:defRPr>
      </a:lvl3pPr>
      <a:lvl4pPr algn="l" rtl="0" eaLnBrk="0" fontAlgn="base" hangingPunct="0">
        <a:lnSpc>
          <a:spcPct val="80000"/>
        </a:lnSpc>
        <a:spcBef>
          <a:spcPct val="0"/>
        </a:spcBef>
        <a:spcAft>
          <a:spcPct val="0"/>
        </a:spcAft>
        <a:defRPr sz="2800" b="1">
          <a:solidFill>
            <a:schemeClr val="tx2"/>
          </a:solidFill>
          <a:latin typeface="Arial" charset="0"/>
        </a:defRPr>
      </a:lvl4pPr>
      <a:lvl5pPr algn="l" rtl="0" eaLnBrk="0" fontAlgn="base" hangingPunct="0">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eaLnBrk="0" fontAlgn="base" hangingPunct="0">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eaLnBrk="0" fontAlgn="base" hangingPunct="0">
        <a:spcBef>
          <a:spcPct val="0"/>
        </a:spcBef>
        <a:spcAft>
          <a:spcPct val="0"/>
        </a:spcAft>
        <a:buSzPct val="85000"/>
        <a:buFont typeface="Arial" charset="0"/>
        <a:buChar char="–"/>
        <a:defRPr sz="2800" b="1">
          <a:solidFill>
            <a:schemeClr val="tx1"/>
          </a:solidFill>
          <a:latin typeface="+mn-lt"/>
        </a:defRPr>
      </a:lvl2pPr>
      <a:lvl3pPr marL="989013" indent="-184150" algn="l" rtl="0" eaLnBrk="0" fontAlgn="base" hangingPunct="0">
        <a:spcBef>
          <a:spcPct val="0"/>
        </a:spcBef>
        <a:spcAft>
          <a:spcPct val="0"/>
        </a:spcAft>
        <a:buSzPct val="85000"/>
        <a:buFont typeface="Arial" charset="0"/>
        <a:buChar char="–"/>
        <a:defRPr sz="1600"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BB605C14-D501-4CE4-885F-E3749420A937}" type="datetime1">
              <a:rPr lang="nb-NO" sz="800">
                <a:solidFill>
                  <a:srgbClr val="C30000"/>
                </a:solidFill>
                <a:latin typeface="Times New Roman" pitchFamily="18" charset="0"/>
              </a:rPr>
              <a:pPr fontAlgn="base">
                <a:spcBef>
                  <a:spcPct val="0"/>
                </a:spcBef>
                <a:spcAft>
                  <a:spcPct val="0"/>
                </a:spcAft>
              </a:pPr>
              <a:t>09.12.2013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A3C9ADDA-A286-4EC2-988D-7E9BA8132C77}"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5519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0"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8" descr="nav_pos_logo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3077"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397318"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nb-NO" sz="800" smtClean="0">
                <a:solidFill>
                  <a:srgbClr val="C30000"/>
                </a:solidFill>
                <a:latin typeface="Times New Roman" pitchFamily="18" charset="0"/>
              </a:rPr>
              <a:t>NAV, </a:t>
            </a:r>
            <a:fld id="{494EA7C9-42A6-4476-9BC3-8F9C0A83A017}" type="datetime1">
              <a:rPr lang="nb-NO" sz="800" smtClean="0">
                <a:solidFill>
                  <a:srgbClr val="C30000"/>
                </a:solidFill>
                <a:latin typeface="Times New Roman" pitchFamily="18" charset="0"/>
              </a:rPr>
              <a:pPr fontAlgn="base">
                <a:spcBef>
                  <a:spcPct val="0"/>
                </a:spcBef>
                <a:spcAft>
                  <a:spcPct val="0"/>
                </a:spcAft>
                <a:defRPr/>
              </a:pPr>
              <a:t>09.12.2013</a:t>
            </a:fld>
            <a:endParaRPr lang="nb-NO" sz="800" smtClean="0">
              <a:solidFill>
                <a:srgbClr val="C30000"/>
              </a:solidFill>
              <a:latin typeface="Times New Roman" pitchFamily="18" charset="0"/>
            </a:endParaRPr>
          </a:p>
        </p:txBody>
      </p:sp>
      <p:sp>
        <p:nvSpPr>
          <p:cNvPr id="397319"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defRPr/>
            </a:pPr>
            <a:r>
              <a:rPr lang="nb-NO" sz="800" smtClean="0">
                <a:solidFill>
                  <a:srgbClr val="C30000"/>
                </a:solidFill>
                <a:latin typeface="Times New Roman" pitchFamily="18" charset="0"/>
              </a:rPr>
              <a:t>Side </a:t>
            </a:r>
            <a:fld id="{583A5054-A880-4EB5-BAEB-C85EF2511820}" type="slidenum">
              <a:rPr lang="nb-NO" sz="800" smtClean="0">
                <a:solidFill>
                  <a:srgbClr val="C30000"/>
                </a:solidFill>
                <a:latin typeface="Times New Roman" pitchFamily="18" charset="0"/>
              </a:rPr>
              <a:pPr algn="r" fontAlgn="base">
                <a:spcBef>
                  <a:spcPct val="0"/>
                </a:spcBef>
                <a:spcAft>
                  <a:spcPct val="0"/>
                </a:spcAft>
                <a:defRPr/>
              </a:pPr>
              <a:t>‹#›</a:t>
            </a:fld>
            <a:endParaRPr lang="nb-NO" sz="800" smtClean="0">
              <a:solidFill>
                <a:srgbClr val="C30000"/>
              </a:solidFill>
              <a:latin typeface="Times New Roman" pitchFamily="18" charset="0"/>
            </a:endParaRPr>
          </a:p>
        </p:txBody>
      </p:sp>
      <p:pic>
        <p:nvPicPr>
          <p:cNvPr id="3080" name="Picture 17"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442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rtl="0" eaLnBrk="0" fontAlgn="base" hangingPunct="0">
        <a:lnSpc>
          <a:spcPct val="80000"/>
        </a:lnSpc>
        <a:spcBef>
          <a:spcPct val="0"/>
        </a:spcBef>
        <a:spcAft>
          <a:spcPct val="0"/>
        </a:spcAft>
        <a:defRPr sz="2800" b="1">
          <a:solidFill>
            <a:schemeClr val="tx2"/>
          </a:solidFill>
          <a:latin typeface="+mj-lt"/>
          <a:ea typeface="+mj-ea"/>
          <a:cs typeface="+mj-cs"/>
        </a:defRPr>
      </a:lvl1pPr>
      <a:lvl2pPr algn="l" rtl="0" eaLnBrk="0" fontAlgn="base" hangingPunct="0">
        <a:lnSpc>
          <a:spcPct val="80000"/>
        </a:lnSpc>
        <a:spcBef>
          <a:spcPct val="0"/>
        </a:spcBef>
        <a:spcAft>
          <a:spcPct val="0"/>
        </a:spcAft>
        <a:defRPr sz="2800" b="1">
          <a:solidFill>
            <a:schemeClr val="tx2"/>
          </a:solidFill>
          <a:latin typeface="Arial" pitchFamily="34" charset="0"/>
        </a:defRPr>
      </a:lvl2pPr>
      <a:lvl3pPr algn="l" rtl="0" eaLnBrk="0" fontAlgn="base" hangingPunct="0">
        <a:lnSpc>
          <a:spcPct val="80000"/>
        </a:lnSpc>
        <a:spcBef>
          <a:spcPct val="0"/>
        </a:spcBef>
        <a:spcAft>
          <a:spcPct val="0"/>
        </a:spcAft>
        <a:defRPr sz="2800" b="1">
          <a:solidFill>
            <a:schemeClr val="tx2"/>
          </a:solidFill>
          <a:latin typeface="Arial" pitchFamily="34" charset="0"/>
        </a:defRPr>
      </a:lvl3pPr>
      <a:lvl4pPr algn="l" rtl="0" eaLnBrk="0" fontAlgn="base" hangingPunct="0">
        <a:lnSpc>
          <a:spcPct val="80000"/>
        </a:lnSpc>
        <a:spcBef>
          <a:spcPct val="0"/>
        </a:spcBef>
        <a:spcAft>
          <a:spcPct val="0"/>
        </a:spcAft>
        <a:defRPr sz="2800" b="1">
          <a:solidFill>
            <a:schemeClr val="tx2"/>
          </a:solidFill>
          <a:latin typeface="Arial" pitchFamily="34" charset="0"/>
        </a:defRPr>
      </a:lvl4pPr>
      <a:lvl5pPr algn="l" rtl="0" eaLnBrk="0" fontAlgn="base" hangingPunct="0">
        <a:lnSpc>
          <a:spcPct val="80000"/>
        </a:lnSpc>
        <a:spcBef>
          <a:spcPct val="0"/>
        </a:spcBef>
        <a:spcAft>
          <a:spcPct val="0"/>
        </a:spcAft>
        <a:defRPr sz="2800" b="1">
          <a:solidFill>
            <a:schemeClr val="tx2"/>
          </a:solidFill>
          <a:latin typeface="Arial" pitchFamily="34" charset="0"/>
        </a:defRPr>
      </a:lvl5pPr>
      <a:lvl6pPr marL="457200" algn="l" rtl="0" fontAlgn="base">
        <a:lnSpc>
          <a:spcPct val="80000"/>
        </a:lnSpc>
        <a:spcBef>
          <a:spcPct val="0"/>
        </a:spcBef>
        <a:spcAft>
          <a:spcPct val="0"/>
        </a:spcAft>
        <a:defRPr sz="2800" b="1">
          <a:solidFill>
            <a:schemeClr val="tx2"/>
          </a:solidFill>
          <a:latin typeface="Arial" pitchFamily="34" charset="0"/>
        </a:defRPr>
      </a:lvl6pPr>
      <a:lvl7pPr marL="914400" algn="l" rtl="0" fontAlgn="base">
        <a:lnSpc>
          <a:spcPct val="80000"/>
        </a:lnSpc>
        <a:spcBef>
          <a:spcPct val="0"/>
        </a:spcBef>
        <a:spcAft>
          <a:spcPct val="0"/>
        </a:spcAft>
        <a:defRPr sz="2800" b="1">
          <a:solidFill>
            <a:schemeClr val="tx2"/>
          </a:solidFill>
          <a:latin typeface="Arial" pitchFamily="34" charset="0"/>
        </a:defRPr>
      </a:lvl7pPr>
      <a:lvl8pPr marL="1371600" algn="l" rtl="0" fontAlgn="base">
        <a:lnSpc>
          <a:spcPct val="80000"/>
        </a:lnSpc>
        <a:spcBef>
          <a:spcPct val="0"/>
        </a:spcBef>
        <a:spcAft>
          <a:spcPct val="0"/>
        </a:spcAft>
        <a:defRPr sz="2800" b="1">
          <a:solidFill>
            <a:schemeClr val="tx2"/>
          </a:solidFill>
          <a:latin typeface="Arial" pitchFamily="34" charset="0"/>
        </a:defRPr>
      </a:lvl8pPr>
      <a:lvl9pPr marL="1828800" algn="l" rtl="0" fontAlgn="base">
        <a:lnSpc>
          <a:spcPct val="80000"/>
        </a:lnSpc>
        <a:spcBef>
          <a:spcPct val="0"/>
        </a:spcBef>
        <a:spcAft>
          <a:spcPct val="0"/>
        </a:spcAft>
        <a:defRPr sz="2800" b="1">
          <a:solidFill>
            <a:schemeClr val="tx2"/>
          </a:solidFill>
          <a:latin typeface="Arial" pitchFamily="34" charset="0"/>
        </a:defRPr>
      </a:lvl9pPr>
    </p:titleStyle>
    <p:bodyStyle>
      <a:lvl1pPr marL="269875" indent="-269875" algn="l" rtl="0" eaLnBrk="0" fontAlgn="base" hangingPunct="0">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eaLnBrk="0" fontAlgn="base" hangingPunct="0">
        <a:spcBef>
          <a:spcPct val="0"/>
        </a:spcBef>
        <a:spcAft>
          <a:spcPct val="0"/>
        </a:spcAft>
        <a:buSzPct val="85000"/>
        <a:buFont typeface="Arial" charset="0"/>
        <a:buChar char="–"/>
        <a:defRPr b="1">
          <a:solidFill>
            <a:schemeClr val="tx1"/>
          </a:solidFill>
          <a:latin typeface="+mn-lt"/>
        </a:defRPr>
      </a:lvl2pPr>
      <a:lvl3pPr marL="989013" indent="-184150" algn="l" rtl="0" eaLnBrk="0" fontAlgn="base" hangingPunct="0">
        <a:spcBef>
          <a:spcPct val="0"/>
        </a:spcBef>
        <a:spcAft>
          <a:spcPct val="0"/>
        </a:spcAft>
        <a:buSzPct val="85000"/>
        <a:buFont typeface="Arial" charset="0"/>
        <a:buChar char="–"/>
        <a:defRPr sz="1600"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BB605C14-D501-4CE4-885F-E3749420A937}" type="datetime1">
              <a:rPr lang="nb-NO" sz="800">
                <a:solidFill>
                  <a:srgbClr val="C30000"/>
                </a:solidFill>
                <a:latin typeface="Times New Roman" pitchFamily="18" charset="0"/>
              </a:rPr>
              <a:pPr fontAlgn="base">
                <a:spcBef>
                  <a:spcPct val="0"/>
                </a:spcBef>
                <a:spcAft>
                  <a:spcPct val="0"/>
                </a:spcAft>
              </a:pPr>
              <a:t>09.12.2013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A3C9ADDA-A286-4EC2-988D-7E9BA8132C77}"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18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BB605C14-D501-4CE4-885F-E3749420A937}" type="datetime1">
              <a:rPr lang="nb-NO" sz="800">
                <a:solidFill>
                  <a:srgbClr val="C30000"/>
                </a:solidFill>
                <a:latin typeface="Times New Roman" pitchFamily="18" charset="0"/>
              </a:rPr>
              <a:pPr fontAlgn="base">
                <a:spcBef>
                  <a:spcPct val="0"/>
                </a:spcBef>
                <a:spcAft>
                  <a:spcPct val="0"/>
                </a:spcAft>
              </a:pPr>
              <a:t>09.12.2013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A3C9ADDA-A286-4EC2-988D-7E9BA8132C77}"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53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2"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nav_pos_logo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2" name="Rectangle 4"/>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32773" name="Rectangle 5"/>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32775" name="Text Box 7"/>
          <p:cNvSpPr txBox="1">
            <a:spLocks noChangeArrowheads="1"/>
          </p:cNvSpPr>
          <p:nvPr/>
        </p:nvSpPr>
        <p:spPr bwMode="auto">
          <a:xfrm>
            <a:off x="8194675" y="6524625"/>
            <a:ext cx="5413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rPr>
              <a:t>Side </a:t>
            </a:r>
            <a:fld id="{DB86D262-B66B-44F9-9571-D6454EB9CE25}" type="slidenum">
              <a:rPr lang="nb-NO" sz="800">
                <a:solidFill>
                  <a:srgbClr val="C30000"/>
                </a:solidFill>
              </a:rPr>
              <a:pPr algn="r" fontAlgn="base">
                <a:spcBef>
                  <a:spcPct val="0"/>
                </a:spcBef>
                <a:spcAft>
                  <a:spcPct val="0"/>
                </a:spcAft>
              </a:pPr>
              <a:t>‹#›</a:t>
            </a:fld>
            <a:endParaRPr lang="nb-NO" sz="800">
              <a:solidFill>
                <a:srgbClr val="C30000"/>
              </a:solidFill>
            </a:endParaRPr>
          </a:p>
        </p:txBody>
      </p:sp>
      <p:pic>
        <p:nvPicPr>
          <p:cNvPr id="32776" name="Picture 8"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40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BB605C14-D501-4CE4-885F-E3749420A937}" type="datetime1">
              <a:rPr lang="nb-NO" sz="800">
                <a:solidFill>
                  <a:srgbClr val="C30000"/>
                </a:solidFill>
                <a:latin typeface="Times New Roman" pitchFamily="18" charset="0"/>
              </a:rPr>
              <a:pPr fontAlgn="base">
                <a:spcBef>
                  <a:spcPct val="0"/>
                </a:spcBef>
                <a:spcAft>
                  <a:spcPct val="0"/>
                </a:spcAft>
              </a:pPr>
              <a:t>09.12.2013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A3C9ADDA-A286-4EC2-988D-7E9BA8132C77}"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663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568325"/>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0713" y="239713"/>
            <a:ext cx="701675" cy="4413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773238"/>
            <a:ext cx="83724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BB605C14-D501-4CE4-885F-E3749420A937}" type="datetime1">
              <a:rPr lang="nb-NO" sz="800">
                <a:solidFill>
                  <a:srgbClr val="C30000"/>
                </a:solidFill>
                <a:latin typeface="Times New Roman" pitchFamily="18" charset="0"/>
              </a:rPr>
              <a:pPr fontAlgn="base">
                <a:spcBef>
                  <a:spcPct val="0"/>
                </a:spcBef>
                <a:spcAft>
                  <a:spcPct val="0"/>
                </a:spcAft>
              </a:pPr>
              <a:t>09.12.2013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A3C9ADDA-A286-4EC2-988D-7E9BA8132C77}"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314450"/>
            <a:ext cx="8893175" cy="190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6505575"/>
            <a:ext cx="889317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584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3"/>
          <a:srcRect/>
          <a:stretch>
            <a:fillRect/>
          </a:stretch>
        </p:blipFill>
        <p:spPr bwMode="auto">
          <a:xfrm>
            <a:off x="250825" y="568325"/>
            <a:ext cx="8893175" cy="19050"/>
          </a:xfrm>
          <a:prstGeom prst="rect">
            <a:avLst/>
          </a:prstGeom>
          <a:noFill/>
        </p:spPr>
      </p:pic>
      <p:pic>
        <p:nvPicPr>
          <p:cNvPr id="1042" name="Picture 18" descr="nav_pos_logo_RGB"/>
          <p:cNvPicPr>
            <a:picLocks noChangeAspect="1" noChangeArrowheads="1"/>
          </p:cNvPicPr>
          <p:nvPr/>
        </p:nvPicPr>
        <p:blipFill>
          <a:blip r:embed="rId14"/>
          <a:srcRect/>
          <a:stretch>
            <a:fillRect/>
          </a:stretch>
        </p:blipFill>
        <p:spPr bwMode="auto">
          <a:xfrm>
            <a:off x="8240713" y="239713"/>
            <a:ext cx="701675" cy="441325"/>
          </a:xfrm>
          <a:prstGeom prst="rect">
            <a:avLst/>
          </a:prstGeom>
          <a:noFill/>
        </p:spPr>
      </p:pic>
      <p:sp>
        <p:nvSpPr>
          <p:cNvPr id="1027" name="Rectangle 3"/>
          <p:cNvSpPr>
            <a:spLocks noGrp="1" noChangeArrowheads="1"/>
          </p:cNvSpPr>
          <p:nvPr>
            <p:ph type="body" idx="1"/>
          </p:nvPr>
        </p:nvSpPr>
        <p:spPr bwMode="auto">
          <a:xfrm>
            <a:off x="457200" y="1773238"/>
            <a:ext cx="8372475"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p:txBody>
      </p:sp>
      <p:sp>
        <p:nvSpPr>
          <p:cNvPr id="1026" name="Rectangle 2"/>
          <p:cNvSpPr>
            <a:spLocks noGrp="1" noChangeArrowheads="1"/>
          </p:cNvSpPr>
          <p:nvPr>
            <p:ph type="title"/>
          </p:nvPr>
        </p:nvSpPr>
        <p:spPr bwMode="auto">
          <a:xfrm>
            <a:off x="447675" y="257175"/>
            <a:ext cx="7256463" cy="113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37" name="Text Box 13"/>
          <p:cNvSpPr txBox="1">
            <a:spLocks noChangeArrowheads="1"/>
          </p:cNvSpPr>
          <p:nvPr/>
        </p:nvSpPr>
        <p:spPr bwMode="auto">
          <a:xfrm>
            <a:off x="481013" y="6524625"/>
            <a:ext cx="911225" cy="214313"/>
          </a:xfrm>
          <a:prstGeom prst="rect">
            <a:avLst/>
          </a:prstGeom>
          <a:noFill/>
          <a:ln w="9525">
            <a:noFill/>
            <a:miter lim="800000"/>
            <a:headEnd/>
            <a:tailEnd/>
          </a:ln>
          <a:effectLst/>
        </p:spPr>
        <p:txBody>
          <a:bodyPr wrap="none">
            <a:spAutoFit/>
          </a:bodyPr>
          <a:lstStyle/>
          <a:p>
            <a:pPr fontAlgn="base">
              <a:spcBef>
                <a:spcPct val="0"/>
              </a:spcBef>
              <a:spcAft>
                <a:spcPct val="0"/>
              </a:spcAft>
            </a:pPr>
            <a:r>
              <a:rPr lang="nb-NO" sz="800">
                <a:solidFill>
                  <a:srgbClr val="C30000"/>
                </a:solidFill>
                <a:latin typeface="Times New Roman" pitchFamily="18" charset="0"/>
              </a:rPr>
              <a:t>NAV, </a:t>
            </a:r>
            <a:fld id="{25DFECF8-651B-449D-946E-F7253C7CA4EE}" type="datetime1">
              <a:rPr lang="nb-NO" sz="800">
                <a:solidFill>
                  <a:srgbClr val="C30000"/>
                </a:solidFill>
                <a:latin typeface="Times New Roman" pitchFamily="18" charset="0"/>
              </a:rPr>
              <a:pPr fontAlgn="base">
                <a:spcBef>
                  <a:spcPct val="0"/>
                </a:spcBef>
                <a:spcAft>
                  <a:spcPct val="0"/>
                </a:spcAft>
              </a:pPr>
              <a:t>09.12.2013</a:t>
            </a:fld>
            <a:endParaRPr lang="nb-NO" sz="800">
              <a:solidFill>
                <a:srgbClr val="C30000"/>
              </a:solidFill>
              <a:latin typeface="Times New Roman" pitchFamily="18" charset="0"/>
            </a:endParaRPr>
          </a:p>
        </p:txBody>
      </p:sp>
      <p:sp>
        <p:nvSpPr>
          <p:cNvPr id="1038" name="Text Box 14"/>
          <p:cNvSpPr txBox="1">
            <a:spLocks noChangeArrowheads="1"/>
          </p:cNvSpPr>
          <p:nvPr/>
        </p:nvSpPr>
        <p:spPr bwMode="auto">
          <a:xfrm>
            <a:off x="8228013" y="6524625"/>
            <a:ext cx="508000" cy="214313"/>
          </a:xfrm>
          <a:prstGeom prst="rect">
            <a:avLst/>
          </a:prstGeom>
          <a:noFill/>
          <a:ln w="9525">
            <a:noFill/>
            <a:miter lim="800000"/>
            <a:headEnd/>
            <a:tailEnd/>
          </a:ln>
          <a:effectLst/>
        </p:spPr>
        <p:txBody>
          <a:bodyPr wrap="none">
            <a:spAutoFit/>
          </a:bodyPr>
          <a:lstStyle/>
          <a:p>
            <a:pPr algn="r" fontAlgn="base">
              <a:spcBef>
                <a:spcPct val="0"/>
              </a:spcBef>
              <a:spcAft>
                <a:spcPct val="0"/>
              </a:spcAft>
            </a:pPr>
            <a:r>
              <a:rPr lang="nb-NO" sz="800">
                <a:solidFill>
                  <a:srgbClr val="C30000"/>
                </a:solidFill>
                <a:latin typeface="Times New Roman" pitchFamily="18" charset="0"/>
              </a:rPr>
              <a:t>Side </a:t>
            </a:r>
            <a:fld id="{A941EE26-B268-4339-9B2A-68EA7D9EEF82}" type="slidenum">
              <a:rPr lang="nb-NO" sz="800">
                <a:solidFill>
                  <a:srgbClr val="C30000"/>
                </a:solidFill>
                <a:latin typeface="Times New Roman" pitchFamily="18" charset="0"/>
              </a:rPr>
              <a:pPr algn="r" fontAlgn="base">
                <a:spcBef>
                  <a:spcPct val="0"/>
                </a:spcBef>
                <a:spcAft>
                  <a:spcPct val="0"/>
                </a:spcAft>
              </a:pPr>
              <a:t>‹#›</a:t>
            </a:fld>
            <a:endParaRPr lang="nb-NO" sz="800">
              <a:solidFill>
                <a:srgbClr val="C30000"/>
              </a:solidFill>
              <a:latin typeface="Times New Roman" pitchFamily="18" charset="0"/>
            </a:endParaRPr>
          </a:p>
        </p:txBody>
      </p:sp>
      <p:pic>
        <p:nvPicPr>
          <p:cNvPr id="1041" name="Picture 17" descr="Stiplet_linje_mork_gray"/>
          <p:cNvPicPr>
            <a:picLocks noChangeAspect="1" noChangeArrowheads="1"/>
          </p:cNvPicPr>
          <p:nvPr/>
        </p:nvPicPr>
        <p:blipFill>
          <a:blip r:embed="rId13"/>
          <a:srcRect/>
          <a:stretch>
            <a:fillRect/>
          </a:stretch>
        </p:blipFill>
        <p:spPr bwMode="auto">
          <a:xfrm>
            <a:off x="250825" y="1314450"/>
            <a:ext cx="8893175" cy="19050"/>
          </a:xfrm>
          <a:prstGeom prst="rect">
            <a:avLst/>
          </a:prstGeom>
          <a:noFill/>
        </p:spPr>
      </p:pic>
      <p:pic>
        <p:nvPicPr>
          <p:cNvPr id="1043" name="Picture 19" descr="Stiplet_linje_mork_gray"/>
          <p:cNvPicPr>
            <a:picLocks noChangeAspect="1" noChangeArrowheads="1"/>
          </p:cNvPicPr>
          <p:nvPr/>
        </p:nvPicPr>
        <p:blipFill>
          <a:blip r:embed="rId13"/>
          <a:srcRect/>
          <a:stretch>
            <a:fillRect/>
          </a:stretch>
        </p:blipFill>
        <p:spPr bwMode="auto">
          <a:xfrm>
            <a:off x="247650" y="6505575"/>
            <a:ext cx="8893175" cy="19050"/>
          </a:xfrm>
          <a:prstGeom prst="rect">
            <a:avLst/>
          </a:prstGeom>
          <a:noFill/>
        </p:spPr>
      </p:pic>
    </p:spTree>
    <p:extLst>
      <p:ext uri="{BB962C8B-B14F-4D97-AF65-F5344CB8AC3E}">
        <p14:creationId xmlns:p14="http://schemas.microsoft.com/office/powerpoint/2010/main" val="15702416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p:txStyles>
    <p:titleStyle>
      <a:lvl1pPr algn="l" rtl="0" fontAlgn="base">
        <a:lnSpc>
          <a:spcPct val="80000"/>
        </a:lnSpc>
        <a:spcBef>
          <a:spcPct val="0"/>
        </a:spcBef>
        <a:spcAft>
          <a:spcPct val="0"/>
        </a:spcAft>
        <a:defRPr sz="2800" b="1">
          <a:solidFill>
            <a:schemeClr val="tx2"/>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269875" indent="-269875" algn="l" rtl="0" fontAlgn="base">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5475" indent="-176213" algn="l" rtl="0" fontAlgn="base">
        <a:spcBef>
          <a:spcPct val="0"/>
        </a:spcBef>
        <a:spcAft>
          <a:spcPct val="0"/>
        </a:spcAft>
        <a:buSzPct val="85000"/>
        <a:buFont typeface="Arial" charset="0"/>
        <a:buChar char="–"/>
        <a:defRPr b="1">
          <a:solidFill>
            <a:schemeClr val="tx1"/>
          </a:solidFill>
          <a:latin typeface="+mn-lt"/>
        </a:defRPr>
      </a:lvl2pPr>
      <a:lvl3pPr marL="989013" indent="-184150" algn="l" rtl="0" fontAlgn="base">
        <a:spcBef>
          <a:spcPct val="0"/>
        </a:spcBef>
        <a:spcAft>
          <a:spcPct val="0"/>
        </a:spcAft>
        <a:buSzPct val="85000"/>
        <a:buFont typeface="Arial" charset="0"/>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n-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28B8F-1DC5-49CC-BC64-4C51BEA7669F}" type="datetimeFigureOut">
              <a:rPr lang="nn-NO" smtClean="0">
                <a:solidFill>
                  <a:prstClr val="black">
                    <a:tint val="75000"/>
                  </a:prstClr>
                </a:solidFill>
              </a:rPr>
              <a:pPr/>
              <a:t>09.12.2013</a:t>
            </a:fld>
            <a:endParaRPr lang="nn-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30C64-D2C7-4C4A-8BA4-25D5E283E4C3}" type="slidenum">
              <a:rPr lang="nn-NO" smtClean="0">
                <a:solidFill>
                  <a:prstClr val="black">
                    <a:tint val="75000"/>
                  </a:prstClr>
                </a:solidFill>
              </a:rPr>
              <a:pPr/>
              <a:t>‹#›</a:t>
            </a:fld>
            <a:endParaRPr lang="nn-NO">
              <a:solidFill>
                <a:prstClr val="black">
                  <a:tint val="75000"/>
                </a:prstClr>
              </a:solidFill>
            </a:endParaRPr>
          </a:p>
        </p:txBody>
      </p:sp>
    </p:spTree>
    <p:extLst>
      <p:ext uri="{BB962C8B-B14F-4D97-AF65-F5344CB8AC3E}">
        <p14:creationId xmlns:p14="http://schemas.microsoft.com/office/powerpoint/2010/main" val="26701285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0.xml"/></Relationships>
</file>

<file path=ppt/slides/_rels/slide1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7.xml"/><Relationship Id="rId1" Type="http://schemas.openxmlformats.org/officeDocument/2006/relationships/slideLayout" Target="../slideLayouts/slideLayout62.xml"/><Relationship Id="rId4" Type="http://schemas.openxmlformats.org/officeDocument/2006/relationships/image" Target="../media/image56.png"/></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8.xml"/><Relationship Id="rId1" Type="http://schemas.openxmlformats.org/officeDocument/2006/relationships/slideLayout" Target="../slideLayouts/slideLayout6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9.xml"/><Relationship Id="rId1" Type="http://schemas.openxmlformats.org/officeDocument/2006/relationships/slideLayout" Target="../slideLayouts/slideLayout62.xml"/></Relationships>
</file>

<file path=ppt/slides/_rels/slide10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0.xml"/><Relationship Id="rId1" Type="http://schemas.openxmlformats.org/officeDocument/2006/relationships/slideLayout" Target="../slideLayouts/slideLayout62.xml"/></Relationships>
</file>

<file path=ppt/slides/_rels/slide10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1.xml"/><Relationship Id="rId1" Type="http://schemas.openxmlformats.org/officeDocument/2006/relationships/slideLayout" Target="../slideLayouts/slideLayout62.xml"/></Relationships>
</file>

<file path=ppt/slides/_rels/slide10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2.xml"/><Relationship Id="rId1" Type="http://schemas.openxmlformats.org/officeDocument/2006/relationships/slideLayout" Target="../slideLayouts/slideLayout62.xml"/></Relationships>
</file>

<file path=ppt/slides/_rels/slide10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3.xml"/><Relationship Id="rId1" Type="http://schemas.openxmlformats.org/officeDocument/2006/relationships/slideLayout" Target="../slideLayouts/slideLayout62.xml"/></Relationships>
</file>

<file path=ppt/slides/_rels/slide10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4.xml"/><Relationship Id="rId1" Type="http://schemas.openxmlformats.org/officeDocument/2006/relationships/slideLayout" Target="../slideLayouts/slideLayout57.xml"/></Relationships>
</file>

<file path=ppt/slides/_rels/slide10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5.xml"/><Relationship Id="rId1" Type="http://schemas.openxmlformats.org/officeDocument/2006/relationships/slideLayout" Target="../slideLayouts/slideLayout62.xml"/><Relationship Id="rId4" Type="http://schemas.openxmlformats.org/officeDocument/2006/relationships/image" Target="../media/image65.png"/></Relationships>
</file>

<file path=ppt/slides/_rels/slide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6.xml"/><Relationship Id="rId1" Type="http://schemas.openxmlformats.org/officeDocument/2006/relationships/slideLayout" Target="../slideLayouts/slideLayout62.xml"/><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7.xml"/><Relationship Id="rId1" Type="http://schemas.openxmlformats.org/officeDocument/2006/relationships/slideLayout" Target="../slideLayouts/slideLayout6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8.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9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9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9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9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9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9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95.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9.xml"/><Relationship Id="rId1" Type="http://schemas.openxmlformats.org/officeDocument/2006/relationships/slideLayout" Target="../slideLayouts/slideLayout9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www.doffin.no/" TargetMode="External"/><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62.xml"/><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62.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6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62.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6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6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62.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62.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2.xml"/><Relationship Id="rId1" Type="http://schemas.openxmlformats.org/officeDocument/2006/relationships/slideLayout" Target="../slideLayouts/slideLayout62.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62.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62.xml"/><Relationship Id="rId4" Type="http://schemas.openxmlformats.org/officeDocument/2006/relationships/image" Target="../media/image40.png"/></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5.xml"/><Relationship Id="rId1" Type="http://schemas.openxmlformats.org/officeDocument/2006/relationships/slideLayout" Target="../slideLayouts/slideLayout6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62.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7.xml"/><Relationship Id="rId1" Type="http://schemas.openxmlformats.org/officeDocument/2006/relationships/slideLayout" Target="../slideLayouts/slideLayout62.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62.xml"/><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9.xml"/><Relationship Id="rId1" Type="http://schemas.openxmlformats.org/officeDocument/2006/relationships/slideLayout" Target="../slideLayouts/slideLayout62.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0.xml"/><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1.xml"/><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2.xml"/><Relationship Id="rId1" Type="http://schemas.openxmlformats.org/officeDocument/2006/relationships/slideLayout" Target="../slideLayouts/slideLayout62.xml"/></Relationships>
</file>

<file path=ppt/slides/_rels/slide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3.xml"/><Relationship Id="rId1" Type="http://schemas.openxmlformats.org/officeDocument/2006/relationships/slideLayout" Target="../slideLayouts/slideLayout62.xml"/></Relationships>
</file>

<file path=ppt/slides/_rels/slide9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4.xml"/><Relationship Id="rId1" Type="http://schemas.openxmlformats.org/officeDocument/2006/relationships/slideLayout" Target="../slideLayouts/slideLayout6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5.xml"/><Relationship Id="rId1" Type="http://schemas.openxmlformats.org/officeDocument/2006/relationships/slideLayout" Target="../slideLayouts/slideLayout6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6.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ctrTitle"/>
          </p:nvPr>
        </p:nvSpPr>
        <p:spPr>
          <a:xfrm>
            <a:off x="685800" y="2130425"/>
            <a:ext cx="8029575" cy="1470025"/>
          </a:xfrm>
        </p:spPr>
        <p:txBody>
          <a:bodyPr/>
          <a:lstStyle/>
          <a:p>
            <a:pPr algn="ctr" eaLnBrk="1" hangingPunct="1"/>
            <a:r>
              <a:rPr lang="nb-NO" sz="5400" b="1" dirty="0" smtClean="0">
                <a:solidFill>
                  <a:srgbClr val="C00000"/>
                </a:solidFill>
              </a:rPr>
              <a:t>Kvalifiseringsprogrammet</a:t>
            </a:r>
          </a:p>
        </p:txBody>
      </p:sp>
      <p:sp>
        <p:nvSpPr>
          <p:cNvPr id="3" name="Undertittel 2"/>
          <p:cNvSpPr>
            <a:spLocks noGrp="1"/>
          </p:cNvSpPr>
          <p:nvPr>
            <p:ph type="subTitle" idx="1"/>
          </p:nvPr>
        </p:nvSpPr>
        <p:spPr>
          <a:xfrm>
            <a:off x="755576" y="3933056"/>
            <a:ext cx="8001000" cy="1752600"/>
          </a:xfrm>
        </p:spPr>
        <p:txBody>
          <a:bodyPr/>
          <a:lstStyle/>
          <a:p>
            <a:pPr algn="ctr" eaLnBrk="1" hangingPunct="1">
              <a:defRPr/>
            </a:pPr>
            <a:r>
              <a:rPr lang="nb-NO" dirty="0" smtClean="0">
                <a:solidFill>
                  <a:schemeClr val="bg1">
                    <a:lumMod val="50000"/>
                  </a:schemeClr>
                </a:solidFill>
              </a:rPr>
              <a:t>Innhold i program</a:t>
            </a:r>
          </a:p>
          <a:p>
            <a:pPr algn="ctr" eaLnBrk="1" hangingPunct="1">
              <a:defRPr/>
            </a:pPr>
            <a:r>
              <a:rPr lang="nb-NO" dirty="0" smtClean="0">
                <a:solidFill>
                  <a:schemeClr val="bg1">
                    <a:lumMod val="50000"/>
                  </a:schemeClr>
                </a:solidFill>
              </a:rPr>
              <a:t>for at deltaker skal komme i arbeid</a:t>
            </a:r>
            <a:endParaRPr lang="nb-NO" dirty="0">
              <a:solidFill>
                <a:schemeClr val="bg1">
                  <a:lumMod val="50000"/>
                </a:schemeClr>
              </a:solidFill>
            </a:endParaRPr>
          </a:p>
        </p:txBody>
      </p:sp>
      <p:sp>
        <p:nvSpPr>
          <p:cNvPr id="4" name="Plassholder for dato 3"/>
          <p:cNvSpPr>
            <a:spLocks noGrp="1"/>
          </p:cNvSpPr>
          <p:nvPr>
            <p:ph type="dt" sz="half" idx="10"/>
          </p:nvPr>
        </p:nvSpPr>
        <p:spPr/>
        <p:txBody>
          <a:bodyPr/>
          <a:lstStyle/>
          <a:p>
            <a:pPr>
              <a:defRPr/>
            </a:pPr>
            <a:fld id="{2EADE540-6C26-48EE-82DB-0A0A2B806FDB}" type="datetime1">
              <a:rPr lang="nb-NO" smtClean="0">
                <a:solidFill>
                  <a:prstClr val="black">
                    <a:tint val="75000"/>
                  </a:prstClr>
                </a:solidFill>
              </a:rPr>
              <a:t>09.12.2013</a:t>
            </a:fld>
            <a:endParaRPr lang="nb-NO">
              <a:solidFill>
                <a:prstClr val="black">
                  <a:tint val="75000"/>
                </a:prstClr>
              </a:solidFill>
            </a:endParaRPr>
          </a:p>
        </p:txBody>
      </p:sp>
    </p:spTree>
    <p:extLst>
      <p:ext uri="{BB962C8B-B14F-4D97-AF65-F5344CB8AC3E}">
        <p14:creationId xmlns:p14="http://schemas.microsoft.com/office/powerpoint/2010/main" val="2711814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nb-NO" dirty="0" smtClean="0"/>
              <a:t>Kvalifiseringsprogrammet </a:t>
            </a:r>
            <a:br>
              <a:rPr lang="nb-NO" dirty="0" smtClean="0"/>
            </a:br>
            <a:r>
              <a:rPr lang="nb-NO" sz="2000" i="1" dirty="0" smtClean="0"/>
              <a:t>- kreativitet i bruk av tiltak? </a:t>
            </a:r>
          </a:p>
        </p:txBody>
      </p:sp>
      <p:sp>
        <p:nvSpPr>
          <p:cNvPr id="15363" name="Rectangle 3"/>
          <p:cNvSpPr>
            <a:spLocks noChangeArrowheads="1"/>
          </p:cNvSpPr>
          <p:nvPr/>
        </p:nvSpPr>
        <p:spPr bwMode="auto">
          <a:xfrm>
            <a:off x="1130300" y="2605088"/>
            <a:ext cx="32670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nb-NO" sz="3200" b="1" dirty="0" smtClean="0">
                <a:solidFill>
                  <a:srgbClr val="675C53"/>
                </a:solidFill>
              </a:rPr>
              <a:t>Avsatt 5500 statlige tiltaksplasser til KVP – vi bruker 1875</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1733550"/>
            <a:ext cx="3551237"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0747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100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7646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37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5218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7143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3968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66916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2895600"/>
            <a:ext cx="6810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8226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kan kontorsperres?</a:t>
            </a:r>
            <a:endParaRPr lang="nb-NO" dirty="0"/>
          </a:p>
        </p:txBody>
      </p:sp>
      <p:sp>
        <p:nvSpPr>
          <p:cNvPr id="3" name="Plassholder for innhold 2"/>
          <p:cNvSpPr>
            <a:spLocks noGrp="1"/>
          </p:cNvSpPr>
          <p:nvPr>
            <p:ph idx="1"/>
          </p:nvPr>
        </p:nvSpPr>
        <p:spPr/>
        <p:txBody>
          <a:bodyPr/>
          <a:lstStyle/>
          <a:p>
            <a:endParaRPr lang="nb-NO"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939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100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00879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100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19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Forskningsspørsmål</a:t>
            </a:r>
            <a:endParaRPr lang="nb-NO" sz="3200" dirty="0"/>
          </a:p>
        </p:txBody>
      </p:sp>
      <p:sp>
        <p:nvSpPr>
          <p:cNvPr id="3" name="Plassholder for innhold 2"/>
          <p:cNvSpPr>
            <a:spLocks noGrp="1"/>
          </p:cNvSpPr>
          <p:nvPr>
            <p:ph idx="1"/>
          </p:nvPr>
        </p:nvSpPr>
        <p:spPr/>
        <p:txBody>
          <a:bodyPr/>
          <a:lstStyle/>
          <a:p>
            <a:r>
              <a:rPr lang="nb-NO" dirty="0" smtClean="0"/>
              <a:t>Hvem </a:t>
            </a:r>
            <a:r>
              <a:rPr lang="nb-NO" dirty="0"/>
              <a:t>blir regnet som aktuelle deltakere for programmet? </a:t>
            </a:r>
            <a:endParaRPr lang="nb-NO" dirty="0" smtClean="0"/>
          </a:p>
          <a:p>
            <a:r>
              <a:rPr lang="nb-NO" dirty="0" smtClean="0"/>
              <a:t>Hvor </a:t>
            </a:r>
            <a:r>
              <a:rPr lang="nb-NO" dirty="0"/>
              <a:t>godt forankret er programmet ved NAV-kontoret? Hvor aktive er kontorene med å rekruttere deltakere? </a:t>
            </a:r>
            <a:endParaRPr lang="nb-NO" dirty="0" smtClean="0"/>
          </a:p>
          <a:p>
            <a:r>
              <a:rPr lang="nb-NO" dirty="0" smtClean="0"/>
              <a:t>Hvor </a:t>
            </a:r>
            <a:r>
              <a:rPr lang="nb-NO" dirty="0"/>
              <a:t>tett er oppfølgingen i løpet av programmet, og etter at programmet er avsluttet? </a:t>
            </a:r>
            <a:endParaRPr lang="nb-NO" dirty="0" smtClean="0"/>
          </a:p>
          <a:p>
            <a:r>
              <a:rPr lang="nb-NO" dirty="0" smtClean="0"/>
              <a:t>Hvorfor </a:t>
            </a:r>
            <a:r>
              <a:rPr lang="nb-NO" dirty="0"/>
              <a:t>får ikke alle deltakerne praksisplass i ordinært </a:t>
            </a:r>
            <a:r>
              <a:rPr lang="nb-NO" dirty="0" smtClean="0"/>
              <a:t>arbeidsliv?</a:t>
            </a:r>
          </a:p>
        </p:txBody>
      </p:sp>
    </p:spTree>
    <p:extLst>
      <p:ext uri="{BB962C8B-B14F-4D97-AF65-F5344CB8AC3E}">
        <p14:creationId xmlns:p14="http://schemas.microsoft.com/office/powerpoint/2010/main" val="3821012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a:xfrm>
            <a:off x="127000" y="33338"/>
            <a:ext cx="8921750" cy="66214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nb-NO" dirty="0">
              <a:solidFill>
                <a:srgbClr val="675C53"/>
              </a:solidFill>
            </a:endParaRPr>
          </a:p>
        </p:txBody>
      </p:sp>
      <p:pic>
        <p:nvPicPr>
          <p:cNvPr id="12291" name="Picture 2" descr="F:\F2830_FY\Felles Filer\3 - FIMP\05 - Arbeidsdokumenter per medarbeider\Anniken\Grafikk\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988" y="0"/>
            <a:ext cx="124301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Gruppe 17"/>
          <p:cNvGrpSpPr>
            <a:grpSpLocks/>
          </p:cNvGrpSpPr>
          <p:nvPr/>
        </p:nvGrpSpPr>
        <p:grpSpPr bwMode="auto">
          <a:xfrm>
            <a:off x="63500" y="288925"/>
            <a:ext cx="9163050" cy="6396038"/>
            <a:chOff x="18753" y="245361"/>
            <a:chExt cx="9163145" cy="6395282"/>
          </a:xfrm>
        </p:grpSpPr>
        <p:sp>
          <p:nvSpPr>
            <p:cNvPr id="5" name="Rektangel 4"/>
            <p:cNvSpPr/>
            <p:nvPr/>
          </p:nvSpPr>
          <p:spPr>
            <a:xfrm rot="19892303">
              <a:off x="18753" y="1910452"/>
              <a:ext cx="2876580" cy="52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a:solidFill>
                    <a:srgbClr val="675C53"/>
                  </a:solidFill>
                </a:rPr>
                <a:t>Veiledningskompetanse</a:t>
              </a:r>
            </a:p>
          </p:txBody>
        </p:sp>
        <p:sp>
          <p:nvSpPr>
            <p:cNvPr id="12298" name="TekstSylinder 7"/>
            <p:cNvSpPr txBox="1">
              <a:spLocks noChangeArrowheads="1"/>
            </p:cNvSpPr>
            <p:nvPr/>
          </p:nvSpPr>
          <p:spPr bwMode="auto">
            <a:xfrm>
              <a:off x="2873246" y="245361"/>
              <a:ext cx="3542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b-NO" altLang="nb-NO" sz="2800" b="1">
                  <a:solidFill>
                    <a:srgbClr val="C00000"/>
                  </a:solidFill>
                  <a:ea typeface="MS PGothic" pitchFamily="34" charset="-128"/>
                </a:rPr>
                <a:t>Arbeidsrettet</a:t>
              </a:r>
            </a:p>
            <a:p>
              <a:pPr algn="ctr" eaLnBrk="1" hangingPunct="1"/>
              <a:r>
                <a:rPr lang="nb-NO" altLang="nb-NO" sz="2800" b="1">
                  <a:solidFill>
                    <a:srgbClr val="C00000"/>
                  </a:solidFill>
                  <a:ea typeface="MS PGothic" pitchFamily="34" charset="-128"/>
                </a:rPr>
                <a:t>brukeroppfølging</a:t>
              </a:r>
            </a:p>
          </p:txBody>
        </p:sp>
        <p:pic>
          <p:nvPicPr>
            <p:cNvPr id="12299" name="Picture 3"/>
            <p:cNvPicPr>
              <a:picLocks noChangeAspect="1" noChangeArrowheads="1"/>
            </p:cNvPicPr>
            <p:nvPr/>
          </p:nvPicPr>
          <p:blipFill>
            <a:blip r:embed="rId4">
              <a:extLst>
                <a:ext uri="{28A0092B-C50C-407E-A947-70E740481C1C}">
                  <a14:useLocalDpi xmlns:a14="http://schemas.microsoft.com/office/drawing/2010/main" val="0"/>
                </a:ext>
              </a:extLst>
            </a:blip>
            <a:srcRect l="31531" t="18484" r="16983" b="18271"/>
            <a:stretch>
              <a:fillRect/>
            </a:stretch>
          </p:blipFill>
          <p:spPr bwMode="auto">
            <a:xfrm>
              <a:off x="2833142" y="1349533"/>
              <a:ext cx="3612628" cy="388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ktangel 15"/>
            <p:cNvSpPr/>
            <p:nvPr/>
          </p:nvSpPr>
          <p:spPr>
            <a:xfrm rot="1672896">
              <a:off x="6405332" y="1905690"/>
              <a:ext cx="2776566" cy="52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a:solidFill>
                    <a:srgbClr val="675C53"/>
                  </a:solidFill>
                </a:rPr>
                <a:t>Arbeidsmarkedsarbeid </a:t>
              </a:r>
            </a:p>
          </p:txBody>
        </p:sp>
        <p:sp>
          <p:nvSpPr>
            <p:cNvPr id="17" name="Rektangel 16"/>
            <p:cNvSpPr/>
            <p:nvPr/>
          </p:nvSpPr>
          <p:spPr>
            <a:xfrm>
              <a:off x="539458" y="5800954"/>
              <a:ext cx="8259849" cy="839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sz="1400" dirty="0">
                  <a:solidFill>
                    <a:srgbClr val="C00000"/>
                  </a:solidFill>
                </a:rPr>
                <a:t>Standard for arbeidsrettet brukeroppfølging beskriver lovpålagte oppgaver.</a:t>
              </a:r>
            </a:p>
            <a:p>
              <a:pPr algn="ctr">
                <a:defRPr/>
              </a:pPr>
              <a:r>
                <a:rPr lang="nb-NO" sz="1400" dirty="0">
                  <a:solidFill>
                    <a:srgbClr val="C00000"/>
                  </a:solidFill>
                </a:rPr>
                <a:t>Plattformene for veilednings- og arbeidsmarkedskompetanse skal bidra til økt kvaliteten i arbeidet. Lederplattformen beskriver leders rolle i utviklingsarbeid.</a:t>
              </a:r>
            </a:p>
          </p:txBody>
        </p:sp>
      </p:grpSp>
      <p:sp>
        <p:nvSpPr>
          <p:cNvPr id="12" name="Rektangel 11"/>
          <p:cNvSpPr/>
          <p:nvPr/>
        </p:nvSpPr>
        <p:spPr>
          <a:xfrm>
            <a:off x="2878138" y="5260975"/>
            <a:ext cx="3582987" cy="4857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a:solidFill>
                  <a:schemeClr val="bg1"/>
                </a:solidFill>
              </a:rPr>
              <a:t>Ledelsesplattform</a:t>
            </a:r>
          </a:p>
        </p:txBody>
      </p:sp>
      <p:pic>
        <p:nvPicPr>
          <p:cNvPr id="12294" name="Bild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3051175"/>
            <a:ext cx="24542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nb-NO" altLang="nb-NO"/>
          </a:p>
        </p:txBody>
      </p:sp>
      <p:pic>
        <p:nvPicPr>
          <p:cNvPr id="12296"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838" y="3090863"/>
            <a:ext cx="246697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84449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0001[1]"/>
          <p:cNvPicPr>
            <a:picLocks noChangeAspect="1" noChangeArrowheads="1"/>
          </p:cNvPicPr>
          <p:nvPr/>
        </p:nvPicPr>
        <p:blipFill>
          <a:blip r:embed="rId3"/>
          <a:srcRect/>
          <a:stretch>
            <a:fillRect/>
          </a:stretch>
        </p:blipFill>
        <p:spPr bwMode="auto">
          <a:xfrm>
            <a:off x="0" y="1293813"/>
            <a:ext cx="8829675" cy="5151437"/>
          </a:xfrm>
          <a:prstGeom prst="rect">
            <a:avLst/>
          </a:prstGeom>
          <a:noFill/>
        </p:spPr>
      </p:pic>
      <p:sp>
        <p:nvSpPr>
          <p:cNvPr id="270339" name="Rectangle 3"/>
          <p:cNvSpPr>
            <a:spLocks noChangeArrowheads="1"/>
          </p:cNvSpPr>
          <p:nvPr/>
        </p:nvSpPr>
        <p:spPr bwMode="auto">
          <a:xfrm>
            <a:off x="313509" y="522514"/>
            <a:ext cx="7733211" cy="1366528"/>
          </a:xfrm>
          <a:prstGeom prst="rect">
            <a:avLst/>
          </a:prstGeom>
          <a:noFill/>
          <a:ln w="9525">
            <a:noFill/>
            <a:miter lim="800000"/>
            <a:headEnd/>
            <a:tailEnd/>
          </a:ln>
          <a:effectLst/>
        </p:spPr>
        <p:txBody>
          <a:bodyPr wrap="square">
            <a:spAutoFit/>
          </a:bodyPr>
          <a:lstStyle/>
          <a:p>
            <a:pPr fontAlgn="base">
              <a:spcBef>
                <a:spcPct val="30000"/>
              </a:spcBef>
              <a:spcAft>
                <a:spcPct val="0"/>
              </a:spcAft>
            </a:pPr>
            <a:r>
              <a:rPr lang="nb-NO" sz="3600" dirty="0" smtClean="0">
                <a:solidFill>
                  <a:srgbClr val="C30000"/>
                </a:solidFill>
              </a:rPr>
              <a:t>Oppsummering av dagen</a:t>
            </a:r>
          </a:p>
          <a:p>
            <a:pPr fontAlgn="base">
              <a:spcBef>
                <a:spcPct val="30000"/>
              </a:spcBef>
              <a:spcAft>
                <a:spcPct val="0"/>
              </a:spcAft>
            </a:pPr>
            <a:r>
              <a:rPr lang="nb-NO" sz="3600" dirty="0" smtClean="0">
                <a:solidFill>
                  <a:srgbClr val="C30000"/>
                </a:solidFill>
              </a:rPr>
              <a:t>Glem </a:t>
            </a:r>
            <a:r>
              <a:rPr lang="nb-NO" sz="3600" dirty="0">
                <a:solidFill>
                  <a:srgbClr val="C30000"/>
                </a:solidFill>
              </a:rPr>
              <a:t>aldri kreativiteten</a:t>
            </a:r>
          </a:p>
        </p:txBody>
      </p:sp>
    </p:spTree>
    <p:extLst>
      <p:ext uri="{BB962C8B-B14F-4D97-AF65-F5344CB8AC3E}">
        <p14:creationId xmlns:p14="http://schemas.microsoft.com/office/powerpoint/2010/main" val="9743238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Undersøkelse på NAV- kontorene</a:t>
            </a:r>
            <a:endParaRPr lang="nb-NO" dirty="0"/>
          </a:p>
        </p:txBody>
      </p:sp>
      <p:sp>
        <p:nvSpPr>
          <p:cNvPr id="3" name="Plassholder for innhold 2"/>
          <p:cNvSpPr>
            <a:spLocks noGrp="1"/>
          </p:cNvSpPr>
          <p:nvPr>
            <p:ph idx="1"/>
          </p:nvPr>
        </p:nvSpPr>
        <p:spPr/>
        <p:txBody>
          <a:bodyPr/>
          <a:lstStyle/>
          <a:p>
            <a:r>
              <a:rPr lang="nb-NO" dirty="0" smtClean="0"/>
              <a:t>De fleste mener KVP er et godt tiltak</a:t>
            </a:r>
          </a:p>
          <a:p>
            <a:r>
              <a:rPr lang="nb-NO" dirty="0" smtClean="0"/>
              <a:t>Organisering av arbeidet er viktig</a:t>
            </a:r>
          </a:p>
          <a:p>
            <a:r>
              <a:rPr lang="nb-NO" dirty="0" smtClean="0"/>
              <a:t>Psykiske problemer og språkproblemer</a:t>
            </a:r>
          </a:p>
          <a:p>
            <a:pPr lvl="0"/>
            <a:r>
              <a:rPr lang="nb-NO" dirty="0">
                <a:solidFill>
                  <a:srgbClr val="675C53"/>
                </a:solidFill>
              </a:rPr>
              <a:t>Egnet praksisplass og god kontakt med </a:t>
            </a:r>
            <a:r>
              <a:rPr lang="nb-NO" dirty="0" err="1">
                <a:solidFill>
                  <a:srgbClr val="675C53"/>
                </a:solidFill>
              </a:rPr>
              <a:t>arbgiver</a:t>
            </a:r>
            <a:endParaRPr lang="nb-NO" dirty="0">
              <a:solidFill>
                <a:srgbClr val="675C53"/>
              </a:solidFill>
            </a:endParaRPr>
          </a:p>
          <a:p>
            <a:endParaRPr lang="nb-NO" dirty="0" smtClean="0"/>
          </a:p>
        </p:txBody>
      </p:sp>
    </p:spTree>
    <p:extLst>
      <p:ext uri="{BB962C8B-B14F-4D97-AF65-F5344CB8AC3E}">
        <p14:creationId xmlns:p14="http://schemas.microsoft.com/office/powerpoint/2010/main" val="1727926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Ønsker for KVP</a:t>
            </a:r>
            <a:endParaRPr lang="nb-NO" dirty="0"/>
          </a:p>
        </p:txBody>
      </p:sp>
      <p:sp>
        <p:nvSpPr>
          <p:cNvPr id="3" name="Plassholder for innhold 2"/>
          <p:cNvSpPr>
            <a:spLocks noGrp="1"/>
          </p:cNvSpPr>
          <p:nvPr>
            <p:ph idx="1"/>
          </p:nvPr>
        </p:nvSpPr>
        <p:spPr/>
        <p:txBody>
          <a:bodyPr/>
          <a:lstStyle/>
          <a:p>
            <a:r>
              <a:rPr lang="nb-NO" dirty="0" smtClean="0"/>
              <a:t>Mer kompetanse om markedsarbeid og psykisk helse</a:t>
            </a:r>
          </a:p>
          <a:p>
            <a:r>
              <a:rPr lang="nb-NO" dirty="0" smtClean="0"/>
              <a:t>Bedre tid til oppfølging eller flere ansatte</a:t>
            </a:r>
          </a:p>
          <a:p>
            <a:r>
              <a:rPr lang="nb-NO" dirty="0" smtClean="0"/>
              <a:t>Egne KVP team</a:t>
            </a:r>
          </a:p>
          <a:p>
            <a:r>
              <a:rPr lang="nb-NO" dirty="0" smtClean="0"/>
              <a:t>Flere kommunale lavterskeltilbud</a:t>
            </a:r>
          </a:p>
          <a:p>
            <a:pPr lvl="0"/>
            <a:r>
              <a:rPr lang="nb-NO" dirty="0">
                <a:solidFill>
                  <a:srgbClr val="675C53"/>
                </a:solidFill>
              </a:rPr>
              <a:t>Flere/bedre/mer mangfoldige praksisplasser</a:t>
            </a:r>
          </a:p>
          <a:p>
            <a:r>
              <a:rPr lang="nb-NO" dirty="0" smtClean="0"/>
              <a:t>Å rekruttere egnede deltakere</a:t>
            </a:r>
          </a:p>
          <a:p>
            <a:endParaRPr lang="nb-NO" dirty="0"/>
          </a:p>
        </p:txBody>
      </p:sp>
    </p:spTree>
    <p:extLst>
      <p:ext uri="{BB962C8B-B14F-4D97-AF65-F5344CB8AC3E}">
        <p14:creationId xmlns:p14="http://schemas.microsoft.com/office/powerpoint/2010/main" val="926138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Forslag til forbedring</a:t>
            </a:r>
            <a:endParaRPr lang="nb-NO" dirty="0"/>
          </a:p>
        </p:txBody>
      </p:sp>
      <p:sp>
        <p:nvSpPr>
          <p:cNvPr id="3" name="Plassholder for innhold 2"/>
          <p:cNvSpPr>
            <a:spLocks noGrp="1"/>
          </p:cNvSpPr>
          <p:nvPr>
            <p:ph idx="1"/>
          </p:nvPr>
        </p:nvSpPr>
        <p:spPr/>
        <p:txBody>
          <a:bodyPr/>
          <a:lstStyle/>
          <a:p>
            <a:pPr lvl="0"/>
            <a:r>
              <a:rPr lang="nb-NO" sz="2400" dirty="0" smtClean="0"/>
              <a:t>Egne </a:t>
            </a:r>
            <a:r>
              <a:rPr lang="nb-NO" sz="2400" dirty="0"/>
              <a:t>lokale </a:t>
            </a:r>
            <a:r>
              <a:rPr lang="nb-NO" sz="2400" dirty="0" smtClean="0"/>
              <a:t>tiltak </a:t>
            </a:r>
          </a:p>
          <a:p>
            <a:pPr lvl="0"/>
            <a:r>
              <a:rPr lang="nb-NO" sz="2400" dirty="0" smtClean="0"/>
              <a:t>Tiltak for rusmisbrukere </a:t>
            </a:r>
            <a:endParaRPr lang="nb-NO" sz="2400" dirty="0"/>
          </a:p>
          <a:p>
            <a:pPr lvl="0"/>
            <a:r>
              <a:rPr lang="nb-NO" sz="2400" dirty="0" smtClean="0"/>
              <a:t>Flere lavterskeltilbud til  unge med  </a:t>
            </a:r>
            <a:r>
              <a:rPr lang="nb-NO" sz="2400" dirty="0"/>
              <a:t>rus og psykiatri </a:t>
            </a:r>
            <a:r>
              <a:rPr lang="nb-NO" sz="2400" dirty="0" smtClean="0"/>
              <a:t>problematikk</a:t>
            </a:r>
            <a:endParaRPr lang="nb-NO" sz="2400" dirty="0"/>
          </a:p>
          <a:p>
            <a:pPr lvl="0"/>
            <a:r>
              <a:rPr lang="nb-NO" sz="2400" dirty="0" smtClean="0"/>
              <a:t>Flere egnede tiltak</a:t>
            </a:r>
          </a:p>
          <a:p>
            <a:pPr lvl="0"/>
            <a:r>
              <a:rPr lang="nb-NO" sz="2400" dirty="0" smtClean="0"/>
              <a:t>Arbeidsrettet norskundervisning</a:t>
            </a:r>
          </a:p>
          <a:p>
            <a:pPr lvl="0"/>
            <a:r>
              <a:rPr lang="nb-NO" sz="2400" dirty="0" smtClean="0"/>
              <a:t>Flere tiltak med språkopplæring</a:t>
            </a:r>
            <a:endParaRPr lang="nb-NO" sz="2400" dirty="0"/>
          </a:p>
        </p:txBody>
      </p:sp>
    </p:spTree>
    <p:extLst>
      <p:ext uri="{BB962C8B-B14F-4D97-AF65-F5344CB8AC3E}">
        <p14:creationId xmlns:p14="http://schemas.microsoft.com/office/powerpoint/2010/main" val="151171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Tilsyn KVP 2013 - 14</a:t>
            </a:r>
            <a:endParaRPr lang="nb-NO" dirty="0"/>
          </a:p>
        </p:txBody>
      </p:sp>
      <p:sp>
        <p:nvSpPr>
          <p:cNvPr id="3" name="Plassholder for innhold 2"/>
          <p:cNvSpPr>
            <a:spLocks noGrp="1"/>
          </p:cNvSpPr>
          <p:nvPr>
            <p:ph idx="1"/>
          </p:nvPr>
        </p:nvSpPr>
        <p:spPr/>
        <p:txBody>
          <a:bodyPr/>
          <a:lstStyle/>
          <a:p>
            <a:pPr marL="0" indent="0">
              <a:buNone/>
            </a:pPr>
            <a:r>
              <a:rPr lang="nb-NO" sz="2400" dirty="0" smtClean="0"/>
              <a:t>Tildeling : </a:t>
            </a:r>
          </a:p>
          <a:p>
            <a:r>
              <a:rPr lang="nb-NO" dirty="0" smtClean="0"/>
              <a:t>at KVP er tilgjengelig for mulige deltakere</a:t>
            </a:r>
          </a:p>
          <a:p>
            <a:r>
              <a:rPr lang="nb-NO" dirty="0" smtClean="0"/>
              <a:t>god identifiseringsprosess</a:t>
            </a:r>
          </a:p>
          <a:p>
            <a:r>
              <a:rPr lang="nb-NO" dirty="0" smtClean="0"/>
              <a:t>at det informeres om retten til KVP</a:t>
            </a:r>
          </a:p>
          <a:p>
            <a:pPr marL="0" indent="0">
              <a:buNone/>
            </a:pPr>
            <a:r>
              <a:rPr lang="nb-NO" sz="2400" dirty="0" smtClean="0"/>
              <a:t>Gjennomføring:</a:t>
            </a:r>
          </a:p>
          <a:p>
            <a:r>
              <a:rPr lang="nb-NO" b="0" dirty="0" smtClean="0"/>
              <a:t>Tidsfrist for iverksettelse av program overholdes</a:t>
            </a:r>
          </a:p>
          <a:p>
            <a:r>
              <a:rPr lang="nb-NO" b="0" dirty="0" smtClean="0"/>
              <a:t>Forsvarlig innhold</a:t>
            </a:r>
          </a:p>
          <a:p>
            <a:pPr marL="0" indent="0">
              <a:buNone/>
            </a:pPr>
            <a:endParaRPr lang="nb-NO" b="0" dirty="0"/>
          </a:p>
        </p:txBody>
      </p:sp>
    </p:spTree>
    <p:extLst>
      <p:ext uri="{BB962C8B-B14F-4D97-AF65-F5344CB8AC3E}">
        <p14:creationId xmlns:p14="http://schemas.microsoft.com/office/powerpoint/2010/main" val="2279016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Noen resultater fra tilsyn:</a:t>
            </a:r>
            <a:endParaRPr lang="nb-NO" dirty="0"/>
          </a:p>
        </p:txBody>
      </p:sp>
      <p:sp>
        <p:nvSpPr>
          <p:cNvPr id="3" name="Plassholder for innhold 2"/>
          <p:cNvSpPr>
            <a:spLocks noGrp="1"/>
          </p:cNvSpPr>
          <p:nvPr>
            <p:ph idx="1"/>
          </p:nvPr>
        </p:nvSpPr>
        <p:spPr/>
        <p:txBody>
          <a:bodyPr/>
          <a:lstStyle/>
          <a:p>
            <a:r>
              <a:rPr lang="nb-NO" dirty="0" smtClean="0"/>
              <a:t>Sikrer ikke forsvarlig tildeling og gjennomføring av program</a:t>
            </a:r>
          </a:p>
          <a:p>
            <a:r>
              <a:rPr lang="nb-NO" dirty="0" smtClean="0"/>
              <a:t>Mangelfulle behovs og arbeidsevnevurderinger</a:t>
            </a:r>
          </a:p>
          <a:p>
            <a:r>
              <a:rPr lang="nb-NO" dirty="0" smtClean="0"/>
              <a:t>Sikrer ikke tilstrekkelig innhold</a:t>
            </a:r>
          </a:p>
          <a:p>
            <a:r>
              <a:rPr lang="nb-NO" dirty="0" smtClean="0"/>
              <a:t>Lite tilgjengelig informasjon om KVP</a:t>
            </a:r>
          </a:p>
          <a:p>
            <a:r>
              <a:rPr lang="nb-NO" dirty="0" smtClean="0"/>
              <a:t>Uklare ansvarsforhold</a:t>
            </a:r>
          </a:p>
          <a:p>
            <a:r>
              <a:rPr lang="nb-NO" dirty="0" smtClean="0"/>
              <a:t>Mangelfull kompetanse i mottak og blant veiledere</a:t>
            </a:r>
            <a:endParaRPr lang="nb-NO" dirty="0"/>
          </a:p>
        </p:txBody>
      </p:sp>
    </p:spTree>
    <p:extLst>
      <p:ext uri="{BB962C8B-B14F-4D97-AF65-F5344CB8AC3E}">
        <p14:creationId xmlns:p14="http://schemas.microsoft.com/office/powerpoint/2010/main" val="1701975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914525"/>
            <a:ext cx="56007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2227152" y="5355127"/>
            <a:ext cx="48345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b-NO" sz="2400" dirty="0" smtClean="0">
                <a:solidFill>
                  <a:srgbClr val="C4262E"/>
                </a:solidFill>
              </a:rPr>
              <a:t>Kvalifiseringsprogrammet – på vei til jobb</a:t>
            </a:r>
            <a:endParaRPr lang="nb-NO" sz="2400" dirty="0">
              <a:solidFill>
                <a:srgbClr val="C4262E"/>
              </a:solidFill>
            </a:endParaRPr>
          </a:p>
        </p:txBody>
      </p:sp>
      <p:sp>
        <p:nvSpPr>
          <p:cNvPr id="3" name="TekstSylinder 2"/>
          <p:cNvSpPr txBox="1"/>
          <p:nvPr/>
        </p:nvSpPr>
        <p:spPr>
          <a:xfrm>
            <a:off x="410235" y="872730"/>
            <a:ext cx="6962115" cy="523220"/>
          </a:xfrm>
          <a:prstGeom prst="rect">
            <a:avLst/>
          </a:prstGeom>
          <a:noFill/>
        </p:spPr>
        <p:txBody>
          <a:bodyPr wrap="square" rtlCol="0">
            <a:spAutoFit/>
          </a:bodyPr>
          <a:lstStyle/>
          <a:p>
            <a:pPr fontAlgn="base">
              <a:spcBef>
                <a:spcPct val="0"/>
              </a:spcBef>
              <a:spcAft>
                <a:spcPct val="0"/>
              </a:spcAft>
            </a:pPr>
            <a:r>
              <a:rPr lang="nb-NO" sz="2800" dirty="0" smtClean="0">
                <a:solidFill>
                  <a:srgbClr val="C00000"/>
                </a:solidFill>
              </a:rPr>
              <a:t>Post@ludensreklame.no</a:t>
            </a:r>
            <a:endParaRPr lang="nb-NO" sz="2800" dirty="0">
              <a:solidFill>
                <a:srgbClr val="C00000"/>
              </a:solidFill>
            </a:endParaRPr>
          </a:p>
        </p:txBody>
      </p:sp>
    </p:spTree>
    <p:extLst>
      <p:ext uri="{BB962C8B-B14F-4D97-AF65-F5344CB8AC3E}">
        <p14:creationId xmlns:p14="http://schemas.microsoft.com/office/powerpoint/2010/main" val="2642435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t>Hva vet dere om Kvalifiseringsprogrammet?</a:t>
            </a:r>
            <a:endParaRPr lang="nb-NO" sz="3600" dirty="0"/>
          </a:p>
        </p:txBody>
      </p:sp>
      <p:sp>
        <p:nvSpPr>
          <p:cNvPr id="3" name="Plassholder for innhold 2"/>
          <p:cNvSpPr>
            <a:spLocks noGrp="1"/>
          </p:cNvSpPr>
          <p:nvPr>
            <p:ph idx="1"/>
          </p:nvPr>
        </p:nvSpPr>
        <p:spPr/>
        <p:txBody>
          <a:bodyPr/>
          <a:lstStyle/>
          <a:p>
            <a:pPr marL="0" indent="0">
              <a:buNone/>
            </a:pPr>
            <a:r>
              <a:rPr lang="nb-NO" sz="3200" b="0" dirty="0"/>
              <a:t>«Summ» med sidemannen i 5 min, noter og del etterpå i </a:t>
            </a:r>
            <a:r>
              <a:rPr lang="nb-NO" sz="3200" b="0" dirty="0" smtClean="0"/>
              <a:t>plenum:  </a:t>
            </a:r>
          </a:p>
          <a:p>
            <a:endParaRPr lang="nb-NO" sz="3200" b="0" dirty="0"/>
          </a:p>
          <a:p>
            <a:pPr lvl="1"/>
            <a:r>
              <a:rPr lang="nb-NO" sz="2800" b="0" dirty="0" smtClean="0"/>
              <a:t>Målsetting med KVP</a:t>
            </a:r>
          </a:p>
          <a:p>
            <a:pPr lvl="1"/>
            <a:r>
              <a:rPr lang="nb-NO" sz="2800" b="0" dirty="0" smtClean="0"/>
              <a:t>Inngangskriterier</a:t>
            </a:r>
          </a:p>
          <a:p>
            <a:pPr lvl="1"/>
            <a:r>
              <a:rPr lang="nb-NO" sz="2800" b="0" dirty="0" smtClean="0"/>
              <a:t>Kilder til regler og informasjon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148" y="4585062"/>
            <a:ext cx="2292851" cy="18288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8916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fill="hold"/>
                                        <p:tgtEl>
                                          <p:spTgt spid="4"/>
                                        </p:tgtEl>
                                        <p:attrNameLst>
                                          <p:attrName>ppt_x</p:attrName>
                                        </p:attrNameLst>
                                      </p:cBhvr>
                                      <p:tavLst>
                                        <p:tav tm="100000">
                                          <p:val>
                                            <p:strVal val="#ppt_x"/>
                                          </p:val>
                                        </p:tav>
                                        <p:tav>
                                          <p:val>
                                            <p:strVal val="#ppt_x"/>
                                          </p:val>
                                        </p:tav>
                                      </p:tavLst>
                                    </p:anim>
                                    <p:anim calcmode="lin" valueType="num">
                                      <p:cBhvr additive="repl">
                                        <p:cTn id="8" dur="500" fill="hold"/>
                                        <p:tgtEl>
                                          <p:spTgt spid="4"/>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fill="hold" nodeType="clickEffect">
                                  <p:stCondLst>
                                    <p:cond delay="0"/>
                                  </p:stCondLst>
                                  <p:childTnLst>
                                    <p:animRot by="21600000">
                                      <p:cBhvr additive="repl">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1"/>
          <p:cNvSpPr>
            <a:spLocks noGrp="1"/>
          </p:cNvSpPr>
          <p:nvPr>
            <p:ph type="title" idx="4294967295"/>
          </p:nvPr>
        </p:nvSpPr>
        <p:spPr>
          <a:xfrm>
            <a:off x="50800" y="198438"/>
            <a:ext cx="8855075" cy="1066800"/>
          </a:xfrm>
        </p:spPr>
        <p:txBody>
          <a:bodyPr anchor="ctr"/>
          <a:lstStyle/>
          <a:p>
            <a:pPr eaLnBrk="1" hangingPunct="1"/>
            <a:r>
              <a:rPr lang="nb-NO" sz="2000" smtClean="0">
                <a:latin typeface="Arial Black" pitchFamily="34" charset="0"/>
              </a:rPr>
              <a:t>ARBEIDSRETTET BRUKEROPPFØLGING</a:t>
            </a:r>
          </a:p>
        </p:txBody>
      </p:sp>
      <p:graphicFrame>
        <p:nvGraphicFramePr>
          <p:cNvPr id="266305" name="Group 65"/>
          <p:cNvGraphicFramePr>
            <a:graphicFrameLocks noGrp="1"/>
          </p:cNvGraphicFramePr>
          <p:nvPr/>
        </p:nvGraphicFramePr>
        <p:xfrm>
          <a:off x="142875" y="947738"/>
          <a:ext cx="8848725" cy="5689633"/>
        </p:xfrm>
        <a:graphic>
          <a:graphicData uri="http://schemas.openxmlformats.org/drawingml/2006/table">
            <a:tbl>
              <a:tblPr/>
              <a:tblGrid>
                <a:gridCol w="2198688"/>
                <a:gridCol w="2771775"/>
                <a:gridCol w="1079500"/>
                <a:gridCol w="2798762"/>
              </a:tblGrid>
              <a:tr h="4014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smtClean="0">
                          <a:ln>
                            <a:noFill/>
                          </a:ln>
                          <a:solidFill>
                            <a:schemeClr val="bg1"/>
                          </a:solidFill>
                          <a:effectLst/>
                          <a:latin typeface="Arial" pitchFamily="34" charset="0"/>
                          <a:cs typeface="Arial" pitchFamily="34" charset="0"/>
                        </a:rPr>
                        <a:t>AKTIVITETER</a:t>
                      </a:r>
                    </a:p>
                  </a:txBody>
                  <a:tcPr marL="91431" marR="91431"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bg1"/>
                          </a:solidFill>
                          <a:effectLst/>
                          <a:latin typeface="Arial" pitchFamily="34" charset="0"/>
                          <a:cs typeface="Arial" pitchFamily="34" charset="0"/>
                        </a:rPr>
                        <a:t>NAV-KONTOR</a:t>
                      </a:r>
                    </a:p>
                  </a:txBody>
                  <a:tcPr marL="91431" marR="91431"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bg1"/>
                          </a:solidFill>
                          <a:effectLst/>
                          <a:latin typeface="Arial" pitchFamily="34" charset="0"/>
                          <a:cs typeface="Arial" pitchFamily="34" charset="0"/>
                        </a:rPr>
                        <a:t>BRUKER</a:t>
                      </a:r>
                    </a:p>
                  </a:txBody>
                  <a:tcPr marL="91431" marR="91431"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bg1"/>
                          </a:solidFill>
                          <a:effectLst/>
                          <a:latin typeface="Arial" pitchFamily="34" charset="0"/>
                          <a:cs typeface="Arial" pitchFamily="34" charset="0"/>
                        </a:rPr>
                        <a:t>REFERANSER</a:t>
                      </a:r>
                    </a:p>
                  </a:txBody>
                  <a:tcPr marL="91431" marR="91431"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0000"/>
                    </a:solidFill>
                  </a:tcPr>
                </a:tc>
              </a:tr>
              <a:tr h="5288199">
                <a:tc>
                  <a:txBody>
                    <a:bodyPr/>
                    <a:lstStyle/>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Bruker henvender seg til NAV</a:t>
                      </a:r>
                      <a:br>
                        <a:rPr kumimoji="0" lang="nb-NO" sz="1100" b="0" i="0" u="none" strike="noStrike" cap="none" normalizeH="0" baseline="0" smtClean="0">
                          <a:ln>
                            <a:noFill/>
                          </a:ln>
                          <a:solidFill>
                            <a:schemeClr val="tx1"/>
                          </a:solidFill>
                          <a:effectLst/>
                          <a:latin typeface="Arial" pitchFamily="34" charset="0"/>
                          <a:cs typeface="Arial" pitchFamily="34" charset="0"/>
                        </a:rPr>
                      </a:b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Avklar bestilling og gi informasjon</a:t>
                      </a:r>
                      <a:br>
                        <a:rPr kumimoji="0" lang="nb-NO" sz="1100" b="0" i="0" u="none" strike="noStrike" cap="none" normalizeH="0" baseline="0" smtClean="0">
                          <a:ln>
                            <a:noFill/>
                          </a:ln>
                          <a:solidFill>
                            <a:schemeClr val="tx1"/>
                          </a:solidFill>
                          <a:effectLst/>
                          <a:latin typeface="Arial" pitchFamily="34" charset="0"/>
                          <a:cs typeface="Arial" pitchFamily="34" charset="0"/>
                        </a:rPr>
                      </a:b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Er bruker sykmeldt?</a:t>
                      </a: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Oppfølging sykmeldt</a:t>
                      </a:r>
                      <a:br>
                        <a:rPr kumimoji="0" lang="nb-NO" sz="1100" b="0" i="0" u="none" strike="noStrike" cap="none" normalizeH="0" baseline="0" smtClean="0">
                          <a:ln>
                            <a:noFill/>
                          </a:ln>
                          <a:solidFill>
                            <a:schemeClr val="tx1"/>
                          </a:solidFill>
                          <a:effectLst/>
                          <a:latin typeface="Arial" pitchFamily="34" charset="0"/>
                          <a:cs typeface="Arial" pitchFamily="34" charset="0"/>
                        </a:rPr>
                      </a:b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Gjennomføre behovsvurdering</a:t>
                      </a:r>
                      <a:br>
                        <a:rPr kumimoji="0" lang="nb-NO" sz="1100" b="0" i="0" u="none" strike="noStrike" cap="none" normalizeH="0" baseline="0" smtClean="0">
                          <a:ln>
                            <a:noFill/>
                          </a:ln>
                          <a:solidFill>
                            <a:schemeClr val="tx1"/>
                          </a:solidFill>
                          <a:effectLst/>
                          <a:latin typeface="Arial" pitchFamily="34" charset="0"/>
                          <a:cs typeface="Arial" pitchFamily="34" charset="0"/>
                        </a:rPr>
                      </a:br>
                      <a:r>
                        <a:rPr kumimoji="0" lang="nb-NO" sz="1100" b="0" i="0" u="none" strike="noStrike" cap="none" normalizeH="0" baseline="0" smtClean="0">
                          <a:ln>
                            <a:noFill/>
                          </a:ln>
                          <a:solidFill>
                            <a:schemeClr val="tx1"/>
                          </a:solidFill>
                          <a:effectLst/>
                          <a:latin typeface="Arial" pitchFamily="34" charset="0"/>
                          <a:cs typeface="Arial" pitchFamily="34" charset="0"/>
                        </a:rPr>
                        <a:t> </a:t>
                      </a: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Utfall basert på behovsvurdering</a:t>
                      </a:r>
                      <a:br>
                        <a:rPr kumimoji="0" lang="nb-NO" sz="1100" b="0" i="0" u="none" strike="noStrike" cap="none" normalizeH="0" baseline="0" smtClean="0">
                          <a:ln>
                            <a:noFill/>
                          </a:ln>
                          <a:solidFill>
                            <a:schemeClr val="tx1"/>
                          </a:solidFill>
                          <a:effectLst/>
                          <a:latin typeface="Arial" pitchFamily="34" charset="0"/>
                          <a:cs typeface="Arial" pitchFamily="34" charset="0"/>
                        </a:rPr>
                      </a:br>
                      <a:r>
                        <a:rPr kumimoji="0" lang="nb-NO" sz="1100" b="0" i="0" u="none" strike="noStrike" cap="none" normalizeH="0" baseline="0" smtClean="0">
                          <a:ln>
                            <a:noFill/>
                          </a:ln>
                          <a:solidFill>
                            <a:schemeClr val="tx1"/>
                          </a:solidFill>
                          <a:effectLst/>
                          <a:latin typeface="Arial" pitchFamily="34" charset="0"/>
                          <a:cs typeface="Arial" pitchFamily="34" charset="0"/>
                        </a:rPr>
                        <a:t/>
                      </a:r>
                      <a:br>
                        <a:rPr kumimoji="0" lang="nb-NO" sz="1100" b="0" i="0" u="none" strike="noStrike" cap="none" normalizeH="0" baseline="0" smtClean="0">
                          <a:ln>
                            <a:noFill/>
                          </a:ln>
                          <a:solidFill>
                            <a:schemeClr val="tx1"/>
                          </a:solidFill>
                          <a:effectLst/>
                          <a:latin typeface="Arial" pitchFamily="34" charset="0"/>
                          <a:cs typeface="Arial" pitchFamily="34" charset="0"/>
                        </a:rPr>
                      </a:b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Gjennomføre arbeidsevnevurdering </a:t>
                      </a:r>
                      <a:br>
                        <a:rPr kumimoji="0" lang="nb-NO" sz="1100" b="0" i="0" u="none" strike="noStrike" cap="none" normalizeH="0" baseline="0" smtClean="0">
                          <a:ln>
                            <a:noFill/>
                          </a:ln>
                          <a:solidFill>
                            <a:schemeClr val="tx1"/>
                          </a:solidFill>
                          <a:effectLst/>
                          <a:latin typeface="Arial" pitchFamily="34" charset="0"/>
                          <a:cs typeface="Arial" pitchFamily="34" charset="0"/>
                        </a:rPr>
                      </a:b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Utfall basert på arbeidsevnevurdering</a:t>
                      </a:r>
                      <a:br>
                        <a:rPr kumimoji="0" lang="nb-NO" sz="1100" b="0" i="0" u="none" strike="noStrike" cap="none" normalizeH="0" baseline="0" smtClean="0">
                          <a:ln>
                            <a:noFill/>
                          </a:ln>
                          <a:solidFill>
                            <a:schemeClr val="tx1"/>
                          </a:solidFill>
                          <a:effectLst/>
                          <a:latin typeface="Arial" pitchFamily="34" charset="0"/>
                          <a:cs typeface="Arial" pitchFamily="34" charset="0"/>
                        </a:rPr>
                      </a:b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Utarbeide aktivitetsplan</a:t>
                      </a: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Følge opp bruker</a:t>
                      </a:r>
                      <a:br>
                        <a:rPr kumimoji="0" lang="nb-NO" sz="1100" b="0" i="0" u="none" strike="noStrike" cap="none" normalizeH="0" baseline="0" smtClean="0">
                          <a:ln>
                            <a:noFill/>
                          </a:ln>
                          <a:solidFill>
                            <a:schemeClr val="tx1"/>
                          </a:solidFill>
                          <a:effectLst/>
                          <a:latin typeface="Arial" pitchFamily="34" charset="0"/>
                          <a:cs typeface="Arial" pitchFamily="34" charset="0"/>
                        </a:rPr>
                      </a:b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Bruker begynner i arbeid</a:t>
                      </a:r>
                      <a:br>
                        <a:rPr kumimoji="0" lang="nb-NO" sz="1100" b="0" i="0" u="none" strike="noStrike" cap="none" normalizeH="0" baseline="0" smtClean="0">
                          <a:ln>
                            <a:noFill/>
                          </a:ln>
                          <a:solidFill>
                            <a:schemeClr val="tx1"/>
                          </a:solidFill>
                          <a:effectLst/>
                          <a:latin typeface="Arial" pitchFamily="34" charset="0"/>
                          <a:cs typeface="Arial" pitchFamily="34" charset="0"/>
                        </a:rPr>
                      </a:br>
                      <a:endParaRPr kumimoji="0" lang="nb-NO" sz="1100" b="0" i="0" u="none" strike="noStrike" cap="none" normalizeH="0" baseline="0" smtClean="0">
                        <a:ln>
                          <a:noFill/>
                        </a:ln>
                        <a:solidFill>
                          <a:schemeClr val="tx1"/>
                        </a:solidFill>
                        <a:effectLst/>
                        <a:latin typeface="Arial" pitchFamily="34" charset="0"/>
                        <a:cs typeface="Arial" pitchFamily="34" charset="0"/>
                      </a:endParaRPr>
                    </a:p>
                    <a:p>
                      <a:pPr marL="142875" marR="0" lvl="0" indent="-142875"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nb-NO" sz="1100" b="0" i="0" u="none" strike="noStrike" cap="none" normalizeH="0" baseline="0" smtClean="0">
                          <a:ln>
                            <a:noFill/>
                          </a:ln>
                          <a:solidFill>
                            <a:schemeClr val="tx1"/>
                          </a:solidFill>
                          <a:effectLst/>
                          <a:latin typeface="Arial" pitchFamily="34" charset="0"/>
                          <a:cs typeface="Arial" pitchFamily="34" charset="0"/>
                        </a:rPr>
                        <a:t>Bruker har ikke behov for arbeidsrettet bistand</a:t>
                      </a:r>
                    </a:p>
                  </a:txBody>
                  <a:tcPr marL="72000" marR="72000"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42875" marR="0" lvl="0" indent="-142875" algn="l" defTabSz="914400" rtl="0" eaLnBrk="1" fontAlgn="base" latinLnBrk="0" hangingPunct="1">
                        <a:lnSpc>
                          <a:spcPct val="100000"/>
                        </a:lnSpc>
                        <a:spcBef>
                          <a:spcPct val="0"/>
                        </a:spcBef>
                        <a:spcAft>
                          <a:spcPct val="0"/>
                        </a:spcAft>
                        <a:buClrTx/>
                        <a:buSzTx/>
                        <a:buFontTx/>
                        <a:buNone/>
                        <a:tabLst/>
                      </a:pPr>
                      <a:endParaRPr kumimoji="0" lang="nb-NO" sz="1200" b="0" i="0" u="none" strike="noStrike" cap="none" normalizeH="0" baseline="0" dirty="0" smtClean="0">
                        <a:ln>
                          <a:noFill/>
                        </a:ln>
                        <a:solidFill>
                          <a:schemeClr val="tx1"/>
                        </a:solidFill>
                        <a:effectLst/>
                        <a:latin typeface="Arial" pitchFamily="34" charset="0"/>
                        <a:cs typeface="Arial" pitchFamily="34" charset="0"/>
                      </a:endParaRPr>
                    </a:p>
                  </a:txBody>
                  <a:tcPr marL="91431" marR="91431" marT="45696" marB="45696"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42875" marR="0" lvl="0" indent="-142875" algn="l" defTabSz="914400" rtl="0" eaLnBrk="1" fontAlgn="base" latinLnBrk="0" hangingPunct="1">
                        <a:lnSpc>
                          <a:spcPct val="100000"/>
                        </a:lnSpc>
                        <a:spcBef>
                          <a:spcPct val="0"/>
                        </a:spcBef>
                        <a:spcAft>
                          <a:spcPct val="0"/>
                        </a:spcAft>
                        <a:buClrTx/>
                        <a:buSzTx/>
                        <a:buFontTx/>
                        <a:buNone/>
                        <a:tabLst/>
                      </a:pPr>
                      <a:endParaRPr kumimoji="0" lang="nb-NO" sz="1200" b="0" i="1" u="none" strike="noStrike" cap="none" normalizeH="0" baseline="0" smtClean="0">
                        <a:ln>
                          <a:noFill/>
                        </a:ln>
                        <a:solidFill>
                          <a:schemeClr val="tx1"/>
                        </a:solidFill>
                        <a:effectLst/>
                        <a:latin typeface="Arial" pitchFamily="34" charset="0"/>
                        <a:cs typeface="Arial" pitchFamily="34" charset="0"/>
                      </a:endParaRPr>
                    </a:p>
                  </a:txBody>
                  <a:tcPr marL="91431" marR="91431" marT="45696" marB="45696"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81000" marR="0" lvl="0" indent="-381000" algn="l" defTabSz="914400" rtl="0" eaLnBrk="1" fontAlgn="base" latinLnBrk="0" hangingPunct="1">
                        <a:lnSpc>
                          <a:spcPct val="100000"/>
                        </a:lnSpc>
                        <a:spcBef>
                          <a:spcPct val="0"/>
                        </a:spcBef>
                        <a:spcAft>
                          <a:spcPct val="0"/>
                        </a:spcAft>
                        <a:buClrTx/>
                        <a:buSzTx/>
                        <a:buFontTx/>
                        <a:buAutoNum type="arabicPeriod"/>
                        <a:tabLst/>
                      </a:pPr>
                      <a: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t>Sjekkliste: Veiledning til selvbetjening</a:t>
                      </a: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AutoNum type="arabicPeriod" startAt="2"/>
                        <a:tabLst/>
                      </a:pPr>
                      <a: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t>Sjekkliste: Avklar bestilling og gi arbeidsrettet informasjon</a:t>
                      </a:r>
                      <a:b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b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AutoNum type="arabicPeriod" startAt="2"/>
                        <a:tabLst/>
                      </a:pP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rPr>
                        <a:t>4.       </a:t>
                      </a:r>
                      <a:r>
                        <a:rPr kumimoji="0" lang="nb-NO" sz="1100" b="0" i="0" u="none" strike="noStrike" cap="none" normalizeH="0" baseline="0" dirty="0" smtClean="0">
                          <a:ln>
                            <a:noFill/>
                          </a:ln>
                          <a:solidFill>
                            <a:schemeClr val="tx1"/>
                          </a:solidFill>
                          <a:effectLst/>
                          <a:latin typeface="Arial" pitchFamily="34" charset="0"/>
                          <a:cs typeface="Arial" pitchFamily="34" charset="0"/>
                          <a:hlinkClick r:id=""/>
                        </a:rPr>
                        <a:t>Delprosess: Arbeidsrettet</a:t>
                      </a: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hlinkClick r:id=""/>
                        </a:rPr>
                        <a:t>          sykefraværsoppfølging</a:t>
                      </a: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rPr>
                        <a:t>5.        </a:t>
                      </a:r>
                      <a: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t>Delprosess: Gjennomføre</a:t>
                      </a: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t>            behovsvurdering </a:t>
                      </a:r>
                      <a:b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br>
                      <a:r>
                        <a:rPr kumimoji="0" lang="nb-NO" sz="1100" b="0" i="0" u="none" strike="noStrike" cap="none" normalizeH="0" baseline="0" dirty="0" smtClean="0">
                          <a:ln>
                            <a:noFill/>
                          </a:ln>
                          <a:solidFill>
                            <a:schemeClr val="tx1"/>
                          </a:solidFill>
                          <a:effectLst/>
                          <a:latin typeface="Arial" pitchFamily="34" charset="0"/>
                          <a:cs typeface="Arial" pitchFamily="34" charset="0"/>
                        </a:rPr>
                        <a:t/>
                      </a:r>
                      <a:br>
                        <a:rPr kumimoji="0" lang="nb-NO" sz="1100" b="0" i="0" u="none" strike="noStrike" cap="none" normalizeH="0" baseline="0" dirty="0" smtClean="0">
                          <a:ln>
                            <a:noFill/>
                          </a:ln>
                          <a:solidFill>
                            <a:schemeClr val="tx1"/>
                          </a:solidFill>
                          <a:effectLst/>
                          <a:latin typeface="Arial" pitchFamily="34" charset="0"/>
                          <a:cs typeface="Arial" pitchFamily="34" charset="0"/>
                        </a:rPr>
                      </a:br>
                      <a:r>
                        <a:rPr kumimoji="0" lang="nb-NO" sz="1100" b="0" i="0" u="none" strike="noStrike" cap="none" normalizeH="0" baseline="0" dirty="0" smtClean="0">
                          <a:ln>
                            <a:noFill/>
                          </a:ln>
                          <a:solidFill>
                            <a:schemeClr val="tx1"/>
                          </a:solidFill>
                          <a:effectLst/>
                          <a:latin typeface="Arial" pitchFamily="34" charset="0"/>
                          <a:cs typeface="Arial" pitchFamily="34" charset="0"/>
                        </a:rPr>
                        <a:t/>
                      </a:r>
                      <a:br>
                        <a:rPr kumimoji="0" lang="nb-NO" sz="1100" b="0" i="0" u="none" strike="noStrike" cap="none" normalizeH="0" baseline="0" dirty="0" smtClean="0">
                          <a:ln>
                            <a:noFill/>
                          </a:ln>
                          <a:solidFill>
                            <a:schemeClr val="tx1"/>
                          </a:solidFill>
                          <a:effectLst/>
                          <a:latin typeface="Arial" pitchFamily="34" charset="0"/>
                          <a:cs typeface="Arial" pitchFamily="34" charset="0"/>
                        </a:rPr>
                      </a:b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rPr>
                        <a:t>7.         </a:t>
                      </a:r>
                      <a: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t>Delprosess: Gjennomføre arbeidsevnevurdering </a:t>
                      </a:r>
                      <a:b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br>
                      <a:r>
                        <a:rPr kumimoji="0" lang="nb-NO" sz="1100" b="0" i="0" u="none" strike="noStrike" cap="none" normalizeH="0" baseline="0" dirty="0" smtClean="0">
                          <a:ln>
                            <a:noFill/>
                          </a:ln>
                          <a:solidFill>
                            <a:schemeClr val="tx1"/>
                          </a:solidFill>
                          <a:effectLst/>
                          <a:latin typeface="Arial" pitchFamily="34" charset="0"/>
                          <a:cs typeface="Arial" pitchFamily="34" charset="0"/>
                        </a:rPr>
                        <a:t/>
                      </a:r>
                      <a:br>
                        <a:rPr kumimoji="0" lang="nb-NO" sz="1100" b="0" i="0" u="none" strike="noStrike" cap="none" normalizeH="0" baseline="0" dirty="0" smtClean="0">
                          <a:ln>
                            <a:noFill/>
                          </a:ln>
                          <a:solidFill>
                            <a:schemeClr val="tx1"/>
                          </a:solidFill>
                          <a:effectLst/>
                          <a:latin typeface="Arial" pitchFamily="34" charset="0"/>
                          <a:cs typeface="Arial" pitchFamily="34" charset="0"/>
                        </a:rPr>
                      </a:br>
                      <a:r>
                        <a:rPr kumimoji="0" lang="nb-NO" sz="1100" b="0" i="0" u="none" strike="noStrike" cap="none" normalizeH="0" baseline="0" dirty="0" smtClean="0">
                          <a:ln>
                            <a:noFill/>
                          </a:ln>
                          <a:solidFill>
                            <a:schemeClr val="tx1"/>
                          </a:solidFill>
                          <a:effectLst/>
                          <a:latin typeface="Arial" pitchFamily="34" charset="0"/>
                          <a:cs typeface="Arial" pitchFamily="34" charset="0"/>
                        </a:rPr>
                        <a:t/>
                      </a:r>
                      <a:br>
                        <a:rPr kumimoji="0" lang="nb-NO" sz="1100" b="0" i="0" u="none" strike="noStrike" cap="none" normalizeH="0" baseline="0" dirty="0" smtClean="0">
                          <a:ln>
                            <a:noFill/>
                          </a:ln>
                          <a:solidFill>
                            <a:schemeClr val="tx1"/>
                          </a:solidFill>
                          <a:effectLst/>
                          <a:latin typeface="Arial" pitchFamily="34" charset="0"/>
                          <a:cs typeface="Arial" pitchFamily="34" charset="0"/>
                        </a:rPr>
                      </a:br>
                      <a:r>
                        <a:rPr kumimoji="0" lang="nb-NO" sz="1100" b="0" i="0" u="none" strike="noStrike" cap="none" normalizeH="0" baseline="0" dirty="0" smtClean="0">
                          <a:ln>
                            <a:noFill/>
                          </a:ln>
                          <a:solidFill>
                            <a:schemeClr val="tx1"/>
                          </a:solidFill>
                          <a:effectLst/>
                          <a:latin typeface="Arial" pitchFamily="34" charset="0"/>
                          <a:cs typeface="Arial" pitchFamily="34" charset="0"/>
                        </a:rPr>
                        <a:t/>
                      </a:r>
                      <a:br>
                        <a:rPr kumimoji="0" lang="nb-NO" sz="1100" b="0" i="0" u="none" strike="noStrike" cap="none" normalizeH="0" baseline="0" dirty="0" smtClean="0">
                          <a:ln>
                            <a:noFill/>
                          </a:ln>
                          <a:solidFill>
                            <a:schemeClr val="tx1"/>
                          </a:solidFill>
                          <a:effectLst/>
                          <a:latin typeface="Arial" pitchFamily="34" charset="0"/>
                          <a:cs typeface="Arial" pitchFamily="34" charset="0"/>
                        </a:rPr>
                      </a:b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rPr>
                        <a:t>9.  </a:t>
                      </a:r>
                      <a: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t>Delprosess: Utarbeide aktivitetsplan</a:t>
                      </a: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rPr>
                        <a:t>10. </a:t>
                      </a:r>
                      <a: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t>Delprosess: Følge opp bruker</a:t>
                      </a: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rPr>
                        <a:t/>
                      </a:r>
                      <a:br>
                        <a:rPr kumimoji="0" lang="nb-NO" sz="1100" b="0" i="0" u="none" strike="noStrike" cap="none" normalizeH="0" baseline="0" dirty="0" smtClean="0">
                          <a:ln>
                            <a:noFill/>
                          </a:ln>
                          <a:solidFill>
                            <a:schemeClr val="tx1"/>
                          </a:solidFill>
                          <a:effectLst/>
                          <a:latin typeface="Arial" pitchFamily="34" charset="0"/>
                          <a:cs typeface="Arial" pitchFamily="34" charset="0"/>
                        </a:rPr>
                      </a:br>
                      <a:r>
                        <a:rPr kumimoji="0" lang="nb-NO" sz="1100" b="0" i="0" u="none" strike="noStrike" cap="none" normalizeH="0" baseline="0" dirty="0" smtClean="0">
                          <a:ln>
                            <a:noFill/>
                          </a:ln>
                          <a:solidFill>
                            <a:schemeClr val="tx1"/>
                          </a:solidFill>
                          <a:effectLst/>
                          <a:latin typeface="Arial" pitchFamily="34" charset="0"/>
                          <a:cs typeface="Arial" pitchFamily="34" charset="0"/>
                        </a:rPr>
                        <a:t/>
                      </a:r>
                      <a:br>
                        <a:rPr kumimoji="0" lang="nb-NO" sz="1100" b="0" i="0" u="none" strike="noStrike" cap="none" normalizeH="0" baseline="0" dirty="0" smtClean="0">
                          <a:ln>
                            <a:noFill/>
                          </a:ln>
                          <a:solidFill>
                            <a:schemeClr val="tx1"/>
                          </a:solidFill>
                          <a:effectLst/>
                          <a:latin typeface="Arial" pitchFamily="34" charset="0"/>
                          <a:cs typeface="Arial" pitchFamily="34" charset="0"/>
                        </a:rPr>
                      </a:b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p>
                      <a:pPr marL="381000" marR="0" lvl="0" indent="-381000" algn="l" defTabSz="914400" rtl="0" eaLnBrk="1" fontAlgn="base" latinLnBrk="0" hangingPunct="1">
                        <a:lnSpc>
                          <a:spcPct val="100000"/>
                        </a:lnSpc>
                        <a:spcBef>
                          <a:spcPct val="0"/>
                        </a:spcBef>
                        <a:spcAft>
                          <a:spcPct val="0"/>
                        </a:spcAft>
                        <a:buClrTx/>
                        <a:buSzTx/>
                        <a:buFontTx/>
                        <a:buNone/>
                        <a:tabLst/>
                      </a:pPr>
                      <a:r>
                        <a:rPr kumimoji="0" lang="nb-NO" sz="1100" b="0" i="0" u="none" strike="noStrike" cap="none" normalizeH="0" baseline="0" dirty="0" smtClean="0">
                          <a:ln>
                            <a:noFill/>
                          </a:ln>
                          <a:solidFill>
                            <a:schemeClr val="tx1"/>
                          </a:solidFill>
                          <a:effectLst/>
                          <a:latin typeface="Arial" pitchFamily="34" charset="0"/>
                          <a:cs typeface="Arial" pitchFamily="34" charset="0"/>
                        </a:rPr>
                        <a:t>12. </a:t>
                      </a:r>
                      <a:r>
                        <a:rPr kumimoji="0" lang="nb-NO" sz="1100" b="0" i="0" u="none" strike="noStrike" cap="none" normalizeH="0" baseline="0" dirty="0" smtClean="0">
                          <a:ln>
                            <a:noFill/>
                          </a:ln>
                          <a:solidFill>
                            <a:schemeClr val="tx1"/>
                          </a:solidFill>
                          <a:effectLst/>
                          <a:latin typeface="Arial" pitchFamily="34" charset="0"/>
                          <a:cs typeface="Arial" pitchFamily="34" charset="0"/>
                          <a:hlinkClick r:id="" action="ppaction://noaction"/>
                        </a:rPr>
                        <a:t>Overgang til rutine kvalitetssikring av AEV med utfall varig tilpasset innsats</a:t>
                      </a:r>
                      <a:endParaRPr kumimoji="0" lang="nb-NO" sz="1100" b="0" i="0" u="none" strike="noStrike" cap="none" normalizeH="0" baseline="0" dirty="0" smtClean="0">
                        <a:ln>
                          <a:noFill/>
                        </a:ln>
                        <a:solidFill>
                          <a:schemeClr val="tx1"/>
                        </a:solidFill>
                        <a:effectLst/>
                        <a:latin typeface="Arial" pitchFamily="34" charset="0"/>
                        <a:cs typeface="Arial" pitchFamily="34" charset="0"/>
                      </a:endParaRPr>
                    </a:p>
                  </a:txBody>
                  <a:tcPr marL="91431" marR="91431" marT="45696" marB="45696" horzOverflow="overflow">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7671" name="AutoShape 51"/>
          <p:cNvSpPr>
            <a:spLocks noChangeArrowheads="1"/>
          </p:cNvSpPr>
          <p:nvPr/>
        </p:nvSpPr>
        <p:spPr bwMode="auto">
          <a:xfrm>
            <a:off x="5403850" y="1490663"/>
            <a:ext cx="504825" cy="250825"/>
          </a:xfrm>
          <a:prstGeom prst="flowChartTerminator">
            <a:avLst/>
          </a:prstGeom>
          <a:solidFill>
            <a:srgbClr val="C30000"/>
          </a:solidFill>
          <a:ln w="28575">
            <a:solidFill>
              <a:srgbClr val="A4A39E"/>
            </a:solidFill>
            <a:miter lim="800000"/>
            <a:headEnd/>
            <a:tailEnd/>
          </a:ln>
        </p:spPr>
        <p:txBody>
          <a:bodyPr wrap="none" anchor="ctr"/>
          <a:lstStyle/>
          <a:p>
            <a:pPr algn="ctr" fontAlgn="base">
              <a:spcBef>
                <a:spcPct val="0"/>
              </a:spcBef>
              <a:spcAft>
                <a:spcPct val="0"/>
              </a:spcAft>
            </a:pPr>
            <a:r>
              <a:rPr lang="nb-NO" sz="1400">
                <a:solidFill>
                  <a:srgbClr val="FFFFFF"/>
                </a:solidFill>
                <a:cs typeface="Arial" charset="0"/>
              </a:rPr>
              <a:t>1</a:t>
            </a:r>
          </a:p>
        </p:txBody>
      </p:sp>
      <p:sp>
        <p:nvSpPr>
          <p:cNvPr id="29" name="Rombe 28"/>
          <p:cNvSpPr/>
          <p:nvPr/>
        </p:nvSpPr>
        <p:spPr>
          <a:xfrm>
            <a:off x="3625850" y="2222500"/>
            <a:ext cx="395288" cy="395288"/>
          </a:xfrm>
          <a:prstGeom prst="diamond">
            <a:avLst/>
          </a:prstGeom>
          <a:solidFill>
            <a:srgbClr val="F2F2F2"/>
          </a:solidFill>
          <a:ln>
            <a:solidFill>
              <a:srgbClr val="A4A3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b-NO" sz="1400" dirty="0">
                <a:solidFill>
                  <a:srgbClr val="675C53"/>
                </a:solidFill>
              </a:rPr>
              <a:t>3</a:t>
            </a:r>
          </a:p>
        </p:txBody>
      </p:sp>
      <p:cxnSp>
        <p:nvCxnSpPr>
          <p:cNvPr id="27673" name="Figur 36"/>
          <p:cNvCxnSpPr>
            <a:cxnSpLocks noChangeShapeType="1"/>
            <a:stCxn id="27671" idx="1"/>
            <a:endCxn id="27684" idx="0"/>
          </p:cNvCxnSpPr>
          <p:nvPr/>
        </p:nvCxnSpPr>
        <p:spPr bwMode="auto">
          <a:xfrm rot="10800000" flipV="1">
            <a:off x="3816350" y="1616075"/>
            <a:ext cx="1587500" cy="146050"/>
          </a:xfrm>
          <a:prstGeom prst="bentConnector2">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7674" name="TekstSylinder 17"/>
          <p:cNvSpPr txBox="1">
            <a:spLocks noChangeArrowheads="1"/>
          </p:cNvSpPr>
          <p:nvPr/>
        </p:nvSpPr>
        <p:spPr bwMode="auto">
          <a:xfrm>
            <a:off x="3983038" y="2219325"/>
            <a:ext cx="33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nb-NO" sz="1000">
                <a:solidFill>
                  <a:srgbClr val="675C53"/>
                </a:solidFill>
                <a:latin typeface="Calibri" pitchFamily="34" charset="0"/>
                <a:cs typeface="Arial" charset="0"/>
              </a:rPr>
              <a:t>Ja</a:t>
            </a:r>
          </a:p>
        </p:txBody>
      </p:sp>
      <p:sp>
        <p:nvSpPr>
          <p:cNvPr id="27675" name="TekstSylinder 17"/>
          <p:cNvSpPr txBox="1">
            <a:spLocks noChangeArrowheads="1"/>
          </p:cNvSpPr>
          <p:nvPr/>
        </p:nvSpPr>
        <p:spPr bwMode="auto">
          <a:xfrm>
            <a:off x="3484563" y="2538413"/>
            <a:ext cx="40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nb-NO" sz="1000">
                <a:solidFill>
                  <a:srgbClr val="675C53"/>
                </a:solidFill>
                <a:latin typeface="Calibri" pitchFamily="34" charset="0"/>
                <a:cs typeface="Arial" charset="0"/>
              </a:rPr>
              <a:t>Nei</a:t>
            </a:r>
          </a:p>
        </p:txBody>
      </p:sp>
      <p:sp>
        <p:nvSpPr>
          <p:cNvPr id="50" name="Rombe 49"/>
          <p:cNvSpPr/>
          <p:nvPr/>
        </p:nvSpPr>
        <p:spPr>
          <a:xfrm>
            <a:off x="3616325" y="3251200"/>
            <a:ext cx="431800" cy="431800"/>
          </a:xfrm>
          <a:prstGeom prst="diamond">
            <a:avLst/>
          </a:prstGeom>
          <a:solidFill>
            <a:srgbClr val="F2F2F2"/>
          </a:solidFill>
          <a:ln>
            <a:solidFill>
              <a:srgbClr val="A4A3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b-NO" sz="1400" dirty="0">
                <a:solidFill>
                  <a:srgbClr val="675C53"/>
                </a:solidFill>
              </a:rPr>
              <a:t>6</a:t>
            </a:r>
          </a:p>
        </p:txBody>
      </p:sp>
      <p:cxnSp>
        <p:nvCxnSpPr>
          <p:cNvPr id="51" name="Rett pil 50"/>
          <p:cNvCxnSpPr>
            <a:stCxn id="27690" idx="2"/>
            <a:endCxn id="50" idx="0"/>
          </p:cNvCxnSpPr>
          <p:nvPr/>
        </p:nvCxnSpPr>
        <p:spPr>
          <a:xfrm>
            <a:off x="3827463" y="3092450"/>
            <a:ext cx="4762" cy="1587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678" name="Figur 36"/>
          <p:cNvCxnSpPr>
            <a:cxnSpLocks noChangeShapeType="1"/>
            <a:stCxn id="50" idx="1"/>
            <a:endCxn id="27692" idx="1"/>
          </p:cNvCxnSpPr>
          <p:nvPr/>
        </p:nvCxnSpPr>
        <p:spPr bwMode="auto">
          <a:xfrm rot="10800000" flipV="1">
            <a:off x="3571875" y="3467100"/>
            <a:ext cx="31750" cy="1587500"/>
          </a:xfrm>
          <a:prstGeom prst="bentConnector3">
            <a:avLst>
              <a:gd name="adj1" fmla="val 3380000"/>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7679" name="TekstSylinder 65"/>
          <p:cNvSpPr txBox="1">
            <a:spLocks noChangeArrowheads="1"/>
          </p:cNvSpPr>
          <p:nvPr/>
        </p:nvSpPr>
        <p:spPr bwMode="auto">
          <a:xfrm>
            <a:off x="2536825" y="3276600"/>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nb-NO" sz="1000">
                <a:solidFill>
                  <a:srgbClr val="675C53"/>
                </a:solidFill>
                <a:latin typeface="Calibri" pitchFamily="34" charset="0"/>
                <a:cs typeface="Arial" charset="0"/>
              </a:rPr>
              <a:t>Situasjonsbestemt           innsats</a:t>
            </a:r>
          </a:p>
        </p:txBody>
      </p:sp>
      <p:sp>
        <p:nvSpPr>
          <p:cNvPr id="71" name="Rombe 70"/>
          <p:cNvSpPr/>
          <p:nvPr/>
        </p:nvSpPr>
        <p:spPr>
          <a:xfrm>
            <a:off x="3613150" y="4278313"/>
            <a:ext cx="431800" cy="431800"/>
          </a:xfrm>
          <a:prstGeom prst="diamond">
            <a:avLst/>
          </a:prstGeom>
          <a:solidFill>
            <a:srgbClr val="F2F2F2"/>
          </a:solidFill>
          <a:ln>
            <a:solidFill>
              <a:srgbClr val="A4A3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b-NO" sz="1400">
                <a:solidFill>
                  <a:srgbClr val="675C53"/>
                </a:solidFill>
              </a:rPr>
              <a:t>8</a:t>
            </a:r>
          </a:p>
        </p:txBody>
      </p:sp>
      <p:cxnSp>
        <p:nvCxnSpPr>
          <p:cNvPr id="72" name="Rett pil 71"/>
          <p:cNvCxnSpPr>
            <a:stCxn id="27691" idx="2"/>
            <a:endCxn id="71" idx="0"/>
          </p:cNvCxnSpPr>
          <p:nvPr/>
        </p:nvCxnSpPr>
        <p:spPr>
          <a:xfrm>
            <a:off x="3825875" y="4111625"/>
            <a:ext cx="3175" cy="1666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82" name="TekstSylinder 78"/>
          <p:cNvSpPr txBox="1">
            <a:spLocks noChangeArrowheads="1"/>
          </p:cNvSpPr>
          <p:nvPr/>
        </p:nvSpPr>
        <p:spPr bwMode="auto">
          <a:xfrm>
            <a:off x="3992563" y="4254500"/>
            <a:ext cx="782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50000"/>
              </a:spcAft>
            </a:pPr>
            <a:r>
              <a:rPr lang="nb-NO" sz="1000">
                <a:solidFill>
                  <a:srgbClr val="675C53"/>
                </a:solidFill>
                <a:latin typeface="Calibri" pitchFamily="34" charset="0"/>
                <a:cs typeface="Arial" charset="0"/>
              </a:rPr>
              <a:t>Std. innsats</a:t>
            </a:r>
          </a:p>
        </p:txBody>
      </p:sp>
      <p:sp>
        <p:nvSpPr>
          <p:cNvPr id="27683" name="TekstSylinder 88"/>
          <p:cNvSpPr txBox="1">
            <a:spLocks noChangeArrowheads="1"/>
          </p:cNvSpPr>
          <p:nvPr/>
        </p:nvSpPr>
        <p:spPr bwMode="auto">
          <a:xfrm>
            <a:off x="2459038" y="4564063"/>
            <a:ext cx="1589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nb-NO" sz="1000">
                <a:solidFill>
                  <a:srgbClr val="675C53"/>
                </a:solidFill>
                <a:latin typeface="Calibri" pitchFamily="34" charset="0"/>
                <a:cs typeface="Arial" charset="0"/>
              </a:rPr>
              <a:t>Sit.best., spesielt tilpas.   og varig tilpasset innsats</a:t>
            </a:r>
          </a:p>
        </p:txBody>
      </p:sp>
      <p:sp>
        <p:nvSpPr>
          <p:cNvPr id="27684" name="Rektangel 107"/>
          <p:cNvSpPr>
            <a:spLocks noChangeArrowheads="1"/>
          </p:cNvSpPr>
          <p:nvPr/>
        </p:nvSpPr>
        <p:spPr bwMode="auto">
          <a:xfrm>
            <a:off x="3565525" y="1762125"/>
            <a:ext cx="501650" cy="285750"/>
          </a:xfrm>
          <a:prstGeom prst="rect">
            <a:avLst/>
          </a:prstGeom>
          <a:solidFill>
            <a:srgbClr val="C30000"/>
          </a:solidFill>
          <a:ln w="25400" algn="ctr">
            <a:solidFill>
              <a:srgbClr val="A4A39E"/>
            </a:solidFill>
            <a:miter lim="800000"/>
            <a:headEnd/>
            <a:tailEnd/>
          </a:ln>
        </p:spPr>
        <p:txBody>
          <a:bodyPr anchor="ctr"/>
          <a:lstStyle/>
          <a:p>
            <a:pPr algn="ctr" fontAlgn="base">
              <a:spcBef>
                <a:spcPct val="0"/>
              </a:spcBef>
              <a:spcAft>
                <a:spcPct val="0"/>
              </a:spcAft>
            </a:pPr>
            <a:r>
              <a:rPr lang="nb-NO" sz="1400">
                <a:solidFill>
                  <a:srgbClr val="FFFFFF"/>
                </a:solidFill>
                <a:cs typeface="Arial" charset="0"/>
              </a:rPr>
              <a:t>2</a:t>
            </a:r>
          </a:p>
        </p:txBody>
      </p:sp>
      <p:cxnSp>
        <p:nvCxnSpPr>
          <p:cNvPr id="27685" name="Vinkel 64517"/>
          <p:cNvCxnSpPr>
            <a:cxnSpLocks noChangeShapeType="1"/>
            <a:stCxn id="29" idx="3"/>
          </p:cNvCxnSpPr>
          <p:nvPr/>
        </p:nvCxnSpPr>
        <p:spPr bwMode="auto">
          <a:xfrm>
            <a:off x="4033838" y="2420938"/>
            <a:ext cx="282575"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 name="Rett pil 95"/>
          <p:cNvCxnSpPr>
            <a:stCxn id="71" idx="2"/>
            <a:endCxn id="27692" idx="0"/>
          </p:cNvCxnSpPr>
          <p:nvPr/>
        </p:nvCxnSpPr>
        <p:spPr>
          <a:xfrm>
            <a:off x="3829050" y="4722813"/>
            <a:ext cx="6350" cy="176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Rett pil 99"/>
          <p:cNvCxnSpPr>
            <a:endCxn id="27693" idx="0"/>
          </p:cNvCxnSpPr>
          <p:nvPr/>
        </p:nvCxnSpPr>
        <p:spPr>
          <a:xfrm flipH="1">
            <a:off x="3844925" y="5224463"/>
            <a:ext cx="1588" cy="139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88" name="TekstSylinder 153"/>
          <p:cNvSpPr txBox="1">
            <a:spLocks noChangeArrowheads="1"/>
          </p:cNvSpPr>
          <p:nvPr/>
        </p:nvSpPr>
        <p:spPr bwMode="auto">
          <a:xfrm>
            <a:off x="2886075" y="3627438"/>
            <a:ext cx="1228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50000"/>
              </a:spcAft>
            </a:pPr>
            <a:r>
              <a:rPr lang="nb-NO" sz="1000">
                <a:solidFill>
                  <a:srgbClr val="675C53"/>
                </a:solidFill>
                <a:latin typeface="Calibri" pitchFamily="34" charset="0"/>
                <a:cs typeface="Arial" charset="0"/>
              </a:rPr>
              <a:t>Behov for AEV</a:t>
            </a:r>
          </a:p>
        </p:txBody>
      </p:sp>
      <p:cxnSp>
        <p:nvCxnSpPr>
          <p:cNvPr id="27689" name="Vinkel 17"/>
          <p:cNvCxnSpPr>
            <a:cxnSpLocks noChangeShapeType="1"/>
            <a:stCxn id="27693" idx="2"/>
            <a:endCxn id="27694" idx="0"/>
          </p:cNvCxnSpPr>
          <p:nvPr/>
        </p:nvCxnSpPr>
        <p:spPr bwMode="auto">
          <a:xfrm rot="16200000" flipH="1">
            <a:off x="4503737" y="5003801"/>
            <a:ext cx="492125" cy="1809750"/>
          </a:xfrm>
          <a:prstGeom prst="bentConnector3">
            <a:avLst>
              <a:gd name="adj1" fmla="val 50000"/>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7690" name="Rektangel 39"/>
          <p:cNvSpPr>
            <a:spLocks noChangeArrowheads="1"/>
          </p:cNvSpPr>
          <p:nvPr/>
        </p:nvSpPr>
        <p:spPr bwMode="auto">
          <a:xfrm>
            <a:off x="3576638" y="2806700"/>
            <a:ext cx="501650" cy="285750"/>
          </a:xfrm>
          <a:prstGeom prst="rect">
            <a:avLst/>
          </a:prstGeom>
          <a:solidFill>
            <a:srgbClr val="C30000"/>
          </a:solidFill>
          <a:ln w="25400" algn="ctr">
            <a:solidFill>
              <a:srgbClr val="A4A39E"/>
            </a:solidFill>
            <a:miter lim="800000"/>
            <a:headEnd/>
            <a:tailEnd/>
          </a:ln>
        </p:spPr>
        <p:txBody>
          <a:bodyPr anchor="ctr"/>
          <a:lstStyle/>
          <a:p>
            <a:pPr algn="ctr" fontAlgn="base">
              <a:spcBef>
                <a:spcPct val="0"/>
              </a:spcBef>
              <a:spcAft>
                <a:spcPct val="0"/>
              </a:spcAft>
            </a:pPr>
            <a:r>
              <a:rPr lang="nb-NO" sz="1400">
                <a:solidFill>
                  <a:srgbClr val="FFFFFF"/>
                </a:solidFill>
                <a:cs typeface="Arial" charset="0"/>
              </a:rPr>
              <a:t>5</a:t>
            </a:r>
          </a:p>
        </p:txBody>
      </p:sp>
      <p:sp>
        <p:nvSpPr>
          <p:cNvPr id="27691" name="Rektangel 42"/>
          <p:cNvSpPr>
            <a:spLocks noChangeArrowheads="1"/>
          </p:cNvSpPr>
          <p:nvPr/>
        </p:nvSpPr>
        <p:spPr bwMode="auto">
          <a:xfrm>
            <a:off x="3575050" y="3825875"/>
            <a:ext cx="501650" cy="285750"/>
          </a:xfrm>
          <a:prstGeom prst="rect">
            <a:avLst/>
          </a:prstGeom>
          <a:solidFill>
            <a:srgbClr val="C30000"/>
          </a:solidFill>
          <a:ln w="25400" algn="ctr">
            <a:solidFill>
              <a:srgbClr val="A4A39E"/>
            </a:solidFill>
            <a:miter lim="800000"/>
            <a:headEnd/>
            <a:tailEnd/>
          </a:ln>
        </p:spPr>
        <p:txBody>
          <a:bodyPr anchor="ctr"/>
          <a:lstStyle/>
          <a:p>
            <a:pPr algn="ctr" fontAlgn="base">
              <a:spcBef>
                <a:spcPct val="0"/>
              </a:spcBef>
              <a:spcAft>
                <a:spcPct val="0"/>
              </a:spcAft>
            </a:pPr>
            <a:r>
              <a:rPr lang="nb-NO" sz="1400">
                <a:solidFill>
                  <a:srgbClr val="FFFFFF"/>
                </a:solidFill>
                <a:cs typeface="Arial" charset="0"/>
              </a:rPr>
              <a:t>7</a:t>
            </a:r>
          </a:p>
        </p:txBody>
      </p:sp>
      <p:sp>
        <p:nvSpPr>
          <p:cNvPr id="27692" name="Rektangel 59"/>
          <p:cNvSpPr>
            <a:spLocks noChangeArrowheads="1"/>
          </p:cNvSpPr>
          <p:nvPr/>
        </p:nvSpPr>
        <p:spPr bwMode="auto">
          <a:xfrm>
            <a:off x="3584575" y="4911725"/>
            <a:ext cx="501650" cy="285750"/>
          </a:xfrm>
          <a:prstGeom prst="rect">
            <a:avLst/>
          </a:prstGeom>
          <a:solidFill>
            <a:srgbClr val="C30000"/>
          </a:solidFill>
          <a:ln w="25400" algn="ctr">
            <a:solidFill>
              <a:srgbClr val="A4A39E"/>
            </a:solidFill>
            <a:miter lim="800000"/>
            <a:headEnd/>
            <a:tailEnd/>
          </a:ln>
        </p:spPr>
        <p:txBody>
          <a:bodyPr anchor="ctr"/>
          <a:lstStyle/>
          <a:p>
            <a:pPr algn="ctr" fontAlgn="base">
              <a:spcBef>
                <a:spcPct val="0"/>
              </a:spcBef>
              <a:spcAft>
                <a:spcPct val="0"/>
              </a:spcAft>
            </a:pPr>
            <a:r>
              <a:rPr lang="nb-NO" sz="1400">
                <a:solidFill>
                  <a:srgbClr val="FFFFFF"/>
                </a:solidFill>
                <a:cs typeface="Arial" charset="0"/>
              </a:rPr>
              <a:t>9</a:t>
            </a:r>
          </a:p>
        </p:txBody>
      </p:sp>
      <p:sp>
        <p:nvSpPr>
          <p:cNvPr id="27693" name="Rektangel 62"/>
          <p:cNvSpPr>
            <a:spLocks noChangeArrowheads="1"/>
          </p:cNvSpPr>
          <p:nvPr/>
        </p:nvSpPr>
        <p:spPr bwMode="auto">
          <a:xfrm>
            <a:off x="3594100" y="5376863"/>
            <a:ext cx="501650" cy="285750"/>
          </a:xfrm>
          <a:prstGeom prst="rect">
            <a:avLst/>
          </a:prstGeom>
          <a:solidFill>
            <a:srgbClr val="C30000"/>
          </a:solidFill>
          <a:ln w="25400" algn="ctr">
            <a:solidFill>
              <a:srgbClr val="A4A39E"/>
            </a:solidFill>
            <a:miter lim="800000"/>
            <a:headEnd/>
            <a:tailEnd/>
          </a:ln>
        </p:spPr>
        <p:txBody>
          <a:bodyPr anchor="ctr"/>
          <a:lstStyle/>
          <a:p>
            <a:pPr algn="ctr" fontAlgn="base">
              <a:spcBef>
                <a:spcPct val="0"/>
              </a:spcBef>
              <a:spcAft>
                <a:spcPct val="0"/>
              </a:spcAft>
            </a:pPr>
            <a:r>
              <a:rPr lang="nb-NO" sz="1400">
                <a:solidFill>
                  <a:srgbClr val="FFFFFF"/>
                </a:solidFill>
                <a:cs typeface="Arial" charset="0"/>
              </a:rPr>
              <a:t>10</a:t>
            </a:r>
          </a:p>
        </p:txBody>
      </p:sp>
      <p:sp>
        <p:nvSpPr>
          <p:cNvPr id="27694" name="AutoShape 51"/>
          <p:cNvSpPr>
            <a:spLocks noChangeArrowheads="1"/>
          </p:cNvSpPr>
          <p:nvPr/>
        </p:nvSpPr>
        <p:spPr bwMode="auto">
          <a:xfrm>
            <a:off x="5402263" y="6154738"/>
            <a:ext cx="504825" cy="252412"/>
          </a:xfrm>
          <a:prstGeom prst="flowChartTerminator">
            <a:avLst/>
          </a:prstGeom>
          <a:solidFill>
            <a:srgbClr val="C30000"/>
          </a:solidFill>
          <a:ln w="28575">
            <a:solidFill>
              <a:srgbClr val="A4A39E"/>
            </a:solidFill>
            <a:miter lim="800000"/>
            <a:headEnd/>
            <a:tailEnd/>
          </a:ln>
        </p:spPr>
        <p:txBody>
          <a:bodyPr wrap="none" anchor="ctr"/>
          <a:lstStyle/>
          <a:p>
            <a:pPr algn="ctr" fontAlgn="base">
              <a:spcBef>
                <a:spcPct val="0"/>
              </a:spcBef>
              <a:spcAft>
                <a:spcPct val="0"/>
              </a:spcAft>
            </a:pPr>
            <a:r>
              <a:rPr lang="nb-NO" sz="1400">
                <a:solidFill>
                  <a:srgbClr val="FFFFFF"/>
                </a:solidFill>
                <a:cs typeface="Arial" charset="0"/>
              </a:rPr>
              <a:t>11</a:t>
            </a:r>
          </a:p>
        </p:txBody>
      </p:sp>
      <p:sp>
        <p:nvSpPr>
          <p:cNvPr id="27695" name="Rektangel 107"/>
          <p:cNvSpPr>
            <a:spLocks noChangeArrowheads="1"/>
          </p:cNvSpPr>
          <p:nvPr/>
        </p:nvSpPr>
        <p:spPr bwMode="auto">
          <a:xfrm>
            <a:off x="4329113" y="2278063"/>
            <a:ext cx="501650" cy="285750"/>
          </a:xfrm>
          <a:prstGeom prst="rect">
            <a:avLst/>
          </a:prstGeom>
          <a:solidFill>
            <a:srgbClr val="C30000"/>
          </a:solidFill>
          <a:ln w="25400" algn="ctr">
            <a:solidFill>
              <a:srgbClr val="A4A39E"/>
            </a:solidFill>
            <a:miter lim="800000"/>
            <a:headEnd/>
            <a:tailEnd/>
          </a:ln>
        </p:spPr>
        <p:txBody>
          <a:bodyPr anchor="ctr"/>
          <a:lstStyle/>
          <a:p>
            <a:pPr algn="ctr" fontAlgn="base">
              <a:spcBef>
                <a:spcPct val="0"/>
              </a:spcBef>
              <a:spcAft>
                <a:spcPct val="0"/>
              </a:spcAft>
            </a:pPr>
            <a:r>
              <a:rPr lang="nb-NO" sz="1400">
                <a:solidFill>
                  <a:srgbClr val="FFFFFF"/>
                </a:solidFill>
                <a:cs typeface="Arial" charset="0"/>
              </a:rPr>
              <a:t>4</a:t>
            </a:r>
          </a:p>
        </p:txBody>
      </p:sp>
      <p:cxnSp>
        <p:nvCxnSpPr>
          <p:cNvPr id="27696" name="AutoShape 57"/>
          <p:cNvCxnSpPr>
            <a:cxnSpLocks noChangeShapeType="1"/>
            <a:stCxn id="27693" idx="2"/>
            <a:endCxn id="27702" idx="0"/>
          </p:cNvCxnSpPr>
          <p:nvPr/>
        </p:nvCxnSpPr>
        <p:spPr bwMode="auto">
          <a:xfrm flipH="1">
            <a:off x="3843338" y="5675313"/>
            <a:ext cx="1587" cy="6683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97" name="AutoShape 59"/>
          <p:cNvCxnSpPr>
            <a:cxnSpLocks noChangeShapeType="1"/>
            <a:stCxn id="50" idx="3"/>
            <a:endCxn id="27693" idx="3"/>
          </p:cNvCxnSpPr>
          <p:nvPr/>
        </p:nvCxnSpPr>
        <p:spPr bwMode="auto">
          <a:xfrm>
            <a:off x="4060825" y="3467100"/>
            <a:ext cx="47625" cy="2052638"/>
          </a:xfrm>
          <a:prstGeom prst="bentConnector3">
            <a:avLst>
              <a:gd name="adj1" fmla="val 1606667"/>
            </a:avLst>
          </a:prstGeom>
          <a:noFill/>
          <a:ln w="1905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7698" name="Line 60"/>
          <p:cNvSpPr>
            <a:spLocks noChangeShapeType="1"/>
          </p:cNvSpPr>
          <p:nvPr/>
        </p:nvSpPr>
        <p:spPr bwMode="auto">
          <a:xfrm flipV="1">
            <a:off x="4060825" y="4489450"/>
            <a:ext cx="738188" cy="3175"/>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b-NO">
              <a:solidFill>
                <a:srgbClr val="675C53"/>
              </a:solidFill>
            </a:endParaRPr>
          </a:p>
        </p:txBody>
      </p:sp>
      <p:sp>
        <p:nvSpPr>
          <p:cNvPr id="27699" name="TekstSylinder 19"/>
          <p:cNvSpPr txBox="1">
            <a:spLocks noChangeArrowheads="1"/>
          </p:cNvSpPr>
          <p:nvPr/>
        </p:nvSpPr>
        <p:spPr bwMode="auto">
          <a:xfrm>
            <a:off x="4230688" y="3597275"/>
            <a:ext cx="887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50000"/>
              </a:spcAft>
            </a:pPr>
            <a:r>
              <a:rPr lang="nb-NO" sz="1000">
                <a:solidFill>
                  <a:srgbClr val="675C53"/>
                </a:solidFill>
                <a:latin typeface="Calibri" pitchFamily="34" charset="0"/>
                <a:cs typeface="Arial" charset="0"/>
              </a:rPr>
              <a:t>Standard innsats</a:t>
            </a:r>
          </a:p>
        </p:txBody>
      </p:sp>
      <p:cxnSp>
        <p:nvCxnSpPr>
          <p:cNvPr id="27700" name="Figur 36"/>
          <p:cNvCxnSpPr>
            <a:cxnSpLocks noChangeShapeType="1"/>
            <a:stCxn id="27684" idx="2"/>
            <a:endCxn id="29" idx="0"/>
          </p:cNvCxnSpPr>
          <p:nvPr/>
        </p:nvCxnSpPr>
        <p:spPr bwMode="auto">
          <a:xfrm rot="16200000" flipH="1">
            <a:off x="3745706" y="2131219"/>
            <a:ext cx="149225" cy="7938"/>
          </a:xfrm>
          <a:prstGeom prst="bentConnector3">
            <a:avLst>
              <a:gd name="adj1" fmla="val 50000"/>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7701" name="Figur 36"/>
          <p:cNvCxnSpPr>
            <a:cxnSpLocks noChangeShapeType="1"/>
            <a:stCxn id="29" idx="2"/>
            <a:endCxn id="27690" idx="0"/>
          </p:cNvCxnSpPr>
          <p:nvPr/>
        </p:nvCxnSpPr>
        <p:spPr bwMode="auto">
          <a:xfrm rot="16200000" flipH="1">
            <a:off x="3744120" y="2710656"/>
            <a:ext cx="163512" cy="3175"/>
          </a:xfrm>
          <a:prstGeom prst="bentConnector3">
            <a:avLst>
              <a:gd name="adj1" fmla="val 49514"/>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7702" name="AutoShape 51"/>
          <p:cNvSpPr>
            <a:spLocks noChangeArrowheads="1"/>
          </p:cNvSpPr>
          <p:nvPr/>
        </p:nvSpPr>
        <p:spPr bwMode="auto">
          <a:xfrm>
            <a:off x="3590925" y="6357938"/>
            <a:ext cx="504825" cy="252412"/>
          </a:xfrm>
          <a:prstGeom prst="flowChartTerminator">
            <a:avLst/>
          </a:prstGeom>
          <a:solidFill>
            <a:srgbClr val="C30000"/>
          </a:solidFill>
          <a:ln w="28575">
            <a:solidFill>
              <a:srgbClr val="A4A39E"/>
            </a:solidFill>
            <a:miter lim="800000"/>
            <a:headEnd/>
            <a:tailEnd/>
          </a:ln>
        </p:spPr>
        <p:txBody>
          <a:bodyPr wrap="none" anchor="ctr"/>
          <a:lstStyle/>
          <a:p>
            <a:pPr algn="ctr" fontAlgn="base">
              <a:spcBef>
                <a:spcPct val="0"/>
              </a:spcBef>
              <a:spcAft>
                <a:spcPct val="0"/>
              </a:spcAft>
            </a:pPr>
            <a:r>
              <a:rPr lang="nb-NO" sz="1400">
                <a:solidFill>
                  <a:srgbClr val="FFFFFF"/>
                </a:solidFill>
                <a:cs typeface="Arial" charset="0"/>
              </a:rPr>
              <a:t>12</a:t>
            </a:r>
          </a:p>
        </p:txBody>
      </p:sp>
      <p:cxnSp>
        <p:nvCxnSpPr>
          <p:cNvPr id="27703" name="Figur 36"/>
          <p:cNvCxnSpPr>
            <a:cxnSpLocks noChangeShapeType="1"/>
            <a:stCxn id="50" idx="2"/>
            <a:endCxn id="27691" idx="0"/>
          </p:cNvCxnSpPr>
          <p:nvPr/>
        </p:nvCxnSpPr>
        <p:spPr bwMode="auto">
          <a:xfrm rot="5400000">
            <a:off x="3770312" y="3751263"/>
            <a:ext cx="117475" cy="6350"/>
          </a:xfrm>
          <a:prstGeom prst="bentConnector3">
            <a:avLst>
              <a:gd name="adj1" fmla="val 50000"/>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7704" name="AutoShape 92">
            <a:hlinkClick r:id="" action="ppaction://hlinkshowjump?jump=lastslideviewed" highlightClick="1"/>
          </p:cNvPr>
          <p:cNvSpPr>
            <a:spLocks noChangeArrowheads="1"/>
          </p:cNvSpPr>
          <p:nvPr/>
        </p:nvSpPr>
        <p:spPr bwMode="auto">
          <a:xfrm>
            <a:off x="152400" y="133350"/>
            <a:ext cx="323850" cy="323850"/>
          </a:xfrm>
          <a:prstGeom prst="actionButtonReturn">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nb-NO">
              <a:solidFill>
                <a:srgbClr val="675C53"/>
              </a:solidFill>
            </a:endParaRPr>
          </a:p>
        </p:txBody>
      </p:sp>
      <p:sp>
        <p:nvSpPr>
          <p:cNvPr id="27705" name="AutoShape 62">
            <a:hlinkClick r:id="" action="ppaction://noaction" highlightClick="1"/>
          </p:cNvPr>
          <p:cNvSpPr>
            <a:spLocks noChangeArrowheads="1"/>
          </p:cNvSpPr>
          <p:nvPr/>
        </p:nvSpPr>
        <p:spPr bwMode="auto">
          <a:xfrm>
            <a:off x="576263" y="133350"/>
            <a:ext cx="323850" cy="323850"/>
          </a:xfrm>
          <a:prstGeom prst="actionButtonHome">
            <a:avLst/>
          </a:prstGeom>
          <a:solidFill>
            <a:schemeClr val="bg1"/>
          </a:solidFill>
          <a:ln w="9525">
            <a:solidFill>
              <a:srgbClr val="C0C0C0"/>
            </a:solidFill>
            <a:miter lim="800000"/>
            <a:headEnd/>
            <a:tailEnd/>
          </a:ln>
        </p:spPr>
        <p:txBody>
          <a:bodyPr wrap="none" anchor="ctr"/>
          <a:lstStyle/>
          <a:p>
            <a:pPr fontAlgn="base">
              <a:spcBef>
                <a:spcPct val="0"/>
              </a:spcBef>
              <a:spcAft>
                <a:spcPct val="0"/>
              </a:spcAft>
            </a:pPr>
            <a:endParaRPr lang="nb-NO">
              <a:solidFill>
                <a:srgbClr val="675C53"/>
              </a:solidFill>
            </a:endParaRPr>
          </a:p>
        </p:txBody>
      </p:sp>
      <p:sp>
        <p:nvSpPr>
          <p:cNvPr id="27706" name="AutoShape 23">
            <a:hlinkClick r:id="" action="ppaction://noaction" highlightClick="1"/>
          </p:cNvPr>
          <p:cNvSpPr>
            <a:spLocks noChangeArrowheads="1"/>
          </p:cNvSpPr>
          <p:nvPr/>
        </p:nvSpPr>
        <p:spPr bwMode="auto">
          <a:xfrm>
            <a:off x="1000125" y="133350"/>
            <a:ext cx="323850" cy="323850"/>
          </a:xfrm>
          <a:prstGeom prst="actionButtonHelp">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nb-NO" sz="2000">
              <a:solidFill>
                <a:srgbClr val="675C53"/>
              </a:solidFill>
            </a:endParaRPr>
          </a:p>
        </p:txBody>
      </p:sp>
      <p:sp>
        <p:nvSpPr>
          <p:cNvPr id="27707" name="AutoShape 29">
            <a:hlinkClick r:id="" action="ppaction://hlinkshowjump?jump=endshow" highlightClick="1"/>
          </p:cNvPr>
          <p:cNvSpPr>
            <a:spLocks noChangeArrowheads="1"/>
          </p:cNvSpPr>
          <p:nvPr/>
        </p:nvSpPr>
        <p:spPr bwMode="auto">
          <a:xfrm>
            <a:off x="1857375" y="130175"/>
            <a:ext cx="323850" cy="323850"/>
          </a:xfrm>
          <a:prstGeom prst="actionButtonBlank">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nb-NO" b="1">
                <a:solidFill>
                  <a:srgbClr val="A59D95"/>
                </a:solidFill>
              </a:rPr>
              <a:t>X</a:t>
            </a:r>
          </a:p>
        </p:txBody>
      </p:sp>
      <p:sp>
        <p:nvSpPr>
          <p:cNvPr id="27708" name="AutoShape 29">
            <a:hlinkClick r:id="" action="ppaction://noaction" highlightClick="1"/>
          </p:cNvPr>
          <p:cNvSpPr>
            <a:spLocks noChangeArrowheads="1"/>
          </p:cNvSpPr>
          <p:nvPr/>
        </p:nvSpPr>
        <p:spPr bwMode="auto">
          <a:xfrm>
            <a:off x="1425575" y="130175"/>
            <a:ext cx="323850" cy="323850"/>
          </a:xfrm>
          <a:prstGeom prst="actionButtonBlank">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nb-NO" b="1">
                <a:solidFill>
                  <a:srgbClr val="A59D95"/>
                </a:solidFill>
              </a:rPr>
              <a:t>F</a:t>
            </a:r>
          </a:p>
        </p:txBody>
      </p:sp>
      <p:cxnSp>
        <p:nvCxnSpPr>
          <p:cNvPr id="27709" name="AutoShape 65"/>
          <p:cNvCxnSpPr>
            <a:cxnSpLocks noChangeShapeType="1"/>
          </p:cNvCxnSpPr>
          <p:nvPr/>
        </p:nvCxnSpPr>
        <p:spPr bwMode="auto">
          <a:xfrm rot="5400000">
            <a:off x="4242594" y="2447132"/>
            <a:ext cx="293687" cy="571500"/>
          </a:xfrm>
          <a:prstGeom prst="bentConnector2">
            <a:avLst/>
          </a:prstGeom>
          <a:noFill/>
          <a:ln w="1905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7710" name="AutoShape 66"/>
          <p:cNvCxnSpPr>
            <a:cxnSpLocks noChangeShapeType="1"/>
          </p:cNvCxnSpPr>
          <p:nvPr/>
        </p:nvCxnSpPr>
        <p:spPr bwMode="auto">
          <a:xfrm rot="5400000">
            <a:off x="3634581" y="3947319"/>
            <a:ext cx="4384675" cy="1588"/>
          </a:xfrm>
          <a:prstGeom prst="bentConnector3">
            <a:avLst>
              <a:gd name="adj1" fmla="val 50000"/>
            </a:avLst>
          </a:prstGeom>
          <a:noFill/>
          <a:ln w="9525">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7711" name="TekstSylinder 1"/>
          <p:cNvSpPr txBox="1">
            <a:spLocks noChangeArrowheads="1"/>
          </p:cNvSpPr>
          <p:nvPr/>
        </p:nvSpPr>
        <p:spPr bwMode="auto">
          <a:xfrm>
            <a:off x="5484813" y="3379788"/>
            <a:ext cx="72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nb-NO" sz="1000">
                <a:solidFill>
                  <a:srgbClr val="675C53"/>
                </a:solidFill>
                <a:latin typeface="Calibri" pitchFamily="34" charset="0"/>
              </a:rPr>
              <a:t>Brukeren</a:t>
            </a:r>
          </a:p>
          <a:p>
            <a:pPr eaLnBrk="1" fontAlgn="base" hangingPunct="1">
              <a:spcBef>
                <a:spcPct val="0"/>
              </a:spcBef>
              <a:spcAft>
                <a:spcPct val="0"/>
              </a:spcAft>
            </a:pPr>
            <a:r>
              <a:rPr lang="nb-NO" sz="1000">
                <a:solidFill>
                  <a:srgbClr val="675C53"/>
                </a:solidFill>
                <a:latin typeface="Calibri" pitchFamily="34" charset="0"/>
              </a:rPr>
              <a:t>søker jobb</a:t>
            </a:r>
          </a:p>
        </p:txBody>
      </p:sp>
      <p:cxnSp>
        <p:nvCxnSpPr>
          <p:cNvPr id="27712" name="AutoShape 65"/>
          <p:cNvCxnSpPr>
            <a:cxnSpLocks noChangeShapeType="1"/>
            <a:stCxn id="27671" idx="2"/>
            <a:endCxn id="27690" idx="3"/>
          </p:cNvCxnSpPr>
          <p:nvPr/>
        </p:nvCxnSpPr>
        <p:spPr bwMode="auto">
          <a:xfrm rot="5400000">
            <a:off x="4276726" y="1570037"/>
            <a:ext cx="1193800" cy="1565275"/>
          </a:xfrm>
          <a:prstGeom prst="bentConnector2">
            <a:avLst/>
          </a:prstGeom>
          <a:noFill/>
          <a:ln w="19050">
            <a:solidFill>
              <a:schemeClr val="tx1"/>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945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FAGDAG KVP - TIRSDAG 03.12.13</a:t>
            </a:r>
            <a:endParaRPr lang="nb-NO" dirty="0"/>
          </a:p>
        </p:txBody>
      </p:sp>
      <p:sp>
        <p:nvSpPr>
          <p:cNvPr id="3" name="Plassholder for innhold 2"/>
          <p:cNvSpPr>
            <a:spLocks noGrp="1"/>
          </p:cNvSpPr>
          <p:nvPr>
            <p:ph idx="1"/>
          </p:nvPr>
        </p:nvSpPr>
        <p:spPr/>
        <p:txBody>
          <a:bodyPr/>
          <a:lstStyle/>
          <a:p>
            <a:pPr marL="0" indent="0">
              <a:buNone/>
            </a:pPr>
            <a:r>
              <a:rPr lang="nb-NO" sz="1800" dirty="0" smtClean="0">
                <a:latin typeface="+mj-lt"/>
              </a:rPr>
              <a:t>10.00 Velkommen og innledning v/ NAV fylke, Fylkesmannen og Arbeids- og velferdsdirektoratet </a:t>
            </a:r>
          </a:p>
          <a:p>
            <a:pPr marL="0" indent="0">
              <a:buNone/>
            </a:pPr>
            <a:r>
              <a:rPr lang="nb-NO" sz="1800" dirty="0" smtClean="0">
                <a:solidFill>
                  <a:srgbClr val="00B050"/>
                </a:solidFill>
                <a:latin typeface="+mj-lt"/>
              </a:rPr>
              <a:t>10.45 Pause</a:t>
            </a:r>
          </a:p>
          <a:p>
            <a:pPr marL="0" indent="0">
              <a:buNone/>
            </a:pPr>
            <a:r>
              <a:rPr lang="nb-NO" sz="1800" dirty="0" smtClean="0">
                <a:latin typeface="+mj-lt"/>
              </a:rPr>
              <a:t>11.00 KVP Innhold - Gruppearbeid </a:t>
            </a:r>
          </a:p>
          <a:p>
            <a:pPr marL="0" indent="0">
              <a:buNone/>
            </a:pPr>
            <a:r>
              <a:rPr lang="nb-NO" sz="1800" dirty="0" smtClean="0">
                <a:solidFill>
                  <a:srgbClr val="00B050"/>
                </a:solidFill>
                <a:latin typeface="+mj-lt"/>
              </a:rPr>
              <a:t>12.00 Lunsj</a:t>
            </a:r>
          </a:p>
          <a:p>
            <a:pPr marL="0" indent="0">
              <a:buNone/>
            </a:pPr>
            <a:r>
              <a:rPr lang="nb-NO" sz="1800" dirty="0" smtClean="0">
                <a:latin typeface="+mj-lt"/>
              </a:rPr>
              <a:t>12.45 KVP innhold v/NAV Molde og NAV Herøy</a:t>
            </a:r>
          </a:p>
          <a:p>
            <a:pPr marL="0" indent="0">
              <a:buNone/>
            </a:pPr>
            <a:r>
              <a:rPr lang="nb-NO" sz="1800" dirty="0" smtClean="0">
                <a:solidFill>
                  <a:srgbClr val="00B050"/>
                </a:solidFill>
                <a:latin typeface="+mj-lt"/>
              </a:rPr>
              <a:t>13.45 Pause</a:t>
            </a:r>
          </a:p>
          <a:p>
            <a:pPr marL="0" indent="0">
              <a:buNone/>
            </a:pPr>
            <a:r>
              <a:rPr lang="nb-NO" sz="1800" dirty="0" smtClean="0">
                <a:latin typeface="+mj-lt"/>
              </a:rPr>
              <a:t>14.00 AMO kurs tilpasset målgruppen – kravspesifikasjon v/NAV fylke</a:t>
            </a:r>
          </a:p>
          <a:p>
            <a:pPr marL="0" indent="0">
              <a:buNone/>
            </a:pPr>
            <a:r>
              <a:rPr lang="nb-NO" sz="1800" dirty="0" smtClean="0">
                <a:solidFill>
                  <a:srgbClr val="675C53"/>
                </a:solidFill>
                <a:latin typeface="+mj-lt"/>
              </a:rPr>
              <a:t>14.30 Arena – KVP funksjonen v/ Arbeids- og velferdsdirektoratet</a:t>
            </a:r>
          </a:p>
          <a:p>
            <a:pPr marL="0" indent="0">
              <a:buNone/>
            </a:pPr>
            <a:r>
              <a:rPr lang="nb-NO" sz="1800" dirty="0" smtClean="0">
                <a:solidFill>
                  <a:srgbClr val="675C53"/>
                </a:solidFill>
                <a:latin typeface="+mj-lt"/>
              </a:rPr>
              <a:t>15.30 Oppsummering av dagen</a:t>
            </a:r>
          </a:p>
          <a:p>
            <a:pPr marL="0" indent="0">
              <a:buNone/>
            </a:pPr>
            <a:r>
              <a:rPr lang="nb-NO" sz="1800" dirty="0" smtClean="0">
                <a:latin typeface="+mj-lt"/>
              </a:rPr>
              <a:t>15.45 Vel hjem og lykke til med KVP arbeidet!</a:t>
            </a:r>
            <a:endParaRPr lang="nb-NO" sz="1800" dirty="0">
              <a:latin typeface="+mj-lt"/>
            </a:endParaRPr>
          </a:p>
        </p:txBody>
      </p:sp>
    </p:spTree>
    <p:extLst>
      <p:ext uri="{BB962C8B-B14F-4D97-AF65-F5344CB8AC3E}">
        <p14:creationId xmlns:p14="http://schemas.microsoft.com/office/powerpoint/2010/main" val="267808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t>Hva vet dere om § 14 a?</a:t>
            </a:r>
            <a:endParaRPr lang="nb-NO" sz="3600" dirty="0"/>
          </a:p>
        </p:txBody>
      </p:sp>
      <p:sp>
        <p:nvSpPr>
          <p:cNvPr id="3" name="Plassholder for innhold 2"/>
          <p:cNvSpPr>
            <a:spLocks noGrp="1"/>
          </p:cNvSpPr>
          <p:nvPr>
            <p:ph idx="1"/>
          </p:nvPr>
        </p:nvSpPr>
        <p:spPr/>
        <p:txBody>
          <a:bodyPr/>
          <a:lstStyle/>
          <a:p>
            <a:r>
              <a:rPr lang="nb-NO" sz="3200" b="0" dirty="0"/>
              <a:t>«Summ» med </a:t>
            </a:r>
            <a:r>
              <a:rPr lang="nb-NO" sz="3200" b="0" dirty="0" smtClean="0"/>
              <a:t>sidemannen/gruppe </a:t>
            </a:r>
            <a:r>
              <a:rPr lang="nb-NO" sz="3200" b="0" dirty="0"/>
              <a:t>i 5 min, noter og del etterpå i plenum </a:t>
            </a:r>
            <a:endParaRPr lang="nb-NO" sz="3200" b="0" dirty="0" smtClean="0"/>
          </a:p>
          <a:p>
            <a:pPr marL="0" indent="0">
              <a:buNone/>
            </a:pPr>
            <a:endParaRPr lang="nb-NO" sz="3200" b="0" dirty="0" smtClean="0"/>
          </a:p>
          <a:p>
            <a:pPr lvl="1"/>
            <a:r>
              <a:rPr lang="nb-NO" sz="2800" b="0" dirty="0" smtClean="0"/>
              <a:t>Hva ligger til grunn for § 14 a</a:t>
            </a:r>
          </a:p>
          <a:p>
            <a:pPr lvl="1"/>
            <a:r>
              <a:rPr lang="nb-NO" sz="2800" b="0" dirty="0" smtClean="0"/>
              <a:t>Hvorfor er den viktig?</a:t>
            </a:r>
          </a:p>
          <a:p>
            <a:pPr lvl="1"/>
            <a:r>
              <a:rPr lang="nb-NO" sz="2800" b="0" dirty="0" smtClean="0"/>
              <a:t>Hva skal prosess og vedtak brukes til ?</a:t>
            </a:r>
            <a:endParaRPr lang="nb-NO" sz="2800" b="0" dirty="0"/>
          </a:p>
          <a:p>
            <a:pPr lvl="1"/>
            <a:endParaRPr lang="nb-NO" sz="2800" b="0" dirty="0"/>
          </a:p>
          <a:p>
            <a:pPr lvl="1"/>
            <a:r>
              <a:rPr lang="nb-NO" sz="2800" b="0" dirty="0" smtClean="0"/>
              <a:t>Kilder til regler og informasjon?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148" y="4585062"/>
            <a:ext cx="2292851" cy="18288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69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fill="hold"/>
                                        <p:tgtEl>
                                          <p:spTgt spid="4"/>
                                        </p:tgtEl>
                                        <p:attrNameLst>
                                          <p:attrName>ppt_x</p:attrName>
                                        </p:attrNameLst>
                                      </p:cBhvr>
                                      <p:tavLst>
                                        <p:tav tm="100000">
                                          <p:val>
                                            <p:strVal val="#ppt_x"/>
                                          </p:val>
                                        </p:tav>
                                        <p:tav>
                                          <p:val>
                                            <p:strVal val="#ppt_x"/>
                                          </p:val>
                                        </p:tav>
                                      </p:tavLst>
                                    </p:anim>
                                    <p:anim calcmode="lin" valueType="num">
                                      <p:cBhvr additive="repl">
                                        <p:cTn id="8" dur="500" fill="hold"/>
                                        <p:tgtEl>
                                          <p:spTgt spid="4"/>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fill="hold" nodeType="clickEffect">
                                  <p:stCondLst>
                                    <p:cond delay="0"/>
                                  </p:stCondLst>
                                  <p:childTnLst>
                                    <p:animRot by="21600000">
                                      <p:cBhvr additive="repl">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21" y="-26441"/>
            <a:ext cx="9271121" cy="695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dato 2"/>
          <p:cNvSpPr>
            <a:spLocks noGrp="1"/>
          </p:cNvSpPr>
          <p:nvPr>
            <p:ph type="dt" sz="half" idx="10"/>
          </p:nvPr>
        </p:nvSpPr>
        <p:spPr/>
        <p:txBody>
          <a:bodyPr/>
          <a:lstStyle/>
          <a:p>
            <a:pPr>
              <a:defRPr/>
            </a:pPr>
            <a:fld id="{07DD2912-933B-4EAD-BA95-7F81853791EB}" type="datetime1">
              <a:rPr lang="nb-NO" smtClean="0">
                <a:solidFill>
                  <a:prstClr val="black">
                    <a:tint val="75000"/>
                  </a:prstClr>
                </a:solidFill>
              </a:rPr>
              <a:t>09.12.2013</a:t>
            </a:fld>
            <a:endParaRPr lang="nb-NO">
              <a:solidFill>
                <a:prstClr val="black">
                  <a:tint val="75000"/>
                </a:prstClr>
              </a:solidFill>
            </a:endParaRPr>
          </a:p>
        </p:txBody>
      </p:sp>
    </p:spTree>
    <p:extLst>
      <p:ext uri="{BB962C8B-B14F-4D97-AF65-F5344CB8AC3E}">
        <p14:creationId xmlns:p14="http://schemas.microsoft.com/office/powerpoint/2010/main" val="440821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tel 1"/>
          <p:cNvSpPr>
            <a:spLocks noGrp="1"/>
          </p:cNvSpPr>
          <p:nvPr>
            <p:ph type="title"/>
          </p:nvPr>
        </p:nvSpPr>
        <p:spPr>
          <a:xfrm>
            <a:off x="468313" y="620713"/>
            <a:ext cx="7256462" cy="1077458"/>
          </a:xfrm>
        </p:spPr>
        <p:txBody>
          <a:bodyPr/>
          <a:lstStyle/>
          <a:p>
            <a:r>
              <a:rPr lang="nb-NO" dirty="0" smtClean="0"/>
              <a:t/>
            </a:r>
            <a:br>
              <a:rPr lang="nb-NO" dirty="0" smtClean="0"/>
            </a:br>
            <a:r>
              <a:rPr lang="nb-NO" dirty="0" smtClean="0"/>
              <a:t/>
            </a:r>
            <a:br>
              <a:rPr lang="nb-NO" dirty="0" smtClean="0"/>
            </a:br>
            <a:r>
              <a:rPr lang="nb-NO" dirty="0" smtClean="0"/>
              <a:t>Vedtak og klage </a:t>
            </a:r>
            <a:r>
              <a:rPr lang="nb-NO" b="0" dirty="0" smtClean="0"/>
              <a:t>(se merknadene til 29 i rundskrivet + </a:t>
            </a:r>
            <a:r>
              <a:rPr lang="nb-NO" b="0" dirty="0" err="1" smtClean="0"/>
              <a:t>kap</a:t>
            </a:r>
            <a:r>
              <a:rPr lang="nb-NO" b="0" dirty="0" smtClean="0"/>
              <a:t>. 5 om saksbehandlingen</a:t>
            </a:r>
            <a:br>
              <a:rPr lang="nb-NO" b="0" dirty="0" smtClean="0"/>
            </a:br>
            <a:endParaRPr lang="nb-NO" b="0" dirty="0" smtClean="0"/>
          </a:p>
        </p:txBody>
      </p:sp>
      <p:sp>
        <p:nvSpPr>
          <p:cNvPr id="55299" name="Plassholder for innhold 2"/>
          <p:cNvSpPr>
            <a:spLocks noGrp="1"/>
          </p:cNvSpPr>
          <p:nvPr>
            <p:ph idx="1"/>
          </p:nvPr>
        </p:nvSpPr>
        <p:spPr/>
        <p:txBody>
          <a:bodyPr/>
          <a:lstStyle/>
          <a:p>
            <a:r>
              <a:rPr lang="nb-NO" b="0" dirty="0" smtClean="0"/>
              <a:t>Avgjørelse om KVP med tilhørende stønad er enkeltvedtak</a:t>
            </a:r>
            <a:endParaRPr lang="nb-NO" b="0" dirty="0"/>
          </a:p>
          <a:p>
            <a:pPr lvl="1"/>
            <a:endParaRPr lang="nb-NO" sz="500" b="0" dirty="0" smtClean="0"/>
          </a:p>
          <a:p>
            <a:pPr lvl="1"/>
            <a:r>
              <a:rPr lang="nb-NO" b="0" dirty="0" smtClean="0"/>
              <a:t>Saksbehandlingsreglene må følges</a:t>
            </a:r>
          </a:p>
          <a:p>
            <a:pPr lvl="1"/>
            <a:r>
              <a:rPr lang="nb-NO" b="0" dirty="0" smtClean="0"/>
              <a:t>Søknader må behandles uten ugrunnet opphold</a:t>
            </a:r>
          </a:p>
          <a:p>
            <a:pPr lvl="1"/>
            <a:endParaRPr lang="nb-NO" sz="500" b="0" dirty="0" smtClean="0"/>
          </a:p>
          <a:p>
            <a:pPr marL="436562" indent="-342900"/>
            <a:r>
              <a:rPr lang="nb-NO" b="0" dirty="0" smtClean="0"/>
              <a:t>Varigheten av programmet skal fremgå av innvilgelsesvedtaket </a:t>
            </a:r>
          </a:p>
          <a:p>
            <a:pPr marL="792162" lvl="1" indent="-342900"/>
            <a:endParaRPr lang="nb-NO" sz="500" b="0" dirty="0" smtClean="0"/>
          </a:p>
          <a:p>
            <a:pPr lvl="1"/>
            <a:r>
              <a:rPr lang="nb-NO" b="0" dirty="0" smtClean="0"/>
              <a:t>Programmet løper fra iverksettelsestidspunktet</a:t>
            </a:r>
          </a:p>
          <a:p>
            <a:pPr marL="436562" indent="-342900"/>
            <a:r>
              <a:rPr lang="nb-NO" b="0" dirty="0" smtClean="0"/>
              <a:t>Fylkesmannen er klageinstans</a:t>
            </a:r>
          </a:p>
          <a:p>
            <a:pPr marL="436562" indent="-342900"/>
            <a:r>
              <a:rPr lang="nb-NO" b="0" dirty="0" smtClean="0"/>
              <a:t>NAV klageinstans behandler saker etter  NAV-loven § 14a</a:t>
            </a:r>
          </a:p>
          <a:p>
            <a:pPr lvl="2"/>
            <a:endParaRPr lang="nb-NO" sz="500" b="0" dirty="0" smtClean="0"/>
          </a:p>
          <a:p>
            <a:pPr lvl="1"/>
            <a:r>
              <a:rPr lang="nb-NO" b="0" dirty="0" smtClean="0"/>
              <a:t>Viktig med riktig informasjon til klager</a:t>
            </a:r>
          </a:p>
          <a:p>
            <a:pPr lvl="1"/>
            <a:endParaRPr lang="nb-NO" b="0" dirty="0" smtClean="0"/>
          </a:p>
          <a:p>
            <a:pPr lvl="1"/>
            <a:r>
              <a:rPr lang="nb-NO" b="0" dirty="0" smtClean="0"/>
              <a:t>Fylkesmannen kan kun </a:t>
            </a:r>
            <a:r>
              <a:rPr lang="nb-NO" b="0" u="sng" dirty="0" smtClean="0"/>
              <a:t>stadfeste</a:t>
            </a:r>
            <a:r>
              <a:rPr lang="nb-NO" b="0" dirty="0" smtClean="0"/>
              <a:t> avslag som følger av at arbeidsevnen ikke er nedsatt etter § 14a-vurderingen</a:t>
            </a:r>
          </a:p>
          <a:p>
            <a:pPr lvl="1"/>
            <a:endParaRPr lang="nb-NO" sz="500" dirty="0" smtClean="0"/>
          </a:p>
          <a:p>
            <a:pPr lvl="1"/>
            <a:endParaRPr lang="nb-NO" sz="500" dirty="0" smtClean="0"/>
          </a:p>
          <a:p>
            <a:endParaRPr lang="nb-NO" dirty="0" smtClean="0"/>
          </a:p>
          <a:p>
            <a:endParaRPr lang="nb-NO" dirty="0" smtClean="0"/>
          </a:p>
          <a:p>
            <a:endParaRPr lang="nb-NO" dirty="0" smtClean="0"/>
          </a:p>
          <a:p>
            <a:endParaRPr lang="nb-NO" dirty="0" smtClean="0"/>
          </a:p>
          <a:p>
            <a:endParaRPr lang="nb-NO" dirty="0" smtClean="0"/>
          </a:p>
        </p:txBody>
      </p:sp>
    </p:spTree>
    <p:extLst>
      <p:ext uri="{BB962C8B-B14F-4D97-AF65-F5344CB8AC3E}">
        <p14:creationId xmlns:p14="http://schemas.microsoft.com/office/powerpoint/2010/main" val="1075920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a:xfrm>
            <a:off x="447675" y="257175"/>
            <a:ext cx="7869238" cy="1136650"/>
          </a:xfrm>
        </p:spPr>
        <p:txBody>
          <a:bodyPr/>
          <a:lstStyle/>
          <a:p>
            <a:pPr marL="533400" indent="-533400"/>
            <a:r>
              <a:rPr lang="nb-NO" sz="3000" dirty="0" smtClean="0"/>
              <a:t>Vedtak</a:t>
            </a:r>
            <a:endParaRPr lang="nb-NO" sz="2600" dirty="0"/>
          </a:p>
        </p:txBody>
      </p:sp>
      <p:sp>
        <p:nvSpPr>
          <p:cNvPr id="1397763" name="Rectangle 3"/>
          <p:cNvSpPr>
            <a:spLocks noGrp="1" noChangeArrowheads="1"/>
          </p:cNvSpPr>
          <p:nvPr>
            <p:ph type="body" idx="1"/>
          </p:nvPr>
        </p:nvSpPr>
        <p:spPr>
          <a:xfrm>
            <a:off x="395288" y="1557338"/>
            <a:ext cx="8372475" cy="4930775"/>
          </a:xfrm>
        </p:spPr>
        <p:txBody>
          <a:bodyPr/>
          <a:lstStyle/>
          <a:p>
            <a:pPr>
              <a:lnSpc>
                <a:spcPct val="90000"/>
              </a:lnSpc>
              <a:buFont typeface="Wingdings" pitchFamily="2" charset="2"/>
              <a:buNone/>
            </a:pPr>
            <a:r>
              <a:rPr lang="nb-NO" sz="2400" dirty="0"/>
              <a:t>Det skal fattes vedtak om:</a:t>
            </a:r>
          </a:p>
          <a:p>
            <a:pPr>
              <a:lnSpc>
                <a:spcPct val="90000"/>
              </a:lnSpc>
            </a:pPr>
            <a:r>
              <a:rPr lang="nb-NO" sz="2300" b="0" dirty="0"/>
              <a:t>tildeling av kvalifiseringsprogram</a:t>
            </a:r>
          </a:p>
          <a:p>
            <a:pPr>
              <a:lnSpc>
                <a:spcPct val="90000"/>
              </a:lnSpc>
            </a:pPr>
            <a:r>
              <a:rPr lang="nb-NO" sz="2300" b="0" dirty="0"/>
              <a:t>forlengelse av programmet</a:t>
            </a:r>
          </a:p>
          <a:p>
            <a:pPr>
              <a:lnSpc>
                <a:spcPct val="90000"/>
              </a:lnSpc>
            </a:pPr>
            <a:r>
              <a:rPr lang="nb-NO" sz="2300" b="0" dirty="0"/>
              <a:t>tildeling av kvalifiseringsstønad</a:t>
            </a:r>
          </a:p>
          <a:p>
            <a:pPr>
              <a:lnSpc>
                <a:spcPct val="90000"/>
              </a:lnSpc>
            </a:pPr>
            <a:r>
              <a:rPr lang="nb-NO" sz="2300" b="0" dirty="0"/>
              <a:t>avgjørelse om å ikke utarbeide individuell plan</a:t>
            </a:r>
          </a:p>
          <a:p>
            <a:pPr>
              <a:lnSpc>
                <a:spcPct val="90000"/>
              </a:lnSpc>
            </a:pPr>
            <a:r>
              <a:rPr lang="nb-NO" sz="2300" b="0" dirty="0"/>
              <a:t>stans av kvalifiseringsprogram</a:t>
            </a:r>
          </a:p>
          <a:p>
            <a:pPr>
              <a:lnSpc>
                <a:spcPct val="90000"/>
              </a:lnSpc>
            </a:pPr>
            <a:r>
              <a:rPr lang="nb-NO" sz="2300" b="0" dirty="0"/>
              <a:t>permisjon fra kvalifiseringsprogram</a:t>
            </a:r>
          </a:p>
          <a:p>
            <a:pPr>
              <a:lnSpc>
                <a:spcPct val="90000"/>
              </a:lnSpc>
            </a:pPr>
            <a:r>
              <a:rPr lang="nb-NO" sz="2300" b="0" dirty="0" smtClean="0"/>
              <a:t>Refusjon (ny – gjelder også uførepensjon)</a:t>
            </a:r>
            <a:endParaRPr lang="nb-NO" sz="2300" b="0" dirty="0"/>
          </a:p>
          <a:p>
            <a:pPr>
              <a:lnSpc>
                <a:spcPct val="90000"/>
              </a:lnSpc>
              <a:buFont typeface="Wingdings" pitchFamily="2" charset="2"/>
              <a:buNone/>
            </a:pPr>
            <a:r>
              <a:rPr lang="nb-NO" sz="2400" dirty="0"/>
              <a:t>Det skal </a:t>
            </a:r>
            <a:r>
              <a:rPr lang="nb-NO" sz="2400" u="sng" dirty="0"/>
              <a:t>ikke</a:t>
            </a:r>
            <a:r>
              <a:rPr lang="nb-NO" sz="2400" dirty="0"/>
              <a:t> fattes vedtak om: </a:t>
            </a:r>
          </a:p>
          <a:p>
            <a:pPr>
              <a:lnSpc>
                <a:spcPct val="90000"/>
              </a:lnSpc>
            </a:pPr>
            <a:r>
              <a:rPr lang="nb-NO" sz="2300" dirty="0">
                <a:solidFill>
                  <a:schemeClr val="tx2"/>
                </a:solidFill>
              </a:rPr>
              <a:t>programmets </a:t>
            </a:r>
            <a:r>
              <a:rPr lang="nb-NO" sz="2300" dirty="0" smtClean="0">
                <a:solidFill>
                  <a:schemeClr val="tx2"/>
                </a:solidFill>
              </a:rPr>
              <a:t>innhold som er vedlegg til vedtaket</a:t>
            </a:r>
            <a:endParaRPr lang="nb-NO" sz="2300" dirty="0">
              <a:solidFill>
                <a:schemeClr val="tx2"/>
              </a:solidFill>
            </a:endParaRPr>
          </a:p>
          <a:p>
            <a:pPr>
              <a:lnSpc>
                <a:spcPct val="90000"/>
              </a:lnSpc>
              <a:buFont typeface="Wingdings" pitchFamily="2" charset="2"/>
              <a:buNone/>
            </a:pPr>
            <a:endParaRPr lang="nb-NO" dirty="0"/>
          </a:p>
          <a:p>
            <a:pPr>
              <a:lnSpc>
                <a:spcPct val="90000"/>
              </a:lnSpc>
              <a:buFont typeface="Wingdings" pitchFamily="2" charset="2"/>
              <a:buNone/>
            </a:pPr>
            <a:endParaRPr lang="nb-NO" dirty="0"/>
          </a:p>
        </p:txBody>
      </p:sp>
    </p:spTree>
    <p:extLst>
      <p:ext uri="{BB962C8B-B14F-4D97-AF65-F5344CB8AC3E}">
        <p14:creationId xmlns:p14="http://schemas.microsoft.com/office/powerpoint/2010/main" val="2437776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AutoShape 2"/>
          <p:cNvSpPr>
            <a:spLocks noChangeArrowheads="1"/>
          </p:cNvSpPr>
          <p:nvPr/>
        </p:nvSpPr>
        <p:spPr bwMode="auto">
          <a:xfrm>
            <a:off x="7315200" y="3733800"/>
            <a:ext cx="1433513" cy="838200"/>
          </a:xfrm>
          <a:prstGeom prst="wedgeEllipseCallout">
            <a:avLst>
              <a:gd name="adj1" fmla="val -45347"/>
              <a:gd name="adj2" fmla="val 90343"/>
            </a:avLst>
          </a:prstGeom>
          <a:gradFill rotWithShape="0">
            <a:gsLst>
              <a:gs pos="0">
                <a:schemeClr val="bg1"/>
              </a:gs>
              <a:gs pos="100000">
                <a:srgbClr val="FFFF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nb-NO" sz="2400">
                <a:solidFill>
                  <a:srgbClr val="675C53"/>
                </a:solidFill>
                <a:latin typeface="Times" pitchFamily="18" charset="0"/>
              </a:rPr>
              <a:t>WOW</a:t>
            </a:r>
          </a:p>
        </p:txBody>
      </p:sp>
      <p:sp>
        <p:nvSpPr>
          <p:cNvPr id="1172483" name="AutoShape 3" descr="Bukett"/>
          <p:cNvSpPr>
            <a:spLocks noChangeArrowheads="1"/>
          </p:cNvSpPr>
          <p:nvPr/>
        </p:nvSpPr>
        <p:spPr bwMode="auto">
          <a:xfrm>
            <a:off x="6553200" y="4800600"/>
            <a:ext cx="1295400" cy="1219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600" b="1">
                <a:solidFill>
                  <a:srgbClr val="675C53"/>
                </a:solidFill>
                <a:latin typeface="Times" pitchFamily="18" charset="0"/>
              </a:rPr>
              <a:t>Boksen </a:t>
            </a:r>
          </a:p>
          <a:p>
            <a:pPr algn="ctr" eaLnBrk="0" fontAlgn="base" hangingPunct="0">
              <a:spcBef>
                <a:spcPct val="0"/>
              </a:spcBef>
              <a:spcAft>
                <a:spcPct val="0"/>
              </a:spcAft>
            </a:pPr>
            <a:r>
              <a:rPr lang="nb-NO" sz="1600" b="1">
                <a:solidFill>
                  <a:srgbClr val="675C53"/>
                </a:solidFill>
                <a:latin typeface="Times" pitchFamily="18" charset="0"/>
              </a:rPr>
              <a:t>med </a:t>
            </a:r>
          </a:p>
          <a:p>
            <a:pPr algn="ctr" eaLnBrk="0" fontAlgn="base" hangingPunct="0">
              <a:spcBef>
                <a:spcPct val="0"/>
              </a:spcBef>
              <a:spcAft>
                <a:spcPct val="0"/>
              </a:spcAft>
            </a:pPr>
            <a:r>
              <a:rPr lang="nb-NO" sz="1600" b="1">
                <a:solidFill>
                  <a:srgbClr val="675C53"/>
                </a:solidFill>
                <a:latin typeface="Times" pitchFamily="18" charset="0"/>
              </a:rPr>
              <a:t>det </a:t>
            </a:r>
          </a:p>
          <a:p>
            <a:pPr algn="ctr" eaLnBrk="0" fontAlgn="base" hangingPunct="0">
              <a:spcBef>
                <a:spcPct val="0"/>
              </a:spcBef>
              <a:spcAft>
                <a:spcPct val="0"/>
              </a:spcAft>
            </a:pPr>
            <a:r>
              <a:rPr lang="nb-NO" sz="1600" b="1">
                <a:solidFill>
                  <a:srgbClr val="675C53"/>
                </a:solidFill>
                <a:latin typeface="Times" pitchFamily="18" charset="0"/>
              </a:rPr>
              <a:t>rare i </a:t>
            </a:r>
          </a:p>
        </p:txBody>
      </p:sp>
      <p:sp>
        <p:nvSpPr>
          <p:cNvPr id="1172484" name="Oval 4"/>
          <p:cNvSpPr>
            <a:spLocks noChangeArrowheads="1"/>
          </p:cNvSpPr>
          <p:nvPr/>
        </p:nvSpPr>
        <p:spPr bwMode="auto">
          <a:xfrm>
            <a:off x="4343400" y="3886200"/>
            <a:ext cx="304800" cy="1143000"/>
          </a:xfrm>
          <a:prstGeom prst="ellipse">
            <a:avLst/>
          </a:prstGeom>
          <a:solidFill>
            <a:schemeClr val="accent1"/>
          </a:solidFill>
          <a:ln w="9525">
            <a:solidFill>
              <a:schemeClr val="tx1"/>
            </a:solidFill>
            <a:round/>
            <a:headEnd/>
            <a:tailEnd/>
          </a:ln>
          <a:effectLst>
            <a:outerShdw dist="107763" dir="13500000" sx="75000" sy="75000" algn="tl" rotWithShape="0">
              <a:schemeClr val="bg2"/>
            </a:outerShdw>
          </a:effec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85" name="Rectangle 5"/>
          <p:cNvSpPr>
            <a:spLocks noChangeArrowheads="1"/>
          </p:cNvSpPr>
          <p:nvPr/>
        </p:nvSpPr>
        <p:spPr bwMode="auto">
          <a:xfrm>
            <a:off x="6019800" y="4191000"/>
            <a:ext cx="762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86" name="Rectangle 6"/>
          <p:cNvSpPr>
            <a:spLocks noChangeArrowheads="1"/>
          </p:cNvSpPr>
          <p:nvPr/>
        </p:nvSpPr>
        <p:spPr bwMode="auto">
          <a:xfrm>
            <a:off x="5943600" y="4191000"/>
            <a:ext cx="76200" cy="1066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87" name="Line 7"/>
          <p:cNvSpPr>
            <a:spLocks noChangeShapeType="1"/>
          </p:cNvSpPr>
          <p:nvPr/>
        </p:nvSpPr>
        <p:spPr bwMode="auto">
          <a:xfrm>
            <a:off x="2286000" y="4267200"/>
            <a:ext cx="152400" cy="91440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88" name="Line 8"/>
          <p:cNvSpPr>
            <a:spLocks noChangeShapeType="1"/>
          </p:cNvSpPr>
          <p:nvPr/>
        </p:nvSpPr>
        <p:spPr bwMode="auto">
          <a:xfrm>
            <a:off x="1981200" y="4343400"/>
            <a:ext cx="152400" cy="914400"/>
          </a:xfrm>
          <a:prstGeom prst="line">
            <a:avLst/>
          </a:prstGeom>
          <a:noFill/>
          <a:ln w="57150" cmpd="thickThin">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89" name="Rectangle 9"/>
          <p:cNvSpPr>
            <a:spLocks noChangeArrowheads="1"/>
          </p:cNvSpPr>
          <p:nvPr/>
        </p:nvSpPr>
        <p:spPr bwMode="auto">
          <a:xfrm>
            <a:off x="2057400" y="3886200"/>
            <a:ext cx="762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0" name="Rectangle 10"/>
          <p:cNvSpPr>
            <a:spLocks noChangeArrowheads="1"/>
          </p:cNvSpPr>
          <p:nvPr/>
        </p:nvSpPr>
        <p:spPr bwMode="auto">
          <a:xfrm>
            <a:off x="2819400" y="3733800"/>
            <a:ext cx="152400" cy="1371600"/>
          </a:xfrm>
          <a:prstGeom prst="rect">
            <a:avLst/>
          </a:prstGeom>
          <a:solidFill>
            <a:srgbClr val="FFB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1" name="Rectangle 11"/>
          <p:cNvSpPr>
            <a:spLocks noChangeArrowheads="1"/>
          </p:cNvSpPr>
          <p:nvPr/>
        </p:nvSpPr>
        <p:spPr bwMode="auto">
          <a:xfrm rot="-839486">
            <a:off x="2514600" y="4419600"/>
            <a:ext cx="304800" cy="1143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2" name="Oval 12"/>
          <p:cNvSpPr>
            <a:spLocks noChangeArrowheads="1"/>
          </p:cNvSpPr>
          <p:nvPr/>
        </p:nvSpPr>
        <p:spPr bwMode="auto">
          <a:xfrm>
            <a:off x="3886200" y="4648200"/>
            <a:ext cx="304800" cy="304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3" name="Oval 13"/>
          <p:cNvSpPr>
            <a:spLocks noChangeArrowheads="1"/>
          </p:cNvSpPr>
          <p:nvPr/>
        </p:nvSpPr>
        <p:spPr bwMode="auto">
          <a:xfrm>
            <a:off x="5334000" y="4648200"/>
            <a:ext cx="304800" cy="304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4" name="Rectangle 14"/>
          <p:cNvSpPr>
            <a:spLocks noChangeArrowheads="1"/>
          </p:cNvSpPr>
          <p:nvPr/>
        </p:nvSpPr>
        <p:spPr bwMode="auto">
          <a:xfrm rot="-839486">
            <a:off x="3733800" y="4343400"/>
            <a:ext cx="304800" cy="1143000"/>
          </a:xfrm>
          <a:prstGeom prst="rect">
            <a:avLst/>
          </a:prstGeom>
          <a:solidFill>
            <a:srgbClr val="FFB000"/>
          </a:solidFill>
          <a:ln w="9525">
            <a:solidFill>
              <a:schemeClr val="tx1"/>
            </a:solidFill>
            <a:miter lim="800000"/>
            <a:headEnd/>
            <a:tailEnd/>
          </a:ln>
          <a:effectLst>
            <a:outerShdw dist="107763" dir="13500000" sx="125000" sy="125000" algn="br" rotWithShape="0">
              <a:schemeClr val="bg2"/>
            </a:outerShdw>
          </a:effec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5" name="AutoShape 15"/>
          <p:cNvSpPr>
            <a:spLocks noChangeArrowheads="1"/>
          </p:cNvSpPr>
          <p:nvPr/>
        </p:nvSpPr>
        <p:spPr bwMode="auto">
          <a:xfrm>
            <a:off x="1295400" y="4038600"/>
            <a:ext cx="304800" cy="12954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5C742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6" name="Oval 16"/>
          <p:cNvSpPr>
            <a:spLocks noChangeArrowheads="1"/>
          </p:cNvSpPr>
          <p:nvPr/>
        </p:nvSpPr>
        <p:spPr bwMode="auto">
          <a:xfrm>
            <a:off x="990600" y="4572000"/>
            <a:ext cx="304800" cy="304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7" name="Rectangle 17"/>
          <p:cNvSpPr>
            <a:spLocks noChangeArrowheads="1"/>
          </p:cNvSpPr>
          <p:nvPr/>
        </p:nvSpPr>
        <p:spPr bwMode="auto">
          <a:xfrm rot="-839486">
            <a:off x="530225" y="3800475"/>
            <a:ext cx="304800" cy="1143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8" name="Rectangle 18"/>
          <p:cNvSpPr>
            <a:spLocks noChangeArrowheads="1"/>
          </p:cNvSpPr>
          <p:nvPr/>
        </p:nvSpPr>
        <p:spPr bwMode="auto">
          <a:xfrm rot="-839486">
            <a:off x="304800" y="4419600"/>
            <a:ext cx="304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499" name="Rectangle 19"/>
          <p:cNvSpPr>
            <a:spLocks noGrp="1" noChangeArrowheads="1"/>
          </p:cNvSpPr>
          <p:nvPr>
            <p:ph type="title"/>
          </p:nvPr>
        </p:nvSpPr>
        <p:spPr>
          <a:xfrm>
            <a:off x="493713" y="1647825"/>
            <a:ext cx="7772400" cy="762000"/>
          </a:xfrm>
        </p:spPr>
        <p:txBody>
          <a:bodyPr/>
          <a:lstStyle/>
          <a:p>
            <a:r>
              <a:rPr lang="nb-NO" dirty="0"/>
              <a:t>Individuelt utformet </a:t>
            </a:r>
            <a:r>
              <a:rPr lang="nb-NO" dirty="0" smtClean="0"/>
              <a:t>Kvalifiseringsprogram</a:t>
            </a:r>
            <a:r>
              <a:rPr lang="nb-NO" dirty="0"/>
              <a:t/>
            </a:r>
            <a:br>
              <a:rPr lang="nb-NO" dirty="0"/>
            </a:br>
            <a:r>
              <a:rPr lang="nb-NO" dirty="0"/>
              <a:t>- tilpasset </a:t>
            </a:r>
            <a:br>
              <a:rPr lang="nb-NO" dirty="0"/>
            </a:br>
            <a:r>
              <a:rPr lang="nb-NO" dirty="0"/>
              <a:t>- ikke overlesset</a:t>
            </a:r>
          </a:p>
        </p:txBody>
      </p:sp>
      <p:sp>
        <p:nvSpPr>
          <p:cNvPr id="1172500" name="Text Box 20"/>
          <p:cNvSpPr txBox="1">
            <a:spLocks noChangeArrowheads="1"/>
          </p:cNvSpPr>
          <p:nvPr/>
        </p:nvSpPr>
        <p:spPr bwMode="auto">
          <a:xfrm>
            <a:off x="609600" y="4953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nb-NO" sz="2400">
              <a:solidFill>
                <a:srgbClr val="675C53"/>
              </a:solidFill>
              <a:latin typeface="Times" pitchFamily="18" charset="0"/>
            </a:endParaRPr>
          </a:p>
        </p:txBody>
      </p:sp>
      <p:sp>
        <p:nvSpPr>
          <p:cNvPr id="1172501" name="AutoShape 21"/>
          <p:cNvSpPr>
            <a:spLocks noChangeArrowheads="1"/>
          </p:cNvSpPr>
          <p:nvPr/>
        </p:nvSpPr>
        <p:spPr bwMode="auto">
          <a:xfrm>
            <a:off x="304800" y="4800600"/>
            <a:ext cx="1371600" cy="1219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5C742B"/>
              </a:gs>
              <a:gs pos="50000">
                <a:srgbClr val="FFFFFF"/>
              </a:gs>
              <a:gs pos="100000">
                <a:srgbClr val="5C742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b="1">
                <a:solidFill>
                  <a:srgbClr val="675C53"/>
                </a:solidFill>
                <a:latin typeface="Times" pitchFamily="18" charset="0"/>
              </a:rPr>
              <a:t>Statlige</a:t>
            </a:r>
          </a:p>
          <a:p>
            <a:pPr algn="ctr" eaLnBrk="0" fontAlgn="base" hangingPunct="0">
              <a:spcBef>
                <a:spcPct val="0"/>
              </a:spcBef>
              <a:spcAft>
                <a:spcPct val="0"/>
              </a:spcAft>
            </a:pPr>
            <a:r>
              <a:rPr lang="nb-NO" b="1">
                <a:solidFill>
                  <a:srgbClr val="675C53"/>
                </a:solidFill>
                <a:latin typeface="Times" pitchFamily="18" charset="0"/>
              </a:rPr>
              <a:t>tiltak og</a:t>
            </a:r>
          </a:p>
          <a:p>
            <a:pPr algn="ctr" eaLnBrk="0" fontAlgn="base" hangingPunct="0">
              <a:spcBef>
                <a:spcPct val="0"/>
              </a:spcBef>
              <a:spcAft>
                <a:spcPct val="0"/>
              </a:spcAft>
            </a:pPr>
            <a:r>
              <a:rPr lang="nb-NO" b="1">
                <a:solidFill>
                  <a:srgbClr val="675C53"/>
                </a:solidFill>
                <a:latin typeface="Times" pitchFamily="18" charset="0"/>
              </a:rPr>
              <a:t>tjenester</a:t>
            </a:r>
          </a:p>
          <a:p>
            <a:pPr algn="ctr" eaLnBrk="0" fontAlgn="base" hangingPunct="0">
              <a:spcBef>
                <a:spcPct val="0"/>
              </a:spcBef>
              <a:spcAft>
                <a:spcPct val="0"/>
              </a:spcAft>
            </a:pPr>
            <a:endParaRPr lang="nb-NO" b="1">
              <a:solidFill>
                <a:srgbClr val="675C53"/>
              </a:solidFill>
              <a:latin typeface="Times" pitchFamily="18" charset="0"/>
            </a:endParaRPr>
          </a:p>
        </p:txBody>
      </p:sp>
      <p:sp>
        <p:nvSpPr>
          <p:cNvPr id="1172502" name="AutoShape 22"/>
          <p:cNvSpPr>
            <a:spLocks noChangeArrowheads="1"/>
          </p:cNvSpPr>
          <p:nvPr/>
        </p:nvSpPr>
        <p:spPr bwMode="auto">
          <a:xfrm>
            <a:off x="1905000" y="4800600"/>
            <a:ext cx="1295400" cy="1219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s>
              <a:gs pos="50000">
                <a:schemeClr val="bg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600" b="1" dirty="0">
                <a:solidFill>
                  <a:srgbClr val="675C53"/>
                </a:solidFill>
                <a:latin typeface="Times" pitchFamily="18" charset="0"/>
              </a:rPr>
              <a:t>Kommunale</a:t>
            </a:r>
          </a:p>
          <a:p>
            <a:pPr algn="ctr" eaLnBrk="0" fontAlgn="base" hangingPunct="0">
              <a:spcBef>
                <a:spcPct val="0"/>
              </a:spcBef>
              <a:spcAft>
                <a:spcPct val="0"/>
              </a:spcAft>
            </a:pPr>
            <a:r>
              <a:rPr lang="nb-NO" sz="1600" b="1" dirty="0">
                <a:solidFill>
                  <a:srgbClr val="675C53"/>
                </a:solidFill>
                <a:latin typeface="Times" pitchFamily="18" charset="0"/>
              </a:rPr>
              <a:t>tiltak og</a:t>
            </a:r>
          </a:p>
          <a:p>
            <a:pPr algn="ctr" eaLnBrk="0" fontAlgn="base" hangingPunct="0">
              <a:spcBef>
                <a:spcPct val="0"/>
              </a:spcBef>
              <a:spcAft>
                <a:spcPct val="0"/>
              </a:spcAft>
            </a:pPr>
            <a:r>
              <a:rPr lang="nb-NO" sz="1600" b="1" dirty="0">
                <a:solidFill>
                  <a:srgbClr val="675C53"/>
                </a:solidFill>
                <a:latin typeface="Times" pitchFamily="18" charset="0"/>
              </a:rPr>
              <a:t>tjenester</a:t>
            </a:r>
          </a:p>
          <a:p>
            <a:pPr algn="ctr" eaLnBrk="0" fontAlgn="base" hangingPunct="0">
              <a:spcBef>
                <a:spcPct val="0"/>
              </a:spcBef>
              <a:spcAft>
                <a:spcPct val="0"/>
              </a:spcAft>
            </a:pPr>
            <a:endParaRPr lang="nb-NO" sz="1600" b="1" dirty="0">
              <a:solidFill>
                <a:srgbClr val="675C53"/>
              </a:solidFill>
              <a:latin typeface="Times" pitchFamily="18" charset="0"/>
            </a:endParaRPr>
          </a:p>
        </p:txBody>
      </p:sp>
      <p:sp>
        <p:nvSpPr>
          <p:cNvPr id="1172503" name="AutoShape 23"/>
          <p:cNvSpPr>
            <a:spLocks noChangeArrowheads="1"/>
          </p:cNvSpPr>
          <p:nvPr/>
        </p:nvSpPr>
        <p:spPr bwMode="auto">
          <a:xfrm>
            <a:off x="5029200" y="4800600"/>
            <a:ext cx="1295400" cy="1219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005772"/>
              </a:gs>
              <a:gs pos="50000">
                <a:schemeClr val="bg1"/>
              </a:gs>
              <a:gs pos="100000">
                <a:srgbClr val="00577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nb-NO" sz="1600" b="1">
              <a:solidFill>
                <a:srgbClr val="675C53"/>
              </a:solidFill>
              <a:latin typeface="Times" pitchFamily="18" charset="0"/>
            </a:endParaRPr>
          </a:p>
          <a:p>
            <a:pPr algn="ctr" eaLnBrk="0" fontAlgn="base" hangingPunct="0">
              <a:spcBef>
                <a:spcPct val="0"/>
              </a:spcBef>
              <a:spcAft>
                <a:spcPct val="0"/>
              </a:spcAft>
            </a:pPr>
            <a:r>
              <a:rPr lang="nb-NO" sz="1600" b="1">
                <a:solidFill>
                  <a:srgbClr val="675C53"/>
                </a:solidFill>
                <a:latin typeface="Times" pitchFamily="18" charset="0"/>
              </a:rPr>
              <a:t>Lokal-</a:t>
            </a:r>
          </a:p>
          <a:p>
            <a:pPr algn="ctr" eaLnBrk="0" fontAlgn="base" hangingPunct="0">
              <a:spcBef>
                <a:spcPct val="0"/>
              </a:spcBef>
              <a:spcAft>
                <a:spcPct val="0"/>
              </a:spcAft>
            </a:pPr>
            <a:r>
              <a:rPr lang="nb-NO" sz="1600" b="1">
                <a:solidFill>
                  <a:srgbClr val="675C53"/>
                </a:solidFill>
                <a:latin typeface="Times" pitchFamily="18" charset="0"/>
              </a:rPr>
              <a:t>samfunn</a:t>
            </a:r>
          </a:p>
          <a:p>
            <a:pPr algn="ctr" eaLnBrk="0" fontAlgn="base" hangingPunct="0">
              <a:spcBef>
                <a:spcPct val="0"/>
              </a:spcBef>
              <a:spcAft>
                <a:spcPct val="0"/>
              </a:spcAft>
            </a:pPr>
            <a:endParaRPr lang="nb-NO" sz="1600" b="1">
              <a:solidFill>
                <a:srgbClr val="675C53"/>
              </a:solidFill>
              <a:latin typeface="Times" pitchFamily="18" charset="0"/>
            </a:endParaRPr>
          </a:p>
          <a:p>
            <a:pPr algn="ctr" eaLnBrk="0" fontAlgn="base" hangingPunct="0">
              <a:spcBef>
                <a:spcPct val="0"/>
              </a:spcBef>
              <a:spcAft>
                <a:spcPct val="0"/>
              </a:spcAft>
            </a:pPr>
            <a:endParaRPr lang="nb-NO" sz="1600" b="1">
              <a:solidFill>
                <a:srgbClr val="675C53"/>
              </a:solidFill>
              <a:latin typeface="Times" pitchFamily="18" charset="0"/>
            </a:endParaRPr>
          </a:p>
          <a:p>
            <a:pPr algn="ctr" eaLnBrk="0" fontAlgn="base" hangingPunct="0">
              <a:spcBef>
                <a:spcPct val="0"/>
              </a:spcBef>
              <a:spcAft>
                <a:spcPct val="0"/>
              </a:spcAft>
            </a:pPr>
            <a:endParaRPr lang="nb-NO" sz="1600" b="1">
              <a:solidFill>
                <a:srgbClr val="675C53"/>
              </a:solidFill>
              <a:latin typeface="Times" pitchFamily="18" charset="0"/>
            </a:endParaRPr>
          </a:p>
        </p:txBody>
      </p:sp>
      <p:sp>
        <p:nvSpPr>
          <p:cNvPr id="1172504" name="AutoShape 24"/>
          <p:cNvSpPr>
            <a:spLocks noChangeArrowheads="1"/>
          </p:cNvSpPr>
          <p:nvPr/>
        </p:nvSpPr>
        <p:spPr bwMode="auto">
          <a:xfrm>
            <a:off x="3505200" y="4800600"/>
            <a:ext cx="1295400" cy="1219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0000"/>
              </a:gs>
              <a:gs pos="50000">
                <a:srgbClr val="FFFFFF"/>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600" b="1" dirty="0">
                <a:solidFill>
                  <a:srgbClr val="675C53"/>
                </a:solidFill>
                <a:latin typeface="Times" pitchFamily="18" charset="0"/>
              </a:rPr>
              <a:t>Frivillige </a:t>
            </a:r>
          </a:p>
          <a:p>
            <a:pPr algn="ctr" eaLnBrk="0" fontAlgn="base" hangingPunct="0">
              <a:spcBef>
                <a:spcPct val="0"/>
              </a:spcBef>
              <a:spcAft>
                <a:spcPct val="0"/>
              </a:spcAft>
            </a:pPr>
            <a:r>
              <a:rPr lang="nb-NO" sz="1600" b="1" dirty="0" err="1">
                <a:solidFill>
                  <a:srgbClr val="675C53"/>
                </a:solidFill>
                <a:latin typeface="Times" pitchFamily="18" charset="0"/>
              </a:rPr>
              <a:t>organi</a:t>
            </a:r>
            <a:r>
              <a:rPr lang="nb-NO" sz="1600" b="1" dirty="0">
                <a:solidFill>
                  <a:srgbClr val="675C53"/>
                </a:solidFill>
                <a:latin typeface="Times" pitchFamily="18" charset="0"/>
              </a:rPr>
              <a:t>-</a:t>
            </a:r>
          </a:p>
          <a:p>
            <a:pPr algn="ctr" eaLnBrk="0" fontAlgn="base" hangingPunct="0">
              <a:spcBef>
                <a:spcPct val="0"/>
              </a:spcBef>
              <a:spcAft>
                <a:spcPct val="0"/>
              </a:spcAft>
            </a:pPr>
            <a:r>
              <a:rPr lang="nb-NO" sz="1600" b="1" dirty="0" err="1">
                <a:solidFill>
                  <a:srgbClr val="675C53"/>
                </a:solidFill>
                <a:latin typeface="Times" pitchFamily="18" charset="0"/>
              </a:rPr>
              <a:t>sasjoner</a:t>
            </a:r>
            <a:endParaRPr lang="nb-NO" sz="1600" b="1" dirty="0">
              <a:solidFill>
                <a:srgbClr val="675C53"/>
              </a:solidFill>
              <a:latin typeface="Times" pitchFamily="18" charset="0"/>
            </a:endParaRPr>
          </a:p>
          <a:p>
            <a:pPr algn="ctr" eaLnBrk="0" fontAlgn="base" hangingPunct="0">
              <a:spcBef>
                <a:spcPct val="0"/>
              </a:spcBef>
              <a:spcAft>
                <a:spcPct val="0"/>
              </a:spcAft>
            </a:pPr>
            <a:endParaRPr lang="nb-NO" sz="1600" b="1" dirty="0">
              <a:solidFill>
                <a:srgbClr val="675C53"/>
              </a:solidFill>
              <a:latin typeface="Times" pitchFamily="18" charset="0"/>
            </a:endParaRPr>
          </a:p>
        </p:txBody>
      </p:sp>
      <p:sp>
        <p:nvSpPr>
          <p:cNvPr id="1172505" name="Oval 25"/>
          <p:cNvSpPr>
            <a:spLocks noChangeArrowheads="1"/>
          </p:cNvSpPr>
          <p:nvPr/>
        </p:nvSpPr>
        <p:spPr bwMode="auto">
          <a:xfrm>
            <a:off x="5029200" y="4495800"/>
            <a:ext cx="304800" cy="304800"/>
          </a:xfrm>
          <a:prstGeom prst="ellipse">
            <a:avLst/>
          </a:prstGeom>
          <a:solidFill>
            <a:srgbClr val="FFB000"/>
          </a:solidFill>
          <a:ln w="9525">
            <a:solidFill>
              <a:schemeClr val="tx1"/>
            </a:solidFill>
            <a:round/>
            <a:headEnd/>
            <a:tailEnd/>
          </a:ln>
          <a:effectLst>
            <a:prstShdw prst="shdw13" dist="53882" dir="13500000">
              <a:schemeClr val="bg2"/>
            </a:prstShdw>
          </a:effec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
        <p:nvSpPr>
          <p:cNvPr id="1172506" name="Oval 26"/>
          <p:cNvSpPr>
            <a:spLocks noChangeArrowheads="1"/>
          </p:cNvSpPr>
          <p:nvPr/>
        </p:nvSpPr>
        <p:spPr bwMode="auto">
          <a:xfrm>
            <a:off x="5867400" y="3886200"/>
            <a:ext cx="304800" cy="304800"/>
          </a:xfrm>
          <a:prstGeom prst="ellipse">
            <a:avLst/>
          </a:prstGeom>
          <a:solidFill>
            <a:srgbClr val="FF0000"/>
          </a:solidFill>
          <a:ln w="9525">
            <a:solidFill>
              <a:schemeClr val="tx1"/>
            </a:solidFill>
            <a:round/>
            <a:headEnd/>
            <a:tailEnd/>
          </a:ln>
          <a:effectLst>
            <a:outerShdw dist="107763" dir="18900000" algn="ctr" rotWithShape="0">
              <a:schemeClr val="bg2"/>
            </a:outerShdw>
          </a:effectLst>
        </p:spPr>
        <p:txBody>
          <a:bodyPr wrap="none" anchor="ctr"/>
          <a:lstStyle/>
          <a:p>
            <a:pPr fontAlgn="base">
              <a:lnSpc>
                <a:spcPct val="80000"/>
              </a:lnSpc>
              <a:spcBef>
                <a:spcPct val="50000"/>
              </a:spcBef>
              <a:spcAft>
                <a:spcPct val="0"/>
              </a:spcAft>
              <a:buSzPct val="85000"/>
              <a:buFont typeface="Wingdings" pitchFamily="2" charset="2"/>
              <a:buChar char="§"/>
            </a:pPr>
            <a:endParaRPr lang="nb-NO" b="1">
              <a:solidFill>
                <a:srgbClr val="675C53"/>
              </a:solidFill>
            </a:endParaRPr>
          </a:p>
        </p:txBody>
      </p:sp>
    </p:spTree>
    <p:extLst>
      <p:ext uri="{BB962C8B-B14F-4D97-AF65-F5344CB8AC3E}">
        <p14:creationId xmlns:p14="http://schemas.microsoft.com/office/powerpoint/2010/main" val="430810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30. Kvalifiseringsprogrammets innhold</a:t>
            </a:r>
            <a:endParaRPr lang="nb-NO" dirty="0"/>
          </a:p>
        </p:txBody>
      </p:sp>
      <p:sp>
        <p:nvSpPr>
          <p:cNvPr id="3" name="Plassholder for innhold 2"/>
          <p:cNvSpPr>
            <a:spLocks noGrp="1"/>
          </p:cNvSpPr>
          <p:nvPr>
            <p:ph idx="1"/>
          </p:nvPr>
        </p:nvSpPr>
        <p:spPr>
          <a:xfrm>
            <a:off x="457200" y="1502230"/>
            <a:ext cx="8372475" cy="4769984"/>
          </a:xfrm>
        </p:spPr>
        <p:txBody>
          <a:bodyPr/>
          <a:lstStyle/>
          <a:p>
            <a:pPr marL="0" indent="0">
              <a:buNone/>
            </a:pPr>
            <a:r>
              <a:rPr lang="nb-NO" sz="2000" b="0" dirty="0"/>
              <a:t>Programmet skal inneholde arbeidsrettede tiltak og arbeidssøking og kan inneholde andre tiltak som kan være med på å støtte opp under og forberede overgang til arbeid.</a:t>
            </a:r>
          </a:p>
          <a:p>
            <a:pPr marL="0" indent="0">
              <a:buNone/>
            </a:pPr>
            <a:r>
              <a:rPr lang="nb-NO" sz="2000" b="0" dirty="0" smtClean="0"/>
              <a:t>Med </a:t>
            </a:r>
            <a:r>
              <a:rPr lang="nb-NO" sz="2000" b="0" dirty="0"/>
              <a:t>andre tiltak menes opplæringstiltak, motivasjonstrening, mestringstrening og lignende. Det kan settes av tid til helsehjelp, opptrening og egenaktivitet mv.</a:t>
            </a:r>
          </a:p>
          <a:p>
            <a:pPr marL="0" indent="0">
              <a:buNone/>
            </a:pPr>
            <a:r>
              <a:rPr lang="nb-NO" sz="2000" b="0" dirty="0" smtClean="0"/>
              <a:t>Innholdet </a:t>
            </a:r>
            <a:r>
              <a:rPr lang="nb-NO" sz="2000" b="0" dirty="0"/>
              <a:t>i programmet skal tilpasses den enkeltes behov og forutsetninger.</a:t>
            </a:r>
          </a:p>
          <a:p>
            <a:pPr marL="0" indent="0">
              <a:buNone/>
            </a:pPr>
            <a:r>
              <a:rPr lang="nb-NO" sz="2000" b="0" dirty="0" smtClean="0"/>
              <a:t>Programmet </a:t>
            </a:r>
            <a:r>
              <a:rPr lang="nb-NO" sz="2000" b="0" dirty="0"/>
              <a:t>skal være helårig og på full </a:t>
            </a:r>
            <a:r>
              <a:rPr lang="nb-NO" sz="2000" b="0" dirty="0" smtClean="0"/>
              <a:t>tid.</a:t>
            </a:r>
          </a:p>
          <a:p>
            <a:pPr marL="0" indent="0">
              <a:buNone/>
            </a:pPr>
            <a:r>
              <a:rPr lang="nb-NO" sz="2000" b="0" dirty="0" smtClean="0"/>
              <a:t>Programmet </a:t>
            </a:r>
            <a:r>
              <a:rPr lang="nb-NO" sz="2000" b="0" dirty="0"/>
              <a:t>skal angi et hensiktsmessig starttidspunkt basert på en individuell vurdering.</a:t>
            </a:r>
          </a:p>
          <a:p>
            <a:pPr marL="0" indent="0">
              <a:buNone/>
            </a:pPr>
            <a:r>
              <a:rPr lang="nb-NO" sz="2000" b="0" dirty="0" smtClean="0"/>
              <a:t>Ved </a:t>
            </a:r>
            <a:r>
              <a:rPr lang="nb-NO" sz="2000" b="0" dirty="0"/>
              <a:t>gjennomført eller avbrutt program skal det utstedes et deltakerbevis. </a:t>
            </a:r>
          </a:p>
          <a:p>
            <a:pPr marL="0" indent="0">
              <a:buNone/>
            </a:pPr>
            <a:r>
              <a:rPr lang="nb-NO" sz="2000" dirty="0"/>
              <a:t> </a:t>
            </a:r>
          </a:p>
          <a:p>
            <a:pPr marL="0" indent="0">
              <a:buNone/>
            </a:pPr>
            <a:endParaRPr lang="nb-NO" dirty="0"/>
          </a:p>
        </p:txBody>
      </p:sp>
    </p:spTree>
    <p:extLst>
      <p:ext uri="{BB962C8B-B14F-4D97-AF65-F5344CB8AC3E}">
        <p14:creationId xmlns:p14="http://schemas.microsoft.com/office/powerpoint/2010/main" val="1259267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Forskriften</a:t>
            </a:r>
            <a:br>
              <a:rPr lang="nb-NO" dirty="0" smtClean="0"/>
            </a:br>
            <a:r>
              <a:rPr lang="nb-NO" dirty="0" smtClean="0"/>
              <a:t>§ 1. Kvalifiseringsprogrammets innhold</a:t>
            </a:r>
            <a:endParaRPr lang="nb-NO" dirty="0"/>
          </a:p>
        </p:txBody>
      </p:sp>
      <p:sp>
        <p:nvSpPr>
          <p:cNvPr id="3" name="Plassholder for innhold 2"/>
          <p:cNvSpPr>
            <a:spLocks noGrp="1"/>
          </p:cNvSpPr>
          <p:nvPr>
            <p:ph idx="1"/>
          </p:nvPr>
        </p:nvSpPr>
        <p:spPr>
          <a:xfrm>
            <a:off x="457200" y="1415143"/>
            <a:ext cx="8372475" cy="4857071"/>
          </a:xfrm>
        </p:spPr>
        <p:txBody>
          <a:bodyPr/>
          <a:lstStyle/>
          <a:p>
            <a:pPr marL="0" indent="0">
              <a:buNone/>
            </a:pPr>
            <a:r>
              <a:rPr lang="nb-NO" sz="2000" dirty="0"/>
              <a:t>    </a:t>
            </a:r>
            <a:r>
              <a:rPr lang="nb-NO" sz="1900" dirty="0"/>
              <a:t>  </a:t>
            </a:r>
            <a:r>
              <a:rPr lang="nb-NO" sz="1900" b="0" dirty="0"/>
              <a:t> </a:t>
            </a:r>
            <a:r>
              <a:rPr lang="nb-NO" sz="1900" dirty="0"/>
              <a:t>Arbeidsrettede tiltak </a:t>
            </a:r>
            <a:r>
              <a:rPr lang="nb-NO" sz="1900" b="0" dirty="0"/>
              <a:t>skal inngå i programmet fra det tidspunkt det vurderes som hensiktsmessig, og skal alltid inngå når deltakeren er halvveis i programmet. </a:t>
            </a:r>
          </a:p>
          <a:p>
            <a:pPr marL="0" indent="0">
              <a:buNone/>
            </a:pPr>
            <a:r>
              <a:rPr lang="nb-NO" sz="1900" b="0" dirty="0"/>
              <a:t>       </a:t>
            </a:r>
            <a:r>
              <a:rPr lang="nb-NO" sz="1900" dirty="0"/>
              <a:t>Arbeidssøking</a:t>
            </a:r>
            <a:r>
              <a:rPr lang="nb-NO" sz="1900" b="0" dirty="0"/>
              <a:t> skal inngå fra det tidspunkt det vurderes som hensiktsmessig, og skal alltid inngå i den avsluttende delen av programmet. I program som forlenges, vil arbeidssøking kunne legges til den avsluttende delen av andre </a:t>
            </a:r>
            <a:r>
              <a:rPr lang="nb-NO" sz="1900" b="0" dirty="0" smtClean="0"/>
              <a:t>vedtaksperiode. </a:t>
            </a:r>
            <a:endParaRPr lang="nb-NO" sz="1900" b="0" dirty="0"/>
          </a:p>
          <a:p>
            <a:pPr marL="0" indent="0">
              <a:buNone/>
            </a:pPr>
            <a:r>
              <a:rPr lang="nb-NO" sz="1900" b="0" dirty="0"/>
              <a:t>       </a:t>
            </a:r>
            <a:r>
              <a:rPr lang="nb-NO" sz="1900" dirty="0"/>
              <a:t>Programmet skal være på full tid</a:t>
            </a:r>
            <a:r>
              <a:rPr lang="nb-NO" sz="1900" b="0" dirty="0"/>
              <a:t>. Det innebærer at deltakeren må sette av 37 ½ time per uke til programmet. Innenfor denne tidsrammen skal det utformes et individuelt program. </a:t>
            </a:r>
          </a:p>
          <a:p>
            <a:pPr marL="0" indent="0">
              <a:buNone/>
            </a:pPr>
            <a:r>
              <a:rPr lang="nb-NO" sz="1900" b="0" dirty="0"/>
              <a:t>       </a:t>
            </a:r>
            <a:r>
              <a:rPr lang="nb-NO" sz="1900" dirty="0"/>
              <a:t>Kvalifiseringsprogrammets innhold skal evalueres i løpet av programperioden</a:t>
            </a:r>
            <a:r>
              <a:rPr lang="nb-NO" sz="1900" b="0" dirty="0"/>
              <a:t>. Det skal fremgå av programmet på hvilke tidspunkt det skal foretas evalueringer. </a:t>
            </a:r>
            <a:r>
              <a:rPr lang="nb-NO" sz="1900" dirty="0">
                <a:solidFill>
                  <a:schemeClr val="tx2"/>
                </a:solidFill>
              </a:rPr>
              <a:t>Evalueringene</a:t>
            </a:r>
            <a:r>
              <a:rPr lang="nb-NO" sz="1900" b="0" dirty="0"/>
              <a:t> inngår i den kontinuerlige oppfølgingen av deltakeren. Tiltakene i programmet og deltakerens progresjon skal vurderes og ved behov følges opp med endringer i programmets innhold. </a:t>
            </a:r>
          </a:p>
          <a:p>
            <a:pPr marL="0" indent="0">
              <a:buNone/>
            </a:pPr>
            <a:endParaRPr lang="nb-NO" dirty="0"/>
          </a:p>
        </p:txBody>
      </p:sp>
    </p:spTree>
    <p:extLst>
      <p:ext uri="{BB962C8B-B14F-4D97-AF65-F5344CB8AC3E}">
        <p14:creationId xmlns:p14="http://schemas.microsoft.com/office/powerpoint/2010/main" val="501160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Utarbeidelse av programmet</a:t>
            </a:r>
            <a:endParaRPr lang="nb-NO" dirty="0"/>
          </a:p>
        </p:txBody>
      </p:sp>
      <p:sp>
        <p:nvSpPr>
          <p:cNvPr id="3" name="Plassholder for innhold 2"/>
          <p:cNvSpPr>
            <a:spLocks noGrp="1"/>
          </p:cNvSpPr>
          <p:nvPr>
            <p:ph idx="1"/>
          </p:nvPr>
        </p:nvSpPr>
        <p:spPr>
          <a:xfrm>
            <a:off x="457200" y="1676400"/>
            <a:ext cx="8372475" cy="4595813"/>
          </a:xfrm>
        </p:spPr>
        <p:txBody>
          <a:bodyPr/>
          <a:lstStyle/>
          <a:p>
            <a:r>
              <a:rPr lang="nb-NO" dirty="0" smtClean="0"/>
              <a:t>Når vedtak om KVP er fattet, skal programmet utarbeides</a:t>
            </a:r>
          </a:p>
          <a:p>
            <a:pPr lvl="1"/>
            <a:endParaRPr lang="nb-NO" sz="500" dirty="0" smtClean="0"/>
          </a:p>
          <a:p>
            <a:pPr lvl="1"/>
            <a:r>
              <a:rPr lang="nb-NO" sz="2000" b="0" dirty="0" smtClean="0"/>
              <a:t>Definere mål</a:t>
            </a:r>
          </a:p>
          <a:p>
            <a:pPr lvl="1"/>
            <a:endParaRPr lang="nb-NO" sz="500" b="0" dirty="0" smtClean="0"/>
          </a:p>
          <a:p>
            <a:pPr lvl="1"/>
            <a:r>
              <a:rPr lang="nb-NO" sz="2000" b="0" dirty="0" smtClean="0"/>
              <a:t>Individuelt tilpasset</a:t>
            </a:r>
          </a:p>
          <a:p>
            <a:pPr lvl="1"/>
            <a:endParaRPr lang="nb-NO" sz="500" b="0" dirty="0" smtClean="0"/>
          </a:p>
          <a:p>
            <a:pPr lvl="1"/>
            <a:r>
              <a:rPr lang="nb-NO" sz="2000" b="0" dirty="0" smtClean="0"/>
              <a:t>Ta utgangspunkt i deltakerens helhetlige situasjon</a:t>
            </a:r>
          </a:p>
          <a:p>
            <a:pPr lvl="2"/>
            <a:endParaRPr lang="nb-NO" sz="500" b="0" dirty="0" smtClean="0"/>
          </a:p>
          <a:p>
            <a:pPr lvl="2"/>
            <a:r>
              <a:rPr lang="nb-NO" sz="1900" b="0" dirty="0" smtClean="0">
                <a:solidFill>
                  <a:srgbClr val="C00000"/>
                </a:solidFill>
              </a:rPr>
              <a:t>Ta hensyn til familiesituasjon og barns behov</a:t>
            </a:r>
          </a:p>
          <a:p>
            <a:pPr lvl="1"/>
            <a:endParaRPr lang="nb-NO" sz="500" b="0" dirty="0" smtClean="0"/>
          </a:p>
          <a:p>
            <a:pPr lvl="1"/>
            <a:r>
              <a:rPr lang="nb-NO" sz="2000" b="0" dirty="0" smtClean="0"/>
              <a:t>Arbeidsevnevurderingen danner grunnlag for vurderingene av aktuelle tiltak og tilrettelegginger</a:t>
            </a:r>
          </a:p>
          <a:p>
            <a:pPr lvl="1"/>
            <a:endParaRPr lang="nb-NO" sz="500" b="0" dirty="0" smtClean="0"/>
          </a:p>
          <a:p>
            <a:pPr lvl="1"/>
            <a:r>
              <a:rPr lang="nb-NO" sz="2000" b="0" dirty="0" smtClean="0"/>
              <a:t>Samarbeid mellom  NAV-veileder og deltaker</a:t>
            </a:r>
          </a:p>
          <a:p>
            <a:endParaRPr lang="nb-NO" sz="1000" dirty="0" smtClean="0"/>
          </a:p>
          <a:p>
            <a:r>
              <a:rPr lang="nb-NO" dirty="0" smtClean="0"/>
              <a:t>Programmets </a:t>
            </a:r>
            <a:r>
              <a:rPr lang="nb-NO" dirty="0"/>
              <a:t>innhold er ikke vedtak</a:t>
            </a:r>
          </a:p>
          <a:p>
            <a:pPr lvl="2"/>
            <a:endParaRPr lang="nb-NO" sz="500" dirty="0"/>
          </a:p>
          <a:p>
            <a:pPr lvl="1"/>
            <a:r>
              <a:rPr lang="nb-NO" sz="2000" b="0" dirty="0"/>
              <a:t>Tiltak og tjenester i programmet fattes i egne vedtak</a:t>
            </a:r>
          </a:p>
          <a:p>
            <a:pPr lvl="1"/>
            <a:endParaRPr lang="nb-NO" sz="500" b="0" dirty="0"/>
          </a:p>
          <a:p>
            <a:pPr lvl="1"/>
            <a:r>
              <a:rPr lang="nb-NO" sz="2000" b="0" dirty="0"/>
              <a:t>‘Tomme program’ kan </a:t>
            </a:r>
            <a:r>
              <a:rPr lang="nb-NO" sz="2000" b="0" dirty="0" smtClean="0"/>
              <a:t>påklages etter § 29</a:t>
            </a:r>
            <a:endParaRPr lang="nb-NO" sz="2000" b="0" dirty="0"/>
          </a:p>
          <a:p>
            <a:pPr marL="93662" indent="0">
              <a:buNone/>
            </a:pPr>
            <a:endParaRPr lang="nb-NO" dirty="0"/>
          </a:p>
        </p:txBody>
      </p:sp>
    </p:spTree>
    <p:extLst>
      <p:ext uri="{BB962C8B-B14F-4D97-AF65-F5344CB8AC3E}">
        <p14:creationId xmlns:p14="http://schemas.microsoft.com/office/powerpoint/2010/main" val="497460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tel 1"/>
          <p:cNvSpPr>
            <a:spLocks noGrp="1"/>
          </p:cNvSpPr>
          <p:nvPr>
            <p:ph type="title"/>
          </p:nvPr>
        </p:nvSpPr>
        <p:spPr/>
        <p:txBody>
          <a:bodyPr/>
          <a:lstStyle/>
          <a:p>
            <a:r>
              <a:rPr lang="nb-NO" dirty="0" smtClean="0"/>
              <a:t>Kvalifiseringsprogrammet </a:t>
            </a:r>
            <a:r>
              <a:rPr lang="nb-NO" u="sng" dirty="0" smtClean="0"/>
              <a:t>skal</a:t>
            </a:r>
            <a:r>
              <a:rPr lang="nb-NO" dirty="0" smtClean="0"/>
              <a:t>…</a:t>
            </a:r>
          </a:p>
        </p:txBody>
      </p:sp>
      <p:sp>
        <p:nvSpPr>
          <p:cNvPr id="56323" name="Plassholder for innhold 2"/>
          <p:cNvSpPr>
            <a:spLocks noGrp="1"/>
          </p:cNvSpPr>
          <p:nvPr>
            <p:ph idx="1"/>
          </p:nvPr>
        </p:nvSpPr>
        <p:spPr/>
        <p:txBody>
          <a:bodyPr/>
          <a:lstStyle/>
          <a:p>
            <a:r>
              <a:rPr lang="nb-NO" dirty="0"/>
              <a:t>i</a:t>
            </a:r>
            <a:r>
              <a:rPr lang="nb-NO" dirty="0" smtClean="0"/>
              <a:t>nneholde arbeidsrettede tiltak</a:t>
            </a:r>
          </a:p>
          <a:p>
            <a:pPr lvl="1"/>
            <a:endParaRPr lang="nb-NO" sz="500" dirty="0" smtClean="0"/>
          </a:p>
          <a:p>
            <a:pPr lvl="1"/>
            <a:r>
              <a:rPr lang="nb-NO" sz="2000" b="0" dirty="0" smtClean="0"/>
              <a:t>Tar sikte på å kvalifisere deltakeren for arbeidslivet</a:t>
            </a:r>
          </a:p>
          <a:p>
            <a:pPr lvl="1"/>
            <a:endParaRPr lang="nb-NO" sz="500" b="0" dirty="0" smtClean="0"/>
          </a:p>
          <a:p>
            <a:pPr lvl="1"/>
            <a:r>
              <a:rPr lang="nb-NO" sz="2000" b="0" dirty="0" smtClean="0"/>
              <a:t>Når det vurderes som hensiktsmessig – senest halvveis</a:t>
            </a:r>
          </a:p>
          <a:p>
            <a:pPr lvl="1"/>
            <a:endParaRPr lang="nb-NO" sz="500" b="0" dirty="0" smtClean="0"/>
          </a:p>
          <a:p>
            <a:pPr lvl="1"/>
            <a:r>
              <a:rPr lang="nb-NO" sz="2000" b="0" dirty="0" smtClean="0"/>
              <a:t>Kan erstattes med Inntektsgivende arbeid inntil 50%</a:t>
            </a:r>
          </a:p>
          <a:p>
            <a:r>
              <a:rPr lang="nb-NO" dirty="0" smtClean="0"/>
              <a:t>inneholde arbeidssøking</a:t>
            </a:r>
          </a:p>
          <a:p>
            <a:pPr lvl="1"/>
            <a:endParaRPr lang="nb-NO" sz="500" dirty="0" smtClean="0"/>
          </a:p>
          <a:p>
            <a:pPr lvl="1"/>
            <a:r>
              <a:rPr lang="nb-NO" sz="2000" b="0" dirty="0" smtClean="0"/>
              <a:t>Arbeid er målet – stanse  hvis ikke lenger aktuelt</a:t>
            </a:r>
          </a:p>
          <a:p>
            <a:pPr lvl="1"/>
            <a:endParaRPr lang="nb-NO" sz="500" b="0" dirty="0" smtClean="0"/>
          </a:p>
          <a:p>
            <a:pPr lvl="1"/>
            <a:r>
              <a:rPr lang="nb-NO" sz="2000" b="0" dirty="0" smtClean="0"/>
              <a:t>Når </a:t>
            </a:r>
            <a:r>
              <a:rPr lang="nb-NO" sz="2000" b="0" dirty="0"/>
              <a:t>det vurderes som hensiktsmessig – senest </a:t>
            </a:r>
            <a:r>
              <a:rPr lang="nb-NO" sz="2000" b="0" dirty="0" smtClean="0"/>
              <a:t>mot slutten</a:t>
            </a:r>
            <a:endParaRPr lang="nb-NO" sz="2000" b="0" dirty="0"/>
          </a:p>
          <a:p>
            <a:r>
              <a:rPr lang="nb-NO" dirty="0" smtClean="0"/>
              <a:t>være helårig</a:t>
            </a:r>
          </a:p>
          <a:p>
            <a:pPr lvl="1"/>
            <a:endParaRPr lang="nb-NO" sz="500" dirty="0" smtClean="0"/>
          </a:p>
          <a:p>
            <a:pPr lvl="1"/>
            <a:r>
              <a:rPr lang="nb-NO" sz="2000" b="0" dirty="0" smtClean="0"/>
              <a:t>Alminnelig arbeidsår med ferier og fridager</a:t>
            </a:r>
          </a:p>
          <a:p>
            <a:endParaRPr lang="nb-NO" sz="2400" dirty="0" smtClean="0"/>
          </a:p>
        </p:txBody>
      </p:sp>
    </p:spTree>
    <p:extLst>
      <p:ext uri="{BB962C8B-B14F-4D97-AF65-F5344CB8AC3E}">
        <p14:creationId xmlns:p14="http://schemas.microsoft.com/office/powerpoint/2010/main" val="652347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tel 1"/>
          <p:cNvSpPr>
            <a:spLocks noGrp="1"/>
          </p:cNvSpPr>
          <p:nvPr>
            <p:ph type="title"/>
          </p:nvPr>
        </p:nvSpPr>
        <p:spPr>
          <a:xfrm>
            <a:off x="447675" y="257175"/>
            <a:ext cx="8064954" cy="1136650"/>
          </a:xfrm>
        </p:spPr>
        <p:txBody>
          <a:bodyPr/>
          <a:lstStyle/>
          <a:p>
            <a:r>
              <a:rPr lang="nb-NO" dirty="0" smtClean="0"/>
              <a:t>Kvalifiseringsprogrammet </a:t>
            </a:r>
            <a:r>
              <a:rPr lang="nb-NO" u="sng" dirty="0" smtClean="0"/>
              <a:t>skal</a:t>
            </a:r>
            <a:r>
              <a:rPr lang="nb-NO" dirty="0" smtClean="0"/>
              <a:t> videre… </a:t>
            </a:r>
          </a:p>
        </p:txBody>
      </p:sp>
      <p:sp>
        <p:nvSpPr>
          <p:cNvPr id="56323" name="Plassholder for innhold 2"/>
          <p:cNvSpPr>
            <a:spLocks noGrp="1"/>
          </p:cNvSpPr>
          <p:nvPr>
            <p:ph idx="1"/>
          </p:nvPr>
        </p:nvSpPr>
        <p:spPr>
          <a:xfrm>
            <a:off x="457200" y="1632858"/>
            <a:ext cx="8372475" cy="4639356"/>
          </a:xfrm>
        </p:spPr>
        <p:txBody>
          <a:bodyPr/>
          <a:lstStyle/>
          <a:p>
            <a:r>
              <a:rPr lang="nb-NO" dirty="0"/>
              <a:t>være på full tid</a:t>
            </a:r>
          </a:p>
          <a:p>
            <a:pPr lvl="1"/>
            <a:endParaRPr lang="nb-NO" sz="500" dirty="0"/>
          </a:p>
          <a:p>
            <a:pPr lvl="1"/>
            <a:r>
              <a:rPr lang="nb-NO" sz="2000" b="0" dirty="0"/>
              <a:t>37 ½ time – også fra oppstart</a:t>
            </a:r>
          </a:p>
          <a:p>
            <a:pPr lvl="1"/>
            <a:endParaRPr lang="nb-NO" sz="500" b="0" dirty="0" smtClean="0"/>
          </a:p>
          <a:p>
            <a:pPr lvl="1"/>
            <a:r>
              <a:rPr lang="nb-NO" sz="2000" b="0" dirty="0" smtClean="0"/>
              <a:t>Deler </a:t>
            </a:r>
            <a:r>
              <a:rPr lang="nb-NO" sz="2000" b="0" dirty="0"/>
              <a:t>av programmet kan legges til kveld, natt eller helg</a:t>
            </a:r>
          </a:p>
          <a:p>
            <a:r>
              <a:rPr lang="nb-NO" dirty="0" smtClean="0"/>
              <a:t>angi et starttidspunkt</a:t>
            </a:r>
          </a:p>
          <a:p>
            <a:pPr lvl="1"/>
            <a:endParaRPr lang="nb-NO" sz="500" dirty="0" smtClean="0"/>
          </a:p>
          <a:p>
            <a:pPr lvl="1"/>
            <a:r>
              <a:rPr lang="nb-NO" sz="2000" b="0" dirty="0" smtClean="0"/>
              <a:t>Innen 6 måneder fra søknadsdato</a:t>
            </a:r>
          </a:p>
          <a:p>
            <a:pPr lvl="1"/>
            <a:endParaRPr lang="nb-NO" sz="500" b="0" dirty="0" smtClean="0"/>
          </a:p>
          <a:p>
            <a:pPr lvl="1"/>
            <a:r>
              <a:rPr lang="nb-NO" sz="2000" b="0" dirty="0" smtClean="0"/>
              <a:t>Utbetaling av kvalifiseringsstønaden starte</a:t>
            </a:r>
            <a:endParaRPr lang="nb-NO" sz="500" b="0" dirty="0" smtClean="0"/>
          </a:p>
          <a:p>
            <a:pPr lvl="1"/>
            <a:endParaRPr lang="nb-NO" sz="500" b="0" dirty="0" smtClean="0"/>
          </a:p>
          <a:p>
            <a:pPr lvl="1"/>
            <a:r>
              <a:rPr lang="nb-NO" sz="2000" b="0" dirty="0" smtClean="0"/>
              <a:t>Faglig forsvarlig innhold på fulltid fra oppstart</a:t>
            </a:r>
          </a:p>
          <a:p>
            <a:pPr lvl="1"/>
            <a:endParaRPr lang="nb-NO" sz="500" b="0" dirty="0"/>
          </a:p>
          <a:p>
            <a:pPr lvl="1"/>
            <a:r>
              <a:rPr lang="nb-NO" sz="2000" b="0" dirty="0"/>
              <a:t>H</a:t>
            </a:r>
            <a:r>
              <a:rPr lang="nb-NO" sz="2000" b="0" dirty="0" smtClean="0"/>
              <a:t>ele programinnholdet trenger ikke være utarbeidet</a:t>
            </a:r>
          </a:p>
          <a:p>
            <a:r>
              <a:rPr lang="nb-NO" dirty="0"/>
              <a:t>e</a:t>
            </a:r>
            <a:r>
              <a:rPr lang="nb-NO" dirty="0" smtClean="0"/>
              <a:t>valueres</a:t>
            </a:r>
          </a:p>
          <a:p>
            <a:pPr lvl="1"/>
            <a:endParaRPr lang="nb-NO" sz="500" dirty="0" smtClean="0"/>
          </a:p>
          <a:p>
            <a:pPr lvl="1"/>
            <a:r>
              <a:rPr lang="nb-NO" sz="2000" b="0" dirty="0" smtClean="0"/>
              <a:t>Faste tidspunkt – i tillegg til kontinuerlig oppfølging</a:t>
            </a:r>
          </a:p>
          <a:p>
            <a:pPr lvl="1"/>
            <a:endParaRPr lang="nb-NO" sz="500" b="0" dirty="0" smtClean="0"/>
          </a:p>
          <a:p>
            <a:pPr lvl="1"/>
            <a:r>
              <a:rPr lang="nb-NO" sz="2000" b="0" dirty="0" smtClean="0"/>
              <a:t>Gi grunnlag for forlengelse og oppstart av arbeidsrettede tiltak og arbeidssøking</a:t>
            </a:r>
          </a:p>
        </p:txBody>
      </p:sp>
    </p:spTree>
    <p:extLst>
      <p:ext uri="{BB962C8B-B14F-4D97-AF65-F5344CB8AC3E}">
        <p14:creationId xmlns:p14="http://schemas.microsoft.com/office/powerpoint/2010/main" val="485472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539750" y="3286124"/>
            <a:ext cx="8362950" cy="2770643"/>
          </a:xfrm>
        </p:spPr>
        <p:txBody>
          <a:bodyPr/>
          <a:lstStyle/>
          <a:p>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smtClean="0"/>
              <a:t>Elisabeth Munch-Ellingsen</a:t>
            </a:r>
            <a:br>
              <a:rPr lang="nb-NO" dirty="0" smtClean="0"/>
            </a:br>
            <a:r>
              <a:rPr lang="nb-NO" dirty="0" smtClean="0"/>
              <a:t>Arbeids- og velferdsdirektoratet</a:t>
            </a:r>
            <a:endParaRPr lang="nb-NO" dirty="0"/>
          </a:p>
        </p:txBody>
      </p:sp>
      <p:sp>
        <p:nvSpPr>
          <p:cNvPr id="45059" name="Rectangle 3"/>
          <p:cNvSpPr>
            <a:spLocks noGrp="1" noChangeArrowheads="1"/>
          </p:cNvSpPr>
          <p:nvPr>
            <p:ph type="subTitle" idx="1"/>
          </p:nvPr>
        </p:nvSpPr>
        <p:spPr>
          <a:xfrm>
            <a:off x="530225" y="860079"/>
            <a:ext cx="6400800" cy="479835"/>
          </a:xfrm>
        </p:spPr>
        <p:txBody>
          <a:bodyPr/>
          <a:lstStyle/>
          <a:p>
            <a:r>
              <a:rPr lang="nb-NO" sz="2800" b="1" dirty="0" smtClean="0">
                <a:latin typeface="+mj-lt"/>
              </a:rPr>
              <a:t>KVALIFISERINGSPROGRAMMET</a:t>
            </a:r>
            <a:endParaRPr lang="nb-NO" sz="2800" b="1" dirty="0">
              <a:latin typeface="+mj-lt"/>
            </a:endParaRPr>
          </a:p>
        </p:txBody>
      </p:sp>
    </p:spTree>
    <p:extLst>
      <p:ext uri="{BB962C8B-B14F-4D97-AF65-F5344CB8AC3E}">
        <p14:creationId xmlns:p14="http://schemas.microsoft.com/office/powerpoint/2010/main" val="372518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tel 1"/>
          <p:cNvSpPr>
            <a:spLocks noGrp="1"/>
          </p:cNvSpPr>
          <p:nvPr>
            <p:ph type="title"/>
          </p:nvPr>
        </p:nvSpPr>
        <p:spPr>
          <a:xfrm>
            <a:off x="447675" y="257175"/>
            <a:ext cx="8064954" cy="1136650"/>
          </a:xfrm>
        </p:spPr>
        <p:txBody>
          <a:bodyPr/>
          <a:lstStyle/>
          <a:p>
            <a:r>
              <a:rPr lang="nb-NO" dirty="0" smtClean="0"/>
              <a:t>Kvalifiseringsprogrammet </a:t>
            </a:r>
            <a:r>
              <a:rPr lang="nb-NO" u="sng" dirty="0" smtClean="0"/>
              <a:t>kan</a:t>
            </a:r>
            <a:r>
              <a:rPr lang="nb-NO" dirty="0" smtClean="0"/>
              <a:t>… </a:t>
            </a:r>
          </a:p>
        </p:txBody>
      </p:sp>
      <p:sp>
        <p:nvSpPr>
          <p:cNvPr id="56323" name="Plassholder for innhold 2"/>
          <p:cNvSpPr>
            <a:spLocks noGrp="1"/>
          </p:cNvSpPr>
          <p:nvPr>
            <p:ph idx="1"/>
          </p:nvPr>
        </p:nvSpPr>
        <p:spPr>
          <a:xfrm>
            <a:off x="457200" y="1611086"/>
            <a:ext cx="8372475" cy="4661127"/>
          </a:xfrm>
        </p:spPr>
        <p:txBody>
          <a:bodyPr/>
          <a:lstStyle/>
          <a:p>
            <a:r>
              <a:rPr lang="nb-NO" dirty="0"/>
              <a:t>i</a:t>
            </a:r>
            <a:r>
              <a:rPr lang="nb-NO" dirty="0" smtClean="0"/>
              <a:t>nneholde andre tiltak</a:t>
            </a:r>
          </a:p>
          <a:p>
            <a:pPr lvl="1"/>
            <a:endParaRPr lang="nb-NO" sz="500" dirty="0" smtClean="0"/>
          </a:p>
          <a:p>
            <a:pPr lvl="1"/>
            <a:r>
              <a:rPr lang="nb-NO" sz="2000" b="0" dirty="0" smtClean="0"/>
              <a:t>Støtter opp under gjennomføringen av arbeidsrettede tiltak</a:t>
            </a:r>
          </a:p>
          <a:p>
            <a:pPr lvl="1"/>
            <a:endParaRPr lang="nb-NO" sz="500" b="0" dirty="0" smtClean="0"/>
          </a:p>
          <a:p>
            <a:pPr lvl="1"/>
            <a:r>
              <a:rPr lang="nb-NO" sz="2000" b="0" dirty="0" smtClean="0"/>
              <a:t>Mulig ta enkelte skolefag, men KVP skal ikke brukes til ordinær utdanning</a:t>
            </a:r>
          </a:p>
          <a:p>
            <a:r>
              <a:rPr lang="nb-NO" dirty="0"/>
              <a:t>g</a:t>
            </a:r>
            <a:r>
              <a:rPr lang="nb-NO" dirty="0" smtClean="0"/>
              <a:t>i rom for andre aktiviteter</a:t>
            </a:r>
          </a:p>
          <a:p>
            <a:pPr lvl="1"/>
            <a:endParaRPr lang="nb-NO" sz="500" dirty="0" smtClean="0"/>
          </a:p>
          <a:p>
            <a:pPr lvl="1"/>
            <a:r>
              <a:rPr lang="nb-NO" sz="2000" b="0" dirty="0" smtClean="0"/>
              <a:t>Sette av tid til helsehjelp, opptrening, egenaktivitet og hvile</a:t>
            </a:r>
          </a:p>
          <a:p>
            <a:pPr lvl="2"/>
            <a:endParaRPr lang="nb-NO" sz="300" b="0" dirty="0" smtClean="0"/>
          </a:p>
          <a:p>
            <a:pPr lvl="2"/>
            <a:r>
              <a:rPr lang="nb-NO" sz="1900" b="0" dirty="0" smtClean="0"/>
              <a:t>Hvile er særlig aktuelt i oppstartsfasen</a:t>
            </a:r>
          </a:p>
          <a:p>
            <a:pPr lvl="1"/>
            <a:endParaRPr lang="nb-NO" sz="500" b="0" dirty="0" smtClean="0"/>
          </a:p>
          <a:p>
            <a:pPr lvl="1"/>
            <a:r>
              <a:rPr lang="nb-NO" sz="2000" b="0" dirty="0" smtClean="0"/>
              <a:t>Tidsbruken skal begrunnes og fremgå av saken</a:t>
            </a:r>
          </a:p>
          <a:p>
            <a:pPr marL="0" indent="0">
              <a:buNone/>
            </a:pPr>
            <a:endParaRPr lang="nb-NO" sz="600" dirty="0" smtClean="0"/>
          </a:p>
          <a:p>
            <a:r>
              <a:rPr lang="nb-NO" dirty="0" smtClean="0"/>
              <a:t>Særlig om samfunnsstraff</a:t>
            </a:r>
            <a:endParaRPr lang="nb-NO" dirty="0"/>
          </a:p>
          <a:p>
            <a:pPr lvl="1"/>
            <a:endParaRPr lang="nb-NO" sz="500" dirty="0"/>
          </a:p>
          <a:p>
            <a:pPr lvl="1"/>
            <a:r>
              <a:rPr lang="nb-NO" sz="2000" b="0" dirty="0" smtClean="0"/>
              <a:t>Kan ikke være et tiltak i programmet</a:t>
            </a:r>
            <a:endParaRPr lang="nb-NO" sz="2000" b="0" dirty="0"/>
          </a:p>
          <a:p>
            <a:pPr lvl="1"/>
            <a:endParaRPr lang="nb-NO" sz="500" b="0" dirty="0" smtClean="0"/>
          </a:p>
          <a:p>
            <a:pPr lvl="1"/>
            <a:r>
              <a:rPr lang="nb-NO" sz="2000" b="0" dirty="0" smtClean="0"/>
              <a:t>Individuelle vurderinger mht. gjennomføre før oppstart eller kombinere, f.eks. på fritiden eller i ferie</a:t>
            </a:r>
            <a:endParaRPr lang="nb-NO" sz="2000" b="0" dirty="0"/>
          </a:p>
          <a:p>
            <a:pPr lvl="2"/>
            <a:endParaRPr lang="nb-NO" sz="300" dirty="0"/>
          </a:p>
          <a:p>
            <a:pPr lvl="1"/>
            <a:endParaRPr lang="nb-NO" sz="500" dirty="0"/>
          </a:p>
        </p:txBody>
      </p:sp>
    </p:spTree>
    <p:extLst>
      <p:ext uri="{BB962C8B-B14F-4D97-AF65-F5344CB8AC3E}">
        <p14:creationId xmlns:p14="http://schemas.microsoft.com/office/powerpoint/2010/main" val="737351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Gruppeoppgave – Hvordan lager vi gode program – prosess og innhold?</a:t>
            </a:r>
            <a:endParaRPr lang="nb-NO" dirty="0"/>
          </a:p>
        </p:txBody>
      </p:sp>
      <p:sp>
        <p:nvSpPr>
          <p:cNvPr id="3" name="Plassholder for innhold 2"/>
          <p:cNvSpPr>
            <a:spLocks noGrp="1"/>
          </p:cNvSpPr>
          <p:nvPr>
            <p:ph idx="1"/>
          </p:nvPr>
        </p:nvSpPr>
        <p:spPr/>
        <p:txBody>
          <a:bodyPr/>
          <a:lstStyle/>
          <a:p>
            <a:pPr marL="0" lvl="0" indent="0" fontAlgn="auto">
              <a:spcBef>
                <a:spcPts val="0"/>
              </a:spcBef>
              <a:spcAft>
                <a:spcPts val="0"/>
              </a:spcAft>
              <a:buSzTx/>
              <a:buNone/>
            </a:pPr>
            <a:r>
              <a:rPr lang="nb-NO" sz="2000" b="0" kern="1200" dirty="0" smtClean="0">
                <a:solidFill>
                  <a:schemeClr val="bg2">
                    <a:lumMod val="50000"/>
                  </a:schemeClr>
                </a:solidFill>
                <a:latin typeface="Arial" panose="020B0604020202020204" pitchFamily="34" charset="0"/>
                <a:cs typeface="Arial" panose="020B0604020202020204" pitchFamily="34" charset="0"/>
              </a:rPr>
              <a:t>Velg en ordstyrer og sørg for at en eller flere deler i plenum etterpå</a:t>
            </a:r>
          </a:p>
          <a:p>
            <a:pPr marL="0" lvl="0" indent="0" fontAlgn="auto">
              <a:spcBef>
                <a:spcPts val="0"/>
              </a:spcBef>
              <a:spcAft>
                <a:spcPts val="0"/>
              </a:spcAft>
              <a:buSzTx/>
              <a:buNone/>
            </a:pPr>
            <a:r>
              <a:rPr lang="nb-NO" sz="2000" b="0" kern="1200" dirty="0" smtClean="0">
                <a:solidFill>
                  <a:schemeClr val="bg2">
                    <a:lumMod val="50000"/>
                  </a:schemeClr>
                </a:solidFill>
                <a:latin typeface="Arial" panose="020B0604020202020204" pitchFamily="34" charset="0"/>
                <a:cs typeface="Arial" panose="020B0604020202020204" pitchFamily="34" charset="0"/>
              </a:rPr>
              <a:t>Del erfaringer, kanskje en suksesshistorie og nye ideer. </a:t>
            </a:r>
            <a:endParaRPr lang="nb-NO" sz="2000" b="0" kern="1200" dirty="0">
              <a:solidFill>
                <a:schemeClr val="bg2">
                  <a:lumMod val="50000"/>
                </a:schemeClr>
              </a:solidFill>
              <a:latin typeface="Arial" panose="020B0604020202020204" pitchFamily="34" charset="0"/>
              <a:cs typeface="Arial" panose="020B0604020202020204" pitchFamily="34" charset="0"/>
            </a:endParaRPr>
          </a:p>
          <a:p>
            <a:pPr marL="0" lvl="0" indent="0" fontAlgn="auto">
              <a:spcBef>
                <a:spcPts val="0"/>
              </a:spcBef>
              <a:spcAft>
                <a:spcPts val="0"/>
              </a:spcAft>
              <a:buSzTx/>
              <a:buNone/>
            </a:pPr>
            <a:endParaRPr lang="nb-NO" sz="2000" b="0" kern="1200" dirty="0" smtClean="0">
              <a:solidFill>
                <a:schemeClr val="bg2">
                  <a:lumMod val="50000"/>
                </a:schemeClr>
              </a:solidFill>
              <a:latin typeface="Arial" panose="020B0604020202020204" pitchFamily="34" charset="0"/>
              <a:cs typeface="Arial" panose="020B0604020202020204" pitchFamily="34" charset="0"/>
            </a:endParaRPr>
          </a:p>
          <a:p>
            <a:pPr marL="0" lvl="0" indent="0" fontAlgn="auto">
              <a:spcBef>
                <a:spcPts val="0"/>
              </a:spcBef>
              <a:spcAft>
                <a:spcPts val="0"/>
              </a:spcAft>
              <a:buSzTx/>
              <a:buNone/>
            </a:pPr>
            <a:r>
              <a:rPr lang="nb-NO" sz="2000" kern="1200" dirty="0" smtClean="0">
                <a:solidFill>
                  <a:schemeClr val="bg2">
                    <a:lumMod val="50000"/>
                  </a:schemeClr>
                </a:solidFill>
                <a:latin typeface="Arial" panose="020B0604020202020204" pitchFamily="34" charset="0"/>
                <a:cs typeface="Arial" panose="020B0604020202020204" pitchFamily="34" charset="0"/>
              </a:rPr>
              <a:t>Stikkord til gruppearbeidet: </a:t>
            </a:r>
          </a:p>
          <a:p>
            <a:pPr marL="0" indent="0" fontAlgn="auto">
              <a:spcBef>
                <a:spcPts val="0"/>
              </a:spcBef>
              <a:spcAft>
                <a:spcPts val="0"/>
              </a:spcAft>
              <a:buSzTx/>
              <a:buNone/>
            </a:pPr>
            <a:r>
              <a:rPr lang="nb-NO" sz="2000" b="0" kern="1200" dirty="0" smtClean="0">
                <a:solidFill>
                  <a:schemeClr val="bg2">
                    <a:lumMod val="50000"/>
                  </a:schemeClr>
                </a:solidFill>
                <a:latin typeface="Arial" panose="020B0604020202020204" pitchFamily="34" charset="0"/>
                <a:cs typeface="Arial" panose="020B0604020202020204" pitchFamily="34" charset="0"/>
              </a:rPr>
              <a:t>Prosessen med å lage </a:t>
            </a:r>
            <a:r>
              <a:rPr lang="nb-NO" sz="2000" b="0" kern="1200" dirty="0">
                <a:solidFill>
                  <a:schemeClr val="bg2">
                    <a:lumMod val="50000"/>
                  </a:schemeClr>
                </a:solidFill>
                <a:latin typeface="Arial" panose="020B0604020202020204" pitchFamily="34" charset="0"/>
                <a:cs typeface="Arial" panose="020B0604020202020204" pitchFamily="34" charset="0"/>
              </a:rPr>
              <a:t>programmet- samarbeidet med brukeren</a:t>
            </a:r>
          </a:p>
          <a:p>
            <a:pPr marL="0" indent="0" fontAlgn="auto">
              <a:spcBef>
                <a:spcPts val="0"/>
              </a:spcBef>
              <a:spcAft>
                <a:spcPts val="0"/>
              </a:spcAft>
              <a:buSzTx/>
              <a:buNone/>
            </a:pPr>
            <a:r>
              <a:rPr lang="nb-NO" sz="2000" b="0" kern="1200" dirty="0">
                <a:solidFill>
                  <a:schemeClr val="bg2">
                    <a:lumMod val="50000"/>
                  </a:schemeClr>
                </a:solidFill>
                <a:latin typeface="Arial" panose="020B0604020202020204" pitchFamily="34" charset="0"/>
                <a:cs typeface="Arial" panose="020B0604020202020204" pitchFamily="34" charset="0"/>
              </a:rPr>
              <a:t>Målsetting (arbeid)</a:t>
            </a:r>
          </a:p>
          <a:p>
            <a:pPr marL="0" indent="0" fontAlgn="auto">
              <a:spcBef>
                <a:spcPts val="0"/>
              </a:spcBef>
              <a:spcAft>
                <a:spcPts val="0"/>
              </a:spcAft>
              <a:buSzTx/>
              <a:buNone/>
            </a:pPr>
            <a:r>
              <a:rPr lang="nb-NO" sz="2000" b="0" kern="1200" dirty="0">
                <a:solidFill>
                  <a:schemeClr val="bg2">
                    <a:lumMod val="50000"/>
                  </a:schemeClr>
                </a:solidFill>
                <a:latin typeface="Arial" panose="020B0604020202020204" pitchFamily="34" charset="0"/>
                <a:cs typeface="Arial" panose="020B0604020202020204" pitchFamily="34" charset="0"/>
              </a:rPr>
              <a:t>Innholdet </a:t>
            </a:r>
          </a:p>
          <a:p>
            <a:pPr marL="0" indent="0" fontAlgn="auto">
              <a:spcBef>
                <a:spcPts val="0"/>
              </a:spcBef>
              <a:spcAft>
                <a:spcPts val="0"/>
              </a:spcAft>
              <a:buSzTx/>
              <a:buNone/>
            </a:pPr>
            <a:r>
              <a:rPr lang="nb-NO" sz="2000" b="0" kern="1200" dirty="0" err="1" smtClean="0">
                <a:solidFill>
                  <a:schemeClr val="bg2">
                    <a:lumMod val="50000"/>
                  </a:schemeClr>
                </a:solidFill>
                <a:latin typeface="Arial" panose="020B0604020202020204" pitchFamily="34" charset="0"/>
                <a:cs typeface="Arial" panose="020B0604020202020204" pitchFamily="34" charset="0"/>
              </a:rPr>
              <a:t>Kreativitet;hvem</a:t>
            </a:r>
            <a:r>
              <a:rPr lang="nb-NO" sz="2000" b="0" kern="1200" dirty="0" smtClean="0">
                <a:solidFill>
                  <a:schemeClr val="bg2">
                    <a:lumMod val="50000"/>
                  </a:schemeClr>
                </a:solidFill>
                <a:latin typeface="Arial" panose="020B0604020202020204" pitchFamily="34" charset="0"/>
                <a:cs typeface="Arial" panose="020B0604020202020204" pitchFamily="34" charset="0"/>
              </a:rPr>
              <a:t> </a:t>
            </a:r>
            <a:r>
              <a:rPr lang="nb-NO" sz="2000" b="0" kern="1200" dirty="0">
                <a:solidFill>
                  <a:schemeClr val="bg2">
                    <a:lumMod val="50000"/>
                  </a:schemeClr>
                </a:solidFill>
                <a:latin typeface="Arial" panose="020B0604020202020204" pitchFamily="34" charset="0"/>
                <a:cs typeface="Arial" panose="020B0604020202020204" pitchFamily="34" charset="0"/>
              </a:rPr>
              <a:t>samarbeider vi med, hvem trekkes inn? </a:t>
            </a:r>
          </a:p>
          <a:p>
            <a:pPr marL="0" indent="0" fontAlgn="auto">
              <a:spcBef>
                <a:spcPts val="0"/>
              </a:spcBef>
              <a:spcAft>
                <a:spcPts val="0"/>
              </a:spcAft>
              <a:buSzTx/>
              <a:buNone/>
            </a:pPr>
            <a:r>
              <a:rPr lang="nb-NO" sz="2000" b="0" kern="1200" dirty="0">
                <a:solidFill>
                  <a:schemeClr val="bg2">
                    <a:lumMod val="50000"/>
                  </a:schemeClr>
                </a:solidFill>
                <a:latin typeface="Arial" panose="020B0604020202020204" pitchFamily="34" charset="0"/>
                <a:cs typeface="Arial" panose="020B0604020202020204" pitchFamily="34" charset="0"/>
              </a:rPr>
              <a:t>Arbeidsplass som arena og mål </a:t>
            </a:r>
          </a:p>
          <a:p>
            <a:pPr marL="0" indent="0" fontAlgn="auto">
              <a:spcBef>
                <a:spcPts val="0"/>
              </a:spcBef>
              <a:spcAft>
                <a:spcPts val="0"/>
              </a:spcAft>
              <a:buSzTx/>
              <a:buNone/>
            </a:pPr>
            <a:r>
              <a:rPr lang="nb-NO" sz="2000" b="0" kern="1200" dirty="0">
                <a:solidFill>
                  <a:schemeClr val="bg2">
                    <a:lumMod val="50000"/>
                  </a:schemeClr>
                </a:solidFill>
                <a:latin typeface="Arial" panose="020B0604020202020204" pitchFamily="34" charset="0"/>
                <a:cs typeface="Arial" panose="020B0604020202020204" pitchFamily="34" charset="0"/>
              </a:rPr>
              <a:t>Evalueringer</a:t>
            </a:r>
          </a:p>
          <a:p>
            <a:pPr marL="0" indent="0" fontAlgn="auto">
              <a:spcBef>
                <a:spcPts val="0"/>
              </a:spcBef>
              <a:spcAft>
                <a:spcPts val="0"/>
              </a:spcAft>
              <a:buSzTx/>
              <a:buNone/>
            </a:pPr>
            <a:r>
              <a:rPr lang="nb-NO" sz="2000" b="0" kern="1200" dirty="0">
                <a:solidFill>
                  <a:schemeClr val="bg2">
                    <a:lumMod val="50000"/>
                  </a:schemeClr>
                </a:solidFill>
                <a:latin typeface="Arial" panose="020B0604020202020204" pitchFamily="34" charset="0"/>
                <a:cs typeface="Arial" panose="020B0604020202020204" pitchFamily="34" charset="0"/>
              </a:rPr>
              <a:t>Justeringer</a:t>
            </a:r>
          </a:p>
          <a:p>
            <a:pPr marL="0" indent="0" fontAlgn="auto">
              <a:spcBef>
                <a:spcPts val="0"/>
              </a:spcBef>
              <a:spcAft>
                <a:spcPts val="0"/>
              </a:spcAft>
              <a:buSzTx/>
              <a:buNone/>
            </a:pPr>
            <a:r>
              <a:rPr lang="nb-NO" sz="2000" b="0" kern="1200" dirty="0" smtClean="0">
                <a:solidFill>
                  <a:schemeClr val="bg2">
                    <a:lumMod val="50000"/>
                  </a:schemeClr>
                </a:solidFill>
                <a:latin typeface="Arial" panose="020B0604020202020204" pitchFamily="34" charset="0"/>
                <a:cs typeface="Arial" panose="020B0604020202020204" pitchFamily="34" charset="0"/>
              </a:rPr>
              <a:t>Oppfølging også </a:t>
            </a:r>
            <a:r>
              <a:rPr lang="nb-NO" sz="2000" b="0" kern="1200" dirty="0">
                <a:solidFill>
                  <a:schemeClr val="bg2">
                    <a:lumMod val="50000"/>
                  </a:schemeClr>
                </a:solidFill>
                <a:latin typeface="Arial" panose="020B0604020202020204" pitchFamily="34" charset="0"/>
                <a:cs typeface="Arial" panose="020B0604020202020204" pitchFamily="34" charset="0"/>
              </a:rPr>
              <a:t>etter endt </a:t>
            </a:r>
            <a:r>
              <a:rPr lang="nb-NO" sz="2000" b="0" kern="1200" dirty="0" smtClean="0">
                <a:solidFill>
                  <a:schemeClr val="bg2">
                    <a:lumMod val="50000"/>
                  </a:schemeClr>
                </a:solidFill>
                <a:latin typeface="Arial" panose="020B0604020202020204" pitchFamily="34" charset="0"/>
                <a:cs typeface="Arial" panose="020B0604020202020204" pitchFamily="34" charset="0"/>
              </a:rPr>
              <a:t>program?</a:t>
            </a:r>
          </a:p>
          <a:p>
            <a:pPr marL="0" indent="0" fontAlgn="auto">
              <a:spcBef>
                <a:spcPts val="0"/>
              </a:spcBef>
              <a:spcAft>
                <a:spcPts val="0"/>
              </a:spcAft>
              <a:buSzTx/>
              <a:buNone/>
            </a:pPr>
            <a:r>
              <a:rPr lang="nb-NO" sz="2000" b="0" kern="1200" dirty="0" smtClean="0">
                <a:solidFill>
                  <a:schemeClr val="bg2">
                    <a:lumMod val="50000"/>
                  </a:schemeClr>
                </a:solidFill>
                <a:latin typeface="Arial" panose="020B0604020202020204" pitchFamily="34" charset="0"/>
                <a:cs typeface="Arial" panose="020B0604020202020204" pitchFamily="34" charset="0"/>
              </a:rPr>
              <a:t>Tilretteleggingsgaranti</a:t>
            </a:r>
          </a:p>
          <a:p>
            <a:pPr marL="0" indent="0" fontAlgn="auto">
              <a:spcBef>
                <a:spcPts val="0"/>
              </a:spcBef>
              <a:spcAft>
                <a:spcPts val="0"/>
              </a:spcAft>
              <a:buSzTx/>
              <a:buNone/>
            </a:pPr>
            <a:endParaRPr lang="nb-NO" sz="1400" b="0" kern="1200" dirty="0">
              <a:solidFill>
                <a:schemeClr val="bg2">
                  <a:lumMod val="50000"/>
                </a:schemeClr>
              </a:solidFill>
              <a:latin typeface="Arial" panose="020B0604020202020204" pitchFamily="34" charset="0"/>
              <a:cs typeface="Arial" panose="020B0604020202020204" pitchFamily="34" charset="0"/>
            </a:endParaRPr>
          </a:p>
          <a:p>
            <a:pPr marL="0" indent="0" fontAlgn="auto">
              <a:spcBef>
                <a:spcPts val="0"/>
              </a:spcBef>
              <a:spcAft>
                <a:spcPts val="0"/>
              </a:spcAft>
              <a:buSzTx/>
              <a:buNone/>
            </a:pPr>
            <a:endParaRPr lang="nb-NO" dirty="0"/>
          </a:p>
          <a:p>
            <a:pPr marL="449262" lvl="1" indent="0">
              <a:buNone/>
            </a:pPr>
            <a:endParaRPr lang="nb-NO" dirty="0" smtClean="0"/>
          </a:p>
          <a:p>
            <a:pPr marL="449262" lvl="1" indent="0">
              <a:buNone/>
            </a:pPr>
            <a:endParaRPr lang="nb-NO" dirty="0"/>
          </a:p>
          <a:p>
            <a:pPr lvl="1" algn="r"/>
            <a:endParaRPr lang="nb-NO" dirty="0" smtClean="0"/>
          </a:p>
          <a:p>
            <a:pPr marL="449262" lvl="1" indent="0">
              <a:buNone/>
            </a:pPr>
            <a:endParaRPr lang="nb-NO" dirty="0"/>
          </a:p>
          <a:p>
            <a:pPr marL="449262" lvl="1" indent="0">
              <a:buNone/>
            </a:pPr>
            <a:endParaRPr lang="nb-NO"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3768725"/>
            <a:ext cx="2076450" cy="1974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659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fill="hold"/>
                                        <p:tgtEl>
                                          <p:spTgt spid="4"/>
                                        </p:tgtEl>
                                        <p:attrNameLst>
                                          <p:attrName>ppt_x</p:attrName>
                                        </p:attrNameLst>
                                      </p:cBhvr>
                                      <p:tavLst>
                                        <p:tav tm="100000">
                                          <p:val>
                                            <p:strVal val="#ppt_x"/>
                                          </p:val>
                                        </p:tav>
                                        <p:tav>
                                          <p:val>
                                            <p:strVal val="#ppt_x"/>
                                          </p:val>
                                        </p:tav>
                                      </p:tavLst>
                                    </p:anim>
                                    <p:anim calcmode="lin" valueType="num">
                                      <p:cBhvr additive="repl">
                                        <p:cTn id="8" dur="500" fill="hold"/>
                                        <p:tgtEl>
                                          <p:spTgt spid="4"/>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fill="hold" nodeType="clickEffect">
                                  <p:stCondLst>
                                    <p:cond delay="0"/>
                                  </p:stCondLst>
                                  <p:childTnLst>
                                    <p:animRot by="21600000">
                                      <p:cBhvr additive="repl">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LUNSJ: 12.00 – 12.45</a:t>
            </a:r>
            <a:endParaRPr lang="nb-NO" dirty="0"/>
          </a:p>
        </p:txBody>
      </p:sp>
      <p:sp>
        <p:nvSpPr>
          <p:cNvPr id="3" name="Plassholder for innhold 2"/>
          <p:cNvSpPr>
            <a:spLocks noGrp="1"/>
          </p:cNvSpPr>
          <p:nvPr>
            <p:ph idx="1"/>
          </p:nvPr>
        </p:nvSpPr>
        <p:spPr/>
        <p:txBody>
          <a:bodyPr/>
          <a:lstStyle/>
          <a:p>
            <a:pPr marL="0" indent="0" algn="ctr">
              <a:buNone/>
            </a:pPr>
            <a:endParaRPr lang="nb-N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835292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122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r>
              <a:rPr lang="nb-NO" dirty="0"/>
              <a:t>Bruk av kommunale, private og frivillige tiltak – NAV Molde</a:t>
            </a:r>
            <a:endParaRPr lang="nb-NO" dirty="0">
              <a:solidFill>
                <a:schemeClr val="bg2">
                  <a:lumMod val="50000"/>
                </a:schemeClr>
              </a:solidFill>
            </a:endParaRPr>
          </a:p>
        </p:txBody>
      </p:sp>
      <p:sp>
        <p:nvSpPr>
          <p:cNvPr id="45059" name="Rectangle 3"/>
          <p:cNvSpPr>
            <a:spLocks noGrp="1" noChangeArrowheads="1"/>
          </p:cNvSpPr>
          <p:nvPr>
            <p:ph type="subTitle" idx="1"/>
          </p:nvPr>
        </p:nvSpPr>
        <p:spPr/>
        <p:txBody>
          <a:bodyPr/>
          <a:lstStyle/>
          <a:p>
            <a:r>
              <a:rPr lang="nb-NO" dirty="0" smtClean="0"/>
              <a:t>03. Desember 2013</a:t>
            </a:r>
            <a:endParaRPr lang="nb-NO" dirty="0"/>
          </a:p>
        </p:txBody>
      </p:sp>
      <p:sp>
        <p:nvSpPr>
          <p:cNvPr id="2" name="Plassholder for dato 1"/>
          <p:cNvSpPr>
            <a:spLocks noGrp="1"/>
          </p:cNvSpPr>
          <p:nvPr>
            <p:ph type="dt" sz="quarter" idx="2"/>
          </p:nvPr>
        </p:nvSpPr>
        <p:spPr/>
        <p:txBody>
          <a:bodyPr/>
          <a:lstStyle/>
          <a:p>
            <a:pPr fontAlgn="base">
              <a:spcBef>
                <a:spcPct val="0"/>
              </a:spcBef>
              <a:spcAft>
                <a:spcPct val="0"/>
              </a:spcAft>
            </a:pPr>
            <a:fld id="{8BC247F9-9C7C-4F97-9ED9-822C6E344CA5}" type="datetime1">
              <a:rPr lang="nb-NO" smtClean="0">
                <a:solidFill>
                  <a:srgbClr val="675C53"/>
                </a:solidFill>
              </a:rPr>
              <a:pPr fontAlgn="base">
                <a:spcBef>
                  <a:spcPct val="0"/>
                </a:spcBef>
                <a:spcAft>
                  <a:spcPct val="0"/>
                </a:spcAft>
              </a:pPr>
              <a:t>09.12.2013</a:t>
            </a:fld>
            <a:endParaRPr lang="nn-NO">
              <a:solidFill>
                <a:srgbClr val="675C53"/>
              </a:solidFill>
            </a:endParaRPr>
          </a:p>
        </p:txBody>
      </p:sp>
    </p:spTree>
    <p:extLst>
      <p:ext uri="{BB962C8B-B14F-4D97-AF65-F5344CB8AC3E}">
        <p14:creationId xmlns:p14="http://schemas.microsoft.com/office/powerpoint/2010/main" val="357369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 i samarbeid med KVP deltakeren</a:t>
            </a:r>
            <a:endParaRPr lang="nb-NO" dirty="0"/>
          </a:p>
        </p:txBody>
      </p:sp>
      <p:sp>
        <p:nvSpPr>
          <p:cNvPr id="3" name="Plassholder for innhold 2"/>
          <p:cNvSpPr>
            <a:spLocks noGrp="1"/>
          </p:cNvSpPr>
          <p:nvPr>
            <p:ph idx="1"/>
          </p:nvPr>
        </p:nvSpPr>
        <p:spPr/>
        <p:txBody>
          <a:bodyPr/>
          <a:lstStyle/>
          <a:p>
            <a:r>
              <a:rPr lang="nb-NO" sz="4800" b="0" dirty="0" smtClean="0"/>
              <a:t>Hvordan går vi frem</a:t>
            </a:r>
          </a:p>
          <a:p>
            <a:r>
              <a:rPr lang="nb-NO" sz="4800" b="0" dirty="0" smtClean="0"/>
              <a:t>Innhold i ukeprogram</a:t>
            </a:r>
          </a:p>
          <a:p>
            <a:r>
              <a:rPr lang="nb-NO" sz="4800" b="0" dirty="0" smtClean="0"/>
              <a:t>erfaring</a:t>
            </a:r>
          </a:p>
          <a:p>
            <a:endParaRPr lang="nb-NO" dirty="0"/>
          </a:p>
        </p:txBody>
      </p:sp>
    </p:spTree>
    <p:extLst>
      <p:ext uri="{BB962C8B-B14F-4D97-AF65-F5344CB8AC3E}">
        <p14:creationId xmlns:p14="http://schemas.microsoft.com/office/powerpoint/2010/main" val="2684797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88640"/>
            <a:ext cx="7256463" cy="1136650"/>
          </a:xfrm>
        </p:spPr>
        <p:txBody>
          <a:bodyPr/>
          <a:lstStyle/>
          <a:p>
            <a:r>
              <a:rPr lang="nb-NO" dirty="0" smtClean="0"/>
              <a:t>KVP Timeplan for Tore – 37,5 t – uke 1</a:t>
            </a:r>
            <a:br>
              <a:rPr lang="nb-NO" dirty="0" smtClean="0"/>
            </a:br>
            <a:r>
              <a:rPr lang="nb-NO" dirty="0"/>
              <a:t>H</a:t>
            </a:r>
            <a:r>
              <a:rPr lang="nb-NO" dirty="0" smtClean="0"/>
              <a:t>ovedmål: arbeid/aktivitet </a:t>
            </a:r>
            <a:endParaRPr lang="nb-NO" dirty="0"/>
          </a:p>
        </p:txBody>
      </p:sp>
      <p:graphicFrame>
        <p:nvGraphicFramePr>
          <p:cNvPr id="3" name="Plassholder for innhold 2"/>
          <p:cNvGraphicFramePr>
            <a:graphicFrameLocks noGrp="1"/>
          </p:cNvGraphicFramePr>
          <p:nvPr>
            <p:ph idx="1"/>
            <p:extLst>
              <p:ext uri="{D42A27DB-BD31-4B8C-83A1-F6EECF244321}">
                <p14:modId xmlns:p14="http://schemas.microsoft.com/office/powerpoint/2010/main" val="2689285353"/>
              </p:ext>
            </p:extLst>
          </p:nvPr>
        </p:nvGraphicFramePr>
        <p:xfrm>
          <a:off x="323528" y="1412776"/>
          <a:ext cx="8372476" cy="4904309"/>
        </p:xfrm>
        <a:graphic>
          <a:graphicData uri="http://schemas.openxmlformats.org/drawingml/2006/table">
            <a:tbl>
              <a:tblPr firstRow="1" bandRow="1">
                <a:tableStyleId>{5C22544A-7EE6-4342-B048-85BDC9FD1C3A}</a:tableStyleId>
              </a:tblPr>
              <a:tblGrid>
                <a:gridCol w="1196068"/>
                <a:gridCol w="1196068"/>
                <a:gridCol w="1196068"/>
                <a:gridCol w="1196068"/>
                <a:gridCol w="1196068"/>
                <a:gridCol w="1196068"/>
                <a:gridCol w="1196068"/>
              </a:tblGrid>
              <a:tr h="394755">
                <a:tc>
                  <a:txBody>
                    <a:bodyPr/>
                    <a:lstStyle/>
                    <a:p>
                      <a:r>
                        <a:rPr lang="nb-NO" dirty="0" smtClean="0">
                          <a:solidFill>
                            <a:srgbClr val="002060"/>
                          </a:solidFill>
                        </a:rPr>
                        <a:t>MAND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TIRS</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ONSD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TORSD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FRED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LØRD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SØND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006">
                <a:tc>
                  <a:txBody>
                    <a:bodyPr/>
                    <a:lstStyle/>
                    <a:p>
                      <a:r>
                        <a:rPr lang="nb-NO" dirty="0" smtClean="0">
                          <a:solidFill>
                            <a:srgbClr val="FF0000"/>
                          </a:solidFill>
                        </a:rPr>
                        <a:t>Lese RB</a:t>
                      </a:r>
                      <a:r>
                        <a:rPr lang="nb-NO" baseline="0" dirty="0" smtClean="0">
                          <a:solidFill>
                            <a:srgbClr val="FF0000"/>
                          </a:solidFill>
                        </a:rPr>
                        <a:t> </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 RB </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 RB</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 RB</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a:t>
                      </a:r>
                      <a:r>
                        <a:rPr lang="nb-NO" baseline="0" dirty="0" smtClean="0">
                          <a:solidFill>
                            <a:srgbClr val="FF0000"/>
                          </a:solidFill>
                        </a:rPr>
                        <a:t> RB </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sym typeface="Wingdings" pitchFamily="2" charset="2"/>
                        </a:rPr>
                        <a:t>Lese RB</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sym typeface="Wingdings" pitchFamily="2" charset="2"/>
                        </a:rPr>
                        <a:t>«tenke norsk»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006">
                <a:tc>
                  <a:txBody>
                    <a:bodyPr/>
                    <a:lstStyle/>
                    <a:p>
                      <a:r>
                        <a:rPr lang="nb-NO" dirty="0" smtClean="0">
                          <a:solidFill>
                            <a:srgbClr val="FF0000"/>
                          </a:solidFill>
                        </a:rPr>
                        <a:t>Nyheter/</a:t>
                      </a:r>
                    </a:p>
                    <a:p>
                      <a:r>
                        <a:rPr lang="nb-NO" dirty="0" err="1" smtClean="0">
                          <a:solidFill>
                            <a:srgbClr val="FF0000"/>
                          </a:solidFill>
                        </a:rPr>
                        <a:t>barnetv</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Nyheter/</a:t>
                      </a:r>
                    </a:p>
                    <a:p>
                      <a:r>
                        <a:rPr lang="nb-NO" dirty="0" err="1" smtClean="0">
                          <a:solidFill>
                            <a:srgbClr val="FF0000"/>
                          </a:solidFill>
                        </a:rPr>
                        <a:t>barnetv</a:t>
                      </a:r>
                      <a:r>
                        <a:rPr lang="nb-NO" baseline="0" dirty="0" smtClean="0">
                          <a:solidFill>
                            <a:srgbClr val="FF0000"/>
                          </a:solidFill>
                        </a:rPr>
                        <a:t> </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Nyheter/</a:t>
                      </a:r>
                    </a:p>
                    <a:p>
                      <a:r>
                        <a:rPr lang="nb-NO" baseline="0" dirty="0" err="1" smtClean="0">
                          <a:solidFill>
                            <a:srgbClr val="FF0000"/>
                          </a:solidFill>
                        </a:rPr>
                        <a:t>barnetv</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Nyheter/</a:t>
                      </a:r>
                      <a:r>
                        <a:rPr lang="nb-NO" baseline="0" dirty="0" smtClean="0">
                          <a:solidFill>
                            <a:srgbClr val="FF0000"/>
                          </a:solidFill>
                        </a:rPr>
                        <a:t> </a:t>
                      </a:r>
                      <a:r>
                        <a:rPr lang="nb-NO" baseline="0" dirty="0" err="1" smtClean="0">
                          <a:solidFill>
                            <a:srgbClr val="FF0000"/>
                          </a:solidFill>
                        </a:rPr>
                        <a:t>barnetv</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Nyheter</a:t>
                      </a:r>
                      <a:r>
                        <a:rPr lang="nb-NO" baseline="0" dirty="0" smtClean="0">
                          <a:solidFill>
                            <a:srgbClr val="FF0000"/>
                          </a:solidFill>
                        </a:rPr>
                        <a:t>/</a:t>
                      </a:r>
                    </a:p>
                    <a:p>
                      <a:r>
                        <a:rPr lang="nb-NO" baseline="0" dirty="0" err="1" smtClean="0">
                          <a:solidFill>
                            <a:srgbClr val="FF0000"/>
                          </a:solidFill>
                        </a:rPr>
                        <a:t>barnetv</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Snakke norsk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Snakke norsk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006">
                <a:tc>
                  <a:txBody>
                    <a:bodyPr/>
                    <a:lstStyle/>
                    <a:p>
                      <a:r>
                        <a:rPr lang="nb-NO" dirty="0" smtClean="0">
                          <a:solidFill>
                            <a:srgbClr val="0070C0"/>
                          </a:solidFill>
                        </a:rPr>
                        <a:t>Gå tur</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 tur </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 tur</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a:t>
                      </a:r>
                      <a:r>
                        <a:rPr lang="nb-NO" baseline="0" dirty="0" smtClean="0">
                          <a:solidFill>
                            <a:srgbClr val="0070C0"/>
                          </a:solidFill>
                        </a:rPr>
                        <a:t> tur</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 tur</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 tur</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 tur</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006">
                <a:tc>
                  <a:txBody>
                    <a:bodyPr/>
                    <a:lstStyle/>
                    <a:p>
                      <a:r>
                        <a:rPr lang="nb-NO" dirty="0" smtClean="0">
                          <a:solidFill>
                            <a:srgbClr val="FF0000"/>
                          </a:solidFill>
                        </a:rPr>
                        <a:t>Skrive</a:t>
                      </a:r>
                      <a:r>
                        <a:rPr lang="nb-NO" baseline="0" dirty="0" smtClean="0">
                          <a:solidFill>
                            <a:srgbClr val="FF0000"/>
                          </a:solidFill>
                        </a:rPr>
                        <a:t> dagbok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Skrive</a:t>
                      </a:r>
                      <a:r>
                        <a:rPr lang="nb-NO" baseline="0" dirty="0" smtClean="0">
                          <a:solidFill>
                            <a:srgbClr val="FF0000"/>
                          </a:solidFill>
                        </a:rPr>
                        <a:t> dagbok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Skrive dagbok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Skrive dagbok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Skrive</a:t>
                      </a:r>
                      <a:r>
                        <a:rPr lang="nb-NO" baseline="0" dirty="0" smtClean="0">
                          <a:solidFill>
                            <a:srgbClr val="FF0000"/>
                          </a:solidFill>
                        </a:rPr>
                        <a:t> dagbok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Skrive</a:t>
                      </a:r>
                      <a:r>
                        <a:rPr lang="nb-NO" baseline="0" dirty="0" smtClean="0">
                          <a:solidFill>
                            <a:srgbClr val="FF0000"/>
                          </a:solidFill>
                        </a:rPr>
                        <a:t> dagbok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Skrive</a:t>
                      </a:r>
                      <a:r>
                        <a:rPr lang="nb-NO" baseline="0" dirty="0" smtClean="0">
                          <a:solidFill>
                            <a:srgbClr val="FF0000"/>
                          </a:solidFill>
                        </a:rPr>
                        <a:t> dagbok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006">
                <a:tc>
                  <a:txBody>
                    <a:bodyPr/>
                    <a:lstStyle/>
                    <a:p>
                      <a:r>
                        <a:rPr lang="nb-NO" dirty="0" smtClean="0">
                          <a:solidFill>
                            <a:srgbClr val="0070C0"/>
                          </a:solidFill>
                        </a:rPr>
                        <a:t>Aktiv på dagtid</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Svømme</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B050"/>
                          </a:solidFill>
                        </a:rPr>
                        <a:t>Avtale</a:t>
                      </a:r>
                      <a:r>
                        <a:rPr lang="nb-NO" baseline="0" dirty="0" smtClean="0">
                          <a:solidFill>
                            <a:srgbClr val="00B050"/>
                          </a:solidFill>
                        </a:rPr>
                        <a:t> </a:t>
                      </a:r>
                      <a:r>
                        <a:rPr lang="nb-NO" baseline="0" dirty="0" err="1" smtClean="0">
                          <a:solidFill>
                            <a:srgbClr val="00B050"/>
                          </a:solidFill>
                        </a:rPr>
                        <a:t>miljøter</a:t>
                      </a:r>
                      <a:endParaRPr lang="nb-NO" baseline="0" dirty="0" smtClean="0">
                        <a:solidFill>
                          <a:srgbClr val="00B050"/>
                        </a:solidFill>
                      </a:endParaRPr>
                    </a:p>
                    <a:p>
                      <a:r>
                        <a:rPr lang="nb-NO" baseline="0" dirty="0" smtClean="0">
                          <a:solidFill>
                            <a:srgbClr val="00B050"/>
                          </a:solidFill>
                        </a:rPr>
                        <a:t>NAV</a:t>
                      </a:r>
                      <a:endParaRPr lang="nb-NO"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 annonser/finn.no</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B050"/>
                          </a:solidFill>
                        </a:rPr>
                        <a:t>Avtale</a:t>
                      </a:r>
                      <a:r>
                        <a:rPr lang="nb-NO" baseline="0" dirty="0" smtClean="0">
                          <a:solidFill>
                            <a:srgbClr val="00B050"/>
                          </a:solidFill>
                        </a:rPr>
                        <a:t> </a:t>
                      </a:r>
                      <a:r>
                        <a:rPr lang="nb-NO" baseline="0" dirty="0" err="1" smtClean="0">
                          <a:solidFill>
                            <a:srgbClr val="00B050"/>
                          </a:solidFill>
                        </a:rPr>
                        <a:t>miljøter</a:t>
                      </a:r>
                      <a:endParaRPr lang="nb-NO" dirty="0" smtClean="0">
                        <a:solidFill>
                          <a:srgbClr val="00B050"/>
                        </a:solidFill>
                      </a:endParaRPr>
                    </a:p>
                    <a:p>
                      <a:r>
                        <a:rPr lang="nb-NO" dirty="0" smtClean="0">
                          <a:solidFill>
                            <a:srgbClr val="00B050"/>
                          </a:solidFill>
                        </a:rPr>
                        <a:t>NAV</a:t>
                      </a:r>
                      <a:endParaRPr lang="nb-NO"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44">
                <a:tc gridSpan="7">
                  <a:txBody>
                    <a:bodyPr/>
                    <a:lstStyle/>
                    <a:p>
                      <a:r>
                        <a:rPr lang="nb-NO" b="1" baseline="0" dirty="0" smtClean="0"/>
                        <a:t>Huskelapp: </a:t>
                      </a:r>
                      <a:r>
                        <a:rPr lang="nb-NO" b="0" baseline="0" dirty="0" smtClean="0"/>
                        <a:t>bruk </a:t>
                      </a:r>
                      <a:r>
                        <a:rPr lang="nb-NO" b="0" baseline="0" dirty="0" err="1" smtClean="0"/>
                        <a:t>ordbok,snakke</a:t>
                      </a:r>
                      <a:r>
                        <a:rPr lang="nb-NO" b="0" baseline="0" dirty="0" smtClean="0"/>
                        <a:t> </a:t>
                      </a:r>
                      <a:r>
                        <a:rPr lang="nb-NO" baseline="0" dirty="0" smtClean="0"/>
                        <a:t>med </a:t>
                      </a:r>
                      <a:r>
                        <a:rPr lang="nb-NO" baseline="0" dirty="0" err="1" smtClean="0"/>
                        <a:t>søster,katten,i</a:t>
                      </a:r>
                      <a:r>
                        <a:rPr lang="nb-NO" baseline="0" dirty="0" smtClean="0"/>
                        <a:t> </a:t>
                      </a:r>
                      <a:r>
                        <a:rPr lang="nb-NO" baseline="0" dirty="0" err="1" smtClean="0"/>
                        <a:t>butikken,på</a:t>
                      </a:r>
                      <a:r>
                        <a:rPr lang="nb-NO" baseline="0" dirty="0" smtClean="0"/>
                        <a:t> </a:t>
                      </a:r>
                      <a:r>
                        <a:rPr lang="nb-NO" baseline="0" dirty="0" err="1" smtClean="0"/>
                        <a:t>bussen,med</a:t>
                      </a:r>
                      <a:r>
                        <a:rPr lang="nb-NO" baseline="0" dirty="0" smtClean="0"/>
                        <a:t> nabo/venner, egentrening/aktiv på </a:t>
                      </a:r>
                      <a:r>
                        <a:rPr lang="nb-NO" baseline="0" dirty="0" err="1" smtClean="0"/>
                        <a:t>dagtid,lese</a:t>
                      </a:r>
                      <a:r>
                        <a:rPr lang="nb-NO" baseline="0" dirty="0" smtClean="0"/>
                        <a:t> </a:t>
                      </a:r>
                      <a:r>
                        <a:rPr lang="nb-NO" baseline="0" dirty="0" err="1" smtClean="0"/>
                        <a:t>boligann</a:t>
                      </a:r>
                      <a:r>
                        <a:rPr lang="nb-NO" baseline="0" dirty="0" smtClean="0"/>
                        <a:t>./spør venner</a:t>
                      </a:r>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828">
                <a:tc gridSpan="7">
                  <a:txBody>
                    <a:bodyPr/>
                    <a:lstStyle/>
                    <a:p>
                      <a:r>
                        <a:rPr lang="nb-NO" b="1" baseline="0" dirty="0" smtClean="0"/>
                        <a:t>Delmål: </a:t>
                      </a:r>
                      <a:r>
                        <a:rPr lang="nb-NO" b="0" baseline="0" dirty="0" smtClean="0"/>
                        <a:t>snakke norsk, tenk helse, ny bolig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1491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C30000"/>
                </a:solidFill>
              </a:rPr>
              <a:t>KVP Timeplan for Tore – </a:t>
            </a:r>
            <a:r>
              <a:rPr lang="nb-NO" dirty="0" smtClean="0">
                <a:solidFill>
                  <a:srgbClr val="C30000"/>
                </a:solidFill>
              </a:rPr>
              <a:t>37,5 t – uke 24</a:t>
            </a:r>
            <a:r>
              <a:rPr lang="nb-NO" dirty="0">
                <a:solidFill>
                  <a:srgbClr val="C30000"/>
                </a:solidFill>
              </a:rPr>
              <a:t/>
            </a:r>
            <a:br>
              <a:rPr lang="nb-NO" dirty="0">
                <a:solidFill>
                  <a:srgbClr val="C30000"/>
                </a:solidFill>
              </a:rPr>
            </a:br>
            <a:r>
              <a:rPr lang="nb-NO" dirty="0" smtClean="0">
                <a:solidFill>
                  <a:srgbClr val="C30000"/>
                </a:solidFill>
              </a:rPr>
              <a:t>Hovedmål: arbeid/aktivitet </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624053757"/>
              </p:ext>
            </p:extLst>
          </p:nvPr>
        </p:nvGraphicFramePr>
        <p:xfrm>
          <a:off x="539552" y="1484784"/>
          <a:ext cx="8372476" cy="4846320"/>
        </p:xfrm>
        <a:graphic>
          <a:graphicData uri="http://schemas.openxmlformats.org/drawingml/2006/table">
            <a:tbl>
              <a:tblPr firstRow="1" bandRow="1">
                <a:tableStyleId>{5C22544A-7EE6-4342-B048-85BDC9FD1C3A}</a:tableStyleId>
              </a:tblPr>
              <a:tblGrid>
                <a:gridCol w="1196068"/>
                <a:gridCol w="1196068"/>
                <a:gridCol w="1196068"/>
                <a:gridCol w="1196068"/>
                <a:gridCol w="1196068"/>
                <a:gridCol w="1196068"/>
                <a:gridCol w="1196068"/>
              </a:tblGrid>
              <a:tr h="321064">
                <a:tc>
                  <a:txBody>
                    <a:bodyPr/>
                    <a:lstStyle/>
                    <a:p>
                      <a:r>
                        <a:rPr lang="nb-NO" dirty="0" smtClean="0">
                          <a:solidFill>
                            <a:srgbClr val="002060"/>
                          </a:solidFill>
                        </a:rPr>
                        <a:t>MAND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TIRD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ONSD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TORSD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FRED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LØRD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2060"/>
                          </a:solidFill>
                        </a:rPr>
                        <a:t>SØND</a:t>
                      </a:r>
                      <a:endParaRPr lang="nb-N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126">
                <a:tc>
                  <a:txBody>
                    <a:bodyPr/>
                    <a:lstStyle/>
                    <a:p>
                      <a:r>
                        <a:rPr lang="nb-NO" dirty="0" smtClean="0">
                          <a:solidFill>
                            <a:srgbClr val="FF0000"/>
                          </a:solidFill>
                        </a:rPr>
                        <a:t>Lese RB/nett/tv</a:t>
                      </a:r>
                    </a:p>
                    <a:p>
                      <a:r>
                        <a:rPr lang="nb-NO" baseline="0" dirty="0" smtClean="0">
                          <a:solidFill>
                            <a:srgbClr val="FF0000"/>
                          </a:solidFill>
                        </a:rPr>
                        <a:t>Finn.no/</a:t>
                      </a:r>
                    </a:p>
                    <a:p>
                      <a:r>
                        <a:rPr lang="nb-NO" baseline="0" dirty="0" smtClean="0">
                          <a:solidFill>
                            <a:srgbClr val="FF0000"/>
                          </a:solidFill>
                        </a:rPr>
                        <a:t>nav.no </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 RB/nett/tv</a:t>
                      </a:r>
                    </a:p>
                    <a:p>
                      <a:r>
                        <a:rPr lang="nb-NO" dirty="0" smtClean="0">
                          <a:solidFill>
                            <a:srgbClr val="FF0000"/>
                          </a:solidFill>
                        </a:rPr>
                        <a:t>Finn.no/ nav.no</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 RB/nett/tv</a:t>
                      </a:r>
                    </a:p>
                    <a:p>
                      <a:r>
                        <a:rPr lang="nb-NO" dirty="0" smtClean="0">
                          <a:solidFill>
                            <a:srgbClr val="FF0000"/>
                          </a:solidFill>
                        </a:rPr>
                        <a:t>Finn.no/</a:t>
                      </a:r>
                      <a:r>
                        <a:rPr lang="nb-NO" baseline="0" dirty="0" smtClean="0">
                          <a:solidFill>
                            <a:srgbClr val="FF0000"/>
                          </a:solidFill>
                        </a:rPr>
                        <a:t> nav.no</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 RB/nett/tv</a:t>
                      </a:r>
                    </a:p>
                    <a:p>
                      <a:r>
                        <a:rPr lang="nb-NO" dirty="0" smtClean="0">
                          <a:solidFill>
                            <a:srgbClr val="FF0000"/>
                          </a:solidFill>
                        </a:rPr>
                        <a:t>Finn.no/</a:t>
                      </a:r>
                      <a:r>
                        <a:rPr lang="nb-NO" baseline="0" dirty="0" smtClean="0">
                          <a:solidFill>
                            <a:srgbClr val="FF0000"/>
                          </a:solidFill>
                        </a:rPr>
                        <a:t> nav.no</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rPr>
                        <a:t>Lese</a:t>
                      </a:r>
                      <a:r>
                        <a:rPr lang="nb-NO" baseline="0" dirty="0" smtClean="0">
                          <a:solidFill>
                            <a:srgbClr val="FF0000"/>
                          </a:solidFill>
                        </a:rPr>
                        <a:t> RB/nett/tv</a:t>
                      </a:r>
                    </a:p>
                    <a:p>
                      <a:r>
                        <a:rPr lang="nb-NO" baseline="0" dirty="0" smtClean="0">
                          <a:solidFill>
                            <a:srgbClr val="FF0000"/>
                          </a:solidFill>
                        </a:rPr>
                        <a:t>Finn.no/ nav.no </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sym typeface="Wingdings" pitchFamily="2" charset="2"/>
                        </a:rPr>
                        <a:t>Lese</a:t>
                      </a:r>
                      <a:r>
                        <a:rPr lang="nb-NO" baseline="0" dirty="0" smtClean="0">
                          <a:solidFill>
                            <a:srgbClr val="FF0000"/>
                          </a:solidFill>
                          <a:sym typeface="Wingdings" pitchFamily="2" charset="2"/>
                        </a:rPr>
                        <a:t> RB/nett/tv</a:t>
                      </a:r>
                    </a:p>
                    <a:p>
                      <a:r>
                        <a:rPr lang="nb-NO" baseline="0" dirty="0" smtClean="0">
                          <a:solidFill>
                            <a:srgbClr val="FF0000"/>
                          </a:solidFill>
                          <a:sym typeface="Wingdings" pitchFamily="2" charset="2"/>
                        </a:rPr>
                        <a:t>Finn.no/ nav.no</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FF0000"/>
                          </a:solidFill>
                          <a:sym typeface="Wingdings" pitchFamily="2" charset="2"/>
                        </a:rPr>
                        <a:t>«tenke norsk»</a:t>
                      </a:r>
                      <a:endParaRPr lang="nb-NO"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9363">
                <a:tc>
                  <a:txBody>
                    <a:bodyPr/>
                    <a:lstStyle/>
                    <a:p>
                      <a:r>
                        <a:rPr lang="nb-NO" dirty="0" smtClean="0">
                          <a:solidFill>
                            <a:srgbClr val="0070C0"/>
                          </a:solidFill>
                        </a:rPr>
                        <a:t>Gå tur/FLS/</a:t>
                      </a:r>
                    </a:p>
                    <a:p>
                      <a:r>
                        <a:rPr lang="nb-NO" dirty="0" smtClean="0">
                          <a:solidFill>
                            <a:srgbClr val="0070C0"/>
                          </a:solidFill>
                        </a:rPr>
                        <a:t>aktiv</a:t>
                      </a:r>
                      <a:r>
                        <a:rPr lang="nb-NO" baseline="0" dirty="0" smtClean="0">
                          <a:solidFill>
                            <a:srgbClr val="0070C0"/>
                          </a:solidFill>
                        </a:rPr>
                        <a:t> på dagtid</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 tur/FLS/aktiv på dagtid</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solidFill>
                            <a:srgbClr val="0070C0"/>
                          </a:solidFill>
                        </a:rPr>
                        <a:t>Gå tur/FLS</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solidFill>
                            <a:srgbClr val="0070C0"/>
                          </a:solidFill>
                        </a:rPr>
                        <a:t>/aktiv på dagtid</a:t>
                      </a:r>
                    </a:p>
                    <a:p>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solidFill>
                            <a:srgbClr val="0070C0"/>
                          </a:solidFill>
                        </a:rPr>
                        <a:t>Gå</a:t>
                      </a:r>
                      <a:r>
                        <a:rPr lang="nb-NO" baseline="0" dirty="0" smtClean="0">
                          <a:solidFill>
                            <a:srgbClr val="0070C0"/>
                          </a:solidFill>
                        </a:rPr>
                        <a:t> </a:t>
                      </a:r>
                      <a:r>
                        <a:rPr lang="nb-NO" dirty="0" smtClean="0">
                          <a:solidFill>
                            <a:srgbClr val="0070C0"/>
                          </a:solidFill>
                        </a:rPr>
                        <a:t>tur/FLS/</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solidFill>
                            <a:srgbClr val="0070C0"/>
                          </a:solidFill>
                        </a:rPr>
                        <a:t>aktiv på dagtid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solidFill>
                            <a:srgbClr val="0070C0"/>
                          </a:solidFill>
                        </a:rPr>
                        <a:t>Gå tur/FLS/</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solidFill>
                            <a:srgbClr val="0070C0"/>
                          </a:solidFill>
                        </a:rPr>
                        <a:t>aktiv på dagtid</a:t>
                      </a:r>
                    </a:p>
                    <a:p>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a:t>
                      </a:r>
                      <a:r>
                        <a:rPr lang="nb-NO" baseline="0" dirty="0" smtClean="0">
                          <a:solidFill>
                            <a:srgbClr val="0070C0"/>
                          </a:solidFill>
                        </a:rPr>
                        <a:t> tur</a:t>
                      </a:r>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70C0"/>
                          </a:solidFill>
                        </a:rPr>
                        <a:t>Gå</a:t>
                      </a:r>
                      <a:r>
                        <a:rPr lang="nb-NO" baseline="0" dirty="0" smtClean="0">
                          <a:solidFill>
                            <a:srgbClr val="0070C0"/>
                          </a:solidFill>
                        </a:rPr>
                        <a:t> tur</a:t>
                      </a:r>
                    </a:p>
                    <a:p>
                      <a:endParaRPr lang="nb-NO"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010">
                <a:tc>
                  <a:txBody>
                    <a:bodyPr/>
                    <a:lstStyle/>
                    <a:p>
                      <a:r>
                        <a:rPr lang="nb-NO" dirty="0" smtClean="0"/>
                        <a:t>Praksis</a:t>
                      </a:r>
                    </a:p>
                    <a:p>
                      <a:r>
                        <a:rPr lang="nb-NO" dirty="0" smtClean="0"/>
                        <a:t>plass</a:t>
                      </a:r>
                      <a:r>
                        <a:rPr lang="nb-NO" baseline="0" dirty="0" smtClean="0"/>
                        <a:t>(AB)</a:t>
                      </a:r>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t>Praksis</a:t>
                      </a:r>
                    </a:p>
                    <a:p>
                      <a:r>
                        <a:rPr lang="nb-NO" dirty="0" smtClean="0"/>
                        <a:t>plass</a:t>
                      </a:r>
                      <a:r>
                        <a:rPr lang="nb-NO" baseline="0" dirty="0" smtClean="0"/>
                        <a:t>(AB)</a:t>
                      </a:r>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t>Praksis</a:t>
                      </a:r>
                    </a:p>
                    <a:p>
                      <a:r>
                        <a:rPr lang="nb-NO" dirty="0" smtClean="0"/>
                        <a:t>plass</a:t>
                      </a:r>
                      <a:r>
                        <a:rPr lang="nb-NO" baseline="0" dirty="0" smtClean="0"/>
                        <a:t>(AB)</a:t>
                      </a:r>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t>Praksis</a:t>
                      </a:r>
                    </a:p>
                    <a:p>
                      <a:r>
                        <a:rPr lang="nb-NO" dirty="0" smtClean="0"/>
                        <a:t>plass</a:t>
                      </a:r>
                      <a:r>
                        <a:rPr lang="nb-NO" baseline="0" dirty="0" smtClean="0"/>
                        <a:t>(AB)</a:t>
                      </a:r>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t>Praksis</a:t>
                      </a:r>
                    </a:p>
                    <a:p>
                      <a:r>
                        <a:rPr lang="nb-NO" dirty="0" smtClean="0"/>
                        <a:t>plass</a:t>
                      </a:r>
                      <a:r>
                        <a:rPr lang="nb-NO" baseline="0" dirty="0" smtClean="0"/>
                        <a:t>(AB)</a:t>
                      </a:r>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6936">
                <a:tc>
                  <a:txBody>
                    <a:bodyPr/>
                    <a:lstStyle/>
                    <a:p>
                      <a:r>
                        <a:rPr lang="nb-NO" baseline="0" dirty="0" smtClean="0">
                          <a:solidFill>
                            <a:schemeClr val="tx1"/>
                          </a:solidFill>
                        </a:rPr>
                        <a:t>Skrive </a:t>
                      </a:r>
                      <a:r>
                        <a:rPr lang="nb-NO" baseline="0" dirty="0" err="1" smtClean="0">
                          <a:solidFill>
                            <a:schemeClr val="tx1"/>
                          </a:solidFill>
                        </a:rPr>
                        <a:t>jobbsøkn</a:t>
                      </a:r>
                      <a:r>
                        <a:rPr lang="nb-NO" baseline="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B050"/>
                          </a:solidFill>
                        </a:rPr>
                        <a:t>Besøk av veileder/</a:t>
                      </a:r>
                      <a:r>
                        <a:rPr lang="nb-NO" dirty="0" err="1" smtClean="0">
                          <a:solidFill>
                            <a:srgbClr val="00B050"/>
                          </a:solidFill>
                        </a:rPr>
                        <a:t>miljøter</a:t>
                      </a:r>
                      <a:r>
                        <a:rPr lang="nb-NO" baseline="0" dirty="0" smtClean="0">
                          <a:solidFill>
                            <a:srgbClr val="00B050"/>
                          </a:solidFill>
                        </a:rPr>
                        <a:t> </a:t>
                      </a:r>
                      <a:r>
                        <a:rPr lang="nb-NO" baseline="0" dirty="0" err="1" smtClean="0">
                          <a:solidFill>
                            <a:srgbClr val="00B050"/>
                          </a:solidFill>
                        </a:rPr>
                        <a:t>praksispl</a:t>
                      </a:r>
                      <a:r>
                        <a:rPr lang="nb-NO" baseline="0" dirty="0" smtClean="0">
                          <a:solidFill>
                            <a:srgbClr val="00B050"/>
                          </a:solidFill>
                        </a:rPr>
                        <a:t>.</a:t>
                      </a:r>
                      <a:endParaRPr lang="nb-NO"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chemeClr val="tx1"/>
                          </a:solidFill>
                        </a:rPr>
                        <a:t>Skrive </a:t>
                      </a:r>
                      <a:r>
                        <a:rPr lang="nb-NO" dirty="0" err="1" smtClean="0">
                          <a:solidFill>
                            <a:schemeClr val="tx1"/>
                          </a:solidFill>
                        </a:rPr>
                        <a:t>jobbsøkn</a:t>
                      </a:r>
                      <a:r>
                        <a:rPr lang="nb-NO" dirty="0" smtClean="0">
                          <a:solidFill>
                            <a:schemeClr val="tx1"/>
                          </a:solidFill>
                        </a:rPr>
                        <a:t>.</a:t>
                      </a:r>
                      <a:endParaRPr lang="nb-NO"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chemeClr val="tx1"/>
                          </a:solidFill>
                        </a:rPr>
                        <a:t>Skrive </a:t>
                      </a:r>
                      <a:r>
                        <a:rPr lang="nb-NO" dirty="0" err="1" smtClean="0">
                          <a:solidFill>
                            <a:schemeClr val="tx1"/>
                          </a:solidFill>
                        </a:rPr>
                        <a:t>jobbsøkn</a:t>
                      </a:r>
                      <a:r>
                        <a:rPr lang="nb-NO" dirty="0" smtClean="0">
                          <a:solidFill>
                            <a:schemeClr val="tx1"/>
                          </a:solidFill>
                        </a:rPr>
                        <a:t>.</a:t>
                      </a:r>
                      <a:endParaRPr lang="nb-NO"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dirty="0" smtClean="0">
                          <a:solidFill>
                            <a:srgbClr val="00B050"/>
                          </a:solidFill>
                        </a:rPr>
                        <a:t>Avtale</a:t>
                      </a:r>
                      <a:r>
                        <a:rPr lang="nb-NO" baseline="0" dirty="0" smtClean="0">
                          <a:solidFill>
                            <a:srgbClr val="00B050"/>
                          </a:solidFill>
                        </a:rPr>
                        <a:t> </a:t>
                      </a:r>
                      <a:r>
                        <a:rPr lang="nb-NO" baseline="0" dirty="0" err="1" smtClean="0">
                          <a:solidFill>
                            <a:srgbClr val="00B050"/>
                          </a:solidFill>
                        </a:rPr>
                        <a:t>miljøter</a:t>
                      </a:r>
                      <a:endParaRPr lang="nb-NO" dirty="0" smtClean="0">
                        <a:solidFill>
                          <a:srgbClr val="00B050"/>
                        </a:solidFill>
                      </a:endParaRPr>
                    </a:p>
                    <a:p>
                      <a:r>
                        <a:rPr lang="nb-NO" dirty="0" smtClean="0">
                          <a:solidFill>
                            <a:srgbClr val="00B050"/>
                          </a:solidFill>
                        </a:rPr>
                        <a:t>Cafe/</a:t>
                      </a:r>
                      <a:r>
                        <a:rPr lang="nb-NO" dirty="0" err="1" smtClean="0">
                          <a:solidFill>
                            <a:srgbClr val="00B050"/>
                          </a:solidFill>
                        </a:rPr>
                        <a:t>bibli-otek</a:t>
                      </a:r>
                      <a:endParaRPr lang="nb-NO"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8083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Kommunale, </a:t>
            </a:r>
            <a:r>
              <a:rPr lang="nb-NO" dirty="0"/>
              <a:t>private og frivillige </a:t>
            </a:r>
            <a:r>
              <a:rPr lang="nb-NO" dirty="0" smtClean="0"/>
              <a:t>tiltak – eksempler i forhold til Tore</a:t>
            </a:r>
            <a:endParaRPr lang="nb-NO" dirty="0"/>
          </a:p>
        </p:txBody>
      </p:sp>
      <p:sp>
        <p:nvSpPr>
          <p:cNvPr id="3" name="Plassholder for innhold 2"/>
          <p:cNvSpPr>
            <a:spLocks noGrp="1"/>
          </p:cNvSpPr>
          <p:nvPr>
            <p:ph idx="1"/>
          </p:nvPr>
        </p:nvSpPr>
        <p:spPr/>
        <p:txBody>
          <a:bodyPr/>
          <a:lstStyle/>
          <a:p>
            <a:endParaRPr lang="nb-NO" dirty="0"/>
          </a:p>
          <a:p>
            <a:pPr marL="0" indent="0">
              <a:buNone/>
            </a:pPr>
            <a:endParaRPr lang="nb-NO" dirty="0"/>
          </a:p>
        </p:txBody>
      </p:sp>
      <p:sp>
        <p:nvSpPr>
          <p:cNvPr id="5" name="TekstSylinder 4"/>
          <p:cNvSpPr txBox="1"/>
          <p:nvPr/>
        </p:nvSpPr>
        <p:spPr>
          <a:xfrm>
            <a:off x="323528" y="1412776"/>
            <a:ext cx="8280920" cy="5078313"/>
          </a:xfrm>
          <a:prstGeom prst="rect">
            <a:avLst/>
          </a:prstGeom>
          <a:noFill/>
        </p:spPr>
        <p:txBody>
          <a:bodyPr wrap="square" rtlCol="0">
            <a:spAutoFit/>
          </a:bodyPr>
          <a:lstStyle/>
          <a:p>
            <a:r>
              <a:rPr lang="nb-NO" dirty="0" smtClean="0">
                <a:solidFill>
                  <a:srgbClr val="675C53"/>
                </a:solidFill>
              </a:rPr>
              <a:t>FLS					Bymuseum</a:t>
            </a:r>
          </a:p>
          <a:p>
            <a:r>
              <a:rPr lang="nb-NO" dirty="0" smtClean="0">
                <a:solidFill>
                  <a:srgbClr val="675C53"/>
                </a:solidFill>
              </a:rPr>
              <a:t>Aktiv på dagtid				Natteravn</a:t>
            </a:r>
          </a:p>
          <a:p>
            <a:r>
              <a:rPr lang="nb-NO" dirty="0" smtClean="0">
                <a:solidFill>
                  <a:srgbClr val="675C53"/>
                </a:solidFill>
              </a:rPr>
              <a:t>Bibliotek					Voksenopplæringen	</a:t>
            </a:r>
          </a:p>
          <a:p>
            <a:r>
              <a:rPr lang="nb-NO" dirty="0" smtClean="0">
                <a:solidFill>
                  <a:srgbClr val="675C53"/>
                </a:solidFill>
              </a:rPr>
              <a:t>ATA</a:t>
            </a:r>
          </a:p>
          <a:p>
            <a:r>
              <a:rPr lang="nb-NO" dirty="0" smtClean="0">
                <a:solidFill>
                  <a:srgbClr val="675C53"/>
                </a:solidFill>
              </a:rPr>
              <a:t>Smia					Helsestasjon for eldre</a:t>
            </a:r>
          </a:p>
          <a:p>
            <a:r>
              <a:rPr lang="nb-NO" dirty="0" err="1" smtClean="0">
                <a:solidFill>
                  <a:srgbClr val="675C53"/>
                </a:solidFill>
              </a:rPr>
              <a:t>Astero</a:t>
            </a:r>
            <a:endParaRPr lang="nb-NO" dirty="0" smtClean="0">
              <a:solidFill>
                <a:srgbClr val="675C53"/>
              </a:solidFill>
            </a:endParaRPr>
          </a:p>
          <a:p>
            <a:r>
              <a:rPr lang="nb-NO" dirty="0" smtClean="0">
                <a:solidFill>
                  <a:srgbClr val="675C53"/>
                </a:solidFill>
              </a:rPr>
              <a:t>Røde Kors</a:t>
            </a:r>
          </a:p>
          <a:p>
            <a:r>
              <a:rPr lang="nb-NO" dirty="0" smtClean="0">
                <a:solidFill>
                  <a:srgbClr val="675C53"/>
                </a:solidFill>
              </a:rPr>
              <a:t>Frivillighetssentralen		</a:t>
            </a:r>
          </a:p>
          <a:p>
            <a:r>
              <a:rPr lang="nb-NO" dirty="0" smtClean="0">
                <a:solidFill>
                  <a:srgbClr val="675C53"/>
                </a:solidFill>
              </a:rPr>
              <a:t>Juridisk bistand</a:t>
            </a:r>
          </a:p>
          <a:p>
            <a:r>
              <a:rPr lang="nb-NO" dirty="0" smtClean="0">
                <a:solidFill>
                  <a:srgbClr val="675C53"/>
                </a:solidFill>
              </a:rPr>
              <a:t>Turistinformasjonen</a:t>
            </a:r>
          </a:p>
          <a:p>
            <a:r>
              <a:rPr lang="nb-NO" dirty="0" smtClean="0">
                <a:solidFill>
                  <a:srgbClr val="675C53"/>
                </a:solidFill>
              </a:rPr>
              <a:t>Praksisplasser</a:t>
            </a:r>
          </a:p>
          <a:p>
            <a:r>
              <a:rPr lang="nb-NO" dirty="0" smtClean="0">
                <a:solidFill>
                  <a:srgbClr val="675C53"/>
                </a:solidFill>
              </a:rPr>
              <a:t>Fastleger</a:t>
            </a:r>
          </a:p>
          <a:p>
            <a:r>
              <a:rPr lang="nb-NO" dirty="0" smtClean="0">
                <a:solidFill>
                  <a:srgbClr val="675C53"/>
                </a:solidFill>
              </a:rPr>
              <a:t>Molde Eiendom/MOBO/privat/KTK</a:t>
            </a:r>
          </a:p>
          <a:p>
            <a:r>
              <a:rPr lang="nb-NO" dirty="0" smtClean="0">
                <a:solidFill>
                  <a:srgbClr val="675C53"/>
                </a:solidFill>
              </a:rPr>
              <a:t>Cafe</a:t>
            </a:r>
          </a:p>
          <a:p>
            <a:r>
              <a:rPr lang="nb-NO" dirty="0" smtClean="0">
                <a:solidFill>
                  <a:srgbClr val="675C53"/>
                </a:solidFill>
              </a:rPr>
              <a:t>Butikk</a:t>
            </a:r>
          </a:p>
          <a:p>
            <a:r>
              <a:rPr lang="nb-NO" dirty="0" smtClean="0">
                <a:solidFill>
                  <a:srgbClr val="675C53"/>
                </a:solidFill>
              </a:rPr>
              <a:t>Ute (aktivitet)</a:t>
            </a:r>
          </a:p>
          <a:p>
            <a:r>
              <a:rPr lang="nb-NO" dirty="0" smtClean="0">
                <a:solidFill>
                  <a:srgbClr val="675C53"/>
                </a:solidFill>
              </a:rPr>
              <a:t>Bostøtte </a:t>
            </a:r>
          </a:p>
          <a:p>
            <a:r>
              <a:rPr lang="nb-NO" dirty="0" smtClean="0">
                <a:solidFill>
                  <a:srgbClr val="675C53"/>
                </a:solidFill>
              </a:rPr>
              <a:t>Bank</a:t>
            </a:r>
          </a:p>
        </p:txBody>
      </p:sp>
    </p:spTree>
    <p:extLst>
      <p:ext uri="{BB962C8B-B14F-4D97-AF65-F5344CB8AC3E}">
        <p14:creationId xmlns:p14="http://schemas.microsoft.com/office/powerpoint/2010/main" val="2851477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520700" y="4653136"/>
            <a:ext cx="8362950" cy="1727051"/>
          </a:xfrm>
        </p:spPr>
        <p:txBody>
          <a:bodyPr/>
          <a:lstStyle/>
          <a:p>
            <a:pPr lvl="0" fontAlgn="auto">
              <a:lnSpc>
                <a:spcPct val="100000"/>
              </a:lnSpc>
              <a:spcBef>
                <a:spcPct val="20000"/>
              </a:spcBef>
              <a:spcAft>
                <a:spcPts val="0"/>
              </a:spcAft>
            </a:pPr>
            <a:r>
              <a:rPr lang="nb-NO" sz="3200" b="0" kern="1200" dirty="0">
                <a:solidFill>
                  <a:prstClr val="black">
                    <a:tint val="75000"/>
                  </a:prstClr>
                </a:solidFill>
                <a:latin typeface="Calibri"/>
              </a:rPr>
              <a:t>Av seksjon for </a:t>
            </a:r>
            <a:r>
              <a:rPr lang="nb-NO" sz="3200" b="0" kern="1200" dirty="0" err="1">
                <a:solidFill>
                  <a:prstClr val="black">
                    <a:tint val="75000"/>
                  </a:prstClr>
                </a:solidFill>
                <a:latin typeface="Calibri"/>
              </a:rPr>
              <a:t>oppfylgjing</a:t>
            </a:r>
            <a:r>
              <a:rPr lang="nb-NO" sz="3200" b="0" kern="1200" dirty="0">
                <a:solidFill>
                  <a:prstClr val="black">
                    <a:tint val="75000"/>
                  </a:prstClr>
                </a:solidFill>
                <a:latin typeface="Calibri"/>
              </a:rPr>
              <a:t> ved </a:t>
            </a:r>
            <a:br>
              <a:rPr lang="nb-NO" sz="3200" b="0" kern="1200" dirty="0">
                <a:solidFill>
                  <a:prstClr val="black">
                    <a:tint val="75000"/>
                  </a:prstClr>
                </a:solidFill>
                <a:latin typeface="Calibri"/>
              </a:rPr>
            </a:br>
            <a:r>
              <a:rPr lang="nb-NO" sz="3200" b="0" kern="1200" dirty="0">
                <a:solidFill>
                  <a:prstClr val="black">
                    <a:tint val="75000"/>
                  </a:prstClr>
                </a:solidFill>
                <a:latin typeface="Calibri"/>
              </a:rPr>
              <a:t>NAV Herøy.</a:t>
            </a:r>
            <a:br>
              <a:rPr lang="nb-NO" sz="3200" b="0" kern="1200" dirty="0">
                <a:solidFill>
                  <a:prstClr val="black">
                    <a:tint val="75000"/>
                  </a:prstClr>
                </a:solidFill>
                <a:latin typeface="Calibri"/>
              </a:rPr>
            </a:br>
            <a:endParaRPr lang="nb-NO" dirty="0">
              <a:solidFill>
                <a:schemeClr val="bg2">
                  <a:lumMod val="50000"/>
                </a:schemeClr>
              </a:solidFill>
            </a:endParaRPr>
          </a:p>
        </p:txBody>
      </p:sp>
      <p:sp>
        <p:nvSpPr>
          <p:cNvPr id="45059" name="Rectangle 3"/>
          <p:cNvSpPr>
            <a:spLocks noGrp="1" noChangeArrowheads="1"/>
          </p:cNvSpPr>
          <p:nvPr>
            <p:ph type="subTitle" idx="1"/>
          </p:nvPr>
        </p:nvSpPr>
        <p:spPr/>
        <p:txBody>
          <a:bodyPr/>
          <a:lstStyle/>
          <a:p>
            <a:r>
              <a:rPr lang="nb-NO" dirty="0" smtClean="0"/>
              <a:t>03. Desember 2013</a:t>
            </a:r>
            <a:endParaRPr lang="nb-NO" dirty="0"/>
          </a:p>
        </p:txBody>
      </p:sp>
      <p:sp>
        <p:nvSpPr>
          <p:cNvPr id="2" name="Plassholder for dato 1"/>
          <p:cNvSpPr>
            <a:spLocks noGrp="1"/>
          </p:cNvSpPr>
          <p:nvPr>
            <p:ph type="dt" sz="quarter" idx="2"/>
          </p:nvPr>
        </p:nvSpPr>
        <p:spPr/>
        <p:txBody>
          <a:bodyPr/>
          <a:lstStyle/>
          <a:p>
            <a:pPr fontAlgn="base">
              <a:spcBef>
                <a:spcPct val="0"/>
              </a:spcBef>
              <a:spcAft>
                <a:spcPct val="0"/>
              </a:spcAft>
            </a:pPr>
            <a:fld id="{8BC247F9-9C7C-4F97-9ED9-822C6E344CA5}" type="datetime1">
              <a:rPr lang="nb-NO" smtClean="0">
                <a:solidFill>
                  <a:srgbClr val="675C53"/>
                </a:solidFill>
              </a:rPr>
              <a:pPr fontAlgn="base">
                <a:spcBef>
                  <a:spcPct val="0"/>
                </a:spcBef>
                <a:spcAft>
                  <a:spcPct val="0"/>
                </a:spcAft>
              </a:pPr>
              <a:t>09.12.2013</a:t>
            </a:fld>
            <a:endParaRPr lang="nn-NO">
              <a:solidFill>
                <a:srgbClr val="675C5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86" y="3068960"/>
            <a:ext cx="8102600" cy="213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553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Organisering:</a:t>
            </a:r>
            <a:endParaRPr lang="nn-NO" b="1"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560295999"/>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43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nb-NO" dirty="0" smtClean="0"/>
              <a:t>•Tett </a:t>
            </a:r>
            <a:r>
              <a:rPr lang="nb-NO" dirty="0"/>
              <a:t>arbeidsrettetoppfølging og KVP - mulighetsrommet </a:t>
            </a:r>
            <a:r>
              <a:rPr lang="nb-NO" dirty="0" smtClean="0"/>
              <a:t> </a:t>
            </a:r>
            <a:r>
              <a:rPr lang="nb-NO" dirty="0"/>
              <a:t>(Hvordan ligger det an i Troms og Finnmark?)</a:t>
            </a:r>
          </a:p>
        </p:txBody>
      </p:sp>
      <p:sp>
        <p:nvSpPr>
          <p:cNvPr id="46083" name="Rectangle 3"/>
          <p:cNvSpPr>
            <a:spLocks noGrp="1" noChangeArrowheads="1"/>
          </p:cNvSpPr>
          <p:nvPr>
            <p:ph type="body" idx="1"/>
          </p:nvPr>
        </p:nvSpPr>
        <p:spPr/>
        <p:txBody>
          <a:bodyPr/>
          <a:lstStyle/>
          <a:p>
            <a:endParaRPr lang="nb-NO"/>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6" y="0"/>
            <a:ext cx="8989888" cy="6858000"/>
          </a:xfrm>
          <a:prstGeom prst="rect">
            <a:avLst/>
          </a:prstGeom>
        </p:spPr>
      </p:pic>
      <p:sp>
        <p:nvSpPr>
          <p:cNvPr id="3" name="Rektangel 2"/>
          <p:cNvSpPr/>
          <p:nvPr/>
        </p:nvSpPr>
        <p:spPr>
          <a:xfrm flipH="1">
            <a:off x="814811" y="715224"/>
            <a:ext cx="762301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b-NO" sz="2000" dirty="0" smtClean="0">
                <a:solidFill>
                  <a:srgbClr val="FF0000"/>
                </a:solidFill>
              </a:rPr>
              <a:t>Er det flere som bør få tilbud om et kvalifiseringsprogram?</a:t>
            </a:r>
            <a:endParaRPr lang="nb-NO" sz="2000" dirty="0">
              <a:solidFill>
                <a:srgbClr val="FF0000"/>
              </a:solidFill>
            </a:endParaRPr>
          </a:p>
        </p:txBody>
      </p:sp>
    </p:spTree>
    <p:extLst>
      <p:ext uri="{BB962C8B-B14F-4D97-AF65-F5344CB8AC3E}">
        <p14:creationId xmlns:p14="http://schemas.microsoft.com/office/powerpoint/2010/main" val="497447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smtClean="0"/>
              <a:t>Seksjonsleiar</a:t>
            </a:r>
            <a:endParaRPr lang="nn-NO" b="1"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7031018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233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ext uri="{D42A27DB-BD31-4B8C-83A1-F6EECF244321}">
                <p14:modId xmlns:p14="http://schemas.microsoft.com/office/powerpoint/2010/main" val="224387116"/>
              </p:ext>
            </p:extLst>
          </p:nvPr>
        </p:nvGraphicFramePr>
        <p:xfrm>
          <a:off x="395536" y="1916832"/>
          <a:ext cx="8568952"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p:cNvSpPr>
            <a:spLocks noGrp="1"/>
          </p:cNvSpPr>
          <p:nvPr>
            <p:ph type="title"/>
          </p:nvPr>
        </p:nvSpPr>
        <p:spPr/>
        <p:txBody>
          <a:bodyPr/>
          <a:lstStyle/>
          <a:p>
            <a:r>
              <a:rPr lang="nb-NO" b="1" dirty="0" err="1" smtClean="0"/>
              <a:t>Ansvarsoppgåver</a:t>
            </a:r>
            <a:r>
              <a:rPr lang="nb-NO" b="1" dirty="0" smtClean="0"/>
              <a:t> miljøterapeut</a:t>
            </a:r>
            <a:endParaRPr lang="nn-NO" b="1" dirty="0"/>
          </a:p>
        </p:txBody>
      </p:sp>
    </p:spTree>
    <p:extLst>
      <p:ext uri="{BB962C8B-B14F-4D97-AF65-F5344CB8AC3E}">
        <p14:creationId xmlns:p14="http://schemas.microsoft.com/office/powerpoint/2010/main" val="3421277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Andre </a:t>
            </a:r>
            <a:r>
              <a:rPr lang="nb-NO" b="1" dirty="0" err="1" smtClean="0"/>
              <a:t>oppgåver</a:t>
            </a:r>
            <a:endParaRPr lang="nn-NO" b="1"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3552745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309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Miljøterapeutmøte</a:t>
            </a:r>
            <a:endParaRPr lang="nn-NO" b="1"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8990723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274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Relasjonsbygging.</a:t>
            </a:r>
            <a:endParaRPr lang="nn-NO" sz="2800"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37222839"/>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tekst 3"/>
          <p:cNvSpPr>
            <a:spLocks noGrp="1"/>
          </p:cNvSpPr>
          <p:nvPr>
            <p:ph type="body" sz="half" idx="2"/>
          </p:nvPr>
        </p:nvSpPr>
        <p:spPr/>
        <p:txBody>
          <a:bodyPr/>
          <a:lstStyle/>
          <a:p>
            <a:r>
              <a:rPr lang="nb-NO" dirty="0" smtClean="0"/>
              <a:t>Det fyrste møtet vert gjort på </a:t>
            </a:r>
            <a:r>
              <a:rPr lang="nb-NO" dirty="0" err="1" smtClean="0"/>
              <a:t>ein</a:t>
            </a:r>
            <a:r>
              <a:rPr lang="nb-NO" dirty="0" smtClean="0"/>
              <a:t> nøytral stad. </a:t>
            </a:r>
            <a:r>
              <a:rPr lang="nb-NO" dirty="0" err="1" smtClean="0"/>
              <a:t>Hensikta</a:t>
            </a:r>
            <a:r>
              <a:rPr lang="nb-NO" dirty="0" smtClean="0"/>
              <a:t> med dette møtet er fyrst og fremst å </a:t>
            </a:r>
            <a:r>
              <a:rPr lang="nb-NO" dirty="0" err="1" smtClean="0"/>
              <a:t>verte</a:t>
            </a:r>
            <a:r>
              <a:rPr lang="nb-NO" dirty="0" smtClean="0"/>
              <a:t> </a:t>
            </a:r>
            <a:r>
              <a:rPr lang="nb-NO" dirty="0" err="1" smtClean="0"/>
              <a:t>kjende</a:t>
            </a:r>
            <a:r>
              <a:rPr lang="nb-NO" dirty="0" smtClean="0"/>
              <a:t>, avklare både </a:t>
            </a:r>
            <a:r>
              <a:rPr lang="nb-NO" dirty="0" err="1" smtClean="0"/>
              <a:t>begrensningar</a:t>
            </a:r>
            <a:r>
              <a:rPr lang="nb-NO" dirty="0" smtClean="0"/>
              <a:t> og gode </a:t>
            </a:r>
            <a:r>
              <a:rPr lang="nb-NO" dirty="0" err="1" smtClean="0"/>
              <a:t>forutsetningar</a:t>
            </a:r>
            <a:r>
              <a:rPr lang="nb-NO" dirty="0" smtClean="0"/>
              <a:t> for å nå </a:t>
            </a:r>
            <a:r>
              <a:rPr lang="nb-NO" dirty="0" err="1" smtClean="0"/>
              <a:t>dei</a:t>
            </a:r>
            <a:r>
              <a:rPr lang="nb-NO" dirty="0" smtClean="0"/>
              <a:t> måla </a:t>
            </a:r>
            <a:r>
              <a:rPr lang="nb-NO" dirty="0" err="1" smtClean="0"/>
              <a:t>brukaren</a:t>
            </a:r>
            <a:r>
              <a:rPr lang="nb-NO" dirty="0" smtClean="0"/>
              <a:t> har sett seg.</a:t>
            </a:r>
          </a:p>
          <a:p>
            <a:endParaRPr lang="nb-NO" dirty="0"/>
          </a:p>
          <a:p>
            <a:r>
              <a:rPr lang="nb-NO" dirty="0" smtClean="0"/>
              <a:t>Vi går </a:t>
            </a:r>
            <a:r>
              <a:rPr lang="nb-NO" dirty="0" err="1" smtClean="0"/>
              <a:t>ein</a:t>
            </a:r>
            <a:r>
              <a:rPr lang="nb-NO" dirty="0" smtClean="0"/>
              <a:t> tur, </a:t>
            </a:r>
            <a:r>
              <a:rPr lang="nb-NO" dirty="0" err="1" smtClean="0"/>
              <a:t>køyrer</a:t>
            </a:r>
            <a:r>
              <a:rPr lang="nb-NO" dirty="0" smtClean="0"/>
              <a:t> </a:t>
            </a:r>
            <a:r>
              <a:rPr lang="nb-NO" dirty="0" err="1" smtClean="0"/>
              <a:t>ein</a:t>
            </a:r>
            <a:r>
              <a:rPr lang="nb-NO" dirty="0" smtClean="0"/>
              <a:t> biltur, og legg opp til at </a:t>
            </a:r>
            <a:r>
              <a:rPr lang="nb-NO" dirty="0" err="1" smtClean="0"/>
              <a:t>brukaren</a:t>
            </a:r>
            <a:r>
              <a:rPr lang="nb-NO" dirty="0" smtClean="0"/>
              <a:t> skal </a:t>
            </a:r>
            <a:r>
              <a:rPr lang="nb-NO" dirty="0" err="1" smtClean="0"/>
              <a:t>vere</a:t>
            </a:r>
            <a:r>
              <a:rPr lang="nb-NO" dirty="0" smtClean="0"/>
              <a:t> komfortabel med situasjonen.</a:t>
            </a:r>
          </a:p>
          <a:p>
            <a:endParaRPr lang="nb-NO" dirty="0"/>
          </a:p>
          <a:p>
            <a:r>
              <a:rPr lang="nb-NO" dirty="0" smtClean="0"/>
              <a:t>Å avklare motivasjon er også viktig. Presisere at dette er </a:t>
            </a:r>
            <a:r>
              <a:rPr lang="nb-NO" dirty="0" err="1" smtClean="0"/>
              <a:t>brukarens</a:t>
            </a:r>
            <a:r>
              <a:rPr lang="nb-NO" dirty="0" smtClean="0"/>
              <a:t> program, at </a:t>
            </a:r>
            <a:r>
              <a:rPr lang="nb-NO" dirty="0" err="1" smtClean="0"/>
              <a:t>brukaren</a:t>
            </a:r>
            <a:r>
              <a:rPr lang="nb-NO" dirty="0" smtClean="0"/>
              <a:t> må ville dette </a:t>
            </a:r>
            <a:r>
              <a:rPr lang="nb-NO" dirty="0" err="1" smtClean="0"/>
              <a:t>sjølv</a:t>
            </a:r>
            <a:r>
              <a:rPr lang="nb-NO" dirty="0" smtClean="0"/>
              <a:t>.</a:t>
            </a:r>
            <a:endParaRPr lang="nn-NO" dirty="0"/>
          </a:p>
        </p:txBody>
      </p:sp>
    </p:spTree>
    <p:extLst>
      <p:ext uri="{BB962C8B-B14F-4D97-AF65-F5344CB8AC3E}">
        <p14:creationId xmlns:p14="http://schemas.microsoft.com/office/powerpoint/2010/main" val="844591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Informasjon om programmet</a:t>
            </a:r>
            <a:endParaRPr lang="nn-NO" sz="3200" dirty="0"/>
          </a:p>
        </p:txBody>
      </p:sp>
      <p:sp>
        <p:nvSpPr>
          <p:cNvPr id="4" name="Plassholder for tekst 3"/>
          <p:cNvSpPr>
            <a:spLocks noGrp="1"/>
          </p:cNvSpPr>
          <p:nvPr>
            <p:ph type="body" sz="half" idx="2"/>
          </p:nvPr>
        </p:nvSpPr>
        <p:spPr/>
        <p:txBody>
          <a:bodyPr>
            <a:normAutofit fontScale="92500" lnSpcReduction="20000"/>
          </a:bodyPr>
          <a:lstStyle/>
          <a:p>
            <a:r>
              <a:rPr lang="nb-NO" dirty="0" smtClean="0"/>
              <a:t>Ved neste møte er det å informere om kvalifiseringsprogram. Vi </a:t>
            </a:r>
            <a:r>
              <a:rPr lang="nb-NO" dirty="0" err="1" smtClean="0"/>
              <a:t>snakkar</a:t>
            </a:r>
            <a:r>
              <a:rPr lang="nb-NO" dirty="0" smtClean="0"/>
              <a:t> om </a:t>
            </a:r>
            <a:r>
              <a:rPr lang="nb-NO" dirty="0" err="1" smtClean="0"/>
              <a:t>moglegheiter</a:t>
            </a:r>
            <a:r>
              <a:rPr lang="nb-NO" dirty="0" smtClean="0"/>
              <a:t> men også om krav og </a:t>
            </a:r>
            <a:r>
              <a:rPr lang="nb-NO" dirty="0" err="1" smtClean="0"/>
              <a:t>forventningar</a:t>
            </a:r>
            <a:r>
              <a:rPr lang="nb-NO" dirty="0" smtClean="0"/>
              <a:t>. Å avklare vår rolle i programmet er viktig. Vi er også </a:t>
            </a:r>
            <a:r>
              <a:rPr lang="nb-NO" dirty="0" err="1" smtClean="0"/>
              <a:t>tydelege</a:t>
            </a:r>
            <a:r>
              <a:rPr lang="nb-NO" dirty="0" smtClean="0"/>
              <a:t> på at vi </a:t>
            </a:r>
            <a:r>
              <a:rPr lang="nb-NO" dirty="0" err="1" smtClean="0"/>
              <a:t>ikkje</a:t>
            </a:r>
            <a:r>
              <a:rPr lang="nb-NO" dirty="0" smtClean="0"/>
              <a:t> har </a:t>
            </a:r>
            <a:r>
              <a:rPr lang="nb-NO" dirty="0" err="1" smtClean="0"/>
              <a:t>noko</a:t>
            </a:r>
            <a:r>
              <a:rPr lang="nb-NO" dirty="0" smtClean="0"/>
              <a:t> med økonomi å </a:t>
            </a:r>
            <a:r>
              <a:rPr lang="nb-NO" dirty="0" err="1" smtClean="0"/>
              <a:t>gjere</a:t>
            </a:r>
            <a:r>
              <a:rPr lang="nb-NO" dirty="0" smtClean="0"/>
              <a:t>, og at dette er </a:t>
            </a:r>
            <a:r>
              <a:rPr lang="nb-NO" dirty="0" err="1" smtClean="0"/>
              <a:t>sakshandsamar</a:t>
            </a:r>
            <a:r>
              <a:rPr lang="nb-NO" dirty="0" smtClean="0"/>
              <a:t> sitt ansvar.</a:t>
            </a:r>
          </a:p>
          <a:p>
            <a:endParaRPr lang="nb-NO" dirty="0"/>
          </a:p>
          <a:p>
            <a:r>
              <a:rPr lang="nb-NO" dirty="0" smtClean="0"/>
              <a:t>God og </a:t>
            </a:r>
            <a:r>
              <a:rPr lang="nb-NO" dirty="0" err="1" smtClean="0"/>
              <a:t>tydeleg</a:t>
            </a:r>
            <a:r>
              <a:rPr lang="nb-NO" dirty="0" smtClean="0"/>
              <a:t> informasjon framstår som viktig.</a:t>
            </a:r>
          </a:p>
          <a:p>
            <a:endParaRPr lang="nb-NO" dirty="0" smtClean="0"/>
          </a:p>
          <a:p>
            <a:r>
              <a:rPr lang="nb-NO" dirty="0" smtClean="0"/>
              <a:t>Vi er brukars kontaktperson i NAV, både for brukar, </a:t>
            </a:r>
            <a:r>
              <a:rPr lang="nb-NO" dirty="0" err="1" smtClean="0"/>
              <a:t>arbeidsgivar</a:t>
            </a:r>
            <a:r>
              <a:rPr lang="nb-NO" dirty="0" smtClean="0"/>
              <a:t> og </a:t>
            </a:r>
            <a:r>
              <a:rPr lang="nb-NO" dirty="0" err="1" smtClean="0"/>
              <a:t>sakshandsamar</a:t>
            </a:r>
            <a:r>
              <a:rPr lang="nb-NO" dirty="0" smtClean="0"/>
              <a:t>.</a:t>
            </a:r>
          </a:p>
          <a:p>
            <a:endParaRPr lang="nb-NO" dirty="0"/>
          </a:p>
          <a:p>
            <a:endParaRPr lang="nb-NO" dirty="0" smtClean="0"/>
          </a:p>
          <a:p>
            <a:r>
              <a:rPr lang="nb-NO" dirty="0" smtClean="0"/>
              <a:t>På dette møtet vert planar fylt ut</a:t>
            </a:r>
            <a:r>
              <a:rPr lang="nb-NO" dirty="0"/>
              <a:t> </a:t>
            </a:r>
            <a:r>
              <a:rPr lang="nb-NO" dirty="0" smtClean="0"/>
              <a:t>og samtykkeskjema signert. </a:t>
            </a:r>
          </a:p>
          <a:p>
            <a:endParaRPr lang="nb-NO" dirty="0"/>
          </a:p>
          <a:p>
            <a:r>
              <a:rPr lang="nb-NO" dirty="0" smtClean="0"/>
              <a:t>Samtykkeskjema </a:t>
            </a:r>
            <a:r>
              <a:rPr lang="nb-NO" dirty="0" err="1" smtClean="0"/>
              <a:t>gjer</a:t>
            </a:r>
            <a:r>
              <a:rPr lang="nb-NO" dirty="0" smtClean="0"/>
              <a:t> at vi kan ringe </a:t>
            </a:r>
            <a:r>
              <a:rPr lang="nb-NO" dirty="0" err="1" smtClean="0"/>
              <a:t>tidligare</a:t>
            </a:r>
            <a:r>
              <a:rPr lang="nb-NO" dirty="0" smtClean="0"/>
              <a:t> </a:t>
            </a:r>
            <a:r>
              <a:rPr lang="nb-NO" dirty="0" err="1" smtClean="0"/>
              <a:t>arbeidsgivarar</a:t>
            </a:r>
            <a:r>
              <a:rPr lang="nb-NO" dirty="0" smtClean="0"/>
              <a:t> og danne oss </a:t>
            </a:r>
            <a:r>
              <a:rPr lang="nb-NO" dirty="0" err="1" smtClean="0"/>
              <a:t>eit</a:t>
            </a:r>
            <a:r>
              <a:rPr lang="nb-NO" dirty="0" smtClean="0"/>
              <a:t> </a:t>
            </a:r>
            <a:r>
              <a:rPr lang="nb-NO" dirty="0" err="1" smtClean="0"/>
              <a:t>bilete</a:t>
            </a:r>
            <a:r>
              <a:rPr lang="nb-NO" dirty="0" smtClean="0"/>
              <a:t> av «</a:t>
            </a:r>
            <a:r>
              <a:rPr lang="nb-NO" dirty="0" err="1" smtClean="0"/>
              <a:t>ståda</a:t>
            </a:r>
            <a:r>
              <a:rPr lang="nb-NO" dirty="0" smtClean="0"/>
              <a:t>». Arbeidsevnevurderinga er også </a:t>
            </a:r>
            <a:r>
              <a:rPr lang="nb-NO" dirty="0" err="1" smtClean="0"/>
              <a:t>eit</a:t>
            </a:r>
            <a:r>
              <a:rPr lang="nb-NO" dirty="0" smtClean="0"/>
              <a:t> særs viktig dokument i startfasen av </a:t>
            </a:r>
            <a:r>
              <a:rPr lang="nb-NO" dirty="0" err="1" smtClean="0"/>
              <a:t>eit</a:t>
            </a:r>
            <a:r>
              <a:rPr lang="nb-NO" dirty="0" smtClean="0"/>
              <a:t> KVP-program.</a:t>
            </a:r>
            <a:endParaRPr lang="nn-NO" dirty="0"/>
          </a:p>
        </p:txBody>
      </p:sp>
      <p:pic>
        <p:nvPicPr>
          <p:cNvPr id="7" name="Plassholder for innhold 6" descr="til-powerpoint-6.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1601297"/>
            <a:ext cx="5111750" cy="3196619"/>
          </a:xfrm>
          <a:prstGeom prst="rect">
            <a:avLst/>
          </a:prstGeom>
        </p:spPr>
      </p:pic>
    </p:spTree>
    <p:extLst>
      <p:ext uri="{BB962C8B-B14F-4D97-AF65-F5344CB8AC3E}">
        <p14:creationId xmlns:p14="http://schemas.microsoft.com/office/powerpoint/2010/main" val="705924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240849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451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otivasj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8000646" cy="248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878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6923112" cy="1162050"/>
          </a:xfrm>
        </p:spPr>
        <p:txBody>
          <a:bodyPr>
            <a:normAutofit/>
          </a:bodyPr>
          <a:lstStyle/>
          <a:p>
            <a:r>
              <a:rPr lang="nb-NO" sz="4800" dirty="0" smtClean="0"/>
              <a:t>Kontakt med </a:t>
            </a:r>
            <a:r>
              <a:rPr lang="nb-NO" sz="4800" dirty="0" err="1" smtClean="0"/>
              <a:t>arbeidsgivar</a:t>
            </a:r>
            <a:r>
              <a:rPr lang="nb-NO" sz="4800" dirty="0" smtClean="0"/>
              <a:t>.</a:t>
            </a:r>
            <a:endParaRPr lang="nn-NO" sz="4800" dirty="0"/>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2040" y="2276872"/>
            <a:ext cx="3716590" cy="2247652"/>
          </a:xfrm>
        </p:spPr>
      </p:pic>
      <p:sp>
        <p:nvSpPr>
          <p:cNvPr id="4" name="Plassholder for tekst 3"/>
          <p:cNvSpPr>
            <a:spLocks noGrp="1"/>
          </p:cNvSpPr>
          <p:nvPr>
            <p:ph type="body" sz="half" idx="2"/>
          </p:nvPr>
        </p:nvSpPr>
        <p:spPr>
          <a:xfrm>
            <a:off x="539552" y="1412776"/>
            <a:ext cx="4392488" cy="4691063"/>
          </a:xfrm>
        </p:spPr>
        <p:txBody>
          <a:bodyPr>
            <a:noAutofit/>
          </a:bodyPr>
          <a:lstStyle/>
          <a:p>
            <a:pPr marL="285750" indent="-285750">
              <a:buFont typeface="Arial" panose="020B0604020202020204" pitchFamily="34" charset="0"/>
              <a:buChar char="•"/>
            </a:pPr>
            <a:r>
              <a:rPr lang="nb-NO" sz="1600" dirty="0" smtClean="0"/>
              <a:t>I kontakt med arbeidsgiver, enten om det er pr epost, </a:t>
            </a:r>
            <a:r>
              <a:rPr lang="nb-NO" sz="1600" dirty="0" err="1" smtClean="0"/>
              <a:t>personleg</a:t>
            </a:r>
            <a:r>
              <a:rPr lang="nb-NO" sz="1600" dirty="0" smtClean="0"/>
              <a:t> oppmøte eller per telefon er det viktig med klar og </a:t>
            </a:r>
            <a:r>
              <a:rPr lang="nb-NO" sz="1600" dirty="0" err="1" smtClean="0"/>
              <a:t>tydeleg</a:t>
            </a:r>
            <a:r>
              <a:rPr lang="nb-NO" sz="1600" dirty="0" smtClean="0"/>
              <a:t> informasjon om kva KVP er.</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smtClean="0"/>
              <a:t>Også </a:t>
            </a:r>
            <a:r>
              <a:rPr lang="nb-NO" sz="1600" dirty="0" err="1" smtClean="0"/>
              <a:t>vere</a:t>
            </a:r>
            <a:r>
              <a:rPr lang="nb-NO" sz="1600" dirty="0" smtClean="0"/>
              <a:t> </a:t>
            </a:r>
            <a:r>
              <a:rPr lang="nb-NO" sz="1600" dirty="0" err="1" smtClean="0"/>
              <a:t>ærleg</a:t>
            </a:r>
            <a:r>
              <a:rPr lang="nb-NO" sz="1600" dirty="0" smtClean="0"/>
              <a:t> </a:t>
            </a:r>
            <a:r>
              <a:rPr lang="nb-NO" sz="1600" dirty="0" err="1" smtClean="0"/>
              <a:t>angåande</a:t>
            </a:r>
            <a:r>
              <a:rPr lang="nb-NO" sz="1600" dirty="0" smtClean="0"/>
              <a:t> brukar, og </a:t>
            </a:r>
            <a:r>
              <a:rPr lang="nb-NO" sz="1600" dirty="0" err="1" smtClean="0"/>
              <a:t>fortelje</a:t>
            </a:r>
            <a:r>
              <a:rPr lang="nb-NO" sz="1600" dirty="0" smtClean="0"/>
              <a:t> om eventuelle </a:t>
            </a:r>
            <a:r>
              <a:rPr lang="nb-NO" sz="1600" dirty="0" err="1" smtClean="0"/>
              <a:t>utfordringar</a:t>
            </a:r>
            <a:r>
              <a:rPr lang="nb-NO" sz="1600" dirty="0" smtClean="0"/>
              <a:t> som kan oppstå. Fortell om rusproblem, </a:t>
            </a:r>
            <a:r>
              <a:rPr lang="nb-NO" sz="1600" dirty="0" err="1" smtClean="0"/>
              <a:t>fråværsproblematikk</a:t>
            </a:r>
            <a:r>
              <a:rPr lang="nb-NO" sz="1600" dirty="0" smtClean="0"/>
              <a:t> </a:t>
            </a:r>
            <a:r>
              <a:rPr lang="nb-NO" sz="1600" dirty="0" err="1" smtClean="0"/>
              <a:t>o.l</a:t>
            </a:r>
            <a:endParaRPr lang="nb-NO" sz="1600" dirty="0" smtClean="0"/>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smtClean="0"/>
              <a:t>Bruk av lav og høg sats for arbeidspraksis  kan motivere for samarbeid.</a:t>
            </a:r>
          </a:p>
          <a:p>
            <a:pPr marL="285750" indent="-285750">
              <a:buFont typeface="Arial" panose="020B0604020202020204" pitchFamily="34" charset="0"/>
              <a:buChar char="•"/>
            </a:pPr>
            <a:endParaRPr lang="nb-NO" sz="1600" dirty="0" smtClean="0"/>
          </a:p>
          <a:p>
            <a:pPr marL="285750" indent="-285750">
              <a:buFont typeface="Arial" panose="020B0604020202020204" pitchFamily="34" charset="0"/>
              <a:buChar char="•"/>
            </a:pPr>
            <a:r>
              <a:rPr lang="nb-NO" sz="1600" dirty="0" smtClean="0"/>
              <a:t>Lov </a:t>
            </a:r>
            <a:r>
              <a:rPr lang="nb-NO" sz="1600" b="1" i="1" dirty="0" smtClean="0"/>
              <a:t>tett </a:t>
            </a:r>
            <a:r>
              <a:rPr lang="nb-NO" sz="1600" b="1" i="1" dirty="0" err="1" smtClean="0"/>
              <a:t>oppfylgjing</a:t>
            </a:r>
            <a:r>
              <a:rPr lang="nb-NO" sz="1600" b="1" i="1" dirty="0" smtClean="0"/>
              <a:t> og god </a:t>
            </a:r>
            <a:r>
              <a:rPr lang="nb-NO" sz="1600" b="1" i="1" dirty="0" err="1" smtClean="0"/>
              <a:t>tilgjengeligheit</a:t>
            </a:r>
            <a:r>
              <a:rPr lang="nb-NO" sz="1600" dirty="0" smtClean="0"/>
              <a:t>. Utveksle kontaktinformasjon.</a:t>
            </a:r>
          </a:p>
          <a:p>
            <a:pPr marL="285750" indent="-285750">
              <a:buFont typeface="Arial" panose="020B0604020202020204" pitchFamily="34" charset="0"/>
              <a:buChar char="•"/>
            </a:pPr>
            <a:endParaRPr lang="nb-NO" sz="1600" dirty="0" smtClean="0"/>
          </a:p>
          <a:p>
            <a:pPr marL="285750" indent="-285750">
              <a:buFont typeface="Arial" panose="020B0604020202020204" pitchFamily="34" charset="0"/>
              <a:buChar char="•"/>
            </a:pPr>
            <a:r>
              <a:rPr lang="nb-NO" sz="1600" dirty="0" smtClean="0"/>
              <a:t>Bruk av visittkort </a:t>
            </a:r>
            <a:r>
              <a:rPr lang="nb-NO" sz="1600" dirty="0" err="1" smtClean="0"/>
              <a:t>gjer</a:t>
            </a:r>
            <a:r>
              <a:rPr lang="nb-NO" sz="1600" dirty="0" smtClean="0"/>
              <a:t> godt og ryddig inntrykk.</a:t>
            </a:r>
            <a:endParaRPr lang="nn-NO" sz="1600" dirty="0"/>
          </a:p>
        </p:txBody>
      </p:sp>
    </p:spTree>
    <p:extLst>
      <p:ext uri="{BB962C8B-B14F-4D97-AF65-F5344CB8AC3E}">
        <p14:creationId xmlns:p14="http://schemas.microsoft.com/office/powerpoint/2010/main" val="4970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smtClean="0"/>
              <a:t>Suksessfaktorar</a:t>
            </a:r>
            <a:endParaRPr lang="nn-NO" b="1"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6959616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16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Informasjon om KVP</a:t>
            </a:r>
            <a:endParaRPr lang="nb-NO" sz="3200" dirty="0"/>
          </a:p>
        </p:txBody>
      </p:sp>
      <p:sp>
        <p:nvSpPr>
          <p:cNvPr id="3" name="Plassholder for innhold 2"/>
          <p:cNvSpPr>
            <a:spLocks noGrp="1"/>
          </p:cNvSpPr>
          <p:nvPr>
            <p:ph idx="1"/>
          </p:nvPr>
        </p:nvSpPr>
        <p:spPr/>
        <p:txBody>
          <a:bodyPr/>
          <a:lstStyle/>
          <a:p>
            <a:r>
              <a:rPr lang="nb-NO" sz="2400" b="0" dirty="0" smtClean="0"/>
              <a:t>Fylkesmennenes rapportering</a:t>
            </a:r>
          </a:p>
          <a:p>
            <a:r>
              <a:rPr lang="nb-NO" sz="2400" b="0" dirty="0" smtClean="0"/>
              <a:t>NAV kontorenes questback</a:t>
            </a:r>
          </a:p>
          <a:p>
            <a:r>
              <a:rPr lang="nb-NO" sz="2400" b="0" dirty="0" smtClean="0"/>
              <a:t>Tilsyn</a:t>
            </a:r>
          </a:p>
          <a:p>
            <a:r>
              <a:rPr lang="nb-NO" sz="2400" b="0" dirty="0" smtClean="0"/>
              <a:t>Utvalgsundersøkelsen</a:t>
            </a:r>
          </a:p>
          <a:p>
            <a:r>
              <a:rPr lang="nb-NO" sz="2400" b="0" dirty="0" smtClean="0"/>
              <a:t>Møte med dere – innspill</a:t>
            </a:r>
          </a:p>
          <a:p>
            <a:r>
              <a:rPr lang="nb-NO" sz="2400" b="0" dirty="0" smtClean="0"/>
              <a:t>Evaluering av KVP – </a:t>
            </a:r>
            <a:r>
              <a:rPr lang="nb-NO" sz="2400" b="0" dirty="0" err="1" smtClean="0"/>
              <a:t>Frischsenteret</a:t>
            </a:r>
            <a:endParaRPr lang="nb-NO" sz="2400" b="0" dirty="0" smtClean="0"/>
          </a:p>
          <a:p>
            <a:r>
              <a:rPr lang="nb-NO" sz="2400" b="0" dirty="0" smtClean="0"/>
              <a:t>HPMT forsøket</a:t>
            </a:r>
          </a:p>
          <a:p>
            <a:r>
              <a:rPr lang="nb-NO" sz="2400" b="0" dirty="0" smtClean="0"/>
              <a:t>Egne studier</a:t>
            </a:r>
          </a:p>
          <a:p>
            <a:endParaRPr lang="nb-NO" dirty="0"/>
          </a:p>
        </p:txBody>
      </p:sp>
    </p:spTree>
    <p:extLst>
      <p:ext uri="{BB962C8B-B14F-4D97-AF65-F5344CB8AC3E}">
        <p14:creationId xmlns:p14="http://schemas.microsoft.com/office/powerpoint/2010/main" val="932702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427758"/>
          </a:xfrm>
        </p:spPr>
        <p:txBody>
          <a:bodyPr/>
          <a:lstStyle/>
          <a:p>
            <a:r>
              <a:rPr lang="nb-NO" dirty="0" smtClean="0"/>
              <a:t>Evaluering av arbeidspraksis/kvalifiseringsprogram</a:t>
            </a:r>
            <a:endParaRPr lang="nn-NO" dirty="0"/>
          </a:p>
        </p:txBody>
      </p:sp>
      <p:sp>
        <p:nvSpPr>
          <p:cNvPr id="4" name="Plassholder for tekst 3"/>
          <p:cNvSpPr>
            <a:spLocks noGrp="1"/>
          </p:cNvSpPr>
          <p:nvPr>
            <p:ph type="body" sz="half" idx="2"/>
          </p:nvPr>
        </p:nvSpPr>
        <p:spPr/>
        <p:txBody>
          <a:bodyPr>
            <a:normAutofit lnSpcReduction="10000"/>
          </a:bodyPr>
          <a:lstStyle/>
          <a:p>
            <a:endParaRPr lang="nb-NO" dirty="0" smtClean="0"/>
          </a:p>
          <a:p>
            <a:endParaRPr lang="nb-NO" dirty="0"/>
          </a:p>
          <a:p>
            <a:r>
              <a:rPr lang="nb-NO" sz="1800" dirty="0" smtClean="0"/>
              <a:t>Vi </a:t>
            </a:r>
            <a:r>
              <a:rPr lang="nb-NO" sz="1800" dirty="0" err="1"/>
              <a:t>g</a:t>
            </a:r>
            <a:r>
              <a:rPr lang="nb-NO" sz="1800" dirty="0" err="1" smtClean="0"/>
              <a:t>jer</a:t>
            </a:r>
            <a:r>
              <a:rPr lang="nb-NO" sz="1800" dirty="0" smtClean="0"/>
              <a:t> avtale med </a:t>
            </a:r>
            <a:r>
              <a:rPr lang="nb-NO" sz="1800" dirty="0" err="1" smtClean="0"/>
              <a:t>arbeidsgivar</a:t>
            </a:r>
            <a:r>
              <a:rPr lang="nb-NO" sz="1800" dirty="0" smtClean="0"/>
              <a:t> om evalueringsmøte. Elles kontakt </a:t>
            </a:r>
            <a:r>
              <a:rPr lang="nb-NO" sz="1800" dirty="0" err="1" smtClean="0"/>
              <a:t>ein</a:t>
            </a:r>
            <a:r>
              <a:rPr lang="nb-NO" sz="1800" dirty="0" smtClean="0"/>
              <a:t> gang i </a:t>
            </a:r>
            <a:r>
              <a:rPr lang="nb-NO" sz="1800" dirty="0" err="1" smtClean="0"/>
              <a:t>månaden</a:t>
            </a:r>
            <a:r>
              <a:rPr lang="nb-NO" sz="1800" dirty="0" smtClean="0"/>
              <a:t> eller ved behov.</a:t>
            </a:r>
          </a:p>
          <a:p>
            <a:endParaRPr lang="nb-NO" sz="1800" dirty="0"/>
          </a:p>
          <a:p>
            <a:r>
              <a:rPr lang="nb-NO" sz="1800" dirty="0" smtClean="0"/>
              <a:t>Kvar 3 </a:t>
            </a:r>
            <a:r>
              <a:rPr lang="nb-NO" sz="1800" dirty="0" err="1" smtClean="0"/>
              <a:t>månad</a:t>
            </a:r>
            <a:r>
              <a:rPr lang="nb-NO" sz="1800" dirty="0" smtClean="0"/>
              <a:t> skal KVP-programmet </a:t>
            </a:r>
            <a:r>
              <a:rPr lang="nb-NO" sz="1800" dirty="0" err="1" smtClean="0"/>
              <a:t>evaluerast</a:t>
            </a:r>
            <a:r>
              <a:rPr lang="nb-NO" sz="1800" dirty="0" smtClean="0"/>
              <a:t>. Kva </a:t>
            </a:r>
            <a:r>
              <a:rPr lang="nb-NO" sz="1800" dirty="0" err="1" smtClean="0"/>
              <a:t>fungerar</a:t>
            </a:r>
            <a:r>
              <a:rPr lang="nb-NO" sz="1800" dirty="0" smtClean="0"/>
              <a:t>/</a:t>
            </a:r>
            <a:r>
              <a:rPr lang="nb-NO" sz="1800" dirty="0" err="1" smtClean="0"/>
              <a:t>fungerar</a:t>
            </a:r>
            <a:r>
              <a:rPr lang="nb-NO" sz="1800" dirty="0" smtClean="0"/>
              <a:t> </a:t>
            </a:r>
            <a:r>
              <a:rPr lang="nb-NO" sz="1800" dirty="0" err="1" smtClean="0"/>
              <a:t>ikkje</a:t>
            </a:r>
            <a:r>
              <a:rPr lang="nb-NO" sz="1800" dirty="0" smtClean="0"/>
              <a:t>?</a:t>
            </a:r>
          </a:p>
          <a:p>
            <a:endParaRPr lang="nb-NO" sz="1800" dirty="0"/>
          </a:p>
          <a:p>
            <a:r>
              <a:rPr lang="nb-NO" sz="1800" dirty="0" err="1" smtClean="0"/>
              <a:t>Timelistar</a:t>
            </a:r>
            <a:r>
              <a:rPr lang="nb-NO" sz="1800" dirty="0" smtClean="0"/>
              <a:t> skal signerast av </a:t>
            </a:r>
            <a:r>
              <a:rPr lang="nb-NO" sz="1800" dirty="0" err="1" smtClean="0"/>
              <a:t>arbeidsgivar</a:t>
            </a:r>
            <a:r>
              <a:rPr lang="nb-NO" sz="1800" dirty="0" smtClean="0"/>
              <a:t> og leverast til miljøterapeut for godkjenning </a:t>
            </a:r>
            <a:r>
              <a:rPr lang="nb-NO" sz="1800" dirty="0" err="1" smtClean="0"/>
              <a:t>innan</a:t>
            </a:r>
            <a:r>
              <a:rPr lang="nb-NO" sz="1800" dirty="0" smtClean="0"/>
              <a:t> den 15 kvar </a:t>
            </a:r>
            <a:r>
              <a:rPr lang="nb-NO" sz="1800" dirty="0" err="1" smtClean="0"/>
              <a:t>månad</a:t>
            </a:r>
            <a:r>
              <a:rPr lang="nb-NO" sz="1800" dirty="0" smtClean="0"/>
              <a:t>. Stønad vert betalt i etterkant.</a:t>
            </a:r>
            <a:endParaRPr lang="nn-NO"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996952"/>
            <a:ext cx="5068582" cy="234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ssholder for innhold 5"/>
          <p:cNvSpPr>
            <a:spLocks noGrp="1"/>
          </p:cNvSpPr>
          <p:nvPr>
            <p:ph idx="1"/>
          </p:nvPr>
        </p:nvSpPr>
        <p:spPr/>
        <p:txBody>
          <a:bodyPr/>
          <a:lstStyle/>
          <a:p>
            <a:endParaRPr lang="nn-NO" dirty="0"/>
          </a:p>
        </p:txBody>
      </p:sp>
    </p:spTree>
    <p:extLst>
      <p:ext uri="{BB962C8B-B14F-4D97-AF65-F5344CB8AC3E}">
        <p14:creationId xmlns:p14="http://schemas.microsoft.com/office/powerpoint/2010/main" val="2535423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Rolf Sindre    (kasus)</a:t>
            </a:r>
            <a:endParaRPr lang="nn-NO" b="1" dirty="0"/>
          </a:p>
        </p:txBody>
      </p:sp>
      <p:sp>
        <p:nvSpPr>
          <p:cNvPr id="3" name="TekstSylinder 2"/>
          <p:cNvSpPr txBox="1"/>
          <p:nvPr/>
        </p:nvSpPr>
        <p:spPr>
          <a:xfrm>
            <a:off x="611560" y="1916832"/>
            <a:ext cx="7992888" cy="40626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itchFamily="34" charset="0"/>
              <a:buChar char="•"/>
            </a:pPr>
            <a:r>
              <a:rPr lang="nb-NO" sz="2000" dirty="0" err="1" smtClean="0">
                <a:solidFill>
                  <a:prstClr val="black"/>
                </a:solidFill>
              </a:rPr>
              <a:t>Einsleg</a:t>
            </a:r>
            <a:r>
              <a:rPr lang="nb-NO" sz="2000" dirty="0" smtClean="0">
                <a:solidFill>
                  <a:prstClr val="black"/>
                </a:solidFill>
              </a:rPr>
              <a:t> mann, </a:t>
            </a:r>
            <a:r>
              <a:rPr lang="nb-NO" sz="2000" dirty="0" err="1" smtClean="0">
                <a:solidFill>
                  <a:prstClr val="black"/>
                </a:solidFill>
              </a:rPr>
              <a:t>tidleg</a:t>
            </a:r>
            <a:r>
              <a:rPr lang="nb-NO" sz="2000" dirty="0" smtClean="0">
                <a:solidFill>
                  <a:prstClr val="black"/>
                </a:solidFill>
              </a:rPr>
              <a:t> i 20 åra</a:t>
            </a:r>
          </a:p>
          <a:p>
            <a:pPr marL="285750" indent="-285750">
              <a:buFont typeface="Arial" pitchFamily="34" charset="0"/>
              <a:buChar char="•"/>
            </a:pPr>
            <a:r>
              <a:rPr lang="nb-NO" sz="2000" dirty="0">
                <a:solidFill>
                  <a:prstClr val="black"/>
                </a:solidFill>
              </a:rPr>
              <a:t>Barnevernsbarn- marginalisert i oppveksten</a:t>
            </a:r>
          </a:p>
          <a:p>
            <a:pPr marL="285750" indent="-285750">
              <a:buFont typeface="Arial" pitchFamily="34" charset="0"/>
              <a:buChar char="•"/>
            </a:pPr>
            <a:r>
              <a:rPr lang="nb-NO" sz="2000" dirty="0">
                <a:solidFill>
                  <a:prstClr val="black"/>
                </a:solidFill>
              </a:rPr>
              <a:t>Ingen </a:t>
            </a:r>
            <a:r>
              <a:rPr lang="nb-NO" sz="2000" dirty="0" err="1">
                <a:solidFill>
                  <a:prstClr val="black"/>
                </a:solidFill>
              </a:rPr>
              <a:t>framtidsmål</a:t>
            </a:r>
            <a:r>
              <a:rPr lang="nb-NO" sz="2000" dirty="0">
                <a:solidFill>
                  <a:prstClr val="black"/>
                </a:solidFill>
              </a:rPr>
              <a:t> </a:t>
            </a:r>
            <a:r>
              <a:rPr lang="nb-NO" sz="2000" dirty="0" err="1">
                <a:solidFill>
                  <a:prstClr val="black"/>
                </a:solidFill>
              </a:rPr>
              <a:t>innan</a:t>
            </a:r>
            <a:r>
              <a:rPr lang="nb-NO" sz="2000" dirty="0">
                <a:solidFill>
                  <a:prstClr val="black"/>
                </a:solidFill>
              </a:rPr>
              <a:t> arbeid- </a:t>
            </a:r>
            <a:r>
              <a:rPr lang="nb-NO" sz="2000" dirty="0" err="1">
                <a:solidFill>
                  <a:prstClr val="black"/>
                </a:solidFill>
              </a:rPr>
              <a:t>eit</a:t>
            </a:r>
            <a:r>
              <a:rPr lang="nb-NO" sz="2000" dirty="0">
                <a:solidFill>
                  <a:prstClr val="black"/>
                </a:solidFill>
              </a:rPr>
              <a:t> </a:t>
            </a:r>
            <a:r>
              <a:rPr lang="nb-NO" sz="2000" dirty="0" err="1">
                <a:solidFill>
                  <a:prstClr val="black"/>
                </a:solidFill>
              </a:rPr>
              <a:t>ynskje</a:t>
            </a:r>
            <a:r>
              <a:rPr lang="nb-NO" sz="2000" dirty="0">
                <a:solidFill>
                  <a:prstClr val="black"/>
                </a:solidFill>
              </a:rPr>
              <a:t> om å </a:t>
            </a:r>
            <a:r>
              <a:rPr lang="nb-NO" sz="2000" dirty="0" err="1">
                <a:solidFill>
                  <a:prstClr val="black"/>
                </a:solidFill>
              </a:rPr>
              <a:t>vere</a:t>
            </a:r>
            <a:r>
              <a:rPr lang="nb-NO" sz="2000" dirty="0">
                <a:solidFill>
                  <a:prstClr val="black"/>
                </a:solidFill>
              </a:rPr>
              <a:t> på sjø kom fram </a:t>
            </a:r>
            <a:r>
              <a:rPr lang="nb-NO" sz="2000" dirty="0" err="1">
                <a:solidFill>
                  <a:prstClr val="black"/>
                </a:solidFill>
              </a:rPr>
              <a:t>etterkvart</a:t>
            </a:r>
            <a:endParaRPr lang="nb-NO" sz="2000" dirty="0">
              <a:solidFill>
                <a:prstClr val="black"/>
              </a:solidFill>
            </a:endParaRPr>
          </a:p>
          <a:p>
            <a:pPr marL="285750" indent="-285750">
              <a:buFont typeface="Arial" pitchFamily="34" charset="0"/>
              <a:buChar char="•"/>
            </a:pPr>
            <a:r>
              <a:rPr lang="nb-NO" sz="2000" dirty="0" smtClean="0">
                <a:solidFill>
                  <a:prstClr val="black"/>
                </a:solidFill>
              </a:rPr>
              <a:t>Lite skule-</a:t>
            </a:r>
            <a:r>
              <a:rPr lang="nb-NO" sz="2000" dirty="0" err="1" smtClean="0">
                <a:solidFill>
                  <a:prstClr val="black"/>
                </a:solidFill>
              </a:rPr>
              <a:t>mykje</a:t>
            </a:r>
            <a:r>
              <a:rPr lang="nb-NO" sz="2000" dirty="0" smtClean="0">
                <a:solidFill>
                  <a:prstClr val="black"/>
                </a:solidFill>
              </a:rPr>
              <a:t> </a:t>
            </a:r>
            <a:r>
              <a:rPr lang="nb-NO" sz="2000" dirty="0" err="1" smtClean="0">
                <a:solidFill>
                  <a:prstClr val="black"/>
                </a:solidFill>
              </a:rPr>
              <a:t>fråvær</a:t>
            </a:r>
            <a:endParaRPr lang="nb-NO" sz="2000" dirty="0" smtClean="0">
              <a:solidFill>
                <a:prstClr val="black"/>
              </a:solidFill>
            </a:endParaRPr>
          </a:p>
          <a:p>
            <a:pPr marL="285750" indent="-285750">
              <a:buFont typeface="Arial" pitchFamily="34" charset="0"/>
              <a:buChar char="•"/>
            </a:pPr>
            <a:r>
              <a:rPr lang="nb-NO" sz="2000" dirty="0" smtClean="0">
                <a:solidFill>
                  <a:prstClr val="black"/>
                </a:solidFill>
              </a:rPr>
              <a:t>Inntektskilde: Sosialstønad</a:t>
            </a:r>
          </a:p>
          <a:p>
            <a:pPr marL="285750" indent="-285750">
              <a:buFont typeface="Arial" pitchFamily="34" charset="0"/>
              <a:buChar char="•"/>
            </a:pPr>
            <a:r>
              <a:rPr lang="nb-NO" sz="2000" dirty="0" smtClean="0">
                <a:solidFill>
                  <a:prstClr val="black"/>
                </a:solidFill>
              </a:rPr>
              <a:t>Framstår som </a:t>
            </a:r>
            <a:r>
              <a:rPr lang="nb-NO" sz="2000" dirty="0" err="1" smtClean="0">
                <a:solidFill>
                  <a:prstClr val="black"/>
                </a:solidFill>
              </a:rPr>
              <a:t>redeleg</a:t>
            </a:r>
            <a:r>
              <a:rPr lang="nb-NO" sz="2000" dirty="0" smtClean="0">
                <a:solidFill>
                  <a:prstClr val="black"/>
                </a:solidFill>
              </a:rPr>
              <a:t> og gir uttrykk for å </a:t>
            </a:r>
            <a:r>
              <a:rPr lang="nb-NO" sz="2000" dirty="0" err="1" smtClean="0">
                <a:solidFill>
                  <a:prstClr val="black"/>
                </a:solidFill>
              </a:rPr>
              <a:t>vere</a:t>
            </a:r>
            <a:r>
              <a:rPr lang="nb-NO" sz="2000" dirty="0" smtClean="0">
                <a:solidFill>
                  <a:prstClr val="black"/>
                </a:solidFill>
              </a:rPr>
              <a:t> motivert for å finne seg jobb og til å yte den innsatsen som trengs. Held </a:t>
            </a:r>
            <a:r>
              <a:rPr lang="nb-NO" sz="2000" dirty="0" err="1" smtClean="0">
                <a:solidFill>
                  <a:prstClr val="black"/>
                </a:solidFill>
              </a:rPr>
              <a:t>ikkje</a:t>
            </a:r>
            <a:r>
              <a:rPr lang="nb-NO" sz="2000" dirty="0" smtClean="0">
                <a:solidFill>
                  <a:prstClr val="black"/>
                </a:solidFill>
              </a:rPr>
              <a:t> </a:t>
            </a:r>
            <a:r>
              <a:rPr lang="nb-NO" sz="2000" dirty="0" err="1" smtClean="0">
                <a:solidFill>
                  <a:prstClr val="black"/>
                </a:solidFill>
              </a:rPr>
              <a:t>avtalar</a:t>
            </a:r>
            <a:r>
              <a:rPr lang="nb-NO" sz="2000" dirty="0" smtClean="0">
                <a:solidFill>
                  <a:prstClr val="black"/>
                </a:solidFill>
              </a:rPr>
              <a:t>, forsover seg, har </a:t>
            </a:r>
            <a:r>
              <a:rPr lang="nb-NO" sz="2000" dirty="0" err="1" smtClean="0">
                <a:solidFill>
                  <a:prstClr val="black"/>
                </a:solidFill>
              </a:rPr>
              <a:t>mykje</a:t>
            </a:r>
            <a:r>
              <a:rPr lang="nb-NO" sz="2000" dirty="0" smtClean="0">
                <a:solidFill>
                  <a:prstClr val="black"/>
                </a:solidFill>
              </a:rPr>
              <a:t> ugyldig </a:t>
            </a:r>
            <a:r>
              <a:rPr lang="nb-NO" sz="2000" dirty="0" err="1" smtClean="0">
                <a:solidFill>
                  <a:prstClr val="black"/>
                </a:solidFill>
              </a:rPr>
              <a:t>fråvær</a:t>
            </a:r>
            <a:r>
              <a:rPr lang="nb-NO" sz="2000" dirty="0" smtClean="0">
                <a:solidFill>
                  <a:prstClr val="black"/>
                </a:solidFill>
              </a:rPr>
              <a:t>, </a:t>
            </a:r>
            <a:r>
              <a:rPr lang="nb-NO" sz="2000" dirty="0" err="1" smtClean="0">
                <a:solidFill>
                  <a:prstClr val="black"/>
                </a:solidFill>
              </a:rPr>
              <a:t>gjer</a:t>
            </a:r>
            <a:r>
              <a:rPr lang="nb-NO" sz="2000" dirty="0" smtClean="0">
                <a:solidFill>
                  <a:prstClr val="black"/>
                </a:solidFill>
              </a:rPr>
              <a:t> seg </a:t>
            </a:r>
            <a:r>
              <a:rPr lang="nb-NO" sz="2000" dirty="0" err="1" smtClean="0">
                <a:solidFill>
                  <a:prstClr val="black"/>
                </a:solidFill>
              </a:rPr>
              <a:t>utilgjengeleg</a:t>
            </a:r>
            <a:r>
              <a:rPr lang="nb-NO" sz="2000" dirty="0" smtClean="0">
                <a:solidFill>
                  <a:prstClr val="black"/>
                </a:solidFill>
              </a:rPr>
              <a:t>.</a:t>
            </a:r>
          </a:p>
          <a:p>
            <a:endParaRPr lang="nb-NO" sz="2000" dirty="0">
              <a:solidFill>
                <a:prstClr val="black"/>
              </a:solidFill>
            </a:endParaRPr>
          </a:p>
          <a:p>
            <a:r>
              <a:rPr lang="nb-NO" sz="2000" dirty="0" smtClean="0">
                <a:solidFill>
                  <a:prstClr val="black"/>
                </a:solidFill>
              </a:rPr>
              <a:t>Mål: Å avklare vegen </a:t>
            </a:r>
            <a:r>
              <a:rPr lang="nb-NO" sz="2000" dirty="0" err="1" smtClean="0">
                <a:solidFill>
                  <a:prstClr val="black"/>
                </a:solidFill>
              </a:rPr>
              <a:t>vidare</a:t>
            </a:r>
            <a:r>
              <a:rPr lang="nb-NO" sz="2000" dirty="0" smtClean="0">
                <a:solidFill>
                  <a:prstClr val="black"/>
                </a:solidFill>
              </a:rPr>
              <a:t> innen yrkeslivet og å </a:t>
            </a:r>
            <a:r>
              <a:rPr lang="nb-NO" sz="2000" dirty="0">
                <a:solidFill>
                  <a:prstClr val="black"/>
                </a:solidFill>
              </a:rPr>
              <a:t>skaffe han </a:t>
            </a:r>
            <a:r>
              <a:rPr lang="nb-NO" sz="2000" dirty="0" err="1">
                <a:solidFill>
                  <a:prstClr val="black"/>
                </a:solidFill>
              </a:rPr>
              <a:t>nokre</a:t>
            </a:r>
            <a:r>
              <a:rPr lang="nb-NO" sz="2000" dirty="0">
                <a:solidFill>
                  <a:prstClr val="black"/>
                </a:solidFill>
              </a:rPr>
              <a:t> gode </a:t>
            </a:r>
            <a:r>
              <a:rPr lang="nb-NO" sz="2000" dirty="0" err="1">
                <a:solidFill>
                  <a:prstClr val="black"/>
                </a:solidFill>
              </a:rPr>
              <a:t>referansar</a:t>
            </a:r>
            <a:r>
              <a:rPr lang="nb-NO" sz="2000" dirty="0">
                <a:solidFill>
                  <a:prstClr val="black"/>
                </a:solidFill>
              </a:rPr>
              <a:t>- nøkkel til arbeidslivet.</a:t>
            </a:r>
          </a:p>
          <a:p>
            <a:endParaRPr lang="nb-NO" dirty="0">
              <a:solidFill>
                <a:prstClr val="black"/>
              </a:solidFill>
            </a:endParaRPr>
          </a:p>
        </p:txBody>
      </p:sp>
      <p:sp>
        <p:nvSpPr>
          <p:cNvPr id="4" name="TekstSylinder 3"/>
          <p:cNvSpPr txBox="1"/>
          <p:nvPr/>
        </p:nvSpPr>
        <p:spPr>
          <a:xfrm>
            <a:off x="611560" y="5103674"/>
            <a:ext cx="7704856" cy="646331"/>
          </a:xfrm>
          <a:prstGeom prst="rect">
            <a:avLst/>
          </a:prstGeom>
          <a:noFill/>
        </p:spPr>
        <p:txBody>
          <a:bodyPr wrap="square" rtlCol="0">
            <a:spAutoFit/>
          </a:bodyPr>
          <a:lstStyle/>
          <a:p>
            <a:endParaRPr lang="nb-NO" dirty="0" smtClean="0">
              <a:solidFill>
                <a:prstClr val="black"/>
              </a:solidFill>
            </a:endParaRPr>
          </a:p>
          <a:p>
            <a:r>
              <a:rPr lang="nb-NO" dirty="0" smtClean="0">
                <a:solidFill>
                  <a:prstClr val="black"/>
                </a:solidFill>
              </a:rPr>
              <a:t> </a:t>
            </a:r>
            <a:endParaRPr lang="nn-NO" dirty="0">
              <a:solidFill>
                <a:prstClr val="black"/>
              </a:solidFill>
            </a:endParaRPr>
          </a:p>
        </p:txBody>
      </p:sp>
      <p:pic>
        <p:nvPicPr>
          <p:cNvPr id="5"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83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smtClean="0"/>
              <a:t>Oppfylgjing</a:t>
            </a:r>
            <a:endParaRPr lang="nn-NO" b="1" dirty="0"/>
          </a:p>
        </p:txBody>
      </p:sp>
      <p:sp>
        <p:nvSpPr>
          <p:cNvPr id="3" name="TekstSylinder 2"/>
          <p:cNvSpPr txBox="1"/>
          <p:nvPr/>
        </p:nvSpPr>
        <p:spPr>
          <a:xfrm>
            <a:off x="827584" y="1628800"/>
            <a:ext cx="8064896" cy="5016758"/>
          </a:xfrm>
          <a:prstGeom prst="rect">
            <a:avLst/>
          </a:prstGeom>
          <a:noFill/>
        </p:spPr>
        <p:txBody>
          <a:bodyPr wrap="square" rtlCol="0">
            <a:spAutoFit/>
          </a:bodyPr>
          <a:lstStyle/>
          <a:p>
            <a:pPr marL="285750" indent="-285750">
              <a:buFont typeface="Arial" pitchFamily="34" charset="0"/>
              <a:buChar char="•"/>
            </a:pPr>
            <a:r>
              <a:rPr lang="nb-NO" sz="2000" dirty="0">
                <a:solidFill>
                  <a:prstClr val="black"/>
                </a:solidFill>
              </a:rPr>
              <a:t>Relasjonsbygging gjennom </a:t>
            </a:r>
            <a:r>
              <a:rPr lang="nb-NO" sz="2000" dirty="0" err="1">
                <a:solidFill>
                  <a:prstClr val="black"/>
                </a:solidFill>
              </a:rPr>
              <a:t>ukentlege</a:t>
            </a:r>
            <a:r>
              <a:rPr lang="nb-NO" sz="2000" dirty="0">
                <a:solidFill>
                  <a:prstClr val="black"/>
                </a:solidFill>
              </a:rPr>
              <a:t> </a:t>
            </a:r>
            <a:r>
              <a:rPr lang="nb-NO" sz="2000" dirty="0" err="1">
                <a:solidFill>
                  <a:prstClr val="black"/>
                </a:solidFill>
              </a:rPr>
              <a:t>samtalar</a:t>
            </a:r>
            <a:r>
              <a:rPr lang="nb-NO" sz="2000" dirty="0">
                <a:solidFill>
                  <a:prstClr val="black"/>
                </a:solidFill>
              </a:rPr>
              <a:t> og deltakelse på turgruppe</a:t>
            </a:r>
            <a:r>
              <a:rPr lang="nb-NO" sz="2000" dirty="0" smtClean="0">
                <a:solidFill>
                  <a:prstClr val="black"/>
                </a:solidFill>
              </a:rPr>
              <a:t>. Blir kjent, </a:t>
            </a:r>
            <a:r>
              <a:rPr lang="nb-NO" sz="2000" dirty="0" err="1" smtClean="0">
                <a:solidFill>
                  <a:prstClr val="black"/>
                </a:solidFill>
              </a:rPr>
              <a:t>lettare</a:t>
            </a:r>
            <a:r>
              <a:rPr lang="nb-NO" sz="2000" dirty="0" smtClean="0">
                <a:solidFill>
                  <a:prstClr val="black"/>
                </a:solidFill>
              </a:rPr>
              <a:t> å påvirke på </a:t>
            </a:r>
            <a:r>
              <a:rPr lang="nb-NO" sz="2000" dirty="0" err="1" smtClean="0">
                <a:solidFill>
                  <a:prstClr val="black"/>
                </a:solidFill>
              </a:rPr>
              <a:t>ein</a:t>
            </a:r>
            <a:r>
              <a:rPr lang="nb-NO" sz="2000" dirty="0" smtClean="0">
                <a:solidFill>
                  <a:prstClr val="black"/>
                </a:solidFill>
              </a:rPr>
              <a:t> positiv måte.</a:t>
            </a:r>
            <a:endParaRPr lang="nb-NO" sz="2000" dirty="0">
              <a:solidFill>
                <a:prstClr val="black"/>
              </a:solidFill>
            </a:endParaRPr>
          </a:p>
          <a:p>
            <a:pPr marL="285750" indent="-285750">
              <a:buFont typeface="Arial" pitchFamily="34" charset="0"/>
              <a:buChar char="•"/>
            </a:pPr>
            <a:r>
              <a:rPr lang="nb-NO" sz="2000" dirty="0">
                <a:solidFill>
                  <a:prstClr val="black"/>
                </a:solidFill>
              </a:rPr>
              <a:t>Tett </a:t>
            </a:r>
            <a:r>
              <a:rPr lang="nb-NO" sz="2000" dirty="0" err="1">
                <a:solidFill>
                  <a:prstClr val="black"/>
                </a:solidFill>
              </a:rPr>
              <a:t>oppfylgjing</a:t>
            </a:r>
            <a:r>
              <a:rPr lang="nb-NO" sz="2000" dirty="0">
                <a:solidFill>
                  <a:prstClr val="black"/>
                </a:solidFill>
              </a:rPr>
              <a:t> i form av </a:t>
            </a:r>
            <a:r>
              <a:rPr lang="nb-NO" sz="2000" dirty="0" err="1">
                <a:solidFill>
                  <a:prstClr val="black"/>
                </a:solidFill>
              </a:rPr>
              <a:t>dagleg</a:t>
            </a:r>
            <a:r>
              <a:rPr lang="nb-NO" sz="2000" dirty="0">
                <a:solidFill>
                  <a:prstClr val="black"/>
                </a:solidFill>
              </a:rPr>
              <a:t> kontakt på telefon, </a:t>
            </a:r>
            <a:r>
              <a:rPr lang="nb-NO" sz="2000" dirty="0" err="1">
                <a:solidFill>
                  <a:prstClr val="black"/>
                </a:solidFill>
              </a:rPr>
              <a:t>sms</a:t>
            </a:r>
            <a:r>
              <a:rPr lang="nb-NO" sz="2000" dirty="0">
                <a:solidFill>
                  <a:prstClr val="black"/>
                </a:solidFill>
              </a:rPr>
              <a:t> og møter ansikt til ansikt</a:t>
            </a:r>
            <a:r>
              <a:rPr lang="nb-NO" sz="2000" dirty="0" smtClean="0">
                <a:solidFill>
                  <a:prstClr val="black"/>
                </a:solidFill>
              </a:rPr>
              <a:t>.</a:t>
            </a:r>
          </a:p>
          <a:p>
            <a:pPr marL="285750" indent="-285750">
              <a:buFont typeface="Arial" pitchFamily="34" charset="0"/>
              <a:buChar char="•"/>
            </a:pPr>
            <a:r>
              <a:rPr lang="nb-NO" sz="2000" dirty="0" smtClean="0">
                <a:solidFill>
                  <a:prstClr val="black"/>
                </a:solidFill>
              </a:rPr>
              <a:t>Fokus på </a:t>
            </a:r>
            <a:r>
              <a:rPr lang="nb-NO" sz="2000" dirty="0" err="1" smtClean="0">
                <a:solidFill>
                  <a:prstClr val="black"/>
                </a:solidFill>
              </a:rPr>
              <a:t>dei</a:t>
            </a:r>
            <a:r>
              <a:rPr lang="nb-NO" sz="2000" dirty="0" smtClean="0">
                <a:solidFill>
                  <a:prstClr val="black"/>
                </a:solidFill>
              </a:rPr>
              <a:t> gode </a:t>
            </a:r>
            <a:r>
              <a:rPr lang="nb-NO" sz="2000" dirty="0" err="1" smtClean="0">
                <a:solidFill>
                  <a:prstClr val="black"/>
                </a:solidFill>
              </a:rPr>
              <a:t>eigenskapane</a:t>
            </a:r>
            <a:r>
              <a:rPr lang="nb-NO" sz="2000" dirty="0" smtClean="0">
                <a:solidFill>
                  <a:prstClr val="black"/>
                </a:solidFill>
              </a:rPr>
              <a:t>, og på å </a:t>
            </a:r>
            <a:r>
              <a:rPr lang="nb-NO" sz="2000" dirty="0" err="1" smtClean="0">
                <a:solidFill>
                  <a:prstClr val="black"/>
                </a:solidFill>
              </a:rPr>
              <a:t>styrkje</a:t>
            </a:r>
            <a:r>
              <a:rPr lang="nb-NO" sz="2000" dirty="0" smtClean="0">
                <a:solidFill>
                  <a:prstClr val="black"/>
                </a:solidFill>
              </a:rPr>
              <a:t> </a:t>
            </a:r>
            <a:r>
              <a:rPr lang="nb-NO" sz="2000" dirty="0" err="1" smtClean="0">
                <a:solidFill>
                  <a:prstClr val="black"/>
                </a:solidFill>
              </a:rPr>
              <a:t>dei</a:t>
            </a:r>
            <a:r>
              <a:rPr lang="nb-NO" sz="2000" dirty="0" smtClean="0">
                <a:solidFill>
                  <a:prstClr val="black"/>
                </a:solidFill>
              </a:rPr>
              <a:t> som </a:t>
            </a:r>
            <a:r>
              <a:rPr lang="nb-NO" sz="2000" dirty="0" err="1" smtClean="0">
                <a:solidFill>
                  <a:prstClr val="black"/>
                </a:solidFill>
              </a:rPr>
              <a:t>ikkje</a:t>
            </a:r>
            <a:r>
              <a:rPr lang="nb-NO" sz="2000" dirty="0" smtClean="0">
                <a:solidFill>
                  <a:prstClr val="black"/>
                </a:solidFill>
              </a:rPr>
              <a:t> er så gode.</a:t>
            </a:r>
            <a:endParaRPr lang="nb-NO" sz="2000" dirty="0">
              <a:solidFill>
                <a:prstClr val="black"/>
              </a:solidFill>
            </a:endParaRPr>
          </a:p>
          <a:p>
            <a:pPr marL="285750" indent="-285750">
              <a:buFont typeface="Arial" pitchFamily="34" charset="0"/>
              <a:buChar char="•"/>
            </a:pPr>
            <a:r>
              <a:rPr lang="nb-NO" sz="2000" dirty="0">
                <a:solidFill>
                  <a:prstClr val="black"/>
                </a:solidFill>
              </a:rPr>
              <a:t>Tett kontakt med «</a:t>
            </a:r>
            <a:r>
              <a:rPr lang="nb-NO" sz="2000" dirty="0" err="1">
                <a:solidFill>
                  <a:prstClr val="black"/>
                </a:solidFill>
              </a:rPr>
              <a:t>arbeidsgivar</a:t>
            </a:r>
            <a:r>
              <a:rPr lang="nb-NO" sz="2000" dirty="0">
                <a:solidFill>
                  <a:prstClr val="black"/>
                </a:solidFill>
              </a:rPr>
              <a:t>», </a:t>
            </a:r>
            <a:r>
              <a:rPr lang="nb-NO" sz="2000" dirty="0" err="1">
                <a:solidFill>
                  <a:prstClr val="black"/>
                </a:solidFill>
              </a:rPr>
              <a:t>åpenheit</a:t>
            </a:r>
            <a:r>
              <a:rPr lang="nb-NO" sz="2000" dirty="0">
                <a:solidFill>
                  <a:prstClr val="black"/>
                </a:solidFill>
              </a:rPr>
              <a:t> om </a:t>
            </a:r>
            <a:r>
              <a:rPr lang="nb-NO" sz="2000" dirty="0" err="1">
                <a:solidFill>
                  <a:prstClr val="black"/>
                </a:solidFill>
              </a:rPr>
              <a:t>utfordringane</a:t>
            </a:r>
            <a:r>
              <a:rPr lang="nb-NO" sz="2000" dirty="0" smtClean="0">
                <a:solidFill>
                  <a:prstClr val="black"/>
                </a:solidFill>
              </a:rPr>
              <a:t>.</a:t>
            </a:r>
          </a:p>
          <a:p>
            <a:pPr marL="285750" indent="-285750">
              <a:buFont typeface="Arial" pitchFamily="34" charset="0"/>
              <a:buChar char="•"/>
            </a:pPr>
            <a:r>
              <a:rPr lang="nb-NO" sz="2000" dirty="0" smtClean="0">
                <a:solidFill>
                  <a:prstClr val="black"/>
                </a:solidFill>
              </a:rPr>
              <a:t>Vekking om </a:t>
            </a:r>
            <a:r>
              <a:rPr lang="nb-NO" sz="2000" dirty="0" err="1" smtClean="0">
                <a:solidFill>
                  <a:prstClr val="black"/>
                </a:solidFill>
              </a:rPr>
              <a:t>morgonen</a:t>
            </a:r>
            <a:r>
              <a:rPr lang="nb-NO" sz="2000" dirty="0" smtClean="0">
                <a:solidFill>
                  <a:prstClr val="black"/>
                </a:solidFill>
              </a:rPr>
              <a:t>, både per telefon og ved </a:t>
            </a:r>
            <a:r>
              <a:rPr lang="nb-NO" sz="2000" dirty="0" err="1" smtClean="0">
                <a:solidFill>
                  <a:prstClr val="black"/>
                </a:solidFill>
              </a:rPr>
              <a:t>personleg</a:t>
            </a:r>
            <a:r>
              <a:rPr lang="nb-NO" sz="2000" dirty="0" smtClean="0">
                <a:solidFill>
                  <a:prstClr val="black"/>
                </a:solidFill>
              </a:rPr>
              <a:t> oppmøte ved </a:t>
            </a:r>
            <a:r>
              <a:rPr lang="nb-NO" sz="2000" dirty="0" err="1" smtClean="0">
                <a:solidFill>
                  <a:prstClr val="black"/>
                </a:solidFill>
              </a:rPr>
              <a:t>vindauget</a:t>
            </a:r>
            <a:r>
              <a:rPr lang="nb-NO" sz="2000" dirty="0" smtClean="0">
                <a:solidFill>
                  <a:prstClr val="black"/>
                </a:solidFill>
              </a:rPr>
              <a:t>.</a:t>
            </a:r>
          </a:p>
          <a:p>
            <a:pPr marL="285750" indent="-285750">
              <a:buFont typeface="Arial" pitchFamily="34" charset="0"/>
              <a:buChar char="•"/>
            </a:pPr>
            <a:r>
              <a:rPr lang="nb-NO" sz="2000" dirty="0" err="1" smtClean="0">
                <a:solidFill>
                  <a:prstClr val="black"/>
                </a:solidFill>
              </a:rPr>
              <a:t>Køyring</a:t>
            </a:r>
            <a:r>
              <a:rPr lang="nb-NO" sz="2000" dirty="0" smtClean="0">
                <a:solidFill>
                  <a:prstClr val="black"/>
                </a:solidFill>
              </a:rPr>
              <a:t> til og </a:t>
            </a:r>
            <a:r>
              <a:rPr lang="nb-NO" sz="2000" dirty="0" err="1" smtClean="0">
                <a:solidFill>
                  <a:prstClr val="black"/>
                </a:solidFill>
              </a:rPr>
              <a:t>frå</a:t>
            </a:r>
            <a:r>
              <a:rPr lang="nb-NO" sz="2000" dirty="0" smtClean="0">
                <a:solidFill>
                  <a:prstClr val="black"/>
                </a:solidFill>
              </a:rPr>
              <a:t> aktivitet.</a:t>
            </a:r>
          </a:p>
          <a:p>
            <a:pPr marL="285750" indent="-285750">
              <a:buFont typeface="Arial" pitchFamily="34" charset="0"/>
              <a:buChar char="•"/>
            </a:pPr>
            <a:r>
              <a:rPr lang="nb-NO" sz="2000" dirty="0" err="1" smtClean="0">
                <a:solidFill>
                  <a:prstClr val="black"/>
                </a:solidFill>
              </a:rPr>
              <a:t>Tverrfagleg</a:t>
            </a:r>
            <a:r>
              <a:rPr lang="nb-NO" sz="2000" dirty="0" smtClean="0">
                <a:solidFill>
                  <a:prstClr val="black"/>
                </a:solidFill>
              </a:rPr>
              <a:t> samarbeid- </a:t>
            </a:r>
            <a:r>
              <a:rPr lang="nb-NO" sz="2000" dirty="0" err="1" smtClean="0">
                <a:solidFill>
                  <a:prstClr val="black"/>
                </a:solidFill>
              </a:rPr>
              <a:t>sakshandsamar</a:t>
            </a:r>
            <a:r>
              <a:rPr lang="nb-NO" sz="2000" dirty="0" smtClean="0">
                <a:solidFill>
                  <a:prstClr val="black"/>
                </a:solidFill>
              </a:rPr>
              <a:t> NAV, miljøterapeut NAV, lege, psykolog, Furene.</a:t>
            </a:r>
          </a:p>
          <a:p>
            <a:pPr marL="285750" indent="-285750">
              <a:buFont typeface="Arial" pitchFamily="34" charset="0"/>
              <a:buChar char="•"/>
            </a:pPr>
            <a:r>
              <a:rPr lang="nb-NO" sz="2000" dirty="0" smtClean="0">
                <a:solidFill>
                  <a:prstClr val="black"/>
                </a:solidFill>
              </a:rPr>
              <a:t>Veiledning i forhold til bolig, kontakt med </a:t>
            </a:r>
            <a:r>
              <a:rPr lang="nb-NO" sz="2000" dirty="0" err="1" smtClean="0">
                <a:solidFill>
                  <a:prstClr val="black"/>
                </a:solidFill>
              </a:rPr>
              <a:t>huseigar</a:t>
            </a:r>
            <a:r>
              <a:rPr lang="nb-NO" sz="2000" dirty="0" smtClean="0">
                <a:solidFill>
                  <a:prstClr val="black"/>
                </a:solidFill>
              </a:rPr>
              <a:t> i forhold til </a:t>
            </a:r>
            <a:r>
              <a:rPr lang="nb-NO" sz="2000" dirty="0" err="1" smtClean="0">
                <a:solidFill>
                  <a:prstClr val="black"/>
                </a:solidFill>
              </a:rPr>
              <a:t>mislighald</a:t>
            </a:r>
            <a:r>
              <a:rPr lang="nb-NO" sz="2000" dirty="0" smtClean="0">
                <a:solidFill>
                  <a:prstClr val="black"/>
                </a:solidFill>
              </a:rPr>
              <a:t> av </a:t>
            </a:r>
            <a:r>
              <a:rPr lang="nb-NO" sz="2000" dirty="0" err="1" smtClean="0">
                <a:solidFill>
                  <a:prstClr val="black"/>
                </a:solidFill>
              </a:rPr>
              <a:t>leiligheita</a:t>
            </a:r>
            <a:r>
              <a:rPr lang="nb-NO" sz="2000" dirty="0">
                <a:solidFill>
                  <a:prstClr val="black"/>
                </a:solidFill>
              </a:rPr>
              <a:t> </a:t>
            </a:r>
            <a:r>
              <a:rPr lang="nb-NO" sz="2000" dirty="0" smtClean="0">
                <a:solidFill>
                  <a:prstClr val="black"/>
                </a:solidFill>
              </a:rPr>
              <a:t>og ubetalt </a:t>
            </a:r>
            <a:r>
              <a:rPr lang="nb-NO" sz="2000" dirty="0" err="1" smtClean="0">
                <a:solidFill>
                  <a:prstClr val="black"/>
                </a:solidFill>
              </a:rPr>
              <a:t>husleige</a:t>
            </a:r>
            <a:r>
              <a:rPr lang="nb-NO" sz="2000" dirty="0" smtClean="0">
                <a:solidFill>
                  <a:prstClr val="black"/>
                </a:solidFill>
              </a:rPr>
              <a:t>, </a:t>
            </a:r>
            <a:r>
              <a:rPr lang="nb-NO" sz="2000" dirty="0" err="1" smtClean="0">
                <a:solidFill>
                  <a:prstClr val="black"/>
                </a:solidFill>
              </a:rPr>
              <a:t>kosthald</a:t>
            </a:r>
            <a:r>
              <a:rPr lang="nb-NO" sz="2000" dirty="0" smtClean="0">
                <a:solidFill>
                  <a:prstClr val="black"/>
                </a:solidFill>
              </a:rPr>
              <a:t>,</a:t>
            </a:r>
            <a:r>
              <a:rPr lang="nb-NO" sz="2000" dirty="0">
                <a:solidFill>
                  <a:prstClr val="black"/>
                </a:solidFill>
              </a:rPr>
              <a:t> fysisk </a:t>
            </a:r>
            <a:r>
              <a:rPr lang="nb-NO" sz="2000" dirty="0" smtClean="0">
                <a:solidFill>
                  <a:prstClr val="black"/>
                </a:solidFill>
              </a:rPr>
              <a:t>aktivitet, søvn og rus. </a:t>
            </a:r>
          </a:p>
          <a:p>
            <a:pPr marL="285750" indent="-285750">
              <a:buFont typeface="Arial" pitchFamily="34" charset="0"/>
              <a:buChar char="•"/>
            </a:pPr>
            <a:r>
              <a:rPr lang="nb-NO" sz="2000" dirty="0" smtClean="0">
                <a:solidFill>
                  <a:prstClr val="black"/>
                </a:solidFill>
              </a:rPr>
              <a:t>«Rød </a:t>
            </a:r>
            <a:r>
              <a:rPr lang="nb-NO" sz="2000" dirty="0" err="1" smtClean="0">
                <a:solidFill>
                  <a:prstClr val="black"/>
                </a:solidFill>
              </a:rPr>
              <a:t>løpar</a:t>
            </a:r>
            <a:r>
              <a:rPr lang="nb-NO" sz="2000" dirty="0" smtClean="0">
                <a:solidFill>
                  <a:prstClr val="black"/>
                </a:solidFill>
              </a:rPr>
              <a:t>» på NAV-kontoret. Vert prioritert.</a:t>
            </a:r>
          </a:p>
          <a:p>
            <a:pPr marL="285750" indent="-285750">
              <a:buFont typeface="Arial" pitchFamily="34" charset="0"/>
              <a:buChar char="•"/>
            </a:pPr>
            <a:r>
              <a:rPr lang="nb-NO" sz="2000" dirty="0" err="1" smtClean="0">
                <a:solidFill>
                  <a:prstClr val="black"/>
                </a:solidFill>
              </a:rPr>
              <a:t>Tålmodigheit</a:t>
            </a:r>
            <a:r>
              <a:rPr lang="nb-NO" sz="2000" dirty="0" smtClean="0">
                <a:solidFill>
                  <a:prstClr val="black"/>
                </a:solidFill>
              </a:rPr>
              <a:t> </a:t>
            </a:r>
            <a:r>
              <a:rPr lang="nb-NO" sz="2000" dirty="0">
                <a:solidFill>
                  <a:prstClr val="black"/>
                </a:solidFill>
              </a:rPr>
              <a:t>framstår som </a:t>
            </a:r>
            <a:r>
              <a:rPr lang="nb-NO" sz="2000" dirty="0" err="1">
                <a:solidFill>
                  <a:prstClr val="black"/>
                </a:solidFill>
              </a:rPr>
              <a:t>eit</a:t>
            </a:r>
            <a:r>
              <a:rPr lang="nb-NO" sz="2000" dirty="0">
                <a:solidFill>
                  <a:prstClr val="black"/>
                </a:solidFill>
              </a:rPr>
              <a:t> viktig stikkord.</a:t>
            </a:r>
          </a:p>
          <a:p>
            <a:pPr marL="285750" indent="-285750">
              <a:buFont typeface="Arial" pitchFamily="34" charset="0"/>
              <a:buChar char="•"/>
            </a:pPr>
            <a:endParaRPr lang="nb-NO" sz="2000" dirty="0">
              <a:solidFill>
                <a:prstClr val="black"/>
              </a:solidFill>
            </a:endParaRPr>
          </a:p>
        </p:txBody>
      </p:sp>
      <p:pic>
        <p:nvPicPr>
          <p:cNvPr id="4"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7943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195736" y="764704"/>
            <a:ext cx="3958208" cy="434479"/>
          </a:xfrm>
        </p:spPr>
        <p:txBody>
          <a:bodyPr>
            <a:normAutofit fontScale="90000"/>
          </a:bodyPr>
          <a:lstStyle/>
          <a:p>
            <a:r>
              <a:rPr lang="nb-NO" b="1" dirty="0" err="1" smtClean="0"/>
              <a:t>Programinnhald</a:t>
            </a:r>
            <a:endParaRPr lang="nn-NO" b="1" dirty="0"/>
          </a:p>
        </p:txBody>
      </p:sp>
      <p:sp>
        <p:nvSpPr>
          <p:cNvPr id="3" name="Undertittel 2"/>
          <p:cNvSpPr>
            <a:spLocks noGrp="1"/>
          </p:cNvSpPr>
          <p:nvPr>
            <p:ph type="subTitle" idx="1"/>
          </p:nvPr>
        </p:nvSpPr>
        <p:spPr>
          <a:xfrm>
            <a:off x="1331640" y="1412776"/>
            <a:ext cx="6400800" cy="4536504"/>
          </a:xfrm>
        </p:spPr>
        <p:txBody>
          <a:bodyPr>
            <a:normAutofit fontScale="55000" lnSpcReduction="20000"/>
          </a:bodyPr>
          <a:lstStyle/>
          <a:p>
            <a:r>
              <a:rPr lang="nb-NO" dirty="0">
                <a:solidFill>
                  <a:schemeClr val="tx1"/>
                </a:solidFill>
              </a:rPr>
              <a:t>Arbeidspraksis på </a:t>
            </a:r>
            <a:r>
              <a:rPr lang="nb-NO" dirty="0" err="1">
                <a:solidFill>
                  <a:schemeClr val="tx1"/>
                </a:solidFill>
              </a:rPr>
              <a:t>bilverkstad</a:t>
            </a:r>
            <a:endParaRPr lang="nb-NO" dirty="0">
              <a:solidFill>
                <a:schemeClr val="tx1"/>
              </a:solidFill>
            </a:endParaRPr>
          </a:p>
          <a:p>
            <a:r>
              <a:rPr lang="nb-NO" dirty="0" smtClean="0">
                <a:solidFill>
                  <a:schemeClr val="tx1"/>
                </a:solidFill>
              </a:rPr>
              <a:t>Jobbsøkerklubb</a:t>
            </a:r>
          </a:p>
          <a:p>
            <a:r>
              <a:rPr lang="nb-NO" dirty="0" smtClean="0">
                <a:solidFill>
                  <a:schemeClr val="tx1"/>
                </a:solidFill>
              </a:rPr>
              <a:t>Veien </a:t>
            </a:r>
            <a:r>
              <a:rPr lang="nb-NO" dirty="0" err="1" smtClean="0">
                <a:solidFill>
                  <a:schemeClr val="tx1"/>
                </a:solidFill>
              </a:rPr>
              <a:t>vidare</a:t>
            </a:r>
            <a:r>
              <a:rPr lang="nb-NO" dirty="0" smtClean="0">
                <a:solidFill>
                  <a:schemeClr val="tx1"/>
                </a:solidFill>
              </a:rPr>
              <a:t> (motivasjonskurs)</a:t>
            </a:r>
          </a:p>
          <a:p>
            <a:r>
              <a:rPr lang="nb-NO" dirty="0" smtClean="0">
                <a:solidFill>
                  <a:schemeClr val="tx1"/>
                </a:solidFill>
              </a:rPr>
              <a:t>Permittert-vart pappa</a:t>
            </a:r>
          </a:p>
          <a:p>
            <a:r>
              <a:rPr lang="nb-NO" dirty="0" err="1" smtClean="0">
                <a:solidFill>
                  <a:schemeClr val="tx1"/>
                </a:solidFill>
              </a:rPr>
              <a:t>Personleg</a:t>
            </a:r>
            <a:r>
              <a:rPr lang="nb-NO" dirty="0" smtClean="0">
                <a:solidFill>
                  <a:schemeClr val="tx1"/>
                </a:solidFill>
              </a:rPr>
              <a:t> </a:t>
            </a:r>
            <a:r>
              <a:rPr lang="nb-NO" dirty="0" err="1" smtClean="0">
                <a:solidFill>
                  <a:schemeClr val="tx1"/>
                </a:solidFill>
              </a:rPr>
              <a:t>trenar</a:t>
            </a:r>
            <a:r>
              <a:rPr lang="nb-NO" dirty="0" smtClean="0">
                <a:solidFill>
                  <a:schemeClr val="tx1"/>
                </a:solidFill>
              </a:rPr>
              <a:t> - Trening på treningssenter</a:t>
            </a:r>
          </a:p>
          <a:p>
            <a:r>
              <a:rPr lang="nb-NO" dirty="0" smtClean="0">
                <a:solidFill>
                  <a:schemeClr val="tx1"/>
                </a:solidFill>
              </a:rPr>
              <a:t>Psykolog</a:t>
            </a:r>
          </a:p>
          <a:p>
            <a:r>
              <a:rPr lang="nb-NO" dirty="0" smtClean="0">
                <a:solidFill>
                  <a:schemeClr val="tx1"/>
                </a:solidFill>
              </a:rPr>
              <a:t>Turgruppe </a:t>
            </a:r>
          </a:p>
          <a:p>
            <a:r>
              <a:rPr lang="nb-NO" dirty="0" smtClean="0">
                <a:solidFill>
                  <a:schemeClr val="tx1"/>
                </a:solidFill>
              </a:rPr>
              <a:t>Lege- søvnproblem? fant ingenting</a:t>
            </a:r>
          </a:p>
          <a:p>
            <a:r>
              <a:rPr lang="nb-NO" dirty="0" smtClean="0">
                <a:solidFill>
                  <a:schemeClr val="tx1"/>
                </a:solidFill>
              </a:rPr>
              <a:t>Arbeidspraksis, hogge ved i skog</a:t>
            </a:r>
          </a:p>
          <a:p>
            <a:r>
              <a:rPr lang="nb-NO" dirty="0" smtClean="0">
                <a:solidFill>
                  <a:schemeClr val="tx1"/>
                </a:solidFill>
              </a:rPr>
              <a:t>Arbeidspraksis- </a:t>
            </a:r>
            <a:r>
              <a:rPr lang="nb-NO" dirty="0">
                <a:solidFill>
                  <a:schemeClr val="tx1"/>
                </a:solidFill>
              </a:rPr>
              <a:t>sjarkfiske i lag med </a:t>
            </a:r>
            <a:r>
              <a:rPr lang="nb-NO" dirty="0" err="1">
                <a:solidFill>
                  <a:schemeClr val="tx1"/>
                </a:solidFill>
              </a:rPr>
              <a:t>fiskar</a:t>
            </a:r>
            <a:endParaRPr lang="nb-NO" dirty="0">
              <a:solidFill>
                <a:schemeClr val="tx1"/>
              </a:solidFill>
            </a:endParaRPr>
          </a:p>
          <a:p>
            <a:r>
              <a:rPr lang="nb-NO" dirty="0" err="1">
                <a:solidFill>
                  <a:schemeClr val="tx1"/>
                </a:solidFill>
              </a:rPr>
              <a:t>Permittert-for</a:t>
            </a:r>
            <a:r>
              <a:rPr lang="nb-NO" dirty="0">
                <a:solidFill>
                  <a:schemeClr val="tx1"/>
                </a:solidFill>
              </a:rPr>
              <a:t> på </a:t>
            </a:r>
            <a:r>
              <a:rPr lang="nb-NO" dirty="0" err="1">
                <a:solidFill>
                  <a:schemeClr val="tx1"/>
                </a:solidFill>
              </a:rPr>
              <a:t>leppefiske</a:t>
            </a:r>
            <a:r>
              <a:rPr lang="nb-NO" dirty="0">
                <a:solidFill>
                  <a:schemeClr val="tx1"/>
                </a:solidFill>
              </a:rPr>
              <a:t>.</a:t>
            </a:r>
          </a:p>
          <a:p>
            <a:r>
              <a:rPr lang="nb-NO" dirty="0" smtClean="0">
                <a:solidFill>
                  <a:schemeClr val="tx1"/>
                </a:solidFill>
              </a:rPr>
              <a:t>Arbeidspraksis, hjelpe til i </a:t>
            </a:r>
            <a:r>
              <a:rPr lang="nb-NO" dirty="0" err="1" smtClean="0">
                <a:solidFill>
                  <a:schemeClr val="tx1"/>
                </a:solidFill>
              </a:rPr>
              <a:t>frikyrkje</a:t>
            </a:r>
            <a:endParaRPr lang="nb-NO" dirty="0" smtClean="0">
              <a:solidFill>
                <a:schemeClr val="tx1"/>
              </a:solidFill>
            </a:endParaRPr>
          </a:p>
          <a:p>
            <a:r>
              <a:rPr lang="nb-NO" dirty="0" smtClean="0">
                <a:solidFill>
                  <a:schemeClr val="tx1"/>
                </a:solidFill>
              </a:rPr>
              <a:t>Problem med økonomi-samarbeid med </a:t>
            </a:r>
            <a:r>
              <a:rPr lang="nb-NO" dirty="0" err="1" smtClean="0">
                <a:solidFill>
                  <a:schemeClr val="tx1"/>
                </a:solidFill>
              </a:rPr>
              <a:t>sakshandsamar</a:t>
            </a:r>
            <a:endParaRPr lang="nb-NO" dirty="0" smtClean="0">
              <a:solidFill>
                <a:schemeClr val="tx1"/>
              </a:solidFill>
            </a:endParaRPr>
          </a:p>
          <a:p>
            <a:r>
              <a:rPr lang="nb-NO" dirty="0" smtClean="0">
                <a:solidFill>
                  <a:schemeClr val="tx1"/>
                </a:solidFill>
              </a:rPr>
              <a:t>Permittert- avmagra, umotivert</a:t>
            </a:r>
          </a:p>
          <a:p>
            <a:r>
              <a:rPr lang="nb-NO" dirty="0" err="1" smtClean="0">
                <a:solidFill>
                  <a:schemeClr val="tx1"/>
                </a:solidFill>
              </a:rPr>
              <a:t>Amo</a:t>
            </a:r>
            <a:r>
              <a:rPr lang="nb-NO" dirty="0" smtClean="0">
                <a:solidFill>
                  <a:schemeClr val="tx1"/>
                </a:solidFill>
              </a:rPr>
              <a:t> </a:t>
            </a:r>
            <a:r>
              <a:rPr lang="nb-NO" dirty="0" err="1" smtClean="0">
                <a:solidFill>
                  <a:schemeClr val="tx1"/>
                </a:solidFill>
              </a:rPr>
              <a:t>sikkerheitskurs</a:t>
            </a:r>
            <a:endParaRPr lang="nb-NO" dirty="0" smtClean="0">
              <a:solidFill>
                <a:schemeClr val="tx1"/>
              </a:solidFill>
            </a:endParaRPr>
          </a:p>
          <a:p>
            <a:r>
              <a:rPr lang="nb-NO" dirty="0" smtClean="0">
                <a:solidFill>
                  <a:schemeClr val="tx1"/>
                </a:solidFill>
              </a:rPr>
              <a:t>Arbeidspraksis, matros på ferge</a:t>
            </a:r>
          </a:p>
          <a:p>
            <a:endParaRPr lang="nn-NO" dirty="0"/>
          </a:p>
        </p:txBody>
      </p:sp>
      <p:pic>
        <p:nvPicPr>
          <p:cNvPr id="4"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3858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err="1" smtClean="0"/>
              <a:t>Utfordringar</a:t>
            </a:r>
            <a:endParaRPr lang="nn-NO" b="1" dirty="0"/>
          </a:p>
        </p:txBody>
      </p:sp>
      <p:sp>
        <p:nvSpPr>
          <p:cNvPr id="3" name="TekstSylinder 2"/>
          <p:cNvSpPr txBox="1"/>
          <p:nvPr/>
        </p:nvSpPr>
        <p:spPr>
          <a:xfrm>
            <a:off x="683568" y="1471092"/>
            <a:ext cx="8064896" cy="4955203"/>
          </a:xfrm>
          <a:prstGeom prst="rect">
            <a:avLst/>
          </a:prstGeom>
          <a:noFill/>
        </p:spPr>
        <p:txBody>
          <a:bodyPr wrap="square" rtlCol="0">
            <a:spAutoFit/>
          </a:bodyPr>
          <a:lstStyle/>
          <a:p>
            <a:pPr marL="285750" indent="-285750">
              <a:buFont typeface="Arial" pitchFamily="34" charset="0"/>
              <a:buChar char="•"/>
            </a:pPr>
            <a:r>
              <a:rPr lang="nb-NO" sz="2800" dirty="0" err="1" smtClean="0">
                <a:solidFill>
                  <a:prstClr val="black"/>
                </a:solidFill>
              </a:rPr>
              <a:t>Halde</a:t>
            </a:r>
            <a:r>
              <a:rPr lang="nb-NO" sz="2800" dirty="0" smtClean="0">
                <a:solidFill>
                  <a:prstClr val="black"/>
                </a:solidFill>
              </a:rPr>
              <a:t> oppe entusiasmen og optimismen.</a:t>
            </a:r>
          </a:p>
          <a:p>
            <a:pPr marL="285750" indent="-285750">
              <a:buFont typeface="Arial" pitchFamily="34" charset="0"/>
              <a:buChar char="•"/>
            </a:pPr>
            <a:r>
              <a:rPr lang="nb-NO" sz="2800" dirty="0" smtClean="0">
                <a:solidFill>
                  <a:prstClr val="black"/>
                </a:solidFill>
              </a:rPr>
              <a:t>Vere kreativ og </a:t>
            </a:r>
            <a:r>
              <a:rPr lang="nb-NO" sz="2800" dirty="0" err="1" smtClean="0">
                <a:solidFill>
                  <a:prstClr val="black"/>
                </a:solidFill>
              </a:rPr>
              <a:t>nytenkjande</a:t>
            </a:r>
            <a:r>
              <a:rPr lang="nb-NO" sz="2800" dirty="0" smtClean="0">
                <a:solidFill>
                  <a:prstClr val="black"/>
                </a:solidFill>
              </a:rPr>
              <a:t>.</a:t>
            </a:r>
          </a:p>
          <a:p>
            <a:pPr marL="285750" indent="-285750">
              <a:buFont typeface="Arial" pitchFamily="34" charset="0"/>
              <a:buChar char="•"/>
            </a:pPr>
            <a:r>
              <a:rPr lang="nb-NO" sz="2800" dirty="0" smtClean="0">
                <a:solidFill>
                  <a:prstClr val="black"/>
                </a:solidFill>
              </a:rPr>
              <a:t>Ser at trekk i lønn </a:t>
            </a:r>
            <a:r>
              <a:rPr lang="nb-NO" sz="2800" dirty="0" err="1" smtClean="0">
                <a:solidFill>
                  <a:prstClr val="black"/>
                </a:solidFill>
              </a:rPr>
              <a:t>pga</a:t>
            </a:r>
            <a:r>
              <a:rPr lang="nb-NO" sz="2800" dirty="0" smtClean="0">
                <a:solidFill>
                  <a:prstClr val="black"/>
                </a:solidFill>
              </a:rPr>
              <a:t> </a:t>
            </a:r>
            <a:r>
              <a:rPr lang="nb-NO" sz="2800" dirty="0" err="1" smtClean="0">
                <a:solidFill>
                  <a:prstClr val="black"/>
                </a:solidFill>
              </a:rPr>
              <a:t>fråvær</a:t>
            </a:r>
            <a:r>
              <a:rPr lang="nb-NO" sz="2800" dirty="0" smtClean="0">
                <a:solidFill>
                  <a:prstClr val="black"/>
                </a:solidFill>
              </a:rPr>
              <a:t> </a:t>
            </a:r>
            <a:r>
              <a:rPr lang="nb-NO" sz="2800" dirty="0" err="1" smtClean="0">
                <a:solidFill>
                  <a:prstClr val="black"/>
                </a:solidFill>
              </a:rPr>
              <a:t>ikkje</a:t>
            </a:r>
            <a:r>
              <a:rPr lang="nb-NO" sz="2800" dirty="0" smtClean="0">
                <a:solidFill>
                  <a:prstClr val="black"/>
                </a:solidFill>
              </a:rPr>
              <a:t> virker som sanksjonsmiddel. Brukar </a:t>
            </a:r>
            <a:r>
              <a:rPr lang="nb-NO" sz="2800" dirty="0">
                <a:solidFill>
                  <a:prstClr val="black"/>
                </a:solidFill>
              </a:rPr>
              <a:t>f</a:t>
            </a:r>
            <a:r>
              <a:rPr lang="nb-NO" sz="2800" dirty="0" smtClean="0">
                <a:solidFill>
                  <a:prstClr val="black"/>
                </a:solidFill>
              </a:rPr>
              <a:t>år </a:t>
            </a:r>
            <a:r>
              <a:rPr lang="nb-NO" sz="2800" dirty="0" err="1" smtClean="0">
                <a:solidFill>
                  <a:prstClr val="black"/>
                </a:solidFill>
              </a:rPr>
              <a:t>supplerande</a:t>
            </a:r>
            <a:r>
              <a:rPr lang="nb-NO" sz="2800" dirty="0" smtClean="0">
                <a:solidFill>
                  <a:prstClr val="black"/>
                </a:solidFill>
              </a:rPr>
              <a:t> sosialhjelp uansett, dermed </a:t>
            </a:r>
            <a:r>
              <a:rPr lang="nb-NO" sz="2800" dirty="0" err="1" smtClean="0">
                <a:solidFill>
                  <a:prstClr val="black"/>
                </a:solidFill>
              </a:rPr>
              <a:t>fungerar</a:t>
            </a:r>
            <a:r>
              <a:rPr lang="nb-NO" sz="2800" dirty="0" smtClean="0">
                <a:solidFill>
                  <a:prstClr val="black"/>
                </a:solidFill>
              </a:rPr>
              <a:t> </a:t>
            </a:r>
            <a:r>
              <a:rPr lang="nb-NO" sz="2800" dirty="0" err="1" smtClean="0">
                <a:solidFill>
                  <a:prstClr val="black"/>
                </a:solidFill>
              </a:rPr>
              <a:t>ikkje</a:t>
            </a:r>
            <a:r>
              <a:rPr lang="nb-NO" sz="2800" dirty="0" smtClean="0">
                <a:solidFill>
                  <a:prstClr val="black"/>
                </a:solidFill>
              </a:rPr>
              <a:t> kvalifiseringsstønaden som det økonomiske insitamentet det er meint å </a:t>
            </a:r>
            <a:r>
              <a:rPr lang="nb-NO" sz="2800" dirty="0" err="1" smtClean="0">
                <a:solidFill>
                  <a:prstClr val="black"/>
                </a:solidFill>
              </a:rPr>
              <a:t>vere</a:t>
            </a:r>
            <a:r>
              <a:rPr lang="nb-NO" sz="2800" dirty="0" smtClean="0">
                <a:solidFill>
                  <a:prstClr val="black"/>
                </a:solidFill>
              </a:rPr>
              <a:t>.</a:t>
            </a:r>
          </a:p>
          <a:p>
            <a:pPr marL="285750" indent="-285750">
              <a:buFont typeface="Arial" pitchFamily="34" charset="0"/>
              <a:buChar char="•"/>
            </a:pPr>
            <a:r>
              <a:rPr lang="nb-NO" sz="2800" dirty="0" err="1" smtClean="0">
                <a:solidFill>
                  <a:prstClr val="black"/>
                </a:solidFill>
              </a:rPr>
              <a:t>Manglande</a:t>
            </a:r>
            <a:r>
              <a:rPr lang="nb-NO" sz="2800" dirty="0" smtClean="0">
                <a:solidFill>
                  <a:prstClr val="black"/>
                </a:solidFill>
              </a:rPr>
              <a:t> motivasjon hjå </a:t>
            </a:r>
            <a:r>
              <a:rPr lang="nb-NO" sz="2800" dirty="0" err="1" smtClean="0">
                <a:solidFill>
                  <a:prstClr val="black"/>
                </a:solidFill>
              </a:rPr>
              <a:t>deltakar</a:t>
            </a:r>
            <a:r>
              <a:rPr lang="nb-NO" sz="2800" dirty="0" smtClean="0">
                <a:solidFill>
                  <a:prstClr val="black"/>
                </a:solidFill>
              </a:rPr>
              <a:t>. Når skal </a:t>
            </a:r>
            <a:r>
              <a:rPr lang="nb-NO" sz="2800" dirty="0" err="1" smtClean="0">
                <a:solidFill>
                  <a:prstClr val="black"/>
                </a:solidFill>
              </a:rPr>
              <a:t>ein</a:t>
            </a:r>
            <a:r>
              <a:rPr lang="nb-NO" sz="2800" dirty="0" smtClean="0">
                <a:solidFill>
                  <a:prstClr val="black"/>
                </a:solidFill>
              </a:rPr>
              <a:t> avslutte programmet/spare </a:t>
            </a:r>
            <a:r>
              <a:rPr lang="nb-NO" sz="2800" dirty="0" err="1" smtClean="0">
                <a:solidFill>
                  <a:prstClr val="black"/>
                </a:solidFill>
              </a:rPr>
              <a:t>rettigheitane</a:t>
            </a:r>
            <a:r>
              <a:rPr lang="nb-NO" sz="2800" dirty="0" smtClean="0">
                <a:solidFill>
                  <a:prstClr val="black"/>
                </a:solidFill>
              </a:rPr>
              <a:t> til </a:t>
            </a:r>
            <a:r>
              <a:rPr lang="nb-NO" sz="2800" dirty="0" err="1" smtClean="0">
                <a:solidFill>
                  <a:prstClr val="black"/>
                </a:solidFill>
              </a:rPr>
              <a:t>seinare</a:t>
            </a:r>
            <a:r>
              <a:rPr lang="nb-NO" sz="2800" dirty="0" smtClean="0">
                <a:solidFill>
                  <a:prstClr val="black"/>
                </a:solidFill>
              </a:rPr>
              <a:t>, kor lenge skal det få gå?</a:t>
            </a:r>
          </a:p>
          <a:p>
            <a:pPr marL="285750" indent="-285750">
              <a:buFont typeface="Arial" pitchFamily="34" charset="0"/>
              <a:buChar char="•"/>
            </a:pPr>
            <a:endParaRPr lang="nb-NO" dirty="0" smtClean="0">
              <a:solidFill>
                <a:prstClr val="black"/>
              </a:solidFill>
            </a:endParaRPr>
          </a:p>
          <a:p>
            <a:pPr marL="285750" indent="-285750">
              <a:buFont typeface="Arial" pitchFamily="34" charset="0"/>
              <a:buChar char="•"/>
            </a:pPr>
            <a:endParaRPr lang="nn-NO" dirty="0">
              <a:solidFill>
                <a:prstClr val="black"/>
              </a:solidFill>
            </a:endParaRPr>
          </a:p>
        </p:txBody>
      </p:sp>
      <p:pic>
        <p:nvPicPr>
          <p:cNvPr id="4"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1296144" cy="8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731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539750" y="3286124"/>
            <a:ext cx="8362950" cy="2591147"/>
          </a:xfrm>
        </p:spPr>
        <p:txBody>
          <a:bodyPr/>
          <a:lstStyle/>
          <a:p>
            <a:r>
              <a:rPr lang="nb-NO" dirty="0">
                <a:solidFill>
                  <a:schemeClr val="bg2">
                    <a:lumMod val="50000"/>
                  </a:schemeClr>
                </a:solidFill>
              </a:rPr>
              <a:t>AMO kurs tilpasset målgruppa – </a:t>
            </a:r>
            <a:r>
              <a:rPr lang="nb-NO" dirty="0" smtClean="0">
                <a:solidFill>
                  <a:schemeClr val="bg2">
                    <a:lumMod val="50000"/>
                  </a:schemeClr>
                </a:solidFill>
              </a:rPr>
              <a:t>kravspesifikasjon/anskaffelser</a:t>
            </a:r>
            <a:br>
              <a:rPr lang="nb-NO" dirty="0" smtClean="0">
                <a:solidFill>
                  <a:schemeClr val="bg2">
                    <a:lumMod val="50000"/>
                  </a:schemeClr>
                </a:solidFill>
              </a:rPr>
            </a:br>
            <a:r>
              <a:rPr lang="nb-NO" dirty="0">
                <a:solidFill>
                  <a:schemeClr val="bg2">
                    <a:lumMod val="50000"/>
                  </a:schemeClr>
                </a:solidFill>
              </a:rPr>
              <a:t/>
            </a:r>
            <a:br>
              <a:rPr lang="nb-NO" dirty="0">
                <a:solidFill>
                  <a:schemeClr val="bg2">
                    <a:lumMod val="50000"/>
                  </a:schemeClr>
                </a:solidFill>
              </a:rPr>
            </a:br>
            <a:r>
              <a:rPr lang="nb-NO" dirty="0" smtClean="0">
                <a:solidFill>
                  <a:schemeClr val="bg2">
                    <a:lumMod val="50000"/>
                  </a:schemeClr>
                </a:solidFill>
              </a:rPr>
              <a:t>- </a:t>
            </a:r>
            <a:r>
              <a:rPr lang="nb-NO" sz="2400" dirty="0" smtClean="0">
                <a:solidFill>
                  <a:schemeClr val="bg2">
                    <a:lumMod val="50000"/>
                  </a:schemeClr>
                </a:solidFill>
              </a:rPr>
              <a:t>Anskaffelsesprosessen </a:t>
            </a:r>
            <a:r>
              <a:rPr lang="nb-NO" sz="2400" dirty="0">
                <a:solidFill>
                  <a:schemeClr val="bg2">
                    <a:lumMod val="50000"/>
                  </a:schemeClr>
                </a:solidFill>
              </a:rPr>
              <a:t/>
            </a:r>
            <a:br>
              <a:rPr lang="nb-NO" sz="2400" dirty="0">
                <a:solidFill>
                  <a:schemeClr val="bg2">
                    <a:lumMod val="50000"/>
                  </a:schemeClr>
                </a:solidFill>
              </a:rPr>
            </a:br>
            <a:r>
              <a:rPr lang="nb-NO" sz="2400" dirty="0" smtClean="0">
                <a:solidFill>
                  <a:schemeClr val="bg2">
                    <a:lumMod val="50000"/>
                  </a:schemeClr>
                </a:solidFill>
              </a:rPr>
              <a:t>- Årshjulet</a:t>
            </a:r>
            <a:r>
              <a:rPr lang="nb-NO" sz="2400" dirty="0">
                <a:solidFill>
                  <a:schemeClr val="bg2">
                    <a:lumMod val="50000"/>
                  </a:schemeClr>
                </a:solidFill>
              </a:rPr>
              <a:t/>
            </a:r>
            <a:br>
              <a:rPr lang="nb-NO" sz="2400" dirty="0">
                <a:solidFill>
                  <a:schemeClr val="bg2">
                    <a:lumMod val="50000"/>
                  </a:schemeClr>
                </a:solidFill>
              </a:rPr>
            </a:br>
            <a:r>
              <a:rPr lang="nb-NO" sz="2400" dirty="0" smtClean="0">
                <a:solidFill>
                  <a:schemeClr val="bg2">
                    <a:lumMod val="50000"/>
                  </a:schemeClr>
                </a:solidFill>
              </a:rPr>
              <a:t>- Behovet </a:t>
            </a:r>
            <a:r>
              <a:rPr lang="nb-NO" sz="2400" dirty="0">
                <a:solidFill>
                  <a:schemeClr val="bg2">
                    <a:lumMod val="50000"/>
                  </a:schemeClr>
                </a:solidFill>
              </a:rPr>
              <a:t>for gode kravspesifikasjoner </a:t>
            </a:r>
            <a:br>
              <a:rPr lang="nb-NO" sz="2400" dirty="0">
                <a:solidFill>
                  <a:schemeClr val="bg2">
                    <a:lumMod val="50000"/>
                  </a:schemeClr>
                </a:solidFill>
              </a:rPr>
            </a:br>
            <a:r>
              <a:rPr lang="nb-NO" sz="2400" dirty="0" smtClean="0">
                <a:solidFill>
                  <a:schemeClr val="bg2">
                    <a:lumMod val="50000"/>
                  </a:schemeClr>
                </a:solidFill>
              </a:rPr>
              <a:t>- Diskusjon</a:t>
            </a:r>
            <a:r>
              <a:rPr lang="nb-NO" dirty="0">
                <a:solidFill>
                  <a:schemeClr val="bg2">
                    <a:lumMod val="50000"/>
                  </a:schemeClr>
                </a:solidFill>
              </a:rPr>
              <a:t/>
            </a:r>
            <a:br>
              <a:rPr lang="nb-NO" dirty="0">
                <a:solidFill>
                  <a:schemeClr val="bg2">
                    <a:lumMod val="50000"/>
                  </a:schemeClr>
                </a:solidFill>
              </a:rPr>
            </a:br>
            <a:endParaRPr lang="nb-NO" dirty="0">
              <a:solidFill>
                <a:schemeClr val="bg2">
                  <a:lumMod val="50000"/>
                </a:schemeClr>
              </a:solidFill>
            </a:endParaRPr>
          </a:p>
        </p:txBody>
      </p:sp>
      <p:sp>
        <p:nvSpPr>
          <p:cNvPr id="45059" name="Rectangle 3"/>
          <p:cNvSpPr>
            <a:spLocks noGrp="1" noChangeArrowheads="1"/>
          </p:cNvSpPr>
          <p:nvPr>
            <p:ph type="subTitle" idx="1"/>
          </p:nvPr>
        </p:nvSpPr>
        <p:spPr/>
        <p:txBody>
          <a:bodyPr/>
          <a:lstStyle/>
          <a:p>
            <a:r>
              <a:rPr lang="nb-NO" dirty="0" smtClean="0"/>
              <a:t>03. Desember 2013</a:t>
            </a:r>
            <a:endParaRPr lang="nb-NO" dirty="0"/>
          </a:p>
        </p:txBody>
      </p:sp>
      <p:sp>
        <p:nvSpPr>
          <p:cNvPr id="2" name="Plassholder for dato 1"/>
          <p:cNvSpPr>
            <a:spLocks noGrp="1"/>
          </p:cNvSpPr>
          <p:nvPr>
            <p:ph type="dt" sz="quarter" idx="2"/>
          </p:nvPr>
        </p:nvSpPr>
        <p:spPr/>
        <p:txBody>
          <a:bodyPr/>
          <a:lstStyle/>
          <a:p>
            <a:pPr fontAlgn="base">
              <a:spcBef>
                <a:spcPct val="0"/>
              </a:spcBef>
              <a:spcAft>
                <a:spcPct val="0"/>
              </a:spcAft>
            </a:pPr>
            <a:fld id="{8BC247F9-9C7C-4F97-9ED9-822C6E344CA5}" type="datetime1">
              <a:rPr lang="nb-NO" smtClean="0">
                <a:solidFill>
                  <a:srgbClr val="675C53"/>
                </a:solidFill>
              </a:rPr>
              <a:pPr fontAlgn="base">
                <a:spcBef>
                  <a:spcPct val="0"/>
                </a:spcBef>
                <a:spcAft>
                  <a:spcPct val="0"/>
                </a:spcAft>
              </a:pPr>
              <a:t>09.12.2013</a:t>
            </a:fld>
            <a:endParaRPr lang="nn-NO">
              <a:solidFill>
                <a:srgbClr val="675C53"/>
              </a:solidFill>
            </a:endParaRPr>
          </a:p>
        </p:txBody>
      </p:sp>
      <p:sp>
        <p:nvSpPr>
          <p:cNvPr id="3" name="Plassholder for bunntekst 2"/>
          <p:cNvSpPr>
            <a:spLocks noGrp="1"/>
          </p:cNvSpPr>
          <p:nvPr>
            <p:ph type="ftr" sz="quarter" idx="3"/>
          </p:nvPr>
        </p:nvSpPr>
        <p:spPr/>
        <p:txBody>
          <a:bodyPr/>
          <a:lstStyle/>
          <a:p>
            <a:pPr fontAlgn="base">
              <a:spcBef>
                <a:spcPct val="0"/>
              </a:spcBef>
              <a:spcAft>
                <a:spcPct val="0"/>
              </a:spcAft>
            </a:pPr>
            <a:r>
              <a:rPr lang="nn-NO" smtClean="0">
                <a:solidFill>
                  <a:srgbClr val="675C53"/>
                </a:solidFill>
              </a:rPr>
              <a:t>Ørjan Flisnes NAV Møre og Romsdal</a:t>
            </a:r>
            <a:endParaRPr lang="nn-NO">
              <a:solidFill>
                <a:srgbClr val="675C53"/>
              </a:solidFill>
            </a:endParaRPr>
          </a:p>
        </p:txBody>
      </p:sp>
    </p:spTree>
    <p:extLst>
      <p:ext uri="{BB962C8B-B14F-4D97-AF65-F5344CB8AC3E}">
        <p14:creationId xmlns:p14="http://schemas.microsoft.com/office/powerpoint/2010/main" val="27080343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Anskaffelse av tiltak i NAV	</a:t>
            </a:r>
            <a:endParaRPr lang="nb-NO" sz="3200" dirty="0"/>
          </a:p>
        </p:txBody>
      </p:sp>
      <p:sp>
        <p:nvSpPr>
          <p:cNvPr id="3" name="Plassholder for innhold 2"/>
          <p:cNvSpPr>
            <a:spLocks noGrp="1"/>
          </p:cNvSpPr>
          <p:nvPr>
            <p:ph idx="1"/>
          </p:nvPr>
        </p:nvSpPr>
        <p:spPr/>
        <p:txBody>
          <a:bodyPr/>
          <a:lstStyle/>
          <a:p>
            <a:pPr marL="0" lvl="0" indent="0">
              <a:buNone/>
            </a:pPr>
            <a:r>
              <a:rPr lang="nb-NO" sz="2400" dirty="0">
                <a:solidFill>
                  <a:srgbClr val="675C53"/>
                </a:solidFill>
              </a:rPr>
              <a:t>Anskaffelser av AMO-kurs styres etter halvårlige rutiner inndelt i 3 faser:</a:t>
            </a:r>
          </a:p>
          <a:p>
            <a:pPr marL="449262" lvl="1" indent="0">
              <a:buNone/>
            </a:pPr>
            <a:endParaRPr lang="nb-NO" sz="1200" dirty="0">
              <a:solidFill>
                <a:srgbClr val="675C53"/>
              </a:solidFill>
            </a:endParaRPr>
          </a:p>
          <a:p>
            <a:pPr lvl="0"/>
            <a:r>
              <a:rPr lang="nb-NO" sz="1800" dirty="0">
                <a:solidFill>
                  <a:srgbClr val="675C53"/>
                </a:solidFill>
              </a:rPr>
              <a:t>1: Behovsvurdering – utarbeidelse av kravspesifikasjoner</a:t>
            </a:r>
          </a:p>
          <a:p>
            <a:pPr lvl="1"/>
            <a:r>
              <a:rPr lang="nb-NO" sz="1600" b="0" dirty="0">
                <a:solidFill>
                  <a:srgbClr val="675C53"/>
                </a:solidFill>
              </a:rPr>
              <a:t>Avdekke behov for tiltak</a:t>
            </a:r>
          </a:p>
          <a:p>
            <a:pPr lvl="1"/>
            <a:r>
              <a:rPr lang="nb-NO" sz="1600" b="0" dirty="0">
                <a:solidFill>
                  <a:srgbClr val="675C53"/>
                </a:solidFill>
              </a:rPr>
              <a:t>Utforming av kravspesifikasjoner </a:t>
            </a:r>
          </a:p>
          <a:p>
            <a:pPr lvl="1"/>
            <a:endParaRPr lang="nb-NO" sz="1400" dirty="0">
              <a:solidFill>
                <a:srgbClr val="675C53"/>
              </a:solidFill>
            </a:endParaRPr>
          </a:p>
          <a:p>
            <a:pPr lvl="0"/>
            <a:r>
              <a:rPr lang="nb-NO" sz="1800" dirty="0">
                <a:solidFill>
                  <a:srgbClr val="675C53"/>
                </a:solidFill>
              </a:rPr>
              <a:t>2: Anskaffelsesprosess - innkjøp av AMO-kurs</a:t>
            </a:r>
          </a:p>
          <a:p>
            <a:pPr lvl="1"/>
            <a:r>
              <a:rPr lang="nb-NO" sz="1600" b="0" dirty="0">
                <a:solidFill>
                  <a:srgbClr val="675C53"/>
                </a:solidFill>
              </a:rPr>
              <a:t>Anskaffelse i samsvar med lov om offentlige anskaffelser</a:t>
            </a:r>
          </a:p>
          <a:p>
            <a:pPr lvl="0"/>
            <a:r>
              <a:rPr lang="nb-NO" sz="1800" dirty="0">
                <a:solidFill>
                  <a:srgbClr val="675C53"/>
                </a:solidFill>
              </a:rPr>
              <a:t>3: Avtaleoppfølgning</a:t>
            </a:r>
          </a:p>
          <a:p>
            <a:pPr lvl="1"/>
            <a:r>
              <a:rPr lang="nb-NO" sz="1600" b="0" dirty="0">
                <a:solidFill>
                  <a:srgbClr val="675C53"/>
                </a:solidFill>
              </a:rPr>
              <a:t>Oppfølgning av leverandører </a:t>
            </a:r>
          </a:p>
          <a:p>
            <a:pPr lvl="1"/>
            <a:r>
              <a:rPr lang="nb-NO" sz="1600" b="0" dirty="0" smtClean="0">
                <a:solidFill>
                  <a:srgbClr val="675C53"/>
                </a:solidFill>
              </a:rPr>
              <a:t>Rutineevaluering</a:t>
            </a:r>
            <a:endParaRPr lang="nb-NO" sz="1600" b="0" dirty="0">
              <a:solidFill>
                <a:srgbClr val="675C53"/>
              </a:solidFill>
            </a:endParaRPr>
          </a:p>
        </p:txBody>
      </p:sp>
    </p:spTree>
    <p:extLst>
      <p:ext uri="{BB962C8B-B14F-4D97-AF65-F5344CB8AC3E}">
        <p14:creationId xmlns:p14="http://schemas.microsoft.com/office/powerpoint/2010/main" val="14553216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skjer i de tre fasene?</a:t>
            </a:r>
            <a:endParaRPr lang="nb-NO" dirty="0"/>
          </a:p>
        </p:txBody>
      </p:sp>
      <p:sp>
        <p:nvSpPr>
          <p:cNvPr id="3" name="Plassholder for innhold 2"/>
          <p:cNvSpPr>
            <a:spLocks noGrp="1"/>
          </p:cNvSpPr>
          <p:nvPr>
            <p:ph idx="1"/>
          </p:nvPr>
        </p:nvSpPr>
        <p:spPr/>
        <p:txBody>
          <a:bodyPr/>
          <a:lstStyle/>
          <a:p>
            <a:pPr lvl="0"/>
            <a:r>
              <a:rPr lang="nb-NO" dirty="0">
                <a:solidFill>
                  <a:srgbClr val="675C53"/>
                </a:solidFill>
              </a:rPr>
              <a:t>Fase 1: Behovsvurdering – kravspesifikasjon</a:t>
            </a:r>
          </a:p>
          <a:p>
            <a:pPr marL="792162" lvl="1" indent="-342900">
              <a:buFont typeface="+mj-lt"/>
              <a:buAutoNum type="arabicPeriod"/>
            </a:pPr>
            <a:r>
              <a:rPr lang="nb-NO" sz="1400" dirty="0" smtClean="0">
                <a:solidFill>
                  <a:srgbClr val="675C53"/>
                </a:solidFill>
              </a:rPr>
              <a:t>Analysere </a:t>
            </a:r>
            <a:r>
              <a:rPr lang="nb-NO" sz="1400" dirty="0">
                <a:solidFill>
                  <a:srgbClr val="675C53"/>
                </a:solidFill>
              </a:rPr>
              <a:t>brukernes behov for kompetanse for å møte markedets behov for arbeidskraft.</a:t>
            </a:r>
          </a:p>
          <a:p>
            <a:pPr lvl="2"/>
            <a:r>
              <a:rPr lang="nb-NO" sz="1200" dirty="0">
                <a:solidFill>
                  <a:srgbClr val="675C53"/>
                </a:solidFill>
              </a:rPr>
              <a:t>Prosess starter i NAV kontor som definerer sine kursønsker -  drøftes mellom NAV lederne i TO-møter – koordineres av markedskoordinatorene.</a:t>
            </a:r>
            <a:endParaRPr lang="nb-NO" sz="1200" dirty="0">
              <a:solidFill>
                <a:srgbClr val="C30000"/>
              </a:solidFill>
            </a:endParaRPr>
          </a:p>
          <a:p>
            <a:pPr marL="792162" lvl="1" indent="-342900">
              <a:buFont typeface="+mj-lt"/>
              <a:buAutoNum type="arabicPeriod"/>
            </a:pPr>
            <a:r>
              <a:rPr lang="nb-NO" sz="1400" dirty="0" smtClean="0">
                <a:solidFill>
                  <a:srgbClr val="675C53"/>
                </a:solidFill>
              </a:rPr>
              <a:t>Bestillingsliste </a:t>
            </a:r>
            <a:r>
              <a:rPr lang="nb-NO" sz="1400" dirty="0">
                <a:solidFill>
                  <a:srgbClr val="675C53"/>
                </a:solidFill>
              </a:rPr>
              <a:t>– sendes NAV </a:t>
            </a:r>
            <a:r>
              <a:rPr lang="nb-NO" sz="1400" dirty="0" smtClean="0">
                <a:solidFill>
                  <a:srgbClr val="675C53"/>
                </a:solidFill>
              </a:rPr>
              <a:t>Fylkeskontoret</a:t>
            </a:r>
            <a:r>
              <a:rPr lang="nb-NO" sz="1400" dirty="0">
                <a:solidFill>
                  <a:srgbClr val="675C53"/>
                </a:solidFill>
              </a:rPr>
              <a:t>.</a:t>
            </a:r>
            <a:endParaRPr lang="nb-NO" sz="1400" dirty="0">
              <a:solidFill>
                <a:srgbClr val="FFC000"/>
              </a:solidFill>
            </a:endParaRPr>
          </a:p>
          <a:p>
            <a:pPr marL="792162" lvl="1" indent="-342900">
              <a:buFont typeface="+mj-lt"/>
              <a:buAutoNum type="arabicPeriod"/>
            </a:pPr>
            <a:r>
              <a:rPr lang="nb-NO" sz="1400" dirty="0" smtClean="0">
                <a:solidFill>
                  <a:srgbClr val="675C53"/>
                </a:solidFill>
              </a:rPr>
              <a:t>Fylkesdirektøren </a:t>
            </a:r>
            <a:r>
              <a:rPr lang="nb-NO" sz="1400" dirty="0">
                <a:solidFill>
                  <a:srgbClr val="675C53"/>
                </a:solidFill>
              </a:rPr>
              <a:t>godkjenner AMO-liste </a:t>
            </a:r>
            <a:r>
              <a:rPr lang="nb-NO" sz="1400" dirty="0" smtClean="0">
                <a:solidFill>
                  <a:srgbClr val="675C53"/>
                </a:solidFill>
              </a:rPr>
              <a:t>for 1./ </a:t>
            </a:r>
            <a:r>
              <a:rPr lang="nb-NO" sz="1400" dirty="0">
                <a:solidFill>
                  <a:srgbClr val="675C53"/>
                </a:solidFill>
              </a:rPr>
              <a:t>2. </a:t>
            </a:r>
            <a:r>
              <a:rPr lang="nb-NO" sz="1400" dirty="0" smtClean="0">
                <a:solidFill>
                  <a:srgbClr val="675C53"/>
                </a:solidFill>
              </a:rPr>
              <a:t>halvår.</a:t>
            </a:r>
          </a:p>
          <a:p>
            <a:pPr marL="792162" lvl="1" indent="-342900">
              <a:buFont typeface="+mj-lt"/>
              <a:buAutoNum type="arabicPeriod"/>
            </a:pPr>
            <a:r>
              <a:rPr lang="nb-NO" sz="1400" dirty="0" smtClean="0">
                <a:solidFill>
                  <a:srgbClr val="675C53"/>
                </a:solidFill>
              </a:rPr>
              <a:t>Fylkeskontoret </a:t>
            </a:r>
            <a:r>
              <a:rPr lang="nb-NO" sz="1400" dirty="0">
                <a:solidFill>
                  <a:srgbClr val="675C53"/>
                </a:solidFill>
              </a:rPr>
              <a:t>ferdigstiller kravspesifikasjonene </a:t>
            </a:r>
          </a:p>
          <a:p>
            <a:pPr lvl="0"/>
            <a:r>
              <a:rPr lang="nb-NO" dirty="0">
                <a:solidFill>
                  <a:srgbClr val="675C53"/>
                </a:solidFill>
              </a:rPr>
              <a:t>Fase 2: Anskaffelsesprosessen – innkjøp av AMO-kurs</a:t>
            </a:r>
          </a:p>
          <a:p>
            <a:pPr marL="792162" lvl="1" indent="-342900">
              <a:buFont typeface="+mj-lt"/>
              <a:buAutoNum type="arabicPeriod"/>
            </a:pPr>
            <a:r>
              <a:rPr lang="nb-NO" sz="1400" dirty="0" smtClean="0">
                <a:solidFill>
                  <a:srgbClr val="675C53"/>
                </a:solidFill>
              </a:rPr>
              <a:t>Fylkeskontoret </a:t>
            </a:r>
            <a:r>
              <a:rPr lang="nb-NO" sz="1400" dirty="0">
                <a:solidFill>
                  <a:srgbClr val="675C53"/>
                </a:solidFill>
              </a:rPr>
              <a:t>utlyser konkurranse på </a:t>
            </a:r>
            <a:r>
              <a:rPr lang="nb-NO" sz="1400" dirty="0" smtClean="0">
                <a:solidFill>
                  <a:srgbClr val="675C53"/>
                </a:solidFill>
                <a:hlinkClick r:id="rId3"/>
              </a:rPr>
              <a:t>www.Doffin.no</a:t>
            </a:r>
            <a:r>
              <a:rPr lang="nb-NO" sz="1400" dirty="0" smtClean="0">
                <a:solidFill>
                  <a:srgbClr val="675C53"/>
                </a:solidFill>
              </a:rPr>
              <a:t>	</a:t>
            </a:r>
            <a:endParaRPr lang="nb-NO" sz="1400" dirty="0">
              <a:solidFill>
                <a:srgbClr val="675C53"/>
              </a:solidFill>
            </a:endParaRPr>
          </a:p>
          <a:p>
            <a:pPr marL="792162" lvl="1" indent="-342900">
              <a:buFont typeface="+mj-lt"/>
              <a:buAutoNum type="arabicPeriod"/>
            </a:pPr>
            <a:r>
              <a:rPr lang="nb-NO" sz="1400" dirty="0" smtClean="0">
                <a:solidFill>
                  <a:srgbClr val="675C53"/>
                </a:solidFill>
              </a:rPr>
              <a:t>Fylkeskontoret </a:t>
            </a:r>
            <a:r>
              <a:rPr lang="nb-NO" sz="1400" dirty="0">
                <a:solidFill>
                  <a:srgbClr val="675C53"/>
                </a:solidFill>
              </a:rPr>
              <a:t>forhandler fram avtaler</a:t>
            </a:r>
          </a:p>
          <a:p>
            <a:pPr lvl="0"/>
            <a:r>
              <a:rPr lang="nb-NO" dirty="0">
                <a:solidFill>
                  <a:srgbClr val="675C53"/>
                </a:solidFill>
              </a:rPr>
              <a:t>Fase 3: Avtaleoppfølging</a:t>
            </a:r>
          </a:p>
          <a:p>
            <a:pPr lvl="1"/>
            <a:r>
              <a:rPr lang="nb-NO" dirty="0">
                <a:solidFill>
                  <a:srgbClr val="675C53"/>
                </a:solidFill>
              </a:rPr>
              <a:t> </a:t>
            </a:r>
            <a:r>
              <a:rPr lang="nb-NO" sz="1400" dirty="0">
                <a:solidFill>
                  <a:srgbClr val="C30000"/>
                </a:solidFill>
              </a:rPr>
              <a:t>løpende: </a:t>
            </a:r>
            <a:r>
              <a:rPr lang="nb-NO" sz="1400" dirty="0">
                <a:solidFill>
                  <a:srgbClr val="675C53"/>
                </a:solidFill>
              </a:rPr>
              <a:t>Fylkeskontoret kontrollerer at kursleveransene samsvarer med  kravspesifikasjonene, ved bruk av spørreskjema og intervju av deltakere, lærere og veiledere i NAV. Avvikshåndtering.</a:t>
            </a:r>
            <a:r>
              <a:rPr lang="nb-NO" dirty="0">
                <a:solidFill>
                  <a:srgbClr val="675C53"/>
                </a:solidFill>
              </a:rPr>
              <a:t>  </a:t>
            </a:r>
            <a:endParaRPr lang="nb-NO" dirty="0">
              <a:solidFill>
                <a:srgbClr val="C30000"/>
              </a:solidFill>
            </a:endParaRPr>
          </a:p>
          <a:p>
            <a:endParaRPr lang="nb-NO" dirty="0"/>
          </a:p>
        </p:txBody>
      </p:sp>
    </p:spTree>
    <p:extLst>
      <p:ext uri="{BB962C8B-B14F-4D97-AF65-F5344CB8AC3E}">
        <p14:creationId xmlns:p14="http://schemas.microsoft.com/office/powerpoint/2010/main" val="1600740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nb-NO" dirty="0" smtClean="0"/>
              <a:t>Tidslinje for fase 2	</a:t>
            </a:r>
            <a:endParaRPr lang="nb-NO" dirty="0"/>
          </a:p>
        </p:txBody>
      </p:sp>
      <p:sp>
        <p:nvSpPr>
          <p:cNvPr id="78851" name="AutoShape 3"/>
          <p:cNvSpPr>
            <a:spLocks noChangeArrowheads="1"/>
          </p:cNvSpPr>
          <p:nvPr/>
        </p:nvSpPr>
        <p:spPr bwMode="auto">
          <a:xfrm>
            <a:off x="990600" y="5105400"/>
            <a:ext cx="7315200" cy="1600200"/>
          </a:xfrm>
          <a:prstGeom prst="rightArrow">
            <a:avLst>
              <a:gd name="adj1" fmla="val 50000"/>
              <a:gd name="adj2" fmla="val 93651"/>
            </a:avLst>
          </a:prstGeom>
          <a:solidFill>
            <a:srgbClr val="C1C9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52" name="Line 4"/>
          <p:cNvSpPr>
            <a:spLocks noChangeShapeType="1"/>
          </p:cNvSpPr>
          <p:nvPr/>
        </p:nvSpPr>
        <p:spPr bwMode="auto">
          <a:xfrm>
            <a:off x="304800" y="4953000"/>
            <a:ext cx="8534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53" name="Text Box 5"/>
          <p:cNvSpPr txBox="1">
            <a:spLocks noChangeArrowheads="1"/>
          </p:cNvSpPr>
          <p:nvPr/>
        </p:nvSpPr>
        <p:spPr bwMode="auto">
          <a:xfrm>
            <a:off x="381000" y="2057400"/>
            <a:ext cx="1447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dirty="0" smtClean="0">
                <a:solidFill>
                  <a:srgbClr val="675C53"/>
                </a:solidFill>
                <a:latin typeface="Verdana" pitchFamily="34" charset="0"/>
              </a:rPr>
              <a:t>Valg av anskaffelses-prosedyre</a:t>
            </a:r>
          </a:p>
        </p:txBody>
      </p:sp>
      <p:sp>
        <p:nvSpPr>
          <p:cNvPr id="78854" name="Text Box 6"/>
          <p:cNvSpPr txBox="1">
            <a:spLocks noChangeArrowheads="1"/>
          </p:cNvSpPr>
          <p:nvPr/>
        </p:nvSpPr>
        <p:spPr bwMode="auto">
          <a:xfrm>
            <a:off x="1219200" y="28194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Utarbeidelse av konkurransegrunnlag</a:t>
            </a:r>
          </a:p>
        </p:txBody>
      </p:sp>
      <p:sp>
        <p:nvSpPr>
          <p:cNvPr id="78855" name="Text Box 7"/>
          <p:cNvSpPr txBox="1">
            <a:spLocks noChangeArrowheads="1"/>
          </p:cNvSpPr>
          <p:nvPr/>
        </p:nvSpPr>
        <p:spPr bwMode="auto">
          <a:xfrm>
            <a:off x="2209800" y="2286000"/>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Kunngjøring</a:t>
            </a:r>
          </a:p>
        </p:txBody>
      </p:sp>
      <p:sp>
        <p:nvSpPr>
          <p:cNvPr id="78856" name="Text Box 8"/>
          <p:cNvSpPr txBox="1">
            <a:spLocks noChangeArrowheads="1"/>
          </p:cNvSpPr>
          <p:nvPr/>
        </p:nvSpPr>
        <p:spPr bwMode="auto">
          <a:xfrm>
            <a:off x="2895600" y="2950873"/>
            <a:ext cx="1219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dirty="0" smtClean="0">
                <a:solidFill>
                  <a:srgbClr val="675C53"/>
                </a:solidFill>
                <a:latin typeface="Verdana" pitchFamily="34" charset="0"/>
              </a:rPr>
              <a:t>Utlevering av konkurransegrunnlag</a:t>
            </a:r>
          </a:p>
        </p:txBody>
      </p:sp>
      <p:sp>
        <p:nvSpPr>
          <p:cNvPr id="78857" name="Text Box 9"/>
          <p:cNvSpPr txBox="1">
            <a:spLocks noChangeArrowheads="1"/>
          </p:cNvSpPr>
          <p:nvPr/>
        </p:nvSpPr>
        <p:spPr bwMode="auto">
          <a:xfrm>
            <a:off x="3886200" y="1600200"/>
            <a:ext cx="114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Mottak av tilbud/tilbudsåpning</a:t>
            </a:r>
          </a:p>
        </p:txBody>
      </p:sp>
      <p:sp>
        <p:nvSpPr>
          <p:cNvPr id="78858" name="Text Box 10"/>
          <p:cNvSpPr txBox="1">
            <a:spLocks noChangeArrowheads="1"/>
          </p:cNvSpPr>
          <p:nvPr/>
        </p:nvSpPr>
        <p:spPr bwMode="auto">
          <a:xfrm>
            <a:off x="4495800" y="2971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Evt. avvisning</a:t>
            </a:r>
          </a:p>
        </p:txBody>
      </p:sp>
      <p:sp>
        <p:nvSpPr>
          <p:cNvPr id="78859" name="Text Box 11"/>
          <p:cNvSpPr txBox="1">
            <a:spLocks noChangeArrowheads="1"/>
          </p:cNvSpPr>
          <p:nvPr/>
        </p:nvSpPr>
        <p:spPr bwMode="auto">
          <a:xfrm>
            <a:off x="5257800" y="1752600"/>
            <a:ext cx="106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Utvelgelse til forhandlinger</a:t>
            </a:r>
          </a:p>
        </p:txBody>
      </p:sp>
      <p:sp>
        <p:nvSpPr>
          <p:cNvPr id="78860" name="Text Box 12"/>
          <p:cNvSpPr txBox="1">
            <a:spLocks noChangeArrowheads="1"/>
          </p:cNvSpPr>
          <p:nvPr/>
        </p:nvSpPr>
        <p:spPr bwMode="auto">
          <a:xfrm>
            <a:off x="5943600" y="2819400"/>
            <a:ext cx="106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Gjennomføring av forhandlinger</a:t>
            </a:r>
          </a:p>
        </p:txBody>
      </p:sp>
      <p:sp>
        <p:nvSpPr>
          <p:cNvPr id="78861" name="Text Box 13"/>
          <p:cNvSpPr txBox="1">
            <a:spLocks noChangeArrowheads="1"/>
          </p:cNvSpPr>
          <p:nvPr/>
        </p:nvSpPr>
        <p:spPr bwMode="auto">
          <a:xfrm>
            <a:off x="6477000" y="1828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Tildeling av kontrakt</a:t>
            </a:r>
          </a:p>
        </p:txBody>
      </p:sp>
      <p:sp>
        <p:nvSpPr>
          <p:cNvPr id="78862" name="Text Box 14"/>
          <p:cNvSpPr txBox="1">
            <a:spLocks noChangeArrowheads="1"/>
          </p:cNvSpPr>
          <p:nvPr/>
        </p:nvSpPr>
        <p:spPr bwMode="auto">
          <a:xfrm>
            <a:off x="7086600" y="3124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Klage-behandling</a:t>
            </a:r>
          </a:p>
        </p:txBody>
      </p:sp>
      <p:sp>
        <p:nvSpPr>
          <p:cNvPr id="78863" name="Text Box 15"/>
          <p:cNvSpPr txBox="1">
            <a:spLocks noChangeArrowheads="1"/>
          </p:cNvSpPr>
          <p:nvPr/>
        </p:nvSpPr>
        <p:spPr bwMode="auto">
          <a:xfrm>
            <a:off x="7696200" y="2057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b-NO" sz="1200" smtClean="0">
                <a:solidFill>
                  <a:srgbClr val="675C53"/>
                </a:solidFill>
                <a:latin typeface="Verdana" pitchFamily="34" charset="0"/>
              </a:rPr>
              <a:t>Avtale-signering</a:t>
            </a:r>
          </a:p>
        </p:txBody>
      </p:sp>
      <p:sp>
        <p:nvSpPr>
          <p:cNvPr id="78864" name="Text Box 16"/>
          <p:cNvSpPr txBox="1">
            <a:spLocks noChangeArrowheads="1"/>
          </p:cNvSpPr>
          <p:nvPr/>
        </p:nvSpPr>
        <p:spPr bwMode="auto">
          <a:xfrm>
            <a:off x="1219200" y="5562600"/>
            <a:ext cx="38862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nb-NO" sz="1400" smtClean="0">
                <a:solidFill>
                  <a:srgbClr val="675C53"/>
                </a:solidFill>
                <a:latin typeface="Verdana" pitchFamily="34" charset="0"/>
              </a:rPr>
              <a:t> Dokumentasjon/anskaffelsesprotokoll</a:t>
            </a:r>
          </a:p>
          <a:p>
            <a:pPr eaLnBrk="0" hangingPunct="0">
              <a:spcBef>
                <a:spcPct val="50000"/>
              </a:spcBef>
              <a:buFontTx/>
              <a:buChar char="•"/>
            </a:pPr>
            <a:r>
              <a:rPr lang="nb-NO" sz="1400" smtClean="0">
                <a:solidFill>
                  <a:srgbClr val="675C53"/>
                </a:solidFill>
                <a:latin typeface="Verdana" pitchFamily="34" charset="0"/>
              </a:rPr>
              <a:t> Informasjonsplikt og taushetsplikt</a:t>
            </a:r>
          </a:p>
        </p:txBody>
      </p:sp>
      <p:sp>
        <p:nvSpPr>
          <p:cNvPr id="78865" name="Line 17"/>
          <p:cNvSpPr>
            <a:spLocks noChangeShapeType="1"/>
          </p:cNvSpPr>
          <p:nvPr/>
        </p:nvSpPr>
        <p:spPr bwMode="auto">
          <a:xfrm>
            <a:off x="762000" y="3124200"/>
            <a:ext cx="0" cy="2133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66" name="Line 18"/>
          <p:cNvSpPr>
            <a:spLocks noChangeShapeType="1"/>
          </p:cNvSpPr>
          <p:nvPr/>
        </p:nvSpPr>
        <p:spPr bwMode="auto">
          <a:xfrm>
            <a:off x="2667000" y="2743200"/>
            <a:ext cx="0" cy="2514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67" name="Line 19"/>
          <p:cNvSpPr>
            <a:spLocks noChangeShapeType="1"/>
          </p:cNvSpPr>
          <p:nvPr/>
        </p:nvSpPr>
        <p:spPr bwMode="auto">
          <a:xfrm>
            <a:off x="4343400" y="2438400"/>
            <a:ext cx="0" cy="2743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68" name="Line 20"/>
          <p:cNvSpPr>
            <a:spLocks noChangeShapeType="1"/>
          </p:cNvSpPr>
          <p:nvPr/>
        </p:nvSpPr>
        <p:spPr bwMode="auto">
          <a:xfrm>
            <a:off x="762000" y="2819400"/>
            <a:ext cx="0" cy="2438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69" name="Line 21"/>
          <p:cNvSpPr>
            <a:spLocks noChangeShapeType="1"/>
          </p:cNvSpPr>
          <p:nvPr/>
        </p:nvSpPr>
        <p:spPr bwMode="auto">
          <a:xfrm>
            <a:off x="5791200" y="2590800"/>
            <a:ext cx="0" cy="2590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70" name="Line 22"/>
          <p:cNvSpPr>
            <a:spLocks noChangeShapeType="1"/>
          </p:cNvSpPr>
          <p:nvPr/>
        </p:nvSpPr>
        <p:spPr bwMode="auto">
          <a:xfrm>
            <a:off x="7010400" y="2362200"/>
            <a:ext cx="0" cy="2895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71" name="Line 23"/>
          <p:cNvSpPr>
            <a:spLocks noChangeShapeType="1"/>
          </p:cNvSpPr>
          <p:nvPr/>
        </p:nvSpPr>
        <p:spPr bwMode="auto">
          <a:xfrm>
            <a:off x="8229600" y="2438400"/>
            <a:ext cx="0" cy="2819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72" name="Line 24"/>
          <p:cNvSpPr>
            <a:spLocks noChangeShapeType="1"/>
          </p:cNvSpPr>
          <p:nvPr/>
        </p:nvSpPr>
        <p:spPr bwMode="auto">
          <a:xfrm>
            <a:off x="1676400" y="3733800"/>
            <a:ext cx="0" cy="1600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73" name="Line 25"/>
          <p:cNvSpPr>
            <a:spLocks noChangeShapeType="1"/>
          </p:cNvSpPr>
          <p:nvPr/>
        </p:nvSpPr>
        <p:spPr bwMode="auto">
          <a:xfrm>
            <a:off x="3352800" y="3657600"/>
            <a:ext cx="0" cy="1600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74" name="Line 26"/>
          <p:cNvSpPr>
            <a:spLocks noChangeShapeType="1"/>
          </p:cNvSpPr>
          <p:nvPr/>
        </p:nvSpPr>
        <p:spPr bwMode="auto">
          <a:xfrm>
            <a:off x="5029200" y="3657600"/>
            <a:ext cx="0" cy="1600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75" name="Line 27"/>
          <p:cNvSpPr>
            <a:spLocks noChangeShapeType="1"/>
          </p:cNvSpPr>
          <p:nvPr/>
        </p:nvSpPr>
        <p:spPr bwMode="auto">
          <a:xfrm>
            <a:off x="6400800" y="3733800"/>
            <a:ext cx="0" cy="1447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
        <p:nvSpPr>
          <p:cNvPr id="78876" name="Line 28"/>
          <p:cNvSpPr>
            <a:spLocks noChangeShapeType="1"/>
          </p:cNvSpPr>
          <p:nvPr/>
        </p:nvSpPr>
        <p:spPr bwMode="auto">
          <a:xfrm>
            <a:off x="7620000" y="3733800"/>
            <a:ext cx="0" cy="1447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smtClean="0">
              <a:solidFill>
                <a:srgbClr val="675C53"/>
              </a:solidFill>
              <a:latin typeface="Arial"/>
            </a:endParaRPr>
          </a:p>
        </p:txBody>
      </p:sp>
    </p:spTree>
    <p:extLst>
      <p:ext uri="{BB962C8B-B14F-4D97-AF65-F5344CB8AC3E}">
        <p14:creationId xmlns:p14="http://schemas.microsoft.com/office/powerpoint/2010/main" val="42113534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en kravspesifikasjon og hva kan den inneholde	</a:t>
            </a:r>
            <a:endParaRPr lang="nb-NO" dirty="0"/>
          </a:p>
        </p:txBody>
      </p:sp>
      <p:sp>
        <p:nvSpPr>
          <p:cNvPr id="3" name="Plassholder for innhold 2"/>
          <p:cNvSpPr>
            <a:spLocks noGrp="1"/>
          </p:cNvSpPr>
          <p:nvPr>
            <p:ph idx="1"/>
          </p:nvPr>
        </p:nvSpPr>
        <p:spPr/>
        <p:txBody>
          <a:bodyPr/>
          <a:lstStyle/>
          <a:p>
            <a:r>
              <a:rPr lang="nb-NO" dirty="0" smtClean="0"/>
              <a:t>Kravspesifikasjonene er selve bestillingen.</a:t>
            </a:r>
          </a:p>
          <a:p>
            <a:r>
              <a:rPr lang="nb-NO" dirty="0" smtClean="0"/>
              <a:t>Kan inneholde følgende punkter:</a:t>
            </a:r>
          </a:p>
          <a:p>
            <a:pPr lvl="1"/>
            <a:r>
              <a:rPr lang="nb-NO" sz="1600" dirty="0" smtClean="0"/>
              <a:t>Målgruppe</a:t>
            </a:r>
          </a:p>
          <a:p>
            <a:pPr lvl="1"/>
            <a:r>
              <a:rPr lang="nb-NO" sz="1600" dirty="0" smtClean="0"/>
              <a:t>Opptakskrav</a:t>
            </a:r>
          </a:p>
          <a:p>
            <a:pPr lvl="1"/>
            <a:r>
              <a:rPr lang="nb-NO" sz="1600" dirty="0" smtClean="0"/>
              <a:t>Kurssted</a:t>
            </a:r>
          </a:p>
          <a:p>
            <a:pPr lvl="1"/>
            <a:r>
              <a:rPr lang="nb-NO" sz="1600" dirty="0" smtClean="0"/>
              <a:t>Antall opplæringstimer</a:t>
            </a:r>
          </a:p>
          <a:p>
            <a:pPr lvl="1"/>
            <a:r>
              <a:rPr lang="nb-NO" sz="1600" dirty="0" smtClean="0"/>
              <a:t>Antall deltakere</a:t>
            </a:r>
          </a:p>
          <a:p>
            <a:pPr lvl="1"/>
            <a:r>
              <a:rPr lang="nb-NO" sz="1600" dirty="0" smtClean="0"/>
              <a:t>Kursperiode/varighet</a:t>
            </a:r>
          </a:p>
          <a:p>
            <a:pPr lvl="1"/>
            <a:r>
              <a:rPr lang="nb-NO" sz="1600" dirty="0" smtClean="0"/>
              <a:t>Kompetanse hva kurset skal føre til</a:t>
            </a:r>
          </a:p>
          <a:p>
            <a:pPr lvl="1"/>
            <a:r>
              <a:rPr lang="nb-NO" sz="1600" dirty="0" smtClean="0"/>
              <a:t>Faglig innhold</a:t>
            </a:r>
          </a:p>
          <a:p>
            <a:pPr lvl="1"/>
            <a:r>
              <a:rPr lang="nb-NO" sz="1600" dirty="0" smtClean="0"/>
              <a:t>Eksamen/Prøver</a:t>
            </a:r>
          </a:p>
          <a:p>
            <a:pPr lvl="1"/>
            <a:r>
              <a:rPr lang="nb-NO" sz="1600" dirty="0" smtClean="0"/>
              <a:t>Organisering og pedagogisk tilrettelegging</a:t>
            </a:r>
          </a:p>
          <a:p>
            <a:pPr lvl="1"/>
            <a:r>
              <a:rPr lang="nb-NO" sz="1600" dirty="0" smtClean="0"/>
              <a:t>Lærere</a:t>
            </a:r>
          </a:p>
          <a:p>
            <a:pPr lvl="1"/>
            <a:r>
              <a:rPr lang="nb-NO" sz="1600" dirty="0" smtClean="0"/>
              <a:t>Oppfølging</a:t>
            </a:r>
          </a:p>
          <a:p>
            <a:pPr lvl="1"/>
            <a:r>
              <a:rPr lang="nb-NO" sz="1600" dirty="0" smtClean="0"/>
              <a:t>Lokaler</a:t>
            </a:r>
          </a:p>
          <a:p>
            <a:pPr lvl="1"/>
            <a:r>
              <a:rPr lang="nb-NO" sz="1600" dirty="0" smtClean="0"/>
              <a:t>Evaluering</a:t>
            </a:r>
          </a:p>
          <a:p>
            <a:pPr lvl="1"/>
            <a:r>
              <a:rPr lang="nb-NO" sz="1600" dirty="0" smtClean="0"/>
              <a:t>Rapporter</a:t>
            </a:r>
          </a:p>
          <a:p>
            <a:pPr lvl="2"/>
            <a:endParaRPr lang="nb-NO" dirty="0" smtClean="0"/>
          </a:p>
          <a:p>
            <a:pPr lvl="1"/>
            <a:endParaRPr lang="nb-NO" dirty="0" smtClean="0"/>
          </a:p>
          <a:p>
            <a:endParaRPr lang="nb-NO" dirty="0"/>
          </a:p>
        </p:txBody>
      </p:sp>
    </p:spTree>
    <p:extLst>
      <p:ext uri="{BB962C8B-B14F-4D97-AF65-F5344CB8AC3E}">
        <p14:creationId xmlns:p14="http://schemas.microsoft.com/office/powerpoint/2010/main" val="339138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Status KVP – utgangen av august</a:t>
            </a:r>
            <a:endParaRPr lang="nb-NO" dirty="0"/>
          </a:p>
        </p:txBody>
      </p:sp>
      <p:sp>
        <p:nvSpPr>
          <p:cNvPr id="3" name="Plassholder for innhold 2"/>
          <p:cNvSpPr>
            <a:spLocks noGrp="1"/>
          </p:cNvSpPr>
          <p:nvPr>
            <p:ph idx="1"/>
          </p:nvPr>
        </p:nvSpPr>
        <p:spPr/>
        <p:txBody>
          <a:bodyPr/>
          <a:lstStyle/>
          <a:p>
            <a:pPr marL="0" indent="0">
              <a:buNone/>
            </a:pPr>
            <a:r>
              <a:rPr lang="nb-NO" u="sng" dirty="0" smtClean="0"/>
              <a:t>For landet                                            For Møre og Romsdal</a:t>
            </a:r>
          </a:p>
          <a:p>
            <a:pPr marL="0" indent="0">
              <a:buNone/>
            </a:pPr>
            <a:r>
              <a:rPr lang="nb-NO" dirty="0" smtClean="0"/>
              <a:t>5686 deltakere                                       160 deltakere</a:t>
            </a:r>
          </a:p>
          <a:p>
            <a:pPr marL="0" indent="0">
              <a:buNone/>
            </a:pPr>
            <a:r>
              <a:rPr lang="nb-NO" dirty="0" smtClean="0"/>
              <a:t>Måloppnåelse </a:t>
            </a:r>
            <a:r>
              <a:rPr lang="nb-NO" dirty="0" err="1" smtClean="0"/>
              <a:t>ift</a:t>
            </a:r>
            <a:r>
              <a:rPr lang="nb-NO" dirty="0" smtClean="0"/>
              <a:t> deltakere 64%            50%</a:t>
            </a:r>
          </a:p>
          <a:p>
            <a:pPr marL="0" indent="0">
              <a:buNone/>
            </a:pPr>
            <a:r>
              <a:rPr lang="nb-NO" dirty="0" smtClean="0"/>
              <a:t>37% over til arbeid                                 45%</a:t>
            </a:r>
          </a:p>
          <a:p>
            <a:pPr marL="0" indent="0">
              <a:buNone/>
            </a:pPr>
            <a:r>
              <a:rPr lang="nb-NO" dirty="0" smtClean="0"/>
              <a:t>53% til arbeidsrettet løp/utdanning      64%</a:t>
            </a:r>
          </a:p>
          <a:p>
            <a:pPr marL="0" indent="0">
              <a:buNone/>
            </a:pPr>
            <a:r>
              <a:rPr lang="nb-NO" dirty="0" smtClean="0"/>
              <a:t>18% under 25 år</a:t>
            </a:r>
            <a:endParaRPr lang="nb-NO" sz="1600" dirty="0"/>
          </a:p>
        </p:txBody>
      </p:sp>
    </p:spTree>
    <p:extLst>
      <p:ext uri="{BB962C8B-B14F-4D97-AF65-F5344CB8AC3E}">
        <p14:creationId xmlns:p14="http://schemas.microsoft.com/office/powerpoint/2010/main" val="622886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 på målgruppe</a:t>
            </a:r>
            <a:endParaRPr lang="nb-NO" dirty="0"/>
          </a:p>
        </p:txBody>
      </p:sp>
      <p:sp>
        <p:nvSpPr>
          <p:cNvPr id="3" name="Plassholder for innhold 2"/>
          <p:cNvSpPr>
            <a:spLocks noGrp="1"/>
          </p:cNvSpPr>
          <p:nvPr>
            <p:ph idx="1"/>
          </p:nvPr>
        </p:nvSpPr>
        <p:spPr/>
        <p:txBody>
          <a:bodyPr/>
          <a:lstStyle/>
          <a:p>
            <a:pPr marL="449262" lvl="1" indent="0">
              <a:buNone/>
            </a:pPr>
            <a:endParaRPr lang="nb-NO" dirty="0" smtClean="0"/>
          </a:p>
          <a:p>
            <a:pPr marL="449262" lvl="1" indent="0">
              <a:buNone/>
            </a:pPr>
            <a:r>
              <a:rPr lang="nb-NO" dirty="0" smtClean="0"/>
              <a:t>Kurset er kun for arbeidsledige personer over 20 år som deltar i Kvalifiseringsprogrammet (KVP). </a:t>
            </a:r>
            <a:r>
              <a:rPr lang="nb-NO" dirty="0"/>
              <a:t>Aktuelle deltakere er personer som trenger bistand til å legge en realistisk handlingsplan og bevisstgjøres i forhold til egen situasjon og muligheter på arbeidsmarkedet. </a:t>
            </a:r>
          </a:p>
          <a:p>
            <a:pPr lvl="1"/>
            <a:endParaRPr lang="nb-NO" dirty="0"/>
          </a:p>
          <a:p>
            <a:pPr marL="449262" lvl="1" indent="0">
              <a:buNone/>
            </a:pPr>
            <a:r>
              <a:rPr lang="nb-NO" dirty="0"/>
              <a:t> </a:t>
            </a:r>
            <a:r>
              <a:rPr lang="nb-NO" dirty="0" smtClean="0"/>
              <a:t>Målsettingen </a:t>
            </a:r>
            <a:r>
              <a:rPr lang="nb-NO" dirty="0"/>
              <a:t>med kurset er at deltakerne skal komme seg i jobb </a:t>
            </a:r>
            <a:r>
              <a:rPr lang="nb-NO" dirty="0" smtClean="0"/>
              <a:t>   og/eller </a:t>
            </a:r>
            <a:r>
              <a:rPr lang="nb-NO" dirty="0"/>
              <a:t>bedre forutsetningene for å konkurrere på </a:t>
            </a:r>
            <a:r>
              <a:rPr lang="nb-NO" dirty="0" smtClean="0"/>
              <a:t>arbeidsmarkedet.</a:t>
            </a:r>
            <a:endParaRPr lang="nb-NO" dirty="0"/>
          </a:p>
          <a:p>
            <a:pPr lvl="1"/>
            <a:endParaRPr lang="nb-NO" dirty="0" smtClean="0"/>
          </a:p>
          <a:p>
            <a:pPr marL="449262" lvl="1" indent="0">
              <a:buNone/>
            </a:pPr>
            <a:r>
              <a:rPr lang="nb-NO" dirty="0"/>
              <a:t>	</a:t>
            </a:r>
          </a:p>
        </p:txBody>
      </p:sp>
    </p:spTree>
    <p:extLst>
      <p:ext uri="{BB962C8B-B14F-4D97-AF65-F5344CB8AC3E}">
        <p14:creationId xmlns:p14="http://schemas.microsoft.com/office/powerpoint/2010/main" val="2686486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 på faglig innhold	</a:t>
            </a:r>
            <a:endParaRPr lang="nb-NO" dirty="0"/>
          </a:p>
        </p:txBody>
      </p:sp>
      <p:sp>
        <p:nvSpPr>
          <p:cNvPr id="3" name="Plassholder for innhold 2"/>
          <p:cNvSpPr>
            <a:spLocks noGrp="1"/>
          </p:cNvSpPr>
          <p:nvPr>
            <p:ph idx="1"/>
          </p:nvPr>
        </p:nvSpPr>
        <p:spPr>
          <a:xfrm>
            <a:off x="457200" y="1484784"/>
            <a:ext cx="8372475" cy="4787429"/>
          </a:xfrm>
        </p:spPr>
        <p:txBody>
          <a:bodyPr/>
          <a:lstStyle/>
          <a:p>
            <a:pPr marL="449262" lvl="1" indent="0">
              <a:buNone/>
            </a:pPr>
            <a:r>
              <a:rPr lang="nb-NO" sz="1500" dirty="0" smtClean="0"/>
              <a:t>Kurset </a:t>
            </a:r>
            <a:r>
              <a:rPr lang="nb-NO" sz="1500" dirty="0"/>
              <a:t>skal gjennomføres over 12 uker med en kombinasjon av teori og praksis. </a:t>
            </a:r>
          </a:p>
          <a:p>
            <a:pPr marL="449262" lvl="1" indent="0">
              <a:buNone/>
            </a:pPr>
            <a:r>
              <a:rPr lang="nb-NO" sz="1500" dirty="0"/>
              <a:t>Deltakerne skal gjennom følgende:</a:t>
            </a:r>
          </a:p>
          <a:p>
            <a:pPr marL="449262" lvl="1" indent="0">
              <a:buNone/>
            </a:pPr>
            <a:r>
              <a:rPr lang="nb-NO" sz="1500" dirty="0" smtClean="0"/>
              <a:t>	• Grundig </a:t>
            </a:r>
            <a:r>
              <a:rPr lang="nb-NO" sz="1500" dirty="0"/>
              <a:t>kartlegging av nåsituasjon og fremtidige ønsker</a:t>
            </a:r>
          </a:p>
          <a:p>
            <a:pPr marL="449262" lvl="1" indent="0">
              <a:buNone/>
            </a:pPr>
            <a:r>
              <a:rPr lang="nb-NO" sz="1500" dirty="0" smtClean="0"/>
              <a:t>    	• Realitetsorientering</a:t>
            </a:r>
            <a:r>
              <a:rPr lang="nb-NO" sz="1500" dirty="0"/>
              <a:t>. Bevisstgjøring og ansvarliggjøring i </a:t>
            </a:r>
            <a:r>
              <a:rPr lang="nb-NO" sz="1500" dirty="0" err="1"/>
              <a:t>fht</a:t>
            </a:r>
            <a:r>
              <a:rPr lang="nb-NO" sz="1500" dirty="0"/>
              <a:t> ønsker og behov</a:t>
            </a:r>
          </a:p>
          <a:p>
            <a:pPr marL="449262" lvl="1" indent="0">
              <a:buNone/>
            </a:pPr>
            <a:r>
              <a:rPr lang="nb-NO" sz="1500" dirty="0" smtClean="0"/>
              <a:t>	• Opparbeide </a:t>
            </a:r>
            <a:r>
              <a:rPr lang="nb-NO" sz="1500" dirty="0"/>
              <a:t>motivasjon, pågangsmot og entusiasme for å komme ut i arbeid/aktivitet</a:t>
            </a:r>
          </a:p>
          <a:p>
            <a:pPr marL="449262" lvl="1" indent="0">
              <a:buNone/>
            </a:pPr>
            <a:r>
              <a:rPr lang="nb-NO" sz="1500" dirty="0" smtClean="0"/>
              <a:t> 	• Arbeidsliv- </a:t>
            </a:r>
            <a:r>
              <a:rPr lang="nb-NO" sz="1500" dirty="0"/>
              <a:t>og arbeidsmarkedskunnskap (inkl. arbeidslivets krav og forventninger)</a:t>
            </a:r>
          </a:p>
          <a:p>
            <a:pPr marL="449262" lvl="1" indent="0">
              <a:buNone/>
            </a:pPr>
            <a:r>
              <a:rPr lang="nb-NO" sz="1500" dirty="0"/>
              <a:t>	</a:t>
            </a:r>
            <a:r>
              <a:rPr lang="nb-NO" sz="1500" dirty="0" smtClean="0"/>
              <a:t>• Opplæring </a:t>
            </a:r>
            <a:r>
              <a:rPr lang="nb-NO" sz="1500" dirty="0"/>
              <a:t>i jobbsøkingsmetodikker</a:t>
            </a:r>
          </a:p>
          <a:p>
            <a:pPr marL="449262" lvl="1" indent="0">
              <a:buNone/>
            </a:pPr>
            <a:r>
              <a:rPr lang="nb-NO" sz="1500" dirty="0" smtClean="0"/>
              <a:t>	• Utarbeide </a:t>
            </a:r>
            <a:r>
              <a:rPr lang="nb-NO" sz="1500" dirty="0"/>
              <a:t>en realistisk handlingsplan i </a:t>
            </a:r>
            <a:r>
              <a:rPr lang="nb-NO" sz="1500" dirty="0" err="1" smtClean="0"/>
              <a:t>fht</a:t>
            </a:r>
            <a:r>
              <a:rPr lang="nb-NO" sz="1500" dirty="0" smtClean="0"/>
              <a:t>. </a:t>
            </a:r>
            <a:r>
              <a:rPr lang="nb-NO" sz="1500" dirty="0"/>
              <a:t>arbeid/ aktivitet</a:t>
            </a:r>
          </a:p>
          <a:p>
            <a:pPr marL="449262" lvl="1" indent="0">
              <a:buNone/>
            </a:pPr>
            <a:r>
              <a:rPr lang="nb-NO" sz="1500" dirty="0" smtClean="0"/>
              <a:t>	• Bedriftsbesøk</a:t>
            </a:r>
            <a:endParaRPr lang="nb-NO" sz="1500" dirty="0"/>
          </a:p>
          <a:p>
            <a:pPr marL="449262" lvl="1" indent="0">
              <a:buNone/>
            </a:pPr>
            <a:r>
              <a:rPr lang="nb-NO" sz="1500" dirty="0" smtClean="0"/>
              <a:t>	• Arbeidspraksis</a:t>
            </a:r>
            <a:endParaRPr lang="nb-NO" sz="1500" dirty="0"/>
          </a:p>
          <a:p>
            <a:pPr marL="449262" lvl="1" indent="0">
              <a:buNone/>
            </a:pPr>
            <a:r>
              <a:rPr lang="nb-NO" sz="1500" dirty="0" smtClean="0"/>
              <a:t>	• Nødvendig </a:t>
            </a:r>
            <a:r>
              <a:rPr lang="nb-NO" sz="1500" dirty="0"/>
              <a:t>IT- opplæring</a:t>
            </a:r>
          </a:p>
          <a:p>
            <a:pPr marL="449262" lvl="1" indent="0">
              <a:buNone/>
            </a:pPr>
            <a:r>
              <a:rPr lang="nb-NO" sz="1500" dirty="0" smtClean="0"/>
              <a:t>	•Individuell </a:t>
            </a:r>
            <a:r>
              <a:rPr lang="nb-NO" sz="1500" dirty="0"/>
              <a:t>veiledning </a:t>
            </a:r>
          </a:p>
          <a:p>
            <a:pPr marL="449262" lvl="1" indent="0">
              <a:buNone/>
            </a:pPr>
            <a:r>
              <a:rPr lang="nb-NO" sz="1500" dirty="0" smtClean="0"/>
              <a:t>	• Kommunikasjon </a:t>
            </a:r>
            <a:r>
              <a:rPr lang="nb-NO" sz="1500" dirty="0"/>
              <a:t>og samhandling med andre mennesker</a:t>
            </a:r>
          </a:p>
          <a:p>
            <a:pPr marL="449262" lvl="1" indent="0">
              <a:buNone/>
            </a:pPr>
            <a:r>
              <a:rPr lang="nb-NO" sz="1500" dirty="0" smtClean="0"/>
              <a:t>	• Personlig </a:t>
            </a:r>
            <a:r>
              <a:rPr lang="nb-NO" sz="1500" dirty="0"/>
              <a:t>økonomi</a:t>
            </a:r>
          </a:p>
          <a:p>
            <a:pPr marL="449262" lvl="1" indent="0">
              <a:buNone/>
            </a:pPr>
            <a:r>
              <a:rPr lang="nb-NO" sz="1500" dirty="0" smtClean="0"/>
              <a:t>	• Skikk </a:t>
            </a:r>
            <a:r>
              <a:rPr lang="nb-NO" sz="1500" dirty="0"/>
              <a:t>og bruk </a:t>
            </a:r>
          </a:p>
          <a:p>
            <a:pPr marL="449262" lvl="1" indent="0">
              <a:buNone/>
            </a:pPr>
            <a:r>
              <a:rPr lang="nb-NO" sz="1500" dirty="0" smtClean="0"/>
              <a:t>	• Helse</a:t>
            </a:r>
            <a:r>
              <a:rPr lang="nb-NO" sz="1500" dirty="0"/>
              <a:t>, kosthold og ernæring (en felles lunsj per dag skal innarbeides i tilbudet)</a:t>
            </a:r>
          </a:p>
          <a:p>
            <a:pPr lvl="1"/>
            <a:endParaRPr lang="nb-NO" sz="1500" dirty="0"/>
          </a:p>
          <a:p>
            <a:pPr marL="449262" lvl="1" indent="0">
              <a:buNone/>
            </a:pPr>
            <a:r>
              <a:rPr lang="nb-NO" sz="1500" dirty="0"/>
              <a:t>Det faglige innholdet må skisseres. En tidsdisposisjon og fremdriftsplan må beskrives </a:t>
            </a:r>
            <a:r>
              <a:rPr lang="nb-NO" sz="1500" dirty="0" smtClean="0"/>
              <a:t>  </a:t>
            </a:r>
            <a:endParaRPr lang="nb-NO" sz="1500" dirty="0"/>
          </a:p>
        </p:txBody>
      </p:sp>
    </p:spTree>
    <p:extLst>
      <p:ext uri="{BB962C8B-B14F-4D97-AF65-F5344CB8AC3E}">
        <p14:creationId xmlns:p14="http://schemas.microsoft.com/office/powerpoint/2010/main" val="2914637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AMO – kurs	</a:t>
            </a:r>
            <a:endParaRPr lang="nb-NO" dirty="0"/>
          </a:p>
        </p:txBody>
      </p:sp>
      <p:sp>
        <p:nvSpPr>
          <p:cNvPr id="3" name="Plassholder for innhold 2"/>
          <p:cNvSpPr>
            <a:spLocks noGrp="1"/>
          </p:cNvSpPr>
          <p:nvPr>
            <p:ph idx="1"/>
          </p:nvPr>
        </p:nvSpPr>
        <p:spPr/>
        <p:txBody>
          <a:bodyPr/>
          <a:lstStyle/>
          <a:p>
            <a:endParaRPr lang="nb-NO" dirty="0" smtClean="0"/>
          </a:p>
          <a:p>
            <a:r>
              <a:rPr lang="nb-NO" dirty="0" smtClean="0"/>
              <a:t>Diskusjon – spørsmål</a:t>
            </a:r>
          </a:p>
          <a:p>
            <a:endParaRPr lang="nb-NO" dirty="0"/>
          </a:p>
          <a:p>
            <a:pPr marL="0" indent="0">
              <a:buNone/>
            </a:pPr>
            <a:endParaRPr lang="nb-NO" dirty="0" smtClean="0"/>
          </a:p>
          <a:p>
            <a:endParaRPr lang="nb-NO" dirty="0"/>
          </a:p>
          <a:p>
            <a:r>
              <a:rPr lang="nb-NO" dirty="0" smtClean="0"/>
              <a:t>Takk for meg</a:t>
            </a:r>
            <a:r>
              <a:rPr lang="nb-NO" dirty="0" smtClean="0">
                <a:sym typeface="Wingdings" pitchFamily="2" charset="2"/>
              </a:rPr>
              <a:t></a:t>
            </a:r>
            <a:endParaRPr lang="nb-NO" dirty="0"/>
          </a:p>
        </p:txBody>
      </p:sp>
    </p:spTree>
    <p:extLst>
      <p:ext uri="{BB962C8B-B14F-4D97-AF65-F5344CB8AC3E}">
        <p14:creationId xmlns:p14="http://schemas.microsoft.com/office/powerpoint/2010/main" val="2947411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r>
              <a:rPr lang="nb-NO" dirty="0" smtClean="0"/>
              <a:t>KVP: kontorsperre og KVP i Arena</a:t>
            </a:r>
            <a:br>
              <a:rPr lang="nb-NO" dirty="0" smtClean="0"/>
            </a:br>
            <a:r>
              <a:rPr lang="nb-NO" dirty="0"/>
              <a:t/>
            </a:r>
            <a:br>
              <a:rPr lang="nb-NO" dirty="0"/>
            </a:br>
            <a:r>
              <a:rPr lang="nb-NO" dirty="0" smtClean="0"/>
              <a:t/>
            </a:r>
            <a:br>
              <a:rPr lang="nb-NO" dirty="0" smtClean="0"/>
            </a:br>
            <a:r>
              <a:rPr lang="nb-NO" sz="2000" dirty="0" smtClean="0"/>
              <a:t>Christine Selnes, Oppfølgingsseksjonen</a:t>
            </a:r>
            <a:br>
              <a:rPr lang="nb-NO" sz="2000" dirty="0" smtClean="0"/>
            </a:br>
            <a:r>
              <a:rPr lang="nb-NO" sz="2000" dirty="0" smtClean="0"/>
              <a:t>Arbeids- og velferdsdirektoratet</a:t>
            </a:r>
            <a:endParaRPr lang="nb-NO" sz="2000" dirty="0"/>
          </a:p>
        </p:txBody>
      </p:sp>
      <p:sp>
        <p:nvSpPr>
          <p:cNvPr id="45059" name="Rectangle 3"/>
          <p:cNvSpPr>
            <a:spLocks noGrp="1" noChangeArrowheads="1"/>
          </p:cNvSpPr>
          <p:nvPr>
            <p:ph type="subTitle" idx="1"/>
          </p:nvPr>
        </p:nvSpPr>
        <p:spPr/>
        <p:txBody>
          <a:bodyPr/>
          <a:lstStyle/>
          <a:p>
            <a:r>
              <a:rPr lang="nb-NO" dirty="0" smtClean="0"/>
              <a:t>KVP-samling: Molde 3. desember 2013</a:t>
            </a:r>
            <a:endParaRPr lang="nb-NO" dirty="0"/>
          </a:p>
        </p:txBody>
      </p:sp>
    </p:spTree>
    <p:extLst>
      <p:ext uri="{BB962C8B-B14F-4D97-AF65-F5344CB8AC3E}">
        <p14:creationId xmlns:p14="http://schemas.microsoft.com/office/powerpoint/2010/main" val="37640468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Kontorsperring av informasjon</a:t>
            </a:r>
            <a:endParaRPr lang="nb-NO" dirty="0"/>
          </a:p>
        </p:txBody>
      </p:sp>
      <p:sp>
        <p:nvSpPr>
          <p:cNvPr id="3" name="Plassholder for innhold 2"/>
          <p:cNvSpPr>
            <a:spLocks noGrp="1"/>
          </p:cNvSpPr>
          <p:nvPr>
            <p:ph idx="1"/>
          </p:nvPr>
        </p:nvSpPr>
        <p:spPr/>
        <p:txBody>
          <a:bodyPr/>
          <a:lstStyle/>
          <a:p>
            <a:r>
              <a:rPr lang="nb-NO" dirty="0" smtClean="0"/>
              <a:t>Hjemlet i sosialtjenesteloven – at bruker mottar tjenester etter denne loven er taushetsbelagt</a:t>
            </a:r>
          </a:p>
          <a:p>
            <a:pPr lvl="1"/>
            <a:r>
              <a:rPr lang="nb-NO" dirty="0" smtClean="0"/>
              <a:t>Omfatter flere opplysninger enn det forvaltningsloven omtaler</a:t>
            </a:r>
          </a:p>
          <a:p>
            <a:pPr lvl="2"/>
            <a:r>
              <a:rPr lang="nb-NO" dirty="0" smtClean="0"/>
              <a:t>Mottar økonomisk rådgivning</a:t>
            </a:r>
          </a:p>
          <a:p>
            <a:pPr lvl="2"/>
            <a:r>
              <a:rPr lang="nb-NO" dirty="0" smtClean="0"/>
              <a:t>Søker økonomisk stønad</a:t>
            </a:r>
          </a:p>
          <a:p>
            <a:pPr lvl="2"/>
            <a:r>
              <a:rPr lang="nb-NO" dirty="0" smtClean="0"/>
              <a:t>Behov for midlertidig botilbud</a:t>
            </a:r>
          </a:p>
          <a:p>
            <a:pPr lvl="2"/>
            <a:r>
              <a:rPr lang="nb-NO" dirty="0" smtClean="0"/>
              <a:t>Har KVP</a:t>
            </a:r>
          </a:p>
          <a:p>
            <a:r>
              <a:rPr lang="nb-NO" dirty="0" smtClean="0"/>
              <a:t>NAV loven § 16 gir brukers NAV kontor mulighet til å se opplysninger etter tjenstlig behov</a:t>
            </a:r>
          </a:p>
          <a:p>
            <a:r>
              <a:rPr lang="nb-NO" dirty="0"/>
              <a:t>Veileder på NAV kontoret må ha sensitiv </a:t>
            </a:r>
            <a:r>
              <a:rPr lang="nb-NO" dirty="0" smtClean="0"/>
              <a:t>tilgang</a:t>
            </a:r>
          </a:p>
          <a:p>
            <a:r>
              <a:rPr lang="nb-NO" dirty="0" smtClean="0"/>
              <a:t>For å dele informasjon med andre kontor: lovhjemmel grunnlag eller </a:t>
            </a:r>
            <a:r>
              <a:rPr lang="nb-NO" i="1" dirty="0" smtClean="0"/>
              <a:t>informert</a:t>
            </a:r>
            <a:r>
              <a:rPr lang="nb-NO" dirty="0" smtClean="0"/>
              <a:t> samtykke fra bruker</a:t>
            </a:r>
          </a:p>
        </p:txBody>
      </p:sp>
    </p:spTree>
    <p:extLst>
      <p:ext uri="{BB962C8B-B14F-4D97-AF65-F5344CB8AC3E}">
        <p14:creationId xmlns:p14="http://schemas.microsoft.com/office/powerpoint/2010/main" val="2647238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Ulike problemstillinger</a:t>
            </a:r>
            <a:endParaRPr lang="nb-NO" dirty="0"/>
          </a:p>
        </p:txBody>
      </p:sp>
      <p:sp>
        <p:nvSpPr>
          <p:cNvPr id="3" name="Plassholder for innhold 2"/>
          <p:cNvSpPr>
            <a:spLocks noGrp="1"/>
          </p:cNvSpPr>
          <p:nvPr>
            <p:ph idx="1"/>
          </p:nvPr>
        </p:nvSpPr>
        <p:spPr/>
        <p:txBody>
          <a:bodyPr/>
          <a:lstStyle/>
          <a:p>
            <a:r>
              <a:rPr lang="nb-NO" dirty="0" smtClean="0"/>
              <a:t>Andre enheter :Tiltak, forvaltning , kontaktsenter mfl</a:t>
            </a:r>
          </a:p>
          <a:p>
            <a:pPr lvl="1"/>
            <a:r>
              <a:rPr lang="nb-NO" dirty="0" smtClean="0"/>
              <a:t>Har ikke tilgang til kontorsperret informasjon</a:t>
            </a:r>
          </a:p>
          <a:p>
            <a:pPr lvl="1"/>
            <a:r>
              <a:rPr lang="nb-NO" dirty="0" smtClean="0"/>
              <a:t>Formuleringer viktig</a:t>
            </a:r>
          </a:p>
          <a:p>
            <a:pPr lvl="1"/>
            <a:r>
              <a:rPr lang="nb-NO" dirty="0" smtClean="0"/>
              <a:t>Bruk begrunnelse for innsøking til tiltak</a:t>
            </a:r>
          </a:p>
          <a:p>
            <a:pPr lvl="1"/>
            <a:r>
              <a:rPr lang="nb-NO" dirty="0" smtClean="0"/>
              <a:t>Arbeidsevnevurderinger</a:t>
            </a:r>
          </a:p>
          <a:p>
            <a:pPr marL="436562" indent="-342900"/>
            <a:r>
              <a:rPr lang="nb-NO" dirty="0" err="1" smtClean="0"/>
              <a:t>Gosys</a:t>
            </a:r>
            <a:r>
              <a:rPr lang="nb-NO" dirty="0" smtClean="0"/>
              <a:t> og dokumenthåndtering</a:t>
            </a:r>
          </a:p>
          <a:p>
            <a:pPr marL="792162" lvl="1" indent="-342900"/>
            <a:r>
              <a:rPr lang="nb-NO" dirty="0" smtClean="0"/>
              <a:t>Statlige skjema der bruker har signert kan skannes : f eks individstønad</a:t>
            </a:r>
          </a:p>
        </p:txBody>
      </p:sp>
    </p:spTree>
    <p:extLst>
      <p:ext uri="{BB962C8B-B14F-4D97-AF65-F5344CB8AC3E}">
        <p14:creationId xmlns:p14="http://schemas.microsoft.com/office/powerpoint/2010/main" val="2334308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r>
              <a:rPr lang="nb-NO" dirty="0" smtClean="0"/>
              <a:t>Hvor kontorsperre i Arena?</a:t>
            </a:r>
            <a:br>
              <a:rPr lang="nb-NO" dirty="0" smtClean="0"/>
            </a:br>
            <a:r>
              <a:rPr lang="nb-NO" dirty="0"/>
              <a:t/>
            </a:r>
            <a:br>
              <a:rPr lang="nb-NO" dirty="0"/>
            </a:br>
            <a:r>
              <a:rPr lang="nb-NO" dirty="0" smtClean="0"/>
              <a:t/>
            </a:r>
            <a:br>
              <a:rPr lang="nb-NO" dirty="0" smtClean="0"/>
            </a:br>
            <a:endParaRPr lang="nb-NO" sz="2000" dirty="0"/>
          </a:p>
        </p:txBody>
      </p:sp>
      <p:sp>
        <p:nvSpPr>
          <p:cNvPr id="45059" name="Rectangle 3"/>
          <p:cNvSpPr>
            <a:spLocks noGrp="1" noChangeArrowheads="1"/>
          </p:cNvSpPr>
          <p:nvPr>
            <p:ph type="subTitle" idx="1"/>
          </p:nvPr>
        </p:nvSpPr>
        <p:spPr/>
        <p:txBody>
          <a:bodyPr/>
          <a:lstStyle/>
          <a:p>
            <a:r>
              <a:rPr lang="nb-NO" dirty="0" smtClean="0"/>
              <a:t>KVP-samling: Molde 3. desember 2013</a:t>
            </a:r>
            <a:endParaRPr lang="nb-NO" dirty="0"/>
          </a:p>
        </p:txBody>
      </p:sp>
    </p:spTree>
    <p:extLst>
      <p:ext uri="{BB962C8B-B14F-4D97-AF65-F5344CB8AC3E}">
        <p14:creationId xmlns:p14="http://schemas.microsoft.com/office/powerpoint/2010/main" val="8262650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Her kan opplysninger kontorsperres</a:t>
            </a:r>
            <a:endParaRPr lang="nb-NO" dirty="0"/>
          </a:p>
        </p:txBody>
      </p:sp>
      <p:sp>
        <p:nvSpPr>
          <p:cNvPr id="3" name="Plassholder for innhold 2"/>
          <p:cNvSpPr>
            <a:spLocks noGrp="1"/>
          </p:cNvSpPr>
          <p:nvPr>
            <p:ph idx="1"/>
          </p:nvPr>
        </p:nvSpPr>
        <p:spPr/>
        <p:txBody>
          <a:bodyPr/>
          <a:lstStyle/>
          <a:p>
            <a:r>
              <a:rPr lang="nb-NO" dirty="0" smtClean="0"/>
              <a:t>Plan og oppfølging</a:t>
            </a:r>
          </a:p>
          <a:p>
            <a:pPr lvl="1"/>
            <a:r>
              <a:rPr lang="nb-NO" dirty="0" smtClean="0"/>
              <a:t>Ved valg KVP- automatisk kontorsperre</a:t>
            </a:r>
          </a:p>
          <a:p>
            <a:r>
              <a:rPr lang="nb-NO" dirty="0" smtClean="0"/>
              <a:t>Bistandsbehov 14a</a:t>
            </a:r>
          </a:p>
          <a:p>
            <a:pPr lvl="1"/>
            <a:r>
              <a:rPr lang="nb-NO" dirty="0" smtClean="0"/>
              <a:t>Veileder må huke av</a:t>
            </a:r>
          </a:p>
          <a:p>
            <a:r>
              <a:rPr lang="nb-NO" dirty="0" smtClean="0"/>
              <a:t>Ressursprofil – Ressurser, Hindringer og Vurdering</a:t>
            </a:r>
          </a:p>
          <a:p>
            <a:pPr lvl="1"/>
            <a:r>
              <a:rPr lang="nb-NO" dirty="0" smtClean="0"/>
              <a:t>Veileder må huke av</a:t>
            </a:r>
          </a:p>
          <a:p>
            <a:r>
              <a:rPr lang="nb-NO" dirty="0" smtClean="0"/>
              <a:t>Notat knyttet til person</a:t>
            </a:r>
          </a:p>
          <a:p>
            <a:pPr lvl="1"/>
            <a:r>
              <a:rPr lang="nb-NO" dirty="0" smtClean="0"/>
              <a:t>Veileder må </a:t>
            </a:r>
            <a:r>
              <a:rPr lang="nb-NO" smtClean="0"/>
              <a:t>ha sensitiv tilgang – må huke av</a:t>
            </a:r>
            <a:endParaRPr lang="nb-NO" dirty="0"/>
          </a:p>
        </p:txBody>
      </p:sp>
    </p:spTree>
    <p:extLst>
      <p:ext uri="{BB962C8B-B14F-4D97-AF65-F5344CB8AC3E}">
        <p14:creationId xmlns:p14="http://schemas.microsoft.com/office/powerpoint/2010/main" val="33313612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0591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500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2158604830"/>
              </p:ext>
            </p:extLst>
          </p:nvPr>
        </p:nvGraphicFramePr>
        <p:xfrm>
          <a:off x="534155" y="162951"/>
          <a:ext cx="7623017" cy="6312340"/>
        </p:xfrm>
        <a:graphic>
          <a:graphicData uri="http://schemas.openxmlformats.org/drawingml/2006/table">
            <a:tbl>
              <a:tblPr firstRow="1" firstCol="1" bandRow="1"/>
              <a:tblGrid>
                <a:gridCol w="1490214"/>
                <a:gridCol w="1394687"/>
                <a:gridCol w="1394687"/>
                <a:gridCol w="1394687"/>
                <a:gridCol w="1948742"/>
              </a:tblGrid>
              <a:tr h="947860">
                <a:tc>
                  <a:txBody>
                    <a:bodyPr/>
                    <a:lstStyle/>
                    <a:p>
                      <a:pPr>
                        <a:spcAft>
                          <a:spcPts val="0"/>
                        </a:spcAft>
                      </a:pPr>
                      <a:r>
                        <a:rPr lang="nb-NO" sz="900" b="1" dirty="0">
                          <a:solidFill>
                            <a:srgbClr val="000000"/>
                          </a:solidFill>
                          <a:effectLst/>
                          <a:latin typeface="Arial"/>
                          <a:ea typeface="Times New Roman"/>
                          <a:cs typeface="Times New Roman"/>
                        </a:rPr>
                        <a:t>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nb-NO" sz="900" b="1" dirty="0">
                          <a:solidFill>
                            <a:srgbClr val="000000"/>
                          </a:solidFill>
                          <a:effectLst/>
                          <a:latin typeface="Arial"/>
                          <a:ea typeface="Times New Roman"/>
                          <a:cs typeface="Times New Roman"/>
                        </a:rPr>
                        <a:t>Gjennomsnittlig antall KVP-deltakere pr. måned i 2012</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spcAft>
                          <a:spcPts val="0"/>
                        </a:spcAft>
                      </a:pPr>
                      <a:r>
                        <a:rPr lang="nb-NO" sz="900" b="1">
                          <a:effectLst/>
                          <a:latin typeface="Arial"/>
                          <a:ea typeface="Times New Roman"/>
                          <a:cs typeface="Times New Roman"/>
                        </a:rPr>
                        <a:t>Antall KVP-deltakere pr. 30. september 2013</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nb-NO" sz="900" b="1" dirty="0">
                          <a:solidFill>
                            <a:srgbClr val="000000"/>
                          </a:solidFill>
                          <a:effectLst/>
                          <a:latin typeface="Arial"/>
                          <a:ea typeface="Times New Roman"/>
                          <a:cs typeface="Times New Roman"/>
                        </a:rPr>
                        <a:t>Gjennomsnittlig antall KVP-deltakere pr. måned så langt i 2013</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spcAft>
                          <a:spcPts val="0"/>
                        </a:spcAft>
                      </a:pPr>
                      <a:r>
                        <a:rPr lang="nb-NO" sz="900" b="1" dirty="0">
                          <a:solidFill>
                            <a:srgbClr val="000000"/>
                          </a:solidFill>
                          <a:effectLst/>
                          <a:latin typeface="Arial"/>
                          <a:ea typeface="Times New Roman"/>
                          <a:cs typeface="Times New Roman"/>
                        </a:rPr>
                        <a:t>Gjennomsnittlig antall KVP-deltakere så langt i 2013 sammenliknet med gjennomsnittet i hele 2012 (endring i antall for kommunene og endring i prosent for fylket/landet)</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1502 Molde</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34,8</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15</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19,3</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15,4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1504 Ålesund</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51,2</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44</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54,4</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3,3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1505 Kristiansund</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38,8</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dirty="0">
                          <a:effectLst/>
                          <a:latin typeface="Arial"/>
                          <a:ea typeface="Times New Roman"/>
                          <a:cs typeface="Times New Roman"/>
                        </a:rPr>
                        <a:t>31</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35,4</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3,3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1511 Vanylven</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4,8</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dirty="0">
                          <a:effectLst/>
                          <a:latin typeface="Arial"/>
                          <a:ea typeface="Times New Roman"/>
                          <a:cs typeface="Times New Roman"/>
                        </a:rPr>
                        <a:t>3</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3,7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1,2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1514 Sande</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0,5</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dirty="0">
                          <a:effectLst/>
                          <a:latin typeface="Arial"/>
                          <a:ea typeface="Times New Roman"/>
                          <a:cs typeface="Times New Roman"/>
                        </a:rPr>
                        <a:t>0</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0,0</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0,5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1515 Herøy</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7,7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dirty="0">
                          <a:effectLst/>
                          <a:latin typeface="Arial"/>
                          <a:ea typeface="Times New Roman"/>
                          <a:cs typeface="Times New Roman"/>
                        </a:rPr>
                        <a:t>4</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6,6</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1,1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1516 Ulstein</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6,8</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dirty="0">
                          <a:effectLst/>
                          <a:latin typeface="Arial"/>
                          <a:ea typeface="Times New Roman"/>
                          <a:cs typeface="Times New Roman"/>
                        </a:rPr>
                        <a:t>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6,7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0,1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1517 Hareid</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1,5</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0,4</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1,1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1519 Volda</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7,4</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dirty="0">
                          <a:effectLst/>
                          <a:latin typeface="Arial"/>
                          <a:ea typeface="Times New Roman"/>
                          <a:cs typeface="Times New Roman"/>
                        </a:rPr>
                        <a:t>6</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5,7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1,8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1520 Ørsta</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7,5</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4</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3,8</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3,7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1523 Ørskog</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2,3</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1</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2,7</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0,3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1524 Norddal</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0,5</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1</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1,0</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0,5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1525 Stranda</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1526 Stordal</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0,6</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0,6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1528 Sykkylven</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7,5</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6</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8,6</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1,1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1529 Skodje</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0,8</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dirty="0">
                          <a:effectLst/>
                          <a:latin typeface="Arial"/>
                          <a:ea typeface="Times New Roman"/>
                          <a:cs typeface="Times New Roman"/>
                        </a:rPr>
                        <a:t>1</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1,6</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0,7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1531 Sula</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0,2</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1</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1,0</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0,8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1532 Giske</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5,7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5</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6,7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1,0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1534 Haram</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9,3</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9</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9,7</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0,4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1535 Vestnes</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6,0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2,8</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3,2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1539 Rauma</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6,7</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5</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5,9</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0,8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1543 Nesset</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0,0</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1</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0,8</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0,8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1545 Midsund</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2,2</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1,0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1,2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dirty="0">
                          <a:solidFill>
                            <a:srgbClr val="000000"/>
                          </a:solidFill>
                          <a:effectLst/>
                          <a:latin typeface="Arial"/>
                          <a:ea typeface="Times New Roman"/>
                          <a:cs typeface="Times New Roman"/>
                        </a:rPr>
                        <a:t>1546 Sandøy</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0,0</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dirty="0">
                          <a:solidFill>
                            <a:srgbClr val="000000"/>
                          </a:solidFill>
                          <a:effectLst/>
                          <a:latin typeface="Arial"/>
                          <a:ea typeface="Times New Roman"/>
                          <a:cs typeface="Times New Roman"/>
                        </a:rPr>
                        <a:t>1547 Aukra</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2,8</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2</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3,2</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0,4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1548 Fræna</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2,0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0,1</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1,9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1551 Eide</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0,3</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0,0</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0,3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1554 Averøy</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5,7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3</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3,3</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2,3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1557 Gjemnes</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3,9</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1,1</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2,8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1560 Tingvoll</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2,5</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1</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1,7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0,8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1563 Sunndal</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5,8</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4</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4,3</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1,4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1566 Surnadal</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4,3</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2</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3,0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1,3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1567 Rindal</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1,6</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1</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0,6</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1,0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1571 Halsa</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0,8</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1</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1,0</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0,2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1573 Smøla</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0,7</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2</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a:solidFill>
                            <a:srgbClr val="000000"/>
                          </a:solidFill>
                          <a:effectLst/>
                          <a:latin typeface="Arial"/>
                          <a:ea typeface="Times New Roman"/>
                          <a:cs typeface="Times New Roman"/>
                        </a:rPr>
                        <a:t>2,0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1,3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a:solidFill>
                            <a:srgbClr val="000000"/>
                          </a:solidFill>
                          <a:effectLst/>
                          <a:latin typeface="Arial"/>
                          <a:ea typeface="Times New Roman"/>
                          <a:cs typeface="Times New Roman"/>
                        </a:rPr>
                        <a:t>1576 Aure</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3,3</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effectLst/>
                          <a:latin typeface="Arial"/>
                          <a:ea typeface="Times New Roman"/>
                          <a:cs typeface="Times New Roman"/>
                        </a:rPr>
                        <a:t>0</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1,4</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smtClean="0">
                          <a:solidFill>
                            <a:srgbClr val="000000"/>
                          </a:solidFill>
                          <a:effectLst/>
                          <a:latin typeface="Arial"/>
                          <a:ea typeface="Times New Roman"/>
                          <a:cs typeface="Times New Roman"/>
                        </a:rPr>
                        <a:t>-</a:t>
                      </a:r>
                      <a:r>
                        <a:rPr lang="nb-NO" sz="900" dirty="0">
                          <a:solidFill>
                            <a:srgbClr val="000000"/>
                          </a:solidFill>
                          <a:effectLst/>
                          <a:latin typeface="Arial"/>
                          <a:ea typeface="Times New Roman"/>
                          <a:cs typeface="Times New Roman"/>
                        </a:rPr>
                        <a:t>1,9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b="1">
                          <a:solidFill>
                            <a:srgbClr val="C00000"/>
                          </a:solidFill>
                          <a:effectLst/>
                          <a:latin typeface="Arial"/>
                          <a:ea typeface="Times New Roman"/>
                          <a:cs typeface="Times New Roman"/>
                        </a:rPr>
                        <a:t>Møre og Romsdal</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C00000"/>
                          </a:solidFill>
                          <a:effectLst/>
                          <a:latin typeface="Arial"/>
                          <a:ea typeface="Times New Roman"/>
                          <a:cs typeface="Times New Roman"/>
                        </a:rPr>
                        <a:t>236,3</a:t>
                      </a:r>
                      <a:endParaRPr lang="nb-NO" sz="900" dirty="0">
                        <a:effectLst/>
                        <a:latin typeface="Calibri"/>
                        <a:ea typeface="Times New Roman"/>
                        <a:cs typeface="Times New Roman"/>
                      </a:endParaRPr>
                    </a:p>
                  </a:txBody>
                  <a:tcPr marL="26793" marR="2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solidFill>
                            <a:srgbClr val="C00000"/>
                          </a:solidFill>
                          <a:effectLst/>
                          <a:latin typeface="Arial"/>
                          <a:ea typeface="Times New Roman"/>
                          <a:cs typeface="Times New Roman"/>
                        </a:rPr>
                        <a:t>160</a:t>
                      </a:r>
                      <a:endParaRPr lang="nb-NO" sz="900">
                        <a:effectLst/>
                        <a:latin typeface="Calibri"/>
                        <a:ea typeface="Times New Roman"/>
                        <a:cs typeface="Times New Roman"/>
                      </a:endParaRPr>
                    </a:p>
                  </a:txBody>
                  <a:tcPr marL="26793" marR="2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C00000"/>
                          </a:solidFill>
                          <a:effectLst/>
                          <a:latin typeface="Arial"/>
                          <a:ea typeface="Times New Roman"/>
                          <a:cs typeface="Times New Roman"/>
                        </a:rPr>
                        <a:t>199,3</a:t>
                      </a:r>
                      <a:endParaRPr lang="nb-NO" sz="900" dirty="0">
                        <a:effectLst/>
                        <a:latin typeface="Calibri"/>
                        <a:ea typeface="Times New Roman"/>
                        <a:cs typeface="Times New Roman"/>
                      </a:endParaRPr>
                    </a:p>
                  </a:txBody>
                  <a:tcPr marL="26793" marR="2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dirty="0">
                          <a:solidFill>
                            <a:srgbClr val="C00000"/>
                          </a:solidFill>
                          <a:effectLst/>
                          <a:latin typeface="Arial"/>
                          <a:ea typeface="Times New Roman"/>
                          <a:cs typeface="Times New Roman"/>
                        </a:rPr>
                        <a:t>-16 %</a:t>
                      </a:r>
                      <a:endParaRPr lang="nb-NO" sz="900" dirty="0">
                        <a:effectLst/>
                        <a:latin typeface="Calibri"/>
                        <a:ea typeface="Times New Roman"/>
                        <a:cs typeface="Times New Roman"/>
                      </a:endParaRPr>
                    </a:p>
                  </a:txBody>
                  <a:tcPr marL="26793" marR="26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pPr>
                        <a:spcAft>
                          <a:spcPts val="0"/>
                        </a:spcAft>
                      </a:pPr>
                      <a:r>
                        <a:rPr lang="nb-NO" sz="900" b="1">
                          <a:effectLst/>
                          <a:latin typeface="Arial"/>
                          <a:ea typeface="Times New Roman"/>
                          <a:cs typeface="Times New Roman"/>
                        </a:rPr>
                        <a:t>Landet</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6603,4</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b="1">
                          <a:solidFill>
                            <a:srgbClr val="000000"/>
                          </a:solidFill>
                          <a:effectLst/>
                          <a:latin typeface="Arial"/>
                          <a:ea typeface="Times New Roman"/>
                          <a:cs typeface="Times New Roman"/>
                        </a:rPr>
                        <a:t>5686</a:t>
                      </a:r>
                      <a:endParaRPr lang="nb-NO" sz="90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nb-NO" sz="900" b="1" dirty="0">
                          <a:solidFill>
                            <a:srgbClr val="000000"/>
                          </a:solidFill>
                          <a:effectLst/>
                          <a:latin typeface="Arial"/>
                          <a:ea typeface="Times New Roman"/>
                          <a:cs typeface="Times New Roman"/>
                        </a:rPr>
                        <a:t>5976,1</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nb-NO" sz="900" dirty="0">
                          <a:solidFill>
                            <a:srgbClr val="000000"/>
                          </a:solidFill>
                          <a:effectLst/>
                          <a:latin typeface="Arial"/>
                          <a:ea typeface="Times New Roman"/>
                          <a:cs typeface="Times New Roman"/>
                        </a:rPr>
                        <a:t>-9 %</a:t>
                      </a:r>
                      <a:endParaRPr lang="nb-NO" sz="900" dirty="0">
                        <a:effectLst/>
                        <a:latin typeface="Calibri"/>
                        <a:ea typeface="Times New Roman"/>
                        <a:cs typeface="Times New Roman"/>
                      </a:endParaRPr>
                    </a:p>
                  </a:txBody>
                  <a:tcPr marL="26793" marR="26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409">
                <a:tc>
                  <a:txBody>
                    <a:bodyPr/>
                    <a:lstStyle/>
                    <a:p>
                      <a:endParaRPr lang="nb-NO" sz="1000">
                        <a:effectLst/>
                        <a:latin typeface="Calibri"/>
                      </a:endParaRPr>
                    </a:p>
                  </a:txBody>
                  <a:tcPr marL="26793" marR="26793"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nb-NO" sz="1000" dirty="0">
                        <a:effectLst/>
                        <a:latin typeface="Calibri"/>
                      </a:endParaRPr>
                    </a:p>
                  </a:txBody>
                  <a:tcPr marL="26793" marR="26793"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nb-NO" sz="1000">
                        <a:effectLst/>
                        <a:latin typeface="Calibri"/>
                      </a:endParaRPr>
                    </a:p>
                  </a:txBody>
                  <a:tcPr marL="26793" marR="26793"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nb-NO" sz="1000">
                        <a:effectLst/>
                        <a:latin typeface="Calibri"/>
                      </a:endParaRPr>
                    </a:p>
                  </a:txBody>
                  <a:tcPr marL="26793" marR="26793"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nb-NO" sz="1000" dirty="0">
                        <a:effectLst/>
                        <a:latin typeface="Calibri"/>
                      </a:endParaRPr>
                    </a:p>
                  </a:txBody>
                  <a:tcPr marL="26793" marR="26793"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sp>
        <p:nvSpPr>
          <p:cNvPr id="5" name="Rectangle 1"/>
          <p:cNvSpPr>
            <a:spLocks noChangeArrowheads="1"/>
          </p:cNvSpPr>
          <p:nvPr/>
        </p:nvSpPr>
        <p:spPr bwMode="auto">
          <a:xfrm>
            <a:off x="3116263" y="83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b-NO" altLang="nb-NO" smtClean="0">
              <a:solidFill>
                <a:srgbClr val="675C53"/>
              </a:solidFill>
              <a:cs typeface="Arial" pitchFamily="34" charset="0"/>
            </a:endParaRPr>
          </a:p>
        </p:txBody>
      </p:sp>
    </p:spTree>
    <p:extLst>
      <p:ext uri="{BB962C8B-B14F-4D97-AF65-F5344CB8AC3E}">
        <p14:creationId xmlns:p14="http://schemas.microsoft.com/office/powerpoint/2010/main" val="6825279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439"/>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0726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984"/>
            <a:ext cx="14474952"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3262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4935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4659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100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0018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9038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2019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0719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5238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64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p:cNvGraphicFramePr>
            <a:graphicFrameLocks noGrp="1"/>
          </p:cNvGraphicFramePr>
          <p:nvPr>
            <p:extLst>
              <p:ext uri="{D42A27DB-BD31-4B8C-83A1-F6EECF244321}">
                <p14:modId xmlns:p14="http://schemas.microsoft.com/office/powerpoint/2010/main" val="505276014"/>
              </p:ext>
            </p:extLst>
          </p:nvPr>
        </p:nvGraphicFramePr>
        <p:xfrm>
          <a:off x="463236" y="894193"/>
          <a:ext cx="8381999" cy="4761639"/>
        </p:xfrm>
        <a:graphic>
          <a:graphicData uri="http://schemas.openxmlformats.org/drawingml/2006/table">
            <a:tbl>
              <a:tblPr firstRow="1" firstCol="1" bandRow="1"/>
              <a:tblGrid>
                <a:gridCol w="1417458"/>
                <a:gridCol w="758446"/>
                <a:gridCol w="853531"/>
                <a:gridCol w="699083"/>
                <a:gridCol w="914400"/>
                <a:gridCol w="834903"/>
                <a:gridCol w="695133"/>
                <a:gridCol w="631806"/>
                <a:gridCol w="836622"/>
                <a:gridCol w="740617"/>
              </a:tblGrid>
              <a:tr h="358718">
                <a:tc gridSpan="7">
                  <a:txBody>
                    <a:bodyPr/>
                    <a:lstStyle/>
                    <a:p>
                      <a:pPr>
                        <a:spcAft>
                          <a:spcPts val="0"/>
                        </a:spcAft>
                      </a:pPr>
                      <a:r>
                        <a:rPr lang="nb-NO" sz="1400" b="1" dirty="0">
                          <a:solidFill>
                            <a:srgbClr val="C00000"/>
                          </a:solidFill>
                          <a:effectLst/>
                          <a:latin typeface="Arial"/>
                          <a:ea typeface="Times New Roman"/>
                          <a:cs typeface="Times New Roman"/>
                        </a:rPr>
                        <a:t>Hva deltakere som gjennomførte/planmessig avviklede KVP de åtte første månedene av 2013 gikk til</a:t>
                      </a:r>
                      <a:endParaRPr lang="nb-NO" sz="1400" dirty="0">
                        <a:solidFill>
                          <a:srgbClr val="C00000"/>
                        </a:solidFill>
                        <a:effectLst/>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endParaRPr lang="nb-NO" sz="14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nb-NO" sz="14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nb-NO" sz="140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565316">
                <a:tc>
                  <a:txBody>
                    <a:bodyPr/>
                    <a:lstStyle/>
                    <a:p>
                      <a:pPr>
                        <a:spcAft>
                          <a:spcPts val="0"/>
                        </a:spcAft>
                      </a:pPr>
                      <a:r>
                        <a:rPr lang="nb-NO" sz="1400">
                          <a:effectLst/>
                          <a:latin typeface="Arial"/>
                          <a:ea typeface="Times New Roman"/>
                          <a:cs typeface="Times New Roman"/>
                        </a:rPr>
                        <a:t> </a:t>
                      </a:r>
                      <a:endParaRPr lang="nb-NO" sz="1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Arial"/>
                          <a:ea typeface="Times New Roman"/>
                          <a:cs typeface="Times New Roman"/>
                        </a:rPr>
                        <a:t>Arbeid </a:t>
                      </a:r>
                      <a:r>
                        <a:rPr lang="nb-NO" sz="1000" dirty="0">
                          <a:effectLst/>
                          <a:latin typeface="Arial"/>
                          <a:ea typeface="Times New Roman"/>
                          <a:cs typeface="Times New Roman"/>
                        </a:rPr>
                        <a:t>(heltid eller deltid, med eller uten </a:t>
                      </a:r>
                      <a:r>
                        <a:rPr lang="nb-NO" sz="1000" dirty="0" smtClean="0">
                          <a:effectLst/>
                          <a:latin typeface="Arial"/>
                          <a:ea typeface="Times New Roman"/>
                          <a:cs typeface="Times New Roman"/>
                        </a:rPr>
                        <a:t>lønns-tilskudd</a:t>
                      </a:r>
                      <a:r>
                        <a:rPr lang="nb-NO" sz="1000" dirty="0">
                          <a:effectLst/>
                          <a:latin typeface="Arial"/>
                          <a:ea typeface="Times New Roman"/>
                          <a:cs typeface="Times New Roman"/>
                        </a:rPr>
                        <a:t>)</a:t>
                      </a:r>
                      <a:endParaRPr lang="nb-NO" sz="10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nb-NO" sz="1400" dirty="0">
                          <a:effectLst/>
                          <a:latin typeface="Arial"/>
                          <a:ea typeface="Times New Roman"/>
                          <a:cs typeface="Times New Roman"/>
                        </a:rPr>
                        <a:t>Arbeids-</a:t>
                      </a:r>
                      <a:br>
                        <a:rPr lang="nb-NO" sz="1400" dirty="0">
                          <a:effectLst/>
                          <a:latin typeface="Arial"/>
                          <a:ea typeface="Times New Roman"/>
                          <a:cs typeface="Times New Roman"/>
                        </a:rPr>
                      </a:br>
                      <a:r>
                        <a:rPr lang="nb-NO" sz="1400" dirty="0" smtClean="0">
                          <a:effectLst/>
                          <a:latin typeface="Arial"/>
                          <a:ea typeface="Times New Roman"/>
                          <a:cs typeface="Times New Roman"/>
                        </a:rPr>
                        <a:t>markeds-tiltak</a:t>
                      </a:r>
                      <a:endParaRPr lang="nb-NO" sz="14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nb-NO" sz="1400" dirty="0" smtClean="0">
                          <a:effectLst/>
                          <a:latin typeface="Arial"/>
                          <a:ea typeface="Times New Roman"/>
                          <a:cs typeface="Times New Roman"/>
                        </a:rPr>
                        <a:t>Skole-gang/-</a:t>
                      </a:r>
                      <a:r>
                        <a:rPr lang="nb-NO" sz="1400" dirty="0" err="1" smtClean="0">
                          <a:effectLst/>
                          <a:latin typeface="Arial"/>
                          <a:ea typeface="Times New Roman"/>
                          <a:cs typeface="Times New Roman"/>
                        </a:rPr>
                        <a:t>utdan-ning</a:t>
                      </a:r>
                      <a:endParaRPr lang="nb-NO" sz="14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nb-NO" sz="1400" dirty="0">
                          <a:effectLst/>
                          <a:latin typeface="Arial"/>
                          <a:ea typeface="Times New Roman"/>
                          <a:cs typeface="Times New Roman"/>
                        </a:rPr>
                        <a:t>Varig </a:t>
                      </a:r>
                      <a:r>
                        <a:rPr lang="nb-NO" sz="1400" dirty="0" smtClean="0">
                          <a:effectLst/>
                          <a:latin typeface="Arial"/>
                          <a:ea typeface="Times New Roman"/>
                          <a:cs typeface="Times New Roman"/>
                        </a:rPr>
                        <a:t>inntekts-sikring </a:t>
                      </a:r>
                      <a:r>
                        <a:rPr lang="nb-NO" sz="1000" dirty="0">
                          <a:effectLst/>
                          <a:latin typeface="Arial"/>
                          <a:ea typeface="Times New Roman"/>
                          <a:cs typeface="Times New Roman"/>
                        </a:rPr>
                        <a:t>(</a:t>
                      </a:r>
                      <a:r>
                        <a:rPr lang="nb-NO" sz="1000" dirty="0" smtClean="0">
                          <a:effectLst/>
                          <a:latin typeface="Arial"/>
                          <a:ea typeface="Times New Roman"/>
                          <a:cs typeface="Times New Roman"/>
                        </a:rPr>
                        <a:t>uføre-pensjon</a:t>
                      </a:r>
                      <a:r>
                        <a:rPr lang="nb-NO" sz="1000" dirty="0">
                          <a:effectLst/>
                          <a:latin typeface="Arial"/>
                          <a:ea typeface="Times New Roman"/>
                          <a:cs typeface="Times New Roman"/>
                        </a:rPr>
                        <a:t>)</a:t>
                      </a:r>
                      <a:endParaRPr lang="nb-NO" sz="10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nb-NO" sz="1400" dirty="0" smtClean="0">
                          <a:effectLst/>
                          <a:latin typeface="Arial"/>
                          <a:ea typeface="Times New Roman"/>
                          <a:cs typeface="Times New Roman"/>
                        </a:rPr>
                        <a:t>Midler-tidig inntekts-sikring </a:t>
                      </a:r>
                      <a:r>
                        <a:rPr lang="nb-NO" sz="1000" dirty="0">
                          <a:effectLst/>
                          <a:latin typeface="Arial"/>
                          <a:ea typeface="Times New Roman"/>
                          <a:cs typeface="Times New Roman"/>
                        </a:rPr>
                        <a:t>(AAP)</a:t>
                      </a:r>
                      <a:endParaRPr lang="nb-NO" sz="10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nb-NO" sz="1400" dirty="0" err="1" smtClean="0">
                          <a:effectLst/>
                          <a:latin typeface="Arial"/>
                          <a:ea typeface="Times New Roman"/>
                          <a:cs typeface="Times New Roman"/>
                        </a:rPr>
                        <a:t>Økono-misk</a:t>
                      </a:r>
                      <a:r>
                        <a:rPr lang="nb-NO" sz="1400" dirty="0" smtClean="0">
                          <a:effectLst/>
                          <a:latin typeface="Arial"/>
                          <a:ea typeface="Times New Roman"/>
                          <a:cs typeface="Times New Roman"/>
                        </a:rPr>
                        <a:t> sosial-hjelp</a:t>
                      </a:r>
                      <a:endParaRPr lang="nb-NO" sz="14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nb-NO" sz="1400" dirty="0">
                          <a:effectLst/>
                          <a:latin typeface="Arial"/>
                          <a:ea typeface="Times New Roman"/>
                          <a:cs typeface="Times New Roman"/>
                        </a:rPr>
                        <a:t>Annet/ukjent</a:t>
                      </a:r>
                      <a:endParaRPr lang="nb-NO" sz="14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nb-NO" sz="1400" dirty="0">
                          <a:effectLst/>
                          <a:latin typeface="Arial"/>
                          <a:ea typeface="Times New Roman"/>
                          <a:cs typeface="Times New Roman"/>
                        </a:rPr>
                        <a:t>Antall som er oppgitt som </a:t>
                      </a:r>
                      <a:r>
                        <a:rPr lang="nb-NO" sz="1400" dirty="0" smtClean="0">
                          <a:effectLst/>
                          <a:latin typeface="Arial"/>
                          <a:ea typeface="Times New Roman"/>
                          <a:cs typeface="Times New Roman"/>
                        </a:rPr>
                        <a:t>gjennom-ført</a:t>
                      </a:r>
                      <a:r>
                        <a:rPr lang="nb-NO" sz="1400" dirty="0">
                          <a:effectLst/>
                          <a:latin typeface="Arial"/>
                          <a:ea typeface="Times New Roman"/>
                          <a:cs typeface="Times New Roman"/>
                        </a:rPr>
                        <a:t>/</a:t>
                      </a:r>
                      <a:br>
                        <a:rPr lang="nb-NO" sz="1400" dirty="0">
                          <a:effectLst/>
                          <a:latin typeface="Arial"/>
                          <a:ea typeface="Times New Roman"/>
                          <a:cs typeface="Times New Roman"/>
                        </a:rPr>
                      </a:br>
                      <a:r>
                        <a:rPr lang="nb-NO" sz="1400" dirty="0" smtClean="0">
                          <a:effectLst/>
                          <a:latin typeface="Arial"/>
                          <a:ea typeface="Times New Roman"/>
                          <a:cs typeface="Times New Roman"/>
                        </a:rPr>
                        <a:t>plan-</a:t>
                      </a:r>
                      <a:r>
                        <a:rPr lang="nb-NO" sz="1400" dirty="0" err="1" smtClean="0">
                          <a:effectLst/>
                          <a:latin typeface="Arial"/>
                          <a:ea typeface="Times New Roman"/>
                          <a:cs typeface="Times New Roman"/>
                        </a:rPr>
                        <a:t>messig</a:t>
                      </a:r>
                      <a:r>
                        <a:rPr lang="nb-NO" sz="1400" dirty="0" smtClean="0">
                          <a:effectLst/>
                          <a:latin typeface="Arial"/>
                          <a:ea typeface="Times New Roman"/>
                          <a:cs typeface="Times New Roman"/>
                        </a:rPr>
                        <a:t> </a:t>
                      </a:r>
                      <a:r>
                        <a:rPr lang="nb-NO" sz="1400" dirty="0">
                          <a:effectLst/>
                          <a:latin typeface="Arial"/>
                          <a:ea typeface="Times New Roman"/>
                          <a:cs typeface="Times New Roman"/>
                        </a:rPr>
                        <a:t>avviklet</a:t>
                      </a:r>
                      <a:endParaRPr lang="nb-NO" sz="1400" dirty="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Arial"/>
                          <a:ea typeface="Times New Roman"/>
                          <a:cs typeface="Times New Roman"/>
                        </a:rPr>
                        <a:t>Antall som er fordelt på hva de gikk til</a:t>
                      </a:r>
                      <a:endParaRPr lang="nb-NO" sz="1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489">
                <a:tc>
                  <a:txBody>
                    <a:bodyPr/>
                    <a:lstStyle/>
                    <a:p>
                      <a:pPr>
                        <a:spcAft>
                          <a:spcPts val="0"/>
                        </a:spcAft>
                      </a:pPr>
                      <a:r>
                        <a:rPr lang="nb-NO" sz="1400">
                          <a:effectLst/>
                          <a:latin typeface="Arial"/>
                          <a:ea typeface="Times New Roman"/>
                          <a:cs typeface="Times New Roman"/>
                        </a:rPr>
                        <a:t>1502 Molde</a:t>
                      </a:r>
                      <a:endParaRPr lang="nb-NO" sz="1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effectLst/>
                          <a:latin typeface="Arial"/>
                          <a:ea typeface="Times New Roman"/>
                          <a:cs typeface="Times New Roman"/>
                        </a:rPr>
                        <a:t>38 %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8 %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8 %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38 %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8 %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11</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13</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489">
                <a:tc>
                  <a:txBody>
                    <a:bodyPr/>
                    <a:lstStyle/>
                    <a:p>
                      <a:pPr>
                        <a:spcAft>
                          <a:spcPts val="0"/>
                        </a:spcAft>
                      </a:pPr>
                      <a:r>
                        <a:rPr lang="nb-NO" sz="1400">
                          <a:effectLst/>
                          <a:latin typeface="Arial"/>
                          <a:ea typeface="Times New Roman"/>
                          <a:cs typeface="Times New Roman"/>
                        </a:rPr>
                        <a:t>1504 Ålesund</a:t>
                      </a:r>
                      <a:endParaRPr lang="nb-NO" sz="1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effectLst/>
                          <a:latin typeface="Arial"/>
                          <a:ea typeface="Times New Roman"/>
                          <a:cs typeface="Times New Roman"/>
                        </a:rPr>
                        <a:t>44 %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effectLst/>
                          <a:latin typeface="Arial"/>
                          <a:ea typeface="Times New Roman"/>
                          <a:cs typeface="Times New Roman"/>
                        </a:rPr>
                        <a:t>32 %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16 %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8 %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25</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25</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489">
                <a:tc>
                  <a:txBody>
                    <a:bodyPr/>
                    <a:lstStyle/>
                    <a:p>
                      <a:pPr>
                        <a:spcAft>
                          <a:spcPts val="0"/>
                        </a:spcAft>
                      </a:pPr>
                      <a:r>
                        <a:rPr lang="nb-NO" sz="1400">
                          <a:effectLst/>
                          <a:latin typeface="Arial"/>
                          <a:ea typeface="Times New Roman"/>
                          <a:cs typeface="Times New Roman"/>
                        </a:rPr>
                        <a:t>1505 Kristiansund</a:t>
                      </a:r>
                      <a:endParaRPr lang="nb-NO" sz="1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67 %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effectLst/>
                          <a:latin typeface="Arial"/>
                          <a:ea typeface="Times New Roman"/>
                          <a:cs typeface="Times New Roman"/>
                        </a:rPr>
                        <a:t>0 %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11 %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22 %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9</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9</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772">
                <a:tc>
                  <a:txBody>
                    <a:bodyPr/>
                    <a:lstStyle/>
                    <a:p>
                      <a:pPr>
                        <a:spcAft>
                          <a:spcPts val="0"/>
                        </a:spcAft>
                      </a:pPr>
                      <a:r>
                        <a:rPr lang="nb-NO" sz="1400">
                          <a:effectLst/>
                          <a:latin typeface="Arial"/>
                          <a:ea typeface="Times New Roman"/>
                          <a:cs typeface="Times New Roman"/>
                        </a:rPr>
                        <a:t>Resten av Møre og Romsdal</a:t>
                      </a:r>
                      <a:endParaRPr lang="nb-NO" sz="1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42 %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effectLst/>
                          <a:latin typeface="Arial"/>
                          <a:ea typeface="Times New Roman"/>
                          <a:cs typeface="Times New Roman"/>
                        </a:rPr>
                        <a:t>6 %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effectLst/>
                          <a:latin typeface="Arial"/>
                          <a:ea typeface="Times New Roman"/>
                          <a:cs typeface="Times New Roman"/>
                        </a:rPr>
                        <a:t>9 %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0 %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21 %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18 %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3 %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30</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a:effectLst/>
                          <a:latin typeface="Arial"/>
                          <a:ea typeface="Times New Roman"/>
                          <a:cs typeface="Times New Roman"/>
                        </a:rPr>
                        <a:t>33</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489">
                <a:tc>
                  <a:txBody>
                    <a:bodyPr/>
                    <a:lstStyle/>
                    <a:p>
                      <a:pPr>
                        <a:spcAft>
                          <a:spcPts val="0"/>
                        </a:spcAft>
                      </a:pPr>
                      <a:r>
                        <a:rPr lang="nb-NO" sz="1400" b="1">
                          <a:solidFill>
                            <a:srgbClr val="C00000"/>
                          </a:solidFill>
                          <a:effectLst/>
                          <a:latin typeface="Arial"/>
                          <a:ea typeface="Times New Roman"/>
                          <a:cs typeface="Times New Roman"/>
                        </a:rPr>
                        <a:t>Møre og Romsdal</a:t>
                      </a:r>
                      <a:endParaRPr lang="nb-NO" sz="1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a:solidFill>
                            <a:srgbClr val="C00000"/>
                          </a:solidFill>
                          <a:effectLst/>
                          <a:latin typeface="Arial"/>
                          <a:ea typeface="Times New Roman"/>
                          <a:cs typeface="Times New Roman"/>
                        </a:rPr>
                        <a:t>45 %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a:solidFill>
                            <a:srgbClr val="C00000"/>
                          </a:solidFill>
                          <a:effectLst/>
                          <a:latin typeface="Arial"/>
                          <a:ea typeface="Times New Roman"/>
                          <a:cs typeface="Times New Roman"/>
                        </a:rPr>
                        <a:t>13 %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dirty="0">
                          <a:solidFill>
                            <a:srgbClr val="C00000"/>
                          </a:solidFill>
                          <a:effectLst/>
                          <a:latin typeface="Arial"/>
                          <a:ea typeface="Times New Roman"/>
                          <a:cs typeface="Times New Roman"/>
                        </a:rPr>
                        <a:t>6 %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dirty="0">
                          <a:solidFill>
                            <a:srgbClr val="C00000"/>
                          </a:solidFill>
                          <a:effectLst/>
                          <a:latin typeface="Arial"/>
                          <a:ea typeface="Times New Roman"/>
                          <a:cs typeface="Times New Roman"/>
                        </a:rPr>
                        <a:t>0,0 %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a:solidFill>
                            <a:srgbClr val="C00000"/>
                          </a:solidFill>
                          <a:effectLst/>
                          <a:latin typeface="Arial"/>
                          <a:ea typeface="Times New Roman"/>
                          <a:cs typeface="Times New Roman"/>
                        </a:rPr>
                        <a:t>15 %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a:solidFill>
                            <a:srgbClr val="C00000"/>
                          </a:solidFill>
                          <a:effectLst/>
                          <a:latin typeface="Arial"/>
                          <a:ea typeface="Times New Roman"/>
                          <a:cs typeface="Times New Roman"/>
                        </a:rPr>
                        <a:t>16 %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a:solidFill>
                            <a:srgbClr val="C00000"/>
                          </a:solidFill>
                          <a:effectLst/>
                          <a:latin typeface="Arial"/>
                          <a:ea typeface="Times New Roman"/>
                          <a:cs typeface="Times New Roman"/>
                        </a:rPr>
                        <a:t>5 %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dirty="0">
                          <a:solidFill>
                            <a:srgbClr val="C00000"/>
                          </a:solidFill>
                          <a:effectLst/>
                          <a:latin typeface="Arial"/>
                          <a:ea typeface="Times New Roman"/>
                          <a:cs typeface="Times New Roman"/>
                        </a:rPr>
                        <a:t>75</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b="1" dirty="0">
                          <a:solidFill>
                            <a:srgbClr val="C00000"/>
                          </a:solidFill>
                          <a:effectLst/>
                          <a:latin typeface="Arial"/>
                          <a:ea typeface="Times New Roman"/>
                          <a:cs typeface="Times New Roman"/>
                        </a:rPr>
                        <a:t>80</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489">
                <a:tc>
                  <a:txBody>
                    <a:bodyPr/>
                    <a:lstStyle/>
                    <a:p>
                      <a:pPr>
                        <a:spcAft>
                          <a:spcPts val="0"/>
                        </a:spcAft>
                      </a:pPr>
                      <a:r>
                        <a:rPr lang="nb-NO" sz="1400" b="1">
                          <a:effectLst/>
                          <a:latin typeface="Arial"/>
                          <a:ea typeface="Times New Roman"/>
                          <a:cs typeface="Times New Roman"/>
                        </a:rPr>
                        <a:t>Landet</a:t>
                      </a:r>
                      <a:endParaRPr lang="nb-NO" sz="14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a:effectLst/>
                          <a:latin typeface="Arial"/>
                          <a:ea typeface="Times New Roman"/>
                          <a:cs typeface="Times New Roman"/>
                        </a:rPr>
                        <a:t>37 %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dirty="0">
                          <a:effectLst/>
                          <a:latin typeface="Arial"/>
                          <a:ea typeface="Times New Roman"/>
                          <a:cs typeface="Times New Roman"/>
                        </a:rPr>
                        <a:t>11 %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a:effectLst/>
                          <a:latin typeface="Arial"/>
                          <a:ea typeface="Times New Roman"/>
                          <a:cs typeface="Times New Roman"/>
                        </a:rPr>
                        <a:t>5 %</a:t>
                      </a:r>
                      <a:endParaRPr lang="nb-NO" sz="14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dirty="0">
                          <a:effectLst/>
                          <a:latin typeface="Arial"/>
                          <a:ea typeface="Times New Roman"/>
                          <a:cs typeface="Times New Roman"/>
                        </a:rPr>
                        <a:t>0,7 %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dirty="0">
                          <a:effectLst/>
                          <a:latin typeface="Arial"/>
                          <a:ea typeface="Times New Roman"/>
                          <a:cs typeface="Times New Roman"/>
                        </a:rPr>
                        <a:t>10 %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dirty="0">
                          <a:effectLst/>
                          <a:latin typeface="Arial"/>
                          <a:ea typeface="Times New Roman"/>
                          <a:cs typeface="Times New Roman"/>
                        </a:rPr>
                        <a:t>23 %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dirty="0">
                          <a:effectLst/>
                          <a:latin typeface="Arial"/>
                          <a:ea typeface="Times New Roman"/>
                          <a:cs typeface="Times New Roman"/>
                        </a:rPr>
                        <a:t>13 %</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dirty="0">
                          <a:effectLst/>
                          <a:latin typeface="Arial"/>
                          <a:ea typeface="Times New Roman"/>
                          <a:cs typeface="Times New Roman"/>
                        </a:rPr>
                        <a:t>2149</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nb-NO" sz="1400" b="1" dirty="0">
                          <a:effectLst/>
                          <a:latin typeface="Arial"/>
                          <a:ea typeface="Times New Roman"/>
                          <a:cs typeface="Times New Roman"/>
                        </a:rPr>
                        <a:t>2183</a:t>
                      </a:r>
                      <a:endParaRPr lang="nb-NO" sz="14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7" name="Rectangle 1"/>
          <p:cNvSpPr>
            <a:spLocks noChangeArrowheads="1"/>
          </p:cNvSpPr>
          <p:nvPr/>
        </p:nvSpPr>
        <p:spPr bwMode="auto">
          <a:xfrm>
            <a:off x="762000" y="3046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b-NO" altLang="nb-NO" smtClean="0">
              <a:solidFill>
                <a:srgbClr val="675C53"/>
              </a:solidFill>
              <a:cs typeface="Arial" pitchFamily="34" charset="0"/>
            </a:endParaRPr>
          </a:p>
        </p:txBody>
      </p:sp>
    </p:spTree>
    <p:extLst>
      <p:ext uri="{BB962C8B-B14F-4D97-AF65-F5344CB8AC3E}">
        <p14:creationId xmlns:p14="http://schemas.microsoft.com/office/powerpoint/2010/main" val="30474228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2874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9479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5501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4281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7546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976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8729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100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141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4077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100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61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Utfordringer</a:t>
            </a:r>
            <a:endParaRPr lang="nb-NO" dirty="0"/>
          </a:p>
        </p:txBody>
      </p:sp>
      <p:sp>
        <p:nvSpPr>
          <p:cNvPr id="3" name="Plassholder for innhold 2"/>
          <p:cNvSpPr>
            <a:spLocks noGrp="1"/>
          </p:cNvSpPr>
          <p:nvPr>
            <p:ph idx="1"/>
          </p:nvPr>
        </p:nvSpPr>
        <p:spPr/>
        <p:txBody>
          <a:bodyPr/>
          <a:lstStyle/>
          <a:p>
            <a:pPr lvl="0"/>
            <a:r>
              <a:rPr lang="nb-NO" sz="1800" dirty="0">
                <a:solidFill>
                  <a:srgbClr val="675C53"/>
                </a:solidFill>
              </a:rPr>
              <a:t>Behov for økt kunnskap om </a:t>
            </a:r>
            <a:r>
              <a:rPr lang="nb-NO" sz="1800" dirty="0" smtClean="0">
                <a:solidFill>
                  <a:srgbClr val="675C53"/>
                </a:solidFill>
              </a:rPr>
              <a:t>KVP</a:t>
            </a:r>
          </a:p>
          <a:p>
            <a:pPr lvl="0"/>
            <a:r>
              <a:rPr lang="nb-NO" sz="1800" dirty="0">
                <a:solidFill>
                  <a:srgbClr val="675C53"/>
                </a:solidFill>
              </a:rPr>
              <a:t>Ikke alle får tilbud om </a:t>
            </a:r>
            <a:r>
              <a:rPr lang="nb-NO" sz="1800" dirty="0" smtClean="0">
                <a:solidFill>
                  <a:srgbClr val="675C53"/>
                </a:solidFill>
              </a:rPr>
              <a:t>KVP</a:t>
            </a:r>
          </a:p>
          <a:p>
            <a:pPr lvl="0"/>
            <a:r>
              <a:rPr lang="nb-NO" sz="1800" dirty="0">
                <a:solidFill>
                  <a:srgbClr val="675C53"/>
                </a:solidFill>
              </a:rPr>
              <a:t>Vilje til å informere om KVP</a:t>
            </a:r>
          </a:p>
          <a:p>
            <a:pPr lvl="0"/>
            <a:r>
              <a:rPr lang="nb-NO" sz="1800" dirty="0" smtClean="0">
                <a:solidFill>
                  <a:srgbClr val="675C53"/>
                </a:solidFill>
              </a:rPr>
              <a:t>Behov </a:t>
            </a:r>
            <a:r>
              <a:rPr lang="nb-NO" sz="1800" dirty="0">
                <a:solidFill>
                  <a:srgbClr val="675C53"/>
                </a:solidFill>
              </a:rPr>
              <a:t>for bedre behovs og arbeidsevnevurderinger</a:t>
            </a:r>
          </a:p>
          <a:p>
            <a:r>
              <a:rPr lang="nb-NO" sz="1800" dirty="0" smtClean="0"/>
              <a:t>Å vurdere sosialhjelpsmottakere for KVP</a:t>
            </a:r>
          </a:p>
          <a:p>
            <a:r>
              <a:rPr lang="nb-NO" sz="1800" dirty="0" smtClean="0"/>
              <a:t>Manglende norskferdigheter</a:t>
            </a:r>
          </a:p>
          <a:p>
            <a:r>
              <a:rPr lang="nb-NO" sz="1800" dirty="0" smtClean="0"/>
              <a:t>Ressurskrevende og byråkratisk ordning</a:t>
            </a:r>
          </a:p>
          <a:p>
            <a:r>
              <a:rPr lang="nb-NO" sz="1800" dirty="0" smtClean="0"/>
              <a:t>Uegnet for de som står lengst fra arbeidslivet</a:t>
            </a:r>
          </a:p>
          <a:p>
            <a:r>
              <a:rPr lang="nb-NO" sz="1800" dirty="0" smtClean="0"/>
              <a:t>Vanskelig med egnede tiltak</a:t>
            </a:r>
          </a:p>
          <a:p>
            <a:pPr marL="0" lvl="0" indent="0">
              <a:spcBef>
                <a:spcPct val="0"/>
              </a:spcBef>
              <a:buSzTx/>
              <a:buNone/>
            </a:pPr>
            <a:endParaRPr lang="nb-NO" b="0" kern="1200" dirty="0">
              <a:solidFill>
                <a:srgbClr val="675C53"/>
              </a:solidFill>
              <a:latin typeface="Arial" charset="0"/>
            </a:endParaRPr>
          </a:p>
          <a:p>
            <a:endParaRPr lang="nb-NO" dirty="0"/>
          </a:p>
        </p:txBody>
      </p:sp>
    </p:spTree>
    <p:extLst>
      <p:ext uri="{BB962C8B-B14F-4D97-AF65-F5344CB8AC3E}">
        <p14:creationId xmlns:p14="http://schemas.microsoft.com/office/powerpoint/2010/main" val="8074628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2141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032" y="0"/>
            <a:ext cx="16002000" cy="100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0661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1765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567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0351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239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118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1505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0874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00000" cy="67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63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ysbildemal vannmerk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NAV presentasjonsma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presentasjons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 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presentasjons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presentasjons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NAV-mal bokmå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mal bokmå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mal bokmå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mal bokmå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mal bokmå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mal bokmå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mal bokmå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mal bokmå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mal bokmå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mal bokmå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mal bokmå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mal bokmå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mal bokmå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mal bokmå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mal bokmå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mal bokmå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mal bokmå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mal bokmå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AV liggende">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ligge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69875" marR="0" indent="-269875" algn="l" defTabSz="914400" rtl="0" eaLnBrk="1" fontAlgn="base" latinLnBrk="0" hangingPunct="1">
          <a:lnSpc>
            <a:spcPct val="100000"/>
          </a:lnSpc>
          <a:spcBef>
            <a:spcPct val="50000"/>
          </a:spcBef>
          <a:spcAft>
            <a:spcPct val="0"/>
          </a:spcAft>
          <a:buClrTx/>
          <a:buSzPct val="85000"/>
          <a:buFont typeface="Wingdings" pitchFamily="2" charset="2"/>
          <a:buNone/>
          <a:tabLst/>
          <a:defRPr kumimoji="0" lang="nb-NO"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69875" marR="0" indent="-269875" algn="l" defTabSz="914400" rtl="0" eaLnBrk="1" fontAlgn="base" latinLnBrk="0" hangingPunct="1">
          <a:lnSpc>
            <a:spcPct val="100000"/>
          </a:lnSpc>
          <a:spcBef>
            <a:spcPct val="50000"/>
          </a:spcBef>
          <a:spcAft>
            <a:spcPct val="0"/>
          </a:spcAft>
          <a:buClrTx/>
          <a:buSzPct val="85000"/>
          <a:buFont typeface="Wingdings" pitchFamily="2" charset="2"/>
          <a:buNone/>
          <a:tabLst/>
          <a:defRPr kumimoji="0" lang="nb-NO" sz="2200" b="1" i="0" u="none" strike="noStrike" cap="none" normalizeH="0" baseline="0" smtClean="0">
            <a:ln>
              <a:noFill/>
            </a:ln>
            <a:solidFill>
              <a:schemeClr val="tx1"/>
            </a:solidFill>
            <a:effectLst/>
            <a:latin typeface="Arial" charset="0"/>
          </a:defRPr>
        </a:defPPr>
      </a:lstStyle>
    </a:lnDef>
  </a:objectDefaults>
  <a:extraClrSchemeLst>
    <a:extraClrScheme>
      <a:clrScheme name="NAV ligge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ligge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ligge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ligge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ligge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ligge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liggen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ligge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ligge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ligge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ligge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ligge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liggende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liggende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liggende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liggende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NAV presentasjonsma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presentasjons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 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presentasjons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presentasjons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NAV-mal bokmå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2_NAV-mal bokmå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AV-mal bokmå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AV-mal bokmå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AV-mal bokmå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AV-mal bokmå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AV-mal bokmå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AV-mal bokmå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AV-mal bokmå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AV-mal bokmå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AV-mal bokmå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AV-mal bokmå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AV-mal bokmå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AV-mal bokmå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NAV-mal bokmå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2_NAV-mal bokmå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2_NAV-mal bokmå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2_NAV-mal bokmå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AV presentasjonsma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presentasjons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 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presentasjons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presentasjons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AV presentasjonsma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presentasjons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 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presentasjons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presentasjons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AV liggende">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ligge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9875" marR="0" indent="-269875" algn="l" defTabSz="914400" rtl="0" eaLnBrk="1" fontAlgn="base" latinLnBrk="0" hangingPunct="1">
          <a:lnSpc>
            <a:spcPct val="100000"/>
          </a:lnSpc>
          <a:spcBef>
            <a:spcPct val="50000"/>
          </a:spcBef>
          <a:spcAft>
            <a:spcPct val="0"/>
          </a:spcAft>
          <a:buClrTx/>
          <a:buSzPct val="85000"/>
          <a:buFont typeface="Wingdings" pitchFamily="2" charset="2"/>
          <a:buNone/>
          <a:tabLst/>
          <a:defRPr kumimoji="0" lang="nb-NO"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9875" marR="0" indent="-269875" algn="l" defTabSz="914400" rtl="0" eaLnBrk="1" fontAlgn="base" latinLnBrk="0" hangingPunct="1">
          <a:lnSpc>
            <a:spcPct val="100000"/>
          </a:lnSpc>
          <a:spcBef>
            <a:spcPct val="50000"/>
          </a:spcBef>
          <a:spcAft>
            <a:spcPct val="0"/>
          </a:spcAft>
          <a:buClrTx/>
          <a:buSzPct val="85000"/>
          <a:buFont typeface="Wingdings" pitchFamily="2" charset="2"/>
          <a:buNone/>
          <a:tabLst/>
          <a:defRPr kumimoji="0" lang="nb-NO" sz="2200" b="1" i="0" u="none" strike="noStrike" cap="none" normalizeH="0" baseline="0" smtClean="0">
            <a:ln>
              <a:noFill/>
            </a:ln>
            <a:solidFill>
              <a:schemeClr val="tx1"/>
            </a:solidFill>
            <a:effectLst/>
            <a:latin typeface="Arial" charset="0"/>
          </a:defRPr>
        </a:defPPr>
      </a:lstStyle>
    </a:lnDef>
  </a:objectDefaults>
  <a:extraClrSchemeLst>
    <a:extraClrScheme>
      <a:clrScheme name="NAV ligge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ligge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ligge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ligge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ligge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ligge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liggen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ligge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ligge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ligge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ligge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ligge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liggende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liggende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liggende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liggende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NAV presentasjonsma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presentasjons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 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presentasjons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presentasjons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NAV presentasjonsma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presentasjons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 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presentasjons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presentasjons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NAV-mal bokmå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mal bokmå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mal bokmå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mal bokmå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mal bokmå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mal bokmå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mal bokmå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mal bokmå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mal bokmå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mal bokmå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mal bokmå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mal bokmå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mal bokmå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mal bokmå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mal bokmå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mal bokmå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mal bokmå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mal bokmå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3632</Words>
  <Application>Microsoft Office PowerPoint</Application>
  <PresentationFormat>Skjermfremvisning (4:3)</PresentationFormat>
  <Paragraphs>1144</Paragraphs>
  <Slides>111</Slides>
  <Notes>108</Notes>
  <HiddenSlides>0</HiddenSlides>
  <MMClips>0</MMClips>
  <ScaleCrop>false</ScaleCrop>
  <HeadingPairs>
    <vt:vector size="4" baseType="variant">
      <vt:variant>
        <vt:lpstr>Tema</vt:lpstr>
      </vt:variant>
      <vt:variant>
        <vt:i4>13</vt:i4>
      </vt:variant>
      <vt:variant>
        <vt:lpstr>Lysbildetitler</vt:lpstr>
      </vt:variant>
      <vt:variant>
        <vt:i4>111</vt:i4>
      </vt:variant>
    </vt:vector>
  </HeadingPairs>
  <TitlesOfParts>
    <vt:vector size="124" baseType="lpstr">
      <vt:lpstr>Lysbildemal vannmerke</vt:lpstr>
      <vt:lpstr>3_NAV-mal bokmål</vt:lpstr>
      <vt:lpstr>NAV presentasjonsmal</vt:lpstr>
      <vt:lpstr>1_NAV presentasjonsmal</vt:lpstr>
      <vt:lpstr>NAV liggende</vt:lpstr>
      <vt:lpstr>2_NAV presentasjonsmal</vt:lpstr>
      <vt:lpstr>3_NAV presentasjonsmal</vt:lpstr>
      <vt:lpstr>1_NAV-mal bokmål</vt:lpstr>
      <vt:lpstr>Office-tema</vt:lpstr>
      <vt:lpstr>4_NAV presentasjonsmal</vt:lpstr>
      <vt:lpstr>2_NAV-mal bokmål</vt:lpstr>
      <vt:lpstr>2_NAV liggende</vt:lpstr>
      <vt:lpstr>5_NAV presentasjonsmal</vt:lpstr>
      <vt:lpstr>Kvalifiseringsprogrammet</vt:lpstr>
      <vt:lpstr>FAGDAG KVP - TIRSDAG 03.12.13</vt:lpstr>
      <vt:lpstr>     Elisabeth Munch-Ellingsen Arbeids- og velferdsdirektoratet</vt:lpstr>
      <vt:lpstr>•Tett arbeidsrettetoppfølging og KVP - mulighetsrommet  (Hvordan ligger det an i Troms og Finnmark?)</vt:lpstr>
      <vt:lpstr>Informasjon om KVP</vt:lpstr>
      <vt:lpstr>Status KVP – utgangen av august</vt:lpstr>
      <vt:lpstr>PowerPoint-presentasjon</vt:lpstr>
      <vt:lpstr>PowerPoint-presentasjon</vt:lpstr>
      <vt:lpstr>Utfordringer</vt:lpstr>
      <vt:lpstr>Kvalifiseringsprogrammet  - kreativitet i bruk av tiltak? </vt:lpstr>
      <vt:lpstr>Forskningsspørsmål</vt:lpstr>
      <vt:lpstr>Undersøkelse på NAV- kontorene</vt:lpstr>
      <vt:lpstr>Ønsker for KVP</vt:lpstr>
      <vt:lpstr>Forslag til forbedring</vt:lpstr>
      <vt:lpstr>Tilsyn KVP 2013 - 14</vt:lpstr>
      <vt:lpstr>Noen resultater fra tilsyn:</vt:lpstr>
      <vt:lpstr>PowerPoint-presentasjon</vt:lpstr>
      <vt:lpstr>Hva vet dere om Kvalifiseringsprogrammet?</vt:lpstr>
      <vt:lpstr>ARBEIDSRETTET BRUKEROPPFØLGING</vt:lpstr>
      <vt:lpstr>Hva vet dere om § 14 a?</vt:lpstr>
      <vt:lpstr>PowerPoint-presentasjon</vt:lpstr>
      <vt:lpstr>  Vedtak og klage (se merknadene til 29 i rundskrivet + kap. 5 om saksbehandlingen </vt:lpstr>
      <vt:lpstr>Vedtak</vt:lpstr>
      <vt:lpstr>Individuelt utformet Kvalifiseringsprogram - tilpasset  - ikke overlesset</vt:lpstr>
      <vt:lpstr>§ 30. Kvalifiseringsprogrammets innhold</vt:lpstr>
      <vt:lpstr>Forskriften § 1. Kvalifiseringsprogrammets innhold</vt:lpstr>
      <vt:lpstr>Utarbeidelse av programmet</vt:lpstr>
      <vt:lpstr>Kvalifiseringsprogrammet skal…</vt:lpstr>
      <vt:lpstr>Kvalifiseringsprogrammet skal videre… </vt:lpstr>
      <vt:lpstr>Kvalifiseringsprogrammet kan… </vt:lpstr>
      <vt:lpstr>Gruppeoppgave – Hvordan lager vi gode program – prosess og innhold?</vt:lpstr>
      <vt:lpstr>LUNSJ: 12.00 – 12.45</vt:lpstr>
      <vt:lpstr>Bruk av kommunale, private og frivillige tiltak – NAV Molde</vt:lpstr>
      <vt:lpstr>Innhold i samarbeid med KVP deltakeren</vt:lpstr>
      <vt:lpstr>KVP Timeplan for Tore – 37,5 t – uke 1 Hovedmål: arbeid/aktivitet </vt:lpstr>
      <vt:lpstr>KVP Timeplan for Tore – 37,5 t – uke 24 Hovedmål: arbeid/aktivitet </vt:lpstr>
      <vt:lpstr>Kommunale, private og frivillige tiltak – eksempler i forhold til Tore</vt:lpstr>
      <vt:lpstr>Av seksjon for oppfylgjing ved  NAV Herøy. </vt:lpstr>
      <vt:lpstr>Organisering:</vt:lpstr>
      <vt:lpstr>Seksjonsleiar</vt:lpstr>
      <vt:lpstr>Ansvarsoppgåver miljøterapeut</vt:lpstr>
      <vt:lpstr>Andre oppgåver</vt:lpstr>
      <vt:lpstr>Miljøterapeutmøte</vt:lpstr>
      <vt:lpstr>Relasjonsbygging.</vt:lpstr>
      <vt:lpstr>Informasjon om programmet</vt:lpstr>
      <vt:lpstr>PowerPoint-presentasjon</vt:lpstr>
      <vt:lpstr>PowerPoint-presentasjon</vt:lpstr>
      <vt:lpstr>Kontakt med arbeidsgivar.</vt:lpstr>
      <vt:lpstr>Suksessfaktorar</vt:lpstr>
      <vt:lpstr>Evaluering av arbeidspraksis/kvalifiseringsprogram</vt:lpstr>
      <vt:lpstr>Rolf Sindre    (kasus)</vt:lpstr>
      <vt:lpstr>Oppfylgjing</vt:lpstr>
      <vt:lpstr>Programinnhald</vt:lpstr>
      <vt:lpstr>Utfordringar</vt:lpstr>
      <vt:lpstr>AMO kurs tilpasset målgruppa – kravspesifikasjon/anskaffelser  - Anskaffelsesprosessen  - Årshjulet - Behovet for gode kravspesifikasjoner  - Diskusjon </vt:lpstr>
      <vt:lpstr>Anskaffelse av tiltak i NAV </vt:lpstr>
      <vt:lpstr>Hva skjer i de tre fasene?</vt:lpstr>
      <vt:lpstr>Tidslinje for fase 2 </vt:lpstr>
      <vt:lpstr>Hva er en kravspesifikasjon og hva kan den inneholde </vt:lpstr>
      <vt:lpstr>Eks. på målgruppe</vt:lpstr>
      <vt:lpstr>Eks. på faglig innhold </vt:lpstr>
      <vt:lpstr>AMO – kurs </vt:lpstr>
      <vt:lpstr>KVP: kontorsperre og KVP i Arena   Christine Selnes, Oppfølgingsseksjonen Arbeids- og velferdsdirektoratet</vt:lpstr>
      <vt:lpstr>Kontorsperring av informasjon</vt:lpstr>
      <vt:lpstr>Ulike problemstillinger</vt:lpstr>
      <vt:lpstr>Hvor kontorsperre i Arena?   </vt:lpstr>
      <vt:lpstr>Her kan opplysninger kontorsperres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Hva kan kontorsperres?</vt:lpstr>
      <vt:lpstr>PowerPoint-presentasjon</vt:lpstr>
      <vt:lpstr>PowerPoint-presentasjon</vt:lpstr>
      <vt:lpstr>PowerPoint-presentasjon</vt:lpstr>
      <vt:lpstr>PowerPoint-presentasjon</vt:lpstr>
    </vt:vector>
  </TitlesOfParts>
  <Company>Fylkesmanne i Møre og Romsdal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Kvalifiseringsprogrammet</dc:title>
  <dc:creator>Oddhild Johnsen</dc:creator>
  <cp:lastModifiedBy>Oddhild Johnsen</cp:lastModifiedBy>
  <cp:revision>104</cp:revision>
  <cp:lastPrinted>2013-11-28T14:06:45Z</cp:lastPrinted>
  <dcterms:created xsi:type="dcterms:W3CDTF">2013-07-01T10:14:11Z</dcterms:created>
  <dcterms:modified xsi:type="dcterms:W3CDTF">2013-12-09T08:25:12Z</dcterms:modified>
</cp:coreProperties>
</file>