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87" r:id="rId2"/>
    <p:sldId id="288" r:id="rId3"/>
    <p:sldId id="289" r:id="rId4"/>
    <p:sldId id="312" r:id="rId5"/>
    <p:sldId id="295" r:id="rId6"/>
    <p:sldId id="310" r:id="rId7"/>
    <p:sldId id="290" r:id="rId8"/>
    <p:sldId id="296" r:id="rId9"/>
    <p:sldId id="299" r:id="rId10"/>
    <p:sldId id="308" r:id="rId11"/>
    <p:sldId id="302" r:id="rId12"/>
    <p:sldId id="303" r:id="rId13"/>
    <p:sldId id="304" r:id="rId14"/>
    <p:sldId id="305" r:id="rId15"/>
    <p:sldId id="309" r:id="rId16"/>
    <p:sldId id="311" r:id="rId17"/>
  </p:sldIdLst>
  <p:sldSz cx="9144000" cy="6858000" type="screen4x3"/>
  <p:notesSz cx="6858000" cy="9144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ddels stil 2 - aks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1EBBBCC-DAD2-459C-BE2E-F6DE35CF9A28}" styleName="Mørk stil 2 - aksent 3 / aks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E171933-4619-4E11-9A3F-F7608DF75F80}" styleName="Middels stil 1 - aks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832" autoAdjust="0"/>
  </p:normalViewPr>
  <p:slideViewPr>
    <p:cSldViewPr>
      <p:cViewPr>
        <p:scale>
          <a:sx n="79" d="100"/>
          <a:sy n="79" d="100"/>
        </p:scale>
        <p:origin x="-900" y="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2DF63DF-D8F1-4616-A023-15950B32E400}" type="datetimeFigureOut">
              <a:rPr lang="nb-NO"/>
              <a:pPr>
                <a:defRPr/>
              </a:pPr>
              <a:t>14.11.2013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b-NO" noProof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nb-NO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4423358-B905-467A-8CF2-695E4BD5E451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A5D4444-F16D-44BC-BE65-11857EFCA2CB}" type="slidenum">
              <a:rPr lang="nb-NO" smtClean="0">
                <a:solidFill>
                  <a:srgbClr val="000000"/>
                </a:solidFill>
                <a:latin typeface="Times" pitchFamily="18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nb-NO" smtClean="0">
              <a:solidFill>
                <a:srgbClr val="000000"/>
              </a:solidFill>
              <a:latin typeface="Times" pitchFamily="18" charset="0"/>
              <a:cs typeface="Arial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27125" y="701675"/>
            <a:ext cx="4573588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b-NO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Plassholder for lysbil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Plassholder for nota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nb-NO" smtClean="0"/>
              <a:t>d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177C0C6-9A03-46C3-BCB4-1516FD75E0FB}" type="slidenum">
              <a:rPr lang="nb-NO" smtClean="0"/>
              <a:pPr>
                <a:defRPr/>
              </a:pPr>
              <a:t>14</a:t>
            </a:fld>
            <a:endParaRPr lang="nb-N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/>
            </a:lvl1pPr>
          </a:lstStyle>
          <a:p>
            <a:pPr>
              <a:defRPr/>
            </a:pPr>
            <a:r>
              <a:rPr lang="en-US" altLang="en-US"/>
              <a:t>Møre og Romsdal friomsorgskontor</a:t>
            </a:r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7143750" y="228600"/>
            <a:ext cx="1619250" cy="58674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2286000" y="228600"/>
            <a:ext cx="4705350" cy="586740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/>
            </a:lvl1pPr>
          </a:lstStyle>
          <a:p>
            <a:pPr>
              <a:defRPr/>
            </a:pPr>
            <a:r>
              <a:rPr lang="en-US" altLang="en-US"/>
              <a:t>Møre og Romsdal friomsorgskontor</a:t>
            </a:r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tel, tekst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286000" y="228600"/>
            <a:ext cx="6477000" cy="68580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sz="half" idx="1"/>
          </p:nvPr>
        </p:nvSpPr>
        <p:spPr>
          <a:xfrm>
            <a:off x="2362200" y="1600200"/>
            <a:ext cx="3124200" cy="449580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5638800" y="1600200"/>
            <a:ext cx="3124200" cy="449580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/>
            </a:lvl1pPr>
          </a:lstStyle>
          <a:p>
            <a:pPr>
              <a:defRPr/>
            </a:pPr>
            <a:r>
              <a:rPr lang="en-US" altLang="en-US"/>
              <a:t>Møre og Romsdal friomsorgskontor</a:t>
            </a:r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/>
            </a:lvl1pPr>
          </a:lstStyle>
          <a:p>
            <a:pPr>
              <a:defRPr/>
            </a:pPr>
            <a:r>
              <a:rPr lang="en-US" altLang="en-US"/>
              <a:t>Møre og Romsdal friomsorgskontor</a:t>
            </a:r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/>
            </a:lvl1pPr>
          </a:lstStyle>
          <a:p>
            <a:pPr>
              <a:defRPr/>
            </a:pPr>
            <a:r>
              <a:rPr lang="en-US" altLang="en-US"/>
              <a:t>Møre og Romsdal friomsorgskontor</a:t>
            </a:r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23622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56388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/>
            </a:lvl1pPr>
          </a:lstStyle>
          <a:p>
            <a:pPr>
              <a:defRPr/>
            </a:pPr>
            <a:r>
              <a:rPr lang="en-US" altLang="en-US"/>
              <a:t>Møre og Romsdal friomsorgskontor</a:t>
            </a:r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/>
            </a:lvl1pPr>
          </a:lstStyle>
          <a:p>
            <a:pPr>
              <a:defRPr/>
            </a:pPr>
            <a:r>
              <a:rPr lang="en-US" altLang="en-US"/>
              <a:t>Møre og Romsdal friomsorgskontor</a:t>
            </a:r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/>
            </a:lvl1pPr>
          </a:lstStyle>
          <a:p>
            <a:pPr>
              <a:defRPr/>
            </a:pPr>
            <a:r>
              <a:rPr lang="en-US" altLang="en-US"/>
              <a:t>Møre og Romsdal friomsorgskontor</a:t>
            </a:r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/>
            </a:lvl1pPr>
          </a:lstStyle>
          <a:p>
            <a:pPr>
              <a:defRPr/>
            </a:pPr>
            <a:r>
              <a:rPr lang="en-US" altLang="en-US"/>
              <a:t>Møre og Romsdal friomsorgskontor</a:t>
            </a:r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/>
            </a:lvl1pPr>
          </a:lstStyle>
          <a:p>
            <a:pPr>
              <a:defRPr/>
            </a:pPr>
            <a:r>
              <a:rPr lang="en-US" altLang="en-US"/>
              <a:t>Møre og Romsdal friomsorgskontor</a:t>
            </a:r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smtClean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/>
            </a:lvl1pPr>
          </a:lstStyle>
          <a:p>
            <a:pPr>
              <a:defRPr/>
            </a:pPr>
            <a:r>
              <a:rPr lang="en-US" altLang="en-US"/>
              <a:t>Møre og Romsdal friomsorgskontor</a:t>
            </a:r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0" y="228600"/>
            <a:ext cx="6477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62200" y="1600200"/>
            <a:ext cx="6400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477000"/>
            <a:ext cx="5334000" cy="2286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solidFill>
                  <a:srgbClr val="808080"/>
                </a:solidFill>
                <a:latin typeface="Arial MT" charset="0"/>
                <a:cs typeface="+mn-cs"/>
              </a:defRPr>
            </a:lvl1pPr>
          </a:lstStyle>
          <a:p>
            <a:pPr>
              <a:defRPr/>
            </a:pPr>
            <a:r>
              <a:rPr lang="en-US" altLang="en-US"/>
              <a:t>Møre og Romsdal friomsorgskontor</a:t>
            </a:r>
            <a:endParaRPr lang="en-US" altLang="en-US"/>
          </a:p>
        </p:txBody>
      </p:sp>
      <p:sp>
        <p:nvSpPr>
          <p:cNvPr id="2" name="Line 11"/>
          <p:cNvSpPr>
            <a:spLocks noChangeShapeType="1"/>
          </p:cNvSpPr>
          <p:nvPr/>
        </p:nvSpPr>
        <p:spPr bwMode="auto">
          <a:xfrm>
            <a:off x="2514600" y="6477000"/>
            <a:ext cx="6248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nb-NO" sz="2400">
              <a:solidFill>
                <a:srgbClr val="000000"/>
              </a:solidFill>
              <a:latin typeface="Times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FDFDF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FDFDFD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FDFDFD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FDFDFD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FDFDFD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FDFDFD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FDFDFD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FDFDFD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FDFDFD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095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747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5938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1295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47015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2735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38455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4175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Plassholder for bunntekst 3"/>
          <p:cNvSpPr>
            <a:spLocks noGrp="1"/>
          </p:cNvSpPr>
          <p:nvPr>
            <p:ph type="ftr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latin typeface="Arial MT"/>
                <a:cs typeface="Arial" charset="0"/>
              </a:rPr>
              <a:t>Møre og Romsdal friomsorgskontor</a:t>
            </a:r>
          </a:p>
        </p:txBody>
      </p:sp>
      <p:sp>
        <p:nvSpPr>
          <p:cNvPr id="6" name="TekstSylinder 5"/>
          <p:cNvSpPr txBox="1"/>
          <p:nvPr/>
        </p:nvSpPr>
        <p:spPr>
          <a:xfrm>
            <a:off x="2447925" y="1484313"/>
            <a:ext cx="6480175" cy="29543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endParaRPr lang="nb-NO" sz="4400" b="1" dirty="0">
              <a:solidFill>
                <a:schemeClr val="accent2">
                  <a:lumMod val="50000"/>
                </a:schemeClr>
              </a:solidFill>
              <a:cs typeface="+mn-cs"/>
            </a:endParaRPr>
          </a:p>
          <a:p>
            <a:pPr algn="ctr">
              <a:defRPr/>
            </a:pPr>
            <a:endParaRPr lang="nb-NO" sz="4400" b="1" dirty="0">
              <a:solidFill>
                <a:schemeClr val="accent2">
                  <a:lumMod val="50000"/>
                </a:schemeClr>
              </a:solidFill>
              <a:cs typeface="+mn-cs"/>
            </a:endParaRPr>
          </a:p>
          <a:p>
            <a:pPr algn="ctr">
              <a:defRPr/>
            </a:pPr>
            <a:r>
              <a:rPr lang="nb-NO" sz="4400" b="1" dirty="0">
                <a:solidFill>
                  <a:schemeClr val="accent2">
                    <a:lumMod val="50000"/>
                  </a:schemeClr>
                </a:solidFill>
                <a:cs typeface="+mn-cs"/>
              </a:rPr>
              <a:t>Mulighetenes hus</a:t>
            </a:r>
            <a:endParaRPr lang="nb-NO" sz="4400" b="1" dirty="0">
              <a:solidFill>
                <a:schemeClr val="accent2">
                  <a:lumMod val="50000"/>
                </a:schemeClr>
              </a:solidFill>
              <a:cs typeface="+mn-cs"/>
            </a:endParaRPr>
          </a:p>
          <a:p>
            <a:pPr algn="ctr">
              <a:defRPr/>
            </a:pPr>
            <a:endParaRPr lang="nb-NO" dirty="0">
              <a:cs typeface="+mn-cs"/>
            </a:endParaRPr>
          </a:p>
          <a:p>
            <a:pPr algn="ctr">
              <a:defRPr/>
            </a:pPr>
            <a:endParaRPr lang="nb-NO" dirty="0">
              <a:cs typeface="+mn-cs"/>
            </a:endParaRPr>
          </a:p>
          <a:p>
            <a:pPr>
              <a:defRPr/>
            </a:pPr>
            <a:endParaRPr lang="nb-NO" dirty="0">
              <a:cs typeface="+mn-cs"/>
            </a:endParaRPr>
          </a:p>
        </p:txBody>
      </p:sp>
      <p:sp>
        <p:nvSpPr>
          <p:cNvPr id="3" name="Rektangel 2"/>
          <p:cNvSpPr/>
          <p:nvPr/>
        </p:nvSpPr>
        <p:spPr>
          <a:xfrm>
            <a:off x="2987675" y="3981450"/>
            <a:ext cx="5400675" cy="15700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nb-NO" b="1" dirty="0">
                <a:solidFill>
                  <a:schemeClr val="accent2">
                    <a:lumMod val="50000"/>
                  </a:schemeClr>
                </a:solidFill>
                <a:cs typeface="+mn-cs"/>
              </a:rPr>
              <a:t>Bjørn Kjetil Larsen</a:t>
            </a:r>
          </a:p>
          <a:p>
            <a:pPr algn="ctr">
              <a:defRPr/>
            </a:pPr>
            <a:r>
              <a:rPr lang="nb-NO" dirty="0">
                <a:solidFill>
                  <a:schemeClr val="accent2">
                    <a:lumMod val="50000"/>
                  </a:schemeClr>
                </a:solidFill>
                <a:cs typeface="+mn-cs"/>
              </a:rPr>
              <a:t>p</a:t>
            </a:r>
            <a:r>
              <a:rPr lang="nb-NO" dirty="0">
                <a:solidFill>
                  <a:schemeClr val="accent2">
                    <a:lumMod val="50000"/>
                  </a:schemeClr>
                </a:solidFill>
                <a:cs typeface="+mn-cs"/>
              </a:rPr>
              <a:t>rosjektleder, Kriminalomsorgen region vest</a:t>
            </a:r>
            <a:endParaRPr lang="nb-NO" b="1" dirty="0">
              <a:solidFill>
                <a:schemeClr val="accent2">
                  <a:lumMod val="50000"/>
                </a:schemeClr>
              </a:solidFill>
              <a:cs typeface="+mn-cs"/>
            </a:endParaRPr>
          </a:p>
          <a:p>
            <a:pPr algn="ctr">
              <a:defRPr/>
            </a:pPr>
            <a:endParaRPr lang="nb-NO" sz="2000" b="1" dirty="0">
              <a:solidFill>
                <a:schemeClr val="accent2">
                  <a:lumMod val="50000"/>
                </a:schemeClr>
              </a:solidFill>
              <a:cs typeface="+mn-cs"/>
            </a:endParaRPr>
          </a:p>
          <a:p>
            <a:pPr algn="ctr">
              <a:defRPr/>
            </a:pPr>
            <a:r>
              <a:rPr lang="nb-NO" sz="2000" b="1" dirty="0">
                <a:solidFill>
                  <a:schemeClr val="accent2">
                    <a:lumMod val="50000"/>
                  </a:schemeClr>
                </a:solidFill>
                <a:cs typeface="+mn-cs"/>
              </a:rPr>
              <a:t>«Samarbeid- som </a:t>
            </a:r>
            <a:r>
              <a:rPr lang="nb-NO" sz="2000" b="1" dirty="0" err="1">
                <a:solidFill>
                  <a:schemeClr val="accent2">
                    <a:lumMod val="50000"/>
                  </a:schemeClr>
                </a:solidFill>
                <a:cs typeface="+mn-cs"/>
              </a:rPr>
              <a:t>ringar</a:t>
            </a:r>
            <a:r>
              <a:rPr lang="nb-NO" sz="2000" b="1" dirty="0">
                <a:solidFill>
                  <a:schemeClr val="accent2">
                    <a:lumMod val="50000"/>
                  </a:schemeClr>
                </a:solidFill>
                <a:cs typeface="+mn-cs"/>
              </a:rPr>
              <a:t> i vatn»</a:t>
            </a:r>
          </a:p>
          <a:p>
            <a:pPr algn="ctr">
              <a:defRPr/>
            </a:pPr>
            <a:r>
              <a:rPr lang="nb-NO" sz="2000" b="1" dirty="0">
                <a:solidFill>
                  <a:schemeClr val="accent2">
                    <a:lumMod val="50000"/>
                  </a:schemeClr>
                </a:solidFill>
                <a:cs typeface="+mn-cs"/>
              </a:rPr>
              <a:t> Ålesund  12.11.13</a:t>
            </a:r>
            <a:endParaRPr lang="nb-NO" sz="2000" b="1" dirty="0">
              <a:solidFill>
                <a:schemeClr val="accent2">
                  <a:lumMod val="50000"/>
                </a:schemeClr>
              </a:solidFill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nb-NO" sz="2800" dirty="0">
                <a:solidFill>
                  <a:schemeClr val="accent2">
                    <a:lumMod val="50000"/>
                  </a:schemeClr>
                </a:solidFill>
              </a:rPr>
              <a:t>Nye erfaringer med aktør fra privat næringsliv.</a:t>
            </a:r>
          </a:p>
          <a:p>
            <a:pPr>
              <a:defRPr/>
            </a:pPr>
            <a:r>
              <a:rPr lang="nb-NO" sz="2800" dirty="0">
                <a:solidFill>
                  <a:schemeClr val="accent2">
                    <a:lumMod val="50000"/>
                  </a:schemeClr>
                </a:solidFill>
              </a:rPr>
              <a:t>God </a:t>
            </a:r>
            <a:r>
              <a:rPr lang="nb-NO" sz="2800" dirty="0" smtClean="0">
                <a:solidFill>
                  <a:schemeClr val="accent2">
                    <a:lumMod val="50000"/>
                  </a:schemeClr>
                </a:solidFill>
              </a:rPr>
              <a:t>tverretatlig dialog </a:t>
            </a:r>
            <a:r>
              <a:rPr lang="nb-NO" sz="2800" dirty="0">
                <a:solidFill>
                  <a:schemeClr val="accent2">
                    <a:lumMod val="50000"/>
                  </a:schemeClr>
                </a:solidFill>
              </a:rPr>
              <a:t>og handlekraft!</a:t>
            </a:r>
          </a:p>
          <a:p>
            <a:pPr>
              <a:defRPr/>
            </a:pPr>
            <a:r>
              <a:rPr lang="nb-NO" sz="2800" dirty="0" smtClean="0">
                <a:solidFill>
                  <a:schemeClr val="accent2">
                    <a:lumMod val="50000"/>
                  </a:schemeClr>
                </a:solidFill>
              </a:rPr>
              <a:t>Belastet og beryktet hus fikk nytt liv. «</a:t>
            </a:r>
            <a:r>
              <a:rPr lang="nb-NO" sz="2800" dirty="0">
                <a:solidFill>
                  <a:schemeClr val="accent2">
                    <a:lumMod val="50000"/>
                  </a:schemeClr>
                </a:solidFill>
              </a:rPr>
              <a:t>H</a:t>
            </a:r>
            <a:r>
              <a:rPr lang="nb-NO" sz="2800" dirty="0" smtClean="0">
                <a:solidFill>
                  <a:schemeClr val="accent2">
                    <a:lumMod val="50000"/>
                  </a:schemeClr>
                </a:solidFill>
              </a:rPr>
              <a:t>usets gamle venner» uteble.</a:t>
            </a:r>
          </a:p>
          <a:p>
            <a:pPr>
              <a:defRPr/>
            </a:pPr>
            <a:r>
              <a:rPr lang="nb-NO" sz="2800" dirty="0" smtClean="0">
                <a:solidFill>
                  <a:schemeClr val="accent2">
                    <a:lumMod val="50000"/>
                  </a:schemeClr>
                </a:solidFill>
              </a:rPr>
              <a:t>Samhandlingskonferanse i Møre og Romsdal (årlig i hvert fylke i region vest?).</a:t>
            </a:r>
            <a:endParaRPr lang="nb-NO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5602" name="Plassholder for bunntekst 3"/>
          <p:cNvSpPr>
            <a:spLocks noGrp="1"/>
          </p:cNvSpPr>
          <p:nvPr>
            <p:ph type="ftr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latin typeface="Arial MT"/>
                <a:cs typeface="Arial" charset="0"/>
              </a:rPr>
              <a:t>Møre og Romsdal friomsorgskontor</a:t>
            </a:r>
          </a:p>
        </p:txBody>
      </p:sp>
      <p:sp>
        <p:nvSpPr>
          <p:cNvPr id="5" name="Tittel 4"/>
          <p:cNvSpPr txBox="1">
            <a:spLocks noGrp="1"/>
          </p:cNvSpPr>
          <p:nvPr>
            <p:ph type="title"/>
          </p:nvPr>
        </p:nvSpPr>
        <p:spPr/>
        <p:txBody>
          <a:bodyPr rtlCol="0">
            <a:spAutoFit/>
          </a:bodyPr>
          <a:lstStyle/>
          <a:p>
            <a:pPr>
              <a:defRPr/>
            </a:pPr>
            <a:r>
              <a:rPr lang="nb-NO" sz="3600" dirty="0" smtClean="0">
                <a:solidFill>
                  <a:schemeClr val="accent5"/>
                </a:solidFill>
              </a:rPr>
              <a:t>Hva ble det?</a:t>
            </a:r>
            <a:endParaRPr lang="nb-NO" sz="3600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Mulighetenes eller utfordringenes hus?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nb-NO" b="1" dirty="0" smtClean="0">
                <a:solidFill>
                  <a:schemeClr val="accent2">
                    <a:lumMod val="50000"/>
                  </a:schemeClr>
                </a:solidFill>
              </a:rPr>
              <a:t>Hva tenkte vi skulle bli utfordringene?</a:t>
            </a:r>
          </a:p>
          <a:p>
            <a:pPr marL="0" indent="0">
              <a:buFontTx/>
              <a:buNone/>
              <a:defRPr/>
            </a:pPr>
            <a:endParaRPr lang="nb-NO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FontTx/>
              <a:buNone/>
              <a:defRPr/>
            </a:pPr>
            <a:r>
              <a:rPr lang="nb-NO" dirty="0" smtClean="0">
                <a:solidFill>
                  <a:schemeClr val="accent2">
                    <a:lumMod val="50000"/>
                  </a:schemeClr>
                </a:solidFill>
              </a:rPr>
              <a:t>I prosjektbeskrivelsen i forkant </a:t>
            </a:r>
            <a:r>
              <a:rPr lang="nb-NO" dirty="0">
                <a:solidFill>
                  <a:schemeClr val="accent2">
                    <a:lumMod val="50000"/>
                  </a:schemeClr>
                </a:solidFill>
              </a:rPr>
              <a:t>la vi vekt på </a:t>
            </a:r>
            <a:r>
              <a:rPr lang="nb-NO" dirty="0" smtClean="0">
                <a:solidFill>
                  <a:schemeClr val="accent2">
                    <a:lumMod val="50000"/>
                  </a:schemeClr>
                </a:solidFill>
              </a:rPr>
              <a:t>hovedsakelig to tenkte utfordringer;</a:t>
            </a:r>
          </a:p>
          <a:p>
            <a:pPr marL="457200" indent="-457200">
              <a:buFontTx/>
              <a:buAutoNum type="arabicPeriod"/>
              <a:defRPr/>
            </a:pPr>
            <a:r>
              <a:rPr lang="nb-NO" dirty="0" smtClean="0">
                <a:solidFill>
                  <a:schemeClr val="accent2">
                    <a:lumMod val="50000"/>
                  </a:schemeClr>
                </a:solidFill>
              </a:rPr>
              <a:t>Det ville </a:t>
            </a:r>
            <a:r>
              <a:rPr lang="nb-NO" dirty="0">
                <a:solidFill>
                  <a:schemeClr val="accent2">
                    <a:lumMod val="50000"/>
                  </a:schemeClr>
                </a:solidFill>
              </a:rPr>
              <a:t>bli en del gjennomtrekk av prosjektdeltakere</a:t>
            </a:r>
            <a:r>
              <a:rPr lang="nb-NO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pPr marL="457200" indent="-457200">
              <a:buFontTx/>
              <a:buAutoNum type="arabicPeriod"/>
              <a:defRPr/>
            </a:pPr>
            <a:r>
              <a:rPr lang="nb-NO" dirty="0">
                <a:solidFill>
                  <a:schemeClr val="accent2">
                    <a:lumMod val="50000"/>
                  </a:schemeClr>
                </a:solidFill>
              </a:rPr>
              <a:t>D</a:t>
            </a:r>
            <a:r>
              <a:rPr lang="nb-NO" dirty="0" smtClean="0">
                <a:solidFill>
                  <a:schemeClr val="accent2">
                    <a:lumMod val="50000"/>
                  </a:schemeClr>
                </a:solidFill>
              </a:rPr>
              <a:t>et </a:t>
            </a:r>
            <a:r>
              <a:rPr lang="nb-NO" dirty="0">
                <a:solidFill>
                  <a:schemeClr val="accent2">
                    <a:lumMod val="50000"/>
                  </a:schemeClr>
                </a:solidFill>
              </a:rPr>
              <a:t>ville bli en utfordring å ha en privat entreprenør i prosjektet. </a:t>
            </a:r>
          </a:p>
          <a:p>
            <a:pPr marL="0" indent="0">
              <a:buFontTx/>
              <a:buNone/>
              <a:defRPr/>
            </a:pPr>
            <a:endParaRPr lang="nb-NO" dirty="0"/>
          </a:p>
        </p:txBody>
      </p:sp>
      <p:sp>
        <p:nvSpPr>
          <p:cNvPr id="26627" name="Plassholder for bunntekst 3"/>
          <p:cNvSpPr>
            <a:spLocks noGrp="1"/>
          </p:cNvSpPr>
          <p:nvPr>
            <p:ph type="ftr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latin typeface="Arial MT"/>
                <a:cs typeface="Arial" charset="0"/>
              </a:rPr>
              <a:t>Møre og Romsdal friomsorgskontor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nb-NO" b="1" dirty="0" smtClean="0">
                <a:solidFill>
                  <a:schemeClr val="accent2">
                    <a:lumMod val="50000"/>
                  </a:schemeClr>
                </a:solidFill>
              </a:rPr>
              <a:t>Hva ble utfordringene?</a:t>
            </a:r>
          </a:p>
          <a:p>
            <a:pPr marL="457200" indent="-457200">
              <a:buFontTx/>
              <a:buAutoNum type="arabicPeriod"/>
              <a:defRPr/>
            </a:pPr>
            <a:endParaRPr lang="nb-NO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457200" indent="-457200">
              <a:buFontTx/>
              <a:buAutoNum type="arabicPeriod"/>
              <a:defRPr/>
            </a:pPr>
            <a:r>
              <a:rPr lang="nb-NO" dirty="0" smtClean="0">
                <a:solidFill>
                  <a:schemeClr val="accent2">
                    <a:lumMod val="50000"/>
                  </a:schemeClr>
                </a:solidFill>
              </a:rPr>
              <a:t>Måtte </a:t>
            </a:r>
            <a:r>
              <a:rPr lang="nb-NO" dirty="0">
                <a:solidFill>
                  <a:schemeClr val="accent2">
                    <a:lumMod val="50000"/>
                  </a:schemeClr>
                </a:solidFill>
              </a:rPr>
              <a:t>fravike noe fra kriteriene som ble satt </a:t>
            </a:r>
            <a:r>
              <a:rPr lang="nb-NO" dirty="0" smtClean="0">
                <a:solidFill>
                  <a:schemeClr val="accent2">
                    <a:lumMod val="50000"/>
                  </a:schemeClr>
                </a:solidFill>
              </a:rPr>
              <a:t>til inntak på grunn av utfordrende rekrutteringsarbeid. </a:t>
            </a:r>
          </a:p>
          <a:p>
            <a:pPr marL="457200" indent="-457200">
              <a:buFontTx/>
              <a:buAutoNum type="arabicPeriod"/>
              <a:defRPr/>
            </a:pPr>
            <a:r>
              <a:rPr lang="nb-NO" dirty="0">
                <a:solidFill>
                  <a:schemeClr val="accent2">
                    <a:lumMod val="50000"/>
                  </a:schemeClr>
                </a:solidFill>
              </a:rPr>
              <a:t>Å</a:t>
            </a:r>
            <a:r>
              <a:rPr lang="nb-NO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nb-NO" dirty="0">
                <a:solidFill>
                  <a:schemeClr val="accent2">
                    <a:lumMod val="50000"/>
                  </a:schemeClr>
                </a:solidFill>
              </a:rPr>
              <a:t>skape stabilitet og forutsigbarhet i </a:t>
            </a:r>
            <a:r>
              <a:rPr lang="nb-NO" dirty="0" smtClean="0">
                <a:solidFill>
                  <a:schemeClr val="accent2">
                    <a:lumMod val="50000"/>
                  </a:schemeClr>
                </a:solidFill>
              </a:rPr>
              <a:t>renoveringsarbeidet på grunn av vær og vind og ulik arbeidsevne.</a:t>
            </a:r>
          </a:p>
        </p:txBody>
      </p:sp>
      <p:sp>
        <p:nvSpPr>
          <p:cNvPr id="27650" name="Plassholder for bunntekst 3"/>
          <p:cNvSpPr>
            <a:spLocks noGrp="1"/>
          </p:cNvSpPr>
          <p:nvPr>
            <p:ph type="ftr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latin typeface="Arial MT"/>
                <a:cs typeface="Arial" charset="0"/>
              </a:rPr>
              <a:t>Møre og Romsdal friomsorgskontor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nb-NO" dirty="0">
                <a:solidFill>
                  <a:schemeClr val="accent2">
                    <a:lumMod val="50000"/>
                  </a:schemeClr>
                </a:solidFill>
              </a:rPr>
              <a:t>3</a:t>
            </a:r>
            <a:r>
              <a:rPr lang="nb-NO" dirty="0" smtClean="0">
                <a:solidFill>
                  <a:schemeClr val="accent2">
                    <a:lumMod val="50000"/>
                  </a:schemeClr>
                </a:solidFill>
              </a:rPr>
              <a:t>. Innflyttings</a:t>
            </a:r>
            <a:r>
              <a:rPr lang="nb-NO" dirty="0">
                <a:solidFill>
                  <a:schemeClr val="accent2">
                    <a:lumMod val="50000"/>
                  </a:schemeClr>
                </a:solidFill>
              </a:rPr>
              <a:t>f</a:t>
            </a:r>
            <a:r>
              <a:rPr lang="nb-NO" dirty="0" smtClean="0">
                <a:solidFill>
                  <a:schemeClr val="accent2">
                    <a:lumMod val="50000"/>
                  </a:schemeClr>
                </a:solidFill>
              </a:rPr>
              <a:t>est og blindpassasjer. </a:t>
            </a:r>
          </a:p>
          <a:p>
            <a:pPr marL="0" indent="0">
              <a:buFontTx/>
              <a:buNone/>
              <a:defRPr/>
            </a:pPr>
            <a:endParaRPr lang="nb-NO" dirty="0"/>
          </a:p>
          <a:p>
            <a:pPr marL="0" indent="0">
              <a:buFontTx/>
              <a:buNone/>
              <a:defRPr/>
            </a:pPr>
            <a:endParaRPr lang="nb-NO" dirty="0"/>
          </a:p>
        </p:txBody>
      </p:sp>
      <p:sp>
        <p:nvSpPr>
          <p:cNvPr id="28674" name="Plassholder for bunntekst 3"/>
          <p:cNvSpPr>
            <a:spLocks noGrp="1"/>
          </p:cNvSpPr>
          <p:nvPr>
            <p:ph type="ftr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latin typeface="Arial MT"/>
                <a:cs typeface="Arial" charset="0"/>
              </a:rPr>
              <a:t>Møre og Romsdal friomsorgskontor</a:t>
            </a:r>
          </a:p>
        </p:txBody>
      </p:sp>
      <p:pic>
        <p:nvPicPr>
          <p:cNvPr id="28675" name="Bild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7950" y="3716338"/>
            <a:ext cx="3133725" cy="198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6" name="Bilde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24525" y="2309813"/>
            <a:ext cx="2908300" cy="205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tel 1"/>
          <p:cNvSpPr>
            <a:spLocks noGrp="1"/>
          </p:cNvSpPr>
          <p:nvPr>
            <p:ph type="title"/>
          </p:nvPr>
        </p:nvSpPr>
        <p:spPr>
          <a:xfrm>
            <a:off x="2268538" y="333375"/>
            <a:ext cx="6477000" cy="685800"/>
          </a:xfrm>
        </p:spPr>
        <p:txBody>
          <a:bodyPr/>
          <a:lstStyle/>
          <a:p>
            <a:r>
              <a:rPr lang="nb-NO" smtClean="0"/>
              <a:t>Mulighetenes hus</a:t>
            </a:r>
            <a:br>
              <a:rPr lang="nb-NO" smtClean="0"/>
            </a:br>
            <a:r>
              <a:rPr lang="nb-NO" smtClean="0"/>
              <a:t>gyldighet som bosettingsmodell? </a:t>
            </a:r>
            <a:br>
              <a:rPr lang="nb-NO" smtClean="0"/>
            </a:br>
            <a:endParaRPr lang="nb-NO" smtClean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nb-NO" b="1" dirty="0" smtClean="0">
                <a:solidFill>
                  <a:schemeClr val="accent2"/>
                </a:solidFill>
              </a:rPr>
              <a:t>En kombinasjon av </a:t>
            </a:r>
            <a:r>
              <a:rPr lang="nb-NO" b="1" dirty="0" err="1" smtClean="0">
                <a:solidFill>
                  <a:schemeClr val="accent2"/>
                </a:solidFill>
              </a:rPr>
              <a:t>Housing</a:t>
            </a:r>
            <a:r>
              <a:rPr lang="nb-NO" b="1" dirty="0" smtClean="0">
                <a:solidFill>
                  <a:schemeClr val="accent2"/>
                </a:solidFill>
              </a:rPr>
              <a:t> first, selvbygger og «områdeopprustning»??</a:t>
            </a:r>
            <a:endParaRPr lang="nb-NO" b="1" dirty="0">
              <a:solidFill>
                <a:schemeClr val="accent2"/>
              </a:solidFill>
            </a:endParaRPr>
          </a:p>
          <a:p>
            <a:pPr marL="0" indent="0">
              <a:buFontTx/>
              <a:buNone/>
              <a:defRPr/>
            </a:pPr>
            <a:endParaRPr lang="nb-NO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FontTx/>
              <a:buNone/>
              <a:defRPr/>
            </a:pPr>
            <a:r>
              <a:rPr lang="nb-NO" b="1" dirty="0" smtClean="0">
                <a:solidFill>
                  <a:schemeClr val="accent2">
                    <a:lumMod val="50000"/>
                  </a:schemeClr>
                </a:solidFill>
              </a:rPr>
              <a:t>Bosettingsmodellens sterke sider;</a:t>
            </a:r>
            <a:endParaRPr lang="nb-NO" b="1" dirty="0">
              <a:solidFill>
                <a:schemeClr val="accent2">
                  <a:lumMod val="50000"/>
                </a:schemeClr>
              </a:solidFill>
            </a:endParaRPr>
          </a:p>
          <a:p>
            <a:pPr marL="457200" indent="-457200">
              <a:buFontTx/>
              <a:buAutoNum type="arabicPeriod"/>
              <a:defRPr/>
            </a:pPr>
            <a:r>
              <a:rPr lang="nb-NO" dirty="0" smtClean="0">
                <a:solidFill>
                  <a:schemeClr val="accent2">
                    <a:lumMod val="50000"/>
                  </a:schemeClr>
                </a:solidFill>
              </a:rPr>
              <a:t>Modellen </a:t>
            </a:r>
            <a:r>
              <a:rPr lang="nb-NO" dirty="0">
                <a:solidFill>
                  <a:schemeClr val="accent2">
                    <a:lumMod val="50000"/>
                  </a:schemeClr>
                </a:solidFill>
              </a:rPr>
              <a:t>er </a:t>
            </a:r>
            <a:r>
              <a:rPr lang="nb-NO" dirty="0" smtClean="0">
                <a:solidFill>
                  <a:schemeClr val="accent2">
                    <a:lumMod val="50000"/>
                  </a:schemeClr>
                </a:solidFill>
              </a:rPr>
              <a:t>realistisk. Fallhøyden liten. Selvbyggingen er viktig, men ikke avgjørende.</a:t>
            </a:r>
          </a:p>
          <a:p>
            <a:pPr marL="457200" indent="-457200">
              <a:buFontTx/>
              <a:buAutoNum type="arabicPeriod"/>
              <a:defRPr/>
            </a:pPr>
            <a:r>
              <a:rPr lang="nb-NO" dirty="0" smtClean="0">
                <a:solidFill>
                  <a:schemeClr val="accent2">
                    <a:lumMod val="50000"/>
                  </a:schemeClr>
                </a:solidFill>
              </a:rPr>
              <a:t>E</a:t>
            </a:r>
            <a:r>
              <a:rPr lang="nb-NO" dirty="0">
                <a:solidFill>
                  <a:schemeClr val="accent2">
                    <a:lumMod val="50000"/>
                  </a:schemeClr>
                </a:solidFill>
              </a:rPr>
              <a:t>n</a:t>
            </a:r>
            <a:r>
              <a:rPr lang="nb-NO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nb-NO" dirty="0">
                <a:solidFill>
                  <a:schemeClr val="accent2">
                    <a:lumMod val="50000"/>
                  </a:schemeClr>
                </a:solidFill>
              </a:rPr>
              <a:t>mer helhetlig </a:t>
            </a:r>
            <a:r>
              <a:rPr lang="nb-NO" dirty="0" smtClean="0">
                <a:solidFill>
                  <a:schemeClr val="accent2">
                    <a:lumMod val="50000"/>
                  </a:schemeClr>
                </a:solidFill>
              </a:rPr>
              <a:t>tilnærming </a:t>
            </a:r>
            <a:r>
              <a:rPr lang="nb-NO" dirty="0">
                <a:solidFill>
                  <a:schemeClr val="accent2">
                    <a:lumMod val="50000"/>
                  </a:schemeClr>
                </a:solidFill>
              </a:rPr>
              <a:t>med fokus på fritid</a:t>
            </a:r>
            <a:r>
              <a:rPr lang="nb-NO" dirty="0" smtClean="0">
                <a:solidFill>
                  <a:schemeClr val="accent2">
                    <a:lumMod val="50000"/>
                  </a:schemeClr>
                </a:solidFill>
              </a:rPr>
              <a:t>, arbeid, </a:t>
            </a:r>
            <a:r>
              <a:rPr lang="nb-NO" dirty="0">
                <a:solidFill>
                  <a:schemeClr val="accent2">
                    <a:lumMod val="50000"/>
                  </a:schemeClr>
                </a:solidFill>
              </a:rPr>
              <a:t>kognitive ferdigheter og </a:t>
            </a:r>
            <a:r>
              <a:rPr lang="nb-NO" dirty="0" smtClean="0">
                <a:solidFill>
                  <a:schemeClr val="accent2">
                    <a:lumMod val="50000"/>
                  </a:schemeClr>
                </a:solidFill>
              </a:rPr>
              <a:t>andre kontraktsfestede rus og kriminalitetsforebyggende tiltak. </a:t>
            </a:r>
            <a:endParaRPr lang="nb-NO" dirty="0">
              <a:solidFill>
                <a:schemeClr val="accent2">
                  <a:lumMod val="50000"/>
                </a:schemeClr>
              </a:solidFill>
            </a:endParaRPr>
          </a:p>
          <a:p>
            <a:pPr marL="457200" indent="-457200">
              <a:buFontTx/>
              <a:buAutoNum type="arabicPeriod"/>
              <a:defRPr/>
            </a:pPr>
            <a:endParaRPr lang="nb-NO" dirty="0" smtClean="0"/>
          </a:p>
        </p:txBody>
      </p:sp>
      <p:sp>
        <p:nvSpPr>
          <p:cNvPr id="29699" name="Plassholder for bunntekst 3"/>
          <p:cNvSpPr>
            <a:spLocks noGrp="1"/>
          </p:cNvSpPr>
          <p:nvPr>
            <p:ph type="ftr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latin typeface="Arial MT"/>
                <a:cs typeface="Arial" charset="0"/>
              </a:rPr>
              <a:t>Møre og Romsdal friomsorgskontor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EPILOG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mtClean="0">
                <a:solidFill>
                  <a:srgbClr val="191966"/>
                </a:solidFill>
              </a:rPr>
              <a:t>Ingrid har kjøpt leilighet i Kristiansund etter lottogevinst. </a:t>
            </a:r>
          </a:p>
          <a:p>
            <a:r>
              <a:rPr lang="nb-NO" smtClean="0">
                <a:solidFill>
                  <a:srgbClr val="191966"/>
                </a:solidFill>
              </a:rPr>
              <a:t>Thomas og May-Lill klarer seg fint og venter barn.</a:t>
            </a:r>
          </a:p>
          <a:p>
            <a:r>
              <a:rPr lang="nb-NO" smtClean="0">
                <a:solidFill>
                  <a:srgbClr val="191966"/>
                </a:solidFill>
              </a:rPr>
              <a:t>Roger kom ikke tilbake etter permisjon fra fengsel..men er tilbake nå.</a:t>
            </a:r>
          </a:p>
          <a:p>
            <a:r>
              <a:rPr lang="nb-NO" smtClean="0">
                <a:solidFill>
                  <a:srgbClr val="191966"/>
                </a:solidFill>
              </a:rPr>
              <a:t>U.t jobber med nytt prosjekt om tverretatlig/faglig boligsosialt samarbeid med domfelte i tre programkommuner i Møre og Romsdal;</a:t>
            </a:r>
            <a:r>
              <a:rPr lang="nb-NO" b="1" smtClean="0">
                <a:solidFill>
                  <a:srgbClr val="191966"/>
                </a:solidFill>
                <a:sym typeface="Wingdings" pitchFamily="2" charset="2"/>
              </a:rPr>
              <a:t>«FRA STYKKEVIS TIL HELT».</a:t>
            </a:r>
            <a:endParaRPr lang="nb-NO" b="1" smtClean="0">
              <a:solidFill>
                <a:srgbClr val="191966"/>
              </a:solidFill>
            </a:endParaRPr>
          </a:p>
        </p:txBody>
      </p:sp>
      <p:sp>
        <p:nvSpPr>
          <p:cNvPr id="31747" name="Plassholder for bunntekst 3"/>
          <p:cNvSpPr>
            <a:spLocks noGrp="1"/>
          </p:cNvSpPr>
          <p:nvPr>
            <p:ph type="ftr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latin typeface="Arial MT"/>
                <a:cs typeface="Arial" charset="0"/>
              </a:rPr>
              <a:t>Møre og Romsdal friomsorgskontor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smtClean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nb-NO" dirty="0" smtClean="0"/>
              <a:t>KONTAKTINFO:</a:t>
            </a:r>
          </a:p>
          <a:p>
            <a:pPr marL="0" indent="0">
              <a:buFontTx/>
              <a:buNone/>
              <a:defRPr/>
            </a:pPr>
            <a:endParaRPr lang="nb-NO" dirty="0"/>
          </a:p>
          <a:p>
            <a:pPr marL="0" indent="0">
              <a:buFontTx/>
              <a:buNone/>
              <a:defRPr/>
            </a:pPr>
            <a:r>
              <a:rPr lang="nb-NO" dirty="0" smtClean="0"/>
              <a:t>Bjørn Kjetil Larsen</a:t>
            </a:r>
          </a:p>
          <a:p>
            <a:pPr marL="0" indent="0">
              <a:buFontTx/>
              <a:buNone/>
              <a:defRPr/>
            </a:pPr>
            <a:r>
              <a:rPr lang="nb-NO" dirty="0" smtClean="0">
                <a:solidFill>
                  <a:schemeClr val="accent2">
                    <a:lumMod val="50000"/>
                  </a:schemeClr>
                </a:solidFill>
              </a:rPr>
              <a:t>bjorn-kjetil.larsen@kriminalomsorg.no</a:t>
            </a:r>
          </a:p>
          <a:p>
            <a:pPr marL="0" indent="0">
              <a:buFontTx/>
              <a:buNone/>
              <a:defRPr/>
            </a:pPr>
            <a:r>
              <a:rPr lang="nb-NO" dirty="0" smtClean="0"/>
              <a:t>TLF: 920 47 008</a:t>
            </a:r>
            <a:endParaRPr lang="nb-NO" dirty="0"/>
          </a:p>
        </p:txBody>
      </p:sp>
      <p:sp>
        <p:nvSpPr>
          <p:cNvPr id="32771" name="Plassholder for bunntekst 3"/>
          <p:cNvSpPr>
            <a:spLocks noGrp="1"/>
          </p:cNvSpPr>
          <p:nvPr>
            <p:ph type="ftr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latin typeface="Arial MT"/>
                <a:cs typeface="Arial" charset="0"/>
              </a:rPr>
              <a:t>Møre og Romsdal friomsorgskontor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lassholder for innhold 4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00563" y="2349500"/>
            <a:ext cx="4330700" cy="3309938"/>
          </a:xfrm>
        </p:spPr>
      </p:pic>
      <p:sp>
        <p:nvSpPr>
          <p:cNvPr id="17410" name="Plassholder for bunntekst 3"/>
          <p:cNvSpPr>
            <a:spLocks noGrp="1"/>
          </p:cNvSpPr>
          <p:nvPr>
            <p:ph type="ftr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latin typeface="Arial MT"/>
                <a:cs typeface="Arial" charset="0"/>
              </a:rPr>
              <a:t>Møre og Romsdal friomsorgskontor</a:t>
            </a:r>
          </a:p>
        </p:txBody>
      </p:sp>
      <p:pic>
        <p:nvPicPr>
          <p:cNvPr id="17411" name="Plassholder for innhold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2349500"/>
            <a:ext cx="4324350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Rektangel 1"/>
          <p:cNvSpPr>
            <a:spLocks noChangeArrowheads="1"/>
          </p:cNvSpPr>
          <p:nvPr/>
        </p:nvSpPr>
        <p:spPr bwMode="auto">
          <a:xfrm>
            <a:off x="2592388" y="188913"/>
            <a:ext cx="558006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nb-NO" sz="2400" b="1">
                <a:solidFill>
                  <a:schemeClr val="bg1"/>
                </a:solidFill>
              </a:rPr>
              <a:t>Prosjektperioden gikk over 1,5 år. Avsluttet november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Bakgrunn for boligprosjektet «Mulighetenes hus»	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nb-NO" dirty="0">
                <a:solidFill>
                  <a:schemeClr val="accent2">
                    <a:lumMod val="50000"/>
                  </a:schemeClr>
                </a:solidFill>
              </a:rPr>
              <a:t>«</a:t>
            </a:r>
            <a:r>
              <a:rPr lang="nb-NO" i="1" dirty="0">
                <a:solidFill>
                  <a:schemeClr val="accent2">
                    <a:lumMod val="50000"/>
                  </a:schemeClr>
                </a:solidFill>
              </a:rPr>
              <a:t>Innsattes levekårssituasjon er særlig vanskelig fordi den er preget av opphopning av levekårsproblemer; tre fjerdedeler har problemer på to eller flere </a:t>
            </a:r>
            <a:r>
              <a:rPr lang="nb-NO" i="1" dirty="0" smtClean="0">
                <a:solidFill>
                  <a:schemeClr val="accent2">
                    <a:lumMod val="50000"/>
                  </a:schemeClr>
                </a:solidFill>
              </a:rPr>
              <a:t>levekårsområder</a:t>
            </a:r>
            <a:r>
              <a:rPr lang="nb-NO" i="1" dirty="0">
                <a:solidFill>
                  <a:schemeClr val="accent2">
                    <a:lumMod val="50000"/>
                  </a:schemeClr>
                </a:solidFill>
              </a:rPr>
              <a:t>» </a:t>
            </a:r>
            <a:r>
              <a:rPr lang="nb-NO" dirty="0">
                <a:solidFill>
                  <a:schemeClr val="accent2">
                    <a:lumMod val="50000"/>
                  </a:schemeClr>
                </a:solidFill>
              </a:rPr>
              <a:t>(</a:t>
            </a:r>
            <a:r>
              <a:rPr lang="nb-NO" dirty="0" smtClean="0">
                <a:solidFill>
                  <a:schemeClr val="accent2">
                    <a:lumMod val="50000"/>
                  </a:schemeClr>
                </a:solidFill>
              </a:rPr>
              <a:t>FAFO, Levekårsundersøkelse blant innsatte </a:t>
            </a:r>
            <a:r>
              <a:rPr lang="nb-NO" dirty="0">
                <a:solidFill>
                  <a:schemeClr val="accent2">
                    <a:lumMod val="50000"/>
                  </a:schemeClr>
                </a:solidFill>
              </a:rPr>
              <a:t>2004</a:t>
            </a:r>
            <a:r>
              <a:rPr lang="nb-NO" dirty="0" smtClean="0">
                <a:solidFill>
                  <a:schemeClr val="accent2">
                    <a:lumMod val="50000"/>
                  </a:schemeClr>
                </a:solidFill>
              </a:rPr>
              <a:t>).</a:t>
            </a:r>
            <a:endParaRPr lang="nb-NO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defRPr/>
            </a:pPr>
            <a:r>
              <a:rPr lang="nb-NO" b="1" dirty="0" smtClean="0">
                <a:solidFill>
                  <a:schemeClr val="accent2">
                    <a:lumMod val="50000"/>
                  </a:schemeClr>
                </a:solidFill>
              </a:rPr>
              <a:t>En tredjedel av innsatte mister boligen i løpet av fengselsoppholdet, og bare unntakene skaffer seg bolig før løslatelse </a:t>
            </a:r>
            <a:r>
              <a:rPr lang="nb-NO" dirty="0" smtClean="0">
                <a:solidFill>
                  <a:schemeClr val="accent2">
                    <a:lumMod val="50000"/>
                  </a:schemeClr>
                </a:solidFill>
              </a:rPr>
              <a:t>(«Løslatt og hjemløs», NIBR 2006).</a:t>
            </a:r>
          </a:p>
        </p:txBody>
      </p:sp>
      <p:sp>
        <p:nvSpPr>
          <p:cNvPr id="18435" name="Plassholder for bunntekst 3"/>
          <p:cNvSpPr>
            <a:spLocks noGrp="1"/>
          </p:cNvSpPr>
          <p:nvPr>
            <p:ph type="ftr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latin typeface="Arial MT"/>
                <a:cs typeface="Arial" charset="0"/>
              </a:rPr>
              <a:t>Møre og Romsdal friomsorgskontor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smtClean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nb-NO" dirty="0">
                <a:solidFill>
                  <a:schemeClr val="accent2">
                    <a:lumMod val="50000"/>
                  </a:schemeClr>
                </a:solidFill>
                <a:sym typeface="Wingdings" panose="05000000000000000000" pitchFamily="2" charset="2"/>
              </a:rPr>
              <a:t></a:t>
            </a:r>
            <a:r>
              <a:rPr lang="nb-NO" dirty="0">
                <a:solidFill>
                  <a:schemeClr val="accent2">
                    <a:lumMod val="50000"/>
                  </a:schemeClr>
                </a:solidFill>
              </a:rPr>
              <a:t>Forprosjektet fra «fengsel til egen bolig» som hadde oppstart november 2008 med mål om å;</a:t>
            </a:r>
            <a:endParaRPr lang="nb-NO" b="1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defRPr/>
            </a:pPr>
            <a:r>
              <a:rPr lang="nb-NO" dirty="0">
                <a:solidFill>
                  <a:schemeClr val="accent2">
                    <a:lumMod val="50000"/>
                  </a:schemeClr>
                </a:solidFill>
              </a:rPr>
              <a:t>kartlegge bosetting av unge løslatte fra fengsel, samt danne grunnlag for et hovedprosjekt/bosettingsmodell.</a:t>
            </a:r>
          </a:p>
          <a:p>
            <a:pPr marL="0" indent="0">
              <a:buFontTx/>
              <a:buNone/>
              <a:defRPr/>
            </a:pPr>
            <a:endParaRPr lang="nb-NO" dirty="0"/>
          </a:p>
        </p:txBody>
      </p:sp>
      <p:sp>
        <p:nvSpPr>
          <p:cNvPr id="19459" name="Plassholder for bunntekst 3"/>
          <p:cNvSpPr>
            <a:spLocks noGrp="1"/>
          </p:cNvSpPr>
          <p:nvPr>
            <p:ph type="ftr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latin typeface="Arial MT"/>
                <a:cs typeface="Arial" charset="0"/>
              </a:rPr>
              <a:t>Møre og Romsdal friomsorgskontor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nb-NO" dirty="0">
                <a:solidFill>
                  <a:schemeClr val="accent2">
                    <a:lumMod val="50000"/>
                  </a:schemeClr>
                </a:solidFill>
              </a:rPr>
              <a:t>Inspirasjon etter besøk i Meland </a:t>
            </a:r>
            <a:r>
              <a:rPr lang="nb-NO" dirty="0" smtClean="0">
                <a:solidFill>
                  <a:schemeClr val="accent2">
                    <a:lumMod val="50000"/>
                  </a:schemeClr>
                </a:solidFill>
              </a:rPr>
              <a:t>kommune; «</a:t>
            </a:r>
            <a:r>
              <a:rPr lang="nb-NO" dirty="0" err="1">
                <a:solidFill>
                  <a:schemeClr val="accent2">
                    <a:lumMod val="50000"/>
                  </a:schemeClr>
                </a:solidFill>
              </a:rPr>
              <a:t>S</a:t>
            </a:r>
            <a:r>
              <a:rPr lang="nb-NO" dirty="0" err="1" smtClean="0">
                <a:solidFill>
                  <a:schemeClr val="accent2">
                    <a:lumMod val="50000"/>
                  </a:schemeClr>
                </a:solidFill>
              </a:rPr>
              <a:t>jølbyggarprosjektet</a:t>
            </a:r>
            <a:r>
              <a:rPr lang="nb-NO" dirty="0" smtClean="0">
                <a:solidFill>
                  <a:schemeClr val="accent2">
                    <a:lumMod val="50000"/>
                  </a:schemeClr>
                </a:solidFill>
              </a:rPr>
              <a:t> for ungdom 2004-2008»</a:t>
            </a:r>
            <a:r>
              <a:rPr lang="nb-NO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nb-NO" dirty="0" smtClean="0">
                <a:solidFill>
                  <a:schemeClr val="accent2">
                    <a:lumMod val="50000"/>
                  </a:schemeClr>
                </a:solidFill>
              </a:rPr>
              <a:t>kombinert med prosjektleders ideer om;</a:t>
            </a:r>
          </a:p>
          <a:p>
            <a:pPr>
              <a:buFont typeface="Wingdings"/>
              <a:buChar char="à"/>
              <a:defRPr/>
            </a:pPr>
            <a:r>
              <a:rPr lang="nb-NO" dirty="0" smtClean="0">
                <a:solidFill>
                  <a:schemeClr val="accent2">
                    <a:lumMod val="50000"/>
                  </a:schemeClr>
                </a:solidFill>
                <a:sym typeface="Wingdings" panose="05000000000000000000" pitchFamily="2" charset="2"/>
              </a:rPr>
              <a:t>Kontraktfestede individuelle oppfølgingstiltak (samtaler, urinprøver, fritidsaktiviteter).</a:t>
            </a:r>
          </a:p>
          <a:p>
            <a:pPr>
              <a:buFont typeface="Wingdings"/>
              <a:buChar char="à"/>
              <a:defRPr/>
            </a:pPr>
            <a:r>
              <a:rPr lang="nb-NO" dirty="0" smtClean="0">
                <a:solidFill>
                  <a:schemeClr val="accent2">
                    <a:lumMod val="50000"/>
                  </a:schemeClr>
                </a:solidFill>
                <a:sym typeface="Wingdings" panose="05000000000000000000" pitchFamily="2" charset="2"/>
              </a:rPr>
              <a:t>Fleksibelt og handlekraftig tverretatlig team knyttet til boligen (Molde kommune, nav, friomsorgen, fengsel, Omsorgsbygg ASA) er nøkkelen til suksess.</a:t>
            </a:r>
          </a:p>
          <a:p>
            <a:pPr marL="0" indent="0">
              <a:buFontTx/>
              <a:buNone/>
              <a:defRPr/>
            </a:pPr>
            <a:endParaRPr lang="nb-NO" dirty="0" smtClean="0">
              <a:solidFill>
                <a:schemeClr val="accent2">
                  <a:lumMod val="50000"/>
                </a:schemeClr>
              </a:solidFill>
              <a:sym typeface="Wingdings" panose="05000000000000000000" pitchFamily="2" charset="2"/>
            </a:endParaRPr>
          </a:p>
          <a:p>
            <a:pPr>
              <a:buFont typeface="Wingdings"/>
              <a:buChar char="à"/>
              <a:defRPr/>
            </a:pPr>
            <a:endParaRPr lang="nb-NO" dirty="0" smtClean="0">
              <a:solidFill>
                <a:schemeClr val="accent2">
                  <a:lumMod val="50000"/>
                </a:schemeClr>
              </a:solidFill>
              <a:sym typeface="Wingdings" panose="05000000000000000000" pitchFamily="2" charset="2"/>
            </a:endParaRPr>
          </a:p>
          <a:p>
            <a:pPr>
              <a:buFont typeface="Wingdings"/>
              <a:buChar char="à"/>
              <a:defRPr/>
            </a:pPr>
            <a:endParaRPr lang="nb-NO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defRPr/>
            </a:pPr>
            <a:endParaRPr lang="nb-NO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defRPr/>
            </a:pPr>
            <a:endParaRPr lang="nb-NO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defRPr/>
            </a:pPr>
            <a:endParaRPr lang="nb-NO" dirty="0"/>
          </a:p>
        </p:txBody>
      </p:sp>
      <p:sp>
        <p:nvSpPr>
          <p:cNvPr id="20482" name="Plassholder for bunntekst 3"/>
          <p:cNvSpPr>
            <a:spLocks noGrp="1"/>
          </p:cNvSpPr>
          <p:nvPr>
            <p:ph type="ftr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latin typeface="Arial MT"/>
                <a:cs typeface="Arial" charset="0"/>
              </a:rPr>
              <a:t>Møre og Romsdal friomsorgskontor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smtClean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nb-NO" b="1" dirty="0">
                <a:solidFill>
                  <a:schemeClr val="accent2">
                    <a:lumMod val="50000"/>
                  </a:schemeClr>
                </a:solidFill>
              </a:rPr>
              <a:t>Visjon for </a:t>
            </a:r>
            <a:r>
              <a:rPr lang="nb-NO" b="1" dirty="0" smtClean="0">
                <a:solidFill>
                  <a:schemeClr val="accent2">
                    <a:lumMod val="50000"/>
                  </a:schemeClr>
                </a:solidFill>
              </a:rPr>
              <a:t>hovedprosjektet var</a:t>
            </a:r>
            <a:r>
              <a:rPr lang="nb-NO" dirty="0" smtClean="0">
                <a:solidFill>
                  <a:schemeClr val="accent2">
                    <a:lumMod val="50000"/>
                  </a:schemeClr>
                </a:solidFill>
              </a:rPr>
              <a:t>;</a:t>
            </a:r>
            <a:endParaRPr lang="nb-NO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FontTx/>
              <a:buNone/>
              <a:defRPr/>
            </a:pPr>
            <a:endParaRPr lang="nb-NO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FontTx/>
              <a:buNone/>
              <a:defRPr/>
            </a:pPr>
            <a:r>
              <a:rPr lang="nb-NO" i="1" dirty="0" smtClean="0">
                <a:solidFill>
                  <a:schemeClr val="accent2">
                    <a:lumMod val="50000"/>
                  </a:schemeClr>
                </a:solidFill>
              </a:rPr>
              <a:t>Mulighetenes </a:t>
            </a:r>
            <a:r>
              <a:rPr lang="nb-NO" i="1" dirty="0">
                <a:solidFill>
                  <a:schemeClr val="accent2">
                    <a:lumMod val="50000"/>
                  </a:schemeClr>
                </a:solidFill>
              </a:rPr>
              <a:t>hus gir fire mennesker muligheten til å skape et bedre liv gjennom samarbeid, med varig bolig som de har et forhold til og som de har lyst å bo i, som fundament. </a:t>
            </a:r>
          </a:p>
          <a:p>
            <a:pPr marL="0" indent="0">
              <a:buFontTx/>
              <a:buNone/>
              <a:defRPr/>
            </a:pPr>
            <a:endParaRPr lang="nb-NO" dirty="0"/>
          </a:p>
        </p:txBody>
      </p:sp>
      <p:sp>
        <p:nvSpPr>
          <p:cNvPr id="21507" name="Plassholder for bunntekst 3"/>
          <p:cNvSpPr>
            <a:spLocks noGrp="1"/>
          </p:cNvSpPr>
          <p:nvPr>
            <p:ph type="ftr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latin typeface="Arial MT"/>
                <a:cs typeface="Arial" charset="0"/>
              </a:rPr>
              <a:t>Møre og Romsdal friomsorgskontor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nb-NO" b="1" dirty="0" smtClean="0">
                <a:solidFill>
                  <a:schemeClr val="bg1"/>
                </a:solidFill>
              </a:rPr>
              <a:t/>
            </a:r>
            <a:br>
              <a:rPr lang="nb-NO" b="1" dirty="0" smtClean="0">
                <a:solidFill>
                  <a:schemeClr val="bg1"/>
                </a:solidFill>
              </a:rPr>
            </a:br>
            <a:r>
              <a:rPr lang="nb-NO" dirty="0" smtClean="0">
                <a:solidFill>
                  <a:schemeClr val="bg1"/>
                </a:solidFill>
              </a:rPr>
              <a:t>Inntakskriteriene var</a:t>
            </a:r>
            <a:r>
              <a:rPr lang="nb-NO" b="1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nb-NO" b="1" dirty="0">
                <a:solidFill>
                  <a:schemeClr val="accent2">
                    <a:lumMod val="50000"/>
                  </a:schemeClr>
                </a:solidFill>
              </a:rPr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nb-NO" i="1" dirty="0" smtClean="0">
                <a:solidFill>
                  <a:schemeClr val="accent2">
                    <a:lumMod val="50000"/>
                  </a:schemeClr>
                </a:solidFill>
              </a:rPr>
              <a:t>Mellom </a:t>
            </a:r>
            <a:r>
              <a:rPr lang="nb-NO" i="1" dirty="0">
                <a:solidFill>
                  <a:schemeClr val="accent2">
                    <a:lumMod val="50000"/>
                  </a:schemeClr>
                </a:solidFill>
              </a:rPr>
              <a:t>17 og 25 år.</a:t>
            </a:r>
            <a:endParaRPr lang="nb-NO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defRPr/>
            </a:pPr>
            <a:r>
              <a:rPr lang="nb-NO" i="1" dirty="0" smtClean="0">
                <a:solidFill>
                  <a:schemeClr val="accent2">
                    <a:lumMod val="50000"/>
                  </a:schemeClr>
                </a:solidFill>
              </a:rPr>
              <a:t>Høre </a:t>
            </a:r>
            <a:r>
              <a:rPr lang="nb-NO" i="1" dirty="0">
                <a:solidFill>
                  <a:schemeClr val="accent2">
                    <a:lumMod val="50000"/>
                  </a:schemeClr>
                </a:solidFill>
              </a:rPr>
              <a:t>til Molde eller Fræna Kommune.</a:t>
            </a:r>
            <a:endParaRPr lang="nb-NO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defRPr/>
            </a:pPr>
            <a:r>
              <a:rPr lang="nb-NO" i="1" dirty="0" smtClean="0">
                <a:solidFill>
                  <a:schemeClr val="accent2">
                    <a:lumMod val="50000"/>
                  </a:schemeClr>
                </a:solidFill>
              </a:rPr>
              <a:t>Mangler tilfredsstillende </a:t>
            </a:r>
            <a:r>
              <a:rPr lang="nb-NO" i="1" dirty="0">
                <a:solidFill>
                  <a:schemeClr val="accent2">
                    <a:lumMod val="50000"/>
                  </a:schemeClr>
                </a:solidFill>
              </a:rPr>
              <a:t>bolig.</a:t>
            </a:r>
            <a:endParaRPr lang="nb-NO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defRPr/>
            </a:pPr>
            <a:r>
              <a:rPr lang="nb-NO" i="1" dirty="0">
                <a:solidFill>
                  <a:schemeClr val="accent2">
                    <a:lumMod val="50000"/>
                  </a:schemeClr>
                </a:solidFill>
              </a:rPr>
              <a:t>Ønsker å delta i prosjektet, og forplikter seg til det gjennom en søknad og kontrakt.</a:t>
            </a:r>
            <a:endParaRPr lang="nb-NO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defRPr/>
            </a:pPr>
            <a:r>
              <a:rPr lang="nb-NO" i="1" dirty="0">
                <a:solidFill>
                  <a:schemeClr val="accent2">
                    <a:lumMod val="50000"/>
                  </a:schemeClr>
                </a:solidFill>
              </a:rPr>
              <a:t>Er under soning, og/eller har tidligere sonet flere dommer.</a:t>
            </a:r>
            <a:endParaRPr lang="nb-NO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FontTx/>
              <a:buNone/>
              <a:defRPr/>
            </a:pPr>
            <a:endParaRPr lang="nb-NO" dirty="0" smtClean="0"/>
          </a:p>
        </p:txBody>
      </p:sp>
      <p:sp>
        <p:nvSpPr>
          <p:cNvPr id="22531" name="Plassholder for bunntekst 3"/>
          <p:cNvSpPr>
            <a:spLocks noGrp="1"/>
          </p:cNvSpPr>
          <p:nvPr>
            <p:ph type="ftr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latin typeface="Arial MT"/>
                <a:cs typeface="Arial" charset="0"/>
              </a:rPr>
              <a:t>Møre og Romsdal friomsorgskontor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Hvem og hva ble det?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nb-NO" dirty="0" smtClean="0">
                <a:solidFill>
                  <a:schemeClr val="accent2">
                    <a:lumMod val="50000"/>
                  </a:schemeClr>
                </a:solidFill>
              </a:rPr>
              <a:t>Prosjektet bosatte 3 </a:t>
            </a:r>
            <a:r>
              <a:rPr lang="nb-NO" dirty="0">
                <a:solidFill>
                  <a:schemeClr val="accent2">
                    <a:lumMod val="50000"/>
                  </a:schemeClr>
                </a:solidFill>
              </a:rPr>
              <a:t>prosjektdeltakere, men </a:t>
            </a:r>
            <a:r>
              <a:rPr lang="nb-NO" dirty="0" smtClean="0">
                <a:solidFill>
                  <a:schemeClr val="accent2">
                    <a:lumMod val="50000"/>
                  </a:schemeClr>
                </a:solidFill>
              </a:rPr>
              <a:t>ingen av dem tok fagbrev som snekker. </a:t>
            </a:r>
            <a:r>
              <a:rPr lang="nb-NO" dirty="0">
                <a:solidFill>
                  <a:schemeClr val="accent2">
                    <a:lumMod val="50000"/>
                  </a:schemeClr>
                </a:solidFill>
              </a:rPr>
              <a:t>En av prosjektdeltakerne som falt ut av prosjektet lå an til å ta </a:t>
            </a:r>
            <a:r>
              <a:rPr lang="nb-NO" dirty="0" smtClean="0">
                <a:solidFill>
                  <a:schemeClr val="accent2">
                    <a:lumMod val="50000"/>
                  </a:schemeClr>
                </a:solidFill>
              </a:rPr>
              <a:t>fagbrev </a:t>
            </a:r>
            <a:r>
              <a:rPr lang="nb-NO" dirty="0">
                <a:solidFill>
                  <a:schemeClr val="accent2">
                    <a:lumMod val="50000"/>
                  </a:schemeClr>
                </a:solidFill>
              </a:rPr>
              <a:t>gjennom prosjektet</a:t>
            </a:r>
            <a:r>
              <a:rPr lang="nb-NO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pPr marL="0" indent="0">
              <a:buFontTx/>
              <a:buNone/>
              <a:defRPr/>
            </a:pPr>
            <a:endParaRPr lang="nb-NO" dirty="0"/>
          </a:p>
          <a:p>
            <a:pPr marL="0" indent="0">
              <a:buFontTx/>
              <a:buNone/>
              <a:defRPr/>
            </a:pPr>
            <a:endParaRPr lang="nb-NO" dirty="0"/>
          </a:p>
          <a:p>
            <a:pPr marL="0" indent="0">
              <a:buFontTx/>
              <a:buNone/>
              <a:defRPr/>
            </a:pPr>
            <a:endParaRPr lang="nb-NO" dirty="0"/>
          </a:p>
        </p:txBody>
      </p:sp>
      <p:sp>
        <p:nvSpPr>
          <p:cNvPr id="23555" name="Plassholder for bunntekst 3"/>
          <p:cNvSpPr>
            <a:spLocks noGrp="1"/>
          </p:cNvSpPr>
          <p:nvPr>
            <p:ph type="ftr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latin typeface="Arial MT"/>
                <a:cs typeface="Arial" charset="0"/>
              </a:rPr>
              <a:t>Møre og Romsdal friomsorgskontor</a:t>
            </a:r>
          </a:p>
        </p:txBody>
      </p:sp>
      <p:pic>
        <p:nvPicPr>
          <p:cNvPr id="23556" name="Bild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1913" y="3816350"/>
            <a:ext cx="2519362" cy="188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Bilde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63938" y="4038600"/>
            <a:ext cx="2724150" cy="204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Bilde 6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11863" y="4071938"/>
            <a:ext cx="2232025" cy="167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nb-NO" sz="2800" dirty="0" smtClean="0">
                <a:solidFill>
                  <a:schemeClr val="accent2">
                    <a:lumMod val="50000"/>
                  </a:schemeClr>
                </a:solidFill>
              </a:rPr>
              <a:t>Ingen kjent rusing i </a:t>
            </a:r>
            <a:r>
              <a:rPr lang="nb-NO" sz="2800" u="sng" dirty="0" smtClean="0">
                <a:solidFill>
                  <a:schemeClr val="accent2">
                    <a:lumMod val="50000"/>
                  </a:schemeClr>
                </a:solidFill>
              </a:rPr>
              <a:t>prosjektperioden</a:t>
            </a:r>
            <a:r>
              <a:rPr lang="nb-NO" sz="2800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pPr>
              <a:defRPr/>
            </a:pPr>
            <a:r>
              <a:rPr lang="nb-NO" sz="2800" dirty="0" smtClean="0">
                <a:solidFill>
                  <a:schemeClr val="accent2">
                    <a:lumMod val="50000"/>
                  </a:schemeClr>
                </a:solidFill>
              </a:rPr>
              <a:t>Arbeidstrening i form av renovering av «egen leilighet» skapte et forhold til boligen for prosjektdeltakerne.</a:t>
            </a:r>
          </a:p>
          <a:p>
            <a:pPr>
              <a:defRPr/>
            </a:pPr>
            <a:r>
              <a:rPr lang="nb-NO" sz="2800" dirty="0" smtClean="0">
                <a:solidFill>
                  <a:schemeClr val="accent2">
                    <a:lumMod val="50000"/>
                  </a:schemeClr>
                </a:solidFill>
              </a:rPr>
              <a:t>Alle prosjektdeltakerne kom i ordinær jobb i løpet av prosjektperioden.</a:t>
            </a:r>
          </a:p>
          <a:p>
            <a:pPr>
              <a:defRPr/>
            </a:pPr>
            <a:r>
              <a:rPr lang="nb-NO" sz="2800" dirty="0" smtClean="0">
                <a:solidFill>
                  <a:schemeClr val="accent2">
                    <a:lumMod val="50000"/>
                  </a:schemeClr>
                </a:solidFill>
              </a:rPr>
              <a:t>En nyttig og god øvelse i</a:t>
            </a:r>
            <a:r>
              <a:rPr lang="nb-NO" sz="2800" b="1" dirty="0" smtClean="0">
                <a:solidFill>
                  <a:schemeClr val="accent2">
                    <a:lumMod val="50000"/>
                  </a:schemeClr>
                </a:solidFill>
              </a:rPr>
              <a:t> tverretatlig samarbeid. </a:t>
            </a:r>
          </a:p>
          <a:p>
            <a:pPr marL="0" indent="0">
              <a:buFontTx/>
              <a:buNone/>
              <a:defRPr/>
            </a:pPr>
            <a:endParaRPr lang="nb-NO" dirty="0" smtClean="0"/>
          </a:p>
        </p:txBody>
      </p:sp>
      <p:sp>
        <p:nvSpPr>
          <p:cNvPr id="24578" name="Plassholder for bunntekst 3"/>
          <p:cNvSpPr>
            <a:spLocks noGrp="1"/>
          </p:cNvSpPr>
          <p:nvPr>
            <p:ph type="ftr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latin typeface="Arial MT"/>
                <a:cs typeface="Arial" charset="0"/>
              </a:rPr>
              <a:t>Møre og Romsdal friomsorgskontor</a:t>
            </a:r>
          </a:p>
        </p:txBody>
      </p:sp>
      <p:sp>
        <p:nvSpPr>
          <p:cNvPr id="2" name="TekstSylinder 1"/>
          <p:cNvSpPr txBox="1"/>
          <p:nvPr/>
        </p:nvSpPr>
        <p:spPr>
          <a:xfrm>
            <a:off x="2771775" y="333375"/>
            <a:ext cx="5903913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b-NO" sz="3600" dirty="0">
                <a:solidFill>
                  <a:schemeClr val="accent5"/>
                </a:solidFill>
                <a:cs typeface="+mn-cs"/>
              </a:rPr>
              <a:t>Hva ble det?</a:t>
            </a:r>
            <a:endParaRPr lang="nb-NO" sz="3600" dirty="0">
              <a:solidFill>
                <a:schemeClr val="accent5"/>
              </a:solidFill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EAEAEA"/>
      </a:accent1>
      <a:accent2>
        <a:srgbClr val="3333CC"/>
      </a:accent2>
      <a:accent3>
        <a:srgbClr val="FFFFFF"/>
      </a:accent3>
      <a:accent4>
        <a:srgbClr val="000000"/>
      </a:accent4>
      <a:accent5>
        <a:srgbClr val="F3F3F3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TimesNewRomanP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lank Presentation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1253</TotalTime>
  <Words>589</Words>
  <Application>Microsoft Office PowerPoint</Application>
  <PresentationFormat>On-screen Show (4:3)</PresentationFormat>
  <Paragraphs>90</Paragraphs>
  <Slides>16</Slides>
  <Notes>2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Utformingsmal</vt:lpstr>
      </vt:variant>
      <vt:variant>
        <vt:i4>13</vt:i4>
      </vt:variant>
      <vt:variant>
        <vt:lpstr>Lysbildetitler</vt:lpstr>
      </vt:variant>
      <vt:variant>
        <vt:i4>16</vt:i4>
      </vt:variant>
    </vt:vector>
  </HeadingPairs>
  <TitlesOfParts>
    <vt:vector size="35" baseType="lpstr">
      <vt:lpstr>Arial</vt:lpstr>
      <vt:lpstr>TimesNewRomanPS</vt:lpstr>
      <vt:lpstr>Calibri</vt:lpstr>
      <vt:lpstr>Arial MT</vt:lpstr>
      <vt:lpstr>Wingdings</vt:lpstr>
      <vt:lpstr>Times</vt:lpstr>
      <vt:lpstr>Blank Presentation</vt:lpstr>
      <vt:lpstr>Blank Presentation</vt:lpstr>
      <vt:lpstr>Blank Presentation</vt:lpstr>
      <vt:lpstr>Blank Presentation</vt:lpstr>
      <vt:lpstr>Blank Presentation</vt:lpstr>
      <vt:lpstr>Blank Presentation</vt:lpstr>
      <vt:lpstr>Blank Presentation</vt:lpstr>
      <vt:lpstr>Blank Presentation</vt:lpstr>
      <vt:lpstr>Blank Presentation</vt:lpstr>
      <vt:lpstr>Blank Presentation</vt:lpstr>
      <vt:lpstr>Blank Presentation</vt:lpstr>
      <vt:lpstr>Blank Presentation</vt:lpstr>
      <vt:lpstr>Blank Presentation</vt:lpstr>
      <vt:lpstr>Lysbilde 1</vt:lpstr>
      <vt:lpstr>Lysbilde 2</vt:lpstr>
      <vt:lpstr>Bakgrunn for boligprosjektet «Mulighetenes hus» </vt:lpstr>
      <vt:lpstr>Lysbilde 4</vt:lpstr>
      <vt:lpstr>Lysbilde 5</vt:lpstr>
      <vt:lpstr>Lysbilde 6</vt:lpstr>
      <vt:lpstr> Inntakskriteriene var </vt:lpstr>
      <vt:lpstr>Hvem og hva ble det?</vt:lpstr>
      <vt:lpstr>Lysbilde 9</vt:lpstr>
      <vt:lpstr>Hva ble det?</vt:lpstr>
      <vt:lpstr>Mulighetenes eller utfordringenes hus?</vt:lpstr>
      <vt:lpstr>Lysbilde 12</vt:lpstr>
      <vt:lpstr>Lysbilde 13</vt:lpstr>
      <vt:lpstr>Mulighetenes hus gyldighet som bosettingsmodell?  </vt:lpstr>
      <vt:lpstr>EPILOG</vt:lpstr>
      <vt:lpstr>Lysbilde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ARBEIDSMILJØUNDERSØKELSE 2012</dc:title>
  <dc:creator>Mette Salicath</dc:creator>
  <cp:lastModifiedBy>bjolarse</cp:lastModifiedBy>
  <cp:revision>102</cp:revision>
  <dcterms:created xsi:type="dcterms:W3CDTF">2012-07-23T12:07:07Z</dcterms:created>
  <dcterms:modified xsi:type="dcterms:W3CDTF">2013-11-14T09:19:16Z</dcterms:modified>
</cp:coreProperties>
</file>