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notesSlides/notesSlide14.xml" ContentType="application/vnd.openxmlformats-officedocument.presentationml.notesSlide+xml"/>
  <Override PartName="/ppt/charts/chart3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96" r:id="rId3"/>
    <p:sldId id="297" r:id="rId4"/>
    <p:sldId id="298" r:id="rId5"/>
    <p:sldId id="299" r:id="rId6"/>
    <p:sldId id="279" r:id="rId7"/>
    <p:sldId id="276" r:id="rId8"/>
    <p:sldId id="277" r:id="rId9"/>
    <p:sldId id="300" r:id="rId10"/>
    <p:sldId id="278" r:id="rId11"/>
    <p:sldId id="270" r:id="rId12"/>
    <p:sldId id="301" r:id="rId13"/>
    <p:sldId id="283" r:id="rId14"/>
    <p:sldId id="310" r:id="rId15"/>
    <p:sldId id="311" r:id="rId16"/>
    <p:sldId id="306" r:id="rId17"/>
    <p:sldId id="303" r:id="rId18"/>
    <p:sldId id="304" r:id="rId19"/>
    <p:sldId id="289" r:id="rId20"/>
    <p:sldId id="291" r:id="rId21"/>
    <p:sldId id="305" r:id="rId22"/>
    <p:sldId id="284" r:id="rId23"/>
    <p:sldId id="312" r:id="rId24"/>
    <p:sldId id="307" r:id="rId25"/>
    <p:sldId id="308" r:id="rId26"/>
    <p:sldId id="313" r:id="rId27"/>
  </p:sldIdLst>
  <p:sldSz cx="9144000" cy="6858000" type="screen4x3"/>
  <p:notesSz cx="6797675" cy="9874250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8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8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8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8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8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8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8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8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8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ddels stil 2 - aks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iddels stil 2 - aks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Middels stil 4 - aks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Middels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Lys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84852" autoAdjust="0"/>
  </p:normalViewPr>
  <p:slideViewPr>
    <p:cSldViewPr>
      <p:cViewPr varScale="1">
        <p:scale>
          <a:sx n="62" d="100"/>
          <a:sy n="62" d="100"/>
        </p:scale>
        <p:origin x="-98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Diagram%20i%20Microsoft%20Office%20PowerPoint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'[Diagram i Microsoft Office PowerPoint]Ark1'!$B$1</c:f>
              <c:strCache>
                <c:ptCount val="1"/>
                <c:pt idx="0">
                  <c:v>Alle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cat>
            <c:strRef>
              <c:f>'[Diagram i Microsoft Office PowerPoint]Ark1'!$A$2:$A$7</c:f>
              <c:strCache>
                <c:ptCount val="6"/>
                <c:pt idx="0">
                  <c:v>Sosialhjelp</c:v>
                </c:pt>
                <c:pt idx="1">
                  <c:v>AAP/Kval.stønad</c:v>
                </c:pt>
                <c:pt idx="2">
                  <c:v>Pensjon</c:v>
                </c:pt>
                <c:pt idx="3">
                  <c:v>Arbeidsrelatert</c:v>
                </c:pt>
                <c:pt idx="4">
                  <c:v>Vet ikke</c:v>
                </c:pt>
                <c:pt idx="5">
                  <c:v>Annet</c:v>
                </c:pt>
              </c:strCache>
            </c:strRef>
          </c:cat>
          <c:val>
            <c:numRef>
              <c:f>'[Diagram i Microsoft Office PowerPoint]Ark1'!$B$2:$B$7</c:f>
              <c:numCache>
                <c:formatCode>General</c:formatCode>
                <c:ptCount val="6"/>
                <c:pt idx="0">
                  <c:v>32</c:v>
                </c:pt>
                <c:pt idx="1">
                  <c:v>22</c:v>
                </c:pt>
                <c:pt idx="2">
                  <c:v>19</c:v>
                </c:pt>
                <c:pt idx="3">
                  <c:v>9</c:v>
                </c:pt>
                <c:pt idx="4">
                  <c:v>6</c:v>
                </c:pt>
                <c:pt idx="5">
                  <c:v>4</c:v>
                </c:pt>
              </c:numCache>
            </c:numRef>
          </c:val>
        </c:ser>
        <c:ser>
          <c:idx val="1"/>
          <c:order val="1"/>
          <c:tx>
            <c:strRef>
              <c:f>'[Diagram i Microsoft Office PowerPoint]Ark1'!$C$1</c:f>
              <c:strCache>
                <c:ptCount val="1"/>
                <c:pt idx="0">
                  <c:v>Rus/psyk</c:v>
                </c:pt>
              </c:strCache>
            </c:strRef>
          </c:tx>
          <c:invertIfNegative val="0"/>
          <c:cat>
            <c:strRef>
              <c:f>'[Diagram i Microsoft Office PowerPoint]Ark1'!$A$2:$A$7</c:f>
              <c:strCache>
                <c:ptCount val="6"/>
                <c:pt idx="0">
                  <c:v>Sosialhjelp</c:v>
                </c:pt>
                <c:pt idx="1">
                  <c:v>AAP/Kval.stønad</c:v>
                </c:pt>
                <c:pt idx="2">
                  <c:v>Pensjon</c:v>
                </c:pt>
                <c:pt idx="3">
                  <c:v>Arbeidsrelatert</c:v>
                </c:pt>
                <c:pt idx="4">
                  <c:v>Vet ikke</c:v>
                </c:pt>
                <c:pt idx="5">
                  <c:v>Annet</c:v>
                </c:pt>
              </c:strCache>
            </c:strRef>
          </c:cat>
          <c:val>
            <c:numRef>
              <c:f>'[Diagram i Microsoft Office PowerPoint]Ark1'!$C$2:$C$7</c:f>
              <c:numCache>
                <c:formatCode>General</c:formatCode>
                <c:ptCount val="6"/>
                <c:pt idx="0">
                  <c:v>28</c:v>
                </c:pt>
                <c:pt idx="1">
                  <c:v>35</c:v>
                </c:pt>
                <c:pt idx="2">
                  <c:v>26</c:v>
                </c:pt>
                <c:pt idx="3">
                  <c:v>4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9065344"/>
        <c:axId val="109066880"/>
      </c:barChart>
      <c:catAx>
        <c:axId val="10906534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nb-NO"/>
          </a:p>
        </c:txPr>
        <c:crossAx val="109066880"/>
        <c:crosses val="autoZero"/>
        <c:auto val="1"/>
        <c:lblAlgn val="ctr"/>
        <c:lblOffset val="100"/>
        <c:noMultiLvlLbl val="0"/>
      </c:catAx>
      <c:valAx>
        <c:axId val="109066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90653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nb-NO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Alle 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'Ark1'!$A$2:$A$7</c:f>
              <c:strCache>
                <c:ptCount val="6"/>
                <c:pt idx="0">
                  <c:v>Venner, kjente, slekt</c:v>
                </c:pt>
                <c:pt idx="1">
                  <c:v>Midlertidig tilbud</c:v>
                </c:pt>
                <c:pt idx="2">
                  <c:v>Institusjon</c:v>
                </c:pt>
                <c:pt idx="3">
                  <c:v>Uten/akutt overnatting</c:v>
                </c:pt>
                <c:pt idx="4">
                  <c:v>Fengsel</c:v>
                </c:pt>
                <c:pt idx="5">
                  <c:v>Annet/vet ikke</c:v>
                </c:pt>
              </c:strCache>
            </c:strRef>
          </c:cat>
          <c:val>
            <c:numRef>
              <c:f>'Ark1'!$B$2:$B$7</c:f>
              <c:numCache>
                <c:formatCode>General</c:formatCode>
                <c:ptCount val="6"/>
                <c:pt idx="0">
                  <c:v>39</c:v>
                </c:pt>
                <c:pt idx="1">
                  <c:v>29</c:v>
                </c:pt>
                <c:pt idx="2">
                  <c:v>15</c:v>
                </c:pt>
                <c:pt idx="3">
                  <c:v>2</c:v>
                </c:pt>
                <c:pt idx="4">
                  <c:v>7</c:v>
                </c:pt>
                <c:pt idx="5">
                  <c:v>9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Rus/psyk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'Ark1'!$A$2:$A$7</c:f>
              <c:strCache>
                <c:ptCount val="6"/>
                <c:pt idx="0">
                  <c:v>Venner, kjente, slekt</c:v>
                </c:pt>
                <c:pt idx="1">
                  <c:v>Midlertidig tilbud</c:v>
                </c:pt>
                <c:pt idx="2">
                  <c:v>Institusjon</c:v>
                </c:pt>
                <c:pt idx="3">
                  <c:v>Uten/akutt overnatting</c:v>
                </c:pt>
                <c:pt idx="4">
                  <c:v>Fengsel</c:v>
                </c:pt>
                <c:pt idx="5">
                  <c:v>Annet/vet ikke</c:v>
                </c:pt>
              </c:strCache>
            </c:strRef>
          </c:cat>
          <c:val>
            <c:numRef>
              <c:f>'Ark1'!$C$2:$C$7</c:f>
              <c:numCache>
                <c:formatCode>General</c:formatCode>
                <c:ptCount val="6"/>
                <c:pt idx="0">
                  <c:v>34</c:v>
                </c:pt>
                <c:pt idx="1">
                  <c:v>24</c:v>
                </c:pt>
                <c:pt idx="2">
                  <c:v>22</c:v>
                </c:pt>
                <c:pt idx="3">
                  <c:v>7</c:v>
                </c:pt>
                <c:pt idx="4">
                  <c:v>7</c:v>
                </c:pt>
                <c:pt idx="5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12718592"/>
        <c:axId val="112720128"/>
      </c:barChart>
      <c:catAx>
        <c:axId val="112718592"/>
        <c:scaling>
          <c:orientation val="minMax"/>
        </c:scaling>
        <c:delete val="0"/>
        <c:axPos val="l"/>
        <c:majorTickMark val="none"/>
        <c:minorTickMark val="none"/>
        <c:tickLblPos val="nextTo"/>
        <c:crossAx val="112720128"/>
        <c:crosses val="autoZero"/>
        <c:auto val="1"/>
        <c:lblAlgn val="ctr"/>
        <c:lblOffset val="100"/>
        <c:noMultiLvlLbl val="0"/>
      </c:catAx>
      <c:valAx>
        <c:axId val="112720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nb-NO"/>
          </a:p>
        </c:txPr>
        <c:crossAx val="11271859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nb-NO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2003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'Ark1'!$A$2:$A$5</c:f>
              <c:strCache>
                <c:ptCount val="4"/>
                <c:pt idx="0">
                  <c:v>Vet ikke, annet</c:v>
                </c:pt>
                <c:pt idx="1">
                  <c:v>Tilbakevendende, flere år</c:v>
                </c:pt>
                <c:pt idx="2">
                  <c:v>&gt; Seks måneder</c:v>
                </c:pt>
                <c:pt idx="3">
                  <c:v>Nytt, akutt problem</c:v>
                </c:pt>
              </c:strCache>
            </c:strRef>
          </c:cat>
          <c:val>
            <c:numRef>
              <c:f>'Ark1'!$B$2:$B$5</c:f>
              <c:numCache>
                <c:formatCode>General</c:formatCode>
                <c:ptCount val="4"/>
                <c:pt idx="0">
                  <c:v>16</c:v>
                </c:pt>
                <c:pt idx="1">
                  <c:v>46</c:v>
                </c:pt>
                <c:pt idx="2">
                  <c:v>23</c:v>
                </c:pt>
                <c:pt idx="3">
                  <c:v>14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'Ark1'!$A$2:$A$5</c:f>
              <c:strCache>
                <c:ptCount val="4"/>
                <c:pt idx="0">
                  <c:v>Vet ikke, annet</c:v>
                </c:pt>
                <c:pt idx="1">
                  <c:v>Tilbakevendende, flere år</c:v>
                </c:pt>
                <c:pt idx="2">
                  <c:v>&gt; Seks måneder</c:v>
                </c:pt>
                <c:pt idx="3">
                  <c:v>Nytt, akutt problem</c:v>
                </c:pt>
              </c:strCache>
            </c:strRef>
          </c:cat>
          <c:val>
            <c:numRef>
              <c:f>'Ark1'!$C$2:$C$5</c:f>
              <c:numCache>
                <c:formatCode>General</c:formatCode>
                <c:ptCount val="4"/>
                <c:pt idx="0">
                  <c:v>22</c:v>
                </c:pt>
                <c:pt idx="1">
                  <c:v>31</c:v>
                </c:pt>
                <c:pt idx="2">
                  <c:v>25</c:v>
                </c:pt>
                <c:pt idx="3">
                  <c:v>22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9681664"/>
        <c:axId val="109687552"/>
      </c:barChart>
      <c:catAx>
        <c:axId val="10968166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nb-NO"/>
          </a:p>
        </c:txPr>
        <c:crossAx val="109687552"/>
        <c:crosses val="autoZero"/>
        <c:auto val="1"/>
        <c:lblAlgn val="ctr"/>
        <c:lblOffset val="100"/>
        <c:noMultiLvlLbl val="0"/>
      </c:catAx>
      <c:valAx>
        <c:axId val="109687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96816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A9695-8550-4890-827D-20414A925181}" type="datetimeFigureOut">
              <a:rPr lang="nb-NO" smtClean="0"/>
              <a:pPr/>
              <a:t>12.11.2013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35A16-1881-459D-BEB6-32EFEBD04297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858949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3885F-764B-4CEA-9C62-FFB93C45A032}" type="datetimeFigureOut">
              <a:rPr lang="nb-NO" smtClean="0"/>
              <a:pPr/>
              <a:t>12.11.2013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C2C1A-AE8F-4AC8-B9B9-EFE7A284913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964433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Navn på Stortingsmelding</a:t>
            </a:r>
            <a:r>
              <a:rPr lang="nb-NO" baseline="0" dirty="0" smtClean="0"/>
              <a:t> nr. 17 – nesten</a:t>
            </a:r>
          </a:p>
          <a:p>
            <a:r>
              <a:rPr lang="nb-NO" baseline="0" dirty="0" smtClean="0"/>
              <a:t>Fått tildelt tittel på foredraget – med stor frihet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C2C1A-AE8F-4AC8-B9B9-EFE7A2849136}" type="slidenum">
              <a:rPr lang="nb-NO" smtClean="0"/>
              <a:pPr/>
              <a:t>1</a:t>
            </a:fld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C792D49-9CB1-450F-B2A6-9CA70CE247C9}" type="datetime1">
              <a:rPr lang="nb-NO" smtClean="0"/>
              <a:pPr/>
              <a:t>12.11.2013</a:t>
            </a:fld>
            <a:endParaRPr lang="nb-N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C0B0806-B073-4851-BF84-2DFAC84A41E3}" type="datetime1">
              <a:rPr lang="nb-NO" smtClean="0"/>
              <a:t>12.11.2013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EC2C1A-AE8F-4AC8-B9B9-EFE7A2849136}" type="slidenum">
              <a:rPr lang="nb-NO" smtClean="0"/>
              <a:pPr/>
              <a:t>12</a:t>
            </a:fld>
            <a:endParaRPr lang="nb-NO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C2C1A-AE8F-4AC8-B9B9-EFE7A2849136}" type="slidenum">
              <a:rPr lang="nb-NO" smtClean="0"/>
              <a:pPr/>
              <a:t>13</a:t>
            </a:fld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8386261-EE30-4A15-85B6-468F759A1419}" type="datetime1">
              <a:rPr lang="nb-NO" smtClean="0"/>
              <a:pPr/>
              <a:t>12.11.2013</a:t>
            </a:fld>
            <a:endParaRPr lang="nb-NO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ACE228B-BB0C-4050-9A1B-AE04549AAD3A}" type="datetime1">
              <a:rPr lang="nb-NO" smtClean="0"/>
              <a:t>12.11.2013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EC2C1A-AE8F-4AC8-B9B9-EFE7A2849136}" type="slidenum">
              <a:rPr lang="nb-NO" smtClean="0"/>
              <a:pPr/>
              <a:t>17</a:t>
            </a:fld>
            <a:endParaRPr lang="nb-NO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5CBEB54-8666-48A3-8747-7D1B0FEFD1CD}" type="datetime1">
              <a:rPr lang="nb-NO" smtClean="0"/>
              <a:t>12.11.2013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EC2C1A-AE8F-4AC8-B9B9-EFE7A2849136}" type="slidenum">
              <a:rPr lang="nb-NO" smtClean="0"/>
              <a:pPr/>
              <a:t>18</a:t>
            </a:fld>
            <a:endParaRPr lang="nb-NO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Endringen</a:t>
            </a:r>
            <a:r>
              <a:rPr lang="nb-NO" baseline="0" dirty="0" smtClean="0"/>
              <a:t> kom fra 2003 til 2005 </a:t>
            </a:r>
          </a:p>
          <a:p>
            <a:r>
              <a:rPr lang="nb-NO" baseline="0" dirty="0" smtClean="0"/>
              <a:t>Nytt akutt problem 22-23 prosent </a:t>
            </a:r>
          </a:p>
          <a:p>
            <a:r>
              <a:rPr lang="nb-NO" baseline="0" dirty="0" smtClean="0"/>
              <a:t>2005: 35 prosent tilbakevendende og 24 prosent &gt;6 mnd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C2C1A-AE8F-4AC8-B9B9-EFE7A2849136}" type="slidenum">
              <a:rPr lang="nb-NO" smtClean="0"/>
              <a:pPr/>
              <a:t>19</a:t>
            </a:fld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6508532-F263-4CF3-92BD-26EA1AA040B8}" type="datetime1">
              <a:rPr lang="nb-NO" smtClean="0"/>
              <a:pPr/>
              <a:t>12.11.2013</a:t>
            </a:fld>
            <a:endParaRPr lang="nb-NO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29 prosent</a:t>
            </a:r>
            <a:r>
              <a:rPr lang="nb-NO" baseline="0" dirty="0" smtClean="0"/>
              <a:t> = nærmere 2000 personer</a:t>
            </a:r>
          </a:p>
          <a:p>
            <a:r>
              <a:rPr lang="nb-NO" baseline="0" dirty="0" smtClean="0"/>
              <a:t>Over 1000 personer har daglig eller delt omsorg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C2C1A-AE8F-4AC8-B9B9-EFE7A2849136}" type="slidenum">
              <a:rPr lang="nb-NO" smtClean="0"/>
              <a:pPr/>
              <a:t>20</a:t>
            </a:fld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8E0AF47-3372-455B-9BD2-A113620E02B1}" type="datetime1">
              <a:rPr lang="nb-NO" smtClean="0"/>
              <a:pPr/>
              <a:t>12.11.2013</a:t>
            </a:fld>
            <a:endParaRPr lang="nb-NO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C2C1A-AE8F-4AC8-B9B9-EFE7A2849136}" type="slidenum">
              <a:rPr lang="nb-NO" smtClean="0"/>
              <a:pPr/>
              <a:t>22</a:t>
            </a:fld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2580793-46A5-448D-B819-409D30589575}" type="datetime1">
              <a:rPr lang="nb-NO" smtClean="0"/>
              <a:pPr/>
              <a:t>12.11.2013</a:t>
            </a:fld>
            <a:endParaRPr lang="nb-NO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528F75A-723E-4A47-A60E-C8FAD4C161C0}" type="datetime1">
              <a:rPr lang="nb-NO" smtClean="0"/>
              <a:t>12.11.2013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EC2C1A-AE8F-4AC8-B9B9-EFE7A2849136}" type="slidenum">
              <a:rPr lang="nb-NO" smtClean="0"/>
              <a:pPr/>
              <a:t>26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1912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Snakker ofte til ”boligfolk” . Forvaltning, forskere osv. – her</a:t>
            </a:r>
            <a:r>
              <a:rPr lang="nb-NO" baseline="0" dirty="0" smtClean="0"/>
              <a:t> en gruppe der jeg ikke bør ta ting for gitt – ut av stammespråket Punktet tar utgangspunkt i St. meld</a:t>
            </a:r>
          </a:p>
          <a:p>
            <a:endParaRPr lang="nb-NO" baseline="0" dirty="0" smtClean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036FCFF-5F72-4613-9ED6-EBF62DBBAB56}" type="datetime1">
              <a:rPr lang="nb-NO" smtClean="0"/>
              <a:pPr/>
              <a:t>12.11.2013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EC2C1A-AE8F-4AC8-B9B9-EFE7A2849136}" type="slidenum">
              <a:rPr lang="nb-NO" smtClean="0"/>
              <a:pPr/>
              <a:t>2</a:t>
            </a:fld>
            <a:endParaRPr lang="nb-N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2769570-6AAD-474C-9AEE-90FE15537B00}" type="datetime1">
              <a:rPr lang="nb-NO" smtClean="0"/>
              <a:pPr/>
              <a:t>12.11.2013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EC2C1A-AE8F-4AC8-B9B9-EFE7A2849136}" type="slidenum">
              <a:rPr lang="nb-NO" smtClean="0"/>
              <a:pPr/>
              <a:t>3</a:t>
            </a:fld>
            <a:endParaRPr lang="nb-N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Pkt 1 – mye subsidier – husleiereguleringer – kommunale</a:t>
            </a:r>
            <a:r>
              <a:rPr lang="nb-NO" baseline="0" dirty="0" smtClean="0"/>
              <a:t> boliger for vanlige folk</a:t>
            </a:r>
          </a:p>
          <a:p>
            <a:r>
              <a:rPr lang="nb-NO" baseline="0" dirty="0" smtClean="0"/>
              <a:t>Pkt. 2 – </a:t>
            </a:r>
            <a:r>
              <a:rPr lang="nb-NO" baseline="0" dirty="0" err="1" smtClean="0"/>
              <a:t>Annaniassen</a:t>
            </a:r>
            <a:r>
              <a:rPr lang="nb-NO" baseline="0" dirty="0" smtClean="0"/>
              <a:t>. Politisk besluttet å satse på eierboligen i Norge, andre nordiske land satsa på leie. Høy boligstandard for de aller fleste</a:t>
            </a:r>
          </a:p>
          <a:p>
            <a:r>
              <a:rPr lang="nb-NO" baseline="0" dirty="0" smtClean="0"/>
              <a:t>Svært liten sektor av offentlige eide boliger. Mye øremerka til eldre , med utviklingshemming –  ca 1,5 prosent til vanskeligstilte på boligmarkedet (rus, </a:t>
            </a:r>
            <a:r>
              <a:rPr lang="nb-NO" baseline="0" dirty="0" err="1" smtClean="0"/>
              <a:t>psyk</a:t>
            </a:r>
            <a:r>
              <a:rPr lang="nb-NO" baseline="0" dirty="0" smtClean="0"/>
              <a:t>)</a:t>
            </a:r>
          </a:p>
          <a:p>
            <a:r>
              <a:rPr lang="nb-NO" baseline="0" dirty="0" smtClean="0"/>
              <a:t>Pkt. 3 – et personlig ansvar. Forpliktelser overfor personer som ikke har bolig – plikt til å skaffe tak over hodet. Plikt til å </a:t>
            </a:r>
            <a:r>
              <a:rPr lang="nb-NO" u="sng" baseline="0" dirty="0" smtClean="0"/>
              <a:t>bistå</a:t>
            </a:r>
            <a:r>
              <a:rPr lang="nb-NO" u="none" baseline="0" dirty="0" smtClean="0"/>
              <a:t> med å skaffe bolig. </a:t>
            </a:r>
          </a:p>
          <a:p>
            <a:r>
              <a:rPr lang="nb-NO" u="none" baseline="0" dirty="0" smtClean="0"/>
              <a:t>Ingen rett til bolig – som med utdanning, et ganske stort omfang av helsetjenester er gratis, pensjon</a:t>
            </a:r>
          </a:p>
          <a:p>
            <a:r>
              <a:rPr lang="nb-NO" u="none" baseline="0" dirty="0" smtClean="0"/>
              <a:t>(Subsidiering i milliardklassen av boligeiere – nesten ingen boligskatt).</a:t>
            </a:r>
          </a:p>
          <a:p>
            <a:r>
              <a:rPr lang="nb-NO" u="none" baseline="0" dirty="0" smtClean="0"/>
              <a:t>Bolig – et velferdsgode og nødvendig i et velferdssamfunn ja, men velferds</a:t>
            </a:r>
            <a:r>
              <a:rPr lang="nb-NO" u="sng" baseline="0" dirty="0" smtClean="0"/>
              <a:t>staten</a:t>
            </a:r>
            <a:r>
              <a:rPr lang="nb-NO" u="none" baseline="0" dirty="0" smtClean="0"/>
              <a:t> har begrenset ansvar</a:t>
            </a:r>
          </a:p>
          <a:p>
            <a:endParaRPr lang="nb-NO" u="sng" baseline="0" dirty="0" smtClean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13839B8-C326-4620-9A8E-3138B454AB55}" type="datetime1">
              <a:rPr lang="nb-NO" smtClean="0"/>
              <a:pPr/>
              <a:t>12.11.2013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EC2C1A-AE8F-4AC8-B9B9-EFE7A2849136}" type="slidenum">
              <a:rPr lang="nb-NO" smtClean="0"/>
              <a:pPr/>
              <a:t>4</a:t>
            </a:fld>
            <a:endParaRPr lang="nb-N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5B98DB1-57B3-4413-BFD3-45733734418D}" type="datetime1">
              <a:rPr lang="nb-NO" smtClean="0"/>
              <a:pPr/>
              <a:t>12.11.2013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EC2C1A-AE8F-4AC8-B9B9-EFE7A2849136}" type="slidenum">
              <a:rPr lang="nb-NO" smtClean="0"/>
              <a:pPr/>
              <a:t>5</a:t>
            </a:fld>
            <a:endParaRPr lang="nb-N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C2C1A-AE8F-4AC8-B9B9-EFE7A2849136}" type="slidenum">
              <a:rPr lang="nb-NO" smtClean="0"/>
              <a:pPr/>
              <a:t>6</a:t>
            </a:fld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068B1D4-CA41-46A6-80FC-7B27EEC24AD1}" type="datetime1">
              <a:rPr lang="nb-NO" smtClean="0"/>
              <a:pPr/>
              <a:t>12.11.2013</a:t>
            </a:fld>
            <a:endParaRPr lang="nb-N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Fem ganger</a:t>
            </a:r>
            <a:r>
              <a:rPr lang="nb-NO" baseline="0" dirty="0" smtClean="0"/>
              <a:t> – så likt som mulig</a:t>
            </a:r>
          </a:p>
          <a:p>
            <a:endParaRPr lang="nb-NO" baseline="0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C2C1A-AE8F-4AC8-B9B9-EFE7A2849136}" type="slidenum">
              <a:rPr lang="nb-NO" smtClean="0"/>
              <a:pPr/>
              <a:t>7</a:t>
            </a:fld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9466C66-03EA-4BA4-BE40-A83314278551}" type="datetime1">
              <a:rPr lang="nb-NO" smtClean="0"/>
              <a:pPr/>
              <a:t>12.11.2013</a:t>
            </a:fld>
            <a:endParaRPr lang="nb-N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nb-NO" sz="2800" dirty="0" smtClean="0">
                <a:latin typeface="Garamond" pitchFamily="18" charset="0"/>
                <a:ea typeface="ヒラギノ角ゴ Pro W3" pitchFamily="-80" charset="-128"/>
              </a:rPr>
              <a:t>Tidsserie og/versus oppdatering</a:t>
            </a:r>
          </a:p>
          <a:p>
            <a:pPr>
              <a:defRPr/>
            </a:pPr>
            <a:r>
              <a:rPr lang="nb-NO" sz="2800" dirty="0" smtClean="0">
                <a:latin typeface="Garamond" pitchFamily="18" charset="0"/>
                <a:ea typeface="ヒラギノ角ゴ Pro W3" pitchFamily="-80" charset="-128"/>
              </a:rPr>
              <a:t>Mindre endringer, justeringer er gjort</a:t>
            </a:r>
          </a:p>
          <a:p>
            <a:pPr>
              <a:defRPr/>
            </a:pPr>
            <a:r>
              <a:rPr lang="nb-NO" sz="2800" dirty="0" smtClean="0">
                <a:latin typeface="Garamond" pitchFamily="18" charset="0"/>
                <a:ea typeface="ヒラギノ角ゴ Pro W3" pitchFamily="-80" charset="-128"/>
              </a:rPr>
              <a:t>2008: Et batteri av nye spørsmål</a:t>
            </a:r>
          </a:p>
          <a:p>
            <a:pPr>
              <a:defRPr/>
            </a:pPr>
            <a:r>
              <a:rPr lang="nb-NO" sz="2800" dirty="0" smtClean="0">
                <a:latin typeface="Garamond" pitchFamily="18" charset="0"/>
                <a:ea typeface="ヒラギノ角ゴ Pro W3" pitchFamily="-80" charset="-128"/>
              </a:rPr>
              <a:t>	(</a:t>
            </a:r>
            <a:r>
              <a:rPr lang="nb-NO" sz="2800" dirty="0" err="1" smtClean="0">
                <a:latin typeface="Garamond" pitchFamily="18" charset="0"/>
                <a:ea typeface="ヒラギノ角ゴ Pro W3" pitchFamily="-80" charset="-128"/>
              </a:rPr>
              <a:t>spm</a:t>
            </a:r>
            <a:r>
              <a:rPr lang="nb-NO" sz="2800" dirty="0" smtClean="0">
                <a:latin typeface="Garamond" pitchFamily="18" charset="0"/>
                <a:ea typeface="ヒラギノ角ゴ Pro W3" pitchFamily="-80" charset="-128"/>
              </a:rPr>
              <a:t> 12 – 20)</a:t>
            </a:r>
          </a:p>
          <a:p>
            <a:pPr>
              <a:defRPr/>
            </a:pPr>
            <a:r>
              <a:rPr lang="nb-NO" sz="2800" dirty="0" smtClean="0">
                <a:latin typeface="Garamond" pitchFamily="18" charset="0"/>
                <a:ea typeface="ヒラギノ角ゴ Pro W3" pitchFamily="-80" charset="-128"/>
              </a:rPr>
              <a:t>Lengde og omfang på spørreskjemaet påvirker svarprosenten</a:t>
            </a:r>
          </a:p>
          <a:p>
            <a:pPr>
              <a:defRPr/>
            </a:pPr>
            <a:r>
              <a:rPr lang="nb-NO" sz="2800" dirty="0" smtClean="0">
                <a:latin typeface="Garamond" pitchFamily="18" charset="0"/>
                <a:ea typeface="ヒラギノ角ゴ Pro W3" pitchFamily="-80" charset="-128"/>
              </a:rPr>
              <a:t>Stort og heterogent utvalg av respondenter</a:t>
            </a:r>
          </a:p>
          <a:p>
            <a:pPr>
              <a:defRPr/>
            </a:pPr>
            <a:endParaRPr lang="nb-NO" sz="2800" dirty="0" smtClean="0">
              <a:latin typeface="Garamond" pitchFamily="18" charset="0"/>
              <a:ea typeface="ヒラギノ角ゴ Pro W3" pitchFamily="-80" charset="-128"/>
            </a:endParaRPr>
          </a:p>
          <a:p>
            <a:pPr>
              <a:defRPr/>
            </a:pPr>
            <a:r>
              <a:rPr lang="nb-NO" sz="2800" dirty="0" smtClean="0">
                <a:latin typeface="Garamond" pitchFamily="18" charset="0"/>
                <a:ea typeface="ヒラギノ角ゴ Pro W3" pitchFamily="-80" charset="-128"/>
              </a:rPr>
              <a:t>Spørsmål man vil ha svar på</a:t>
            </a:r>
          </a:p>
          <a:p>
            <a:pPr>
              <a:defRPr/>
            </a:pPr>
            <a:r>
              <a:rPr lang="nb-NO" sz="2800" dirty="0" smtClean="0">
                <a:latin typeface="Garamond" pitchFamily="18" charset="0"/>
                <a:ea typeface="ヒラギノ角ゴ Pro W3" pitchFamily="-80" charset="-128"/>
              </a:rPr>
              <a:t>	- forenkles, spisses, operasjonaliseres</a:t>
            </a:r>
          </a:p>
          <a:p>
            <a:pPr>
              <a:defRPr/>
            </a:pPr>
            <a:r>
              <a:rPr lang="nb-NO" sz="2800" dirty="0" smtClean="0">
                <a:latin typeface="Garamond" pitchFamily="18" charset="0"/>
                <a:ea typeface="ヒラギノ角ゴ Pro W3" pitchFamily="-80" charset="-128"/>
              </a:rPr>
              <a:t>	- spørre om det man har tenkt å spørre om</a:t>
            </a:r>
          </a:p>
          <a:p>
            <a:pPr>
              <a:defRPr/>
            </a:pPr>
            <a:r>
              <a:rPr lang="nb-NO" sz="2800" dirty="0" smtClean="0">
                <a:latin typeface="Garamond" pitchFamily="18" charset="0"/>
                <a:ea typeface="ヒラギノ角ゴ Pro W3" pitchFamily="-80" charset="-128"/>
              </a:rPr>
              <a:t>	- få svar på det man vil ha svar på</a:t>
            </a:r>
          </a:p>
          <a:p>
            <a:pPr>
              <a:defRPr/>
            </a:pPr>
            <a:r>
              <a:rPr lang="nb-NO" sz="2800" dirty="0" smtClean="0">
                <a:latin typeface="Garamond" pitchFamily="18" charset="0"/>
                <a:ea typeface="ヒラギノ角ゴ Pro W3" pitchFamily="-80" charset="-128"/>
              </a:rPr>
              <a:t>Stille </a:t>
            </a:r>
            <a:r>
              <a:rPr lang="nb-NO" sz="2800" u="sng" dirty="0" smtClean="0">
                <a:latin typeface="Garamond" pitchFamily="18" charset="0"/>
                <a:ea typeface="ヒラギノ角ゴ Pro W3" pitchFamily="-80" charset="-128"/>
              </a:rPr>
              <a:t>ett</a:t>
            </a:r>
            <a:r>
              <a:rPr lang="nb-NO" sz="2800" dirty="0" smtClean="0">
                <a:latin typeface="Garamond" pitchFamily="18" charset="0"/>
                <a:ea typeface="ヒラギノ角ゴ Pro W3" pitchFamily="-80" charset="-128"/>
              </a:rPr>
              <a:t> spørsmål</a:t>
            </a:r>
          </a:p>
          <a:p>
            <a:pPr>
              <a:defRPr/>
            </a:pPr>
            <a:r>
              <a:rPr lang="nb-NO" sz="2800" dirty="0" smtClean="0">
                <a:latin typeface="Garamond" pitchFamily="18" charset="0"/>
                <a:ea typeface="ヒラギノ角ゴ Pro W3" pitchFamily="-80" charset="-128"/>
              </a:rPr>
              <a:t>Svaralternativene – gjensidig utelukkende</a:t>
            </a:r>
          </a:p>
          <a:p>
            <a:pPr>
              <a:defRPr/>
            </a:pPr>
            <a:r>
              <a:rPr lang="nb-NO" sz="2800" dirty="0" smtClean="0">
                <a:latin typeface="Garamond" pitchFamily="18" charset="0"/>
                <a:ea typeface="ヒラギノ角ゴ Pro W3" pitchFamily="-80" charset="-128"/>
              </a:rPr>
              <a:t>Informasjon/veiledning</a:t>
            </a:r>
          </a:p>
          <a:p>
            <a:pPr lvl="1">
              <a:buFontTx/>
              <a:buChar char="-"/>
              <a:defRPr/>
            </a:pPr>
            <a:r>
              <a:rPr lang="nb-NO" dirty="0" smtClean="0">
                <a:latin typeface="Garamond" pitchFamily="18" charset="0"/>
                <a:ea typeface="ヒラギノ角ゴ Pro W3" pitchFamily="-80" charset="-128"/>
              </a:rPr>
              <a:t>leses raskt/leses ikke</a:t>
            </a:r>
          </a:p>
          <a:p>
            <a:pPr lvl="1">
              <a:buFontTx/>
              <a:buChar char="-"/>
              <a:defRPr/>
            </a:pPr>
            <a:r>
              <a:rPr lang="nb-NO" dirty="0" smtClean="0">
                <a:latin typeface="Garamond" pitchFamily="18" charset="0"/>
                <a:ea typeface="ヒラギノ角ゴ Pro W3" pitchFamily="-80" charset="-128"/>
              </a:rPr>
              <a:t>enkelt og pedagogisk </a:t>
            </a:r>
          </a:p>
          <a:p>
            <a:pPr>
              <a:defRPr/>
            </a:pPr>
            <a:r>
              <a:rPr lang="nb-NO" sz="2800" dirty="0" smtClean="0">
                <a:latin typeface="Garamond" pitchFamily="18" charset="0"/>
                <a:ea typeface="ヒラギノ角ゴ Pro W3" pitchFamily="-80" charset="-128"/>
              </a:rPr>
              <a:t>Hard konkurranse om respondentene</a:t>
            </a:r>
          </a:p>
          <a:p>
            <a:pPr>
              <a:defRPr/>
            </a:pPr>
            <a:endParaRPr lang="nb-NO" dirty="0"/>
          </a:p>
        </p:txBody>
      </p:sp>
      <p:sp>
        <p:nvSpPr>
          <p:cNvPr id="18436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AE0EBD-C920-45AC-AB8B-C258C445F1CF}" type="slidenum">
              <a:rPr lang="nb-NO" smtClean="0"/>
              <a:pPr/>
              <a:t>8</a:t>
            </a:fld>
            <a:endParaRPr lang="nb-NO" smtClean="0"/>
          </a:p>
        </p:txBody>
      </p:sp>
      <p:sp>
        <p:nvSpPr>
          <p:cNvPr id="5" name="Plassholder for dato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CD9C5FF-F557-45A6-94B0-EFD6D743211E}" type="datetime1">
              <a:rPr lang="nb-NO" smtClean="0"/>
              <a:pPr/>
              <a:t>12.11.2013</a:t>
            </a:fld>
            <a:endParaRPr lang="nb-N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C2C1A-AE8F-4AC8-B9B9-EFE7A2849136}" type="slidenum">
              <a:rPr lang="nb-NO" smtClean="0"/>
              <a:pPr/>
              <a:t>10</a:t>
            </a:fld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8FBF52A-A98A-42A0-AD06-D46DEC27EB67}" type="datetime1">
              <a:rPr lang="nb-NO" smtClean="0"/>
              <a:pPr/>
              <a:t>12.11.2013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972300" y="609600"/>
            <a:ext cx="1943100" cy="54864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76900" cy="54864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1430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105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pic>
        <p:nvPicPr>
          <p:cNvPr id="1028" name="Picture 8" descr="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553200" y="6172200"/>
            <a:ext cx="19812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6" descr="PPT-tittelsid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0604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8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8000"/>
          </a:solidFill>
          <a:latin typeface="Arial" charset="0"/>
          <a:ea typeface="ヒラギノ角ゴ Pro W3" pitchFamily="-8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8000"/>
          </a:solidFill>
          <a:latin typeface="Arial" charset="0"/>
          <a:ea typeface="ヒラギノ角ゴ Pro W3" pitchFamily="-8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8000"/>
          </a:solidFill>
          <a:latin typeface="Arial" charset="0"/>
          <a:ea typeface="ヒラギノ角ゴ Pro W3" pitchFamily="-8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8000"/>
          </a:solidFill>
          <a:latin typeface="Arial" charset="0"/>
          <a:ea typeface="ヒラギノ角ゴ Pro W3" pitchFamily="-8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FF8000"/>
          </a:solidFill>
          <a:latin typeface="Arial" charset="0"/>
          <a:ea typeface="ヒラギノ角ゴ Pro W3" pitchFamily="-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FF8000"/>
          </a:solidFill>
          <a:latin typeface="Arial" charset="0"/>
          <a:ea typeface="ヒラギノ角ゴ Pro W3" pitchFamily="-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FF8000"/>
          </a:solidFill>
          <a:latin typeface="Arial" charset="0"/>
          <a:ea typeface="ヒラギノ角ゴ Pro W3" pitchFamily="-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FF8000"/>
          </a:solidFill>
          <a:latin typeface="Arial" charset="0"/>
          <a:ea typeface="ヒラギノ角ゴ Pro W3" pitchFamily="-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nibr.no/filer/2013-5.pdf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196752"/>
            <a:ext cx="7772400" cy="1152128"/>
          </a:xfrm>
        </p:spPr>
        <p:txBody>
          <a:bodyPr/>
          <a:lstStyle/>
          <a:p>
            <a:pPr algn="ctr"/>
            <a:r>
              <a:rPr lang="nb-NO" dirty="0" smtClean="0"/>
              <a:t>”</a:t>
            </a:r>
            <a:r>
              <a:rPr lang="nb-NO" dirty="0" err="1" smtClean="0"/>
              <a:t>Byggje</a:t>
            </a:r>
            <a:r>
              <a:rPr lang="nb-NO" dirty="0" smtClean="0"/>
              <a:t> –leve – bu”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20888"/>
            <a:ext cx="6400800" cy="3217912"/>
          </a:xfrm>
        </p:spPr>
        <p:txBody>
          <a:bodyPr/>
          <a:lstStyle/>
          <a:p>
            <a:r>
              <a:rPr lang="nb-NO" sz="2800" dirty="0" smtClean="0"/>
              <a:t>Nettverksamling for fagfelta </a:t>
            </a:r>
          </a:p>
          <a:p>
            <a:r>
              <a:rPr lang="nb-NO" sz="2800" dirty="0" smtClean="0"/>
              <a:t>rus/psykisk helse</a:t>
            </a:r>
          </a:p>
          <a:p>
            <a:r>
              <a:rPr lang="nb-NO" sz="2800" dirty="0" smtClean="0"/>
              <a:t>Ålesund 12. november 2013</a:t>
            </a:r>
          </a:p>
          <a:p>
            <a:r>
              <a:rPr lang="nb-NO" sz="2800" dirty="0" smtClean="0"/>
              <a:t>Evelyn Dyb</a:t>
            </a:r>
          </a:p>
          <a:p>
            <a:r>
              <a:rPr lang="nb-NO" sz="2800" dirty="0" smtClean="0"/>
              <a:t>Norsk institutt for </a:t>
            </a:r>
            <a:r>
              <a:rPr lang="nb-NO" sz="2800" dirty="0" err="1" smtClean="0"/>
              <a:t>by-</a:t>
            </a:r>
            <a:r>
              <a:rPr lang="nb-NO" sz="2800" dirty="0" smtClean="0"/>
              <a:t> og regionforskn</a:t>
            </a:r>
            <a:r>
              <a:rPr lang="nb-NO" sz="2400" dirty="0" smtClean="0"/>
              <a:t>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43000" y="332656"/>
            <a:ext cx="7772400" cy="864096"/>
          </a:xfrm>
        </p:spPr>
        <p:txBody>
          <a:bodyPr/>
          <a:lstStyle/>
          <a:p>
            <a:r>
              <a:rPr lang="nb-NO" dirty="0" smtClean="0"/>
              <a:t>Hyppige spørsmål og svar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43000" y="1196752"/>
            <a:ext cx="7772400" cy="4899248"/>
          </a:xfrm>
        </p:spPr>
        <p:txBody>
          <a:bodyPr/>
          <a:lstStyle/>
          <a:p>
            <a:r>
              <a:rPr lang="nb-NO" dirty="0" smtClean="0"/>
              <a:t>Hvem skal registrere? Respondenten alene eller sammen med den bostedsløse</a:t>
            </a:r>
          </a:p>
          <a:p>
            <a:r>
              <a:rPr lang="nb-NO" dirty="0" smtClean="0"/>
              <a:t>Blir bostedsløse personer registrert flere ganger? Ja, noen blir det</a:t>
            </a:r>
          </a:p>
          <a:p>
            <a:r>
              <a:rPr lang="nb-NO" dirty="0" smtClean="0"/>
              <a:t>Har vår kommune fått for høyt tall? Nei, det er heller for lavt</a:t>
            </a:r>
          </a:p>
          <a:p>
            <a:r>
              <a:rPr lang="nb-NO" dirty="0" smtClean="0"/>
              <a:t>Tar ut dobbeltregistreringer</a:t>
            </a:r>
          </a:p>
          <a:p>
            <a:r>
              <a:rPr lang="nb-NO" dirty="0" smtClean="0"/>
              <a:t>Tallet for kommunen omfatter kun de personene som hører hjemme der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Antall bostedsløse</a:t>
            </a:r>
            <a:endParaRPr lang="nb-NO" dirty="0"/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251203"/>
              </p:ext>
            </p:extLst>
          </p:nvPr>
        </p:nvGraphicFramePr>
        <p:xfrm>
          <a:off x="1331641" y="1772816"/>
          <a:ext cx="5760640" cy="3888431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800199"/>
                <a:gridCol w="1944216"/>
                <a:gridCol w="2016225"/>
              </a:tblGrid>
              <a:tr h="11109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800" dirty="0">
                          <a:effectLst/>
                        </a:rPr>
                        <a:t>År</a:t>
                      </a:r>
                      <a:endParaRPr lang="nb-NO" sz="28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800" dirty="0">
                          <a:effectLst/>
                        </a:rPr>
                        <a:t>Antall bostedsløse</a:t>
                      </a:r>
                      <a:endParaRPr lang="nb-NO" sz="28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800">
                          <a:effectLst/>
                        </a:rPr>
                        <a:t>Pr. 1000 innbyggere</a:t>
                      </a:r>
                      <a:endParaRPr lang="nb-NO" sz="28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54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800" b="0" dirty="0">
                          <a:effectLst/>
                        </a:rPr>
                        <a:t>2012</a:t>
                      </a:r>
                      <a:endParaRPr lang="nb-NO" sz="2800" b="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800" dirty="0">
                          <a:effectLst/>
                        </a:rPr>
                        <a:t>6.259</a:t>
                      </a:r>
                      <a:endParaRPr lang="nb-NO" sz="28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800" dirty="0">
                          <a:effectLst/>
                        </a:rPr>
                        <a:t>1,26</a:t>
                      </a:r>
                      <a:endParaRPr lang="nb-NO" sz="28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54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800" b="0" dirty="0">
                          <a:effectLst/>
                        </a:rPr>
                        <a:t>2008</a:t>
                      </a:r>
                      <a:endParaRPr lang="nb-NO" sz="2800" b="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800" dirty="0">
                          <a:effectLst/>
                        </a:rPr>
                        <a:t>6.091</a:t>
                      </a:r>
                      <a:endParaRPr lang="nb-NO" sz="28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800" dirty="0">
                          <a:effectLst/>
                        </a:rPr>
                        <a:t>1,27</a:t>
                      </a:r>
                      <a:endParaRPr lang="nb-NO" sz="28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54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800" b="0" dirty="0">
                          <a:effectLst/>
                        </a:rPr>
                        <a:t>2005</a:t>
                      </a:r>
                      <a:endParaRPr lang="nb-NO" sz="2800" b="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800" dirty="0">
                          <a:effectLst/>
                        </a:rPr>
                        <a:t>5.496</a:t>
                      </a:r>
                      <a:endParaRPr lang="nb-NO" sz="28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800" dirty="0">
                          <a:effectLst/>
                        </a:rPr>
                        <a:t>1,19</a:t>
                      </a:r>
                      <a:endParaRPr lang="nb-NO" sz="28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54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800" b="0" dirty="0">
                          <a:effectLst/>
                        </a:rPr>
                        <a:t>2003</a:t>
                      </a:r>
                      <a:endParaRPr lang="nb-NO" sz="2800" b="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800">
                          <a:effectLst/>
                        </a:rPr>
                        <a:t>5.200</a:t>
                      </a:r>
                      <a:endParaRPr lang="nb-NO" sz="28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800" dirty="0">
                          <a:effectLst/>
                        </a:rPr>
                        <a:t>1,14</a:t>
                      </a:r>
                      <a:endParaRPr lang="nb-NO" sz="28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54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800" b="0" dirty="0">
                          <a:effectLst/>
                        </a:rPr>
                        <a:t>1996</a:t>
                      </a:r>
                      <a:endParaRPr lang="nb-NO" sz="2800" b="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800" dirty="0">
                          <a:effectLst/>
                        </a:rPr>
                        <a:t>6.200</a:t>
                      </a:r>
                      <a:endParaRPr lang="nb-NO" sz="28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800" dirty="0">
                          <a:effectLst/>
                        </a:rPr>
                        <a:t>1,5</a:t>
                      </a:r>
                      <a:endParaRPr lang="nb-NO" sz="28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337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947192"/>
          </a:xfrm>
        </p:spPr>
        <p:txBody>
          <a:bodyPr/>
          <a:lstStyle/>
          <a:p>
            <a:r>
              <a:rPr lang="nb-NO" sz="4000" dirty="0" smtClean="0"/>
              <a:t>Kjennetegn ved bostedsløse</a:t>
            </a: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43000" y="1628800"/>
            <a:ext cx="6957392" cy="4467200"/>
          </a:xfrm>
        </p:spPr>
        <p:txBody>
          <a:bodyPr/>
          <a:lstStyle/>
          <a:p>
            <a:r>
              <a:rPr lang="nb-NO" dirty="0" smtClean="0"/>
              <a:t>Flere i storbyene enn i mindre kommuner</a:t>
            </a:r>
          </a:p>
          <a:p>
            <a:r>
              <a:rPr lang="nb-NO" dirty="0" smtClean="0"/>
              <a:t>Det er bostedsløse i alle slags kommuner</a:t>
            </a:r>
          </a:p>
          <a:p>
            <a:r>
              <a:rPr lang="nb-NO" dirty="0" smtClean="0"/>
              <a:t>Sju av ti er menn – tre av ti er kvinner</a:t>
            </a:r>
          </a:p>
          <a:p>
            <a:r>
              <a:rPr lang="nb-NO" dirty="0" smtClean="0"/>
              <a:t>Fire av fem (nesten) er født i Norge</a:t>
            </a:r>
          </a:p>
          <a:p>
            <a:r>
              <a:rPr lang="nb-NO" dirty="0" smtClean="0"/>
              <a:t>En av fire er under 25 år</a:t>
            </a:r>
          </a:p>
          <a:p>
            <a:r>
              <a:rPr lang="nb-NO" dirty="0" smtClean="0"/>
              <a:t>En av fire er over 45 år</a:t>
            </a:r>
          </a:p>
          <a:p>
            <a:endParaRPr lang="nb-NO" dirty="0" smtClean="0"/>
          </a:p>
          <a:p>
            <a:endParaRPr lang="nb-NO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259632" y="297523"/>
            <a:ext cx="705678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u="none" strike="noStrike" cap="none" normalizeH="0" baseline="0" dirty="0" smtClean="0" bmk="">
                <a:ln>
                  <a:noFill/>
                </a:ln>
                <a:solidFill>
                  <a:srgbClr val="FF8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Aldersfordeling i hele befolkningen og blant bostedsløse – faktisk fordeling og trendlinje. </a:t>
            </a:r>
            <a:r>
              <a:rPr kumimoji="0" lang="nb-NO" sz="1800" u="none" strike="noStrike" cap="none" normalizeH="0" baseline="0" dirty="0" smtClean="0" bmk="">
                <a:ln>
                  <a:noFill/>
                </a:ln>
                <a:solidFill>
                  <a:srgbClr val="FF8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Prosent</a:t>
            </a:r>
            <a:endParaRPr kumimoji="0" lang="nb-NO" sz="1800" u="none" strike="noStrike" cap="none" normalizeH="0" baseline="0" dirty="0" smtClean="0">
              <a:ln>
                <a:noFill/>
              </a:ln>
              <a:solidFill>
                <a:srgbClr val="FF8000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3073" name="Diagram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340768"/>
            <a:ext cx="6768752" cy="4392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«Den typiske bostedsløse»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43000" y="1981200"/>
            <a:ext cx="6309320" cy="4114800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En mann i trettiåra, etnisk norsk, avhengig av rusmidler, har vært bostedsløs lenge, muligens en psykisk lidelse, md en viss sannsynlighet kastet ut av boligen sine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898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Kjennetegn i tall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Avhengig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rusmidler</a:t>
            </a:r>
            <a:r>
              <a:rPr lang="en-US" dirty="0" smtClean="0"/>
              <a:t> 54 %</a:t>
            </a:r>
          </a:p>
          <a:p>
            <a:r>
              <a:rPr lang="en-US" dirty="0" err="1" smtClean="0"/>
              <a:t>Psykisk</a:t>
            </a:r>
            <a:r>
              <a:rPr lang="en-US" dirty="0" smtClean="0"/>
              <a:t> </a:t>
            </a:r>
            <a:r>
              <a:rPr lang="en-US" dirty="0" err="1" smtClean="0"/>
              <a:t>sykdom</a:t>
            </a:r>
            <a:r>
              <a:rPr lang="en-US" dirty="0" smtClean="0"/>
              <a:t> 38 </a:t>
            </a:r>
            <a:r>
              <a:rPr lang="en-US" dirty="0" err="1" smtClean="0"/>
              <a:t>prosent</a:t>
            </a:r>
            <a:endParaRPr lang="en-US" dirty="0" smtClean="0"/>
          </a:p>
          <a:p>
            <a:r>
              <a:rPr lang="en-US" dirty="0" err="1" smtClean="0"/>
              <a:t>Kastet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boligen</a:t>
            </a:r>
            <a:r>
              <a:rPr lang="en-US" dirty="0" smtClean="0"/>
              <a:t> sin 26 %</a:t>
            </a:r>
          </a:p>
          <a:p>
            <a:r>
              <a:rPr lang="en-US" dirty="0" smtClean="0"/>
              <a:t>ROP-</a:t>
            </a:r>
            <a:r>
              <a:rPr lang="en-US" dirty="0" err="1" smtClean="0"/>
              <a:t>lidelse</a:t>
            </a:r>
            <a:r>
              <a:rPr lang="en-US" smtClean="0"/>
              <a:t> 25 %</a:t>
            </a:r>
            <a:endParaRPr lang="en-US" dirty="0" smtClean="0"/>
          </a:p>
          <a:p>
            <a:r>
              <a:rPr lang="en-US" dirty="0" err="1" smtClean="0"/>
              <a:t>Utskrevet</a:t>
            </a:r>
            <a:r>
              <a:rPr lang="en-US" dirty="0" smtClean="0"/>
              <a:t> </a:t>
            </a:r>
            <a:r>
              <a:rPr lang="en-US" dirty="0" err="1" smtClean="0"/>
              <a:t>fra</a:t>
            </a:r>
            <a:r>
              <a:rPr lang="en-US" dirty="0" smtClean="0"/>
              <a:t> </a:t>
            </a:r>
            <a:r>
              <a:rPr lang="en-US" dirty="0" err="1" smtClean="0"/>
              <a:t>institusjon</a:t>
            </a:r>
            <a:r>
              <a:rPr lang="en-US" dirty="0" smtClean="0"/>
              <a:t> 15 %</a:t>
            </a:r>
          </a:p>
          <a:p>
            <a:r>
              <a:rPr lang="en-US" dirty="0" smtClean="0"/>
              <a:t>Venter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behandling</a:t>
            </a:r>
            <a:r>
              <a:rPr lang="en-US" dirty="0" smtClean="0"/>
              <a:t> 15 %</a:t>
            </a:r>
          </a:p>
          <a:p>
            <a:r>
              <a:rPr lang="en-US" dirty="0" err="1" smtClean="0"/>
              <a:t>Individuell</a:t>
            </a:r>
            <a:r>
              <a:rPr lang="en-US" dirty="0" smtClean="0"/>
              <a:t> plan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208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947192"/>
          </a:xfrm>
        </p:spPr>
        <p:txBody>
          <a:bodyPr/>
          <a:lstStyle/>
          <a:p>
            <a:r>
              <a:rPr lang="nb-NO" sz="4000" dirty="0" smtClean="0"/>
              <a:t>Profil – rus og psykisk lidelse</a:t>
            </a: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43000" y="1556792"/>
            <a:ext cx="7772400" cy="4539208"/>
          </a:xfrm>
        </p:spPr>
        <p:txBody>
          <a:bodyPr/>
          <a:lstStyle/>
          <a:p>
            <a:r>
              <a:rPr lang="nb-NO" dirty="0" smtClean="0"/>
              <a:t>Samme aldersprofil som gruppa ellers</a:t>
            </a:r>
          </a:p>
          <a:p>
            <a:pPr marL="0" indent="0">
              <a:buNone/>
            </a:pPr>
            <a:r>
              <a:rPr lang="nb-NO" dirty="0" smtClean="0"/>
              <a:t>	- en av fire er under 25 år</a:t>
            </a:r>
          </a:p>
          <a:p>
            <a:r>
              <a:rPr lang="nb-NO" dirty="0" smtClean="0"/>
              <a:t>Ni av ti er menn </a:t>
            </a:r>
          </a:p>
          <a:p>
            <a:r>
              <a:rPr lang="nb-NO" dirty="0" smtClean="0"/>
              <a:t>Ni av ti er enslige</a:t>
            </a:r>
          </a:p>
          <a:p>
            <a:r>
              <a:rPr lang="nb-NO" dirty="0" smtClean="0"/>
              <a:t>Ni av ti er født i Norge</a:t>
            </a:r>
          </a:p>
          <a:p>
            <a:r>
              <a:rPr lang="nb-NO" dirty="0" smtClean="0"/>
              <a:t>Tre av fire har en lengre historie med bostedsløshet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3469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 smtClean="0"/>
              <a:t>Inntektskilder – personer med rusavhengighet og psykisk lidelse og alle</a:t>
            </a:r>
            <a:endParaRPr lang="nb-NO" sz="32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6161111"/>
              </p:ext>
            </p:extLst>
          </p:nvPr>
        </p:nvGraphicFramePr>
        <p:xfrm>
          <a:off x="1115616" y="1981200"/>
          <a:ext cx="7799784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 smtClean="0"/>
              <a:t>Oppholdssteder – personer med rusavhengighet og psykisk lidelse </a:t>
            </a:r>
            <a:endParaRPr lang="nb-NO" sz="32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9723690"/>
              </p:ext>
            </p:extLst>
          </p:nvPr>
        </p:nvGraphicFramePr>
        <p:xfrm>
          <a:off x="1143000" y="1844675"/>
          <a:ext cx="7772400" cy="4251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731168"/>
          </a:xfrm>
        </p:spPr>
        <p:txBody>
          <a:bodyPr/>
          <a:lstStyle/>
          <a:p>
            <a:r>
              <a:rPr lang="nb-NO" dirty="0" smtClean="0"/>
              <a:t>Historikk som bostedsløs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1115616" y="1484784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Hovedpunktene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43000" y="1772816"/>
            <a:ext cx="6813376" cy="4323184"/>
          </a:xfrm>
        </p:spPr>
        <p:txBody>
          <a:bodyPr/>
          <a:lstStyle/>
          <a:p>
            <a:r>
              <a:rPr lang="nb-NO" dirty="0" smtClean="0"/>
              <a:t>Bolig som velferdsgode og boligpolitikk for vanskeligstilte på boligmarkedet </a:t>
            </a:r>
          </a:p>
          <a:p>
            <a:r>
              <a:rPr lang="nb-NO" dirty="0" smtClean="0"/>
              <a:t>Bostedsløshet – vekt på personer med rus og psykisk lidelse</a:t>
            </a:r>
          </a:p>
          <a:p>
            <a:r>
              <a:rPr lang="nb-NO" dirty="0" smtClean="0"/>
              <a:t>Tiltak – hva sier St. meld 17?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43000" y="332656"/>
            <a:ext cx="7772400" cy="648072"/>
          </a:xfrm>
        </p:spPr>
        <p:txBody>
          <a:bodyPr/>
          <a:lstStyle/>
          <a:p>
            <a:r>
              <a:rPr lang="nb-NO" sz="4000" dirty="0" smtClean="0"/>
              <a:t>Bostedsløse med barn</a:t>
            </a: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43000" y="1196752"/>
            <a:ext cx="6813376" cy="4899248"/>
          </a:xfrm>
        </p:spPr>
        <p:txBody>
          <a:bodyPr/>
          <a:lstStyle/>
          <a:p>
            <a:r>
              <a:rPr lang="nb-NO" sz="3000" dirty="0" smtClean="0"/>
              <a:t>29 prosent av bostedsløse har barn &lt;18 år</a:t>
            </a:r>
          </a:p>
          <a:p>
            <a:r>
              <a:rPr lang="nb-NO" sz="3000" dirty="0" smtClean="0"/>
              <a:t>En av fire som har barn er bostedsløs sammen med barnet/barna</a:t>
            </a:r>
          </a:p>
          <a:p>
            <a:r>
              <a:rPr lang="nb-NO" sz="3000" dirty="0" smtClean="0"/>
              <a:t>En av fem som har barn har daglig omsorg</a:t>
            </a:r>
          </a:p>
          <a:p>
            <a:r>
              <a:rPr lang="nb-NO" sz="3000" dirty="0" smtClean="0"/>
              <a:t>Fem prosent som har barn har delt omsorg</a:t>
            </a:r>
          </a:p>
          <a:p>
            <a:r>
              <a:rPr lang="nb-NO" sz="3000" dirty="0" smtClean="0"/>
              <a:t>30 prosent som har barn har samværsrett med barna sin</a:t>
            </a:r>
            <a:r>
              <a:rPr lang="nb-NO" sz="2800" dirty="0" smtClean="0"/>
              <a:t>e</a:t>
            </a:r>
          </a:p>
          <a:p>
            <a:endParaRPr lang="nb-NO" sz="2800" dirty="0" smtClean="0"/>
          </a:p>
          <a:p>
            <a:endParaRPr lang="nb-NO" sz="2800" dirty="0" smtClean="0"/>
          </a:p>
          <a:p>
            <a:pPr>
              <a:buNone/>
            </a:pPr>
            <a:endParaRPr lang="nb-NO" dirty="0" smtClean="0"/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875184"/>
          </a:xfrm>
        </p:spPr>
        <p:txBody>
          <a:bodyPr/>
          <a:lstStyle/>
          <a:p>
            <a:r>
              <a:rPr lang="en-US" sz="4000" dirty="0" err="1" smtClean="0"/>
              <a:t>Bostedsløse</a:t>
            </a:r>
            <a:r>
              <a:rPr lang="en-US" sz="4000" dirty="0" smtClean="0"/>
              <a:t> </a:t>
            </a:r>
            <a:r>
              <a:rPr lang="en-US" sz="4000" dirty="0" err="1" smtClean="0"/>
              <a:t>sammen</a:t>
            </a:r>
            <a:r>
              <a:rPr lang="en-US" sz="4000" dirty="0" smtClean="0"/>
              <a:t> med </a:t>
            </a:r>
            <a:r>
              <a:rPr lang="en-US" sz="4000" dirty="0" err="1" smtClean="0"/>
              <a:t>barna</a:t>
            </a:r>
            <a:endParaRPr lang="en-US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43000" y="1556792"/>
            <a:ext cx="7772400" cy="4539208"/>
          </a:xfrm>
        </p:spPr>
        <p:txBody>
          <a:bodyPr/>
          <a:lstStyle/>
          <a:p>
            <a:r>
              <a:rPr lang="nb-NO" dirty="0" smtClean="0"/>
              <a:t>357 foreldre med  til sammen 679 barn</a:t>
            </a:r>
          </a:p>
          <a:p>
            <a:r>
              <a:rPr lang="nb-NO" dirty="0" smtClean="0"/>
              <a:t>De fleste er kvinner (77 %)</a:t>
            </a:r>
          </a:p>
          <a:p>
            <a:r>
              <a:rPr lang="nb-NO" dirty="0" smtClean="0"/>
              <a:t>Over halvparten er født utenfor Norge</a:t>
            </a:r>
          </a:p>
          <a:p>
            <a:pPr marL="0" indent="0">
              <a:buNone/>
            </a:pPr>
            <a:r>
              <a:rPr lang="nb-NO" dirty="0" smtClean="0"/>
              <a:t>	Afrika og Asia dominerer</a:t>
            </a:r>
          </a:p>
          <a:p>
            <a:r>
              <a:rPr lang="nb-NO" dirty="0" smtClean="0"/>
              <a:t>Mange bor i krisesenter</a:t>
            </a:r>
          </a:p>
          <a:p>
            <a:r>
              <a:rPr lang="nb-NO" dirty="0" smtClean="0"/>
              <a:t>Lite rus og psykiske helseproblemer</a:t>
            </a:r>
          </a:p>
          <a:p>
            <a:r>
              <a:rPr lang="nb-NO" dirty="0" smtClean="0"/>
              <a:t>Mange samlivsbrudd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46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1743" y="654573"/>
            <a:ext cx="3880337" cy="5510732"/>
          </a:xfrm>
          <a:prstGeom prst="rect">
            <a:avLst/>
          </a:prstGeom>
          <a:noFill/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4" name="TekstSylinder 3"/>
          <p:cNvSpPr txBox="1"/>
          <p:nvPr/>
        </p:nvSpPr>
        <p:spPr>
          <a:xfrm>
            <a:off x="5796136" y="2924944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/>
              <a:t>NIBR-rapport 2013:5</a:t>
            </a:r>
          </a:p>
          <a:p>
            <a:r>
              <a:rPr lang="nb-NO" sz="1600" dirty="0" smtClean="0">
                <a:hlinkClick r:id="rId4"/>
              </a:rPr>
              <a:t>www.nibr.no/filer/2013-5.pdf</a:t>
            </a:r>
            <a:r>
              <a:rPr lang="nb-NO" sz="1600" dirty="0" smtClean="0"/>
              <a:t> </a:t>
            </a:r>
            <a:endParaRPr lang="nb-NO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for </a:t>
            </a:r>
            <a:r>
              <a:rPr lang="en-US" dirty="0" err="1" smtClean="0"/>
              <a:t>boligsosialt</a:t>
            </a:r>
            <a:r>
              <a:rPr lang="en-US" dirty="0" smtClean="0"/>
              <a:t> </a:t>
            </a:r>
            <a:r>
              <a:rPr lang="en-US" dirty="0" err="1" smtClean="0"/>
              <a:t>arbeid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Bygge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tidligere</a:t>
            </a:r>
            <a:r>
              <a:rPr lang="en-US" dirty="0" smtClean="0"/>
              <a:t> </a:t>
            </a:r>
            <a:r>
              <a:rPr lang="en-US" dirty="0" err="1" smtClean="0"/>
              <a:t>satsinger</a:t>
            </a:r>
            <a:endParaRPr lang="en-US" dirty="0" smtClean="0"/>
          </a:p>
          <a:p>
            <a:r>
              <a:rPr lang="en-US" dirty="0" err="1" smtClean="0"/>
              <a:t>Gjeldende</a:t>
            </a:r>
            <a:r>
              <a:rPr lang="en-US" dirty="0" smtClean="0"/>
              <a:t> </a:t>
            </a:r>
            <a:r>
              <a:rPr lang="en-US" dirty="0" err="1" smtClean="0"/>
              <a:t>fra</a:t>
            </a:r>
            <a:r>
              <a:rPr lang="en-US" dirty="0" smtClean="0"/>
              <a:t> 2014</a:t>
            </a:r>
          </a:p>
          <a:p>
            <a:r>
              <a:rPr lang="en-US" dirty="0" err="1" smtClean="0"/>
              <a:t>Synliggjøre</a:t>
            </a:r>
            <a:r>
              <a:rPr lang="en-US" dirty="0" smtClean="0"/>
              <a:t> </a:t>
            </a:r>
            <a:r>
              <a:rPr lang="en-US" dirty="0" err="1" smtClean="0"/>
              <a:t>ansvarforhold</a:t>
            </a:r>
            <a:endParaRPr lang="en-US" dirty="0" smtClean="0"/>
          </a:p>
          <a:p>
            <a:r>
              <a:rPr lang="en-US" dirty="0" err="1" smtClean="0"/>
              <a:t>Samle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målrette</a:t>
            </a:r>
            <a:r>
              <a:rPr lang="en-US" dirty="0" smtClean="0"/>
              <a:t> </a:t>
            </a:r>
            <a:r>
              <a:rPr lang="en-US" dirty="0" err="1" smtClean="0"/>
              <a:t>offentlig</a:t>
            </a:r>
            <a:r>
              <a:rPr lang="en-US" dirty="0" smtClean="0"/>
              <a:t> </a:t>
            </a:r>
            <a:r>
              <a:rPr lang="en-US" dirty="0" err="1" smtClean="0"/>
              <a:t>innsats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statlig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kommunalt</a:t>
            </a:r>
            <a:r>
              <a:rPr lang="en-US" dirty="0" smtClean="0"/>
              <a:t> </a:t>
            </a:r>
            <a:r>
              <a:rPr lang="en-US" dirty="0" err="1" smtClean="0"/>
              <a:t>nivå</a:t>
            </a:r>
            <a:endParaRPr lang="en-US" dirty="0" smtClean="0"/>
          </a:p>
          <a:p>
            <a:r>
              <a:rPr lang="en-US" dirty="0" err="1" smtClean="0"/>
              <a:t>Kompetanse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boligsosailt</a:t>
            </a:r>
            <a:r>
              <a:rPr lang="en-US" dirty="0" smtClean="0"/>
              <a:t> </a:t>
            </a:r>
            <a:r>
              <a:rPr lang="en-US" dirty="0" err="1" smtClean="0"/>
              <a:t>arbeid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8752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 smtClean="0"/>
              <a:t>Grupper - barnefamilier</a:t>
            </a: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43000" y="1700808"/>
            <a:ext cx="7772400" cy="4395192"/>
          </a:xfrm>
        </p:spPr>
        <p:txBody>
          <a:bodyPr/>
          <a:lstStyle/>
          <a:p>
            <a:pPr marL="0" indent="0">
              <a:buNone/>
            </a:pPr>
            <a:r>
              <a:rPr lang="nb-NO" sz="3600" dirty="0" smtClean="0"/>
              <a:t>Vanskeligstilte barnefamilier</a:t>
            </a:r>
          </a:p>
          <a:p>
            <a:r>
              <a:rPr lang="nb-NO" dirty="0" smtClean="0"/>
              <a:t>Forebygge og motvirke dårlige boforhold</a:t>
            </a:r>
          </a:p>
          <a:p>
            <a:r>
              <a:rPr lang="nb-NO" dirty="0" smtClean="0"/>
              <a:t>Kommunale utleieboliger i bomiljø som er tilpassa barnefamilier</a:t>
            </a:r>
          </a:p>
          <a:p>
            <a:r>
              <a:rPr lang="nb-NO" dirty="0" smtClean="0"/>
              <a:t>Hjelp til «fra leie til eie»</a:t>
            </a:r>
          </a:p>
          <a:p>
            <a:r>
              <a:rPr lang="nb-NO" dirty="0" smtClean="0"/>
              <a:t>Varsling ved fare for utkastelser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042747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875184"/>
          </a:xfrm>
        </p:spPr>
        <p:txBody>
          <a:bodyPr/>
          <a:lstStyle/>
          <a:p>
            <a:r>
              <a:rPr lang="en-US" sz="4000" dirty="0" smtClean="0"/>
              <a:t>Andre </a:t>
            </a:r>
            <a:r>
              <a:rPr lang="en-US" sz="4000" dirty="0" err="1" smtClean="0"/>
              <a:t>grupper</a:t>
            </a:r>
            <a:r>
              <a:rPr lang="en-US" sz="4000" dirty="0" smtClean="0"/>
              <a:t> </a:t>
            </a:r>
            <a:r>
              <a:rPr lang="en-US" sz="4000" dirty="0" err="1" smtClean="0"/>
              <a:t>vanskeligstilte</a:t>
            </a:r>
            <a:endParaRPr lang="en-US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43000" y="1700808"/>
            <a:ext cx="7772400" cy="4395192"/>
          </a:xfrm>
        </p:spPr>
        <p:txBody>
          <a:bodyPr/>
          <a:lstStyle/>
          <a:p>
            <a:r>
              <a:rPr lang="en-US" dirty="0" err="1" smtClean="0"/>
              <a:t>Utsatte</a:t>
            </a:r>
            <a:r>
              <a:rPr lang="en-US" dirty="0" smtClean="0"/>
              <a:t> </a:t>
            </a:r>
            <a:r>
              <a:rPr lang="en-US" dirty="0" err="1" smtClean="0"/>
              <a:t>unge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overganger</a:t>
            </a:r>
            <a:r>
              <a:rPr lang="en-US" dirty="0" smtClean="0"/>
              <a:t> – </a:t>
            </a:r>
            <a:r>
              <a:rPr lang="en-US" dirty="0" err="1" smtClean="0"/>
              <a:t>utfordringer</a:t>
            </a:r>
            <a:r>
              <a:rPr lang="en-US" dirty="0" smtClean="0"/>
              <a:t> med </a:t>
            </a:r>
            <a:r>
              <a:rPr lang="en-US" dirty="0" err="1" smtClean="0"/>
              <a:t>bolig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de </a:t>
            </a:r>
            <a:r>
              <a:rPr lang="en-US" dirty="0" err="1" smtClean="0"/>
              <a:t>mest</a:t>
            </a:r>
            <a:r>
              <a:rPr lang="en-US" dirty="0" smtClean="0"/>
              <a:t> </a:t>
            </a:r>
            <a:r>
              <a:rPr lang="en-US" dirty="0" err="1" smtClean="0"/>
              <a:t>vanskeligstilte</a:t>
            </a:r>
            <a:r>
              <a:rPr lang="en-US" dirty="0" smtClean="0"/>
              <a:t> – </a:t>
            </a:r>
            <a:r>
              <a:rPr lang="en-US" dirty="0" err="1" smtClean="0"/>
              <a:t>unge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smtClean="0"/>
              <a:t> 	</a:t>
            </a:r>
            <a:r>
              <a:rPr lang="en-US" dirty="0" err="1" smtClean="0"/>
              <a:t>randsonen</a:t>
            </a:r>
            <a:endParaRPr lang="en-US" dirty="0" smtClean="0"/>
          </a:p>
          <a:p>
            <a:r>
              <a:rPr lang="en-US" dirty="0" err="1" smtClean="0"/>
              <a:t>Flyktninger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enslige</a:t>
            </a:r>
            <a:r>
              <a:rPr lang="en-US" dirty="0" smtClean="0"/>
              <a:t> </a:t>
            </a:r>
            <a:r>
              <a:rPr lang="en-US" dirty="0" err="1" smtClean="0"/>
              <a:t>mindreårige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9415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Innretting</a:t>
            </a:r>
            <a:r>
              <a:rPr lang="en-US" sz="4000" dirty="0" smtClean="0"/>
              <a:t> </a:t>
            </a:r>
            <a:r>
              <a:rPr lang="en-US" sz="4000" dirty="0" err="1" smtClean="0"/>
              <a:t>på</a:t>
            </a:r>
            <a:r>
              <a:rPr lang="en-US" sz="4000" dirty="0" smtClean="0"/>
              <a:t> </a:t>
            </a:r>
            <a:r>
              <a:rPr lang="en-US" sz="4000" dirty="0" err="1" smtClean="0"/>
              <a:t>strategien</a:t>
            </a:r>
            <a:endParaRPr lang="en-US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43000" y="1556792"/>
            <a:ext cx="7772400" cy="4539208"/>
          </a:xfrm>
        </p:spPr>
        <p:txBody>
          <a:bodyPr/>
          <a:lstStyle/>
          <a:p>
            <a:r>
              <a:rPr lang="en-US" dirty="0" err="1" smtClean="0"/>
              <a:t>Boligledet</a:t>
            </a:r>
            <a:r>
              <a:rPr lang="en-US" dirty="0" smtClean="0"/>
              <a:t> </a:t>
            </a:r>
            <a:r>
              <a:rPr lang="en-US" dirty="0" err="1" smtClean="0"/>
              <a:t>arbeid</a:t>
            </a:r>
            <a:r>
              <a:rPr lang="en-US" dirty="0" smtClean="0"/>
              <a:t> med </a:t>
            </a:r>
            <a:r>
              <a:rPr lang="en-US" dirty="0" err="1" smtClean="0"/>
              <a:t>bostedsløse</a:t>
            </a:r>
            <a:endParaRPr lang="en-US" dirty="0" smtClean="0"/>
          </a:p>
          <a:p>
            <a:r>
              <a:rPr lang="en-US" dirty="0" smtClean="0"/>
              <a:t>“Housing First”</a:t>
            </a:r>
          </a:p>
          <a:p>
            <a:r>
              <a:rPr lang="en-US" dirty="0" err="1" smtClean="0"/>
              <a:t>Oppfølging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mestring</a:t>
            </a:r>
            <a:endParaRPr lang="en-US" dirty="0" smtClean="0"/>
          </a:p>
          <a:p>
            <a:r>
              <a:rPr lang="en-US" dirty="0" err="1" smtClean="0"/>
              <a:t>Bolig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del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individuell</a:t>
            </a:r>
            <a:r>
              <a:rPr lang="en-US" dirty="0" smtClean="0"/>
              <a:t> plan</a:t>
            </a:r>
          </a:p>
          <a:p>
            <a:r>
              <a:rPr lang="en-US" dirty="0" err="1" smtClean="0"/>
              <a:t>Overganger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fengsel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institusjon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barnevern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530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43000" y="332656"/>
            <a:ext cx="7772400" cy="1008112"/>
          </a:xfrm>
        </p:spPr>
        <p:txBody>
          <a:bodyPr/>
          <a:lstStyle/>
          <a:p>
            <a:r>
              <a:rPr lang="nb-NO" dirty="0" smtClean="0"/>
              <a:t>Mål for boligpolitikken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43000" y="1268760"/>
            <a:ext cx="6597352" cy="4827240"/>
          </a:xfrm>
        </p:spPr>
        <p:txBody>
          <a:bodyPr/>
          <a:lstStyle/>
          <a:p>
            <a:r>
              <a:rPr lang="nb-NO" dirty="0" smtClean="0"/>
              <a:t>Boliger for alle i gode bomiljø</a:t>
            </a:r>
          </a:p>
          <a:p>
            <a:pPr>
              <a:buNone/>
            </a:pPr>
            <a:r>
              <a:rPr lang="nb-NO" dirty="0" smtClean="0"/>
              <a:t>	</a:t>
            </a:r>
            <a:r>
              <a:rPr lang="nb-NO" sz="2800" dirty="0" smtClean="0"/>
              <a:t>planlegging – effektivitet - tilgjengelighet</a:t>
            </a:r>
          </a:p>
          <a:p>
            <a:r>
              <a:rPr lang="nb-NO" dirty="0" smtClean="0"/>
              <a:t>Trygg etablering i eid eller leid bolig</a:t>
            </a:r>
          </a:p>
          <a:p>
            <a:pPr>
              <a:buNone/>
            </a:pPr>
            <a:r>
              <a:rPr lang="nb-NO" dirty="0" smtClean="0"/>
              <a:t>	</a:t>
            </a:r>
            <a:r>
              <a:rPr lang="nb-NO" sz="2800" dirty="0" smtClean="0"/>
              <a:t>støtte kjøp av bolig – tryggere leieforhold –økonomiske virkemidler – lovverk </a:t>
            </a:r>
            <a:endParaRPr lang="nb-NO" dirty="0" smtClean="0"/>
          </a:p>
          <a:p>
            <a:r>
              <a:rPr lang="nb-NO" dirty="0" err="1" smtClean="0"/>
              <a:t>Boforhold</a:t>
            </a:r>
            <a:r>
              <a:rPr lang="nb-NO" dirty="0" smtClean="0"/>
              <a:t> som fremmer velferd og deltakelse</a:t>
            </a:r>
          </a:p>
          <a:p>
            <a:pPr>
              <a:buNone/>
            </a:pPr>
            <a:r>
              <a:rPr lang="nb-NO" dirty="0" smtClean="0"/>
              <a:t>	</a:t>
            </a:r>
            <a:r>
              <a:rPr lang="nb-NO" sz="2800" dirty="0" smtClean="0"/>
              <a:t>- boligsosialt arbeid – utsatte grupper </a:t>
            </a:r>
          </a:p>
          <a:p>
            <a:pPr>
              <a:buNone/>
            </a:pPr>
            <a:endParaRPr lang="nb-N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43000" y="332656"/>
            <a:ext cx="7772400" cy="864096"/>
          </a:xfrm>
        </p:spPr>
        <p:txBody>
          <a:bodyPr/>
          <a:lstStyle/>
          <a:p>
            <a:r>
              <a:rPr lang="nb-NO" dirty="0" smtClean="0"/>
              <a:t>Bolig som velferdsgode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43000" y="1268760"/>
            <a:ext cx="7772400" cy="4827240"/>
          </a:xfrm>
        </p:spPr>
        <p:txBody>
          <a:bodyPr/>
          <a:lstStyle/>
          <a:p>
            <a:r>
              <a:rPr lang="nb-NO" dirty="0" smtClean="0"/>
              <a:t>Den vaklende pilaren under velferdsstaten</a:t>
            </a:r>
          </a:p>
          <a:p>
            <a:pPr>
              <a:buNone/>
            </a:pPr>
            <a:r>
              <a:rPr lang="nb-NO" dirty="0" smtClean="0"/>
              <a:t>	</a:t>
            </a:r>
            <a:r>
              <a:rPr lang="nb-NO" sz="2400" dirty="0" smtClean="0"/>
              <a:t>helsetjenester – utdanning – pensjoner – (bolig)</a:t>
            </a:r>
          </a:p>
          <a:p>
            <a:r>
              <a:rPr lang="nb-NO" dirty="0" smtClean="0"/>
              <a:t>”En nasjon av boligeiere”</a:t>
            </a:r>
          </a:p>
          <a:p>
            <a:pPr>
              <a:buNone/>
            </a:pPr>
            <a:r>
              <a:rPr lang="nb-NO" sz="2800" dirty="0" smtClean="0"/>
              <a:t>	</a:t>
            </a:r>
            <a:r>
              <a:rPr lang="nb-NO" sz="2400" dirty="0" smtClean="0"/>
              <a:t>Fire av fem (80 %) bor i eid bolig</a:t>
            </a:r>
          </a:p>
          <a:p>
            <a:pPr>
              <a:buNone/>
            </a:pPr>
            <a:r>
              <a:rPr lang="nb-NO" sz="2400" dirty="0" smtClean="0"/>
              <a:t>	15 % privat leie – enkeltboliger, få profesjonelle</a:t>
            </a:r>
          </a:p>
          <a:p>
            <a:pPr>
              <a:buNone/>
            </a:pPr>
            <a:r>
              <a:rPr lang="nb-NO" sz="2400" dirty="0" smtClean="0"/>
              <a:t>	5 % offentlig eide boliger (1,5 % vanskeligstilte)</a:t>
            </a:r>
          </a:p>
          <a:p>
            <a:r>
              <a:rPr lang="nb-NO" dirty="0" smtClean="0"/>
              <a:t>”Bustad er først og fremst </a:t>
            </a:r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dirty="0" err="1" smtClean="0"/>
              <a:t>personleg</a:t>
            </a:r>
            <a:r>
              <a:rPr lang="nb-NO" dirty="0" smtClean="0"/>
              <a:t> ansvar” </a:t>
            </a:r>
            <a:r>
              <a:rPr lang="nb-NO" sz="2400" dirty="0" smtClean="0"/>
              <a:t>Meld. St. 17</a:t>
            </a:r>
          </a:p>
          <a:p>
            <a:pPr>
              <a:buNone/>
            </a:pPr>
            <a:endParaRPr lang="nb-NO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803176"/>
          </a:xfrm>
        </p:spPr>
        <p:txBody>
          <a:bodyPr/>
          <a:lstStyle/>
          <a:p>
            <a:r>
              <a:rPr lang="nb-NO" dirty="0" smtClean="0"/>
              <a:t>Bolig – hjem – bostedsløs </a:t>
            </a:r>
            <a:endParaRPr lang="nb-NO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613048"/>
            <a:ext cx="5256584" cy="4435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43000" y="260648"/>
            <a:ext cx="7772400" cy="720080"/>
          </a:xfrm>
        </p:spPr>
        <p:txBody>
          <a:bodyPr/>
          <a:lstStyle/>
          <a:p>
            <a:r>
              <a:rPr lang="nb-NO" sz="4000" dirty="0" smtClean="0"/>
              <a:t>En bostedsløs person - definisjon</a:t>
            </a: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43000" y="1052736"/>
            <a:ext cx="7461448" cy="5043264"/>
          </a:xfrm>
        </p:spPr>
        <p:txBody>
          <a:bodyPr/>
          <a:lstStyle/>
          <a:p>
            <a:pPr>
              <a:buNone/>
            </a:pPr>
            <a:r>
              <a:rPr lang="nb-NO" dirty="0" smtClean="0"/>
              <a:t>Ikke disponerer egen eid eller leid bolig og er i en av følgende situasjoner:</a:t>
            </a:r>
          </a:p>
          <a:p>
            <a:r>
              <a:rPr lang="nb-NO" sz="2800" dirty="0" smtClean="0"/>
              <a:t>mangler tak over hodet kommende natt</a:t>
            </a:r>
          </a:p>
          <a:p>
            <a:r>
              <a:rPr lang="nb-NO" sz="2800" dirty="0" smtClean="0"/>
              <a:t>henvist til akutt eller midlertidig </a:t>
            </a:r>
            <a:r>
              <a:rPr lang="nb-NO" sz="2800" dirty="0" err="1" smtClean="0"/>
              <a:t>botilbud</a:t>
            </a:r>
            <a:endParaRPr lang="nb-NO" sz="2800" dirty="0" smtClean="0"/>
          </a:p>
          <a:p>
            <a:r>
              <a:rPr lang="nb-NO" sz="2800" dirty="0" smtClean="0"/>
              <a:t>under kriminalomsorgen, skal løslates innen to mnd</a:t>
            </a:r>
          </a:p>
          <a:p>
            <a:r>
              <a:rPr lang="nb-NO" sz="2800" dirty="0" smtClean="0"/>
              <a:t>i institusjon, skal utskrives innen to mnd</a:t>
            </a:r>
          </a:p>
          <a:p>
            <a:r>
              <a:rPr lang="nb-NO" sz="2800" dirty="0" smtClean="0"/>
              <a:t>Oppholder seg midlertidig hos venner, kjente og slektninger</a:t>
            </a:r>
          </a:p>
          <a:p>
            <a:r>
              <a:rPr lang="nb-NO" sz="2800" dirty="0" smtClean="0"/>
              <a:t>(ikke bostedsløs: bor varig hos familie/pårørende)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43000" y="404664"/>
            <a:ext cx="7772400" cy="648072"/>
          </a:xfrm>
        </p:spPr>
        <p:txBody>
          <a:bodyPr/>
          <a:lstStyle/>
          <a:p>
            <a:r>
              <a:rPr lang="nb-NO" dirty="0" smtClean="0"/>
              <a:t>Slik kartlegger vi bostedsløse: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43000" y="1196752"/>
            <a:ext cx="7772400" cy="4899248"/>
          </a:xfrm>
        </p:spPr>
        <p:txBody>
          <a:bodyPr/>
          <a:lstStyle/>
          <a:p>
            <a:r>
              <a:rPr lang="nb-NO" dirty="0" smtClean="0"/>
              <a:t>To trinn:</a:t>
            </a:r>
          </a:p>
          <a:p>
            <a:pPr>
              <a:buNone/>
            </a:pPr>
            <a:r>
              <a:rPr lang="nb-NO" dirty="0" smtClean="0"/>
              <a:t>	- oversikt over respondentene (1499)</a:t>
            </a:r>
          </a:p>
          <a:p>
            <a:pPr>
              <a:buNone/>
            </a:pPr>
            <a:r>
              <a:rPr lang="nb-NO" dirty="0" smtClean="0"/>
              <a:t>	- kommuner (124)</a:t>
            </a:r>
          </a:p>
          <a:p>
            <a:r>
              <a:rPr lang="nb-NO" dirty="0" smtClean="0"/>
              <a:t>Respondentene kartlegger bostedsløse personer</a:t>
            </a:r>
          </a:p>
          <a:p>
            <a:pPr>
              <a:buNone/>
            </a:pPr>
            <a:r>
              <a:rPr lang="nb-NO" dirty="0" smtClean="0"/>
              <a:t>	- registreringsskjema, et for hver bostedsløs person</a:t>
            </a:r>
          </a:p>
          <a:p>
            <a:pPr>
              <a:buNone/>
            </a:pPr>
            <a:r>
              <a:rPr lang="nb-NO" dirty="0" smtClean="0"/>
              <a:t>	- uke 48; gir et tverrsnitt av bostedsløse i Norge</a:t>
            </a:r>
          </a:p>
          <a:p>
            <a:pPr>
              <a:buNone/>
            </a:pPr>
            <a:r>
              <a:rPr lang="nb-NO" dirty="0" smtClean="0"/>
              <a:t>	</a:t>
            </a:r>
          </a:p>
          <a:p>
            <a:pPr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6891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4664"/>
            <a:ext cx="4105275" cy="609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81513" y="620713"/>
            <a:ext cx="3995737" cy="623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1159024"/>
          </a:xfrm>
        </p:spPr>
        <p:txBody>
          <a:bodyPr/>
          <a:lstStyle/>
          <a:p>
            <a:r>
              <a:rPr lang="nb-NO" sz="2000" dirty="0" smtClean="0"/>
              <a:t>Ålesund (40.000 +), Molde, Kristiansund (10.000 +), Haram, Hareid, Norddal, Stordal, Aukra, Smøla</a:t>
            </a:r>
            <a:endParaRPr lang="nb-NO" sz="2000" dirty="0"/>
          </a:p>
        </p:txBody>
      </p:sp>
      <p:pic>
        <p:nvPicPr>
          <p:cNvPr id="5" name="Picture 4" descr="R:\BostedTelling2012\Spskjema_info\100MEDIA_IMAG009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0082" r="10082"/>
          <a:stretch>
            <a:fillRect/>
          </a:stretch>
        </p:blipFill>
        <p:spPr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IBR-Presentasjon-farget tittel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Garamond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NIBR-Presentasjon-farget tittel</Template>
  <TotalTime>1637</TotalTime>
  <Words>873</Words>
  <Application>Microsoft Office PowerPoint</Application>
  <PresentationFormat>Skjermfremvisning (4:3)</PresentationFormat>
  <Paragraphs>209</Paragraphs>
  <Slides>26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26</vt:i4>
      </vt:variant>
    </vt:vector>
  </HeadingPairs>
  <TitlesOfParts>
    <vt:vector size="27" baseType="lpstr">
      <vt:lpstr>NIBR-Presentasjon-farget tittel</vt:lpstr>
      <vt:lpstr>”Byggje –leve – bu”</vt:lpstr>
      <vt:lpstr>Hovedpunktene </vt:lpstr>
      <vt:lpstr>Mål for boligpolitikken</vt:lpstr>
      <vt:lpstr>Bolig som velferdsgode</vt:lpstr>
      <vt:lpstr>Bolig – hjem – bostedsløs </vt:lpstr>
      <vt:lpstr>En bostedsløs person - definisjon</vt:lpstr>
      <vt:lpstr>Slik kartlegger vi bostedsløse:</vt:lpstr>
      <vt:lpstr>PowerPoint-presentasjon</vt:lpstr>
      <vt:lpstr>PowerPoint-presentasjon</vt:lpstr>
      <vt:lpstr>Hyppige spørsmål og svar</vt:lpstr>
      <vt:lpstr>Antall bostedsløse</vt:lpstr>
      <vt:lpstr>Kjennetegn ved bostedsløse</vt:lpstr>
      <vt:lpstr>PowerPoint-presentasjon</vt:lpstr>
      <vt:lpstr>«Den typiske bostedsløse»</vt:lpstr>
      <vt:lpstr>Kjennetegn i tall</vt:lpstr>
      <vt:lpstr>Profil – rus og psykisk lidelse</vt:lpstr>
      <vt:lpstr>Inntektskilder – personer med rusavhengighet og psykisk lidelse og alle</vt:lpstr>
      <vt:lpstr>Oppholdssteder – personer med rusavhengighet og psykisk lidelse </vt:lpstr>
      <vt:lpstr>Historikk som bostedsløs</vt:lpstr>
      <vt:lpstr>Bostedsløse med barn</vt:lpstr>
      <vt:lpstr>Bostedsløse sammen med barna</vt:lpstr>
      <vt:lpstr>PowerPoint-presentasjon</vt:lpstr>
      <vt:lpstr>Strategi for boligsosialt arbeid</vt:lpstr>
      <vt:lpstr>Grupper - barnefamilier</vt:lpstr>
      <vt:lpstr>Andre grupper vanskeligstilte</vt:lpstr>
      <vt:lpstr>Innretting på strategien</vt:lpstr>
    </vt:vector>
  </TitlesOfParts>
  <Company>NIBR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Profiler</dc:title>
  <dc:creator>Katja Johannesen</dc:creator>
  <cp:lastModifiedBy>ED</cp:lastModifiedBy>
  <cp:revision>166</cp:revision>
  <dcterms:created xsi:type="dcterms:W3CDTF">2009-03-17T14:25:52Z</dcterms:created>
  <dcterms:modified xsi:type="dcterms:W3CDTF">2013-11-12T09:21:03Z</dcterms:modified>
</cp:coreProperties>
</file>