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7" r:id="rId2"/>
    <p:sldMasterId id="2147483733" r:id="rId3"/>
    <p:sldMasterId id="2147483749" r:id="rId4"/>
    <p:sldMasterId id="2147483765" r:id="rId5"/>
    <p:sldMasterId id="2147483781" r:id="rId6"/>
    <p:sldMasterId id="2147483797" r:id="rId7"/>
    <p:sldMasterId id="2147483813" r:id="rId8"/>
  </p:sldMasterIdLst>
  <p:notesMasterIdLst>
    <p:notesMasterId r:id="rId36"/>
  </p:notesMasterIdLst>
  <p:handoutMasterIdLst>
    <p:handoutMasterId r:id="rId37"/>
  </p:handoutMasterIdLst>
  <p:sldIdLst>
    <p:sldId id="273" r:id="rId9"/>
    <p:sldId id="440" r:id="rId10"/>
    <p:sldId id="425" r:id="rId11"/>
    <p:sldId id="436" r:id="rId12"/>
    <p:sldId id="430" r:id="rId13"/>
    <p:sldId id="437" r:id="rId14"/>
    <p:sldId id="438" r:id="rId15"/>
    <p:sldId id="434" r:id="rId16"/>
    <p:sldId id="435" r:id="rId17"/>
    <p:sldId id="426" r:id="rId18"/>
    <p:sldId id="427" r:id="rId19"/>
    <p:sldId id="428" r:id="rId20"/>
    <p:sldId id="439" r:id="rId21"/>
    <p:sldId id="457" r:id="rId22"/>
    <p:sldId id="453" r:id="rId23"/>
    <p:sldId id="454" r:id="rId24"/>
    <p:sldId id="458" r:id="rId25"/>
    <p:sldId id="455" r:id="rId26"/>
    <p:sldId id="456" r:id="rId27"/>
    <p:sldId id="443" r:id="rId28"/>
    <p:sldId id="444" r:id="rId29"/>
    <p:sldId id="445" r:id="rId30"/>
    <p:sldId id="446" r:id="rId31"/>
    <p:sldId id="447" r:id="rId32"/>
    <p:sldId id="448" r:id="rId33"/>
    <p:sldId id="449" r:id="rId34"/>
    <p:sldId id="450" r:id="rId35"/>
  </p:sldIdLst>
  <p:sldSz cx="9144000" cy="6858000" type="screen4x3"/>
  <p:notesSz cx="6811963" cy="99425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p15:clr>
            <a:srgbClr val="A4A3A4"/>
          </p15:clr>
        </p15:guide>
        <p15:guide id="2" orient="horz" pos="1117">
          <p15:clr>
            <a:srgbClr val="A4A3A4"/>
          </p15:clr>
        </p15:guide>
        <p15:guide id="3" orient="horz" pos="1277">
          <p15:clr>
            <a:srgbClr val="A4A3A4"/>
          </p15:clr>
        </p15:guide>
        <p15:guide id="4" pos="2880">
          <p15:clr>
            <a:srgbClr val="A4A3A4"/>
          </p15:clr>
        </p15:guide>
        <p15:guide id="5" pos="340">
          <p15:clr>
            <a:srgbClr val="A4A3A4"/>
          </p15:clr>
        </p15:guide>
        <p15:guide id="6" pos="5556">
          <p15:clr>
            <a:srgbClr val="A4A3A4"/>
          </p15:clr>
        </p15:guide>
      </p15:sldGuideLst>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2AA"/>
    <a:srgbClr val="6092B4"/>
    <a:srgbClr val="2883AA"/>
    <a:srgbClr val="2E83B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6864" autoAdjust="0"/>
  </p:normalViewPr>
  <p:slideViewPr>
    <p:cSldViewPr>
      <p:cViewPr>
        <p:scale>
          <a:sx n="70" d="100"/>
          <a:sy n="70" d="100"/>
        </p:scale>
        <p:origin x="-950" y="-120"/>
      </p:cViewPr>
      <p:guideLst>
        <p:guide orient="horz" pos="3612"/>
        <p:guide orient="horz" pos="1117"/>
        <p:guide orient="horz" pos="1277"/>
        <p:guide pos="2880"/>
        <p:guide pos="340"/>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708"/>
    </p:cViewPr>
  </p:sorterViewPr>
  <p:notesViewPr>
    <p:cSldViewPr>
      <p:cViewPr>
        <p:scale>
          <a:sx n="200" d="100"/>
          <a:sy n="200" d="100"/>
        </p:scale>
        <p:origin x="498" y="126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21" cy="497911"/>
          </a:xfrm>
          <a:prstGeom prst="rect">
            <a:avLst/>
          </a:prstGeom>
        </p:spPr>
        <p:txBody>
          <a:bodyPr vert="horz" lIns="90288" tIns="45144" rIns="90288" bIns="45144" rtlCol="0"/>
          <a:lstStyle>
            <a:lvl1pPr algn="l">
              <a:defRPr sz="1200"/>
            </a:lvl1pPr>
          </a:lstStyle>
          <a:p>
            <a:endParaRPr lang="nb-NO" dirty="0"/>
          </a:p>
        </p:txBody>
      </p:sp>
      <p:sp>
        <p:nvSpPr>
          <p:cNvPr id="3" name="Plassholder for dato 2"/>
          <p:cNvSpPr>
            <a:spLocks noGrp="1"/>
          </p:cNvSpPr>
          <p:nvPr>
            <p:ph type="dt" sz="quarter" idx="1"/>
          </p:nvPr>
        </p:nvSpPr>
        <p:spPr>
          <a:xfrm>
            <a:off x="3859279" y="0"/>
            <a:ext cx="2951121" cy="497911"/>
          </a:xfrm>
          <a:prstGeom prst="rect">
            <a:avLst/>
          </a:prstGeom>
        </p:spPr>
        <p:txBody>
          <a:bodyPr vert="horz" lIns="90288" tIns="45144" rIns="90288" bIns="45144" rtlCol="0"/>
          <a:lstStyle>
            <a:lvl1pPr algn="r">
              <a:defRPr sz="1200"/>
            </a:lvl1pPr>
          </a:lstStyle>
          <a:p>
            <a:fld id="{0D17F386-14BC-4832-BE7E-8F0FC4528BB4}" type="datetimeFigureOut">
              <a:rPr lang="nb-NO" smtClean="0"/>
              <a:pPr/>
              <a:t>30.09.2015</a:t>
            </a:fld>
            <a:endParaRPr lang="nb-NO" dirty="0"/>
          </a:p>
        </p:txBody>
      </p:sp>
      <p:sp>
        <p:nvSpPr>
          <p:cNvPr id="4" name="Plassholder for bunntekst 3"/>
          <p:cNvSpPr>
            <a:spLocks noGrp="1"/>
          </p:cNvSpPr>
          <p:nvPr>
            <p:ph type="ftr" sz="quarter" idx="2"/>
          </p:nvPr>
        </p:nvSpPr>
        <p:spPr>
          <a:xfrm>
            <a:off x="0" y="9443032"/>
            <a:ext cx="2951121" cy="497911"/>
          </a:xfrm>
          <a:prstGeom prst="rect">
            <a:avLst/>
          </a:prstGeom>
        </p:spPr>
        <p:txBody>
          <a:bodyPr vert="horz" lIns="90288" tIns="45144" rIns="90288" bIns="45144"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859279" y="9443032"/>
            <a:ext cx="2951121" cy="497911"/>
          </a:xfrm>
          <a:prstGeom prst="rect">
            <a:avLst/>
          </a:prstGeom>
        </p:spPr>
        <p:txBody>
          <a:bodyPr vert="horz" lIns="90288" tIns="45144" rIns="90288" bIns="45144" rtlCol="0" anchor="b"/>
          <a:lstStyle>
            <a:lvl1pPr algn="r">
              <a:defRPr sz="1200"/>
            </a:lvl1pPr>
          </a:lstStyle>
          <a:p>
            <a:fld id="{18CBC66C-9C7C-4C9C-8009-B214BA80AE4A}" type="slidenum">
              <a:rPr lang="nb-NO" smtClean="0"/>
              <a:pPr/>
              <a:t>‹#›</a:t>
            </a:fld>
            <a:endParaRPr lang="nb-NO" dirty="0"/>
          </a:p>
        </p:txBody>
      </p:sp>
    </p:spTree>
    <p:extLst>
      <p:ext uri="{BB962C8B-B14F-4D97-AF65-F5344CB8AC3E}">
        <p14:creationId xmlns:p14="http://schemas.microsoft.com/office/powerpoint/2010/main" val="1277540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851" cy="497126"/>
          </a:xfrm>
          <a:prstGeom prst="rect">
            <a:avLst/>
          </a:prstGeom>
        </p:spPr>
        <p:txBody>
          <a:bodyPr vert="horz" lIns="95732" tIns="47866" rIns="95732" bIns="47866" rtlCol="0"/>
          <a:lstStyle>
            <a:lvl1pPr algn="l">
              <a:defRPr sz="1300"/>
            </a:lvl1pPr>
          </a:lstStyle>
          <a:p>
            <a:endParaRPr lang="nb-NO" dirty="0"/>
          </a:p>
        </p:txBody>
      </p:sp>
      <p:sp>
        <p:nvSpPr>
          <p:cNvPr id="3" name="Plassholder for dato 2"/>
          <p:cNvSpPr>
            <a:spLocks noGrp="1"/>
          </p:cNvSpPr>
          <p:nvPr>
            <p:ph type="dt" idx="1"/>
          </p:nvPr>
        </p:nvSpPr>
        <p:spPr>
          <a:xfrm>
            <a:off x="3858536" y="0"/>
            <a:ext cx="2951851" cy="497126"/>
          </a:xfrm>
          <a:prstGeom prst="rect">
            <a:avLst/>
          </a:prstGeom>
        </p:spPr>
        <p:txBody>
          <a:bodyPr vert="horz" lIns="95732" tIns="47866" rIns="95732" bIns="47866" rtlCol="0"/>
          <a:lstStyle>
            <a:lvl1pPr algn="r">
              <a:defRPr sz="1300"/>
            </a:lvl1pPr>
          </a:lstStyle>
          <a:p>
            <a:fld id="{11B14077-3371-4594-917C-30A5D7079D3A}" type="datetimeFigureOut">
              <a:rPr lang="nb-NO" smtClean="0"/>
              <a:pPr/>
              <a:t>30.09.2015</a:t>
            </a:fld>
            <a:endParaRPr lang="nb-NO" dirty="0"/>
          </a:p>
        </p:txBody>
      </p:sp>
      <p:sp>
        <p:nvSpPr>
          <p:cNvPr id="4" name="Plassholder for lysbilde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5732" tIns="47866" rIns="95732" bIns="47866" rtlCol="0" anchor="ctr"/>
          <a:lstStyle/>
          <a:p>
            <a:endParaRPr lang="nb-NO" dirty="0"/>
          </a:p>
        </p:txBody>
      </p:sp>
      <p:sp>
        <p:nvSpPr>
          <p:cNvPr id="5" name="Plassholder for notater 4"/>
          <p:cNvSpPr>
            <a:spLocks noGrp="1"/>
          </p:cNvSpPr>
          <p:nvPr>
            <p:ph type="body" sz="quarter" idx="3"/>
          </p:nvPr>
        </p:nvSpPr>
        <p:spPr>
          <a:xfrm>
            <a:off x="681197" y="4722694"/>
            <a:ext cx="5449570" cy="4474131"/>
          </a:xfrm>
          <a:prstGeom prst="rect">
            <a:avLst/>
          </a:prstGeom>
        </p:spPr>
        <p:txBody>
          <a:bodyPr vert="horz" lIns="95732" tIns="47866" rIns="95732" bIns="47866"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3662"/>
            <a:ext cx="2951851" cy="497126"/>
          </a:xfrm>
          <a:prstGeom prst="rect">
            <a:avLst/>
          </a:prstGeom>
        </p:spPr>
        <p:txBody>
          <a:bodyPr vert="horz" lIns="95732" tIns="47866" rIns="95732" bIns="47866" rtlCol="0" anchor="b"/>
          <a:lstStyle>
            <a:lvl1pPr algn="l">
              <a:defRPr sz="1300"/>
            </a:lvl1pPr>
          </a:lstStyle>
          <a:p>
            <a:endParaRPr lang="nb-NO" dirty="0"/>
          </a:p>
        </p:txBody>
      </p:sp>
      <p:sp>
        <p:nvSpPr>
          <p:cNvPr id="7" name="Plassholder for lysbildenummer 6"/>
          <p:cNvSpPr>
            <a:spLocks noGrp="1"/>
          </p:cNvSpPr>
          <p:nvPr>
            <p:ph type="sldNum" sz="quarter" idx="5"/>
          </p:nvPr>
        </p:nvSpPr>
        <p:spPr>
          <a:xfrm>
            <a:off x="3858536" y="9443662"/>
            <a:ext cx="2951851" cy="497126"/>
          </a:xfrm>
          <a:prstGeom prst="rect">
            <a:avLst/>
          </a:prstGeom>
        </p:spPr>
        <p:txBody>
          <a:bodyPr vert="horz" lIns="95732" tIns="47866" rIns="95732" bIns="47866" rtlCol="0" anchor="b"/>
          <a:lstStyle>
            <a:lvl1pPr algn="r">
              <a:defRPr sz="1300"/>
            </a:lvl1pPr>
          </a:lstStyle>
          <a:p>
            <a:fld id="{1900922B-6836-4FE2-B397-1F83609022F3}" type="slidenum">
              <a:rPr lang="nb-NO" smtClean="0"/>
              <a:pPr/>
              <a:t>‹#›</a:t>
            </a:fld>
            <a:endParaRPr lang="nb-NO" dirty="0"/>
          </a:p>
        </p:txBody>
      </p:sp>
    </p:spTree>
    <p:extLst>
      <p:ext uri="{BB962C8B-B14F-4D97-AF65-F5344CB8AC3E}">
        <p14:creationId xmlns:p14="http://schemas.microsoft.com/office/powerpoint/2010/main" val="63371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85825" y="722313"/>
            <a:ext cx="4970463" cy="3729037"/>
          </a:xfrm>
        </p:spPr>
      </p:sp>
      <p:sp>
        <p:nvSpPr>
          <p:cNvPr id="3" name="Plassholder for notater 2"/>
          <p:cNvSpPr>
            <a:spLocks noGrp="1"/>
          </p:cNvSpPr>
          <p:nvPr>
            <p:ph type="body" idx="1"/>
          </p:nvPr>
        </p:nvSpPr>
        <p:spPr/>
        <p:txBody>
          <a:bodyPr/>
          <a:lstStyle/>
          <a:p>
            <a:r>
              <a:rPr lang="nb-NO" dirty="0" smtClean="0"/>
              <a:t>En halvering av oljeprisen er selvsagt ikke positivt for norsk økonomi eller fylket., men jeg kan allerede nå avsløre at vi vil klare oss svært bra både på kort og lang sikt. Både våre egne og Statistisk sentralbyrås analyser viser dette.</a:t>
            </a:r>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pPr/>
              <a:t>1</a:t>
            </a:fld>
            <a:endParaRPr lang="nb-NO" dirty="0"/>
          </a:p>
        </p:txBody>
      </p:sp>
    </p:spTree>
    <p:extLst>
      <p:ext uri="{BB962C8B-B14F-4D97-AF65-F5344CB8AC3E}">
        <p14:creationId xmlns:p14="http://schemas.microsoft.com/office/powerpoint/2010/main" val="228256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11</a:t>
            </a:fld>
            <a:endParaRPr lang="nb-NO" dirty="0">
              <a:solidFill>
                <a:prstClr val="black"/>
              </a:solidFill>
            </a:endParaRPr>
          </a:p>
        </p:txBody>
      </p:sp>
    </p:spTree>
    <p:extLst>
      <p:ext uri="{BB962C8B-B14F-4D97-AF65-F5344CB8AC3E}">
        <p14:creationId xmlns:p14="http://schemas.microsoft.com/office/powerpoint/2010/main" val="131763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F130564-2E37-46E5-9214-A9301147B69F}" type="slidenum">
              <a:rPr lang="nn-NO" smtClean="0">
                <a:solidFill>
                  <a:prstClr val="black"/>
                </a:solidFill>
              </a:rPr>
              <a:pPr/>
              <a:t>12</a:t>
            </a:fld>
            <a:endParaRPr lang="nn-NO" dirty="0" smtClean="0">
              <a:solidFill>
                <a:prstClr val="black"/>
              </a:solidFill>
            </a:endParaRPr>
          </a:p>
        </p:txBody>
      </p:sp>
      <p:sp>
        <p:nvSpPr>
          <p:cNvPr id="47107" name="Rectangle 2"/>
          <p:cNvSpPr>
            <a:spLocks noGrp="1" noRot="1" noChangeAspect="1" noChangeArrowheads="1" noTextEdit="1"/>
          </p:cNvSpPr>
          <p:nvPr>
            <p:ph type="sldImg"/>
          </p:nvPr>
        </p:nvSpPr>
        <p:spPr>
          <a:xfrm>
            <a:off x="923925" y="746125"/>
            <a:ext cx="4972050" cy="3729038"/>
          </a:xfrm>
          <a:ln/>
        </p:spPr>
      </p:sp>
      <p:sp>
        <p:nvSpPr>
          <p:cNvPr id="47108" name="Rectangle 3"/>
          <p:cNvSpPr>
            <a:spLocks noGrp="1" noChangeArrowheads="1"/>
          </p:cNvSpPr>
          <p:nvPr>
            <p:ph type="body" idx="1"/>
          </p:nvPr>
        </p:nvSpPr>
        <p:spPr>
          <a:noFill/>
          <a:ln/>
        </p:spPr>
        <p:txBody>
          <a:bodyPr/>
          <a:lstStyle/>
          <a:p>
            <a:endParaRPr lang="nb-NO" dirty="0" smtClean="0"/>
          </a:p>
        </p:txBody>
      </p:sp>
    </p:spTree>
    <p:extLst>
      <p:ext uri="{BB962C8B-B14F-4D97-AF65-F5344CB8AC3E}">
        <p14:creationId xmlns:p14="http://schemas.microsoft.com/office/powerpoint/2010/main" val="43640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85825" y="722313"/>
            <a:ext cx="4970463" cy="3729037"/>
          </a:xfrm>
        </p:spPr>
      </p:sp>
      <p:sp>
        <p:nvSpPr>
          <p:cNvPr id="3" name="Plassholder for notater 2"/>
          <p:cNvSpPr>
            <a:spLocks noGrp="1"/>
          </p:cNvSpPr>
          <p:nvPr>
            <p:ph type="body" idx="1"/>
          </p:nvPr>
        </p:nvSpPr>
        <p:spPr/>
        <p:txBody>
          <a:bodyPr/>
          <a:lstStyle/>
          <a:p>
            <a:r>
              <a:rPr lang="nb-NO" dirty="0" smtClean="0"/>
              <a:t>Det er i hvert fall ingen tvil om at utsiktene for verdensøkonomien nå er bedre enn på lenge. </a:t>
            </a:r>
          </a:p>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pPr/>
              <a:t>20</a:t>
            </a:fld>
            <a:endParaRPr lang="nb-NO" dirty="0"/>
          </a:p>
        </p:txBody>
      </p:sp>
    </p:spTree>
    <p:extLst>
      <p:ext uri="{BB962C8B-B14F-4D97-AF65-F5344CB8AC3E}">
        <p14:creationId xmlns:p14="http://schemas.microsoft.com/office/powerpoint/2010/main" val="228256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smtClean="0"/>
              <a:t>Et rentekutt til i år. Deretter en liten renteøkning i slutten av 2016 og i 2017.</a:t>
            </a:r>
          </a:p>
          <a:p>
            <a:pPr marL="171450" indent="-171450">
              <a:buFontTx/>
              <a:buChar char="-"/>
            </a:pPr>
            <a:r>
              <a:rPr lang="nb-NO" dirty="0" smtClean="0"/>
              <a:t>Forutsetter en oljepris på 70 USD pr. fat utover våren, stigende til 80 USD i 2017.</a:t>
            </a:r>
          </a:p>
          <a:p>
            <a:pPr marL="171450" indent="-171450">
              <a:buFontTx/>
              <a:buChar char="-"/>
            </a:pPr>
            <a:r>
              <a:rPr lang="nb-NO" dirty="0" smtClean="0"/>
              <a:t>Forutsetter en krone som svekker seg fra 8,70 - 7,80 mot euro til 8,50 i begyn-nelsen av 2017. Kronen skal altså ligge svakere enn 8,50 i prognoseperioden.</a:t>
            </a:r>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21</a:t>
            </a:fld>
            <a:endParaRPr lang="nb-NO" dirty="0">
              <a:solidFill>
                <a:prstClr val="black"/>
              </a:solidFill>
            </a:endParaRPr>
          </a:p>
        </p:txBody>
      </p:sp>
    </p:spTree>
    <p:extLst>
      <p:ext uri="{BB962C8B-B14F-4D97-AF65-F5344CB8AC3E}">
        <p14:creationId xmlns:p14="http://schemas.microsoft.com/office/powerpoint/2010/main" val="2461072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smtClean="0"/>
              <a:t>Møre og Romsdal har den høyeste eksportverdien pr. sysselsatt i Norge. Omtrent halvparten av eksporten er tjenester, mye tilknyttet den maritime klyngen.</a:t>
            </a:r>
          </a:p>
          <a:p>
            <a:pPr marL="171450" indent="-171450">
              <a:buFontTx/>
              <a:buChar char="-"/>
            </a:pPr>
            <a:r>
              <a:rPr lang="nb-NO" dirty="0" smtClean="0"/>
              <a:t>Rekordstor eksport av sjømat i fjor med nesten 70 mrd. kr. </a:t>
            </a:r>
          </a:p>
          <a:p>
            <a:pPr marL="171450" indent="-171450">
              <a:buFontTx/>
              <a:buChar char="-"/>
            </a:pPr>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22</a:t>
            </a:fld>
            <a:endParaRPr lang="nb-NO" dirty="0">
              <a:solidFill>
                <a:prstClr val="black"/>
              </a:solidFill>
            </a:endParaRPr>
          </a:p>
        </p:txBody>
      </p:sp>
    </p:spTree>
    <p:extLst>
      <p:ext uri="{BB962C8B-B14F-4D97-AF65-F5344CB8AC3E}">
        <p14:creationId xmlns:p14="http://schemas.microsoft.com/office/powerpoint/2010/main" val="19677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3</a:t>
            </a:fld>
            <a:endParaRPr lang="nb-NO" dirty="0">
              <a:solidFill>
                <a:prstClr val="black"/>
              </a:solidFill>
            </a:endParaRPr>
          </a:p>
        </p:txBody>
      </p:sp>
    </p:spTree>
    <p:extLst>
      <p:ext uri="{BB962C8B-B14F-4D97-AF65-F5344CB8AC3E}">
        <p14:creationId xmlns:p14="http://schemas.microsoft.com/office/powerpoint/2010/main" val="104251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4</a:t>
            </a:fld>
            <a:endParaRPr lang="nb-NO" dirty="0">
              <a:solidFill>
                <a:prstClr val="black"/>
              </a:solidFill>
            </a:endParaRPr>
          </a:p>
        </p:txBody>
      </p:sp>
    </p:spTree>
    <p:extLst>
      <p:ext uri="{BB962C8B-B14F-4D97-AF65-F5344CB8AC3E}">
        <p14:creationId xmlns:p14="http://schemas.microsoft.com/office/powerpoint/2010/main" val="5101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5</a:t>
            </a:fld>
            <a:endParaRPr lang="nb-NO" dirty="0">
              <a:solidFill>
                <a:prstClr val="black"/>
              </a:solidFill>
            </a:endParaRPr>
          </a:p>
        </p:txBody>
      </p:sp>
    </p:spTree>
    <p:extLst>
      <p:ext uri="{BB962C8B-B14F-4D97-AF65-F5344CB8AC3E}">
        <p14:creationId xmlns:p14="http://schemas.microsoft.com/office/powerpoint/2010/main" val="104629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6</a:t>
            </a:fld>
            <a:endParaRPr lang="nb-NO" dirty="0">
              <a:solidFill>
                <a:prstClr val="black"/>
              </a:solidFill>
            </a:endParaRPr>
          </a:p>
        </p:txBody>
      </p:sp>
    </p:spTree>
    <p:extLst>
      <p:ext uri="{BB962C8B-B14F-4D97-AF65-F5344CB8AC3E}">
        <p14:creationId xmlns:p14="http://schemas.microsoft.com/office/powerpoint/2010/main" val="295834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7</a:t>
            </a:fld>
            <a:endParaRPr lang="nb-NO" dirty="0">
              <a:solidFill>
                <a:prstClr val="black"/>
              </a:solidFill>
            </a:endParaRPr>
          </a:p>
        </p:txBody>
      </p:sp>
    </p:spTree>
    <p:extLst>
      <p:ext uri="{BB962C8B-B14F-4D97-AF65-F5344CB8AC3E}">
        <p14:creationId xmlns:p14="http://schemas.microsoft.com/office/powerpoint/2010/main" val="295834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8</a:t>
            </a:fld>
            <a:endParaRPr lang="nb-NO" dirty="0">
              <a:solidFill>
                <a:prstClr val="black"/>
              </a:solidFill>
            </a:endParaRPr>
          </a:p>
        </p:txBody>
      </p:sp>
    </p:spTree>
    <p:extLst>
      <p:ext uri="{BB962C8B-B14F-4D97-AF65-F5344CB8AC3E}">
        <p14:creationId xmlns:p14="http://schemas.microsoft.com/office/powerpoint/2010/main" val="104629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9</a:t>
            </a:fld>
            <a:endParaRPr lang="nb-NO" dirty="0">
              <a:solidFill>
                <a:prstClr val="black"/>
              </a:solidFill>
            </a:endParaRPr>
          </a:p>
        </p:txBody>
      </p:sp>
    </p:spTree>
    <p:extLst>
      <p:ext uri="{BB962C8B-B14F-4D97-AF65-F5344CB8AC3E}">
        <p14:creationId xmlns:p14="http://schemas.microsoft.com/office/powerpoint/2010/main" val="104629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tre hovedårsaker til oljeprisfallet:</a:t>
            </a:r>
          </a:p>
          <a:p>
            <a:endParaRPr lang="nb-NO" dirty="0"/>
          </a:p>
          <a:p>
            <a:pPr marL="171450" indent="-171450">
              <a:buFontTx/>
              <a:buChar char="-"/>
            </a:pPr>
            <a:r>
              <a:rPr lang="nb-NO" dirty="0" smtClean="0"/>
              <a:t>Tilbudsoverskuddet i markedet</a:t>
            </a:r>
          </a:p>
          <a:p>
            <a:pPr marL="171450" indent="-171450">
              <a:buFontTx/>
              <a:buChar char="-"/>
            </a:pPr>
            <a:r>
              <a:rPr lang="nb-NO" dirty="0" smtClean="0"/>
              <a:t>Opecs manglende produksjonskutt</a:t>
            </a:r>
          </a:p>
          <a:p>
            <a:pPr marL="171450" indent="-171450">
              <a:buFontTx/>
              <a:buChar char="-"/>
            </a:pPr>
            <a:r>
              <a:rPr lang="nb-NO" dirty="0" smtClean="0"/>
              <a:t>Spekulative posisjoner</a:t>
            </a:r>
          </a:p>
          <a:p>
            <a:pPr marL="171450" indent="-171450">
              <a:buFontTx/>
              <a:buChar char="-"/>
            </a:pPr>
            <a:r>
              <a:rPr lang="nb-NO" dirty="0" smtClean="0"/>
              <a:t>Den sterke dollaren</a:t>
            </a:r>
          </a:p>
          <a:p>
            <a:pPr marL="171450" indent="-171450">
              <a:buFontTx/>
              <a:buChar char="-"/>
            </a:pPr>
            <a:endParaRPr lang="nb-NO" dirty="0"/>
          </a:p>
          <a:p>
            <a:r>
              <a:rPr lang="nb-NO" dirty="0" smtClean="0"/>
              <a:t>Fallet i oljeprisen er imidlertid større i dollar enn i kr. Dette skyldes styrkingen av dollaren.  En sterkere dollar fører til at oljeprisen målt i andre lands valuta blir høyere. Dermed faller etterspørselen etter olje slik at oljeprisen målt i dollar faller. Dette kan tolkes som et negativt skift i etterspørselskurven.</a:t>
            </a:r>
          </a:p>
          <a:p>
            <a:endParaRPr lang="nb-NO" dirty="0"/>
          </a:p>
          <a:p>
            <a:r>
              <a:rPr lang="nb-NO" dirty="0" smtClean="0"/>
              <a:t>Fortell litt om ringvirkningene (kryssløpsanalyse)</a:t>
            </a:r>
            <a:endParaRPr lang="nb-NO" dirty="0"/>
          </a:p>
        </p:txBody>
      </p:sp>
      <p:sp>
        <p:nvSpPr>
          <p:cNvPr id="4" name="Plassholder for lysbildenummer 3"/>
          <p:cNvSpPr>
            <a:spLocks noGrp="1"/>
          </p:cNvSpPr>
          <p:nvPr>
            <p:ph type="sldNum" sz="quarter" idx="10"/>
          </p:nvPr>
        </p:nvSpPr>
        <p:spPr/>
        <p:txBody>
          <a:bodyPr/>
          <a:lstStyle/>
          <a:p>
            <a:fld id="{1900922B-6836-4FE2-B397-1F83609022F3}" type="slidenum">
              <a:rPr lang="nb-NO" smtClean="0">
                <a:solidFill>
                  <a:prstClr val="black"/>
                </a:solidFill>
              </a:rPr>
              <a:pPr/>
              <a:t>10</a:t>
            </a:fld>
            <a:endParaRPr lang="nb-NO" dirty="0">
              <a:solidFill>
                <a:prstClr val="black"/>
              </a:solidFill>
            </a:endParaRPr>
          </a:p>
        </p:txBody>
      </p:sp>
    </p:spTree>
    <p:extLst>
      <p:ext uri="{BB962C8B-B14F-4D97-AF65-F5344CB8AC3E}">
        <p14:creationId xmlns:p14="http://schemas.microsoft.com/office/powerpoint/2010/main" val="1358227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2927801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2389104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7268277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33587293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31579963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hart">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58775" y="2057400"/>
            <a:ext cx="4151313" cy="424021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62488" y="2057400"/>
            <a:ext cx="4152900" cy="4240213"/>
          </a:xfrm>
          <a:prstGeom prst="rect">
            <a:avLst/>
          </a:prstGeom>
        </p:spPr>
        <p:txBody>
          <a:bodyPr/>
          <a:lstStyle/>
          <a:p>
            <a:pPr lvl="0"/>
            <a:endParaRPr lang="nb-NO" noProof="0" dirty="0" smtClean="0"/>
          </a:p>
        </p:txBody>
      </p:sp>
      <p:sp>
        <p:nvSpPr>
          <p:cNvPr id="5" name="Rectangle 5"/>
          <p:cNvSpPr>
            <a:spLocks noGrp="1" noChangeArrowheads="1"/>
          </p:cNvSpPr>
          <p:nvPr>
            <p:ph type="dt" sz="half" idx="10"/>
          </p:nvPr>
        </p:nvSpPr>
        <p:spPr>
          <a:ln/>
        </p:spPr>
        <p:txBody>
          <a:bodyPr/>
          <a:lstStyle>
            <a:lvl1pPr>
              <a:defRPr/>
            </a:lvl1pPr>
          </a:lstStyle>
          <a:p>
            <a:pPr>
              <a:defRPr/>
            </a:pPr>
            <a:fld id="{4CBBC6C5-1054-47B3-82F5-381925B61CB7}"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0571526F-6C27-4C5F-96DA-945F4583C482}"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1176804628"/>
      </p:ext>
    </p:extLst>
  </p:cSld>
  <p:clrMapOvr>
    <a:masterClrMapping/>
  </p:clrMapOvr>
  <p:transition spd="slow">
    <p:strips dir="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5"/>
          <p:cNvSpPr>
            <a:spLocks noGrp="1" noChangeArrowheads="1"/>
          </p:cNvSpPr>
          <p:nvPr>
            <p:ph type="dt" sz="half" idx="10"/>
          </p:nvPr>
        </p:nvSpPr>
        <p:spPr>
          <a:ln/>
        </p:spPr>
        <p:txBody>
          <a:bodyPr/>
          <a:lstStyle>
            <a:lvl1pPr>
              <a:defRPr/>
            </a:lvl1pPr>
          </a:lstStyle>
          <a:p>
            <a:pPr>
              <a:defRPr/>
            </a:pPr>
            <a:fld id="{A8429190-2E65-4F79-9A67-AA6FEADD835A}"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F0AE589E-2380-4D82-A470-72C07F66294E}"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914603030"/>
      </p:ext>
    </p:extLst>
  </p:cSld>
  <p:clrMapOvr>
    <a:masterClrMapping/>
  </p:clrMapOvr>
  <p:transition spd="slow">
    <p:strips dir="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358775" y="2057400"/>
            <a:ext cx="8456613" cy="4240213"/>
          </a:xfrm>
          <a:prstGeom prst="rect">
            <a:avLst/>
          </a:prstGeom>
        </p:spPr>
        <p:txBody>
          <a:bodyPr/>
          <a:lstStyle/>
          <a:p>
            <a:pPr lvl="0"/>
            <a:endParaRPr lang="nb-NO" noProof="0" dirty="0" smtClean="0"/>
          </a:p>
        </p:txBody>
      </p:sp>
      <p:sp>
        <p:nvSpPr>
          <p:cNvPr id="4" name="Rectangle 5"/>
          <p:cNvSpPr>
            <a:spLocks noGrp="1" noChangeArrowheads="1"/>
          </p:cNvSpPr>
          <p:nvPr>
            <p:ph type="dt" sz="half" idx="10"/>
          </p:nvPr>
        </p:nvSpPr>
        <p:spPr>
          <a:ln/>
        </p:spPr>
        <p:txBody>
          <a:bodyPr/>
          <a:lstStyle>
            <a:lvl1pPr>
              <a:defRPr/>
            </a:lvl1pPr>
          </a:lstStyle>
          <a:p>
            <a:pPr>
              <a:defRPr/>
            </a:pPr>
            <a:fld id="{BB6C393C-B454-4FD3-A3AD-F9791BE9CA05}"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9888E140-D554-4838-BFF5-C9DF6D4E6E63}"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1626144255"/>
      </p:ext>
    </p:extLst>
  </p:cSld>
  <p:clrMapOvr>
    <a:masterClrMapping/>
  </p:clrMapOvr>
  <p:transition spd="slow">
    <p:strips dir="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extLst>
      <p:ext uri="{BB962C8B-B14F-4D97-AF65-F5344CB8AC3E}">
        <p14:creationId xmlns:p14="http://schemas.microsoft.com/office/powerpoint/2010/main" val="25833513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23857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5054164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7150305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7255798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5118524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166623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7901084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8257184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3008448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1346275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224764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Chart">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58775" y="2057400"/>
            <a:ext cx="4151313" cy="424021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62488" y="2057400"/>
            <a:ext cx="4152900" cy="4240213"/>
          </a:xfrm>
          <a:prstGeom prst="rect">
            <a:avLst/>
          </a:prstGeom>
        </p:spPr>
        <p:txBody>
          <a:bodyPr/>
          <a:lstStyle/>
          <a:p>
            <a:pPr lvl="0"/>
            <a:endParaRPr lang="nb-NO" noProof="0" dirty="0" smtClean="0"/>
          </a:p>
        </p:txBody>
      </p:sp>
      <p:sp>
        <p:nvSpPr>
          <p:cNvPr id="5" name="Rectangle 5"/>
          <p:cNvSpPr>
            <a:spLocks noGrp="1" noChangeArrowheads="1"/>
          </p:cNvSpPr>
          <p:nvPr>
            <p:ph type="dt" sz="half" idx="10"/>
          </p:nvPr>
        </p:nvSpPr>
        <p:spPr>
          <a:ln/>
        </p:spPr>
        <p:txBody>
          <a:bodyPr/>
          <a:lstStyle>
            <a:lvl1pPr>
              <a:defRPr/>
            </a:lvl1pPr>
          </a:lstStyle>
          <a:p>
            <a:pPr>
              <a:defRPr/>
            </a:pPr>
            <a:fld id="{4CBBC6C5-1054-47B3-82F5-381925B61CB7}"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0571526F-6C27-4C5F-96DA-945F4583C482}"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3764399446"/>
      </p:ext>
    </p:extLst>
  </p:cSld>
  <p:clrMapOvr>
    <a:masterClrMapping/>
  </p:clrMapOvr>
  <p:transition spd="slow">
    <p:strips dir="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5"/>
          <p:cNvSpPr>
            <a:spLocks noGrp="1" noChangeArrowheads="1"/>
          </p:cNvSpPr>
          <p:nvPr>
            <p:ph type="dt" sz="half" idx="10"/>
          </p:nvPr>
        </p:nvSpPr>
        <p:spPr>
          <a:ln/>
        </p:spPr>
        <p:txBody>
          <a:bodyPr/>
          <a:lstStyle>
            <a:lvl1pPr>
              <a:defRPr/>
            </a:lvl1pPr>
          </a:lstStyle>
          <a:p>
            <a:pPr>
              <a:defRPr/>
            </a:pPr>
            <a:fld id="{A8429190-2E65-4F79-9A67-AA6FEADD835A}"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F0AE589E-2380-4D82-A470-72C07F66294E}"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775910601"/>
      </p:ext>
    </p:extLst>
  </p:cSld>
  <p:clrMapOvr>
    <a:masterClrMapping/>
  </p:clrMapOvr>
  <p:transition spd="slow">
    <p:strips dir="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358775" y="2057400"/>
            <a:ext cx="8456613" cy="4240213"/>
          </a:xfrm>
          <a:prstGeom prst="rect">
            <a:avLst/>
          </a:prstGeom>
        </p:spPr>
        <p:txBody>
          <a:bodyPr/>
          <a:lstStyle/>
          <a:p>
            <a:pPr lvl="0"/>
            <a:endParaRPr lang="nb-NO" noProof="0" dirty="0" smtClean="0"/>
          </a:p>
        </p:txBody>
      </p:sp>
      <p:sp>
        <p:nvSpPr>
          <p:cNvPr id="4" name="Rectangle 5"/>
          <p:cNvSpPr>
            <a:spLocks noGrp="1" noChangeArrowheads="1"/>
          </p:cNvSpPr>
          <p:nvPr>
            <p:ph type="dt" sz="half" idx="10"/>
          </p:nvPr>
        </p:nvSpPr>
        <p:spPr>
          <a:ln/>
        </p:spPr>
        <p:txBody>
          <a:bodyPr/>
          <a:lstStyle>
            <a:lvl1pPr>
              <a:defRPr/>
            </a:lvl1pPr>
          </a:lstStyle>
          <a:p>
            <a:pPr>
              <a:defRPr/>
            </a:pPr>
            <a:fld id="{BB6C393C-B454-4FD3-A3AD-F9791BE9CA05}"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9888E140-D554-4838-BFF5-C9DF6D4E6E63}"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643980256"/>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are tittel">
    <p:spTree>
      <p:nvGrpSpPr>
        <p:cNvPr id="1" name=""/>
        <p:cNvGrpSpPr/>
        <p:nvPr/>
      </p:nvGrpSpPr>
      <p:grpSpPr>
        <a:xfrm>
          <a:off x="0" y="0"/>
          <a:ext cx="0" cy="0"/>
          <a:chOff x="0" y="0"/>
          <a:chExt cx="0" cy="0"/>
        </a:xfrm>
      </p:grpSpPr>
      <p:pic>
        <p:nvPicPr>
          <p:cNvPr id="10" name="Bilde 9" descr="PPT-Børs-og-Bacalao.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220315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15" name="Plassholder for dato 14"/>
          <p:cNvSpPr>
            <a:spLocks noGrp="1"/>
          </p:cNvSpPr>
          <p:nvPr>
            <p:ph type="dt" sz="half" idx="10"/>
          </p:nvPr>
        </p:nvSpPr>
        <p:spPr/>
        <p:txBody>
          <a:bodyPr/>
          <a:lstStyle/>
          <a:p>
            <a:fld id="{5E76FD1F-0A9A-4BD1-BC80-0B7CD1E48D57}" type="datetime1">
              <a:rPr lang="nb-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13030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15" name="Plassholder for dato 14"/>
          <p:cNvSpPr>
            <a:spLocks noGrp="1"/>
          </p:cNvSpPr>
          <p:nvPr>
            <p:ph type="dt" sz="half" idx="10"/>
          </p:nvPr>
        </p:nvSpPr>
        <p:spPr/>
        <p:txBody>
          <a:bodyPr/>
          <a:lstStyle/>
          <a:p>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46"/>
            <a:ext cx="3816226" cy="4392065"/>
          </a:xfrm>
          <a:prstGeom prst="rect">
            <a:avLst/>
          </a:prstGeom>
        </p:spPr>
        <p:txBody>
          <a:bodyPr lIns="91312" tIns="45656" rIns="91312" bIns="45656"/>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lIns="91312" tIns="45656" rIns="91312" bIns="45656"/>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4"/>
            <a:ext cx="8424614" cy="504056"/>
          </a:xfrm>
          <a:prstGeom prst="rect">
            <a:avLst/>
          </a:prstGeom>
        </p:spPr>
        <p:txBody>
          <a:bodyPr lIns="91312" tIns="45656" rIns="91312" bIns="45656"/>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7"/>
            <a:ext cx="8424614" cy="504056"/>
          </a:xfrm>
          <a:prstGeom prst="rect">
            <a:avLst/>
          </a:prstGeom>
        </p:spPr>
        <p:txBody>
          <a:bodyPr lIns="91312" tIns="45656" rIns="91312" bIns="45656"/>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
        <p:nvSpPr>
          <p:cNvPr id="20" name="Plassholder for innhold 19"/>
          <p:cNvSpPr>
            <a:spLocks noGrp="1"/>
          </p:cNvSpPr>
          <p:nvPr>
            <p:ph sz="quarter" idx="17"/>
          </p:nvPr>
        </p:nvSpPr>
        <p:spPr>
          <a:xfrm>
            <a:off x="4857750" y="6643688"/>
            <a:ext cx="914400" cy="914400"/>
          </a:xfrm>
          <a:prstGeom prst="rect">
            <a:avLst/>
          </a:prstGeom>
        </p:spPr>
        <p:txBody>
          <a:bodyPr lIns="91312" tIns="45656" rIns="91312" bIns="45656"/>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9817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tel og innhold">
    <p:spTree>
      <p:nvGrpSpPr>
        <p:cNvPr id="1" name=""/>
        <p:cNvGrpSpPr/>
        <p:nvPr/>
      </p:nvGrpSpPr>
      <p:grpSpPr>
        <a:xfrm>
          <a:off x="0" y="0"/>
          <a:ext cx="0" cy="0"/>
          <a:chOff x="0" y="0"/>
          <a:chExt cx="0" cy="0"/>
        </a:xfrm>
      </p:grpSpPr>
      <p:pic>
        <p:nvPicPr>
          <p:cNvPr id="12" name="Bilde 11" descr="SparebankenMøre-blå-bun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768613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pic>
        <p:nvPicPr>
          <p:cNvPr id="12" name="Bilde 11" descr="SparebankenMøre-blå-bun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233374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extLst>
      <p:ext uri="{BB962C8B-B14F-4D97-AF65-F5344CB8AC3E}">
        <p14:creationId xmlns:p14="http://schemas.microsoft.com/office/powerpoint/2010/main" val="1167256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06698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ED7B7AF1-A2E9-435B-8DB5-B132385828A0}"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462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851306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99919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282017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446584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24567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457576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97529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2873341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402786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F2BECF4D-088D-4466-8798-26C8D30AC1DC}"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58775" y="2057400"/>
            <a:ext cx="4151313" cy="424021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62488" y="2057400"/>
            <a:ext cx="4152900" cy="4240213"/>
          </a:xfrm>
          <a:prstGeom prst="rect">
            <a:avLst/>
          </a:prstGeom>
        </p:spPr>
        <p:txBody>
          <a:bodyPr/>
          <a:lstStyle/>
          <a:p>
            <a:pPr lvl="0"/>
            <a:endParaRPr lang="nb-NO" noProof="0" dirty="0" smtClean="0"/>
          </a:p>
        </p:txBody>
      </p:sp>
      <p:sp>
        <p:nvSpPr>
          <p:cNvPr id="5" name="Rectangle 5"/>
          <p:cNvSpPr>
            <a:spLocks noGrp="1" noChangeArrowheads="1"/>
          </p:cNvSpPr>
          <p:nvPr>
            <p:ph type="dt" sz="half" idx="10"/>
          </p:nvPr>
        </p:nvSpPr>
        <p:spPr>
          <a:ln/>
        </p:spPr>
        <p:txBody>
          <a:bodyPr/>
          <a:lstStyle>
            <a:lvl1pPr>
              <a:defRPr/>
            </a:lvl1pPr>
          </a:lstStyle>
          <a:p>
            <a:pPr>
              <a:defRPr/>
            </a:pPr>
            <a:fld id="{4CBBC6C5-1054-47B3-82F5-381925B61CB7}"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0571526F-6C27-4C5F-96DA-945F4583C482}"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511893373"/>
      </p:ext>
    </p:extLst>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5"/>
          <p:cNvSpPr>
            <a:spLocks noGrp="1" noChangeArrowheads="1"/>
          </p:cNvSpPr>
          <p:nvPr>
            <p:ph type="dt" sz="half" idx="10"/>
          </p:nvPr>
        </p:nvSpPr>
        <p:spPr>
          <a:ln/>
        </p:spPr>
        <p:txBody>
          <a:bodyPr/>
          <a:lstStyle>
            <a:lvl1pPr>
              <a:defRPr/>
            </a:lvl1pPr>
          </a:lstStyle>
          <a:p>
            <a:pPr>
              <a:defRPr/>
            </a:pPr>
            <a:fld id="{A8429190-2E65-4F79-9A67-AA6FEADD835A}"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F0AE589E-2380-4D82-A470-72C07F66294E}"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181369200"/>
      </p:ext>
    </p:extLst>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358775" y="2057400"/>
            <a:ext cx="8456613" cy="4240213"/>
          </a:xfrm>
          <a:prstGeom prst="rect">
            <a:avLst/>
          </a:prstGeom>
        </p:spPr>
        <p:txBody>
          <a:bodyPr/>
          <a:lstStyle/>
          <a:p>
            <a:pPr lvl="0"/>
            <a:endParaRPr lang="nb-NO" noProof="0" dirty="0" smtClean="0"/>
          </a:p>
        </p:txBody>
      </p:sp>
      <p:sp>
        <p:nvSpPr>
          <p:cNvPr id="4" name="Rectangle 5"/>
          <p:cNvSpPr>
            <a:spLocks noGrp="1" noChangeArrowheads="1"/>
          </p:cNvSpPr>
          <p:nvPr>
            <p:ph type="dt" sz="half" idx="10"/>
          </p:nvPr>
        </p:nvSpPr>
        <p:spPr>
          <a:ln/>
        </p:spPr>
        <p:txBody>
          <a:bodyPr/>
          <a:lstStyle>
            <a:lvl1pPr>
              <a:defRPr/>
            </a:lvl1pPr>
          </a:lstStyle>
          <a:p>
            <a:pPr>
              <a:defRPr/>
            </a:pPr>
            <a:fld id="{BB6C393C-B454-4FD3-A3AD-F9791BE9CA05}"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9888E140-D554-4838-BFF5-C9DF6D4E6E63}"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959486434"/>
      </p:ext>
    </p:extLst>
  </p:cSld>
  <p:clrMapOvr>
    <a:masterClrMapping/>
  </p:clrMapOvr>
  <p:transition spd="slow">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extLst>
      <p:ext uri="{BB962C8B-B14F-4D97-AF65-F5344CB8AC3E}">
        <p14:creationId xmlns:p14="http://schemas.microsoft.com/office/powerpoint/2010/main" val="4081571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948133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277364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880993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819872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663453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79998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B27D22D0-1E1E-4E3E-94BD-47D2DB63DABC}"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116529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46804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95825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240668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1783720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hart">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58775" y="2057400"/>
            <a:ext cx="4151313" cy="424021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62488" y="2057400"/>
            <a:ext cx="4152900" cy="4240213"/>
          </a:xfrm>
          <a:prstGeom prst="rect">
            <a:avLst/>
          </a:prstGeom>
        </p:spPr>
        <p:txBody>
          <a:bodyPr/>
          <a:lstStyle/>
          <a:p>
            <a:pPr lvl="0"/>
            <a:endParaRPr lang="nb-NO" noProof="0" dirty="0" smtClean="0"/>
          </a:p>
        </p:txBody>
      </p:sp>
      <p:sp>
        <p:nvSpPr>
          <p:cNvPr id="5" name="Rectangle 5"/>
          <p:cNvSpPr>
            <a:spLocks noGrp="1" noChangeArrowheads="1"/>
          </p:cNvSpPr>
          <p:nvPr>
            <p:ph type="dt" sz="half" idx="10"/>
          </p:nvPr>
        </p:nvSpPr>
        <p:spPr>
          <a:ln/>
        </p:spPr>
        <p:txBody>
          <a:bodyPr/>
          <a:lstStyle>
            <a:lvl1pPr>
              <a:defRPr/>
            </a:lvl1pPr>
          </a:lstStyle>
          <a:p>
            <a:pPr>
              <a:defRPr/>
            </a:pPr>
            <a:fld id="{4CBBC6C5-1054-47B3-82F5-381925B61CB7}"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0571526F-6C27-4C5F-96DA-945F4583C482}"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14471523"/>
      </p:ext>
    </p:extLst>
  </p:cSld>
  <p:clrMapOvr>
    <a:masterClrMapping/>
  </p:clrMapOvr>
  <p:transition spd="slow">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5"/>
          <p:cNvSpPr>
            <a:spLocks noGrp="1" noChangeArrowheads="1"/>
          </p:cNvSpPr>
          <p:nvPr>
            <p:ph type="dt" sz="half" idx="10"/>
          </p:nvPr>
        </p:nvSpPr>
        <p:spPr>
          <a:ln/>
        </p:spPr>
        <p:txBody>
          <a:bodyPr/>
          <a:lstStyle>
            <a:lvl1pPr>
              <a:defRPr/>
            </a:lvl1pPr>
          </a:lstStyle>
          <a:p>
            <a:pPr>
              <a:defRPr/>
            </a:pPr>
            <a:fld id="{A8429190-2E65-4F79-9A67-AA6FEADD835A}"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F0AE589E-2380-4D82-A470-72C07F66294E}"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441744546"/>
      </p:ext>
    </p:extLst>
  </p:cSld>
  <p:clrMapOvr>
    <a:masterClrMapping/>
  </p:clrMapOvr>
  <p:transition spd="slow">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358775" y="2057400"/>
            <a:ext cx="8456613" cy="4240213"/>
          </a:xfrm>
          <a:prstGeom prst="rect">
            <a:avLst/>
          </a:prstGeom>
        </p:spPr>
        <p:txBody>
          <a:bodyPr/>
          <a:lstStyle/>
          <a:p>
            <a:pPr lvl="0"/>
            <a:endParaRPr lang="nb-NO" noProof="0" dirty="0" smtClean="0"/>
          </a:p>
        </p:txBody>
      </p:sp>
      <p:sp>
        <p:nvSpPr>
          <p:cNvPr id="4" name="Rectangle 5"/>
          <p:cNvSpPr>
            <a:spLocks noGrp="1" noChangeArrowheads="1"/>
          </p:cNvSpPr>
          <p:nvPr>
            <p:ph type="dt" sz="half" idx="10"/>
          </p:nvPr>
        </p:nvSpPr>
        <p:spPr>
          <a:ln/>
        </p:spPr>
        <p:txBody>
          <a:bodyPr/>
          <a:lstStyle>
            <a:lvl1pPr>
              <a:defRPr/>
            </a:lvl1pPr>
          </a:lstStyle>
          <a:p>
            <a:pPr>
              <a:defRPr/>
            </a:pPr>
            <a:fld id="{BB6C393C-B454-4FD3-A3AD-F9791BE9CA05}"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9888E140-D554-4838-BFF5-C9DF6D4E6E63}"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283238561"/>
      </p:ext>
    </p:extLst>
  </p:cSld>
  <p:clrMapOvr>
    <a:masterClrMapping/>
  </p:clrMapOvr>
  <p:transition spd="slow">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extLst>
      <p:ext uri="{BB962C8B-B14F-4D97-AF65-F5344CB8AC3E}">
        <p14:creationId xmlns:p14="http://schemas.microsoft.com/office/powerpoint/2010/main" val="1296968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4698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57264FD3-476D-4661-9E8A-C25FBF595265}"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631555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499133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97276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674978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096640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553021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795139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1556677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1606082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117472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1C1AA02B-CC3A-4560-A9A0-4C8A4F730C4A}"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58775" y="2057400"/>
            <a:ext cx="4151313" cy="424021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62488" y="2057400"/>
            <a:ext cx="4152900" cy="4240213"/>
          </a:xfrm>
          <a:prstGeom prst="rect">
            <a:avLst/>
          </a:prstGeom>
        </p:spPr>
        <p:txBody>
          <a:bodyPr/>
          <a:lstStyle/>
          <a:p>
            <a:pPr lvl="0"/>
            <a:endParaRPr lang="nb-NO" noProof="0" dirty="0" smtClean="0"/>
          </a:p>
        </p:txBody>
      </p:sp>
      <p:sp>
        <p:nvSpPr>
          <p:cNvPr id="5" name="Rectangle 5"/>
          <p:cNvSpPr>
            <a:spLocks noGrp="1" noChangeArrowheads="1"/>
          </p:cNvSpPr>
          <p:nvPr>
            <p:ph type="dt" sz="half" idx="10"/>
          </p:nvPr>
        </p:nvSpPr>
        <p:spPr>
          <a:ln/>
        </p:spPr>
        <p:txBody>
          <a:bodyPr/>
          <a:lstStyle>
            <a:lvl1pPr>
              <a:defRPr/>
            </a:lvl1pPr>
          </a:lstStyle>
          <a:p>
            <a:pPr>
              <a:defRPr/>
            </a:pPr>
            <a:fld id="{4CBBC6C5-1054-47B3-82F5-381925B61CB7}"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0571526F-6C27-4C5F-96DA-945F4583C482}"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1116638999"/>
      </p:ext>
    </p:extLst>
  </p:cSld>
  <p:clrMapOvr>
    <a:masterClrMapping/>
  </p:clrMapOvr>
  <p:transition spd="slow">
    <p:strips dir="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5"/>
          <p:cNvSpPr>
            <a:spLocks noGrp="1" noChangeArrowheads="1"/>
          </p:cNvSpPr>
          <p:nvPr>
            <p:ph type="dt" sz="half" idx="10"/>
          </p:nvPr>
        </p:nvSpPr>
        <p:spPr>
          <a:ln/>
        </p:spPr>
        <p:txBody>
          <a:bodyPr/>
          <a:lstStyle>
            <a:lvl1pPr>
              <a:defRPr/>
            </a:lvl1pPr>
          </a:lstStyle>
          <a:p>
            <a:pPr>
              <a:defRPr/>
            </a:pPr>
            <a:fld id="{A8429190-2E65-4F79-9A67-AA6FEADD835A}"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F0AE589E-2380-4D82-A470-72C07F66294E}"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3744539608"/>
      </p:ext>
    </p:extLst>
  </p:cSld>
  <p:clrMapOvr>
    <a:masterClrMapping/>
  </p:clrMapOvr>
  <p:transition spd="slow">
    <p:strips dir="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358775" y="2057400"/>
            <a:ext cx="8456613" cy="4240213"/>
          </a:xfrm>
          <a:prstGeom prst="rect">
            <a:avLst/>
          </a:prstGeom>
        </p:spPr>
        <p:txBody>
          <a:bodyPr/>
          <a:lstStyle/>
          <a:p>
            <a:pPr lvl="0"/>
            <a:endParaRPr lang="nb-NO" noProof="0" dirty="0" smtClean="0"/>
          </a:p>
        </p:txBody>
      </p:sp>
      <p:sp>
        <p:nvSpPr>
          <p:cNvPr id="4" name="Rectangle 5"/>
          <p:cNvSpPr>
            <a:spLocks noGrp="1" noChangeArrowheads="1"/>
          </p:cNvSpPr>
          <p:nvPr>
            <p:ph type="dt" sz="half" idx="10"/>
          </p:nvPr>
        </p:nvSpPr>
        <p:spPr>
          <a:ln/>
        </p:spPr>
        <p:txBody>
          <a:bodyPr/>
          <a:lstStyle>
            <a:lvl1pPr>
              <a:defRPr/>
            </a:lvl1pPr>
          </a:lstStyle>
          <a:p>
            <a:pPr>
              <a:defRPr/>
            </a:pPr>
            <a:fld id="{BB6C393C-B454-4FD3-A3AD-F9791BE9CA05}"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9888E140-D554-4838-BFF5-C9DF6D4E6E63}"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351932347"/>
      </p:ext>
    </p:extLst>
  </p:cSld>
  <p:clrMapOvr>
    <a:masterClrMapping/>
  </p:clrMapOvr>
  <p:transition spd="slow">
    <p:strips dir="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extLst>
      <p:ext uri="{BB962C8B-B14F-4D97-AF65-F5344CB8AC3E}">
        <p14:creationId xmlns:p14="http://schemas.microsoft.com/office/powerpoint/2010/main" val="3038831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810113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612067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787962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2663722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987092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68148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194F5165-EB1D-4319-8C26-C18A780183E6}"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903308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674525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8627637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4280369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3503623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hart">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58775" y="2057400"/>
            <a:ext cx="4151313" cy="424021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62488" y="2057400"/>
            <a:ext cx="4152900" cy="4240213"/>
          </a:xfrm>
          <a:prstGeom prst="rect">
            <a:avLst/>
          </a:prstGeom>
        </p:spPr>
        <p:txBody>
          <a:bodyPr/>
          <a:lstStyle/>
          <a:p>
            <a:pPr lvl="0"/>
            <a:endParaRPr lang="nb-NO" noProof="0" dirty="0" smtClean="0"/>
          </a:p>
        </p:txBody>
      </p:sp>
      <p:sp>
        <p:nvSpPr>
          <p:cNvPr id="5" name="Rectangle 5"/>
          <p:cNvSpPr>
            <a:spLocks noGrp="1" noChangeArrowheads="1"/>
          </p:cNvSpPr>
          <p:nvPr>
            <p:ph type="dt" sz="half" idx="10"/>
          </p:nvPr>
        </p:nvSpPr>
        <p:spPr>
          <a:ln/>
        </p:spPr>
        <p:txBody>
          <a:bodyPr/>
          <a:lstStyle>
            <a:lvl1pPr>
              <a:defRPr/>
            </a:lvl1pPr>
          </a:lstStyle>
          <a:p>
            <a:pPr>
              <a:defRPr/>
            </a:pPr>
            <a:fld id="{4CBBC6C5-1054-47B3-82F5-381925B61CB7}"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0571526F-6C27-4C5F-96DA-945F4583C482}"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309355528"/>
      </p:ext>
    </p:extLst>
  </p:cSld>
  <p:clrMapOvr>
    <a:masterClrMapping/>
  </p:clrMapOvr>
  <p:transition spd="slow">
    <p:strips dir="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5"/>
          <p:cNvSpPr>
            <a:spLocks noGrp="1" noChangeArrowheads="1"/>
          </p:cNvSpPr>
          <p:nvPr>
            <p:ph type="dt" sz="half" idx="10"/>
          </p:nvPr>
        </p:nvSpPr>
        <p:spPr>
          <a:ln/>
        </p:spPr>
        <p:txBody>
          <a:bodyPr/>
          <a:lstStyle>
            <a:lvl1pPr>
              <a:defRPr/>
            </a:lvl1pPr>
          </a:lstStyle>
          <a:p>
            <a:pPr>
              <a:defRPr/>
            </a:pPr>
            <a:fld id="{A8429190-2E65-4F79-9A67-AA6FEADD835A}"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F0AE589E-2380-4D82-A470-72C07F66294E}"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2727548960"/>
      </p:ext>
    </p:extLst>
  </p:cSld>
  <p:clrMapOvr>
    <a:masterClrMapping/>
  </p:clrMapOvr>
  <p:transition spd="slow">
    <p:strips dir="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358775" y="2057400"/>
            <a:ext cx="8456613" cy="4240213"/>
          </a:xfrm>
          <a:prstGeom prst="rect">
            <a:avLst/>
          </a:prstGeom>
        </p:spPr>
        <p:txBody>
          <a:bodyPr/>
          <a:lstStyle/>
          <a:p>
            <a:pPr lvl="0"/>
            <a:endParaRPr lang="nb-NO" noProof="0" dirty="0" smtClean="0"/>
          </a:p>
        </p:txBody>
      </p:sp>
      <p:sp>
        <p:nvSpPr>
          <p:cNvPr id="4" name="Rectangle 5"/>
          <p:cNvSpPr>
            <a:spLocks noGrp="1" noChangeArrowheads="1"/>
          </p:cNvSpPr>
          <p:nvPr>
            <p:ph type="dt" sz="half" idx="10"/>
          </p:nvPr>
        </p:nvSpPr>
        <p:spPr>
          <a:ln/>
        </p:spPr>
        <p:txBody>
          <a:bodyPr/>
          <a:lstStyle>
            <a:lvl1pPr>
              <a:defRPr/>
            </a:lvl1pPr>
          </a:lstStyle>
          <a:p>
            <a:pPr>
              <a:defRPr/>
            </a:pPr>
            <a:fld id="{BB6C393C-B454-4FD3-A3AD-F9791BE9CA05}"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9888E140-D554-4838-BFF5-C9DF6D4E6E63}"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414086771"/>
      </p:ext>
    </p:extLst>
  </p:cSld>
  <p:clrMapOvr>
    <a:masterClrMapping/>
  </p:clrMapOvr>
  <p:transition spd="slow">
    <p:strips dir="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extLst>
      <p:ext uri="{BB962C8B-B14F-4D97-AF65-F5344CB8AC3E}">
        <p14:creationId xmlns:p14="http://schemas.microsoft.com/office/powerpoint/2010/main" val="1577178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62272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D2716D03-0E11-4488-AB04-5E3FBE04FCA8}"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26332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6844915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28937587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46023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077647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2" name="Plassholder for innhold 2"/>
          <p:cNvSpPr>
            <a:spLocks noGrp="1"/>
          </p:cNvSpPr>
          <p:nvPr>
            <p:ph idx="14" hasCustomPrompt="1"/>
          </p:nvPr>
        </p:nvSpPr>
        <p:spPr>
          <a:xfrm>
            <a:off x="539750" y="3645025"/>
            <a:ext cx="3888234"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4" name="Plassholder for innhold 2"/>
          <p:cNvSpPr>
            <a:spLocks noGrp="1"/>
          </p:cNvSpPr>
          <p:nvPr>
            <p:ph idx="16" hasCustomPrompt="1"/>
          </p:nvPr>
        </p:nvSpPr>
        <p:spPr>
          <a:xfrm>
            <a:off x="4572000" y="3645024"/>
            <a:ext cx="4248150" cy="252028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p:txBody>
      </p:sp>
      <p:sp>
        <p:nvSpPr>
          <p:cNvPr id="18"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9"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288493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801107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Bilde 9" descr="Bilde-headlights.jpg"/>
          <p:cNvPicPr>
            <a:picLocks noChangeAspect="1"/>
          </p:cNvPicPr>
          <p:nvPr userDrawn="1"/>
        </p:nvPicPr>
        <p:blipFill>
          <a:blip r:embed="rId3" cstate="print"/>
          <a:stretch>
            <a:fillRect/>
          </a:stretch>
        </p:blipFill>
        <p:spPr>
          <a:xfrm>
            <a:off x="1945846" y="1916832"/>
            <a:ext cx="5252308" cy="2664693"/>
          </a:xfrm>
          <a:prstGeom prst="rect">
            <a:avLst/>
          </a:prstGeom>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52940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Bilde 6" descr="SivPål.jpg"/>
          <p:cNvPicPr>
            <a:picLocks noChangeAspect="1"/>
          </p:cNvPicPr>
          <p:nvPr userDrawn="1"/>
        </p:nvPicPr>
        <p:blipFill>
          <a:blip r:embed="rId3" cstate="print"/>
          <a:stretch>
            <a:fillRect/>
          </a:stretch>
        </p:blipFill>
        <p:spPr>
          <a:xfrm>
            <a:off x="1979713" y="2276872"/>
            <a:ext cx="5184576" cy="220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4832355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9" name="Bilde 8"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Bilde 7" descr="Student.jpg"/>
          <p:cNvPicPr>
            <a:picLocks noChangeAspect="1"/>
          </p:cNvPicPr>
          <p:nvPr userDrawn="1"/>
        </p:nvPicPr>
        <p:blipFill>
          <a:blip r:embed="rId3" cstate="print"/>
          <a:stretch>
            <a:fillRect/>
          </a:stretch>
        </p:blipFill>
        <p:spPr>
          <a:xfrm>
            <a:off x="1979712" y="2276872"/>
            <a:ext cx="5183671" cy="22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lassholder for innhold 2"/>
          <p:cNvSpPr>
            <a:spLocks noGrp="1"/>
          </p:cNvSpPr>
          <p:nvPr>
            <p:ph idx="13" hasCustomPrompt="1"/>
          </p:nvPr>
        </p:nvSpPr>
        <p:spPr>
          <a:xfrm>
            <a:off x="2070530" y="2924944"/>
            <a:ext cx="2573478" cy="428627"/>
          </a:xfrm>
          <a:prstGeom prst="rect">
            <a:avLst/>
          </a:prstGeom>
        </p:spPr>
        <p:txBody>
          <a:bodyPr>
            <a:normAutofit/>
          </a:bodyPr>
          <a:lstStyle>
            <a:lvl1pPr>
              <a:defRPr sz="20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20 pkt</a:t>
            </a:r>
          </a:p>
        </p:txBody>
      </p:sp>
      <p:sp>
        <p:nvSpPr>
          <p:cNvPr id="12" name="Plassholder for innhold 2"/>
          <p:cNvSpPr>
            <a:spLocks noGrp="1"/>
          </p:cNvSpPr>
          <p:nvPr>
            <p:ph idx="14" hasCustomPrompt="1"/>
          </p:nvPr>
        </p:nvSpPr>
        <p:spPr>
          <a:xfrm>
            <a:off x="2098532" y="3501008"/>
            <a:ext cx="2545476" cy="1000132"/>
          </a:xfrm>
          <a:prstGeom prst="rect">
            <a:avLst/>
          </a:prstGeom>
        </p:spPr>
        <p:txBody>
          <a:bodyPr>
            <a:normAutofit/>
          </a:bodyPr>
          <a:lstStyle>
            <a:lvl1pPr marL="0">
              <a:lnSpc>
                <a:spcPts val="1680"/>
              </a:lnSpc>
              <a:defRPr sz="1400" b="0" baseline="0">
                <a:solidFill>
                  <a:srgbClr val="2882AA"/>
                </a:solidFill>
                <a:latin typeface="Verdana" pitchFamily="34" charset="0"/>
              </a:defRPr>
            </a:lvl1pPr>
            <a:lvl2pPr>
              <a:lnSpc>
                <a:spcPts val="2400"/>
              </a:lnSpc>
              <a:buFont typeface="Arial" pitchFamily="34" charset="0"/>
              <a:buNone/>
              <a:defRPr sz="20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p:txBody>
      </p:sp>
    </p:spTree>
    <p:extLst>
      <p:ext uri="{BB962C8B-B14F-4D97-AF65-F5344CB8AC3E}">
        <p14:creationId xmlns:p14="http://schemas.microsoft.com/office/powerpoint/2010/main" val="353150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tel og innhold">
    <p:spTree>
      <p:nvGrpSpPr>
        <p:cNvPr id="1" name=""/>
        <p:cNvGrpSpPr/>
        <p:nvPr/>
      </p:nvGrpSpPr>
      <p:grpSpPr>
        <a:xfrm>
          <a:off x="0" y="0"/>
          <a:ext cx="0" cy="0"/>
          <a:chOff x="0" y="0"/>
          <a:chExt cx="0" cy="0"/>
        </a:xfrm>
      </p:grpSpPr>
      <p:pic>
        <p:nvPicPr>
          <p:cNvPr id="18" name="Bilde 17"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D3BB8BF7-3881-44D8-A1B2-B6DA4FC2B6AD}" type="datetime1">
              <a:rPr lang="nn-NO" smtClean="0"/>
              <a:pPr/>
              <a:t>30.09.2015</a:t>
            </a:fld>
            <a:endParaRPr lang="nb-NO" dirty="0"/>
          </a:p>
        </p:txBody>
      </p:sp>
      <p:sp>
        <p:nvSpPr>
          <p:cNvPr id="16" name="Plassholder for lysbildenummer 15"/>
          <p:cNvSpPr>
            <a:spLocks noGrp="1"/>
          </p:cNvSpPr>
          <p:nvPr>
            <p:ph type="sldNum" sz="quarter" idx="11"/>
          </p:nvPr>
        </p:nvSpPr>
        <p:spPr/>
        <p:txBody>
          <a:bodyPr/>
          <a:lstStyle/>
          <a:p>
            <a:r>
              <a:rPr lang="nb-NO" dirty="0" smtClean="0"/>
              <a:t>side </a:t>
            </a:r>
            <a:fld id="{51947A53-3671-480A-B756-B0C610633221}" type="slidenum">
              <a:rPr lang="nb-NO" smtClean="0"/>
              <a:pPr/>
              <a:t>‹#›</a:t>
            </a:fld>
            <a:endParaRPr lang="nb-NO" dirty="0"/>
          </a:p>
        </p:txBody>
      </p:sp>
      <p:sp>
        <p:nvSpPr>
          <p:cNvPr id="17" name="Plassholder for bunntekst 16"/>
          <p:cNvSpPr>
            <a:spLocks noGrp="1"/>
          </p:cNvSpPr>
          <p:nvPr>
            <p:ph type="ftr" sz="quarter" idx="12"/>
          </p:nvPr>
        </p:nvSpPr>
        <p:spPr/>
        <p:txBody>
          <a:bodyPr/>
          <a:lstStyle/>
          <a:p>
            <a:endParaRPr lang="nb-NO" dirty="0"/>
          </a:p>
        </p:txBody>
      </p:sp>
      <p:sp>
        <p:nvSpPr>
          <p:cNvPr id="11" name="Plassholder for innhold 2"/>
          <p:cNvSpPr>
            <a:spLocks noGrp="1"/>
          </p:cNvSpPr>
          <p:nvPr>
            <p:ph idx="13" hasCustomPrompt="1"/>
          </p:nvPr>
        </p:nvSpPr>
        <p:spPr>
          <a:xfrm>
            <a:off x="539750" y="1773239"/>
            <a:ext cx="3888234"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3888234"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572000" y="1773238"/>
            <a:ext cx="424815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6" hasCustomPrompt="1"/>
          </p:nvPr>
        </p:nvSpPr>
        <p:spPr>
          <a:xfrm>
            <a:off x="4572000" y="3645024"/>
            <a:ext cx="4248150" cy="2736304"/>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9" name="Plassholder for innhold 2"/>
          <p:cNvSpPr>
            <a:spLocks noGrp="1"/>
          </p:cNvSpPr>
          <p:nvPr>
            <p:ph idx="17"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20" name="Plassholder for innhold 2"/>
          <p:cNvSpPr>
            <a:spLocks noGrp="1"/>
          </p:cNvSpPr>
          <p:nvPr>
            <p:ph idx="18"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hart">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358775" y="2057400"/>
            <a:ext cx="4151313" cy="424021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62488" y="2057400"/>
            <a:ext cx="4152900" cy="4240213"/>
          </a:xfrm>
          <a:prstGeom prst="rect">
            <a:avLst/>
          </a:prstGeom>
        </p:spPr>
        <p:txBody>
          <a:bodyPr/>
          <a:lstStyle/>
          <a:p>
            <a:pPr lvl="0"/>
            <a:endParaRPr lang="nb-NO" noProof="0" dirty="0" smtClean="0"/>
          </a:p>
        </p:txBody>
      </p:sp>
      <p:sp>
        <p:nvSpPr>
          <p:cNvPr id="5" name="Rectangle 5"/>
          <p:cNvSpPr>
            <a:spLocks noGrp="1" noChangeArrowheads="1"/>
          </p:cNvSpPr>
          <p:nvPr>
            <p:ph type="dt" sz="half" idx="10"/>
          </p:nvPr>
        </p:nvSpPr>
        <p:spPr>
          <a:ln/>
        </p:spPr>
        <p:txBody>
          <a:bodyPr/>
          <a:lstStyle>
            <a:lvl1pPr>
              <a:defRPr/>
            </a:lvl1pPr>
          </a:lstStyle>
          <a:p>
            <a:pPr>
              <a:defRPr/>
            </a:pPr>
            <a:fld id="{4CBBC6C5-1054-47B3-82F5-381925B61CB7}"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0571526F-6C27-4C5F-96DA-945F4583C482}"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777151331"/>
      </p:ext>
    </p:extLst>
  </p:cSld>
  <p:clrMapOvr>
    <a:masterClrMapping/>
  </p:clrMapOvr>
  <p:transition spd="slow">
    <p:strips dir="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5"/>
          <p:cNvSpPr>
            <a:spLocks noGrp="1" noChangeArrowheads="1"/>
          </p:cNvSpPr>
          <p:nvPr>
            <p:ph type="dt" sz="half" idx="10"/>
          </p:nvPr>
        </p:nvSpPr>
        <p:spPr>
          <a:ln/>
        </p:spPr>
        <p:txBody>
          <a:bodyPr/>
          <a:lstStyle>
            <a:lvl1pPr>
              <a:defRPr/>
            </a:lvl1pPr>
          </a:lstStyle>
          <a:p>
            <a:pPr>
              <a:defRPr/>
            </a:pPr>
            <a:fld id="{A8429190-2E65-4F79-9A67-AA6FEADD835A}"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F0AE589E-2380-4D82-A470-72C07F66294E}"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4259031315"/>
      </p:ext>
    </p:extLst>
  </p:cSld>
  <p:clrMapOvr>
    <a:masterClrMapping/>
  </p:clrMapOvr>
  <p:transition spd="slow">
    <p:strips dir="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58775" y="1438275"/>
            <a:ext cx="8456613" cy="539750"/>
          </a:xfrm>
          <a:prstGeom prst="rect">
            <a:avLst/>
          </a:prstGeo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358775" y="2057400"/>
            <a:ext cx="8456613" cy="4240213"/>
          </a:xfrm>
          <a:prstGeom prst="rect">
            <a:avLst/>
          </a:prstGeom>
        </p:spPr>
        <p:txBody>
          <a:bodyPr/>
          <a:lstStyle/>
          <a:p>
            <a:pPr lvl="0"/>
            <a:endParaRPr lang="nb-NO" noProof="0" dirty="0" smtClean="0"/>
          </a:p>
        </p:txBody>
      </p:sp>
      <p:sp>
        <p:nvSpPr>
          <p:cNvPr id="4" name="Rectangle 5"/>
          <p:cNvSpPr>
            <a:spLocks noGrp="1" noChangeArrowheads="1"/>
          </p:cNvSpPr>
          <p:nvPr>
            <p:ph type="dt" sz="half" idx="10"/>
          </p:nvPr>
        </p:nvSpPr>
        <p:spPr>
          <a:ln/>
        </p:spPr>
        <p:txBody>
          <a:bodyPr/>
          <a:lstStyle>
            <a:lvl1pPr>
              <a:defRPr/>
            </a:lvl1pPr>
          </a:lstStyle>
          <a:p>
            <a:pPr>
              <a:defRPr/>
            </a:pPr>
            <a:fld id="{BB6C393C-B454-4FD3-A3AD-F9791BE9CA05}" type="datetime3">
              <a:rPr lang="nn-NO">
                <a:solidFill>
                  <a:srgbClr val="000000">
                    <a:lumMod val="85000"/>
                    <a:lumOff val="15000"/>
                  </a:srgbClr>
                </a:solidFill>
              </a:rPr>
              <a:pPr>
                <a:defRPr/>
              </a:pPr>
              <a:t>2015.09.30</a:t>
            </a:fld>
            <a:endParaRPr lang="nn-NO" dirty="0">
              <a:solidFill>
                <a:srgbClr val="000000">
                  <a:lumMod val="85000"/>
                  <a:lumOff val="15000"/>
                </a:srgb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nn-NO" dirty="0">
              <a:solidFill>
                <a:srgbClr val="000000">
                  <a:lumMod val="85000"/>
                  <a:lumOff val="15000"/>
                </a:srgbClr>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nn-NO" dirty="0">
                <a:solidFill>
                  <a:srgbClr val="000000">
                    <a:lumMod val="85000"/>
                    <a:lumOff val="15000"/>
                  </a:srgbClr>
                </a:solidFill>
              </a:rPr>
              <a:t>Side </a:t>
            </a:r>
            <a:fld id="{9888E140-D554-4838-BFF5-C9DF6D4E6E63}" type="slidenum">
              <a:rPr lang="nn-NO">
                <a:solidFill>
                  <a:srgbClr val="000000">
                    <a:lumMod val="85000"/>
                    <a:lumOff val="15000"/>
                  </a:srgbClr>
                </a:solidFill>
              </a:rPr>
              <a:pPr>
                <a:defRPr/>
              </a:pPr>
              <a:t>‹#›</a:t>
            </a:fld>
            <a:endParaRPr lang="nn-NO" sz="1200" dirty="0">
              <a:solidFill>
                <a:srgbClr val="000000">
                  <a:lumMod val="85000"/>
                  <a:lumOff val="15000"/>
                </a:srgbClr>
              </a:solidFill>
            </a:endParaRPr>
          </a:p>
        </p:txBody>
      </p:sp>
    </p:spTree>
    <p:extLst>
      <p:ext uri="{BB962C8B-B14F-4D97-AF65-F5344CB8AC3E}">
        <p14:creationId xmlns:p14="http://schemas.microsoft.com/office/powerpoint/2010/main" val="546338675"/>
      </p:ext>
    </p:extLst>
  </p:cSld>
  <p:clrMapOvr>
    <a:masterClrMapping/>
  </p:clrMapOvr>
  <p:transition spd="slow">
    <p:strips dir="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ppt bakgrunn fremside.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Undertittel 2"/>
          <p:cNvSpPr>
            <a:spLocks noGrp="1"/>
          </p:cNvSpPr>
          <p:nvPr>
            <p:ph type="subTitle" idx="1" hasCustomPrompt="1"/>
          </p:nvPr>
        </p:nvSpPr>
        <p:spPr>
          <a:xfrm>
            <a:off x="1411560" y="3710761"/>
            <a:ext cx="6760840" cy="1752600"/>
          </a:xfrm>
          <a:prstGeom prst="rect">
            <a:avLst/>
          </a:prstGeom>
        </p:spPr>
        <p:txBody>
          <a:bodyPr>
            <a:normAutofit/>
          </a:bodyPr>
          <a:lstStyle>
            <a:lvl1pPr marL="0" indent="0" algn="l">
              <a:lnSpc>
                <a:spcPts val="2400"/>
              </a:lnSpc>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a:t>
            </a:r>
            <a:br>
              <a:rPr lang="nb-NO" dirty="0" smtClean="0"/>
            </a:br>
            <a:r>
              <a:rPr lang="nb-NO" dirty="0" smtClean="0"/>
              <a:t>Dato</a:t>
            </a:r>
            <a:endParaRPr lang="nb-NO" dirty="0"/>
          </a:p>
        </p:txBody>
      </p:sp>
      <p:sp>
        <p:nvSpPr>
          <p:cNvPr id="2" name="Tittel 1"/>
          <p:cNvSpPr>
            <a:spLocks noGrp="1"/>
          </p:cNvSpPr>
          <p:nvPr>
            <p:ph type="ctrTitle" hasCustomPrompt="1"/>
          </p:nvPr>
        </p:nvSpPr>
        <p:spPr>
          <a:xfrm>
            <a:off x="894366" y="2924944"/>
            <a:ext cx="7710082" cy="642941"/>
          </a:xfrm>
          <a:prstGeom prst="rect">
            <a:avLst/>
          </a:prstGeom>
        </p:spPr>
        <p:txBody>
          <a:bodyPr anchor="t">
            <a:normAutofit/>
          </a:bodyPr>
          <a:lstStyle>
            <a:lvl1pPr algn="l">
              <a:defRPr sz="3200" baseline="0">
                <a:solidFill>
                  <a:schemeClr val="tx1">
                    <a:lumMod val="85000"/>
                    <a:lumOff val="15000"/>
                  </a:schemeClr>
                </a:solidFill>
                <a:latin typeface="Verdana" pitchFamily="34" charset="0"/>
              </a:defRPr>
            </a:lvl1pPr>
          </a:lstStyle>
          <a:p>
            <a:r>
              <a:rPr lang="nb-NO" dirty="0" smtClean="0"/>
              <a:t>Tittel på presentasjon</a:t>
            </a:r>
            <a:endParaRPr lang="nb-NO" dirty="0"/>
          </a:p>
        </p:txBody>
      </p:sp>
    </p:spTree>
    <p:extLst>
      <p:ext uri="{BB962C8B-B14F-4D97-AF65-F5344CB8AC3E}">
        <p14:creationId xmlns:p14="http://schemas.microsoft.com/office/powerpoint/2010/main" val="37541776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392066"/>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4132427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3816226"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4" hasCustomPrompt="1"/>
          </p:nvPr>
        </p:nvSpPr>
        <p:spPr>
          <a:xfrm>
            <a:off x="4572000" y="1773238"/>
            <a:ext cx="3816226" cy="4608090"/>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9851019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392065"/>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10389350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Tittel og innhold">
    <p:spTree>
      <p:nvGrpSpPr>
        <p:cNvPr id="1" name=""/>
        <p:cNvGrpSpPr/>
        <p:nvPr/>
      </p:nvGrpSpPr>
      <p:grpSpPr>
        <a:xfrm>
          <a:off x="0" y="0"/>
          <a:ext cx="0" cy="0"/>
          <a:chOff x="0" y="0"/>
          <a:chExt cx="0" cy="0"/>
        </a:xfrm>
      </p:grpSpPr>
      <p:pic>
        <p:nvPicPr>
          <p:cNvPr id="12" name="Bilde 11"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8"/>
            <a:ext cx="8280400" cy="460808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627094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pic>
        <p:nvPicPr>
          <p:cNvPr id="7" name="Bilde 6" descr="ppt bakgrunn blå ne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endParaRPr lang="nb-NO" dirty="0" smtClean="0"/>
          </a:p>
        </p:txBody>
      </p:sp>
      <p:sp>
        <p:nvSpPr>
          <p:cNvPr id="12" name="Plassholder for innhold 2"/>
          <p:cNvSpPr>
            <a:spLocks noGrp="1"/>
          </p:cNvSpPr>
          <p:nvPr>
            <p:ph idx="14" hasCustomPrompt="1"/>
          </p:nvPr>
        </p:nvSpPr>
        <p:spPr>
          <a:xfrm>
            <a:off x="539750" y="3645024"/>
            <a:ext cx="8280400" cy="2520279"/>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p:txBody>
      </p:sp>
      <p:sp>
        <p:nvSpPr>
          <p:cNvPr id="13"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4"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576496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Tittel og innhold">
    <p:spTree>
      <p:nvGrpSpPr>
        <p:cNvPr id="1" name=""/>
        <p:cNvGrpSpPr/>
        <p:nvPr/>
      </p:nvGrpSpPr>
      <p:grpSpPr>
        <a:xfrm>
          <a:off x="0" y="0"/>
          <a:ext cx="0" cy="0"/>
          <a:chOff x="0" y="0"/>
          <a:chExt cx="0" cy="0"/>
        </a:xfrm>
      </p:grpSpPr>
      <p:pic>
        <p:nvPicPr>
          <p:cNvPr id="13" name="Bilde 12" descr="ppt bakgrunn hvi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title" hasCustomPrompt="1"/>
          </p:nvPr>
        </p:nvSpPr>
        <p:spPr>
          <a:xfrm>
            <a:off x="429768" y="473542"/>
            <a:ext cx="2400288" cy="296842"/>
          </a:xfrm>
          <a:prstGeom prst="rect">
            <a:avLst/>
          </a:prstGeom>
        </p:spPr>
        <p:txBody>
          <a:bodyPr anchor="t" anchorCtr="0">
            <a:noAutofit/>
          </a:bodyPr>
          <a:lstStyle>
            <a:lvl1pPr algn="l">
              <a:defRPr sz="1200">
                <a:solidFill>
                  <a:schemeClr val="tx1">
                    <a:lumMod val="95000"/>
                    <a:lumOff val="5000"/>
                  </a:schemeClr>
                </a:solidFill>
                <a:latin typeface="Verdana" pitchFamily="34" charset="0"/>
              </a:defRPr>
            </a:lvl1pPr>
          </a:lstStyle>
          <a:p>
            <a:r>
              <a:rPr lang="nb-NO" dirty="0" err="1" smtClean="0"/>
              <a:t>Kapittel-overskrift</a:t>
            </a:r>
            <a:r>
              <a:rPr lang="nb-NO" dirty="0" smtClean="0"/>
              <a:t> 12 pkt</a:t>
            </a:r>
            <a:endParaRPr lang="nb-NO" dirty="0"/>
          </a:p>
        </p:txBody>
      </p:sp>
      <p:sp>
        <p:nvSpPr>
          <p:cNvPr id="15" name="Plassholder for dato 14"/>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6" name="Plassholder for lysbildenummer 15"/>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17" name="Plassholder for bunntekst 16"/>
          <p:cNvSpPr>
            <a:spLocks noGrp="1"/>
          </p:cNvSpPr>
          <p:nvPr>
            <p:ph type="ftr" sz="quarter" idx="12"/>
          </p:nvPr>
        </p:nvSpPr>
        <p:spPr/>
        <p:txBody>
          <a:bodyPr/>
          <a:lstStyle/>
          <a:p>
            <a:endParaRPr lang="nb-NO" dirty="0">
              <a:solidFill>
                <a:srgbClr val="000000">
                  <a:lumMod val="85000"/>
                  <a:lumOff val="15000"/>
                </a:srgbClr>
              </a:solidFill>
            </a:endParaRPr>
          </a:p>
        </p:txBody>
      </p:sp>
      <p:sp>
        <p:nvSpPr>
          <p:cNvPr id="11" name="Plassholder for innhold 2"/>
          <p:cNvSpPr>
            <a:spLocks noGrp="1"/>
          </p:cNvSpPr>
          <p:nvPr>
            <p:ph idx="13" hasCustomPrompt="1"/>
          </p:nvPr>
        </p:nvSpPr>
        <p:spPr>
          <a:xfrm>
            <a:off x="539750" y="1773239"/>
            <a:ext cx="8280400" cy="1655761"/>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2" name="Plassholder for innhold 2"/>
          <p:cNvSpPr>
            <a:spLocks noGrp="1"/>
          </p:cNvSpPr>
          <p:nvPr>
            <p:ph idx="14" hasCustomPrompt="1"/>
          </p:nvPr>
        </p:nvSpPr>
        <p:spPr>
          <a:xfrm>
            <a:off x="539750" y="3645024"/>
            <a:ext cx="8280400" cy="2736303"/>
          </a:xfrm>
          <a:prstGeom prst="rect">
            <a:avLst/>
          </a:prstGeom>
        </p:spPr>
        <p:txBody>
          <a:bodyPr/>
          <a:lstStyle>
            <a:lvl1pPr>
              <a:buFont typeface="Arial" pitchFamily="34" charset="0"/>
              <a:buChar char="•"/>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Char char="•"/>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Brødtekst 16 pkt</a:t>
            </a:r>
          </a:p>
          <a:p>
            <a:pPr lvl="1"/>
            <a:r>
              <a:rPr lang="nb-NO" dirty="0" smtClean="0"/>
              <a:t>Brødtekst 12 pkt</a:t>
            </a:r>
          </a:p>
          <a:p>
            <a:pPr lvl="2"/>
            <a:r>
              <a:rPr lang="nb-NO" sz="1200" dirty="0" smtClean="0"/>
              <a:t>Brødtekst 12 pkt</a:t>
            </a:r>
          </a:p>
          <a:p>
            <a:pPr lvl="3"/>
            <a:r>
              <a:rPr lang="nb-NO" sz="1200" dirty="0" smtClean="0"/>
              <a:t>Brødtekst 12 pkt</a:t>
            </a:r>
          </a:p>
          <a:p>
            <a:pPr lvl="2"/>
            <a:endParaRPr lang="nb-NO" dirty="0" smtClean="0"/>
          </a:p>
        </p:txBody>
      </p:sp>
      <p:sp>
        <p:nvSpPr>
          <p:cNvPr id="14" name="Plassholder for innhold 2"/>
          <p:cNvSpPr>
            <a:spLocks noGrp="1"/>
          </p:cNvSpPr>
          <p:nvPr>
            <p:ph idx="15" hasCustomPrompt="1"/>
          </p:nvPr>
        </p:nvSpPr>
        <p:spPr>
          <a:xfrm>
            <a:off x="432112" y="836713"/>
            <a:ext cx="8424614" cy="504056"/>
          </a:xfrm>
          <a:prstGeom prst="rect">
            <a:avLst/>
          </a:prstGeom>
        </p:spPr>
        <p:txBody>
          <a:bodyPr/>
          <a:lstStyle>
            <a:lvl1pPr>
              <a:buFont typeface="Arial" pitchFamily="34" charset="0"/>
              <a:buNone/>
              <a:defRPr sz="2800" baseline="0">
                <a:solidFill>
                  <a:srgbClr val="2882AA"/>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Overskrift 28 pkt</a:t>
            </a:r>
          </a:p>
        </p:txBody>
      </p:sp>
      <p:sp>
        <p:nvSpPr>
          <p:cNvPr id="18" name="Plassholder for innhold 2"/>
          <p:cNvSpPr>
            <a:spLocks noGrp="1"/>
          </p:cNvSpPr>
          <p:nvPr>
            <p:ph idx="16" hasCustomPrompt="1"/>
          </p:nvPr>
        </p:nvSpPr>
        <p:spPr>
          <a:xfrm>
            <a:off x="430022" y="1313336"/>
            <a:ext cx="8424614" cy="504056"/>
          </a:xfrm>
          <a:prstGeom prst="rect">
            <a:avLst/>
          </a:prstGeom>
        </p:spPr>
        <p:txBody>
          <a:bodyPr/>
          <a:lstStyle>
            <a:lvl1pPr>
              <a:buFont typeface="Arial" pitchFamily="34" charset="0"/>
              <a:buNone/>
              <a:defRPr sz="1600" baseline="0">
                <a:solidFill>
                  <a:schemeClr val="tx1">
                    <a:lumMod val="95000"/>
                    <a:lumOff val="5000"/>
                  </a:schemeClr>
                </a:solidFill>
                <a:latin typeface="Verdana" pitchFamily="34" charset="0"/>
              </a:defRPr>
            </a:lvl1pPr>
            <a:lvl2pPr>
              <a:lnSpc>
                <a:spcPts val="2400"/>
              </a:lnSpc>
              <a:buFont typeface="Arial" pitchFamily="34" charset="0"/>
              <a:buChar char="•"/>
              <a:defRPr sz="1200" baseline="0">
                <a:solidFill>
                  <a:schemeClr val="tx1">
                    <a:lumMod val="85000"/>
                    <a:lumOff val="15000"/>
                  </a:schemeClr>
                </a:solidFill>
                <a:latin typeface="Verdana" pitchFamily="34" charset="0"/>
              </a:defRPr>
            </a:lvl2pPr>
            <a:lvl3pPr>
              <a:lnSpc>
                <a:spcPts val="2400"/>
              </a:lnSpc>
              <a:buFont typeface="Arial" pitchFamily="34" charset="0"/>
              <a:buNone/>
              <a:defRPr sz="1400" baseline="0">
                <a:solidFill>
                  <a:schemeClr val="tx1">
                    <a:lumMod val="85000"/>
                    <a:lumOff val="15000"/>
                  </a:schemeClr>
                </a:solidFill>
                <a:latin typeface="Verdana" pitchFamily="34" charset="0"/>
              </a:defRPr>
            </a:lvl3pPr>
            <a:lvl4pPr>
              <a:lnSpc>
                <a:spcPts val="2400"/>
              </a:lnSpc>
              <a:buFont typeface="Arial" pitchFamily="34" charset="0"/>
              <a:buChar char="•"/>
              <a:defRPr sz="1400" baseline="0">
                <a:solidFill>
                  <a:schemeClr val="tx1">
                    <a:lumMod val="85000"/>
                    <a:lumOff val="15000"/>
                  </a:schemeClr>
                </a:solidFill>
                <a:latin typeface="Verdana" pitchFamily="34" charset="0"/>
              </a:defRPr>
            </a:lvl4pPr>
            <a:lvl5pPr>
              <a:lnSpc>
                <a:spcPts val="2400"/>
              </a:lnSpc>
              <a:buFont typeface="Arial" pitchFamily="34" charset="0"/>
              <a:buChar char="•"/>
              <a:defRPr sz="1400" baseline="0">
                <a:solidFill>
                  <a:schemeClr val="tx1">
                    <a:lumMod val="85000"/>
                    <a:lumOff val="15000"/>
                  </a:schemeClr>
                </a:solidFill>
                <a:latin typeface="Verdana" pitchFamily="34" charset="0"/>
              </a:defRPr>
            </a:lvl5pPr>
          </a:lstStyle>
          <a:p>
            <a:pPr lvl="0"/>
            <a:r>
              <a:rPr lang="nb-NO" dirty="0" smtClean="0"/>
              <a:t>Evt. fortsettelse på lang overskrift</a:t>
            </a:r>
          </a:p>
        </p:txBody>
      </p:sp>
    </p:spTree>
    <p:extLst>
      <p:ext uri="{BB962C8B-B14F-4D97-AF65-F5344CB8AC3E}">
        <p14:creationId xmlns:p14="http://schemas.microsoft.com/office/powerpoint/2010/main" val="366258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theme" Target="../theme/theme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t>side </a:t>
            </a:r>
            <a:fld id="{51947A53-3671-480A-B756-B0C610633221}" type="slidenum">
              <a:rPr lang="nb-NO" smtClean="0"/>
              <a:pPr/>
              <a:t>‹#›</a:t>
            </a:fld>
            <a:endParaRPr lang="nb-NO" dirty="0"/>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B214751-6699-4912-B453-861A240CA5F7}" type="datetime1">
              <a:rPr lang="nn-NO" smtClean="0"/>
              <a:pPr/>
              <a:t>30.09.2015</a:t>
            </a:fld>
            <a:endParaRPr lang="nb-NO" dirty="0"/>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4" r:id="rId4"/>
    <p:sldLayoutId id="2147483670" r:id="rId5"/>
    <p:sldLayoutId id="2147483667" r:id="rId6"/>
    <p:sldLayoutId id="2147483671" r:id="rId7"/>
    <p:sldLayoutId id="2147483668" r:id="rId8"/>
    <p:sldLayoutId id="2147483672" r:id="rId9"/>
    <p:sldLayoutId id="2147483654" r:id="rId10"/>
    <p:sldLayoutId id="2147483665" r:id="rId11"/>
    <p:sldLayoutId id="2147483666" r:id="rId12"/>
    <p:sldLayoutId id="2147483829" r:id="rId13"/>
    <p:sldLayoutId id="2147483830" r:id="rId14"/>
    <p:sldLayoutId id="2147483831" r:id="rId15"/>
    <p:sldLayoutId id="2147483832" r:id="rId16"/>
    <p:sldLayoutId id="2147483833" r:id="rId17"/>
  </p:sldLayoutIdLst>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solidFill>
                <a:srgbClr val="000000">
                  <a:lumMod val="85000"/>
                  <a:lumOff val="15000"/>
                </a:srgbClr>
              </a:solidFill>
            </a:endParaRPr>
          </a:p>
        </p:txBody>
      </p:sp>
    </p:spTree>
    <p:extLst>
      <p:ext uri="{BB962C8B-B14F-4D97-AF65-F5344CB8AC3E}">
        <p14:creationId xmlns:p14="http://schemas.microsoft.com/office/powerpoint/2010/main" val="5608152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solidFill>
                <a:srgbClr val="000000">
                  <a:lumMod val="85000"/>
                  <a:lumOff val="15000"/>
                </a:srgbClr>
              </a:solidFill>
            </a:endParaRPr>
          </a:p>
        </p:txBody>
      </p:sp>
    </p:spTree>
    <p:extLst>
      <p:ext uri="{BB962C8B-B14F-4D97-AF65-F5344CB8AC3E}">
        <p14:creationId xmlns:p14="http://schemas.microsoft.com/office/powerpoint/2010/main" val="14837038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solidFill>
                <a:srgbClr val="000000">
                  <a:lumMod val="85000"/>
                  <a:lumOff val="15000"/>
                </a:srgbClr>
              </a:solidFill>
            </a:endParaRPr>
          </a:p>
        </p:txBody>
      </p:sp>
    </p:spTree>
    <p:extLst>
      <p:ext uri="{BB962C8B-B14F-4D97-AF65-F5344CB8AC3E}">
        <p14:creationId xmlns:p14="http://schemas.microsoft.com/office/powerpoint/2010/main" val="216924122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solidFill>
                <a:srgbClr val="000000">
                  <a:lumMod val="85000"/>
                  <a:lumOff val="15000"/>
                </a:srgbClr>
              </a:solidFill>
            </a:endParaRPr>
          </a:p>
        </p:txBody>
      </p:sp>
    </p:spTree>
    <p:extLst>
      <p:ext uri="{BB962C8B-B14F-4D97-AF65-F5344CB8AC3E}">
        <p14:creationId xmlns:p14="http://schemas.microsoft.com/office/powerpoint/2010/main" val="301197426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solidFill>
                <a:srgbClr val="000000">
                  <a:lumMod val="85000"/>
                  <a:lumOff val="15000"/>
                </a:srgbClr>
              </a:solidFill>
            </a:endParaRPr>
          </a:p>
        </p:txBody>
      </p:sp>
    </p:spTree>
    <p:extLst>
      <p:ext uri="{BB962C8B-B14F-4D97-AF65-F5344CB8AC3E}">
        <p14:creationId xmlns:p14="http://schemas.microsoft.com/office/powerpoint/2010/main" val="421282019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solidFill>
                <a:srgbClr val="000000">
                  <a:lumMod val="85000"/>
                  <a:lumOff val="15000"/>
                </a:srgbClr>
              </a:solidFill>
            </a:endParaRPr>
          </a:p>
        </p:txBody>
      </p:sp>
    </p:spTree>
    <p:extLst>
      <p:ext uri="{BB962C8B-B14F-4D97-AF65-F5344CB8AC3E}">
        <p14:creationId xmlns:p14="http://schemas.microsoft.com/office/powerpoint/2010/main" val="175747613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6553200" y="6500834"/>
            <a:ext cx="2233642" cy="357166"/>
          </a:xfrm>
          <a:prstGeom prst="rect">
            <a:avLst/>
          </a:prstGeom>
        </p:spPr>
        <p:txBody>
          <a:bodyPr/>
          <a:lstStyle>
            <a:lvl1pPr algn="r">
              <a:defRPr sz="800">
                <a:solidFill>
                  <a:schemeClr val="tx1">
                    <a:lumMod val="85000"/>
                    <a:lumOff val="15000"/>
                  </a:schemeClr>
                </a:solidFill>
                <a:latin typeface="Verdana" pitchFamily="34" charset="0"/>
              </a:defRPr>
            </a:lvl1p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a:t>
            </a:fld>
            <a:endParaRPr lang="nb-NO" dirty="0">
              <a:solidFill>
                <a:srgbClr val="000000">
                  <a:lumMod val="85000"/>
                  <a:lumOff val="15000"/>
                </a:srgbClr>
              </a:solidFill>
            </a:endParaRPr>
          </a:p>
        </p:txBody>
      </p:sp>
      <p:sp>
        <p:nvSpPr>
          <p:cNvPr id="6" name="Plassholder for dato 3"/>
          <p:cNvSpPr>
            <a:spLocks noGrp="1"/>
          </p:cNvSpPr>
          <p:nvPr>
            <p:ph type="dt" sz="half" idx="2"/>
          </p:nvPr>
        </p:nvSpPr>
        <p:spPr>
          <a:xfrm>
            <a:off x="457200" y="6500834"/>
            <a:ext cx="2162204" cy="357166"/>
          </a:xfrm>
          <a:prstGeom prst="rect">
            <a:avLst/>
          </a:prstGeom>
        </p:spPr>
        <p:txBody>
          <a:bodyPr/>
          <a:lstStyle>
            <a:lvl1pPr>
              <a:defRPr sz="800">
                <a:solidFill>
                  <a:schemeClr val="tx1">
                    <a:lumMod val="85000"/>
                    <a:lumOff val="15000"/>
                  </a:schemeClr>
                </a:solidFill>
                <a:latin typeface="Verdana" pitchFamily="34" charset="0"/>
              </a:defRPr>
            </a:lvl1p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0" name="Plassholder for bunntekst 4"/>
          <p:cNvSpPr>
            <a:spLocks noGrp="1"/>
          </p:cNvSpPr>
          <p:nvPr>
            <p:ph type="ftr" sz="quarter" idx="3"/>
          </p:nvPr>
        </p:nvSpPr>
        <p:spPr>
          <a:xfrm>
            <a:off x="3124200" y="6500834"/>
            <a:ext cx="2934420" cy="357166"/>
          </a:xfrm>
          <a:prstGeom prst="rect">
            <a:avLst/>
          </a:prstGeom>
        </p:spPr>
        <p:txBody>
          <a:bodyPr/>
          <a:lstStyle>
            <a:lvl1pPr algn="ctr">
              <a:defRPr sz="800">
                <a:solidFill>
                  <a:schemeClr val="tx1">
                    <a:lumMod val="85000"/>
                    <a:lumOff val="15000"/>
                  </a:schemeClr>
                </a:solidFill>
                <a:latin typeface="Verdana" pitchFamily="34" charset="0"/>
              </a:defRPr>
            </a:lvl1pPr>
          </a:lstStyle>
          <a:p>
            <a:endParaRPr lang="nb-NO" dirty="0">
              <a:solidFill>
                <a:srgbClr val="000000">
                  <a:lumMod val="85000"/>
                  <a:lumOff val="15000"/>
                </a:srgbClr>
              </a:solidFill>
            </a:endParaRPr>
          </a:p>
        </p:txBody>
      </p:sp>
    </p:spTree>
    <p:extLst>
      <p:ext uri="{BB962C8B-B14F-4D97-AF65-F5344CB8AC3E}">
        <p14:creationId xmlns:p14="http://schemas.microsoft.com/office/powerpoint/2010/main" val="16890935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rgbClr val="0000FF"/>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200" b="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emf"/><Relationship Id="rId2" Type="http://schemas.openxmlformats.org/officeDocument/2006/relationships/slideLayout" Target="../slideLayouts/slideLayout56.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25.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7.xml"/><Relationship Id="rId1" Type="http://schemas.openxmlformats.org/officeDocument/2006/relationships/vmlDrawing" Target="../drawings/vmlDrawing10.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oleObject" Target="file:///\\aqbfs001\Brukere$\c900420\Present\Ledighet.xlsx!Ark1!%5bLedighet.xlsx%5dArk1%20Diagram%202" TargetMode="Externa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30.pn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hyperlink" Target="http://www.volkswagen.no/no.html" TargetMode="External"/><Relationship Id="rId4" Type="http://schemas.openxmlformats.org/officeDocument/2006/relationships/image" Target="../media/image33.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file:///C:\Documents%20and%20Settings\c900359\Local%20Settings\Temp\Aktiv%20Forvaltning%20aug%202007.ppt#-1,1,1. 1. Lysbilde 1" TargetMode="External"/><Relationship Id="rId2" Type="http://schemas.openxmlformats.org/officeDocument/2006/relationships/hyperlink" Target="file:///C:\Documents%20and%20Settings\c900359\Local%20Settings\Temp\Modellportef&#248;lje%20MKF%20100807.ppt#-1,1,Lysbilde 1"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2.emf"/><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oleObject" Target="../embeddings/oleObject13.bin"/><Relationship Id="rId5" Type="http://schemas.openxmlformats.org/officeDocument/2006/relationships/image" Target="../media/image41.e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43.emf"/><Relationship Id="rId4" Type="http://schemas.openxmlformats.org/officeDocument/2006/relationships/oleObject" Target="file:///\\aqbfs001\Brukere$\c900420\Documents\Figm&#248;rom13h.xls!Ark1!%5bFigm&#248;rom13h.xls%5dArk1%20Diagram%20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file:///\\aqbfs001\Brukere$\c900420\Documents\Figm&#248;rom15-revidert.xls!Ark1!%5bFigm&#248;rom15-revidert.xls%5dArk1%20Diagram%201" TargetMode="External"/><Relationship Id="rId2" Type="http://schemas.openxmlformats.org/officeDocument/2006/relationships/slideLayout" Target="../slideLayouts/slideLayout5.xml"/><Relationship Id="rId1" Type="http://schemas.openxmlformats.org/officeDocument/2006/relationships/vmlDrawing" Target="../drawings/vmlDrawing14.vml"/><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oleObject" Target="file:///\\aqbfs001\Brukere$\c900420\Documents\Figm&#248;rom15-revidert.xls!Ark1!%5bFigm&#248;rom15-revidert.xls%5dArk1%20Diagram%201-1" TargetMode="External"/><Relationship Id="rId2" Type="http://schemas.openxmlformats.org/officeDocument/2006/relationships/slideLayout" Target="../slideLayouts/slideLayout5.xml"/><Relationship Id="rId1" Type="http://schemas.openxmlformats.org/officeDocument/2006/relationships/vmlDrawing" Target="../drawings/vmlDrawing15.vml"/><Relationship Id="rId4" Type="http://schemas.openxmlformats.org/officeDocument/2006/relationships/image" Target="../media/image45.emf"/></Relationships>
</file>

<file path=ppt/slides/_rels/slide27.xml.rels><?xml version="1.0" encoding="UTF-8" standalone="yes"?>
<Relationships xmlns="http://schemas.openxmlformats.org/package/2006/relationships"><Relationship Id="rId3" Type="http://schemas.openxmlformats.org/officeDocument/2006/relationships/oleObject" Target="file:///\\aqbfs001\Brukere$\c900420\Documents\Figm&#248;rom15-revidert.xls!Ark1!%5bFigm&#248;rom15-revidert.xls%5dArk1%20Diagram%201-2" TargetMode="External"/><Relationship Id="rId2" Type="http://schemas.openxmlformats.org/officeDocument/2006/relationships/slideLayout" Target="../slideLayouts/slideLayout5.xml"/><Relationship Id="rId1" Type="http://schemas.openxmlformats.org/officeDocument/2006/relationships/vmlDrawing" Target="../drawings/vmlDrawing16.v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2.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2.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a:xfrm>
            <a:off x="1411560" y="3917992"/>
            <a:ext cx="6760840" cy="1752600"/>
          </a:xfrm>
        </p:spPr>
        <p:txBody>
          <a:bodyPr>
            <a:normAutofit/>
          </a:bodyPr>
          <a:lstStyle/>
          <a:p>
            <a:pPr algn="ctr"/>
            <a:r>
              <a:rPr lang="nb-NO" sz="1600" dirty="0" smtClean="0"/>
              <a:t>Martin H  Skuseth</a:t>
            </a:r>
          </a:p>
          <a:p>
            <a:pPr algn="ctr"/>
            <a:r>
              <a:rPr lang="nb-NO" sz="1600" dirty="0" smtClean="0"/>
              <a:t>Sparebanken Møre Markets</a:t>
            </a:r>
          </a:p>
          <a:p>
            <a:pPr algn="ctr"/>
            <a:r>
              <a:rPr lang="nb-NO" sz="1600" dirty="0" smtClean="0"/>
              <a:t>1. oktober 2015</a:t>
            </a:r>
          </a:p>
          <a:p>
            <a:pPr algn="ctr"/>
            <a:endParaRPr lang="nb-NO" sz="1600" dirty="0"/>
          </a:p>
          <a:p>
            <a:pPr algn="ctr"/>
            <a:endParaRPr lang="nb-NO" sz="1600" dirty="0" smtClean="0"/>
          </a:p>
          <a:p>
            <a:pPr algn="ctr"/>
            <a:endParaRPr lang="nb-NO" sz="1600" dirty="0"/>
          </a:p>
        </p:txBody>
      </p:sp>
      <p:sp>
        <p:nvSpPr>
          <p:cNvPr id="3" name="Tittel 2"/>
          <p:cNvSpPr>
            <a:spLocks noGrp="1"/>
          </p:cNvSpPr>
          <p:nvPr>
            <p:ph type="ctrTitle"/>
          </p:nvPr>
        </p:nvSpPr>
        <p:spPr>
          <a:xfrm>
            <a:off x="899592" y="2564904"/>
            <a:ext cx="7926106" cy="642941"/>
          </a:xfrm>
        </p:spPr>
        <p:txBody>
          <a:bodyPr>
            <a:noAutofit/>
          </a:bodyPr>
          <a:lstStyle/>
          <a:p>
            <a:pPr algn="ctr"/>
            <a:r>
              <a:rPr lang="nb-NO" sz="2400" dirty="0" smtClean="0"/>
              <a:t>Økonomiske utsikter for fylket og finansmarkedene</a:t>
            </a:r>
            <a:r>
              <a:rPr lang="nb-NO" sz="2400" dirty="0"/>
              <a:t/>
            </a:r>
            <a:br>
              <a:rPr lang="nb-NO" sz="2400" dirty="0"/>
            </a:br>
            <a:endParaRPr lang="nb-NO"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711" name="Picture 47"/>
          <p:cNvPicPr>
            <a:picLocks noChangeAspect="1" noChangeArrowheads="1"/>
          </p:cNvPicPr>
          <p:nvPr/>
        </p:nvPicPr>
        <p:blipFill rotWithShape="1">
          <a:blip r:embed="rId4">
            <a:extLst>
              <a:ext uri="{28A0092B-C50C-407E-A947-70E740481C1C}">
                <a14:useLocalDpi xmlns:a14="http://schemas.microsoft.com/office/drawing/2010/main" val="0"/>
              </a:ext>
            </a:extLst>
          </a:blip>
          <a:srcRect b="39833"/>
          <a:stretch/>
        </p:blipFill>
        <p:spPr bwMode="auto">
          <a:xfrm>
            <a:off x="4980643" y="1562506"/>
            <a:ext cx="3505075" cy="222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lassholder for dato 2"/>
          <p:cNvSpPr>
            <a:spLocks noGrp="1"/>
          </p:cNvSpPr>
          <p:nvPr>
            <p:ph type="dt" sz="half" idx="10"/>
          </p:nvPr>
        </p:nvSpPr>
        <p:spPr/>
        <p:txBody>
          <a:bodyPr/>
          <a:lstStyle/>
          <a:p>
            <a:fld id="{9CD7EE92-483B-4FE4-B6DE-86822A8AACC5}"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12"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10</a:t>
            </a:fld>
            <a:endParaRPr lang="nb-NO" dirty="0">
              <a:solidFill>
                <a:srgbClr val="000000">
                  <a:lumMod val="85000"/>
                  <a:lumOff val="15000"/>
                </a:srgbClr>
              </a:solidFill>
            </a:endParaRPr>
          </a:p>
        </p:txBody>
      </p:sp>
      <p:sp>
        <p:nvSpPr>
          <p:cNvPr id="14" name="Plassholder for innhold 6"/>
          <p:cNvSpPr>
            <a:spLocks noGrp="1"/>
          </p:cNvSpPr>
          <p:nvPr>
            <p:ph idx="15"/>
          </p:nvPr>
        </p:nvSpPr>
        <p:spPr>
          <a:xfrm>
            <a:off x="520502" y="836712"/>
            <a:ext cx="8515994" cy="504056"/>
          </a:xfrm>
        </p:spPr>
        <p:txBody>
          <a:bodyPr/>
          <a:lstStyle/>
          <a:p>
            <a:r>
              <a:rPr lang="nb-NO" dirty="0" smtClean="0"/>
              <a:t>Lavere oljepris betyr redusert vekst i </a:t>
            </a:r>
            <a:r>
              <a:rPr lang="nb-NO" dirty="0"/>
              <a:t>N</a:t>
            </a:r>
            <a:r>
              <a:rPr lang="nb-NO" dirty="0" smtClean="0"/>
              <a:t>orge</a:t>
            </a:r>
            <a:endParaRPr lang="nb-NO" dirty="0" smtClean="0">
              <a:solidFill>
                <a:schemeClr val="tx1"/>
              </a:solidFill>
            </a:endParaRPr>
          </a:p>
        </p:txBody>
      </p:sp>
      <p:sp>
        <p:nvSpPr>
          <p:cNvPr id="16" name="Plassholder for innhold 4"/>
          <p:cNvSpPr txBox="1">
            <a:spLocks/>
          </p:cNvSpPr>
          <p:nvPr/>
        </p:nvSpPr>
        <p:spPr>
          <a:xfrm>
            <a:off x="663817" y="1439291"/>
            <a:ext cx="4005829" cy="4498796"/>
          </a:xfrm>
          <a:prstGeom prst="rect">
            <a:avLst/>
          </a:prstGeom>
        </p:spPr>
        <p:txBody>
          <a:bodyPr/>
          <a:lstStyle/>
          <a:p>
            <a:pPr marL="306000" indent="-306000">
              <a:spcBef>
                <a:spcPts val="300"/>
              </a:spcBef>
              <a:spcAft>
                <a:spcPts val="300"/>
              </a:spcAft>
            </a:pPr>
            <a:r>
              <a:rPr lang="nb-NO" sz="1400" dirty="0" smtClean="0">
                <a:solidFill>
                  <a:srgbClr val="000000"/>
                </a:solidFill>
              </a:rPr>
              <a:t>Lavere oljepris vil føre til:</a:t>
            </a:r>
          </a:p>
          <a:p>
            <a:pPr marL="306000" indent="-306000">
              <a:spcBef>
                <a:spcPts val="300"/>
              </a:spcBef>
              <a:spcAft>
                <a:spcPts val="300"/>
              </a:spcAft>
            </a:pPr>
            <a:endParaRPr lang="nb-NO" sz="600" dirty="0" smtClean="0">
              <a:solidFill>
                <a:srgbClr val="000000"/>
              </a:solidFill>
            </a:endParaRP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Lavere oljeinvesteringer</a:t>
            </a: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Lavere produksjon i leverandørindustrien</a:t>
            </a: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Reduserte statlige inntekter</a:t>
            </a: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Lavere lønnsvekst</a:t>
            </a: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Høyere arbeidsledighet</a:t>
            </a:r>
          </a:p>
          <a:p>
            <a:pPr>
              <a:spcBef>
                <a:spcPts val="300"/>
              </a:spcBef>
              <a:spcAft>
                <a:spcPts val="300"/>
              </a:spcAft>
            </a:pPr>
            <a:endParaRPr lang="nb-NO" sz="1200" dirty="0" smtClean="0">
              <a:solidFill>
                <a:srgbClr val="000000"/>
              </a:solidFill>
            </a:endParaRPr>
          </a:p>
          <a:p>
            <a:pPr>
              <a:spcBef>
                <a:spcPts val="300"/>
              </a:spcBef>
              <a:spcAft>
                <a:spcPts val="300"/>
              </a:spcAft>
            </a:pPr>
            <a:r>
              <a:rPr lang="nb-NO" sz="1200" dirty="0" smtClean="0">
                <a:solidFill>
                  <a:srgbClr val="000000"/>
                </a:solidFill>
              </a:rPr>
              <a:t>Men det er også ekspansive virkninger:</a:t>
            </a:r>
          </a:p>
          <a:p>
            <a:pPr>
              <a:spcBef>
                <a:spcPts val="300"/>
              </a:spcBef>
              <a:spcAft>
                <a:spcPts val="300"/>
              </a:spcAft>
            </a:pPr>
            <a:endParaRPr lang="nb-NO" sz="1200" dirty="0" smtClean="0">
              <a:solidFill>
                <a:srgbClr val="000000"/>
              </a:solidFill>
            </a:endParaRP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Svakere kronekurs (økt nettoeksport)</a:t>
            </a: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Lavere renter</a:t>
            </a: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Muligheter for en mer ekspansiv finanspolitikk (på kort sikt)</a:t>
            </a:r>
          </a:p>
          <a:p>
            <a:pPr marL="763200" lvl="1" indent="-306000">
              <a:spcBef>
                <a:spcPts val="300"/>
              </a:spcBef>
              <a:spcAft>
                <a:spcPts val="300"/>
              </a:spcAft>
              <a:buFont typeface="Wingdings" panose="05000000000000000000" pitchFamily="2" charset="2"/>
              <a:buChar char="ü"/>
            </a:pPr>
            <a:r>
              <a:rPr lang="nb-NO" sz="1200" dirty="0" smtClean="0">
                <a:solidFill>
                  <a:srgbClr val="000000"/>
                </a:solidFill>
              </a:rPr>
              <a:t>Økte offentlige utgifter</a:t>
            </a:r>
          </a:p>
          <a:p>
            <a:pPr marL="763200" lvl="1" indent="-306000">
              <a:spcBef>
                <a:spcPts val="300"/>
              </a:spcBef>
              <a:spcAft>
                <a:spcPts val="300"/>
              </a:spcAft>
              <a:buFont typeface="Wingdings" panose="05000000000000000000" pitchFamily="2" charset="2"/>
              <a:buChar char="ü"/>
            </a:pPr>
            <a:r>
              <a:rPr lang="nb-NO" sz="1200" dirty="0">
                <a:solidFill>
                  <a:srgbClr val="000000"/>
                </a:solidFill>
              </a:rPr>
              <a:t>S</a:t>
            </a:r>
            <a:r>
              <a:rPr lang="nb-NO" sz="1200" dirty="0" smtClean="0">
                <a:solidFill>
                  <a:srgbClr val="000000"/>
                </a:solidFill>
              </a:rPr>
              <a:t>kattelettelser</a:t>
            </a:r>
          </a:p>
          <a:p>
            <a:pPr marL="306000" indent="-306000">
              <a:spcBef>
                <a:spcPts val="300"/>
              </a:spcBef>
              <a:spcAft>
                <a:spcPts val="300"/>
              </a:spcAft>
              <a:buFont typeface="Wingdings" panose="05000000000000000000" pitchFamily="2" charset="2"/>
              <a:buChar char="Ø"/>
            </a:pPr>
            <a:r>
              <a:rPr lang="nb-NO" sz="1200" dirty="0" smtClean="0">
                <a:solidFill>
                  <a:srgbClr val="000000"/>
                </a:solidFill>
              </a:rPr>
              <a:t>Høyere global vekst</a:t>
            </a:r>
          </a:p>
          <a:p>
            <a:pPr marL="712788" lvl="1" indent="-255588">
              <a:spcBef>
                <a:spcPts val="300"/>
              </a:spcBef>
              <a:spcAft>
                <a:spcPts val="300"/>
              </a:spcAft>
              <a:buFont typeface="Wingdings" panose="05000000000000000000" pitchFamily="2" charset="2"/>
              <a:buChar char="ü"/>
            </a:pPr>
            <a:r>
              <a:rPr lang="nb-NO" sz="1200" dirty="0" smtClean="0">
                <a:solidFill>
                  <a:srgbClr val="000000"/>
                </a:solidFill>
              </a:rPr>
              <a:t>IMF anslår at en varig nedgang i oljeprisen på 10 prosent vil føre til en oppgang i globalt BNP på 0,2 prosent </a:t>
            </a:r>
          </a:p>
          <a:p>
            <a:pPr marL="306000" indent="-306000">
              <a:spcBef>
                <a:spcPts val="300"/>
              </a:spcBef>
              <a:spcAft>
                <a:spcPts val="300"/>
              </a:spcAft>
              <a:buFontTx/>
              <a:buChar char="-"/>
            </a:pPr>
            <a:endParaRPr lang="nb-NO" sz="1200" dirty="0" smtClean="0">
              <a:solidFill>
                <a:srgbClr val="000000"/>
              </a:solidFill>
            </a:endParaRPr>
          </a:p>
          <a:p>
            <a:pPr>
              <a:spcBef>
                <a:spcPts val="300"/>
              </a:spcBef>
              <a:spcAft>
                <a:spcPts val="300"/>
              </a:spcAft>
            </a:pPr>
            <a:r>
              <a:rPr lang="nb-NO" sz="1200" dirty="0" smtClean="0">
                <a:solidFill>
                  <a:srgbClr val="000000"/>
                </a:solidFill>
              </a:rPr>
              <a:t> </a:t>
            </a:r>
          </a:p>
          <a:p>
            <a:pPr marL="306000" indent="-306000">
              <a:spcBef>
                <a:spcPts val="300"/>
              </a:spcBef>
              <a:spcAft>
                <a:spcPts val="300"/>
              </a:spcAft>
              <a:buFontTx/>
              <a:buChar char="-"/>
            </a:pPr>
            <a:endParaRPr lang="nb-NO" sz="1200" dirty="0" smtClean="0">
              <a:solidFill>
                <a:srgbClr val="000000"/>
              </a:solidFill>
            </a:endParaRPr>
          </a:p>
          <a:p>
            <a:pPr marL="306000" indent="-306000">
              <a:spcBef>
                <a:spcPts val="300"/>
              </a:spcBef>
              <a:spcAft>
                <a:spcPts val="300"/>
              </a:spcAft>
            </a:pPr>
            <a:r>
              <a:rPr lang="nb-NO" sz="1200" dirty="0" smtClean="0">
                <a:solidFill>
                  <a:srgbClr val="000000"/>
                </a:solidFill>
              </a:rPr>
              <a:t>	</a:t>
            </a:r>
          </a:p>
        </p:txBody>
      </p:sp>
      <p:sp>
        <p:nvSpPr>
          <p:cNvPr id="1740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b-NO" dirty="0">
              <a:solidFill>
                <a:srgbClr val="000000"/>
              </a:solidFill>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2597916995"/>
              </p:ext>
            </p:extLst>
          </p:nvPr>
        </p:nvGraphicFramePr>
        <p:xfrm>
          <a:off x="4897856" y="3971290"/>
          <a:ext cx="3677946" cy="2519870"/>
        </p:xfrm>
        <a:graphic>
          <a:graphicData uri="http://schemas.openxmlformats.org/presentationml/2006/ole">
            <mc:AlternateContent xmlns:mc="http://schemas.openxmlformats.org/markup-compatibility/2006">
              <mc:Choice xmlns:v="urn:schemas-microsoft-com:vml" Requires="v">
                <p:oleObj spid="_x0000_s263236" name="Macrobond document" r:id="rId5" imgW="11282574" imgH="6687214" progId="Mbnd.mbnd">
                  <p:embed/>
                </p:oleObj>
              </mc:Choice>
              <mc:Fallback>
                <p:oleObj name="Macrobond document" r:id="rId5" imgW="11282574" imgH="6687214" progId="Mbnd.mbnd">
                  <p:embed/>
                  <p:pic>
                    <p:nvPicPr>
                      <p:cNvPr id="0" name=""/>
                      <p:cNvPicPr/>
                      <p:nvPr/>
                    </p:nvPicPr>
                    <p:blipFill>
                      <a:blip r:embed="rId6"/>
                      <a:stretch>
                        <a:fillRect/>
                      </a:stretch>
                    </p:blipFill>
                    <p:spPr>
                      <a:xfrm>
                        <a:off x="4897856" y="3971290"/>
                        <a:ext cx="3677946" cy="2519870"/>
                      </a:xfrm>
                      <a:prstGeom prst="rect">
                        <a:avLst/>
                      </a:prstGeom>
                    </p:spPr>
                  </p:pic>
                </p:oleObj>
              </mc:Fallback>
            </mc:AlternateContent>
          </a:graphicData>
        </a:graphic>
      </p:graphicFrame>
    </p:spTree>
    <p:extLst>
      <p:ext uri="{BB962C8B-B14F-4D97-AF65-F5344CB8AC3E}">
        <p14:creationId xmlns:p14="http://schemas.microsoft.com/office/powerpoint/2010/main" val="221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8" end="8"/>
                                            </p:txEl>
                                          </p:spTgt>
                                        </p:tgtEl>
                                        <p:attrNameLst>
                                          <p:attrName>style.visibility</p:attrName>
                                        </p:attrNameLst>
                                      </p:cBhvr>
                                      <p:to>
                                        <p:strVal val="visible"/>
                                      </p:to>
                                    </p:set>
                                    <p:animEffect transition="in" filter="fade">
                                      <p:cBhvr>
                                        <p:cTn id="7" dur="500"/>
                                        <p:tgtEl>
                                          <p:spTgt spid="16">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0" end="10"/>
                                            </p:txEl>
                                          </p:spTgt>
                                        </p:tgtEl>
                                        <p:attrNameLst>
                                          <p:attrName>style.visibility</p:attrName>
                                        </p:attrNameLst>
                                      </p:cBhvr>
                                      <p:to>
                                        <p:strVal val="visible"/>
                                      </p:to>
                                    </p:set>
                                    <p:animEffect transition="in" filter="fade">
                                      <p:cBhvr>
                                        <p:cTn id="10" dur="500"/>
                                        <p:tgtEl>
                                          <p:spTgt spid="16">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11" end="11"/>
                                            </p:txEl>
                                          </p:spTgt>
                                        </p:tgtEl>
                                        <p:attrNameLst>
                                          <p:attrName>style.visibility</p:attrName>
                                        </p:attrNameLst>
                                      </p:cBhvr>
                                      <p:to>
                                        <p:strVal val="visible"/>
                                      </p:to>
                                    </p:set>
                                    <p:animEffect transition="in" filter="fade">
                                      <p:cBhvr>
                                        <p:cTn id="13" dur="500"/>
                                        <p:tgtEl>
                                          <p:spTgt spid="16">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12" end="12"/>
                                            </p:txEl>
                                          </p:spTgt>
                                        </p:tgtEl>
                                        <p:attrNameLst>
                                          <p:attrName>style.visibility</p:attrName>
                                        </p:attrNameLst>
                                      </p:cBhvr>
                                      <p:to>
                                        <p:strVal val="visible"/>
                                      </p:to>
                                    </p:set>
                                    <p:animEffect transition="in" filter="fade">
                                      <p:cBhvr>
                                        <p:cTn id="16" dur="500"/>
                                        <p:tgtEl>
                                          <p:spTgt spid="16">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13" end="13"/>
                                            </p:txEl>
                                          </p:spTgt>
                                        </p:tgtEl>
                                        <p:attrNameLst>
                                          <p:attrName>style.visibility</p:attrName>
                                        </p:attrNameLst>
                                      </p:cBhvr>
                                      <p:to>
                                        <p:strVal val="visible"/>
                                      </p:to>
                                    </p:set>
                                    <p:animEffect transition="in" filter="fade">
                                      <p:cBhvr>
                                        <p:cTn id="19" dur="500"/>
                                        <p:tgtEl>
                                          <p:spTgt spid="16">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14" end="14"/>
                                            </p:txEl>
                                          </p:spTgt>
                                        </p:tgtEl>
                                        <p:attrNameLst>
                                          <p:attrName>style.visibility</p:attrName>
                                        </p:attrNameLst>
                                      </p:cBhvr>
                                      <p:to>
                                        <p:strVal val="visible"/>
                                      </p:to>
                                    </p:set>
                                    <p:animEffect transition="in" filter="fade">
                                      <p:cBhvr>
                                        <p:cTn id="22" dur="500"/>
                                        <p:tgtEl>
                                          <p:spTgt spid="16">
                                            <p:txEl>
                                              <p:pRg st="14" end="1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15" end="15"/>
                                            </p:txEl>
                                          </p:spTgt>
                                        </p:tgtEl>
                                        <p:attrNameLst>
                                          <p:attrName>style.visibility</p:attrName>
                                        </p:attrNameLst>
                                      </p:cBhvr>
                                      <p:to>
                                        <p:strVal val="visible"/>
                                      </p:to>
                                    </p:set>
                                    <p:animEffect transition="in" filter="fade">
                                      <p:cBhvr>
                                        <p:cTn id="25" dur="500"/>
                                        <p:tgtEl>
                                          <p:spTgt spid="16">
                                            <p:txEl>
                                              <p:pRg st="15" end="1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16" end="16"/>
                                            </p:txEl>
                                          </p:spTgt>
                                        </p:tgtEl>
                                        <p:attrNameLst>
                                          <p:attrName>style.visibility</p:attrName>
                                        </p:attrNameLst>
                                      </p:cBhvr>
                                      <p:to>
                                        <p:strVal val="visible"/>
                                      </p:to>
                                    </p:set>
                                    <p:animEffect transition="in" filter="fade">
                                      <p:cBhvr>
                                        <p:cTn id="28" dur="500"/>
                                        <p:tgtEl>
                                          <p:spTgt spid="1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a:xfrm>
            <a:off x="458998" y="6499951"/>
            <a:ext cx="2162204" cy="357166"/>
          </a:xfrm>
        </p:spPr>
        <p:txBody>
          <a:bodyPr/>
          <a:lstStyle/>
          <a:p>
            <a:fld id="{7E3EB18A-1616-41BC-93A3-00D50477C4EB}"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11</a:t>
            </a:fld>
            <a:endParaRPr lang="nb-NO" dirty="0">
              <a:solidFill>
                <a:srgbClr val="000000">
                  <a:lumMod val="85000"/>
                  <a:lumOff val="15000"/>
                </a:srgbClr>
              </a:solidFill>
            </a:endParaRPr>
          </a:p>
        </p:txBody>
      </p:sp>
      <p:sp>
        <p:nvSpPr>
          <p:cNvPr id="5" name="Plassholder for innhold 4"/>
          <p:cNvSpPr>
            <a:spLocks noGrp="1"/>
          </p:cNvSpPr>
          <p:nvPr>
            <p:ph idx="13"/>
          </p:nvPr>
        </p:nvSpPr>
        <p:spPr>
          <a:xfrm>
            <a:off x="568127" y="1491223"/>
            <a:ext cx="4032448" cy="4689776"/>
          </a:xfrm>
        </p:spPr>
        <p:txBody>
          <a:bodyPr/>
          <a:lstStyle/>
          <a:p>
            <a:pPr marL="0" indent="0">
              <a:lnSpc>
                <a:spcPts val="2000"/>
              </a:lnSpc>
              <a:spcBef>
                <a:spcPts val="300"/>
              </a:spcBef>
              <a:spcAft>
                <a:spcPts val="300"/>
              </a:spcAft>
              <a:buFontTx/>
              <a:buNone/>
            </a:pPr>
            <a:r>
              <a:rPr lang="nb-NO" sz="1800" dirty="0" smtClean="0">
                <a:sym typeface="Webdings" pitchFamily="18" charset="2"/>
              </a:rPr>
              <a:t>Argumenter for høyere rente:</a:t>
            </a:r>
          </a:p>
          <a:p>
            <a:pPr marL="0" indent="0">
              <a:lnSpc>
                <a:spcPts val="2000"/>
              </a:lnSpc>
              <a:spcBef>
                <a:spcPts val="300"/>
              </a:spcBef>
              <a:spcAft>
                <a:spcPts val="300"/>
              </a:spcAft>
              <a:buFontTx/>
              <a:buNone/>
            </a:pPr>
            <a:endParaRPr lang="nb-NO" sz="1800" dirty="0" smtClean="0">
              <a:sym typeface="Webdings" pitchFamily="18" charset="2"/>
            </a:endParaRPr>
          </a:p>
          <a:p>
            <a:pPr marL="306000" indent="-306000">
              <a:lnSpc>
                <a:spcPts val="2000"/>
              </a:lnSpc>
              <a:spcBef>
                <a:spcPts val="300"/>
              </a:spcBef>
              <a:spcAft>
                <a:spcPts val="300"/>
              </a:spcAft>
            </a:pPr>
            <a:r>
              <a:rPr lang="nb-NO" sz="1800" dirty="0" smtClean="0">
                <a:sym typeface="Marlett" pitchFamily="2" charset="2"/>
              </a:rPr>
              <a:t>Fortsatt vekst internasjonalt</a:t>
            </a:r>
          </a:p>
          <a:p>
            <a:pPr marL="306000" indent="-306000">
              <a:lnSpc>
                <a:spcPts val="2000"/>
              </a:lnSpc>
              <a:spcBef>
                <a:spcPts val="300"/>
              </a:spcBef>
              <a:spcAft>
                <a:spcPts val="300"/>
              </a:spcAft>
            </a:pPr>
            <a:r>
              <a:rPr lang="nb-NO" sz="1800" dirty="0" smtClean="0">
                <a:sym typeface="Marlett" pitchFamily="2" charset="2"/>
              </a:rPr>
              <a:t>Den svake kronekursen</a:t>
            </a:r>
          </a:p>
          <a:p>
            <a:pPr marL="306000" indent="-306000">
              <a:lnSpc>
                <a:spcPts val="2000"/>
              </a:lnSpc>
              <a:spcBef>
                <a:spcPts val="300"/>
              </a:spcBef>
              <a:spcAft>
                <a:spcPts val="300"/>
              </a:spcAft>
            </a:pPr>
            <a:r>
              <a:rPr lang="nb-NO" sz="1800" dirty="0" smtClean="0">
                <a:sym typeface="Marlett" pitchFamily="2" charset="2"/>
              </a:rPr>
              <a:t>Høye boligpriser og gjeld</a:t>
            </a:r>
          </a:p>
          <a:p>
            <a:pPr marL="306000" indent="-306000">
              <a:lnSpc>
                <a:spcPts val="2000"/>
              </a:lnSpc>
              <a:spcBef>
                <a:spcPts val="300"/>
              </a:spcBef>
              <a:spcAft>
                <a:spcPts val="300"/>
              </a:spcAft>
            </a:pPr>
            <a:r>
              <a:rPr lang="nb-NO" sz="1800" dirty="0" smtClean="0">
                <a:sym typeface="Marlett" pitchFamily="2" charset="2"/>
              </a:rPr>
              <a:t>Rentenivået er allerede lavt </a:t>
            </a:r>
          </a:p>
          <a:p>
            <a:pPr marL="0" indent="0">
              <a:lnSpc>
                <a:spcPts val="2000"/>
              </a:lnSpc>
              <a:buFontTx/>
              <a:buNone/>
            </a:pPr>
            <a:endParaRPr lang="nb-NO" sz="1800" dirty="0" smtClean="0">
              <a:sym typeface="Marlett" pitchFamily="2" charset="2"/>
            </a:endParaRPr>
          </a:p>
          <a:p>
            <a:pPr marL="0" indent="0">
              <a:lnSpc>
                <a:spcPts val="2000"/>
              </a:lnSpc>
              <a:buFontTx/>
              <a:buNone/>
            </a:pPr>
            <a:r>
              <a:rPr lang="nb-NO" sz="1800" dirty="0" smtClean="0">
                <a:sym typeface="Marlett" pitchFamily="2" charset="2"/>
              </a:rPr>
              <a:t>Argumenter for lavere rente</a:t>
            </a:r>
            <a:r>
              <a:rPr lang="nb-NO" sz="1800" dirty="0" smtClean="0">
                <a:sym typeface="Webdings" pitchFamily="18" charset="2"/>
              </a:rPr>
              <a:t>:</a:t>
            </a:r>
          </a:p>
          <a:p>
            <a:pPr marL="0" indent="0">
              <a:lnSpc>
                <a:spcPts val="2000"/>
              </a:lnSpc>
              <a:buFontTx/>
              <a:buNone/>
            </a:pPr>
            <a:endParaRPr lang="nb-NO" sz="1800" dirty="0" smtClean="0">
              <a:sym typeface="Webdings" pitchFamily="18" charset="2"/>
            </a:endParaRPr>
          </a:p>
          <a:p>
            <a:pPr marL="306000" indent="-306000">
              <a:lnSpc>
                <a:spcPts val="2000"/>
              </a:lnSpc>
              <a:spcBef>
                <a:spcPts val="300"/>
              </a:spcBef>
              <a:spcAft>
                <a:spcPts val="300"/>
              </a:spcAft>
            </a:pPr>
            <a:r>
              <a:rPr lang="nb-NO" sz="1800" dirty="0" smtClean="0">
                <a:sym typeface="Webdings" pitchFamily="18" charset="2"/>
              </a:rPr>
              <a:t>Lavere vekst i norsk økonomi</a:t>
            </a:r>
          </a:p>
          <a:p>
            <a:pPr marL="306000" indent="-306000">
              <a:lnSpc>
                <a:spcPts val="2000"/>
              </a:lnSpc>
              <a:spcBef>
                <a:spcPts val="300"/>
              </a:spcBef>
              <a:spcAft>
                <a:spcPts val="300"/>
              </a:spcAft>
            </a:pPr>
            <a:r>
              <a:rPr lang="nb-NO" sz="1800" dirty="0" smtClean="0">
                <a:sym typeface="Webdings" pitchFamily="18" charset="2"/>
              </a:rPr>
              <a:t>Stigende arbeidsledighet</a:t>
            </a:r>
          </a:p>
          <a:p>
            <a:pPr marL="306000" indent="-306000">
              <a:lnSpc>
                <a:spcPts val="2000"/>
              </a:lnSpc>
              <a:spcBef>
                <a:spcPts val="300"/>
              </a:spcBef>
              <a:spcAft>
                <a:spcPts val="300"/>
              </a:spcAft>
            </a:pPr>
            <a:r>
              <a:rPr lang="nb-NO" sz="1800" dirty="0" smtClean="0">
                <a:sym typeface="Webdings" pitchFamily="18" charset="2"/>
              </a:rPr>
              <a:t>Lav oljepris</a:t>
            </a:r>
          </a:p>
          <a:p>
            <a:pPr marL="306000" indent="-306000">
              <a:lnSpc>
                <a:spcPts val="2000"/>
              </a:lnSpc>
              <a:spcBef>
                <a:spcPts val="300"/>
              </a:spcBef>
              <a:spcAft>
                <a:spcPts val="300"/>
              </a:spcAft>
            </a:pPr>
            <a:r>
              <a:rPr lang="nb-NO" sz="1800" dirty="0" smtClean="0">
                <a:sym typeface="Marlett" pitchFamily="2" charset="2"/>
              </a:rPr>
              <a:t>Moderate inflasjonsutsikter</a:t>
            </a:r>
          </a:p>
          <a:p>
            <a:pPr marL="306000" indent="-306000">
              <a:lnSpc>
                <a:spcPts val="2000"/>
              </a:lnSpc>
              <a:spcBef>
                <a:spcPts val="300"/>
              </a:spcBef>
              <a:spcAft>
                <a:spcPts val="300"/>
              </a:spcAft>
            </a:pPr>
            <a:r>
              <a:rPr lang="nb-NO" sz="1800" dirty="0" smtClean="0">
                <a:sym typeface="Marlett" pitchFamily="2" charset="2"/>
              </a:rPr>
              <a:t>Negative forventninger</a:t>
            </a:r>
          </a:p>
          <a:p>
            <a:pPr marL="0" indent="0">
              <a:lnSpc>
                <a:spcPts val="2000"/>
              </a:lnSpc>
              <a:spcBef>
                <a:spcPts val="300"/>
              </a:spcBef>
              <a:spcAft>
                <a:spcPts val="300"/>
              </a:spcAft>
              <a:buNone/>
            </a:pPr>
            <a:r>
              <a:rPr lang="nb-NO" sz="1800" dirty="0" smtClean="0">
                <a:sym typeface="Marlett" pitchFamily="2" charset="2"/>
              </a:rPr>
              <a:t> </a:t>
            </a:r>
          </a:p>
          <a:p>
            <a:pPr marL="0" indent="0">
              <a:lnSpc>
                <a:spcPts val="2000"/>
              </a:lnSpc>
              <a:spcBef>
                <a:spcPts val="300"/>
              </a:spcBef>
              <a:spcAft>
                <a:spcPts val="300"/>
              </a:spcAft>
              <a:buNone/>
            </a:pPr>
            <a:r>
              <a:rPr lang="nb-NO" sz="1800" dirty="0" smtClean="0">
                <a:sym typeface="Marlett" pitchFamily="2" charset="2"/>
              </a:rPr>
              <a:t> </a:t>
            </a:r>
          </a:p>
          <a:p>
            <a:pPr marL="306000" indent="-306000">
              <a:lnSpc>
                <a:spcPts val="2000"/>
              </a:lnSpc>
              <a:spcBef>
                <a:spcPts val="300"/>
              </a:spcBef>
              <a:spcAft>
                <a:spcPts val="300"/>
              </a:spcAft>
            </a:pPr>
            <a:endParaRPr lang="nb-NO" sz="1800" dirty="0" smtClean="0">
              <a:sym typeface="Marlett" pitchFamily="2" charset="2"/>
            </a:endParaRPr>
          </a:p>
          <a:p>
            <a:pPr marL="306000" indent="-306000">
              <a:lnSpc>
                <a:spcPts val="2000"/>
              </a:lnSpc>
              <a:spcBef>
                <a:spcPts val="300"/>
              </a:spcBef>
              <a:spcAft>
                <a:spcPts val="300"/>
              </a:spcAft>
              <a:buNone/>
            </a:pPr>
            <a:endParaRPr lang="nb-NO" sz="1800" dirty="0" smtClean="0">
              <a:sym typeface="Marlett" pitchFamily="2" charset="2"/>
            </a:endParaRPr>
          </a:p>
        </p:txBody>
      </p:sp>
      <p:sp>
        <p:nvSpPr>
          <p:cNvPr id="9" name="Plassholder for innhold 5"/>
          <p:cNvSpPr>
            <a:spLocks noGrp="1"/>
          </p:cNvSpPr>
          <p:nvPr>
            <p:ph idx="15"/>
          </p:nvPr>
        </p:nvSpPr>
        <p:spPr>
          <a:xfrm>
            <a:off x="433244" y="836713"/>
            <a:ext cx="8640960" cy="504056"/>
          </a:xfrm>
        </p:spPr>
        <p:txBody>
          <a:bodyPr/>
          <a:lstStyle/>
          <a:p>
            <a:pPr>
              <a:buNone/>
            </a:pPr>
            <a:r>
              <a:rPr lang="nb-NO" sz="2800" dirty="0" smtClean="0">
                <a:solidFill>
                  <a:srgbClr val="2882AA"/>
                </a:solidFill>
              </a:rPr>
              <a:t>NB står overfor en vanskelig avveining</a:t>
            </a:r>
            <a:endParaRPr lang="nb-NO" sz="2800" dirty="0">
              <a:solidFill>
                <a:srgbClr val="2882AA"/>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4190037156"/>
              </p:ext>
            </p:extLst>
          </p:nvPr>
        </p:nvGraphicFramePr>
        <p:xfrm>
          <a:off x="4770932" y="1520378"/>
          <a:ext cx="3833516" cy="2484686"/>
        </p:xfrm>
        <a:graphic>
          <a:graphicData uri="http://schemas.openxmlformats.org/presentationml/2006/ole">
            <mc:AlternateContent xmlns:mc="http://schemas.openxmlformats.org/markup-compatibility/2006">
              <mc:Choice xmlns:v="urn:schemas-microsoft-com:vml" Requires="v">
                <p:oleObj spid="_x0000_s264322" name="Macrobond document" r:id="rId4" imgW="11282574" imgH="6839712" progId="Mbnd.mbnd">
                  <p:embed/>
                </p:oleObj>
              </mc:Choice>
              <mc:Fallback>
                <p:oleObj name="Macrobond document" r:id="rId4" imgW="11282574" imgH="6839712" progId="Mbnd.mbnd">
                  <p:embed/>
                  <p:pic>
                    <p:nvPicPr>
                      <p:cNvPr id="0" name=""/>
                      <p:cNvPicPr/>
                      <p:nvPr/>
                    </p:nvPicPr>
                    <p:blipFill>
                      <a:blip r:embed="rId5"/>
                      <a:stretch>
                        <a:fillRect/>
                      </a:stretch>
                    </p:blipFill>
                    <p:spPr>
                      <a:xfrm>
                        <a:off x="4770932" y="1520378"/>
                        <a:ext cx="3833516" cy="2484686"/>
                      </a:xfrm>
                      <a:prstGeom prst="rect">
                        <a:avLst/>
                      </a:prstGeom>
                    </p:spPr>
                  </p:pic>
                </p:oleObj>
              </mc:Fallback>
            </mc:AlternateContent>
          </a:graphicData>
        </a:graphic>
      </p:graphicFrame>
      <p:sp>
        <p:nvSpPr>
          <p:cNvPr id="10" name="Plassholder for innhold 6"/>
          <p:cNvSpPr>
            <a:spLocks noGrp="1"/>
          </p:cNvSpPr>
          <p:nvPr>
            <p:ph idx="16"/>
          </p:nvPr>
        </p:nvSpPr>
        <p:spPr>
          <a:xfrm>
            <a:off x="430022" y="1313336"/>
            <a:ext cx="8424614" cy="504056"/>
          </a:xfrm>
        </p:spPr>
        <p:txBody>
          <a:bodyPr/>
          <a:lstStyle/>
          <a:p>
            <a:pPr>
              <a:buNone/>
            </a:pPr>
            <a:r>
              <a:rPr lang="nb-NO" dirty="0" smtClean="0"/>
              <a:t>     </a:t>
            </a:r>
            <a:endParaRPr lang="nb-NO" dirty="0"/>
          </a:p>
        </p:txBody>
      </p:sp>
      <p:graphicFrame>
        <p:nvGraphicFramePr>
          <p:cNvPr id="8" name="Objekt 7"/>
          <p:cNvGraphicFramePr>
            <a:graphicFrameLocks noChangeAspect="1"/>
          </p:cNvGraphicFramePr>
          <p:nvPr>
            <p:extLst>
              <p:ext uri="{D42A27DB-BD31-4B8C-83A1-F6EECF244321}">
                <p14:modId xmlns:p14="http://schemas.microsoft.com/office/powerpoint/2010/main" val="966216984"/>
              </p:ext>
            </p:extLst>
          </p:nvPr>
        </p:nvGraphicFramePr>
        <p:xfrm>
          <a:off x="4800210" y="4005064"/>
          <a:ext cx="3893308" cy="2525186"/>
        </p:xfrm>
        <a:graphic>
          <a:graphicData uri="http://schemas.openxmlformats.org/presentationml/2006/ole">
            <mc:AlternateContent xmlns:mc="http://schemas.openxmlformats.org/markup-compatibility/2006">
              <mc:Choice xmlns:v="urn:schemas-microsoft-com:vml" Requires="v">
                <p:oleObj spid="_x0000_s264323" name="Macrobond document" r:id="rId6" imgW="11282574" imgH="6839712" progId="Mbnd.mbnd">
                  <p:embed/>
                </p:oleObj>
              </mc:Choice>
              <mc:Fallback>
                <p:oleObj name="Macrobond document" r:id="rId6" imgW="11282574" imgH="6839712" progId="Mbnd.mbnd">
                  <p:embed/>
                  <p:pic>
                    <p:nvPicPr>
                      <p:cNvPr id="0" name=""/>
                      <p:cNvPicPr/>
                      <p:nvPr/>
                    </p:nvPicPr>
                    <p:blipFill>
                      <a:blip r:embed="rId7"/>
                      <a:stretch>
                        <a:fillRect/>
                      </a:stretch>
                    </p:blipFill>
                    <p:spPr>
                      <a:xfrm>
                        <a:off x="4800210" y="4005064"/>
                        <a:ext cx="3893308" cy="2525186"/>
                      </a:xfrm>
                      <a:prstGeom prst="rect">
                        <a:avLst/>
                      </a:prstGeom>
                    </p:spPr>
                  </p:pic>
                </p:oleObj>
              </mc:Fallback>
            </mc:AlternateContent>
          </a:graphicData>
        </a:graphic>
      </p:graphicFrame>
    </p:spTree>
    <p:extLst>
      <p:ext uri="{BB962C8B-B14F-4D97-AF65-F5344CB8AC3E}">
        <p14:creationId xmlns:p14="http://schemas.microsoft.com/office/powerpoint/2010/main" val="6015161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Plassholder for dato 3"/>
          <p:cNvSpPr>
            <a:spLocks noGrp="1"/>
          </p:cNvSpPr>
          <p:nvPr>
            <p:ph type="dt" sz="half" idx="10"/>
          </p:nvPr>
        </p:nvSpPr>
        <p:spPr>
          <a:noFill/>
        </p:spPr>
        <p:txBody>
          <a:bodyPr/>
          <a:lstStyle/>
          <a:p>
            <a:fld id="{C20484E3-E641-4625-8DA6-147C7DD06C02}" type="datetime3">
              <a:rPr lang="nn-NO" smtClean="0">
                <a:solidFill>
                  <a:srgbClr val="000000">
                    <a:lumMod val="85000"/>
                    <a:lumOff val="15000"/>
                  </a:srgbClr>
                </a:solidFill>
              </a:rPr>
              <a:pPr/>
              <a:t>2015.09.30</a:t>
            </a:fld>
            <a:endParaRPr lang="nn-NO" dirty="0" smtClean="0">
              <a:solidFill>
                <a:srgbClr val="000000">
                  <a:lumMod val="85000"/>
                  <a:lumOff val="15000"/>
                </a:srgbClr>
              </a:solidFill>
            </a:endParaRPr>
          </a:p>
        </p:txBody>
      </p:sp>
      <p:sp>
        <p:nvSpPr>
          <p:cNvPr id="15364" name="Plassholder for lysbildenummer 5"/>
          <p:cNvSpPr>
            <a:spLocks noGrp="1"/>
          </p:cNvSpPr>
          <p:nvPr>
            <p:ph type="sldNum" sz="quarter" idx="11"/>
          </p:nvPr>
        </p:nvSpPr>
        <p:spPr>
          <a:noFill/>
        </p:spPr>
        <p:txBody>
          <a:bodyPr/>
          <a:lstStyle/>
          <a:p>
            <a:r>
              <a:rPr lang="nn-NO" dirty="0" smtClean="0">
                <a:solidFill>
                  <a:srgbClr val="000000">
                    <a:lumMod val="85000"/>
                    <a:lumOff val="15000"/>
                  </a:srgbClr>
                </a:solidFill>
              </a:rPr>
              <a:t>Side </a:t>
            </a:r>
            <a:fld id="{FAC59F7F-56E1-4FED-9933-DF235755DA02}" type="slidenum">
              <a:rPr lang="nn-NO" smtClean="0">
                <a:solidFill>
                  <a:srgbClr val="000000">
                    <a:lumMod val="85000"/>
                    <a:lumOff val="15000"/>
                  </a:srgbClr>
                </a:solidFill>
              </a:rPr>
              <a:pPr/>
              <a:t>12</a:t>
            </a:fld>
            <a:endParaRPr lang="nn-NO" sz="1200" dirty="0" smtClean="0">
              <a:solidFill>
                <a:srgbClr val="000000">
                  <a:lumMod val="85000"/>
                  <a:lumOff val="15000"/>
                </a:srgbClr>
              </a:solidFill>
            </a:endParaRPr>
          </a:p>
        </p:txBody>
      </p:sp>
      <p:sp>
        <p:nvSpPr>
          <p:cNvPr id="6" name="Plassholder for innhold 5"/>
          <p:cNvSpPr>
            <a:spLocks noGrp="1"/>
          </p:cNvSpPr>
          <p:nvPr>
            <p:ph idx="15"/>
          </p:nvPr>
        </p:nvSpPr>
        <p:spPr/>
        <p:txBody>
          <a:bodyPr/>
          <a:lstStyle/>
          <a:p>
            <a:r>
              <a:rPr lang="nb-NO" dirty="0" smtClean="0"/>
              <a:t>Konklusjon: Rentekutt i høst</a:t>
            </a:r>
            <a:endParaRPr lang="nb-NO" dirty="0"/>
          </a:p>
        </p:txBody>
      </p:sp>
      <p:sp>
        <p:nvSpPr>
          <p:cNvPr id="7" name="Plassholder for innhold 6"/>
          <p:cNvSpPr>
            <a:spLocks noGrp="1"/>
          </p:cNvSpPr>
          <p:nvPr>
            <p:ph idx="16"/>
          </p:nvPr>
        </p:nvSpPr>
        <p:spPr>
          <a:xfrm>
            <a:off x="449072" y="1313336"/>
            <a:ext cx="8424614" cy="504056"/>
          </a:xfrm>
        </p:spPr>
        <p:txBody>
          <a:bodyPr/>
          <a:lstStyle/>
          <a:p>
            <a:r>
              <a:rPr lang="nb-NO" dirty="0" smtClean="0"/>
              <a:t>På lang sikt vil imidlertid rentenivået øke langsomt</a:t>
            </a:r>
            <a:endParaRPr lang="nb-NO" dirty="0"/>
          </a:p>
        </p:txBody>
      </p:sp>
      <p:graphicFrame>
        <p:nvGraphicFramePr>
          <p:cNvPr id="3" name="Objekt 2"/>
          <p:cNvGraphicFramePr>
            <a:graphicFrameLocks noChangeAspect="1"/>
          </p:cNvGraphicFramePr>
          <p:nvPr>
            <p:extLst>
              <p:ext uri="{D42A27DB-BD31-4B8C-83A1-F6EECF244321}">
                <p14:modId xmlns:p14="http://schemas.microsoft.com/office/powerpoint/2010/main" val="2890383741"/>
              </p:ext>
            </p:extLst>
          </p:nvPr>
        </p:nvGraphicFramePr>
        <p:xfrm>
          <a:off x="611560" y="1988840"/>
          <a:ext cx="4536504" cy="4104456"/>
        </p:xfrm>
        <a:graphic>
          <a:graphicData uri="http://schemas.openxmlformats.org/presentationml/2006/ole">
            <mc:AlternateContent xmlns:mc="http://schemas.openxmlformats.org/markup-compatibility/2006">
              <mc:Choice xmlns:v="urn:schemas-microsoft-com:vml" Requires="v">
                <p:oleObj spid="_x0000_s265283" name="Macrobond document" r:id="rId4" imgW="11282574" imgH="6839712" progId="Mbnd.mbnd">
                  <p:embed/>
                </p:oleObj>
              </mc:Choice>
              <mc:Fallback>
                <p:oleObj name="Macrobond document" r:id="rId4" imgW="11282574" imgH="6839712" progId="Mbnd.mbnd">
                  <p:embed/>
                  <p:pic>
                    <p:nvPicPr>
                      <p:cNvPr id="0" name=""/>
                      <p:cNvPicPr/>
                      <p:nvPr/>
                    </p:nvPicPr>
                    <p:blipFill>
                      <a:blip r:embed="rId5"/>
                      <a:stretch>
                        <a:fillRect/>
                      </a:stretch>
                    </p:blipFill>
                    <p:spPr>
                      <a:xfrm>
                        <a:off x="611560" y="1988840"/>
                        <a:ext cx="4536504" cy="4104456"/>
                      </a:xfrm>
                      <a:prstGeom prst="rect">
                        <a:avLst/>
                      </a:prstGeom>
                    </p:spPr>
                  </p:pic>
                </p:oleObj>
              </mc:Fallback>
            </mc:AlternateContent>
          </a:graphicData>
        </a:graphic>
      </p:graphicFrame>
      <p:pic>
        <p:nvPicPr>
          <p:cNvPr id="265278" name="Picture 7" descr="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2348880"/>
            <a:ext cx="3281313" cy="3312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080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D042C258-0756-45BA-B667-0BD5E2F08C96}"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13</a:t>
            </a:fld>
            <a:endParaRPr lang="nb-NO" dirty="0">
              <a:solidFill>
                <a:srgbClr val="000000">
                  <a:lumMod val="85000"/>
                  <a:lumOff val="15000"/>
                </a:srgbClr>
              </a:solidFill>
            </a:endParaRPr>
          </a:p>
        </p:txBody>
      </p:sp>
      <p:sp>
        <p:nvSpPr>
          <p:cNvPr id="6" name="Plassholder for innhold 5"/>
          <p:cNvSpPr>
            <a:spLocks noGrp="1"/>
          </p:cNvSpPr>
          <p:nvPr>
            <p:ph idx="15"/>
          </p:nvPr>
        </p:nvSpPr>
        <p:spPr/>
        <p:txBody>
          <a:bodyPr/>
          <a:lstStyle/>
          <a:p>
            <a:r>
              <a:rPr lang="nb-NO" dirty="0" smtClean="0"/>
              <a:t>Høyt aktivitetsnivå men svakere vekst i fylket</a:t>
            </a:r>
            <a:endParaRPr lang="nb-NO" dirty="0"/>
          </a:p>
        </p:txBody>
      </p:sp>
      <p:sp>
        <p:nvSpPr>
          <p:cNvPr id="7" name="Plassholder for innhold 6"/>
          <p:cNvSpPr>
            <a:spLocks noGrp="1"/>
          </p:cNvSpPr>
          <p:nvPr>
            <p:ph idx="16"/>
          </p:nvPr>
        </p:nvSpPr>
        <p:spPr/>
        <p:txBody>
          <a:bodyPr/>
          <a:lstStyle/>
          <a:p>
            <a:r>
              <a:rPr lang="nb-NO" dirty="0" smtClean="0"/>
              <a:t>Uvanlig store forskjeller mellom næringene</a:t>
            </a:r>
            <a:endParaRPr lang="nb-NO" dirty="0"/>
          </a:p>
        </p:txBody>
      </p:sp>
      <p:sp>
        <p:nvSpPr>
          <p:cNvPr id="5" name="Rektangel 4"/>
          <p:cNvSpPr/>
          <p:nvPr/>
        </p:nvSpPr>
        <p:spPr>
          <a:xfrm>
            <a:off x="565871" y="1894438"/>
            <a:ext cx="3779439" cy="4524315"/>
          </a:xfrm>
          <a:prstGeom prst="rect">
            <a:avLst/>
          </a:prstGeom>
        </p:spPr>
        <p:txBody>
          <a:bodyPr wrap="square">
            <a:spAutoFit/>
          </a:bodyPr>
          <a:lstStyle/>
          <a:p>
            <a:pPr marL="306000" indent="-306000">
              <a:spcBef>
                <a:spcPts val="300"/>
              </a:spcBef>
              <a:spcAft>
                <a:spcPts val="300"/>
              </a:spcAft>
              <a:buClr>
                <a:srgbClr val="4F81BD">
                  <a:lumMod val="40000"/>
                  <a:lumOff val="60000"/>
                </a:srgbClr>
              </a:buClr>
              <a:buFont typeface="Wingdings" pitchFamily="2" charset="2"/>
              <a:buChar char="Ø"/>
            </a:pPr>
            <a:r>
              <a:rPr lang="nb-NO" sz="1400" dirty="0" smtClean="0">
                <a:solidFill>
                  <a:prstClr val="black"/>
                </a:solidFill>
              </a:rPr>
              <a:t>Ok aktivitet i </a:t>
            </a:r>
            <a:r>
              <a:rPr lang="nb-NO" sz="1400" dirty="0">
                <a:solidFill>
                  <a:prstClr val="black"/>
                </a:solidFill>
              </a:rPr>
              <a:t>skipsbygging i 2015</a:t>
            </a:r>
            <a:r>
              <a:rPr lang="nb-NO" sz="1400" dirty="0" smtClean="0">
                <a:solidFill>
                  <a:prstClr val="black"/>
                </a:solidFill>
              </a:rPr>
              <a:t>. Usikkerhet etter dette. </a:t>
            </a:r>
            <a:endParaRPr lang="nb-NO" sz="1400" dirty="0">
              <a:solidFill>
                <a:prstClr val="black"/>
              </a:solidFill>
            </a:endParaRPr>
          </a:p>
          <a:p>
            <a:pPr marL="306000" indent="-306000">
              <a:spcBef>
                <a:spcPts val="300"/>
              </a:spcBef>
              <a:spcAft>
                <a:spcPts val="300"/>
              </a:spcAft>
              <a:buClr>
                <a:srgbClr val="4F81BD">
                  <a:lumMod val="40000"/>
                  <a:lumOff val="60000"/>
                </a:srgbClr>
              </a:buClr>
              <a:buFont typeface="Wingdings" pitchFamily="2" charset="2"/>
              <a:buChar char="Ø"/>
            </a:pPr>
            <a:r>
              <a:rPr lang="nb-NO" sz="1400" dirty="0" smtClean="0">
                <a:solidFill>
                  <a:prstClr val="black"/>
                </a:solidFill>
              </a:rPr>
              <a:t>Sjømateksporten vokser </a:t>
            </a:r>
            <a:endParaRPr lang="nb-NO" sz="1400" dirty="0">
              <a:solidFill>
                <a:prstClr val="black"/>
              </a:solidFill>
            </a:endParaRPr>
          </a:p>
          <a:p>
            <a:pPr marL="306000" indent="-306000">
              <a:spcBef>
                <a:spcPts val="300"/>
              </a:spcBef>
              <a:spcAft>
                <a:spcPts val="300"/>
              </a:spcAft>
              <a:buClr>
                <a:srgbClr val="4F81BD">
                  <a:lumMod val="40000"/>
                  <a:lumOff val="60000"/>
                </a:srgbClr>
              </a:buClr>
              <a:buFont typeface="Wingdings" pitchFamily="2" charset="2"/>
              <a:buChar char="Ø"/>
            </a:pPr>
            <a:r>
              <a:rPr lang="nb-NO" sz="1400" dirty="0">
                <a:solidFill>
                  <a:prstClr val="black"/>
                </a:solidFill>
              </a:rPr>
              <a:t>Økt aktivitet i offentlig sektor </a:t>
            </a:r>
          </a:p>
          <a:p>
            <a:pPr marL="306000" indent="-306000">
              <a:spcBef>
                <a:spcPts val="300"/>
              </a:spcBef>
              <a:spcAft>
                <a:spcPts val="300"/>
              </a:spcAft>
              <a:buClr>
                <a:srgbClr val="4F81BD">
                  <a:lumMod val="40000"/>
                  <a:lumOff val="60000"/>
                </a:srgbClr>
              </a:buClr>
              <a:buFont typeface="Wingdings" pitchFamily="2" charset="2"/>
              <a:buChar char="Ø"/>
            </a:pPr>
            <a:r>
              <a:rPr lang="nb-NO" sz="1400" dirty="0" smtClean="0">
                <a:solidFill>
                  <a:prstClr val="black"/>
                </a:solidFill>
              </a:rPr>
              <a:t>Økt vekst i eksportindustrien</a:t>
            </a:r>
            <a:endParaRPr lang="nb-NO" sz="1400" dirty="0">
              <a:solidFill>
                <a:prstClr val="black"/>
              </a:solidFill>
            </a:endParaRPr>
          </a:p>
          <a:p>
            <a:pPr marL="306000" indent="-306000">
              <a:spcBef>
                <a:spcPts val="300"/>
              </a:spcBef>
              <a:spcAft>
                <a:spcPts val="300"/>
              </a:spcAft>
              <a:buClr>
                <a:srgbClr val="4F81BD">
                  <a:lumMod val="40000"/>
                  <a:lumOff val="60000"/>
                </a:srgbClr>
              </a:buClr>
              <a:buFont typeface="Wingdings" pitchFamily="2" charset="2"/>
              <a:buChar char="Ø"/>
            </a:pPr>
            <a:r>
              <a:rPr lang="nb-NO" sz="1400" dirty="0">
                <a:solidFill>
                  <a:prstClr val="black"/>
                </a:solidFill>
              </a:rPr>
              <a:t>Moderat vekst i privat tjenesteyting utenom oljerelaterte næringer</a:t>
            </a:r>
          </a:p>
          <a:p>
            <a:pPr marL="306000" indent="-306000">
              <a:spcBef>
                <a:spcPts val="300"/>
              </a:spcBef>
              <a:spcAft>
                <a:spcPts val="300"/>
              </a:spcAft>
              <a:buClr>
                <a:srgbClr val="4F81BD">
                  <a:lumMod val="40000"/>
                  <a:lumOff val="60000"/>
                </a:srgbClr>
              </a:buClr>
              <a:buFont typeface="Wingdings" pitchFamily="2" charset="2"/>
              <a:buChar char="Ø"/>
            </a:pPr>
            <a:r>
              <a:rPr lang="nb-NO" sz="1400" dirty="0">
                <a:solidFill>
                  <a:prstClr val="black"/>
                </a:solidFill>
              </a:rPr>
              <a:t>Kraftig </a:t>
            </a:r>
            <a:r>
              <a:rPr lang="nb-NO" sz="1400" dirty="0" smtClean="0">
                <a:solidFill>
                  <a:prstClr val="black"/>
                </a:solidFill>
              </a:rPr>
              <a:t>fall </a:t>
            </a:r>
            <a:r>
              <a:rPr lang="nb-NO" sz="1400" dirty="0">
                <a:solidFill>
                  <a:prstClr val="black"/>
                </a:solidFill>
              </a:rPr>
              <a:t>i oljeinvesteringene </a:t>
            </a:r>
            <a:r>
              <a:rPr lang="nb-NO" sz="1400" dirty="0" smtClean="0">
                <a:solidFill>
                  <a:prstClr val="black"/>
                </a:solidFill>
              </a:rPr>
              <a:t>og leveransene </a:t>
            </a:r>
            <a:r>
              <a:rPr lang="nb-NO" sz="1400" dirty="0">
                <a:solidFill>
                  <a:prstClr val="black"/>
                </a:solidFill>
              </a:rPr>
              <a:t>til oljesektoren </a:t>
            </a:r>
          </a:p>
          <a:p>
            <a:pPr marL="306000" indent="-306000">
              <a:spcBef>
                <a:spcPts val="300"/>
              </a:spcBef>
              <a:spcAft>
                <a:spcPts val="300"/>
              </a:spcAft>
              <a:buClr>
                <a:srgbClr val="4F81BD">
                  <a:lumMod val="40000"/>
                  <a:lumOff val="60000"/>
                </a:srgbClr>
              </a:buClr>
              <a:buFont typeface="Wingdings" pitchFamily="2" charset="2"/>
              <a:buChar char="Ø"/>
            </a:pPr>
            <a:r>
              <a:rPr lang="nb-NO" sz="1400" dirty="0">
                <a:solidFill>
                  <a:prstClr val="black"/>
                </a:solidFill>
              </a:rPr>
              <a:t>S</a:t>
            </a:r>
            <a:r>
              <a:rPr lang="nb-NO" sz="1400" dirty="0" smtClean="0">
                <a:solidFill>
                  <a:prstClr val="black"/>
                </a:solidFill>
              </a:rPr>
              <a:t>tigende </a:t>
            </a:r>
            <a:r>
              <a:rPr lang="nb-NO" sz="1400" dirty="0">
                <a:solidFill>
                  <a:prstClr val="black"/>
                </a:solidFill>
              </a:rPr>
              <a:t>arbeidsledighet</a:t>
            </a:r>
          </a:p>
          <a:p>
            <a:pPr marL="306000" indent="-306000">
              <a:lnSpc>
                <a:spcPct val="200000"/>
              </a:lnSpc>
              <a:spcBef>
                <a:spcPts val="300"/>
              </a:spcBef>
              <a:spcAft>
                <a:spcPts val="300"/>
              </a:spcAft>
            </a:pPr>
            <a:r>
              <a:rPr lang="nb-NO" sz="1400" u="sng" dirty="0">
                <a:solidFill>
                  <a:prstClr val="black"/>
                </a:solidFill>
              </a:rPr>
              <a:t>Mest åpenbare risikofaktorer:</a:t>
            </a:r>
            <a:endParaRPr lang="nb-NO" sz="1400" dirty="0">
              <a:solidFill>
                <a:prstClr val="black"/>
              </a:solidFill>
            </a:endParaRPr>
          </a:p>
          <a:p>
            <a:pPr marL="306000" indent="-306000">
              <a:spcBef>
                <a:spcPts val="300"/>
              </a:spcBef>
              <a:spcAft>
                <a:spcPts val="300"/>
              </a:spcAft>
              <a:buClr>
                <a:srgbClr val="4F81BD">
                  <a:lumMod val="40000"/>
                  <a:lumOff val="60000"/>
                </a:srgbClr>
              </a:buClr>
              <a:buFont typeface="Wingdings" pitchFamily="2" charset="2"/>
              <a:buChar char="Ø"/>
            </a:pPr>
            <a:r>
              <a:rPr lang="nb-NO" sz="1400" dirty="0">
                <a:solidFill>
                  <a:prstClr val="black"/>
                </a:solidFill>
              </a:rPr>
              <a:t>Oljeprisen og ringvirkningene av nedgangen i oljeinvesteringene </a:t>
            </a:r>
            <a:r>
              <a:rPr lang="nb-NO" sz="1400" dirty="0" smtClean="0">
                <a:solidFill>
                  <a:prstClr val="black"/>
                </a:solidFill>
              </a:rPr>
              <a:t> </a:t>
            </a:r>
            <a:endParaRPr lang="nb-NO" sz="1400" dirty="0">
              <a:solidFill>
                <a:prstClr val="black"/>
              </a:solidFill>
            </a:endParaRPr>
          </a:p>
          <a:p>
            <a:pPr marL="306000" indent="-306000">
              <a:spcBef>
                <a:spcPts val="300"/>
              </a:spcBef>
              <a:spcAft>
                <a:spcPts val="300"/>
              </a:spcAft>
              <a:buClr>
                <a:srgbClr val="4F81BD">
                  <a:lumMod val="40000"/>
                  <a:lumOff val="60000"/>
                </a:srgbClr>
              </a:buClr>
              <a:buFont typeface="Wingdings" pitchFamily="2" charset="2"/>
              <a:buChar char="Ø"/>
            </a:pPr>
            <a:r>
              <a:rPr lang="nb-NO" sz="1400" dirty="0" smtClean="0">
                <a:solidFill>
                  <a:prstClr val="black"/>
                </a:solidFill>
              </a:rPr>
              <a:t>Økonomi </a:t>
            </a:r>
            <a:r>
              <a:rPr lang="nb-NO" sz="1400" dirty="0">
                <a:solidFill>
                  <a:prstClr val="black"/>
                </a:solidFill>
              </a:rPr>
              <a:t>og </a:t>
            </a:r>
            <a:r>
              <a:rPr lang="nb-NO" sz="1400" dirty="0" smtClean="0">
                <a:solidFill>
                  <a:prstClr val="black"/>
                </a:solidFill>
              </a:rPr>
              <a:t>politikk i </a:t>
            </a:r>
            <a:r>
              <a:rPr lang="nb-NO" sz="1400" dirty="0">
                <a:solidFill>
                  <a:prstClr val="black"/>
                </a:solidFill>
              </a:rPr>
              <a:t>EMU-området. </a:t>
            </a:r>
            <a:r>
              <a:rPr lang="nb-NO" sz="1400" dirty="0" smtClean="0">
                <a:solidFill>
                  <a:prstClr val="black"/>
                </a:solidFill>
              </a:rPr>
              <a:t>Den økonomiske veksten i </a:t>
            </a:r>
            <a:r>
              <a:rPr lang="nb-NO" sz="1400" dirty="0">
                <a:solidFill>
                  <a:prstClr val="black"/>
                </a:solidFill>
              </a:rPr>
              <a:t>Kina.</a:t>
            </a:r>
          </a:p>
          <a:p>
            <a:pPr marL="306000" indent="-306000">
              <a:spcBef>
                <a:spcPts val="300"/>
              </a:spcBef>
              <a:spcAft>
                <a:spcPts val="300"/>
              </a:spcAft>
              <a:buClr>
                <a:srgbClr val="4F81BD">
                  <a:lumMod val="40000"/>
                  <a:lumOff val="60000"/>
                </a:srgbClr>
              </a:buClr>
              <a:buFont typeface="Wingdings" pitchFamily="2" charset="2"/>
              <a:buChar char="Ø"/>
            </a:pPr>
            <a:r>
              <a:rPr lang="nb-NO" sz="1400" dirty="0" smtClean="0">
                <a:solidFill>
                  <a:prstClr val="black"/>
                </a:solidFill>
              </a:rPr>
              <a:t>Boligpriser i Norge</a:t>
            </a:r>
            <a:endParaRPr lang="nb-NO" sz="1400" dirty="0">
              <a:solidFill>
                <a:prstClr val="black"/>
              </a:solidFill>
            </a:endParaRPr>
          </a:p>
        </p:txBody>
      </p:sp>
      <p:graphicFrame>
        <p:nvGraphicFramePr>
          <p:cNvPr id="9" name="Objekt 8"/>
          <p:cNvGraphicFramePr>
            <a:graphicFrameLocks noChangeAspect="1"/>
          </p:cNvGraphicFramePr>
          <p:nvPr>
            <p:extLst>
              <p:ext uri="{D42A27DB-BD31-4B8C-83A1-F6EECF244321}">
                <p14:modId xmlns:p14="http://schemas.microsoft.com/office/powerpoint/2010/main" val="1221485634"/>
              </p:ext>
            </p:extLst>
          </p:nvPr>
        </p:nvGraphicFramePr>
        <p:xfrm>
          <a:off x="4684713" y="1823148"/>
          <a:ext cx="3722761" cy="2255140"/>
        </p:xfrm>
        <a:graphic>
          <a:graphicData uri="http://schemas.openxmlformats.org/presentationml/2006/ole">
            <mc:AlternateContent xmlns:mc="http://schemas.openxmlformats.org/markup-compatibility/2006">
              <mc:Choice xmlns:v="urn:schemas-microsoft-com:vml" Requires="v">
                <p:oleObj spid="_x0000_s275486" name="Regneark" r:id="rId3" imgW="4572000" imgH="2676431" progId="Excel.Sheet.12">
                  <p:link updateAutomatic="1"/>
                </p:oleObj>
              </mc:Choice>
              <mc:Fallback>
                <p:oleObj name="Regneark" r:id="rId3" imgW="4572000" imgH="2676431" progId="Excel.Sheet.12">
                  <p:link updateAutomatic="1"/>
                  <p:pic>
                    <p:nvPicPr>
                      <p:cNvPr id="0" name=""/>
                      <p:cNvPicPr/>
                      <p:nvPr/>
                    </p:nvPicPr>
                    <p:blipFill>
                      <a:blip r:embed="rId4"/>
                      <a:stretch>
                        <a:fillRect/>
                      </a:stretch>
                    </p:blipFill>
                    <p:spPr>
                      <a:xfrm>
                        <a:off x="4684713" y="1823148"/>
                        <a:ext cx="3722761" cy="2255140"/>
                      </a:xfrm>
                      <a:prstGeom prst="rect">
                        <a:avLst/>
                      </a:prstGeom>
                    </p:spPr>
                  </p:pic>
                </p:oleObj>
              </mc:Fallback>
            </mc:AlternateContent>
          </a:graphicData>
        </a:graphic>
      </p:graphicFrame>
      <p:sp>
        <p:nvSpPr>
          <p:cNvPr id="10" name="TekstSylinder 9"/>
          <p:cNvSpPr txBox="1"/>
          <p:nvPr/>
        </p:nvSpPr>
        <p:spPr>
          <a:xfrm>
            <a:off x="4698138" y="4216498"/>
            <a:ext cx="3718861" cy="276999"/>
          </a:xfrm>
          <a:prstGeom prst="rect">
            <a:avLst/>
          </a:prstGeom>
          <a:noFill/>
          <a:ln>
            <a:solidFill>
              <a:schemeClr val="tx1"/>
            </a:solidFill>
            <a:prstDash val="solid"/>
          </a:ln>
        </p:spPr>
        <p:txBody>
          <a:bodyPr wrap="square" rtlCol="0">
            <a:spAutoFit/>
          </a:bodyPr>
          <a:lstStyle/>
          <a:p>
            <a:r>
              <a:rPr lang="nb-NO" sz="1200" dirty="0" smtClean="0">
                <a:solidFill>
                  <a:srgbClr val="000000"/>
                </a:solidFill>
              </a:rPr>
              <a:t>      Sesongjustert ledighet i Møre og Romsdal</a:t>
            </a:r>
            <a:endParaRPr lang="nb-NO" sz="1200" dirty="0">
              <a:solidFill>
                <a:srgbClr val="000000"/>
              </a:solidFill>
            </a:endParaRPr>
          </a:p>
        </p:txBody>
      </p:sp>
      <p:sp>
        <p:nvSpPr>
          <p:cNvPr id="8" name="TekstSylinder 7"/>
          <p:cNvSpPr txBox="1"/>
          <p:nvPr/>
        </p:nvSpPr>
        <p:spPr>
          <a:xfrm>
            <a:off x="4583441" y="6211663"/>
            <a:ext cx="3251724" cy="276999"/>
          </a:xfrm>
          <a:prstGeom prst="rect">
            <a:avLst/>
          </a:prstGeom>
          <a:noFill/>
        </p:spPr>
        <p:txBody>
          <a:bodyPr wrap="none" rtlCol="0">
            <a:spAutoFit/>
          </a:bodyPr>
          <a:lstStyle/>
          <a:p>
            <a:r>
              <a:rPr lang="nb-NO" sz="1200" dirty="0" smtClean="0">
                <a:solidFill>
                  <a:srgbClr val="000000"/>
                </a:solidFill>
              </a:rPr>
              <a:t>Kilder: SSB, NAV og Sparebanken Møre</a:t>
            </a:r>
            <a:endParaRPr lang="nb-NO" sz="1200" dirty="0">
              <a:solidFill>
                <a:srgbClr val="000000"/>
              </a:solidFill>
            </a:endParaRPr>
          </a:p>
        </p:txBody>
      </p:sp>
      <p:pic>
        <p:nvPicPr>
          <p:cNvPr id="275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138" y="4491233"/>
            <a:ext cx="3718861" cy="174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3961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pPr algn="ctr"/>
            <a:r>
              <a:rPr lang="nb-NO" dirty="0" smtClean="0"/>
              <a:t>Markedet</a:t>
            </a:r>
            <a:endParaRPr lang="nb-NO" dirty="0"/>
          </a:p>
        </p:txBody>
      </p:sp>
    </p:spTree>
    <p:extLst>
      <p:ext uri="{BB962C8B-B14F-4D97-AF65-F5344CB8AC3E}">
        <p14:creationId xmlns:p14="http://schemas.microsoft.com/office/powerpoint/2010/main" val="2716576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1"/>
          </p:nvPr>
        </p:nvSpPr>
        <p:spPr/>
        <p:txBody>
          <a:bodyPr/>
          <a:lstStyle/>
          <a:p>
            <a:r>
              <a:rPr lang="nb-NO"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15</a:t>
            </a:fld>
            <a:endParaRPr lang="nb-NO" dirty="0">
              <a:solidFill>
                <a:srgbClr val="000000">
                  <a:lumMod val="85000"/>
                  <a:lumOff val="15000"/>
                </a:srgbClr>
              </a:solidFill>
            </a:endParaRPr>
          </a:p>
        </p:txBody>
      </p:sp>
      <p:pic>
        <p:nvPicPr>
          <p:cNvPr id="719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147" y="1089619"/>
            <a:ext cx="246321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3" y="1052736"/>
            <a:ext cx="309634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Bilde 14" descr="Syriza-leder Alexis Tsipras "/>
          <p:cNvPicPr/>
          <p:nvPr/>
        </p:nvPicPr>
        <p:blipFill>
          <a:blip r:embed="rId4" cstate="print"/>
          <a:srcRect/>
          <a:stretch>
            <a:fillRect/>
          </a:stretch>
        </p:blipFill>
        <p:spPr bwMode="auto">
          <a:xfrm>
            <a:off x="2743943" y="3572434"/>
            <a:ext cx="3024336" cy="2232249"/>
          </a:xfrm>
          <a:prstGeom prst="rect">
            <a:avLst/>
          </a:prstGeom>
          <a:noFill/>
          <a:ln w="9525">
            <a:noFill/>
            <a:miter lim="800000"/>
            <a:headEnd/>
            <a:tailEnd/>
          </a:ln>
        </p:spPr>
      </p:pic>
      <p:sp>
        <p:nvSpPr>
          <p:cNvPr id="14" name="Plassholder for innhold 3"/>
          <p:cNvSpPr>
            <a:spLocks noGrp="1"/>
          </p:cNvSpPr>
          <p:nvPr>
            <p:ph idx="15"/>
          </p:nvPr>
        </p:nvSpPr>
        <p:spPr>
          <a:xfrm>
            <a:off x="461240" y="332656"/>
            <a:ext cx="8424614" cy="504056"/>
          </a:xfrm>
        </p:spPr>
        <p:txBody>
          <a:bodyPr>
            <a:normAutofit/>
          </a:bodyPr>
          <a:lstStyle/>
          <a:p>
            <a:r>
              <a:rPr lang="nb-NO" sz="1800" dirty="0" smtClean="0"/>
              <a:t>Økt usikkerhet</a:t>
            </a:r>
            <a:endParaRPr lang="nb-NO" sz="1800" dirty="0"/>
          </a:p>
        </p:txBody>
      </p:sp>
      <p:pic>
        <p:nvPicPr>
          <p:cNvPr id="276482" name="Picture 2"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0" y="-26008013"/>
            <a:ext cx="828675" cy="742950"/>
          </a:xfrm>
          <a:prstGeom prst="rect">
            <a:avLst/>
          </a:prstGeom>
          <a:noFill/>
          <a:extLst>
            <a:ext uri="{909E8E84-426E-40DD-AFC4-6F175D3DCCD1}">
              <a14:hiddenFill xmlns:a14="http://schemas.microsoft.com/office/drawing/2010/main">
                <a:solidFill>
                  <a:srgbClr val="FFFFFF"/>
                </a:solidFill>
              </a14:hiddenFill>
            </a:ext>
          </a:extLst>
        </p:spPr>
      </p:pic>
      <p:pic>
        <p:nvPicPr>
          <p:cNvPr id="276484" name="Picture 4"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5650" y="-25855613"/>
            <a:ext cx="828675" cy="742950"/>
          </a:xfrm>
          <a:prstGeom prst="rect">
            <a:avLst/>
          </a:prstGeom>
          <a:noFill/>
          <a:extLst>
            <a:ext uri="{909E8E84-426E-40DD-AFC4-6F175D3DCCD1}">
              <a14:hiddenFill xmlns:a14="http://schemas.microsoft.com/office/drawing/2010/main">
                <a:solidFill>
                  <a:srgbClr val="FFFFFF"/>
                </a:solidFill>
              </a14:hiddenFill>
            </a:ext>
          </a:extLst>
        </p:spPr>
      </p:pic>
      <p:pic>
        <p:nvPicPr>
          <p:cNvPr id="276488" name="Picture 8" descr="Permalink til innebygd bil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99" y="1089618"/>
            <a:ext cx="3024336" cy="2334479"/>
          </a:xfrm>
          <a:prstGeom prst="rect">
            <a:avLst/>
          </a:prstGeom>
          <a:noFill/>
          <a:extLst>
            <a:ext uri="{909E8E84-426E-40DD-AFC4-6F175D3DCCD1}">
              <a14:hiddenFill xmlns:a14="http://schemas.microsoft.com/office/drawing/2010/main">
                <a:solidFill>
                  <a:srgbClr val="FFFFFF"/>
                </a:solidFill>
              </a14:hiddenFill>
            </a:ext>
          </a:extLst>
        </p:spPr>
      </p:pic>
      <p:pic>
        <p:nvPicPr>
          <p:cNvPr id="276490" name="Picture 10" descr="http://www.nrk.no/contentfile/imagecrop/1.12543597?cropid=f169w6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2294" y="3572435"/>
            <a:ext cx="299357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76492" name="Picture 12" descr="http://tse1.mm.bing.net/th?&amp;id=OIP.M89fb6f12b1accdf2ff1fd4a200e9ee5ao0&amp;w=300&amp;h=300&amp;c=0&amp;pid=1.9&amp;rs=0&amp;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147" y="3572434"/>
            <a:ext cx="246321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43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02" y="1366703"/>
            <a:ext cx="7416824" cy="282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il opp 6"/>
          <p:cNvSpPr/>
          <p:nvPr/>
        </p:nvSpPr>
        <p:spPr>
          <a:xfrm>
            <a:off x="1691680" y="3919330"/>
            <a:ext cx="484632" cy="705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il opp 7"/>
          <p:cNvSpPr/>
          <p:nvPr/>
        </p:nvSpPr>
        <p:spPr>
          <a:xfrm>
            <a:off x="2771800" y="3847322"/>
            <a:ext cx="484632" cy="7772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opp 8"/>
          <p:cNvSpPr/>
          <p:nvPr/>
        </p:nvSpPr>
        <p:spPr>
          <a:xfrm>
            <a:off x="4204901" y="3552745"/>
            <a:ext cx="484632" cy="834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opp 9"/>
          <p:cNvSpPr/>
          <p:nvPr/>
        </p:nvSpPr>
        <p:spPr>
          <a:xfrm>
            <a:off x="6084168" y="270892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opp 10"/>
          <p:cNvSpPr/>
          <p:nvPr/>
        </p:nvSpPr>
        <p:spPr>
          <a:xfrm>
            <a:off x="7092280" y="229172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649472"/>
            <a:ext cx="7992887" cy="167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lassholder for innhold 27"/>
          <p:cNvSpPr>
            <a:spLocks noGrp="1"/>
          </p:cNvSpPr>
          <p:nvPr>
            <p:ph idx="15"/>
          </p:nvPr>
        </p:nvSpPr>
        <p:spPr>
          <a:xfrm>
            <a:off x="465886" y="980728"/>
            <a:ext cx="8424614" cy="504056"/>
          </a:xfrm>
        </p:spPr>
        <p:txBody>
          <a:bodyPr>
            <a:normAutofit/>
          </a:bodyPr>
          <a:lstStyle/>
          <a:p>
            <a:r>
              <a:rPr lang="nb-NO" sz="1800" dirty="0"/>
              <a:t>Korreksjoner i et oppadgående marked </a:t>
            </a:r>
          </a:p>
          <a:p>
            <a:endParaRPr lang="nb-NO" sz="1800" dirty="0"/>
          </a:p>
        </p:txBody>
      </p:sp>
      <p:sp>
        <p:nvSpPr>
          <p:cNvPr id="2" name="TekstSylinder 1"/>
          <p:cNvSpPr txBox="1"/>
          <p:nvPr/>
        </p:nvSpPr>
        <p:spPr>
          <a:xfrm>
            <a:off x="492202" y="428328"/>
            <a:ext cx="1369286" cy="369332"/>
          </a:xfrm>
          <a:prstGeom prst="rect">
            <a:avLst/>
          </a:prstGeom>
          <a:noFill/>
        </p:spPr>
        <p:txBody>
          <a:bodyPr wrap="none" rtlCol="0">
            <a:spAutoFit/>
          </a:bodyPr>
          <a:lstStyle/>
          <a:p>
            <a:r>
              <a:rPr lang="nb-NO" dirty="0" smtClean="0">
                <a:solidFill>
                  <a:schemeClr val="bg1"/>
                </a:solidFill>
              </a:rPr>
              <a:t>Oslo Børs </a:t>
            </a:r>
            <a:endParaRPr lang="nb-NO" dirty="0">
              <a:solidFill>
                <a:schemeClr val="bg1"/>
              </a:solidFill>
            </a:endParaRPr>
          </a:p>
        </p:txBody>
      </p:sp>
    </p:spTree>
    <p:extLst>
      <p:ext uri="{BB962C8B-B14F-4D97-AF65-F5344CB8AC3E}">
        <p14:creationId xmlns:p14="http://schemas.microsoft.com/office/powerpoint/2010/main" val="2487371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57264FD3-476D-4661-9E8A-C25FBF595265}" type="datetime1">
              <a:rPr lang="nn-NO" smtClean="0"/>
              <a:pPr/>
              <a:t>30.09.2015</a:t>
            </a:fld>
            <a:endParaRPr lang="nb-NO" dirty="0"/>
          </a:p>
        </p:txBody>
      </p:sp>
      <p:sp>
        <p:nvSpPr>
          <p:cNvPr id="4" name="Plassholder for lysbildenummer 3"/>
          <p:cNvSpPr>
            <a:spLocks noGrp="1"/>
          </p:cNvSpPr>
          <p:nvPr>
            <p:ph type="sldNum" sz="quarter" idx="11"/>
          </p:nvPr>
        </p:nvSpPr>
        <p:spPr/>
        <p:txBody>
          <a:bodyPr/>
          <a:lstStyle/>
          <a:p>
            <a:r>
              <a:rPr lang="nb-NO" smtClean="0"/>
              <a:t>side </a:t>
            </a:r>
            <a:fld id="{51947A53-3671-480A-B756-B0C610633221}" type="slidenum">
              <a:rPr lang="nb-NO" smtClean="0"/>
              <a:pPr/>
              <a:t>17</a:t>
            </a:fld>
            <a:endParaRPr lang="nb-NO" dirty="0"/>
          </a:p>
        </p:txBody>
      </p:sp>
      <p:sp>
        <p:nvSpPr>
          <p:cNvPr id="8" name="TekstSylinder 7"/>
          <p:cNvSpPr txBox="1"/>
          <p:nvPr/>
        </p:nvSpPr>
        <p:spPr>
          <a:xfrm>
            <a:off x="467544" y="379294"/>
            <a:ext cx="4032448" cy="369332"/>
          </a:xfrm>
          <a:prstGeom prst="rect">
            <a:avLst/>
          </a:prstGeom>
          <a:noFill/>
        </p:spPr>
        <p:txBody>
          <a:bodyPr wrap="square" rtlCol="0">
            <a:spAutoFit/>
          </a:bodyPr>
          <a:lstStyle/>
          <a:p>
            <a:r>
              <a:rPr lang="nb-NO" dirty="0" smtClean="0">
                <a:solidFill>
                  <a:schemeClr val="bg1"/>
                </a:solidFill>
              </a:rPr>
              <a:t>Dow Jones siste 10 år  </a:t>
            </a:r>
            <a:endParaRPr lang="nb-NO" dirty="0">
              <a:solidFill>
                <a:schemeClr val="bg1"/>
              </a:solidFill>
            </a:endParaRPr>
          </a:p>
        </p:txBody>
      </p:sp>
      <p:pic>
        <p:nvPicPr>
          <p:cNvPr id="282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280920"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4711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1"/>
          </p:nvPr>
        </p:nvSpPr>
        <p:spPr/>
        <p:txBody>
          <a:bodyPr/>
          <a:lstStyle/>
          <a:p>
            <a:r>
              <a:rPr lang="nb-NO"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18</a:t>
            </a:fld>
            <a:endParaRPr lang="nb-NO" dirty="0">
              <a:solidFill>
                <a:srgbClr val="000000">
                  <a:lumMod val="85000"/>
                  <a:lumOff val="15000"/>
                </a:srgbClr>
              </a:solidFill>
            </a:endParaRPr>
          </a:p>
        </p:txBody>
      </p:sp>
      <p:sp>
        <p:nvSpPr>
          <p:cNvPr id="5" name="Plassholder for innhold 4"/>
          <p:cNvSpPr>
            <a:spLocks noGrp="1"/>
          </p:cNvSpPr>
          <p:nvPr>
            <p:ph idx="13"/>
          </p:nvPr>
        </p:nvSpPr>
        <p:spPr>
          <a:xfrm>
            <a:off x="323528" y="1412776"/>
            <a:ext cx="4032448" cy="3816423"/>
          </a:xfrm>
        </p:spPr>
        <p:txBody>
          <a:bodyPr/>
          <a:lstStyle/>
          <a:p>
            <a:pPr>
              <a:spcBef>
                <a:spcPts val="1200"/>
              </a:spcBef>
            </a:pPr>
            <a:r>
              <a:rPr lang="nb-NO" b="1" dirty="0"/>
              <a:t>USA: Fortsatt solid BNP vekst</a:t>
            </a:r>
          </a:p>
          <a:p>
            <a:pPr lvl="1">
              <a:spcBef>
                <a:spcPts val="1200"/>
              </a:spcBef>
            </a:pPr>
            <a:r>
              <a:rPr lang="nb-NO" dirty="0"/>
              <a:t>Lavere </a:t>
            </a:r>
            <a:r>
              <a:rPr lang="nb-NO" dirty="0" smtClean="0"/>
              <a:t>arbeidsledighet </a:t>
            </a:r>
          </a:p>
          <a:p>
            <a:pPr lvl="1">
              <a:lnSpc>
                <a:spcPct val="100000"/>
              </a:lnSpc>
              <a:spcBef>
                <a:spcPts val="1200"/>
              </a:spcBef>
            </a:pPr>
            <a:r>
              <a:rPr lang="nb-NO" dirty="0" smtClean="0"/>
              <a:t>Økt konsumenttillit</a:t>
            </a:r>
          </a:p>
          <a:p>
            <a:pPr lvl="1">
              <a:spcBef>
                <a:spcPts val="1200"/>
              </a:spcBef>
            </a:pPr>
            <a:r>
              <a:rPr lang="nb-NO" dirty="0" smtClean="0">
                <a:solidFill>
                  <a:srgbClr val="FF0000"/>
                </a:solidFill>
              </a:rPr>
              <a:t>Renteøkning </a:t>
            </a:r>
            <a:r>
              <a:rPr lang="nb-NO" dirty="0">
                <a:solidFill>
                  <a:srgbClr val="FF0000"/>
                </a:solidFill>
              </a:rPr>
              <a:t>–sterk </a:t>
            </a:r>
            <a:r>
              <a:rPr lang="nb-NO" dirty="0" smtClean="0">
                <a:solidFill>
                  <a:srgbClr val="FF0000"/>
                </a:solidFill>
              </a:rPr>
              <a:t>dollar</a:t>
            </a:r>
          </a:p>
          <a:p>
            <a:pPr marL="457200" lvl="1" indent="0">
              <a:spcBef>
                <a:spcPts val="1200"/>
              </a:spcBef>
              <a:buNone/>
            </a:pPr>
            <a:endParaRPr lang="nb-NO" dirty="0" smtClean="0">
              <a:solidFill>
                <a:srgbClr val="FF0000"/>
              </a:solidFill>
            </a:endParaRPr>
          </a:p>
          <a:p>
            <a:pPr>
              <a:spcBef>
                <a:spcPts val="1200"/>
              </a:spcBef>
            </a:pPr>
            <a:r>
              <a:rPr lang="nb-NO" b="1" dirty="0"/>
              <a:t>Europa: Moderat vekst </a:t>
            </a:r>
            <a:endParaRPr lang="nb-NO" b="1" dirty="0" smtClean="0"/>
          </a:p>
          <a:p>
            <a:pPr lvl="1">
              <a:spcBef>
                <a:spcPts val="1200"/>
              </a:spcBef>
            </a:pPr>
            <a:r>
              <a:rPr lang="nb-NO" dirty="0" smtClean="0"/>
              <a:t>Sterkere makrotall –positive forbrukere</a:t>
            </a:r>
            <a:endParaRPr lang="nb-NO" dirty="0"/>
          </a:p>
          <a:p>
            <a:pPr lvl="1">
              <a:spcBef>
                <a:spcPts val="1200"/>
              </a:spcBef>
            </a:pPr>
            <a:r>
              <a:rPr lang="nb-NO" dirty="0"/>
              <a:t>Svakere euro- lave renter og lav oljepris</a:t>
            </a:r>
          </a:p>
          <a:p>
            <a:pPr lvl="1">
              <a:spcBef>
                <a:spcPts val="1200"/>
              </a:spcBef>
            </a:pPr>
            <a:endParaRPr lang="nb-NO" b="1" dirty="0">
              <a:solidFill>
                <a:srgbClr val="FF0000"/>
              </a:solidFill>
            </a:endParaRPr>
          </a:p>
          <a:p>
            <a:endParaRPr lang="nb-NO" dirty="0"/>
          </a:p>
        </p:txBody>
      </p:sp>
      <p:sp>
        <p:nvSpPr>
          <p:cNvPr id="6" name="Plassholder for innhold 5"/>
          <p:cNvSpPr>
            <a:spLocks noGrp="1"/>
          </p:cNvSpPr>
          <p:nvPr>
            <p:ph idx="14"/>
          </p:nvPr>
        </p:nvSpPr>
        <p:spPr>
          <a:xfrm>
            <a:off x="4651176" y="1412776"/>
            <a:ext cx="4241303" cy="1800200"/>
          </a:xfrm>
        </p:spPr>
        <p:txBody>
          <a:bodyPr/>
          <a:lstStyle/>
          <a:p>
            <a:r>
              <a:rPr lang="nb-NO" b="1" dirty="0" smtClean="0"/>
              <a:t>Fremvoksende markeder - utfordrende</a:t>
            </a:r>
            <a:endParaRPr lang="nb-NO" b="1" dirty="0"/>
          </a:p>
          <a:p>
            <a:pPr lvl="1"/>
            <a:r>
              <a:rPr lang="nb-NO" dirty="0" smtClean="0"/>
              <a:t>Svakere vekst i Kina  - lavere råvarepriser</a:t>
            </a:r>
          </a:p>
          <a:p>
            <a:pPr lvl="1"/>
            <a:r>
              <a:rPr lang="nb-NO" dirty="0" smtClean="0"/>
              <a:t>Redusert innenlandsk etterspørsel </a:t>
            </a:r>
          </a:p>
          <a:p>
            <a:pPr lvl="1"/>
            <a:r>
              <a:rPr lang="nb-NO" dirty="0" smtClean="0"/>
              <a:t>Svak etterspørsel fra Europa</a:t>
            </a:r>
          </a:p>
        </p:txBody>
      </p:sp>
      <p:sp>
        <p:nvSpPr>
          <p:cNvPr id="7" name="Plassholder for innhold 6"/>
          <p:cNvSpPr>
            <a:spLocks noGrp="1"/>
          </p:cNvSpPr>
          <p:nvPr>
            <p:ph idx="15"/>
          </p:nvPr>
        </p:nvSpPr>
        <p:spPr>
          <a:xfrm>
            <a:off x="0" y="836713"/>
            <a:ext cx="8856726" cy="504056"/>
          </a:xfrm>
        </p:spPr>
        <p:txBody>
          <a:bodyPr/>
          <a:lstStyle/>
          <a:p>
            <a:r>
              <a:rPr lang="nb-NO" dirty="0" smtClean="0"/>
              <a:t>Globale aksjer – ”tilbake til gode gamle dager”</a:t>
            </a:r>
            <a:endParaRPr lang="nb-NO" dirty="0"/>
          </a:p>
        </p:txBody>
      </p:sp>
      <p:sp>
        <p:nvSpPr>
          <p:cNvPr id="10" name="TekstSylinder 9"/>
          <p:cNvSpPr txBox="1"/>
          <p:nvPr/>
        </p:nvSpPr>
        <p:spPr>
          <a:xfrm>
            <a:off x="323528" y="5517232"/>
            <a:ext cx="9144000" cy="338554"/>
          </a:xfrm>
          <a:prstGeom prst="rect">
            <a:avLst/>
          </a:prstGeom>
          <a:noFill/>
        </p:spPr>
        <p:txBody>
          <a:bodyPr wrap="square" rtlCol="0">
            <a:spAutoFit/>
          </a:bodyPr>
          <a:lstStyle/>
          <a:p>
            <a:r>
              <a:rPr lang="nb-NO" sz="1600" b="1" dirty="0" smtClean="0"/>
              <a:t>Globale aksjer vil nyte godt av lav oljepris</a:t>
            </a:r>
            <a:r>
              <a:rPr lang="nb-NO" sz="1600" b="1" dirty="0"/>
              <a:t> </a:t>
            </a:r>
            <a:r>
              <a:rPr lang="nb-NO" sz="1600" b="1" dirty="0" smtClean="0"/>
              <a:t>- lave renter og god likviditet</a:t>
            </a:r>
            <a:endParaRPr lang="nb-NO" sz="1600" b="1" dirty="0"/>
          </a:p>
        </p:txBody>
      </p:sp>
    </p:spTree>
    <p:extLst>
      <p:ext uri="{BB962C8B-B14F-4D97-AF65-F5344CB8AC3E}">
        <p14:creationId xmlns:p14="http://schemas.microsoft.com/office/powerpoint/2010/main" val="3872858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1"/>
          </p:nvPr>
        </p:nvSpPr>
        <p:spPr/>
        <p:txBody>
          <a:bodyPr/>
          <a:lstStyle/>
          <a:p>
            <a:r>
              <a:rPr lang="nb-NO"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19</a:t>
            </a:fld>
            <a:endParaRPr lang="nb-NO" dirty="0">
              <a:solidFill>
                <a:srgbClr val="000000">
                  <a:lumMod val="85000"/>
                  <a:lumOff val="15000"/>
                </a:srgbClr>
              </a:solidFill>
            </a:endParaRPr>
          </a:p>
        </p:txBody>
      </p:sp>
      <p:sp>
        <p:nvSpPr>
          <p:cNvPr id="5" name="Plassholder for innhold 4"/>
          <p:cNvSpPr>
            <a:spLocks noGrp="1"/>
          </p:cNvSpPr>
          <p:nvPr>
            <p:ph idx="13"/>
          </p:nvPr>
        </p:nvSpPr>
        <p:spPr/>
        <p:txBody>
          <a:bodyPr/>
          <a:lstStyle/>
          <a:p>
            <a:r>
              <a:rPr lang="nb-NO" dirty="0" smtClean="0"/>
              <a:t>Nedturen i norsk økonomi har vært annonsert lenge og kommer derfor ikke som et sjokk for aksjemarkedet</a:t>
            </a:r>
          </a:p>
          <a:p>
            <a:pPr marL="0" indent="0">
              <a:buNone/>
            </a:pPr>
            <a:endParaRPr lang="nb-NO" dirty="0" smtClean="0"/>
          </a:p>
          <a:p>
            <a:r>
              <a:rPr lang="nb-NO" dirty="0" smtClean="0"/>
              <a:t>Oslo Børs er ikke et speilbilde av norsk økonomi</a:t>
            </a:r>
          </a:p>
          <a:p>
            <a:pPr lvl="1"/>
            <a:r>
              <a:rPr lang="nb-NO" dirty="0" smtClean="0"/>
              <a:t>Et fåtall av OBX aksjene har sin inntjening primært i Norge.</a:t>
            </a:r>
          </a:p>
          <a:p>
            <a:pPr lvl="1"/>
            <a:r>
              <a:rPr lang="nb-NO" dirty="0" smtClean="0"/>
              <a:t>Global </a:t>
            </a:r>
            <a:r>
              <a:rPr lang="nb-NO" dirty="0"/>
              <a:t>ø</a:t>
            </a:r>
            <a:r>
              <a:rPr lang="nb-NO" dirty="0" smtClean="0"/>
              <a:t>konomi, konjunkturer og råvarepriser er viktigere.</a:t>
            </a:r>
          </a:p>
          <a:p>
            <a:pPr marL="457200" lvl="1" indent="0">
              <a:buNone/>
            </a:pPr>
            <a:endParaRPr lang="nb-NO" dirty="0" smtClean="0"/>
          </a:p>
          <a:p>
            <a:r>
              <a:rPr lang="nb-NO" dirty="0" smtClean="0"/>
              <a:t>Oljerelatert aksjer utgjør nå bare 30% av Oslo Børs – mot 50% tidligere.</a:t>
            </a:r>
          </a:p>
          <a:p>
            <a:pPr marL="0" indent="0">
              <a:buNone/>
            </a:pPr>
            <a:endParaRPr lang="nb-NO" dirty="0" smtClean="0"/>
          </a:p>
          <a:p>
            <a:pPr marL="0" indent="0">
              <a:buNone/>
            </a:pPr>
            <a:endParaRPr lang="nb-NO" dirty="0" smtClean="0"/>
          </a:p>
          <a:p>
            <a:pPr lvl="1"/>
            <a:endParaRPr lang="nb-NO" dirty="0"/>
          </a:p>
          <a:p>
            <a:pPr marL="57150" indent="0">
              <a:buNone/>
            </a:pPr>
            <a:endParaRPr lang="nb-NO" dirty="0"/>
          </a:p>
        </p:txBody>
      </p:sp>
      <p:sp>
        <p:nvSpPr>
          <p:cNvPr id="6" name="Plassholder for innhold 5"/>
          <p:cNvSpPr>
            <a:spLocks noGrp="1"/>
          </p:cNvSpPr>
          <p:nvPr>
            <p:ph idx="14"/>
          </p:nvPr>
        </p:nvSpPr>
        <p:spPr>
          <a:xfrm>
            <a:off x="4572000" y="1773238"/>
            <a:ext cx="3816226" cy="4464074"/>
          </a:xfrm>
        </p:spPr>
        <p:txBody>
          <a:bodyPr/>
          <a:lstStyle/>
          <a:p>
            <a:r>
              <a:rPr lang="nb-NO" dirty="0"/>
              <a:t>Svakere krone gir store fordeler for </a:t>
            </a:r>
            <a:r>
              <a:rPr lang="nb-NO" dirty="0" smtClean="0"/>
              <a:t>eksportbedrifter</a:t>
            </a:r>
          </a:p>
          <a:p>
            <a:pPr marL="0" indent="0">
              <a:buNone/>
            </a:pPr>
            <a:endParaRPr lang="nb-NO" dirty="0"/>
          </a:p>
          <a:p>
            <a:r>
              <a:rPr lang="nb-NO" dirty="0" smtClean="0"/>
              <a:t>Frykten for ytterligere fall i oljeprisen er mindre – men ting tar tid</a:t>
            </a:r>
          </a:p>
          <a:p>
            <a:pPr marL="0" indent="0">
              <a:buNone/>
            </a:pPr>
            <a:endParaRPr lang="nb-NO" dirty="0" smtClean="0"/>
          </a:p>
          <a:p>
            <a:r>
              <a:rPr lang="nb-NO" dirty="0" smtClean="0"/>
              <a:t>Økt tro på strukturelle endringer i enkelt sektorer</a:t>
            </a:r>
          </a:p>
          <a:p>
            <a:pPr marL="0" indent="0">
              <a:buNone/>
            </a:pPr>
            <a:endParaRPr lang="nb-NO" dirty="0"/>
          </a:p>
          <a:p>
            <a:r>
              <a:rPr lang="nb-NO" dirty="0" smtClean="0"/>
              <a:t>Forholdet mellom pris og forventet overskudd er vesentlig lavere på Oslo Børs enn både Danmark og Sverige</a:t>
            </a:r>
          </a:p>
          <a:p>
            <a:pPr marL="0" indent="0">
              <a:buNone/>
            </a:pPr>
            <a:endParaRPr lang="nb-NO" dirty="0"/>
          </a:p>
        </p:txBody>
      </p:sp>
      <p:sp>
        <p:nvSpPr>
          <p:cNvPr id="7" name="Plassholder for innhold 6"/>
          <p:cNvSpPr>
            <a:spLocks noGrp="1"/>
          </p:cNvSpPr>
          <p:nvPr>
            <p:ph idx="15"/>
          </p:nvPr>
        </p:nvSpPr>
        <p:spPr>
          <a:xfrm>
            <a:off x="467544" y="332656"/>
            <a:ext cx="8856726" cy="504056"/>
          </a:xfrm>
        </p:spPr>
        <p:txBody>
          <a:bodyPr/>
          <a:lstStyle/>
          <a:p>
            <a:r>
              <a:rPr lang="nb-NO" sz="1800" dirty="0" smtClean="0"/>
              <a:t>Oslo Børs i pluss – fortsatt oppside</a:t>
            </a:r>
            <a:endParaRPr lang="nb-NO" sz="1800" dirty="0"/>
          </a:p>
        </p:txBody>
      </p:sp>
      <p:sp>
        <p:nvSpPr>
          <p:cNvPr id="8" name="Plassholder for innhold 7"/>
          <p:cNvSpPr>
            <a:spLocks noGrp="1"/>
          </p:cNvSpPr>
          <p:nvPr>
            <p:ph idx="16"/>
          </p:nvPr>
        </p:nvSpPr>
        <p:spPr>
          <a:xfrm>
            <a:off x="899592" y="1313336"/>
            <a:ext cx="7955044" cy="504056"/>
          </a:xfrm>
        </p:spPr>
        <p:txBody>
          <a:bodyPr/>
          <a:lstStyle/>
          <a:p>
            <a:r>
              <a:rPr lang="nb-NO" b="1" dirty="0" smtClean="0"/>
              <a:t>Men: svak oljepris og pessimistiske bedrifter</a:t>
            </a:r>
            <a:endParaRPr lang="nb-NO" b="1" dirty="0"/>
          </a:p>
        </p:txBody>
      </p:sp>
    </p:spTree>
    <p:extLst>
      <p:ext uri="{BB962C8B-B14F-4D97-AF65-F5344CB8AC3E}">
        <p14:creationId xmlns:p14="http://schemas.microsoft.com/office/powerpoint/2010/main" val="4040646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a:hlinkClick r:id="rId2" action="ppaction://hlinkpres?slideindex=1&amp;slidetitle=Lysbilde 1"/>
          </p:cNvPr>
          <p:cNvSpPr txBox="1">
            <a:spLocks noChangeArrowheads="1"/>
          </p:cNvSpPr>
          <p:nvPr/>
        </p:nvSpPr>
        <p:spPr bwMode="auto">
          <a:xfrm>
            <a:off x="193738" y="3068537"/>
            <a:ext cx="2592388" cy="2736727"/>
          </a:xfrm>
          <a:prstGeom prst="rect">
            <a:avLst/>
          </a:prstGeom>
          <a:gradFill flip="none" rotWithShape="1">
            <a:gsLst>
              <a:gs pos="20000">
                <a:schemeClr val="accent1">
                  <a:tint val="9000"/>
                </a:schemeClr>
              </a:gs>
              <a:gs pos="100000">
                <a:schemeClr val="accent1">
                  <a:tint val="70000"/>
                  <a:satMod val="100000"/>
                </a:schemeClr>
              </a:gs>
            </a:gsLst>
            <a:path path="circle">
              <a:fillToRect l="100000" b="100000"/>
            </a:path>
            <a:tileRect t="-100000" r="-100000"/>
          </a:gradFill>
          <a:ln>
            <a:solidFill>
              <a:schemeClr val="bg2">
                <a:lumMod val="8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lnSpc>
                <a:spcPct val="110000"/>
              </a:lnSpc>
              <a:spcBef>
                <a:spcPct val="50000"/>
              </a:spcBef>
            </a:pPr>
            <a:r>
              <a:rPr lang="nb-NO" sz="1200" u="sng" dirty="0">
                <a:solidFill>
                  <a:srgbClr val="000000"/>
                </a:solidFill>
              </a:rPr>
              <a:t>For de som                               </a:t>
            </a:r>
            <a:r>
              <a:rPr lang="nb-NO" sz="1200" dirty="0">
                <a:solidFill>
                  <a:srgbClr val="000000"/>
                </a:solidFill>
              </a:rPr>
              <a:t>Har interesse og </a:t>
            </a:r>
            <a:r>
              <a:rPr lang="nb-NO" sz="1200" dirty="0" smtClean="0">
                <a:solidFill>
                  <a:srgbClr val="000000"/>
                </a:solidFill>
              </a:rPr>
              <a:t>kunnskap </a:t>
            </a:r>
            <a:r>
              <a:rPr lang="nb-NO" sz="1200" dirty="0">
                <a:solidFill>
                  <a:srgbClr val="000000"/>
                </a:solidFill>
              </a:rPr>
              <a:t>til egenhandel i </a:t>
            </a:r>
            <a:r>
              <a:rPr lang="nb-NO" sz="1200" dirty="0" smtClean="0">
                <a:solidFill>
                  <a:srgbClr val="000000"/>
                </a:solidFill>
              </a:rPr>
              <a:t>markedet.</a:t>
            </a:r>
          </a:p>
          <a:p>
            <a:pPr eaLnBrk="0" hangingPunct="0">
              <a:lnSpc>
                <a:spcPct val="110000"/>
              </a:lnSpc>
              <a:spcBef>
                <a:spcPct val="50000"/>
              </a:spcBef>
            </a:pPr>
            <a:r>
              <a:rPr lang="nb-NO" sz="1200" dirty="0" smtClean="0">
                <a:solidFill>
                  <a:srgbClr val="000000"/>
                </a:solidFill>
              </a:rPr>
              <a:t>Ønsker kompetent </a:t>
            </a:r>
            <a:r>
              <a:rPr lang="nb-NO" sz="1200" dirty="0" err="1" smtClean="0">
                <a:solidFill>
                  <a:srgbClr val="000000"/>
                </a:solidFill>
              </a:rPr>
              <a:t>diskusjons-partner</a:t>
            </a:r>
            <a:r>
              <a:rPr lang="nb-NO" sz="1200" dirty="0" smtClean="0">
                <a:solidFill>
                  <a:srgbClr val="000000"/>
                </a:solidFill>
              </a:rPr>
              <a:t> innenfor aksje-, rente- og valutamarkedet</a:t>
            </a:r>
            <a:endParaRPr lang="nb-NO" sz="1200" dirty="0">
              <a:solidFill>
                <a:srgbClr val="000000"/>
              </a:solidFill>
            </a:endParaRPr>
          </a:p>
          <a:p>
            <a:pPr eaLnBrk="0" hangingPunct="0">
              <a:lnSpc>
                <a:spcPct val="110000"/>
              </a:lnSpc>
              <a:spcBef>
                <a:spcPct val="50000"/>
              </a:spcBef>
            </a:pPr>
            <a:endParaRPr lang="nb-NO" sz="1200" dirty="0" smtClean="0">
              <a:solidFill>
                <a:srgbClr val="000000"/>
              </a:solidFill>
            </a:endParaRPr>
          </a:p>
          <a:p>
            <a:pPr eaLnBrk="0" hangingPunct="0">
              <a:lnSpc>
                <a:spcPct val="110000"/>
              </a:lnSpc>
              <a:spcBef>
                <a:spcPct val="50000"/>
              </a:spcBef>
            </a:pPr>
            <a:endParaRPr lang="nb-NO" sz="1200" dirty="0">
              <a:solidFill>
                <a:srgbClr val="000000"/>
              </a:solidFill>
            </a:endParaRPr>
          </a:p>
          <a:p>
            <a:pPr eaLnBrk="0" hangingPunct="0">
              <a:lnSpc>
                <a:spcPct val="110000"/>
              </a:lnSpc>
              <a:spcBef>
                <a:spcPct val="50000"/>
              </a:spcBef>
            </a:pPr>
            <a:endParaRPr lang="nb-NO" sz="1200" dirty="0">
              <a:solidFill>
                <a:srgbClr val="000000"/>
              </a:solidFill>
            </a:endParaRPr>
          </a:p>
          <a:p>
            <a:pPr eaLnBrk="0" hangingPunct="0">
              <a:lnSpc>
                <a:spcPct val="110000"/>
              </a:lnSpc>
              <a:spcBef>
                <a:spcPct val="50000"/>
              </a:spcBef>
            </a:pPr>
            <a:endParaRPr lang="nb-NO" sz="1400" dirty="0">
              <a:solidFill>
                <a:srgbClr val="000000"/>
              </a:solidFill>
            </a:endParaRPr>
          </a:p>
        </p:txBody>
      </p:sp>
      <p:sp>
        <p:nvSpPr>
          <p:cNvPr id="31" name="Rectangle 3"/>
          <p:cNvSpPr>
            <a:spLocks noChangeArrowheads="1"/>
          </p:cNvSpPr>
          <p:nvPr/>
        </p:nvSpPr>
        <p:spPr bwMode="auto">
          <a:xfrm>
            <a:off x="2483768" y="980728"/>
            <a:ext cx="3727450" cy="508838"/>
          </a:xfrm>
          <a:prstGeom prst="rect">
            <a:avLst/>
          </a:prstGeom>
          <a:gradFill flip="none" rotWithShape="1">
            <a:gsLst>
              <a:gs pos="20000">
                <a:schemeClr val="accent1">
                  <a:tint val="9000"/>
                </a:schemeClr>
              </a:gs>
              <a:gs pos="100000">
                <a:schemeClr val="accent1">
                  <a:tint val="70000"/>
                  <a:satMod val="100000"/>
                </a:schemeClr>
              </a:gs>
            </a:gsLst>
            <a:path path="circle">
              <a:fillToRect l="100000" b="100000"/>
            </a:path>
            <a:tileRect t="-100000" r="-100000"/>
          </a:gradFill>
          <a:ln>
            <a:solidFill>
              <a:schemeClr val="bg2">
                <a:lumMod val="85000"/>
              </a:schemeClr>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defTabSz="762000"/>
            <a:r>
              <a:rPr lang="nb-NO" b="1" dirty="0" smtClean="0">
                <a:solidFill>
                  <a:srgbClr val="000000"/>
                </a:solidFill>
              </a:rPr>
              <a:t>Sparebanken Møre Markets</a:t>
            </a:r>
            <a:endParaRPr lang="nb-NO" b="1" dirty="0">
              <a:solidFill>
                <a:srgbClr val="000000"/>
              </a:solidFill>
            </a:endParaRPr>
          </a:p>
        </p:txBody>
      </p:sp>
      <p:sp>
        <p:nvSpPr>
          <p:cNvPr id="32" name="Line 4"/>
          <p:cNvSpPr>
            <a:spLocks noChangeShapeType="1"/>
          </p:cNvSpPr>
          <p:nvPr/>
        </p:nvSpPr>
        <p:spPr bwMode="auto">
          <a:xfrm flipH="1">
            <a:off x="2123405" y="1690339"/>
            <a:ext cx="1943100" cy="311150"/>
          </a:xfrm>
          <a:prstGeom prst="line">
            <a:avLst/>
          </a:prstGeom>
          <a:noFill/>
          <a:ln w="12700">
            <a:solidFill>
              <a:schemeClr val="tx1"/>
            </a:solidFill>
            <a:round/>
            <a:headEnd type="none" w="sm" len="sm"/>
            <a:tailEnd type="triangle" w="sm" len="sm"/>
          </a:ln>
        </p:spPr>
        <p:txBody>
          <a:bodyPr wrap="none" anchor="ctr"/>
          <a:lstStyle/>
          <a:p>
            <a:endParaRPr lang="nb-NO">
              <a:solidFill>
                <a:srgbClr val="000000"/>
              </a:solidFill>
            </a:endParaRPr>
          </a:p>
        </p:txBody>
      </p:sp>
      <p:sp>
        <p:nvSpPr>
          <p:cNvPr id="33" name="Line 5"/>
          <p:cNvSpPr>
            <a:spLocks noChangeShapeType="1"/>
          </p:cNvSpPr>
          <p:nvPr/>
        </p:nvSpPr>
        <p:spPr bwMode="auto">
          <a:xfrm>
            <a:off x="4426868" y="1690339"/>
            <a:ext cx="2190750" cy="273050"/>
          </a:xfrm>
          <a:prstGeom prst="line">
            <a:avLst/>
          </a:prstGeom>
          <a:noFill/>
          <a:ln w="12700">
            <a:solidFill>
              <a:schemeClr val="tx1"/>
            </a:solidFill>
            <a:round/>
            <a:headEnd type="none" w="sm" len="sm"/>
            <a:tailEnd type="triangle" w="sm" len="sm"/>
          </a:ln>
        </p:spPr>
        <p:txBody>
          <a:bodyPr wrap="none" anchor="ctr"/>
          <a:lstStyle/>
          <a:p>
            <a:endParaRPr lang="nb-NO">
              <a:solidFill>
                <a:srgbClr val="000000"/>
              </a:solidFill>
            </a:endParaRPr>
          </a:p>
        </p:txBody>
      </p:sp>
      <p:sp>
        <p:nvSpPr>
          <p:cNvPr id="34" name="Text Box 6">
            <a:hlinkClick r:id="rId3" action="ppaction://hlinkpres?slideindex=1&amp;slidetitle=1. 1. Lysbilde 1"/>
          </p:cNvPr>
          <p:cNvSpPr txBox="1">
            <a:spLocks noChangeArrowheads="1"/>
          </p:cNvSpPr>
          <p:nvPr/>
        </p:nvSpPr>
        <p:spPr bwMode="auto">
          <a:xfrm>
            <a:off x="5714338" y="3068536"/>
            <a:ext cx="2674086" cy="2808735"/>
          </a:xfrm>
          <a:prstGeom prst="rect">
            <a:avLst/>
          </a:prstGeom>
          <a:gradFill flip="none" rotWithShape="1">
            <a:gsLst>
              <a:gs pos="20000">
                <a:schemeClr val="accent1">
                  <a:tint val="9000"/>
                </a:schemeClr>
              </a:gs>
              <a:gs pos="100000">
                <a:schemeClr val="accent1">
                  <a:tint val="70000"/>
                  <a:satMod val="100000"/>
                </a:schemeClr>
              </a:gs>
            </a:gsLst>
            <a:path path="circle">
              <a:fillToRect l="100000" b="100000"/>
            </a:path>
            <a:tileRect t="-100000" r="-100000"/>
          </a:gradFill>
          <a:ln>
            <a:solidFill>
              <a:schemeClr val="bg2">
                <a:lumMod val="8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r>
              <a:rPr lang="nb-NO" sz="1200" u="sng" dirty="0">
                <a:solidFill>
                  <a:srgbClr val="000000"/>
                </a:solidFill>
              </a:rPr>
              <a:t>For de som</a:t>
            </a:r>
            <a:endParaRPr lang="nb-NO" sz="1200" dirty="0">
              <a:solidFill>
                <a:srgbClr val="000000"/>
              </a:solidFill>
            </a:endParaRPr>
          </a:p>
          <a:p>
            <a:pPr marL="171450" indent="-171450" eaLnBrk="0" hangingPunct="0">
              <a:buFont typeface="Arial" pitchFamily="34" charset="0"/>
              <a:buChar char="•"/>
            </a:pPr>
            <a:r>
              <a:rPr lang="nb-NO" sz="1200" dirty="0">
                <a:solidFill>
                  <a:srgbClr val="000000"/>
                </a:solidFill>
              </a:rPr>
              <a:t>Ikke har </a:t>
            </a:r>
            <a:r>
              <a:rPr lang="nb-NO" sz="1200" dirty="0" smtClean="0">
                <a:solidFill>
                  <a:srgbClr val="000000"/>
                </a:solidFill>
              </a:rPr>
              <a:t>kapasitet, interesse eller kompetanse på plasseringsområdet.</a:t>
            </a:r>
          </a:p>
          <a:p>
            <a:pPr marL="171450" indent="-171450" eaLnBrk="0" hangingPunct="0">
              <a:buFont typeface="Arial" pitchFamily="34" charset="0"/>
              <a:buChar char="•"/>
            </a:pPr>
            <a:r>
              <a:rPr lang="nb-NO" sz="1200" dirty="0" smtClean="0">
                <a:solidFill>
                  <a:srgbClr val="000000"/>
                </a:solidFill>
              </a:rPr>
              <a:t>Ønsker alternativ plassering til innskudd, med muligheter for bedre avkastning.</a:t>
            </a:r>
          </a:p>
          <a:p>
            <a:pPr marL="171450" indent="-171450" eaLnBrk="0" hangingPunct="0">
              <a:buFont typeface="Arial" pitchFamily="34" charset="0"/>
              <a:buChar char="•"/>
            </a:pPr>
            <a:endParaRPr lang="nb-NO" sz="1200" dirty="0" smtClean="0">
              <a:solidFill>
                <a:srgbClr val="000000"/>
              </a:solidFill>
            </a:endParaRPr>
          </a:p>
          <a:p>
            <a:pPr marL="171450" indent="-171450" eaLnBrk="0" hangingPunct="0">
              <a:buFont typeface="Arial" pitchFamily="34" charset="0"/>
              <a:buChar char="•"/>
            </a:pPr>
            <a:endParaRPr lang="nb-NO" sz="1200" dirty="0" smtClean="0">
              <a:solidFill>
                <a:srgbClr val="000000"/>
              </a:solidFill>
            </a:endParaRPr>
          </a:p>
          <a:p>
            <a:pPr marL="171450" indent="-171450" eaLnBrk="0" hangingPunct="0">
              <a:buFont typeface="Arial" pitchFamily="34" charset="0"/>
              <a:buChar char="•"/>
            </a:pPr>
            <a:endParaRPr lang="nb-NO" sz="1200" dirty="0">
              <a:solidFill>
                <a:srgbClr val="000000"/>
              </a:solidFill>
            </a:endParaRPr>
          </a:p>
          <a:p>
            <a:pPr marL="171450" indent="-171450" eaLnBrk="0" hangingPunct="0">
              <a:buFont typeface="Arial" pitchFamily="34" charset="0"/>
              <a:buChar char="•"/>
            </a:pPr>
            <a:endParaRPr lang="nb-NO" sz="1200" dirty="0" smtClean="0">
              <a:solidFill>
                <a:srgbClr val="000000"/>
              </a:solidFill>
            </a:endParaRPr>
          </a:p>
          <a:p>
            <a:pPr eaLnBrk="0" hangingPunct="0"/>
            <a:endParaRPr lang="nb-NO" sz="1200" dirty="0" smtClean="0">
              <a:solidFill>
                <a:srgbClr val="000000"/>
              </a:solidFill>
            </a:endParaRPr>
          </a:p>
          <a:p>
            <a:pPr eaLnBrk="0" hangingPunct="0"/>
            <a:endParaRPr lang="nb-NO" sz="1200" dirty="0">
              <a:solidFill>
                <a:srgbClr val="000000"/>
              </a:solidFill>
            </a:endParaRPr>
          </a:p>
          <a:p>
            <a:pPr eaLnBrk="0" hangingPunct="0"/>
            <a:r>
              <a:rPr lang="nb-NO" sz="1400" dirty="0" smtClean="0">
                <a:solidFill>
                  <a:srgbClr val="000000"/>
                </a:solidFill>
              </a:rPr>
              <a:t> </a:t>
            </a:r>
            <a:endParaRPr lang="nb-NO" sz="1400" dirty="0">
              <a:solidFill>
                <a:srgbClr val="000000"/>
              </a:solidFill>
            </a:endParaRPr>
          </a:p>
        </p:txBody>
      </p:sp>
      <p:sp>
        <p:nvSpPr>
          <p:cNvPr id="35" name="Rectangle 8"/>
          <p:cNvSpPr>
            <a:spLocks noChangeArrowheads="1"/>
          </p:cNvSpPr>
          <p:nvPr/>
        </p:nvSpPr>
        <p:spPr bwMode="auto">
          <a:xfrm>
            <a:off x="5675729" y="2039590"/>
            <a:ext cx="2712695" cy="812924"/>
          </a:xfrm>
          <a:prstGeom prst="rect">
            <a:avLst/>
          </a:prstGeom>
          <a:gradFill flip="none" rotWithShape="1">
            <a:gsLst>
              <a:gs pos="20000">
                <a:schemeClr val="accent1">
                  <a:tint val="9000"/>
                </a:schemeClr>
              </a:gs>
              <a:gs pos="100000">
                <a:schemeClr val="accent1">
                  <a:tint val="70000"/>
                  <a:satMod val="100000"/>
                </a:schemeClr>
              </a:gs>
            </a:gsLst>
            <a:path path="circle">
              <a:fillToRect l="100000" b="100000"/>
            </a:path>
            <a:tileRect t="-100000" r="-100000"/>
          </a:gradFill>
          <a:ln>
            <a:solidFill>
              <a:schemeClr val="bg2">
                <a:lumMod val="85000"/>
              </a:schemeClr>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defTabSz="762000"/>
            <a:r>
              <a:rPr lang="nb-NO" sz="1400" b="1" dirty="0">
                <a:solidFill>
                  <a:srgbClr val="000000"/>
                </a:solidFill>
              </a:rPr>
              <a:t>Aktiv Forvaltning </a:t>
            </a:r>
          </a:p>
          <a:p>
            <a:pPr algn="ctr" defTabSz="762000"/>
            <a:r>
              <a:rPr lang="nb-NO" sz="1400" b="1" dirty="0">
                <a:solidFill>
                  <a:srgbClr val="000000"/>
                </a:solidFill>
              </a:rPr>
              <a:t>av kunders midler</a:t>
            </a:r>
          </a:p>
        </p:txBody>
      </p:sp>
      <p:sp>
        <p:nvSpPr>
          <p:cNvPr id="36" name="Rectangle 11"/>
          <p:cNvSpPr>
            <a:spLocks noChangeArrowheads="1"/>
          </p:cNvSpPr>
          <p:nvPr/>
        </p:nvSpPr>
        <p:spPr bwMode="auto">
          <a:xfrm>
            <a:off x="179513" y="2060228"/>
            <a:ext cx="2592288" cy="792285"/>
          </a:xfrm>
          <a:prstGeom prst="rect">
            <a:avLst/>
          </a:prstGeom>
          <a:gradFill flip="none" rotWithShape="1">
            <a:gsLst>
              <a:gs pos="20000">
                <a:schemeClr val="accent1">
                  <a:tint val="9000"/>
                </a:schemeClr>
              </a:gs>
              <a:gs pos="100000">
                <a:schemeClr val="accent1">
                  <a:tint val="70000"/>
                  <a:satMod val="100000"/>
                </a:schemeClr>
              </a:gs>
            </a:gsLst>
            <a:path path="circle">
              <a:fillToRect l="100000" b="100000"/>
            </a:path>
            <a:tileRect t="-100000" r="-100000"/>
          </a:gradFill>
          <a:ln>
            <a:solidFill>
              <a:schemeClr val="bg2">
                <a:lumMod val="85000"/>
              </a:schemeClr>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defTabSz="762000">
              <a:lnSpc>
                <a:spcPct val="110000"/>
              </a:lnSpc>
            </a:pPr>
            <a:endParaRPr lang="nb-NO" sz="1400" b="1" dirty="0">
              <a:solidFill>
                <a:srgbClr val="000000"/>
              </a:solidFill>
            </a:endParaRPr>
          </a:p>
          <a:p>
            <a:pPr algn="ctr" defTabSz="762000">
              <a:lnSpc>
                <a:spcPct val="110000"/>
              </a:lnSpc>
            </a:pPr>
            <a:endParaRPr lang="nb-NO" sz="1400" b="1" dirty="0" smtClean="0">
              <a:solidFill>
                <a:srgbClr val="000000"/>
              </a:solidFill>
            </a:endParaRPr>
          </a:p>
          <a:p>
            <a:pPr algn="ctr" defTabSz="762000">
              <a:lnSpc>
                <a:spcPct val="110000"/>
              </a:lnSpc>
            </a:pPr>
            <a:r>
              <a:rPr lang="nb-NO" sz="1400" b="1" dirty="0" smtClean="0">
                <a:solidFill>
                  <a:srgbClr val="000000"/>
                </a:solidFill>
              </a:rPr>
              <a:t>Aksje-, rente- </a:t>
            </a:r>
          </a:p>
          <a:p>
            <a:pPr algn="ctr" defTabSz="762000">
              <a:lnSpc>
                <a:spcPct val="110000"/>
              </a:lnSpc>
            </a:pPr>
            <a:r>
              <a:rPr lang="nb-NO" sz="1400" b="1" dirty="0" smtClean="0">
                <a:solidFill>
                  <a:srgbClr val="000000"/>
                </a:solidFill>
              </a:rPr>
              <a:t>og valutahandel</a:t>
            </a:r>
          </a:p>
          <a:p>
            <a:pPr algn="ctr" defTabSz="762000">
              <a:lnSpc>
                <a:spcPct val="110000"/>
              </a:lnSpc>
            </a:pPr>
            <a:r>
              <a:rPr lang="nb-NO" sz="1400" b="1" dirty="0" smtClean="0">
                <a:solidFill>
                  <a:srgbClr val="000000"/>
                </a:solidFill>
              </a:rPr>
              <a:t> </a:t>
            </a:r>
            <a:endParaRPr lang="nb-NO" sz="1400" b="1" dirty="0">
              <a:solidFill>
                <a:srgbClr val="000000"/>
              </a:solidFill>
            </a:endParaRPr>
          </a:p>
          <a:p>
            <a:pPr algn="ctr" defTabSz="762000">
              <a:lnSpc>
                <a:spcPct val="110000"/>
              </a:lnSpc>
            </a:pPr>
            <a:endParaRPr lang="nb-NO" sz="1400" b="1" dirty="0">
              <a:solidFill>
                <a:srgbClr val="000000"/>
              </a:solidFill>
            </a:endParaRPr>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581127"/>
            <a:ext cx="2088232"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kstSylinder 39"/>
          <p:cNvSpPr txBox="1"/>
          <p:nvPr/>
        </p:nvSpPr>
        <p:spPr>
          <a:xfrm>
            <a:off x="611560" y="6309320"/>
            <a:ext cx="1223412" cy="369332"/>
          </a:xfrm>
          <a:prstGeom prst="rect">
            <a:avLst/>
          </a:prstGeom>
          <a:noFill/>
        </p:spPr>
        <p:txBody>
          <a:bodyPr wrap="none" rtlCol="0">
            <a:spAutoFit/>
          </a:bodyPr>
          <a:lstStyle/>
          <a:p>
            <a:r>
              <a:rPr lang="nb-NO" b="1" i="1" dirty="0" smtClean="0"/>
              <a:t>Markets</a:t>
            </a:r>
            <a:endParaRPr lang="nb-NO" b="1" i="1" dirty="0"/>
          </a:p>
        </p:txBody>
      </p:sp>
      <p:sp>
        <p:nvSpPr>
          <p:cNvPr id="41" name="Rectangle 8"/>
          <p:cNvSpPr>
            <a:spLocks noChangeArrowheads="1"/>
          </p:cNvSpPr>
          <p:nvPr/>
        </p:nvSpPr>
        <p:spPr bwMode="auto">
          <a:xfrm>
            <a:off x="2915816" y="2060426"/>
            <a:ext cx="2520280" cy="792088"/>
          </a:xfrm>
          <a:prstGeom prst="rect">
            <a:avLst/>
          </a:prstGeom>
          <a:gradFill flip="none" rotWithShape="1">
            <a:gsLst>
              <a:gs pos="20000">
                <a:schemeClr val="accent1">
                  <a:tint val="9000"/>
                </a:schemeClr>
              </a:gs>
              <a:gs pos="100000">
                <a:schemeClr val="accent1">
                  <a:tint val="70000"/>
                  <a:satMod val="100000"/>
                </a:schemeClr>
              </a:gs>
            </a:gsLst>
            <a:path path="circle">
              <a:fillToRect l="100000" b="100000"/>
            </a:path>
            <a:tileRect t="-100000" r="-100000"/>
          </a:gradFill>
          <a:ln>
            <a:solidFill>
              <a:schemeClr val="bg2">
                <a:lumMod val="85000"/>
              </a:schemeClr>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defTabSz="762000"/>
            <a:r>
              <a:rPr lang="nb-NO" sz="1400" b="1" dirty="0" smtClean="0">
                <a:solidFill>
                  <a:srgbClr val="000000"/>
                </a:solidFill>
              </a:rPr>
              <a:t>Analyse</a:t>
            </a:r>
            <a:endParaRPr lang="nb-NO" sz="1400" b="1" dirty="0">
              <a:solidFill>
                <a:srgbClr val="000000"/>
              </a:solidFill>
            </a:endParaRPr>
          </a:p>
        </p:txBody>
      </p:sp>
      <p:sp>
        <p:nvSpPr>
          <p:cNvPr id="42" name="Text Box 6">
            <a:hlinkClick r:id="rId3" action="ppaction://hlinkpres?slideindex=1&amp;slidetitle=1. 1. Lysbilde 1"/>
          </p:cNvPr>
          <p:cNvSpPr txBox="1">
            <a:spLocks noChangeArrowheads="1"/>
          </p:cNvSpPr>
          <p:nvPr/>
        </p:nvSpPr>
        <p:spPr bwMode="auto">
          <a:xfrm>
            <a:off x="2915816" y="3068960"/>
            <a:ext cx="2520280" cy="2751522"/>
          </a:xfrm>
          <a:prstGeom prst="rect">
            <a:avLst/>
          </a:prstGeom>
          <a:gradFill flip="none" rotWithShape="1">
            <a:gsLst>
              <a:gs pos="20000">
                <a:schemeClr val="accent1">
                  <a:tint val="9000"/>
                </a:schemeClr>
              </a:gs>
              <a:gs pos="100000">
                <a:schemeClr val="accent1">
                  <a:tint val="70000"/>
                  <a:satMod val="100000"/>
                </a:schemeClr>
              </a:gs>
            </a:gsLst>
            <a:path path="circle">
              <a:fillToRect l="100000" b="100000"/>
            </a:path>
            <a:tileRect t="-100000" r="-100000"/>
          </a:gradFill>
          <a:ln>
            <a:solidFill>
              <a:schemeClr val="bg2">
                <a:lumMod val="8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30000"/>
              </a:spcBef>
            </a:pPr>
            <a:r>
              <a:rPr lang="nb-NO" sz="1200" u="sng" dirty="0" smtClean="0"/>
              <a:t>Makroøkonomisk analyse </a:t>
            </a:r>
          </a:p>
          <a:p>
            <a:pPr>
              <a:spcBef>
                <a:spcPct val="30000"/>
              </a:spcBef>
              <a:buFont typeface="Arial" pitchFamily="34" charset="0"/>
              <a:buChar char="•"/>
            </a:pPr>
            <a:r>
              <a:rPr lang="nb-NO" sz="1200" dirty="0" smtClean="0"/>
              <a:t>Norsk og internasjonal økonomi. Lokale økonomiske utsikter</a:t>
            </a:r>
          </a:p>
          <a:p>
            <a:pPr>
              <a:spcBef>
                <a:spcPct val="30000"/>
              </a:spcBef>
              <a:buFont typeface="Arial" pitchFamily="34" charset="0"/>
              <a:buChar char="•"/>
            </a:pPr>
            <a:r>
              <a:rPr lang="nb-NO" sz="1200" dirty="0" smtClean="0"/>
              <a:t>Rente-, valuta- og </a:t>
            </a:r>
            <a:r>
              <a:rPr lang="nb-NO" sz="1200" dirty="0" err="1" smtClean="0"/>
              <a:t>aksje-markedet</a:t>
            </a:r>
            <a:r>
              <a:rPr lang="nb-NO" sz="1200" dirty="0" smtClean="0"/>
              <a:t>. </a:t>
            </a:r>
          </a:p>
          <a:p>
            <a:pPr>
              <a:spcBef>
                <a:spcPct val="30000"/>
              </a:spcBef>
              <a:buFont typeface="Arial" pitchFamily="34" charset="0"/>
              <a:buChar char="•"/>
            </a:pPr>
            <a:r>
              <a:rPr lang="nb-NO" sz="1200" dirty="0" smtClean="0"/>
              <a:t>Penge- og finanspolitikk</a:t>
            </a:r>
          </a:p>
          <a:p>
            <a:pPr>
              <a:spcBef>
                <a:spcPct val="30000"/>
              </a:spcBef>
              <a:buFont typeface="Arial" pitchFamily="34" charset="0"/>
              <a:buChar char="•"/>
            </a:pPr>
            <a:endParaRPr lang="nb-NO" sz="1200" dirty="0" smtClean="0"/>
          </a:p>
          <a:p>
            <a:pPr>
              <a:spcBef>
                <a:spcPct val="30000"/>
              </a:spcBef>
              <a:buFont typeface="Arial" pitchFamily="34" charset="0"/>
              <a:buChar char="•"/>
            </a:pPr>
            <a:endParaRPr lang="nb-NO" sz="1200" dirty="0" smtClean="0"/>
          </a:p>
          <a:p>
            <a:pPr>
              <a:spcBef>
                <a:spcPct val="30000"/>
              </a:spcBef>
            </a:pPr>
            <a:endParaRPr lang="nb-NO" sz="1200" dirty="0" smtClean="0"/>
          </a:p>
          <a:p>
            <a:pPr>
              <a:spcBef>
                <a:spcPct val="30000"/>
              </a:spcBef>
            </a:pPr>
            <a:endParaRPr lang="nb-NO" sz="1200" dirty="0" smtClean="0"/>
          </a:p>
          <a:p>
            <a:pPr>
              <a:spcBef>
                <a:spcPct val="30000"/>
              </a:spcBef>
            </a:pPr>
            <a:endParaRPr lang="nb-NO" sz="1200" dirty="0" smtClean="0"/>
          </a:p>
        </p:txBody>
      </p:sp>
      <p:cxnSp>
        <p:nvCxnSpPr>
          <p:cNvPr id="44" name="Rett pil 43"/>
          <p:cNvCxnSpPr/>
          <p:nvPr/>
        </p:nvCxnSpPr>
        <p:spPr>
          <a:xfrm>
            <a:off x="4283298" y="1700386"/>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cstate="print"/>
          <a:srcRect/>
          <a:stretch>
            <a:fillRect/>
          </a:stretch>
        </p:blipFill>
        <p:spPr bwMode="auto">
          <a:xfrm>
            <a:off x="3203848" y="4653136"/>
            <a:ext cx="1800200" cy="108012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6012160" y="4581128"/>
            <a:ext cx="1944216" cy="1224136"/>
          </a:xfrm>
          <a:prstGeom prst="rect">
            <a:avLst/>
          </a:prstGeom>
          <a:noFill/>
          <a:ln w="9525">
            <a:noFill/>
            <a:miter lim="800000"/>
            <a:headEnd/>
            <a:tailEnd/>
          </a:ln>
        </p:spPr>
      </p:pic>
    </p:spTree>
    <p:extLst>
      <p:ext uri="{BB962C8B-B14F-4D97-AF65-F5344CB8AC3E}">
        <p14:creationId xmlns:p14="http://schemas.microsoft.com/office/powerpoint/2010/main" val="1666770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899592" y="2276872"/>
            <a:ext cx="7926106" cy="642941"/>
          </a:xfrm>
        </p:spPr>
        <p:txBody>
          <a:bodyPr>
            <a:noAutofit/>
          </a:bodyPr>
          <a:lstStyle/>
          <a:p>
            <a:r>
              <a:rPr lang="nb-NO" sz="2000" dirty="0" smtClean="0"/>
              <a:t>Tillegg lokal økonomi </a:t>
            </a:r>
            <a:endParaRPr lang="nb-NO" sz="2000" dirty="0"/>
          </a:p>
        </p:txBody>
      </p:sp>
    </p:spTree>
    <p:extLst>
      <p:ext uri="{BB962C8B-B14F-4D97-AF65-F5344CB8AC3E}">
        <p14:creationId xmlns:p14="http://schemas.microsoft.com/office/powerpoint/2010/main" val="7881705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768" y="473542"/>
            <a:ext cx="3926208" cy="296842"/>
          </a:xfrm>
        </p:spPr>
        <p:txBody>
          <a:bodyPr/>
          <a:lstStyle/>
          <a:p>
            <a:endParaRPr lang="nb-NO" dirty="0"/>
          </a:p>
        </p:txBody>
      </p:sp>
      <p:sp>
        <p:nvSpPr>
          <p:cNvPr id="3" name="Plassholder for dato 2"/>
          <p:cNvSpPr>
            <a:spLocks noGrp="1"/>
          </p:cNvSpPr>
          <p:nvPr>
            <p:ph type="dt" sz="half" idx="10"/>
          </p:nvPr>
        </p:nvSpPr>
        <p:spPr/>
        <p:txBody>
          <a:bodyPr/>
          <a:lstStyle/>
          <a:p>
            <a:fld id="{7E3EB18A-1616-41BC-93A3-00D50477C4EB}"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21</a:t>
            </a:fld>
            <a:endParaRPr lang="nb-NO" dirty="0">
              <a:solidFill>
                <a:srgbClr val="000000">
                  <a:lumMod val="85000"/>
                  <a:lumOff val="15000"/>
                </a:srgbClr>
              </a:solidFill>
            </a:endParaRPr>
          </a:p>
        </p:txBody>
      </p:sp>
      <p:sp>
        <p:nvSpPr>
          <p:cNvPr id="5" name="Plassholder for innhold 4"/>
          <p:cNvSpPr>
            <a:spLocks noGrp="1"/>
          </p:cNvSpPr>
          <p:nvPr>
            <p:ph idx="13"/>
          </p:nvPr>
        </p:nvSpPr>
        <p:spPr>
          <a:xfrm>
            <a:off x="827584" y="1745382"/>
            <a:ext cx="3537485" cy="4464496"/>
          </a:xfrm>
        </p:spPr>
        <p:txBody>
          <a:bodyPr/>
          <a:lstStyle/>
          <a:p>
            <a:pPr marL="0" indent="0">
              <a:lnSpc>
                <a:spcPts val="2000"/>
              </a:lnSpc>
              <a:spcBef>
                <a:spcPts val="300"/>
              </a:spcBef>
              <a:spcAft>
                <a:spcPts val="300"/>
              </a:spcAft>
              <a:buFontTx/>
              <a:buNone/>
            </a:pPr>
            <a:r>
              <a:rPr lang="nb-NO" sz="1400" dirty="0" smtClean="0">
                <a:sym typeface="Webdings" pitchFamily="18" charset="2"/>
              </a:rPr>
              <a:t>SSBs anslag for norsk økonomi</a:t>
            </a:r>
          </a:p>
          <a:p>
            <a:pPr marL="0" indent="0">
              <a:lnSpc>
                <a:spcPts val="2000"/>
              </a:lnSpc>
              <a:buFontTx/>
              <a:buNone/>
            </a:pPr>
            <a:endParaRPr lang="nb-NO" sz="1400" dirty="0" smtClean="0">
              <a:sym typeface="Marlett" pitchFamily="2" charset="2"/>
            </a:endParaRPr>
          </a:p>
          <a:p>
            <a:pPr marL="0" indent="0">
              <a:lnSpc>
                <a:spcPts val="2000"/>
              </a:lnSpc>
              <a:buFontTx/>
              <a:buNone/>
            </a:pPr>
            <a:endParaRPr lang="nb-NO" sz="1400" dirty="0">
              <a:sym typeface="Marlett" pitchFamily="2" charset="2"/>
            </a:endParaRPr>
          </a:p>
          <a:p>
            <a:pPr marL="0" indent="0">
              <a:lnSpc>
                <a:spcPts val="2000"/>
              </a:lnSpc>
              <a:buFontTx/>
              <a:buNone/>
            </a:pPr>
            <a:endParaRPr lang="nb-NO" sz="1400" dirty="0" smtClean="0">
              <a:sym typeface="Marlett" pitchFamily="2" charset="2"/>
            </a:endParaRPr>
          </a:p>
          <a:p>
            <a:pPr marL="0" indent="0">
              <a:lnSpc>
                <a:spcPts val="2000"/>
              </a:lnSpc>
              <a:buFontTx/>
              <a:buNone/>
            </a:pPr>
            <a:endParaRPr lang="nb-NO" sz="1400" dirty="0">
              <a:sym typeface="Marlett" pitchFamily="2" charset="2"/>
            </a:endParaRPr>
          </a:p>
          <a:p>
            <a:pPr marL="0" indent="0">
              <a:lnSpc>
                <a:spcPts val="2000"/>
              </a:lnSpc>
              <a:buFontTx/>
              <a:buNone/>
            </a:pPr>
            <a:endParaRPr lang="nb-NO" sz="1400" dirty="0" smtClean="0">
              <a:sym typeface="Marlett" pitchFamily="2" charset="2"/>
            </a:endParaRPr>
          </a:p>
          <a:p>
            <a:pPr marL="0" indent="0">
              <a:lnSpc>
                <a:spcPts val="2000"/>
              </a:lnSpc>
              <a:buFontTx/>
              <a:buNone/>
            </a:pPr>
            <a:endParaRPr lang="nb-NO" sz="1400" dirty="0">
              <a:sym typeface="Marlett" pitchFamily="2" charset="2"/>
            </a:endParaRPr>
          </a:p>
          <a:p>
            <a:pPr marL="0" indent="0">
              <a:lnSpc>
                <a:spcPts val="2000"/>
              </a:lnSpc>
              <a:buFontTx/>
              <a:buNone/>
            </a:pPr>
            <a:endParaRPr lang="nb-NO" sz="1400" dirty="0" smtClean="0">
              <a:sym typeface="Marlett" pitchFamily="2" charset="2"/>
            </a:endParaRPr>
          </a:p>
          <a:p>
            <a:pPr marL="0" indent="0">
              <a:lnSpc>
                <a:spcPts val="2000"/>
              </a:lnSpc>
              <a:buFontTx/>
              <a:buNone/>
            </a:pPr>
            <a:r>
              <a:rPr lang="nb-NO" sz="1400" dirty="0" smtClean="0">
                <a:sym typeface="Marlett" pitchFamily="2" charset="2"/>
              </a:rPr>
              <a:t>Utsikter til høyere vekst i norsk økonomi fra 2016:</a:t>
            </a:r>
          </a:p>
          <a:p>
            <a:pPr marL="306000" indent="-306000">
              <a:lnSpc>
                <a:spcPts val="2000"/>
              </a:lnSpc>
              <a:spcBef>
                <a:spcPts val="300"/>
              </a:spcBef>
              <a:spcAft>
                <a:spcPts val="300"/>
              </a:spcAft>
            </a:pPr>
            <a:r>
              <a:rPr lang="nb-NO" sz="1400" dirty="0" smtClean="0">
                <a:sym typeface="Webdings" pitchFamily="18" charset="2"/>
              </a:rPr>
              <a:t>Ekspansiv finanspolitikk</a:t>
            </a:r>
          </a:p>
          <a:p>
            <a:pPr marL="306000" indent="-306000">
              <a:lnSpc>
                <a:spcPts val="2000"/>
              </a:lnSpc>
              <a:spcBef>
                <a:spcPts val="300"/>
              </a:spcBef>
              <a:spcAft>
                <a:spcPts val="300"/>
              </a:spcAft>
            </a:pPr>
            <a:r>
              <a:rPr lang="nb-NO" sz="1400" dirty="0" smtClean="0">
                <a:sym typeface="Webdings" pitchFamily="18" charset="2"/>
              </a:rPr>
              <a:t>Fortsatt lave renter</a:t>
            </a:r>
          </a:p>
          <a:p>
            <a:pPr marL="306000" indent="-306000">
              <a:lnSpc>
                <a:spcPts val="2000"/>
              </a:lnSpc>
              <a:spcBef>
                <a:spcPts val="300"/>
              </a:spcBef>
              <a:spcAft>
                <a:spcPts val="300"/>
              </a:spcAft>
            </a:pPr>
            <a:r>
              <a:rPr lang="nb-NO" sz="1400" dirty="0" smtClean="0">
                <a:sym typeface="Webdings" pitchFamily="18" charset="2"/>
              </a:rPr>
              <a:t>Relativt svak kronekurs</a:t>
            </a:r>
          </a:p>
          <a:p>
            <a:pPr marL="306000" indent="-306000">
              <a:lnSpc>
                <a:spcPts val="2000"/>
              </a:lnSpc>
              <a:spcBef>
                <a:spcPts val="300"/>
              </a:spcBef>
              <a:spcAft>
                <a:spcPts val="300"/>
              </a:spcAft>
            </a:pPr>
            <a:r>
              <a:rPr lang="nb-NO" sz="1400" dirty="0" smtClean="0">
                <a:sym typeface="Webdings" pitchFamily="18" charset="2"/>
              </a:rPr>
              <a:t>Bedre konjunkturer ute</a:t>
            </a:r>
          </a:p>
          <a:p>
            <a:pPr marL="306000" indent="-306000">
              <a:lnSpc>
                <a:spcPts val="2000"/>
              </a:lnSpc>
              <a:spcBef>
                <a:spcPts val="300"/>
              </a:spcBef>
              <a:spcAft>
                <a:spcPts val="300"/>
              </a:spcAft>
            </a:pPr>
            <a:r>
              <a:rPr lang="nb-NO" sz="1400" dirty="0" smtClean="0">
                <a:sym typeface="Webdings" pitchFamily="18" charset="2"/>
              </a:rPr>
              <a:t>Noe høyere oljepris</a:t>
            </a:r>
          </a:p>
          <a:p>
            <a:pPr marL="306000" indent="-306000">
              <a:lnSpc>
                <a:spcPts val="2000"/>
              </a:lnSpc>
              <a:spcBef>
                <a:spcPts val="300"/>
              </a:spcBef>
              <a:spcAft>
                <a:spcPts val="300"/>
              </a:spcAft>
              <a:buNone/>
            </a:pPr>
            <a:endParaRPr lang="nb-NO" dirty="0" smtClean="0">
              <a:sym typeface="Marlett" pitchFamily="2" charset="2"/>
            </a:endParaRPr>
          </a:p>
        </p:txBody>
      </p:sp>
      <p:sp>
        <p:nvSpPr>
          <p:cNvPr id="9" name="Plassholder for innhold 5"/>
          <p:cNvSpPr>
            <a:spLocks noGrp="1"/>
          </p:cNvSpPr>
          <p:nvPr>
            <p:ph idx="15"/>
          </p:nvPr>
        </p:nvSpPr>
        <p:spPr>
          <a:xfrm>
            <a:off x="433244" y="836713"/>
            <a:ext cx="8640960" cy="504056"/>
          </a:xfrm>
        </p:spPr>
        <p:txBody>
          <a:bodyPr/>
          <a:lstStyle/>
          <a:p>
            <a:pPr>
              <a:buNone/>
            </a:pPr>
            <a:r>
              <a:rPr lang="nb-NO" sz="2800" dirty="0" smtClean="0">
                <a:solidFill>
                  <a:srgbClr val="2882AA"/>
                </a:solidFill>
              </a:rPr>
              <a:t>Utsikter til svak vekst i norsk økonomi i år</a:t>
            </a:r>
            <a:endParaRPr lang="nb-NO" sz="2800" dirty="0">
              <a:solidFill>
                <a:srgbClr val="2882AA"/>
              </a:solidFill>
            </a:endParaRPr>
          </a:p>
        </p:txBody>
      </p:sp>
      <p:sp>
        <p:nvSpPr>
          <p:cNvPr id="10" name="Plassholder for innhold 6"/>
          <p:cNvSpPr>
            <a:spLocks noGrp="1"/>
          </p:cNvSpPr>
          <p:nvPr>
            <p:ph idx="16"/>
          </p:nvPr>
        </p:nvSpPr>
        <p:spPr>
          <a:xfrm>
            <a:off x="430022" y="1313336"/>
            <a:ext cx="8424614" cy="504056"/>
          </a:xfrm>
        </p:spPr>
        <p:txBody>
          <a:bodyPr/>
          <a:lstStyle/>
          <a:p>
            <a:pPr>
              <a:buNone/>
            </a:pPr>
            <a:r>
              <a:rPr lang="nb-NO" dirty="0" smtClean="0"/>
              <a:t>Oljepris og oljeinvesteringer drar ned</a:t>
            </a:r>
            <a:endParaRPr lang="nb-NO" dirty="0"/>
          </a:p>
        </p:txBody>
      </p:sp>
      <p:graphicFrame>
        <p:nvGraphicFramePr>
          <p:cNvPr id="8" name="Tabell 7"/>
          <p:cNvGraphicFramePr>
            <a:graphicFrameLocks noGrp="1"/>
          </p:cNvGraphicFramePr>
          <p:nvPr>
            <p:extLst>
              <p:ext uri="{D42A27DB-BD31-4B8C-83A1-F6EECF244321}">
                <p14:modId xmlns:p14="http://schemas.microsoft.com/office/powerpoint/2010/main" val="519700020"/>
              </p:ext>
            </p:extLst>
          </p:nvPr>
        </p:nvGraphicFramePr>
        <p:xfrm>
          <a:off x="827584" y="2061988"/>
          <a:ext cx="3456384" cy="1719710"/>
        </p:xfrm>
        <a:graphic>
          <a:graphicData uri="http://schemas.openxmlformats.org/drawingml/2006/table">
            <a:tbl>
              <a:tblPr firstRow="1" bandRow="1">
                <a:tableStyleId>{5C22544A-7EE6-4342-B048-85BDC9FD1C3A}</a:tableStyleId>
              </a:tblPr>
              <a:tblGrid>
                <a:gridCol w="1270729"/>
                <a:gridCol w="711425"/>
                <a:gridCol w="754150"/>
                <a:gridCol w="720080"/>
              </a:tblGrid>
              <a:tr h="343942">
                <a:tc>
                  <a:txBody>
                    <a:bodyPr/>
                    <a:lstStyle/>
                    <a:p>
                      <a:pPr algn="ctr"/>
                      <a:endParaRPr lang="nb-NO" sz="1200" baseline="0" dirty="0">
                        <a:solidFill>
                          <a:schemeClr val="tx1"/>
                        </a:solidFill>
                      </a:endParaRPr>
                    </a:p>
                  </a:txBody>
                  <a:tcPr>
                    <a:solidFill>
                      <a:schemeClr val="tx2"/>
                    </a:solidFill>
                  </a:tcPr>
                </a:tc>
                <a:tc>
                  <a:txBody>
                    <a:bodyPr/>
                    <a:lstStyle/>
                    <a:p>
                      <a:pPr algn="ctr"/>
                      <a:r>
                        <a:rPr lang="nb-NO" sz="1400" baseline="0" dirty="0" smtClean="0">
                          <a:solidFill>
                            <a:schemeClr val="tx1"/>
                          </a:solidFill>
                        </a:rPr>
                        <a:t>2014</a:t>
                      </a:r>
                      <a:endParaRPr lang="nb-NO" sz="1400" baseline="0" dirty="0">
                        <a:solidFill>
                          <a:schemeClr val="tx1"/>
                        </a:solidFill>
                      </a:endParaRPr>
                    </a:p>
                  </a:txBody>
                  <a:tcPr>
                    <a:solidFill>
                      <a:schemeClr val="tx2"/>
                    </a:solidFill>
                  </a:tcPr>
                </a:tc>
                <a:tc>
                  <a:txBody>
                    <a:bodyPr/>
                    <a:lstStyle/>
                    <a:p>
                      <a:pPr algn="ctr"/>
                      <a:r>
                        <a:rPr lang="nb-NO" sz="1400" baseline="0" dirty="0" smtClean="0">
                          <a:solidFill>
                            <a:schemeClr val="tx1"/>
                          </a:solidFill>
                        </a:rPr>
                        <a:t>2015</a:t>
                      </a:r>
                      <a:endParaRPr lang="nb-NO" sz="1400" baseline="0" dirty="0">
                        <a:solidFill>
                          <a:schemeClr val="tx1"/>
                        </a:solidFill>
                      </a:endParaRPr>
                    </a:p>
                  </a:txBody>
                  <a:tcPr>
                    <a:solidFill>
                      <a:schemeClr val="tx2"/>
                    </a:solidFill>
                  </a:tcPr>
                </a:tc>
                <a:tc>
                  <a:txBody>
                    <a:bodyPr/>
                    <a:lstStyle/>
                    <a:p>
                      <a:pPr algn="ctr"/>
                      <a:r>
                        <a:rPr lang="nb-NO" sz="1400" baseline="0" dirty="0" smtClean="0">
                          <a:solidFill>
                            <a:schemeClr val="tx1"/>
                          </a:solidFill>
                        </a:rPr>
                        <a:t>2016</a:t>
                      </a:r>
                      <a:endParaRPr lang="nb-NO" sz="1400" baseline="0" dirty="0">
                        <a:solidFill>
                          <a:schemeClr val="tx1"/>
                        </a:solidFill>
                      </a:endParaRPr>
                    </a:p>
                  </a:txBody>
                  <a:tcPr>
                    <a:solidFill>
                      <a:schemeClr val="tx2"/>
                    </a:solidFill>
                  </a:tcPr>
                </a:tc>
              </a:tr>
              <a:tr h="343942">
                <a:tc>
                  <a:txBody>
                    <a:bodyPr/>
                    <a:lstStyle/>
                    <a:p>
                      <a:pPr algn="ctr"/>
                      <a:r>
                        <a:rPr lang="nb-NO" sz="1200" baseline="0" dirty="0" smtClean="0"/>
                        <a:t>BNP-vekst %</a:t>
                      </a:r>
                      <a:endParaRPr lang="nb-NO" sz="1200" baseline="0" dirty="0"/>
                    </a:p>
                  </a:txBody>
                  <a:tcPr>
                    <a:solidFill>
                      <a:schemeClr val="tx2"/>
                    </a:solidFill>
                  </a:tcPr>
                </a:tc>
                <a:tc>
                  <a:txBody>
                    <a:bodyPr/>
                    <a:lstStyle/>
                    <a:p>
                      <a:pPr algn="ctr"/>
                      <a:r>
                        <a:rPr lang="nb-NO" sz="1200" baseline="0" dirty="0" smtClean="0"/>
                        <a:t>2,6 </a:t>
                      </a:r>
                      <a:endParaRPr lang="nb-NO" sz="1200" baseline="0" dirty="0"/>
                    </a:p>
                  </a:txBody>
                  <a:tcPr>
                    <a:solidFill>
                      <a:schemeClr val="tx2"/>
                    </a:solidFill>
                  </a:tcPr>
                </a:tc>
                <a:tc>
                  <a:txBody>
                    <a:bodyPr/>
                    <a:lstStyle/>
                    <a:p>
                      <a:pPr algn="ctr"/>
                      <a:r>
                        <a:rPr lang="nb-NO" sz="1200" baseline="0" dirty="0" smtClean="0"/>
                        <a:t>1,0</a:t>
                      </a:r>
                      <a:endParaRPr lang="nb-NO" sz="1200" baseline="0" dirty="0"/>
                    </a:p>
                  </a:txBody>
                  <a:tcPr>
                    <a:solidFill>
                      <a:schemeClr val="tx2"/>
                    </a:solidFill>
                  </a:tcPr>
                </a:tc>
                <a:tc>
                  <a:txBody>
                    <a:bodyPr/>
                    <a:lstStyle/>
                    <a:p>
                      <a:pPr algn="ctr"/>
                      <a:r>
                        <a:rPr lang="nb-NO" sz="1200" baseline="0" dirty="0" smtClean="0"/>
                        <a:t>2,0</a:t>
                      </a:r>
                      <a:endParaRPr lang="nb-NO" sz="1200" baseline="0" dirty="0"/>
                    </a:p>
                  </a:txBody>
                  <a:tcPr>
                    <a:solidFill>
                      <a:schemeClr val="tx2"/>
                    </a:solidFill>
                  </a:tcPr>
                </a:tc>
              </a:tr>
              <a:tr h="343942">
                <a:tc>
                  <a:txBody>
                    <a:bodyPr/>
                    <a:lstStyle/>
                    <a:p>
                      <a:pPr algn="ctr"/>
                      <a:r>
                        <a:rPr lang="nb-NO" sz="1200" baseline="0" dirty="0" smtClean="0"/>
                        <a:t>Ledighet  %</a:t>
                      </a:r>
                      <a:endParaRPr lang="nb-NO" sz="1200" baseline="0" dirty="0"/>
                    </a:p>
                  </a:txBody>
                  <a:tcPr>
                    <a:solidFill>
                      <a:schemeClr val="tx2"/>
                    </a:solidFill>
                  </a:tcPr>
                </a:tc>
                <a:tc>
                  <a:txBody>
                    <a:bodyPr/>
                    <a:lstStyle/>
                    <a:p>
                      <a:pPr algn="ctr"/>
                      <a:r>
                        <a:rPr lang="nb-NO" sz="1200" baseline="0" dirty="0" smtClean="0"/>
                        <a:t>3,5</a:t>
                      </a:r>
                      <a:endParaRPr lang="nb-NO" sz="1200" baseline="0" dirty="0"/>
                    </a:p>
                  </a:txBody>
                  <a:tcPr>
                    <a:solidFill>
                      <a:schemeClr val="tx2"/>
                    </a:solidFill>
                  </a:tcPr>
                </a:tc>
                <a:tc>
                  <a:txBody>
                    <a:bodyPr/>
                    <a:lstStyle/>
                    <a:p>
                      <a:pPr algn="ctr"/>
                      <a:r>
                        <a:rPr lang="nb-NO" sz="1200" baseline="0" dirty="0" smtClean="0"/>
                        <a:t>4,0</a:t>
                      </a:r>
                      <a:endParaRPr lang="nb-NO" sz="1200" baseline="0" dirty="0"/>
                    </a:p>
                  </a:txBody>
                  <a:tcPr>
                    <a:solidFill>
                      <a:schemeClr val="tx2"/>
                    </a:solidFill>
                  </a:tcPr>
                </a:tc>
                <a:tc>
                  <a:txBody>
                    <a:bodyPr/>
                    <a:lstStyle/>
                    <a:p>
                      <a:pPr algn="ctr"/>
                      <a:r>
                        <a:rPr lang="nb-NO" sz="1200" baseline="0" dirty="0" smtClean="0"/>
                        <a:t>4,3</a:t>
                      </a:r>
                      <a:endParaRPr lang="nb-NO" sz="1200" baseline="0" dirty="0"/>
                    </a:p>
                  </a:txBody>
                  <a:tcPr>
                    <a:solidFill>
                      <a:schemeClr val="tx2"/>
                    </a:solidFill>
                  </a:tcPr>
                </a:tc>
              </a:tr>
              <a:tr h="343942">
                <a:tc>
                  <a:txBody>
                    <a:bodyPr/>
                    <a:lstStyle/>
                    <a:p>
                      <a:pPr algn="ctr"/>
                      <a:r>
                        <a:rPr lang="nb-NO" sz="1200" baseline="0" dirty="0" smtClean="0"/>
                        <a:t>Oljepris USD</a:t>
                      </a:r>
                      <a:endParaRPr lang="nb-NO" sz="1200" baseline="0" dirty="0"/>
                    </a:p>
                  </a:txBody>
                  <a:tcPr>
                    <a:solidFill>
                      <a:schemeClr val="tx2"/>
                    </a:solidFill>
                  </a:tcPr>
                </a:tc>
                <a:tc>
                  <a:txBody>
                    <a:bodyPr/>
                    <a:lstStyle/>
                    <a:p>
                      <a:pPr algn="ctr"/>
                      <a:r>
                        <a:rPr lang="nb-NO" sz="1200" baseline="0" dirty="0" smtClean="0"/>
                        <a:t>100</a:t>
                      </a:r>
                      <a:endParaRPr lang="nb-NO" sz="1200" baseline="0" dirty="0"/>
                    </a:p>
                  </a:txBody>
                  <a:tcPr>
                    <a:solidFill>
                      <a:schemeClr val="tx2"/>
                    </a:solidFill>
                  </a:tcPr>
                </a:tc>
                <a:tc>
                  <a:txBody>
                    <a:bodyPr/>
                    <a:lstStyle/>
                    <a:p>
                      <a:pPr algn="ctr"/>
                      <a:r>
                        <a:rPr lang="nb-NO" sz="1200" baseline="0" dirty="0" smtClean="0"/>
                        <a:t>60-65</a:t>
                      </a:r>
                      <a:endParaRPr lang="nb-NO" sz="1200" baseline="0" dirty="0"/>
                    </a:p>
                  </a:txBody>
                  <a:tcPr>
                    <a:solidFill>
                      <a:schemeClr val="tx2"/>
                    </a:solidFill>
                  </a:tcPr>
                </a:tc>
                <a:tc>
                  <a:txBody>
                    <a:bodyPr/>
                    <a:lstStyle/>
                    <a:p>
                      <a:pPr algn="ctr"/>
                      <a:r>
                        <a:rPr lang="nb-NO" sz="1200" baseline="0" dirty="0" smtClean="0"/>
                        <a:t>65-70</a:t>
                      </a:r>
                      <a:endParaRPr lang="nb-NO" sz="1200" baseline="0" dirty="0"/>
                    </a:p>
                  </a:txBody>
                  <a:tcPr>
                    <a:solidFill>
                      <a:schemeClr val="tx2"/>
                    </a:solidFill>
                  </a:tcPr>
                </a:tc>
              </a:tr>
              <a:tr h="343942">
                <a:tc>
                  <a:txBody>
                    <a:bodyPr/>
                    <a:lstStyle/>
                    <a:p>
                      <a:pPr algn="ctr"/>
                      <a:r>
                        <a:rPr lang="nb-NO" sz="1200" baseline="0" dirty="0" smtClean="0"/>
                        <a:t>Pengem.rente </a:t>
                      </a:r>
                      <a:endParaRPr lang="nb-NO" sz="1200" baseline="0" dirty="0"/>
                    </a:p>
                  </a:txBody>
                  <a:tcPr>
                    <a:solidFill>
                      <a:schemeClr val="tx2"/>
                    </a:solidFill>
                  </a:tcPr>
                </a:tc>
                <a:tc>
                  <a:txBody>
                    <a:bodyPr/>
                    <a:lstStyle/>
                    <a:p>
                      <a:pPr algn="ctr"/>
                      <a:r>
                        <a:rPr lang="nb-NO" sz="1200" baseline="0" dirty="0" smtClean="0"/>
                        <a:t>1,7</a:t>
                      </a:r>
                      <a:endParaRPr lang="nb-NO" sz="1200" baseline="0" dirty="0"/>
                    </a:p>
                  </a:txBody>
                  <a:tcPr>
                    <a:solidFill>
                      <a:schemeClr val="tx2"/>
                    </a:solidFill>
                  </a:tcPr>
                </a:tc>
                <a:tc>
                  <a:txBody>
                    <a:bodyPr/>
                    <a:lstStyle/>
                    <a:p>
                      <a:pPr algn="ctr"/>
                      <a:r>
                        <a:rPr lang="nb-NO" sz="1200" baseline="0" dirty="0" smtClean="0"/>
                        <a:t>1,2</a:t>
                      </a:r>
                      <a:endParaRPr lang="nb-NO" sz="1200" baseline="0" dirty="0"/>
                    </a:p>
                  </a:txBody>
                  <a:tcPr>
                    <a:solidFill>
                      <a:schemeClr val="tx2"/>
                    </a:solidFill>
                  </a:tcPr>
                </a:tc>
                <a:tc>
                  <a:txBody>
                    <a:bodyPr/>
                    <a:lstStyle/>
                    <a:p>
                      <a:pPr algn="ctr"/>
                      <a:r>
                        <a:rPr lang="nb-NO" sz="1200" baseline="0" dirty="0" smtClean="0"/>
                        <a:t>1,0</a:t>
                      </a:r>
                      <a:endParaRPr lang="nb-NO" sz="1200" baseline="0" dirty="0"/>
                    </a:p>
                  </a:txBody>
                  <a:tcPr>
                    <a:solidFill>
                      <a:schemeClr val="tx2"/>
                    </a:solidFill>
                  </a:tcPr>
                </a:tc>
              </a:tr>
            </a:tbl>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443596751"/>
              </p:ext>
            </p:extLst>
          </p:nvPr>
        </p:nvGraphicFramePr>
        <p:xfrm>
          <a:off x="4644008" y="1484784"/>
          <a:ext cx="3960440" cy="2419394"/>
        </p:xfrm>
        <a:graphic>
          <a:graphicData uri="http://schemas.openxmlformats.org/presentationml/2006/ole">
            <mc:AlternateContent xmlns:mc="http://schemas.openxmlformats.org/markup-compatibility/2006">
              <mc:Choice xmlns:v="urn:schemas-microsoft-com:vml" Requires="v">
                <p:oleObj spid="_x0000_s281611" name="Macrobond document" r:id="rId4" imgW="11282574" imgH="6687214" progId="Mbnd.mbnd">
                  <p:embed/>
                </p:oleObj>
              </mc:Choice>
              <mc:Fallback>
                <p:oleObj name="Macrobond document" r:id="rId4" imgW="11282574" imgH="6687214" progId="Mbnd.mbnd">
                  <p:embed/>
                  <p:pic>
                    <p:nvPicPr>
                      <p:cNvPr id="0" name=""/>
                      <p:cNvPicPr/>
                      <p:nvPr/>
                    </p:nvPicPr>
                    <p:blipFill>
                      <a:blip r:embed="rId5"/>
                      <a:stretch>
                        <a:fillRect/>
                      </a:stretch>
                    </p:blipFill>
                    <p:spPr>
                      <a:xfrm>
                        <a:off x="4644008" y="1484784"/>
                        <a:ext cx="3960440" cy="2419394"/>
                      </a:xfrm>
                      <a:prstGeom prst="rect">
                        <a:avLst/>
                      </a:prstGeom>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854516741"/>
              </p:ext>
            </p:extLst>
          </p:nvPr>
        </p:nvGraphicFramePr>
        <p:xfrm>
          <a:off x="4720249" y="4005064"/>
          <a:ext cx="3887672" cy="2376264"/>
        </p:xfrm>
        <a:graphic>
          <a:graphicData uri="http://schemas.openxmlformats.org/presentationml/2006/ole">
            <mc:AlternateContent xmlns:mc="http://schemas.openxmlformats.org/markup-compatibility/2006">
              <mc:Choice xmlns:v="urn:schemas-microsoft-com:vml" Requires="v">
                <p:oleObj spid="_x0000_s281612" name="Macrobond document" r:id="rId6" imgW="11282574" imgH="6687214" progId="Mbnd.mbnd">
                  <p:embed/>
                </p:oleObj>
              </mc:Choice>
              <mc:Fallback>
                <p:oleObj name="Macrobond document" r:id="rId6" imgW="11282574" imgH="6687214" progId="Mbnd.mbnd">
                  <p:embed/>
                  <p:pic>
                    <p:nvPicPr>
                      <p:cNvPr id="0" name=""/>
                      <p:cNvPicPr/>
                      <p:nvPr/>
                    </p:nvPicPr>
                    <p:blipFill>
                      <a:blip r:embed="rId7"/>
                      <a:stretch>
                        <a:fillRect/>
                      </a:stretch>
                    </p:blipFill>
                    <p:spPr>
                      <a:xfrm>
                        <a:off x="4720249" y="4005064"/>
                        <a:ext cx="3887672" cy="2376264"/>
                      </a:xfrm>
                      <a:prstGeom prst="rect">
                        <a:avLst/>
                      </a:prstGeom>
                    </p:spPr>
                  </p:pic>
                </p:oleObj>
              </mc:Fallback>
            </mc:AlternateContent>
          </a:graphicData>
        </a:graphic>
      </p:graphicFrame>
    </p:spTree>
    <p:extLst>
      <p:ext uri="{BB962C8B-B14F-4D97-AF65-F5344CB8AC3E}">
        <p14:creationId xmlns:p14="http://schemas.microsoft.com/office/powerpoint/2010/main" val="2396741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fade">
                                      <p:cBhvr>
                                        <p:cTn id="10" dur="500"/>
                                        <p:tgtEl>
                                          <p:spTgt spid="5">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fade">
                                      <p:cBhvr>
                                        <p:cTn id="13" dur="500"/>
                                        <p:tgtEl>
                                          <p:spTgt spid="5">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1" end="11"/>
                                            </p:txEl>
                                          </p:spTgt>
                                        </p:tgtEl>
                                        <p:attrNameLst>
                                          <p:attrName>style.visibility</p:attrName>
                                        </p:attrNameLst>
                                      </p:cBhvr>
                                      <p:to>
                                        <p:strVal val="visible"/>
                                      </p:to>
                                    </p:set>
                                    <p:animEffect transition="in" filter="fade">
                                      <p:cBhvr>
                                        <p:cTn id="16" dur="500"/>
                                        <p:tgtEl>
                                          <p:spTgt spid="5">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Effect transition="in" filter="fade">
                                      <p:cBhvr>
                                        <p:cTn id="19" dur="500"/>
                                        <p:tgtEl>
                                          <p:spTgt spid="5">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Effect transition="in" filter="fade">
                                      <p:cBhvr>
                                        <p:cTn id="2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768" y="473542"/>
            <a:ext cx="3350144" cy="296842"/>
          </a:xfrm>
        </p:spPr>
        <p:txBody>
          <a:bodyPr/>
          <a:lstStyle/>
          <a:p>
            <a:endParaRPr lang="nb-NO" dirty="0"/>
          </a:p>
        </p:txBody>
      </p:sp>
      <p:sp>
        <p:nvSpPr>
          <p:cNvPr id="3" name="Plassholder for dato 2"/>
          <p:cNvSpPr>
            <a:spLocks noGrp="1"/>
          </p:cNvSpPr>
          <p:nvPr>
            <p:ph type="dt" sz="half" idx="10"/>
          </p:nvPr>
        </p:nvSpPr>
        <p:spPr/>
        <p:txBody>
          <a:bodyPr/>
          <a:lstStyle/>
          <a:p>
            <a:fld id="{D042C258-0756-45BA-B667-0BD5E2F08C96}"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22</a:t>
            </a:fld>
            <a:endParaRPr lang="nb-NO" dirty="0">
              <a:solidFill>
                <a:srgbClr val="000000">
                  <a:lumMod val="85000"/>
                  <a:lumOff val="15000"/>
                </a:srgbClr>
              </a:solidFill>
            </a:endParaRPr>
          </a:p>
        </p:txBody>
      </p:sp>
      <p:sp>
        <p:nvSpPr>
          <p:cNvPr id="6" name="Plassholder for innhold 5"/>
          <p:cNvSpPr>
            <a:spLocks noGrp="1"/>
          </p:cNvSpPr>
          <p:nvPr>
            <p:ph idx="15"/>
          </p:nvPr>
        </p:nvSpPr>
        <p:spPr/>
        <p:txBody>
          <a:bodyPr/>
          <a:lstStyle/>
          <a:p>
            <a:r>
              <a:rPr lang="nb-NO" dirty="0" smtClean="0"/>
              <a:t>Fylket skiller seg ut fra norsk økonomi på</a:t>
            </a:r>
            <a:endParaRPr lang="nb-NO" dirty="0"/>
          </a:p>
        </p:txBody>
      </p:sp>
      <p:sp>
        <p:nvSpPr>
          <p:cNvPr id="7" name="Plassholder for innhold 6"/>
          <p:cNvSpPr>
            <a:spLocks noGrp="1"/>
          </p:cNvSpPr>
          <p:nvPr>
            <p:ph idx="16"/>
          </p:nvPr>
        </p:nvSpPr>
        <p:spPr/>
        <p:txBody>
          <a:bodyPr/>
          <a:lstStyle/>
          <a:p>
            <a:r>
              <a:rPr lang="nb-NO" dirty="0"/>
              <a:t>f</a:t>
            </a:r>
            <a:r>
              <a:rPr lang="nb-NO" dirty="0" smtClean="0"/>
              <a:t>iskeri/mat, industri, maritime næringer, olje og privat tjenesteyting </a:t>
            </a:r>
            <a:endParaRPr lang="nb-NO" dirty="0"/>
          </a:p>
        </p:txBody>
      </p:sp>
      <p:sp>
        <p:nvSpPr>
          <p:cNvPr id="8" name="Rektangel 7"/>
          <p:cNvSpPr/>
          <p:nvPr/>
        </p:nvSpPr>
        <p:spPr>
          <a:xfrm>
            <a:off x="536178" y="6093296"/>
            <a:ext cx="2332818" cy="276999"/>
          </a:xfrm>
          <a:prstGeom prst="rect">
            <a:avLst/>
          </a:prstGeom>
        </p:spPr>
        <p:txBody>
          <a:bodyPr wrap="none">
            <a:spAutoFit/>
          </a:bodyPr>
          <a:lstStyle/>
          <a:p>
            <a:r>
              <a:rPr lang="nb-NO" sz="1200" dirty="0" smtClean="0">
                <a:solidFill>
                  <a:srgbClr val="000000"/>
                </a:solidFill>
              </a:rPr>
              <a:t>Kilde: Statistisk sentralbyrå</a:t>
            </a:r>
            <a:endParaRPr lang="nb-NO" sz="1200" dirty="0">
              <a:solidFill>
                <a:srgbClr val="000000"/>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2924778492"/>
              </p:ext>
            </p:extLst>
          </p:nvPr>
        </p:nvGraphicFramePr>
        <p:xfrm>
          <a:off x="1599481" y="1777394"/>
          <a:ext cx="5827316" cy="4235966"/>
        </p:xfrm>
        <a:graphic>
          <a:graphicData uri="http://schemas.openxmlformats.org/presentationml/2006/ole">
            <mc:AlternateContent xmlns:mc="http://schemas.openxmlformats.org/markup-compatibility/2006">
              <mc:Choice xmlns:v="urn:schemas-microsoft-com:vml" Requires="v">
                <p:oleObj spid="_x0000_s280582" name="Regneark" r:id="rId4" imgW="4848208" imgH="3524265" progId="Excel.Sheet.8">
                  <p:link updateAutomatic="1"/>
                </p:oleObj>
              </mc:Choice>
              <mc:Fallback>
                <p:oleObj name="Regneark" r:id="rId4" imgW="4848208" imgH="3524265" progId="Excel.Sheet.8">
                  <p:link updateAutomatic="1"/>
                  <p:pic>
                    <p:nvPicPr>
                      <p:cNvPr id="0" name=""/>
                      <p:cNvPicPr/>
                      <p:nvPr/>
                    </p:nvPicPr>
                    <p:blipFill>
                      <a:blip r:embed="rId5"/>
                      <a:stretch>
                        <a:fillRect/>
                      </a:stretch>
                    </p:blipFill>
                    <p:spPr>
                      <a:xfrm>
                        <a:off x="1599481" y="1777394"/>
                        <a:ext cx="5827316" cy="4235966"/>
                      </a:xfrm>
                      <a:prstGeom prst="rect">
                        <a:avLst/>
                      </a:prstGeom>
                    </p:spPr>
                  </p:pic>
                </p:oleObj>
              </mc:Fallback>
            </mc:AlternateContent>
          </a:graphicData>
        </a:graphic>
      </p:graphicFrame>
    </p:spTree>
    <p:extLst>
      <p:ext uri="{BB962C8B-B14F-4D97-AF65-F5344CB8AC3E}">
        <p14:creationId xmlns:p14="http://schemas.microsoft.com/office/powerpoint/2010/main" val="16710303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768" y="473542"/>
            <a:ext cx="2702072" cy="296842"/>
          </a:xfrm>
        </p:spPr>
        <p:txBody>
          <a:bodyPr/>
          <a:lstStyle/>
          <a:p>
            <a:endParaRPr lang="nb-NO" dirty="0"/>
          </a:p>
        </p:txBody>
      </p:sp>
      <p:sp>
        <p:nvSpPr>
          <p:cNvPr id="3" name="Plassholder for dato 2"/>
          <p:cNvSpPr>
            <a:spLocks noGrp="1"/>
          </p:cNvSpPr>
          <p:nvPr>
            <p:ph type="dt" sz="half" idx="10"/>
          </p:nvPr>
        </p:nvSpPr>
        <p:spPr/>
        <p:txBody>
          <a:bodyPr/>
          <a:lstStyle/>
          <a:p>
            <a:fld id="{C5A48656-DE48-4039-8CBB-0D3E35C0FD0A}"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23</a:t>
            </a:fld>
            <a:endParaRPr lang="nb-NO" dirty="0">
              <a:solidFill>
                <a:srgbClr val="000000">
                  <a:lumMod val="85000"/>
                  <a:lumOff val="15000"/>
                </a:srgbClr>
              </a:solidFill>
            </a:endParaRPr>
          </a:p>
        </p:txBody>
      </p:sp>
      <p:sp>
        <p:nvSpPr>
          <p:cNvPr id="6" name="Plassholder for innhold 5"/>
          <p:cNvSpPr>
            <a:spLocks noGrp="1"/>
          </p:cNvSpPr>
          <p:nvPr>
            <p:ph idx="15"/>
          </p:nvPr>
        </p:nvSpPr>
        <p:spPr/>
        <p:txBody>
          <a:bodyPr/>
          <a:lstStyle/>
          <a:p>
            <a:r>
              <a:rPr lang="nb-NO" dirty="0" smtClean="0"/>
              <a:t>Industrifylket Møre og Romsdal </a:t>
            </a:r>
            <a:endParaRPr lang="nb-NO" dirty="0"/>
          </a:p>
        </p:txBody>
      </p:sp>
      <p:sp>
        <p:nvSpPr>
          <p:cNvPr id="7" name="Plassholder for innhold 6"/>
          <p:cNvSpPr>
            <a:spLocks noGrp="1"/>
          </p:cNvSpPr>
          <p:nvPr>
            <p:ph idx="16"/>
          </p:nvPr>
        </p:nvSpPr>
        <p:spPr/>
        <p:txBody>
          <a:bodyPr/>
          <a:lstStyle/>
          <a:p>
            <a:r>
              <a:rPr lang="nb-NO" dirty="0" smtClean="0"/>
              <a:t>Et fylke med store og små industrinæringer</a:t>
            </a:r>
            <a:endParaRPr lang="nb-NO" dirty="0"/>
          </a:p>
        </p:txBody>
      </p:sp>
      <p:sp>
        <p:nvSpPr>
          <p:cNvPr id="11" name="Rektangel 10"/>
          <p:cNvSpPr/>
          <p:nvPr/>
        </p:nvSpPr>
        <p:spPr>
          <a:xfrm>
            <a:off x="539552" y="6093296"/>
            <a:ext cx="2332818" cy="276999"/>
          </a:xfrm>
          <a:prstGeom prst="rect">
            <a:avLst/>
          </a:prstGeom>
        </p:spPr>
        <p:txBody>
          <a:bodyPr wrap="none">
            <a:spAutoFit/>
          </a:bodyPr>
          <a:lstStyle/>
          <a:p>
            <a:r>
              <a:rPr lang="nb-NO" sz="1200" dirty="0" smtClean="0">
                <a:solidFill>
                  <a:srgbClr val="000000"/>
                </a:solidFill>
              </a:rPr>
              <a:t>Kilde: Statistisk sentralbyrå</a:t>
            </a:r>
            <a:endParaRPr lang="nb-NO" sz="1200" dirty="0">
              <a:solidFill>
                <a:srgbClr val="000000"/>
              </a:solidFill>
            </a:endParaRPr>
          </a:p>
        </p:txBody>
      </p:sp>
      <p:grpSp>
        <p:nvGrpSpPr>
          <p:cNvPr id="200709" name="Group 5"/>
          <p:cNvGrpSpPr>
            <a:grpSpLocks noChangeAspect="1"/>
          </p:cNvGrpSpPr>
          <p:nvPr/>
        </p:nvGrpSpPr>
        <p:grpSpPr bwMode="auto">
          <a:xfrm>
            <a:off x="1241869" y="999778"/>
            <a:ext cx="6965577" cy="6041098"/>
            <a:chOff x="1816" y="904"/>
            <a:chExt cx="3820" cy="3422"/>
          </a:xfrm>
        </p:grpSpPr>
        <p:sp>
          <p:nvSpPr>
            <p:cNvPr id="200708" name="AutoShape 4"/>
            <p:cNvSpPr>
              <a:spLocks noChangeAspect="1" noChangeArrowheads="1" noTextEdit="1"/>
            </p:cNvSpPr>
            <p:nvPr/>
          </p:nvSpPr>
          <p:spPr bwMode="auto">
            <a:xfrm>
              <a:off x="2000" y="904"/>
              <a:ext cx="2925" cy="3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1" name="Freeform 7"/>
            <p:cNvSpPr>
              <a:spLocks/>
            </p:cNvSpPr>
            <p:nvPr/>
          </p:nvSpPr>
          <p:spPr bwMode="auto">
            <a:xfrm>
              <a:off x="3556" y="1631"/>
              <a:ext cx="837" cy="933"/>
            </a:xfrm>
            <a:custGeom>
              <a:avLst/>
              <a:gdLst/>
              <a:ahLst/>
              <a:cxnLst>
                <a:cxn ang="0">
                  <a:pos x="184" y="114"/>
                </a:cxn>
                <a:cxn ang="0">
                  <a:pos x="0" y="0"/>
                </a:cxn>
                <a:cxn ang="0">
                  <a:pos x="0" y="205"/>
                </a:cxn>
                <a:cxn ang="0">
                  <a:pos x="184" y="114"/>
                </a:cxn>
              </a:cxnLst>
              <a:rect l="0" t="0" r="r" b="b"/>
              <a:pathLst>
                <a:path w="184" h="205">
                  <a:moveTo>
                    <a:pt x="184" y="114"/>
                  </a:moveTo>
                  <a:cubicBezTo>
                    <a:pt x="149" y="44"/>
                    <a:pt x="78" y="0"/>
                    <a:pt x="0" y="0"/>
                  </a:cubicBezTo>
                  <a:lnTo>
                    <a:pt x="0" y="205"/>
                  </a:lnTo>
                  <a:lnTo>
                    <a:pt x="184" y="114"/>
                  </a:lnTo>
                  <a:close/>
                </a:path>
              </a:pathLst>
            </a:custGeom>
            <a:solidFill>
              <a:srgbClr val="9999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2" name="Freeform 8"/>
            <p:cNvSpPr>
              <a:spLocks/>
            </p:cNvSpPr>
            <p:nvPr/>
          </p:nvSpPr>
          <p:spPr bwMode="auto">
            <a:xfrm>
              <a:off x="3556" y="2149"/>
              <a:ext cx="901" cy="415"/>
            </a:xfrm>
            <a:custGeom>
              <a:avLst/>
              <a:gdLst/>
              <a:ahLst/>
              <a:cxnLst>
                <a:cxn ang="0">
                  <a:pos x="198" y="37"/>
                </a:cxn>
                <a:cxn ang="0">
                  <a:pos x="184" y="0"/>
                </a:cxn>
                <a:cxn ang="0">
                  <a:pos x="0" y="91"/>
                </a:cxn>
                <a:cxn ang="0">
                  <a:pos x="198" y="37"/>
                </a:cxn>
              </a:cxnLst>
              <a:rect l="0" t="0" r="r" b="b"/>
              <a:pathLst>
                <a:path w="198" h="91">
                  <a:moveTo>
                    <a:pt x="198" y="37"/>
                  </a:moveTo>
                  <a:cubicBezTo>
                    <a:pt x="194" y="25"/>
                    <a:pt x="189" y="12"/>
                    <a:pt x="184" y="0"/>
                  </a:cubicBezTo>
                  <a:lnTo>
                    <a:pt x="0" y="91"/>
                  </a:lnTo>
                  <a:lnTo>
                    <a:pt x="198" y="37"/>
                  </a:lnTo>
                  <a:close/>
                </a:path>
              </a:pathLst>
            </a:custGeom>
            <a:solidFill>
              <a:srgbClr val="993366"/>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3" name="Freeform 9"/>
            <p:cNvSpPr>
              <a:spLocks/>
            </p:cNvSpPr>
            <p:nvPr/>
          </p:nvSpPr>
          <p:spPr bwMode="auto">
            <a:xfrm>
              <a:off x="3556" y="2318"/>
              <a:ext cx="928" cy="246"/>
            </a:xfrm>
            <a:custGeom>
              <a:avLst/>
              <a:gdLst/>
              <a:ahLst/>
              <a:cxnLst>
                <a:cxn ang="0">
                  <a:pos x="204" y="43"/>
                </a:cxn>
                <a:cxn ang="0">
                  <a:pos x="198" y="0"/>
                </a:cxn>
                <a:cxn ang="0">
                  <a:pos x="0" y="54"/>
                </a:cxn>
                <a:cxn ang="0">
                  <a:pos x="204" y="43"/>
                </a:cxn>
              </a:cxnLst>
              <a:rect l="0" t="0" r="r" b="b"/>
              <a:pathLst>
                <a:path w="204" h="54">
                  <a:moveTo>
                    <a:pt x="204" y="43"/>
                  </a:moveTo>
                  <a:cubicBezTo>
                    <a:pt x="203" y="28"/>
                    <a:pt x="201" y="14"/>
                    <a:pt x="198" y="0"/>
                  </a:cubicBezTo>
                  <a:lnTo>
                    <a:pt x="0" y="54"/>
                  </a:lnTo>
                  <a:lnTo>
                    <a:pt x="204" y="43"/>
                  </a:lnTo>
                  <a:close/>
                </a:path>
              </a:pathLst>
            </a:custGeom>
            <a:solidFill>
              <a:srgbClr val="FFFFCC"/>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4" name="Freeform 10"/>
            <p:cNvSpPr>
              <a:spLocks/>
            </p:cNvSpPr>
            <p:nvPr/>
          </p:nvSpPr>
          <p:spPr bwMode="auto">
            <a:xfrm>
              <a:off x="3556" y="2513"/>
              <a:ext cx="933" cy="51"/>
            </a:xfrm>
            <a:custGeom>
              <a:avLst/>
              <a:gdLst/>
              <a:ahLst/>
              <a:cxnLst>
                <a:cxn ang="0">
                  <a:pos x="205" y="11"/>
                </a:cxn>
                <a:cxn ang="0">
                  <a:pos x="204" y="0"/>
                </a:cxn>
                <a:cxn ang="0">
                  <a:pos x="0" y="11"/>
                </a:cxn>
                <a:cxn ang="0">
                  <a:pos x="205" y="11"/>
                </a:cxn>
              </a:cxnLst>
              <a:rect l="0" t="0" r="r" b="b"/>
              <a:pathLst>
                <a:path w="205" h="11">
                  <a:moveTo>
                    <a:pt x="205" y="11"/>
                  </a:moveTo>
                  <a:cubicBezTo>
                    <a:pt x="205" y="7"/>
                    <a:pt x="204" y="3"/>
                    <a:pt x="204" y="0"/>
                  </a:cubicBezTo>
                  <a:lnTo>
                    <a:pt x="0" y="11"/>
                  </a:lnTo>
                  <a:lnTo>
                    <a:pt x="205" y="11"/>
                  </a:lnTo>
                  <a:close/>
                </a:path>
              </a:pathLst>
            </a:custGeom>
            <a:solidFill>
              <a:srgbClr val="CCFF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5" name="Freeform 11"/>
            <p:cNvSpPr>
              <a:spLocks/>
            </p:cNvSpPr>
            <p:nvPr/>
          </p:nvSpPr>
          <p:spPr bwMode="auto">
            <a:xfrm>
              <a:off x="3556" y="2564"/>
              <a:ext cx="933" cy="159"/>
            </a:xfrm>
            <a:custGeom>
              <a:avLst/>
              <a:gdLst/>
              <a:ahLst/>
              <a:cxnLst>
                <a:cxn ang="0">
                  <a:pos x="201" y="35"/>
                </a:cxn>
                <a:cxn ang="0">
                  <a:pos x="205" y="0"/>
                </a:cxn>
                <a:cxn ang="0">
                  <a:pos x="0" y="0"/>
                </a:cxn>
                <a:cxn ang="0">
                  <a:pos x="201" y="35"/>
                </a:cxn>
              </a:cxnLst>
              <a:rect l="0" t="0" r="r" b="b"/>
              <a:pathLst>
                <a:path w="205" h="35">
                  <a:moveTo>
                    <a:pt x="201" y="35"/>
                  </a:moveTo>
                  <a:cubicBezTo>
                    <a:pt x="203" y="24"/>
                    <a:pt x="205" y="12"/>
                    <a:pt x="205" y="0"/>
                  </a:cubicBezTo>
                  <a:lnTo>
                    <a:pt x="0" y="0"/>
                  </a:lnTo>
                  <a:lnTo>
                    <a:pt x="201" y="35"/>
                  </a:lnTo>
                  <a:close/>
                </a:path>
              </a:pathLst>
            </a:custGeom>
            <a:solidFill>
              <a:srgbClr val="660066"/>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6" name="Freeform 12"/>
            <p:cNvSpPr>
              <a:spLocks/>
            </p:cNvSpPr>
            <p:nvPr/>
          </p:nvSpPr>
          <p:spPr bwMode="auto">
            <a:xfrm>
              <a:off x="3556" y="2564"/>
              <a:ext cx="914" cy="313"/>
            </a:xfrm>
            <a:custGeom>
              <a:avLst/>
              <a:gdLst/>
              <a:ahLst/>
              <a:cxnLst>
                <a:cxn ang="0">
                  <a:pos x="192" y="69"/>
                </a:cxn>
                <a:cxn ang="0">
                  <a:pos x="201" y="35"/>
                </a:cxn>
                <a:cxn ang="0">
                  <a:pos x="0" y="0"/>
                </a:cxn>
                <a:cxn ang="0">
                  <a:pos x="192" y="69"/>
                </a:cxn>
              </a:cxnLst>
              <a:rect l="0" t="0" r="r" b="b"/>
              <a:pathLst>
                <a:path w="201" h="69">
                  <a:moveTo>
                    <a:pt x="192" y="69"/>
                  </a:moveTo>
                  <a:cubicBezTo>
                    <a:pt x="196" y="58"/>
                    <a:pt x="199" y="47"/>
                    <a:pt x="201" y="35"/>
                  </a:cubicBezTo>
                  <a:lnTo>
                    <a:pt x="0" y="0"/>
                  </a:lnTo>
                  <a:lnTo>
                    <a:pt x="192" y="69"/>
                  </a:lnTo>
                  <a:close/>
                </a:path>
              </a:pathLst>
            </a:custGeom>
            <a:solidFill>
              <a:srgbClr val="FF808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7" name="Freeform 13"/>
            <p:cNvSpPr>
              <a:spLocks/>
            </p:cNvSpPr>
            <p:nvPr/>
          </p:nvSpPr>
          <p:spPr bwMode="auto">
            <a:xfrm>
              <a:off x="3556" y="2564"/>
              <a:ext cx="873" cy="477"/>
            </a:xfrm>
            <a:custGeom>
              <a:avLst/>
              <a:gdLst/>
              <a:ahLst/>
              <a:cxnLst>
                <a:cxn ang="0">
                  <a:pos x="175" y="105"/>
                </a:cxn>
                <a:cxn ang="0">
                  <a:pos x="192" y="69"/>
                </a:cxn>
                <a:cxn ang="0">
                  <a:pos x="0" y="0"/>
                </a:cxn>
                <a:cxn ang="0">
                  <a:pos x="175" y="105"/>
                </a:cxn>
              </a:cxnLst>
              <a:rect l="0" t="0" r="r" b="b"/>
              <a:pathLst>
                <a:path w="192" h="105">
                  <a:moveTo>
                    <a:pt x="175" y="105"/>
                  </a:moveTo>
                  <a:cubicBezTo>
                    <a:pt x="182" y="94"/>
                    <a:pt x="188" y="82"/>
                    <a:pt x="192" y="69"/>
                  </a:cubicBezTo>
                  <a:lnTo>
                    <a:pt x="0" y="0"/>
                  </a:lnTo>
                  <a:lnTo>
                    <a:pt x="175" y="105"/>
                  </a:lnTo>
                  <a:close/>
                </a:path>
              </a:pathLst>
            </a:custGeom>
            <a:solidFill>
              <a:srgbClr val="0066CC"/>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8" name="Freeform 14"/>
            <p:cNvSpPr>
              <a:spLocks/>
            </p:cNvSpPr>
            <p:nvPr/>
          </p:nvSpPr>
          <p:spPr bwMode="auto">
            <a:xfrm>
              <a:off x="3556" y="2564"/>
              <a:ext cx="796" cy="705"/>
            </a:xfrm>
            <a:custGeom>
              <a:avLst/>
              <a:gdLst/>
              <a:ahLst/>
              <a:cxnLst>
                <a:cxn ang="0">
                  <a:pos x="134" y="155"/>
                </a:cxn>
                <a:cxn ang="0">
                  <a:pos x="175" y="105"/>
                </a:cxn>
                <a:cxn ang="0">
                  <a:pos x="0" y="0"/>
                </a:cxn>
                <a:cxn ang="0">
                  <a:pos x="134" y="155"/>
                </a:cxn>
              </a:cxnLst>
              <a:rect l="0" t="0" r="r" b="b"/>
              <a:pathLst>
                <a:path w="175" h="155">
                  <a:moveTo>
                    <a:pt x="134" y="155"/>
                  </a:moveTo>
                  <a:cubicBezTo>
                    <a:pt x="150" y="140"/>
                    <a:pt x="164" y="124"/>
                    <a:pt x="175" y="105"/>
                  </a:cubicBezTo>
                  <a:lnTo>
                    <a:pt x="0" y="0"/>
                  </a:lnTo>
                  <a:lnTo>
                    <a:pt x="134" y="155"/>
                  </a:lnTo>
                  <a:close/>
                </a:path>
              </a:pathLst>
            </a:custGeom>
            <a:solidFill>
              <a:srgbClr val="CCCC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19" name="Freeform 15"/>
            <p:cNvSpPr>
              <a:spLocks/>
            </p:cNvSpPr>
            <p:nvPr/>
          </p:nvSpPr>
          <p:spPr bwMode="auto">
            <a:xfrm>
              <a:off x="3556" y="2564"/>
              <a:ext cx="610" cy="928"/>
            </a:xfrm>
            <a:custGeom>
              <a:avLst/>
              <a:gdLst/>
              <a:ahLst/>
              <a:cxnLst>
                <a:cxn ang="0">
                  <a:pos x="3" y="204"/>
                </a:cxn>
                <a:cxn ang="0">
                  <a:pos x="134" y="155"/>
                </a:cxn>
                <a:cxn ang="0">
                  <a:pos x="0" y="0"/>
                </a:cxn>
                <a:cxn ang="0">
                  <a:pos x="3" y="204"/>
                </a:cxn>
              </a:cxnLst>
              <a:rect l="0" t="0" r="r" b="b"/>
              <a:pathLst>
                <a:path w="134" h="204">
                  <a:moveTo>
                    <a:pt x="3" y="204"/>
                  </a:moveTo>
                  <a:cubicBezTo>
                    <a:pt x="51" y="204"/>
                    <a:pt x="97" y="186"/>
                    <a:pt x="134" y="155"/>
                  </a:cubicBezTo>
                  <a:lnTo>
                    <a:pt x="0" y="0"/>
                  </a:lnTo>
                  <a:lnTo>
                    <a:pt x="3" y="204"/>
                  </a:lnTo>
                  <a:close/>
                </a:path>
              </a:pathLst>
            </a:custGeom>
            <a:solidFill>
              <a:srgbClr val="00008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0" name="Freeform 16"/>
            <p:cNvSpPr>
              <a:spLocks/>
            </p:cNvSpPr>
            <p:nvPr/>
          </p:nvSpPr>
          <p:spPr bwMode="auto">
            <a:xfrm>
              <a:off x="3347" y="2564"/>
              <a:ext cx="223" cy="932"/>
            </a:xfrm>
            <a:custGeom>
              <a:avLst/>
              <a:gdLst/>
              <a:ahLst/>
              <a:cxnLst>
                <a:cxn ang="0">
                  <a:pos x="0" y="199"/>
                </a:cxn>
                <a:cxn ang="0">
                  <a:pos x="46" y="205"/>
                </a:cxn>
                <a:cxn ang="0">
                  <a:pos x="49" y="204"/>
                </a:cxn>
                <a:cxn ang="0">
                  <a:pos x="46" y="0"/>
                </a:cxn>
                <a:cxn ang="0">
                  <a:pos x="0" y="199"/>
                </a:cxn>
              </a:cxnLst>
              <a:rect l="0" t="0" r="r" b="b"/>
              <a:pathLst>
                <a:path w="49" h="205">
                  <a:moveTo>
                    <a:pt x="0" y="199"/>
                  </a:moveTo>
                  <a:cubicBezTo>
                    <a:pt x="15" y="203"/>
                    <a:pt x="30" y="205"/>
                    <a:pt x="46" y="205"/>
                  </a:cubicBezTo>
                  <a:cubicBezTo>
                    <a:pt x="47" y="204"/>
                    <a:pt x="48" y="204"/>
                    <a:pt x="49" y="204"/>
                  </a:cubicBezTo>
                  <a:lnTo>
                    <a:pt x="46" y="0"/>
                  </a:lnTo>
                  <a:lnTo>
                    <a:pt x="0" y="199"/>
                  </a:lnTo>
                  <a:close/>
                </a:path>
              </a:pathLst>
            </a:custGeom>
            <a:solidFill>
              <a:srgbClr val="FF00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1" name="Freeform 17"/>
            <p:cNvSpPr>
              <a:spLocks/>
            </p:cNvSpPr>
            <p:nvPr/>
          </p:nvSpPr>
          <p:spPr bwMode="auto">
            <a:xfrm>
              <a:off x="2724" y="2564"/>
              <a:ext cx="832" cy="905"/>
            </a:xfrm>
            <a:custGeom>
              <a:avLst/>
              <a:gdLst/>
              <a:ahLst/>
              <a:cxnLst>
                <a:cxn ang="0">
                  <a:pos x="0" y="92"/>
                </a:cxn>
                <a:cxn ang="0">
                  <a:pos x="137" y="199"/>
                </a:cxn>
                <a:cxn ang="0">
                  <a:pos x="183" y="0"/>
                </a:cxn>
                <a:cxn ang="0">
                  <a:pos x="0" y="92"/>
                </a:cxn>
              </a:cxnLst>
              <a:rect l="0" t="0" r="r" b="b"/>
              <a:pathLst>
                <a:path w="183" h="199">
                  <a:moveTo>
                    <a:pt x="0" y="92"/>
                  </a:moveTo>
                  <a:cubicBezTo>
                    <a:pt x="27" y="147"/>
                    <a:pt x="77" y="186"/>
                    <a:pt x="137" y="199"/>
                  </a:cubicBezTo>
                  <a:lnTo>
                    <a:pt x="183" y="0"/>
                  </a:lnTo>
                  <a:lnTo>
                    <a:pt x="0" y="92"/>
                  </a:lnTo>
                  <a:close/>
                </a:path>
              </a:pathLst>
            </a:custGeom>
            <a:solidFill>
              <a:srgbClr val="FFFF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2" name="Freeform 18"/>
            <p:cNvSpPr>
              <a:spLocks/>
            </p:cNvSpPr>
            <p:nvPr/>
          </p:nvSpPr>
          <p:spPr bwMode="auto">
            <a:xfrm>
              <a:off x="2619" y="2108"/>
              <a:ext cx="937" cy="874"/>
            </a:xfrm>
            <a:custGeom>
              <a:avLst/>
              <a:gdLst/>
              <a:ahLst/>
              <a:cxnLst>
                <a:cxn ang="0">
                  <a:pos x="26" y="0"/>
                </a:cxn>
                <a:cxn ang="0">
                  <a:pos x="1" y="99"/>
                </a:cxn>
                <a:cxn ang="0">
                  <a:pos x="23" y="192"/>
                </a:cxn>
                <a:cxn ang="0">
                  <a:pos x="206" y="100"/>
                </a:cxn>
                <a:cxn ang="0">
                  <a:pos x="26" y="0"/>
                </a:cxn>
              </a:cxnLst>
              <a:rect l="0" t="0" r="r" b="b"/>
              <a:pathLst>
                <a:path w="206" h="192">
                  <a:moveTo>
                    <a:pt x="26" y="0"/>
                  </a:moveTo>
                  <a:cubicBezTo>
                    <a:pt x="9" y="31"/>
                    <a:pt x="1" y="65"/>
                    <a:pt x="1" y="99"/>
                  </a:cubicBezTo>
                  <a:cubicBezTo>
                    <a:pt x="0" y="132"/>
                    <a:pt x="8" y="164"/>
                    <a:pt x="23" y="192"/>
                  </a:cubicBezTo>
                  <a:lnTo>
                    <a:pt x="206" y="100"/>
                  </a:lnTo>
                  <a:lnTo>
                    <a:pt x="26" y="0"/>
                  </a:lnTo>
                  <a:close/>
                </a:path>
              </a:pathLst>
            </a:custGeom>
            <a:solidFill>
              <a:srgbClr val="00FF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3" name="Freeform 19"/>
            <p:cNvSpPr>
              <a:spLocks/>
            </p:cNvSpPr>
            <p:nvPr/>
          </p:nvSpPr>
          <p:spPr bwMode="auto">
            <a:xfrm>
              <a:off x="2737" y="1690"/>
              <a:ext cx="819" cy="874"/>
            </a:xfrm>
            <a:custGeom>
              <a:avLst/>
              <a:gdLst/>
              <a:ahLst/>
              <a:cxnLst>
                <a:cxn ang="0">
                  <a:pos x="106" y="0"/>
                </a:cxn>
                <a:cxn ang="0">
                  <a:pos x="0" y="92"/>
                </a:cxn>
                <a:cxn ang="0">
                  <a:pos x="180" y="192"/>
                </a:cxn>
                <a:cxn ang="0">
                  <a:pos x="106" y="0"/>
                </a:cxn>
              </a:cxnLst>
              <a:rect l="0" t="0" r="r" b="b"/>
              <a:pathLst>
                <a:path w="180" h="192">
                  <a:moveTo>
                    <a:pt x="106" y="0"/>
                  </a:moveTo>
                  <a:cubicBezTo>
                    <a:pt x="61" y="17"/>
                    <a:pt x="24" y="50"/>
                    <a:pt x="0" y="92"/>
                  </a:cubicBezTo>
                  <a:lnTo>
                    <a:pt x="180" y="192"/>
                  </a:lnTo>
                  <a:lnTo>
                    <a:pt x="106" y="0"/>
                  </a:lnTo>
                  <a:close/>
                </a:path>
              </a:pathLst>
            </a:custGeom>
            <a:solidFill>
              <a:srgbClr val="80008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4" name="Freeform 20"/>
            <p:cNvSpPr>
              <a:spLocks/>
            </p:cNvSpPr>
            <p:nvPr/>
          </p:nvSpPr>
          <p:spPr bwMode="auto">
            <a:xfrm>
              <a:off x="3219" y="1631"/>
              <a:ext cx="337" cy="933"/>
            </a:xfrm>
            <a:custGeom>
              <a:avLst/>
              <a:gdLst/>
              <a:ahLst/>
              <a:cxnLst>
                <a:cxn ang="0">
                  <a:pos x="70" y="0"/>
                </a:cxn>
                <a:cxn ang="0">
                  <a:pos x="0" y="13"/>
                </a:cxn>
                <a:cxn ang="0">
                  <a:pos x="74" y="205"/>
                </a:cxn>
                <a:cxn ang="0">
                  <a:pos x="70" y="0"/>
                </a:cxn>
              </a:cxnLst>
              <a:rect l="0" t="0" r="r" b="b"/>
              <a:pathLst>
                <a:path w="74" h="205">
                  <a:moveTo>
                    <a:pt x="70" y="0"/>
                  </a:moveTo>
                  <a:cubicBezTo>
                    <a:pt x="46" y="0"/>
                    <a:pt x="22" y="5"/>
                    <a:pt x="0" y="13"/>
                  </a:cubicBezTo>
                  <a:lnTo>
                    <a:pt x="74" y="205"/>
                  </a:lnTo>
                  <a:lnTo>
                    <a:pt x="70" y="0"/>
                  </a:lnTo>
                  <a:close/>
                </a:path>
              </a:pathLst>
            </a:custGeom>
            <a:solidFill>
              <a:srgbClr val="80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5" name="Freeform 21"/>
            <p:cNvSpPr>
              <a:spLocks/>
            </p:cNvSpPr>
            <p:nvPr/>
          </p:nvSpPr>
          <p:spPr bwMode="auto">
            <a:xfrm>
              <a:off x="3538" y="1631"/>
              <a:ext cx="18" cy="933"/>
            </a:xfrm>
            <a:custGeom>
              <a:avLst/>
              <a:gdLst/>
              <a:ahLst/>
              <a:cxnLst>
                <a:cxn ang="0">
                  <a:pos x="3" y="0"/>
                </a:cxn>
                <a:cxn ang="0">
                  <a:pos x="0" y="0"/>
                </a:cxn>
                <a:cxn ang="0">
                  <a:pos x="4" y="205"/>
                </a:cxn>
                <a:cxn ang="0">
                  <a:pos x="3" y="0"/>
                </a:cxn>
              </a:cxnLst>
              <a:rect l="0" t="0" r="r" b="b"/>
              <a:pathLst>
                <a:path w="4" h="205">
                  <a:moveTo>
                    <a:pt x="3" y="0"/>
                  </a:moveTo>
                  <a:cubicBezTo>
                    <a:pt x="2" y="0"/>
                    <a:pt x="1" y="0"/>
                    <a:pt x="0" y="0"/>
                  </a:cubicBezTo>
                  <a:lnTo>
                    <a:pt x="4" y="205"/>
                  </a:lnTo>
                  <a:lnTo>
                    <a:pt x="3" y="0"/>
                  </a:lnTo>
                  <a:close/>
                </a:path>
              </a:pathLst>
            </a:custGeom>
            <a:solidFill>
              <a:srgbClr val="00808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6" name="Freeform 22"/>
            <p:cNvSpPr>
              <a:spLocks/>
            </p:cNvSpPr>
            <p:nvPr/>
          </p:nvSpPr>
          <p:spPr bwMode="auto">
            <a:xfrm>
              <a:off x="4425" y="2040"/>
              <a:ext cx="123" cy="191"/>
            </a:xfrm>
            <a:custGeom>
              <a:avLst/>
              <a:gdLst/>
              <a:ahLst/>
              <a:cxnLst>
                <a:cxn ang="0">
                  <a:pos x="27" y="0"/>
                </a:cxn>
                <a:cxn ang="0">
                  <a:pos x="15" y="0"/>
                </a:cxn>
                <a:cxn ang="0">
                  <a:pos x="0" y="42"/>
                </a:cxn>
              </a:cxnLst>
              <a:rect l="0" t="0" r="r" b="b"/>
              <a:pathLst>
                <a:path w="27" h="42">
                  <a:moveTo>
                    <a:pt x="27" y="0"/>
                  </a:moveTo>
                  <a:lnTo>
                    <a:pt x="15" y="0"/>
                  </a:lnTo>
                  <a:lnTo>
                    <a:pt x="0" y="4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7" name="Freeform 23"/>
            <p:cNvSpPr>
              <a:spLocks/>
            </p:cNvSpPr>
            <p:nvPr/>
          </p:nvSpPr>
          <p:spPr bwMode="auto">
            <a:xfrm>
              <a:off x="4475" y="2245"/>
              <a:ext cx="127" cy="173"/>
            </a:xfrm>
            <a:custGeom>
              <a:avLst/>
              <a:gdLst/>
              <a:ahLst/>
              <a:cxnLst>
                <a:cxn ang="0">
                  <a:pos x="28" y="0"/>
                </a:cxn>
                <a:cxn ang="0">
                  <a:pos x="16" y="0"/>
                </a:cxn>
                <a:cxn ang="0">
                  <a:pos x="0" y="38"/>
                </a:cxn>
              </a:cxnLst>
              <a:rect l="0" t="0" r="r" b="b"/>
              <a:pathLst>
                <a:path w="28" h="38">
                  <a:moveTo>
                    <a:pt x="28" y="0"/>
                  </a:moveTo>
                  <a:lnTo>
                    <a:pt x="16" y="0"/>
                  </a:lnTo>
                  <a:lnTo>
                    <a:pt x="0" y="3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8" name="Freeform 24"/>
            <p:cNvSpPr>
              <a:spLocks/>
            </p:cNvSpPr>
            <p:nvPr/>
          </p:nvSpPr>
          <p:spPr bwMode="auto">
            <a:xfrm>
              <a:off x="4489" y="2454"/>
              <a:ext cx="127" cy="78"/>
            </a:xfrm>
            <a:custGeom>
              <a:avLst/>
              <a:gdLst/>
              <a:ahLst/>
              <a:cxnLst>
                <a:cxn ang="0">
                  <a:pos x="28" y="0"/>
                </a:cxn>
                <a:cxn ang="0">
                  <a:pos x="16" y="0"/>
                </a:cxn>
                <a:cxn ang="0">
                  <a:pos x="0" y="17"/>
                </a:cxn>
              </a:cxnLst>
              <a:rect l="0" t="0" r="r" b="b"/>
              <a:pathLst>
                <a:path w="28" h="17">
                  <a:moveTo>
                    <a:pt x="28" y="0"/>
                  </a:moveTo>
                  <a:lnTo>
                    <a:pt x="16" y="0"/>
                  </a:lnTo>
                  <a:lnTo>
                    <a:pt x="0" y="1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29" name="Freeform 25"/>
            <p:cNvSpPr>
              <a:spLocks/>
            </p:cNvSpPr>
            <p:nvPr/>
          </p:nvSpPr>
          <p:spPr bwMode="auto">
            <a:xfrm>
              <a:off x="4484" y="2645"/>
              <a:ext cx="127" cy="14"/>
            </a:xfrm>
            <a:custGeom>
              <a:avLst/>
              <a:gdLst/>
              <a:ahLst/>
              <a:cxnLst>
                <a:cxn ang="0">
                  <a:pos x="28" y="3"/>
                </a:cxn>
                <a:cxn ang="0">
                  <a:pos x="16" y="3"/>
                </a:cxn>
                <a:cxn ang="0">
                  <a:pos x="0" y="0"/>
                </a:cxn>
              </a:cxnLst>
              <a:rect l="0" t="0" r="r" b="b"/>
              <a:pathLst>
                <a:path w="28" h="3">
                  <a:moveTo>
                    <a:pt x="28" y="3"/>
                  </a:moveTo>
                  <a:lnTo>
                    <a:pt x="16" y="3"/>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30" name="Freeform 26"/>
            <p:cNvSpPr>
              <a:spLocks/>
            </p:cNvSpPr>
            <p:nvPr/>
          </p:nvSpPr>
          <p:spPr bwMode="auto">
            <a:xfrm>
              <a:off x="4457" y="2805"/>
              <a:ext cx="127" cy="95"/>
            </a:xfrm>
            <a:custGeom>
              <a:avLst/>
              <a:gdLst/>
              <a:ahLst/>
              <a:cxnLst>
                <a:cxn ang="0">
                  <a:pos x="28" y="21"/>
                </a:cxn>
                <a:cxn ang="0">
                  <a:pos x="16" y="21"/>
                </a:cxn>
                <a:cxn ang="0">
                  <a:pos x="0" y="0"/>
                </a:cxn>
              </a:cxnLst>
              <a:rect l="0" t="0" r="r" b="b"/>
              <a:pathLst>
                <a:path w="28" h="21">
                  <a:moveTo>
                    <a:pt x="28" y="21"/>
                  </a:moveTo>
                  <a:lnTo>
                    <a:pt x="16" y="21"/>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31" name="Freeform 27"/>
            <p:cNvSpPr>
              <a:spLocks/>
            </p:cNvSpPr>
            <p:nvPr/>
          </p:nvSpPr>
          <p:spPr bwMode="auto">
            <a:xfrm>
              <a:off x="4402" y="2959"/>
              <a:ext cx="123" cy="151"/>
            </a:xfrm>
            <a:custGeom>
              <a:avLst/>
              <a:gdLst/>
              <a:ahLst/>
              <a:cxnLst>
                <a:cxn ang="0">
                  <a:pos x="27" y="33"/>
                </a:cxn>
                <a:cxn ang="0">
                  <a:pos x="15" y="33"/>
                </a:cxn>
                <a:cxn ang="0">
                  <a:pos x="0" y="0"/>
                </a:cxn>
              </a:cxnLst>
              <a:rect l="0" t="0" r="r" b="b"/>
              <a:pathLst>
                <a:path w="27" h="33">
                  <a:moveTo>
                    <a:pt x="27" y="33"/>
                  </a:moveTo>
                  <a:lnTo>
                    <a:pt x="15" y="33"/>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32" name="Freeform 28"/>
            <p:cNvSpPr>
              <a:spLocks/>
            </p:cNvSpPr>
            <p:nvPr/>
          </p:nvSpPr>
          <p:spPr bwMode="auto">
            <a:xfrm>
              <a:off x="4270" y="3164"/>
              <a:ext cx="114" cy="118"/>
            </a:xfrm>
            <a:custGeom>
              <a:avLst/>
              <a:gdLst/>
              <a:ahLst/>
              <a:cxnLst>
                <a:cxn ang="0">
                  <a:pos x="25" y="26"/>
                </a:cxn>
                <a:cxn ang="0">
                  <a:pos x="13" y="26"/>
                </a:cxn>
                <a:cxn ang="0">
                  <a:pos x="0" y="0"/>
                </a:cxn>
              </a:cxnLst>
              <a:rect l="0" t="0" r="r" b="b"/>
              <a:pathLst>
                <a:path w="25" h="26">
                  <a:moveTo>
                    <a:pt x="25" y="26"/>
                  </a:moveTo>
                  <a:lnTo>
                    <a:pt x="13" y="26"/>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33" name="Freeform 29"/>
            <p:cNvSpPr>
              <a:spLocks/>
            </p:cNvSpPr>
            <p:nvPr/>
          </p:nvSpPr>
          <p:spPr bwMode="auto">
            <a:xfrm>
              <a:off x="3306" y="1544"/>
              <a:ext cx="73" cy="105"/>
            </a:xfrm>
            <a:custGeom>
              <a:avLst/>
              <a:gdLst/>
              <a:ahLst/>
              <a:cxnLst>
                <a:cxn ang="0">
                  <a:pos x="0" y="0"/>
                </a:cxn>
                <a:cxn ang="0">
                  <a:pos x="12" y="0"/>
                </a:cxn>
                <a:cxn ang="0">
                  <a:pos x="16" y="23"/>
                </a:cxn>
              </a:cxnLst>
              <a:rect l="0" t="0" r="r" b="b"/>
              <a:pathLst>
                <a:path w="16" h="23">
                  <a:moveTo>
                    <a:pt x="0" y="0"/>
                  </a:moveTo>
                  <a:lnTo>
                    <a:pt x="12" y="0"/>
                  </a:lnTo>
                  <a:lnTo>
                    <a:pt x="16" y="2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200735" name="Rectangle 31"/>
            <p:cNvSpPr>
              <a:spLocks noChangeArrowheads="1"/>
            </p:cNvSpPr>
            <p:nvPr/>
          </p:nvSpPr>
          <p:spPr bwMode="auto">
            <a:xfrm>
              <a:off x="4070" y="1603"/>
              <a:ext cx="78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Konsumvareindustri</a:t>
              </a:r>
            </a:p>
          </p:txBody>
        </p:sp>
        <p:sp>
          <p:nvSpPr>
            <p:cNvPr id="200736" name="Rectangle 32"/>
            <p:cNvSpPr>
              <a:spLocks noChangeArrowheads="1"/>
            </p:cNvSpPr>
            <p:nvPr/>
          </p:nvSpPr>
          <p:spPr bwMode="auto">
            <a:xfrm>
              <a:off x="4353" y="1706"/>
              <a:ext cx="2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18 %</a:t>
              </a:r>
            </a:p>
          </p:txBody>
        </p:sp>
        <p:sp>
          <p:nvSpPr>
            <p:cNvPr id="200737" name="Rectangle 33"/>
            <p:cNvSpPr>
              <a:spLocks noChangeArrowheads="1"/>
            </p:cNvSpPr>
            <p:nvPr/>
          </p:nvSpPr>
          <p:spPr bwMode="auto">
            <a:xfrm>
              <a:off x="4558" y="1933"/>
              <a:ext cx="83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Tekstil og bekledning</a:t>
              </a:r>
            </a:p>
          </p:txBody>
        </p:sp>
        <p:sp>
          <p:nvSpPr>
            <p:cNvPr id="200738" name="Rectangle 34"/>
            <p:cNvSpPr>
              <a:spLocks noChangeArrowheads="1"/>
            </p:cNvSpPr>
            <p:nvPr/>
          </p:nvSpPr>
          <p:spPr bwMode="auto">
            <a:xfrm>
              <a:off x="4830" y="2035"/>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3 %</a:t>
              </a:r>
            </a:p>
          </p:txBody>
        </p:sp>
        <p:sp>
          <p:nvSpPr>
            <p:cNvPr id="200739" name="Rectangle 35"/>
            <p:cNvSpPr>
              <a:spLocks noChangeArrowheads="1"/>
            </p:cNvSpPr>
            <p:nvPr/>
          </p:nvSpPr>
          <p:spPr bwMode="auto">
            <a:xfrm>
              <a:off x="4611" y="2145"/>
              <a:ext cx="8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Trelast-, trevare- og </a:t>
              </a:r>
            </a:p>
          </p:txBody>
        </p:sp>
        <p:sp>
          <p:nvSpPr>
            <p:cNvPr id="200740" name="Rectangle 36"/>
            <p:cNvSpPr>
              <a:spLocks noChangeArrowheads="1"/>
            </p:cNvSpPr>
            <p:nvPr/>
          </p:nvSpPr>
          <p:spPr bwMode="auto">
            <a:xfrm>
              <a:off x="4694" y="2251"/>
              <a:ext cx="50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papirindustri </a:t>
              </a:r>
            </a:p>
          </p:txBody>
        </p:sp>
        <p:sp>
          <p:nvSpPr>
            <p:cNvPr id="200741" name="Rectangle 37"/>
            <p:cNvSpPr>
              <a:spLocks noChangeArrowheads="1"/>
            </p:cNvSpPr>
            <p:nvPr/>
          </p:nvSpPr>
          <p:spPr bwMode="auto">
            <a:xfrm>
              <a:off x="5193" y="2251"/>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3 %</a:t>
              </a:r>
            </a:p>
          </p:txBody>
        </p:sp>
        <p:sp>
          <p:nvSpPr>
            <p:cNvPr id="200742" name="Rectangle 38"/>
            <p:cNvSpPr>
              <a:spLocks noChangeArrowheads="1"/>
            </p:cNvSpPr>
            <p:nvPr/>
          </p:nvSpPr>
          <p:spPr bwMode="auto">
            <a:xfrm>
              <a:off x="4625" y="2386"/>
              <a:ext cx="59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Grafisk industri</a:t>
              </a:r>
            </a:p>
          </p:txBody>
        </p:sp>
        <p:sp>
          <p:nvSpPr>
            <p:cNvPr id="200743" name="Rectangle 39"/>
            <p:cNvSpPr>
              <a:spLocks noChangeArrowheads="1"/>
            </p:cNvSpPr>
            <p:nvPr/>
          </p:nvSpPr>
          <p:spPr bwMode="auto">
            <a:xfrm>
              <a:off x="5239" y="2387"/>
              <a:ext cx="251"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1 %</a:t>
              </a:r>
            </a:p>
          </p:txBody>
        </p:sp>
        <p:sp>
          <p:nvSpPr>
            <p:cNvPr id="200744" name="Rectangle 40"/>
            <p:cNvSpPr>
              <a:spLocks noChangeArrowheads="1"/>
            </p:cNvSpPr>
            <p:nvPr/>
          </p:nvSpPr>
          <p:spPr bwMode="auto">
            <a:xfrm>
              <a:off x="4649" y="2614"/>
              <a:ext cx="98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Kjemisk og farmasøytisk </a:t>
              </a:r>
            </a:p>
          </p:txBody>
        </p:sp>
        <p:sp>
          <p:nvSpPr>
            <p:cNvPr id="200745" name="Rectangle 41"/>
            <p:cNvSpPr>
              <a:spLocks noChangeArrowheads="1"/>
            </p:cNvSpPr>
            <p:nvPr/>
          </p:nvSpPr>
          <p:spPr bwMode="auto">
            <a:xfrm>
              <a:off x="4785" y="2709"/>
              <a:ext cx="432"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industri</a:t>
              </a:r>
            </a:p>
          </p:txBody>
        </p:sp>
        <p:sp>
          <p:nvSpPr>
            <p:cNvPr id="200746" name="Rectangle 42"/>
            <p:cNvSpPr>
              <a:spLocks noChangeArrowheads="1"/>
            </p:cNvSpPr>
            <p:nvPr/>
          </p:nvSpPr>
          <p:spPr bwMode="auto">
            <a:xfrm>
              <a:off x="5103" y="2716"/>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3 %</a:t>
              </a:r>
            </a:p>
          </p:txBody>
        </p:sp>
        <p:sp>
          <p:nvSpPr>
            <p:cNvPr id="200747" name="Rectangle 43"/>
            <p:cNvSpPr>
              <a:spLocks noChangeArrowheads="1"/>
            </p:cNvSpPr>
            <p:nvPr/>
          </p:nvSpPr>
          <p:spPr bwMode="auto">
            <a:xfrm>
              <a:off x="4604" y="2840"/>
              <a:ext cx="84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Gummivare- og plast </a:t>
              </a:r>
            </a:p>
          </p:txBody>
        </p:sp>
        <p:sp>
          <p:nvSpPr>
            <p:cNvPr id="200748" name="Rectangle 44"/>
            <p:cNvSpPr>
              <a:spLocks noChangeArrowheads="1"/>
            </p:cNvSpPr>
            <p:nvPr/>
          </p:nvSpPr>
          <p:spPr bwMode="auto">
            <a:xfrm>
              <a:off x="4630" y="2868"/>
              <a:ext cx="2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 </a:t>
              </a:r>
            </a:p>
          </p:txBody>
        </p:sp>
        <p:sp>
          <p:nvSpPr>
            <p:cNvPr id="200749" name="Rectangle 45"/>
            <p:cNvSpPr>
              <a:spLocks noChangeArrowheads="1"/>
            </p:cNvSpPr>
            <p:nvPr/>
          </p:nvSpPr>
          <p:spPr bwMode="auto">
            <a:xfrm>
              <a:off x="4921" y="2931"/>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3 %</a:t>
              </a:r>
            </a:p>
          </p:txBody>
        </p:sp>
        <p:sp>
          <p:nvSpPr>
            <p:cNvPr id="200750" name="Rectangle 46"/>
            <p:cNvSpPr>
              <a:spLocks noChangeArrowheads="1"/>
            </p:cNvSpPr>
            <p:nvPr/>
          </p:nvSpPr>
          <p:spPr bwMode="auto">
            <a:xfrm>
              <a:off x="4534" y="3041"/>
              <a:ext cx="87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Mineralproduktindustri</a:t>
              </a:r>
            </a:p>
          </p:txBody>
        </p:sp>
        <p:sp>
          <p:nvSpPr>
            <p:cNvPr id="200751" name="Rectangle 47"/>
            <p:cNvSpPr>
              <a:spLocks noChangeArrowheads="1"/>
            </p:cNvSpPr>
            <p:nvPr/>
          </p:nvSpPr>
          <p:spPr bwMode="auto">
            <a:xfrm>
              <a:off x="4921" y="3158"/>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3 %</a:t>
              </a:r>
            </a:p>
          </p:txBody>
        </p:sp>
        <p:sp>
          <p:nvSpPr>
            <p:cNvPr id="200752" name="Rectangle 48"/>
            <p:cNvSpPr>
              <a:spLocks noChangeArrowheads="1"/>
            </p:cNvSpPr>
            <p:nvPr/>
          </p:nvSpPr>
          <p:spPr bwMode="auto">
            <a:xfrm>
              <a:off x="4422" y="3249"/>
              <a:ext cx="52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Metallindustri</a:t>
              </a:r>
            </a:p>
          </p:txBody>
        </p:sp>
        <p:sp>
          <p:nvSpPr>
            <p:cNvPr id="200753" name="Rectangle 49"/>
            <p:cNvSpPr>
              <a:spLocks noChangeArrowheads="1"/>
            </p:cNvSpPr>
            <p:nvPr/>
          </p:nvSpPr>
          <p:spPr bwMode="auto">
            <a:xfrm>
              <a:off x="4603" y="3339"/>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5 %</a:t>
              </a:r>
            </a:p>
          </p:txBody>
        </p:sp>
        <p:sp>
          <p:nvSpPr>
            <p:cNvPr id="200754" name="Rectangle 50"/>
            <p:cNvSpPr>
              <a:spLocks noChangeArrowheads="1"/>
            </p:cNvSpPr>
            <p:nvPr/>
          </p:nvSpPr>
          <p:spPr bwMode="auto">
            <a:xfrm>
              <a:off x="3878" y="3430"/>
              <a:ext cx="69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Metallvareindustri</a:t>
              </a:r>
            </a:p>
          </p:txBody>
        </p:sp>
        <p:sp>
          <p:nvSpPr>
            <p:cNvPr id="200755" name="Rectangle 51"/>
            <p:cNvSpPr>
              <a:spLocks noChangeArrowheads="1"/>
            </p:cNvSpPr>
            <p:nvPr/>
          </p:nvSpPr>
          <p:spPr bwMode="auto">
            <a:xfrm>
              <a:off x="4138" y="3528"/>
              <a:ext cx="2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11 %</a:t>
              </a:r>
            </a:p>
          </p:txBody>
        </p:sp>
        <p:sp>
          <p:nvSpPr>
            <p:cNvPr id="200756" name="Rectangle 52"/>
            <p:cNvSpPr>
              <a:spLocks noChangeArrowheads="1"/>
            </p:cNvSpPr>
            <p:nvPr/>
          </p:nvSpPr>
          <p:spPr bwMode="auto">
            <a:xfrm>
              <a:off x="3142" y="3533"/>
              <a:ext cx="90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Data og elektroteknisk </a:t>
              </a:r>
            </a:p>
          </p:txBody>
        </p:sp>
        <p:sp>
          <p:nvSpPr>
            <p:cNvPr id="200757" name="Rectangle 53"/>
            <p:cNvSpPr>
              <a:spLocks noChangeArrowheads="1"/>
            </p:cNvSpPr>
            <p:nvPr/>
          </p:nvSpPr>
          <p:spPr bwMode="auto">
            <a:xfrm>
              <a:off x="3379" y="3623"/>
              <a:ext cx="28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industri</a:t>
              </a:r>
            </a:p>
          </p:txBody>
        </p:sp>
        <p:sp>
          <p:nvSpPr>
            <p:cNvPr id="200758" name="Rectangle 54"/>
            <p:cNvSpPr>
              <a:spLocks noChangeArrowheads="1"/>
            </p:cNvSpPr>
            <p:nvPr/>
          </p:nvSpPr>
          <p:spPr bwMode="auto">
            <a:xfrm>
              <a:off x="3454" y="3717"/>
              <a:ext cx="157"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4 %</a:t>
              </a:r>
            </a:p>
          </p:txBody>
        </p:sp>
        <p:sp>
          <p:nvSpPr>
            <p:cNvPr id="200759" name="Rectangle 55"/>
            <p:cNvSpPr>
              <a:spLocks noChangeArrowheads="1"/>
            </p:cNvSpPr>
            <p:nvPr/>
          </p:nvSpPr>
          <p:spPr bwMode="auto">
            <a:xfrm>
              <a:off x="2472" y="3294"/>
              <a:ext cx="42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Maskin og </a:t>
              </a:r>
            </a:p>
          </p:txBody>
        </p:sp>
        <p:sp>
          <p:nvSpPr>
            <p:cNvPr id="200760" name="Rectangle 56"/>
            <p:cNvSpPr>
              <a:spLocks noChangeArrowheads="1"/>
            </p:cNvSpPr>
            <p:nvPr/>
          </p:nvSpPr>
          <p:spPr bwMode="auto">
            <a:xfrm>
              <a:off x="2336" y="3392"/>
              <a:ext cx="862"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motorkjøretøyindustri</a:t>
              </a:r>
            </a:p>
          </p:txBody>
        </p:sp>
        <p:sp>
          <p:nvSpPr>
            <p:cNvPr id="200761" name="Rectangle 57"/>
            <p:cNvSpPr>
              <a:spLocks noChangeArrowheads="1"/>
            </p:cNvSpPr>
            <p:nvPr/>
          </p:nvSpPr>
          <p:spPr bwMode="auto">
            <a:xfrm>
              <a:off x="2653" y="3490"/>
              <a:ext cx="2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14 %</a:t>
              </a:r>
            </a:p>
          </p:txBody>
        </p:sp>
        <p:sp>
          <p:nvSpPr>
            <p:cNvPr id="200762" name="Rectangle 58"/>
            <p:cNvSpPr>
              <a:spLocks noChangeArrowheads="1"/>
            </p:cNvSpPr>
            <p:nvPr/>
          </p:nvSpPr>
          <p:spPr bwMode="auto">
            <a:xfrm>
              <a:off x="1816" y="2477"/>
              <a:ext cx="92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Transportmiddelindustri</a:t>
              </a:r>
            </a:p>
          </p:txBody>
        </p:sp>
        <p:sp>
          <p:nvSpPr>
            <p:cNvPr id="200763" name="Rectangle 59"/>
            <p:cNvSpPr>
              <a:spLocks noChangeArrowheads="1"/>
            </p:cNvSpPr>
            <p:nvPr/>
          </p:nvSpPr>
          <p:spPr bwMode="auto">
            <a:xfrm>
              <a:off x="2077" y="2591"/>
              <a:ext cx="278"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15 %</a:t>
              </a:r>
            </a:p>
          </p:txBody>
        </p:sp>
        <p:sp>
          <p:nvSpPr>
            <p:cNvPr id="200764" name="Rectangle 60"/>
            <p:cNvSpPr>
              <a:spLocks noChangeArrowheads="1"/>
            </p:cNvSpPr>
            <p:nvPr/>
          </p:nvSpPr>
          <p:spPr bwMode="auto">
            <a:xfrm>
              <a:off x="2517" y="1706"/>
              <a:ext cx="53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Møbelindustri</a:t>
              </a:r>
            </a:p>
          </p:txBody>
        </p:sp>
        <p:sp>
          <p:nvSpPr>
            <p:cNvPr id="200765" name="Rectangle 61"/>
            <p:cNvSpPr>
              <a:spLocks noChangeArrowheads="1"/>
            </p:cNvSpPr>
            <p:nvPr/>
          </p:nvSpPr>
          <p:spPr bwMode="auto">
            <a:xfrm>
              <a:off x="2699" y="1797"/>
              <a:ext cx="2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11 %</a:t>
              </a:r>
            </a:p>
          </p:txBody>
        </p:sp>
        <p:sp>
          <p:nvSpPr>
            <p:cNvPr id="200766" name="Rectangle 62"/>
            <p:cNvSpPr>
              <a:spLocks noChangeArrowheads="1"/>
            </p:cNvSpPr>
            <p:nvPr/>
          </p:nvSpPr>
          <p:spPr bwMode="auto">
            <a:xfrm>
              <a:off x="2696" y="1389"/>
              <a:ext cx="84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Maskinreparasjon og </a:t>
              </a:r>
            </a:p>
          </p:txBody>
        </p:sp>
        <p:sp>
          <p:nvSpPr>
            <p:cNvPr id="200767" name="Rectangle 63"/>
            <p:cNvSpPr>
              <a:spLocks noChangeArrowheads="1"/>
            </p:cNvSpPr>
            <p:nvPr/>
          </p:nvSpPr>
          <p:spPr bwMode="auto">
            <a:xfrm>
              <a:off x="2853" y="1487"/>
              <a:ext cx="44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installasjon</a:t>
              </a:r>
            </a:p>
          </p:txBody>
        </p:sp>
        <p:sp>
          <p:nvSpPr>
            <p:cNvPr id="200768" name="Rectangle 64"/>
            <p:cNvSpPr>
              <a:spLocks noChangeArrowheads="1"/>
            </p:cNvSpPr>
            <p:nvPr/>
          </p:nvSpPr>
          <p:spPr bwMode="auto">
            <a:xfrm>
              <a:off x="3016" y="1589"/>
              <a:ext cx="272"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6 %</a:t>
              </a:r>
            </a:p>
          </p:txBody>
        </p:sp>
        <p:sp>
          <p:nvSpPr>
            <p:cNvPr id="200769" name="Rectangle 65"/>
            <p:cNvSpPr>
              <a:spLocks noChangeArrowheads="1"/>
            </p:cNvSpPr>
            <p:nvPr/>
          </p:nvSpPr>
          <p:spPr bwMode="auto">
            <a:xfrm>
              <a:off x="3198" y="1253"/>
              <a:ext cx="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nb-NO" sz="1100" dirty="0" smtClean="0">
                <a:solidFill>
                  <a:srgbClr val="000000"/>
                </a:solidFill>
                <a:latin typeface="Arial" pitchFamily="34" charset="0"/>
              </a:endParaRPr>
            </a:p>
          </p:txBody>
        </p:sp>
      </p:grpSp>
    </p:spTree>
    <p:extLst>
      <p:ext uri="{BB962C8B-B14F-4D97-AF65-F5344CB8AC3E}">
        <p14:creationId xmlns:p14="http://schemas.microsoft.com/office/powerpoint/2010/main" val="16873053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768" y="473542"/>
            <a:ext cx="2702072" cy="296842"/>
          </a:xfrm>
        </p:spPr>
        <p:txBody>
          <a:bodyPr/>
          <a:lstStyle/>
          <a:p>
            <a:endParaRPr lang="nb-NO" dirty="0"/>
          </a:p>
        </p:txBody>
      </p:sp>
      <p:sp>
        <p:nvSpPr>
          <p:cNvPr id="3" name="Plassholder for dato 2"/>
          <p:cNvSpPr>
            <a:spLocks noGrp="1"/>
          </p:cNvSpPr>
          <p:nvPr>
            <p:ph type="dt" sz="half" idx="10"/>
          </p:nvPr>
        </p:nvSpPr>
        <p:spPr/>
        <p:txBody>
          <a:bodyPr/>
          <a:lstStyle/>
          <a:p>
            <a:fld id="{C5A48656-DE48-4039-8CBB-0D3E35C0FD0A}"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24</a:t>
            </a:fld>
            <a:endParaRPr lang="nb-NO" dirty="0">
              <a:solidFill>
                <a:srgbClr val="000000">
                  <a:lumMod val="85000"/>
                  <a:lumOff val="15000"/>
                </a:srgbClr>
              </a:solidFill>
            </a:endParaRPr>
          </a:p>
        </p:txBody>
      </p:sp>
      <p:sp>
        <p:nvSpPr>
          <p:cNvPr id="6" name="Plassholder for innhold 5"/>
          <p:cNvSpPr>
            <a:spLocks noGrp="1"/>
          </p:cNvSpPr>
          <p:nvPr>
            <p:ph idx="15"/>
          </p:nvPr>
        </p:nvSpPr>
        <p:spPr/>
        <p:txBody>
          <a:bodyPr/>
          <a:lstStyle/>
          <a:p>
            <a:r>
              <a:rPr lang="nb-NO" dirty="0" smtClean="0"/>
              <a:t>Tjenestesektoren i fylket er stor</a:t>
            </a:r>
            <a:endParaRPr lang="nb-NO" dirty="0"/>
          </a:p>
        </p:txBody>
      </p:sp>
      <p:sp>
        <p:nvSpPr>
          <p:cNvPr id="7" name="Plassholder for innhold 6"/>
          <p:cNvSpPr>
            <a:spLocks noGrp="1"/>
          </p:cNvSpPr>
          <p:nvPr>
            <p:ph idx="16"/>
          </p:nvPr>
        </p:nvSpPr>
        <p:spPr/>
        <p:txBody>
          <a:bodyPr/>
          <a:lstStyle/>
          <a:p>
            <a:r>
              <a:rPr lang="nb-NO" dirty="0" smtClean="0"/>
              <a:t>Helse og sosialtjenester, og varehandel dominerer</a:t>
            </a:r>
            <a:endParaRPr lang="nb-NO" dirty="0"/>
          </a:p>
        </p:txBody>
      </p:sp>
      <p:sp>
        <p:nvSpPr>
          <p:cNvPr id="11" name="Rektangel 10"/>
          <p:cNvSpPr/>
          <p:nvPr/>
        </p:nvSpPr>
        <p:spPr>
          <a:xfrm>
            <a:off x="539552" y="6093296"/>
            <a:ext cx="2332818" cy="276999"/>
          </a:xfrm>
          <a:prstGeom prst="rect">
            <a:avLst/>
          </a:prstGeom>
        </p:spPr>
        <p:txBody>
          <a:bodyPr wrap="none">
            <a:spAutoFit/>
          </a:bodyPr>
          <a:lstStyle/>
          <a:p>
            <a:r>
              <a:rPr lang="nb-NO" sz="1200" dirty="0" smtClean="0">
                <a:solidFill>
                  <a:srgbClr val="000000"/>
                </a:solidFill>
              </a:rPr>
              <a:t>Kilde: Statistisk sentralbyrå</a:t>
            </a:r>
            <a:endParaRPr lang="nb-NO" sz="1200" dirty="0">
              <a:solidFill>
                <a:srgbClr val="000000"/>
              </a:solidFill>
            </a:endParaRPr>
          </a:p>
        </p:txBody>
      </p:sp>
      <p:grpSp>
        <p:nvGrpSpPr>
          <p:cNvPr id="165896" name="Group 8"/>
          <p:cNvGrpSpPr>
            <a:grpSpLocks noChangeAspect="1"/>
          </p:cNvGrpSpPr>
          <p:nvPr/>
        </p:nvGrpSpPr>
        <p:grpSpPr bwMode="auto">
          <a:xfrm>
            <a:off x="1907704" y="1964598"/>
            <a:ext cx="5544616" cy="4499281"/>
            <a:chOff x="1468" y="1207"/>
            <a:chExt cx="3321" cy="2871"/>
          </a:xfrm>
        </p:grpSpPr>
        <p:sp>
          <p:nvSpPr>
            <p:cNvPr id="165898" name="Freeform 10"/>
            <p:cNvSpPr>
              <a:spLocks/>
            </p:cNvSpPr>
            <p:nvPr/>
          </p:nvSpPr>
          <p:spPr bwMode="auto">
            <a:xfrm>
              <a:off x="2978" y="1409"/>
              <a:ext cx="973" cy="1038"/>
            </a:xfrm>
            <a:custGeom>
              <a:avLst/>
              <a:gdLst/>
              <a:ahLst/>
              <a:cxnLst>
                <a:cxn ang="0">
                  <a:pos x="210" y="147"/>
                </a:cxn>
                <a:cxn ang="0">
                  <a:pos x="0" y="1"/>
                </a:cxn>
                <a:cxn ang="0">
                  <a:pos x="0" y="1"/>
                </a:cxn>
                <a:cxn ang="0">
                  <a:pos x="0" y="224"/>
                </a:cxn>
                <a:cxn ang="0">
                  <a:pos x="210" y="147"/>
                </a:cxn>
              </a:cxnLst>
              <a:rect l="0" t="0" r="r" b="b"/>
              <a:pathLst>
                <a:path w="210" h="224">
                  <a:moveTo>
                    <a:pt x="210" y="147"/>
                  </a:moveTo>
                  <a:cubicBezTo>
                    <a:pt x="178" y="59"/>
                    <a:pt x="94" y="1"/>
                    <a:pt x="0" y="1"/>
                  </a:cubicBezTo>
                  <a:cubicBezTo>
                    <a:pt x="0" y="0"/>
                    <a:pt x="0" y="1"/>
                    <a:pt x="0" y="1"/>
                  </a:cubicBezTo>
                  <a:lnTo>
                    <a:pt x="0" y="224"/>
                  </a:lnTo>
                  <a:lnTo>
                    <a:pt x="210" y="147"/>
                  </a:lnTo>
                  <a:close/>
                </a:path>
              </a:pathLst>
            </a:custGeom>
            <a:solidFill>
              <a:srgbClr val="9999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899" name="Freeform 11"/>
            <p:cNvSpPr>
              <a:spLocks/>
            </p:cNvSpPr>
            <p:nvPr/>
          </p:nvSpPr>
          <p:spPr bwMode="auto">
            <a:xfrm>
              <a:off x="2978" y="2090"/>
              <a:ext cx="1038" cy="640"/>
            </a:xfrm>
            <a:custGeom>
              <a:avLst/>
              <a:gdLst/>
              <a:ahLst/>
              <a:cxnLst>
                <a:cxn ang="0">
                  <a:pos x="215" y="138"/>
                </a:cxn>
                <a:cxn ang="0">
                  <a:pos x="224" y="77"/>
                </a:cxn>
                <a:cxn ang="0">
                  <a:pos x="210" y="0"/>
                </a:cxn>
                <a:cxn ang="0">
                  <a:pos x="0" y="77"/>
                </a:cxn>
                <a:cxn ang="0">
                  <a:pos x="215" y="138"/>
                </a:cxn>
              </a:cxnLst>
              <a:rect l="0" t="0" r="r" b="b"/>
              <a:pathLst>
                <a:path w="224" h="138">
                  <a:moveTo>
                    <a:pt x="215" y="138"/>
                  </a:moveTo>
                  <a:cubicBezTo>
                    <a:pt x="221" y="118"/>
                    <a:pt x="224" y="98"/>
                    <a:pt x="224" y="77"/>
                  </a:cubicBezTo>
                  <a:cubicBezTo>
                    <a:pt x="224" y="51"/>
                    <a:pt x="219" y="25"/>
                    <a:pt x="210" y="0"/>
                  </a:cubicBezTo>
                  <a:lnTo>
                    <a:pt x="0" y="77"/>
                  </a:lnTo>
                  <a:lnTo>
                    <a:pt x="215" y="138"/>
                  </a:lnTo>
                  <a:close/>
                </a:path>
              </a:pathLst>
            </a:custGeom>
            <a:solidFill>
              <a:srgbClr val="993366"/>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0" name="Freeform 12"/>
            <p:cNvSpPr>
              <a:spLocks/>
            </p:cNvSpPr>
            <p:nvPr/>
          </p:nvSpPr>
          <p:spPr bwMode="auto">
            <a:xfrm>
              <a:off x="2978" y="2447"/>
              <a:ext cx="996" cy="519"/>
            </a:xfrm>
            <a:custGeom>
              <a:avLst/>
              <a:gdLst/>
              <a:ahLst/>
              <a:cxnLst>
                <a:cxn ang="0">
                  <a:pos x="193" y="112"/>
                </a:cxn>
                <a:cxn ang="0">
                  <a:pos x="215" y="61"/>
                </a:cxn>
                <a:cxn ang="0">
                  <a:pos x="0" y="0"/>
                </a:cxn>
                <a:cxn ang="0">
                  <a:pos x="193" y="112"/>
                </a:cxn>
              </a:cxnLst>
              <a:rect l="0" t="0" r="r" b="b"/>
              <a:pathLst>
                <a:path w="215" h="112">
                  <a:moveTo>
                    <a:pt x="193" y="112"/>
                  </a:moveTo>
                  <a:cubicBezTo>
                    <a:pt x="203" y="96"/>
                    <a:pt x="210" y="79"/>
                    <a:pt x="215" y="61"/>
                  </a:cubicBezTo>
                  <a:lnTo>
                    <a:pt x="0" y="0"/>
                  </a:lnTo>
                  <a:lnTo>
                    <a:pt x="193" y="112"/>
                  </a:lnTo>
                  <a:close/>
                </a:path>
              </a:pathLst>
            </a:custGeom>
            <a:solidFill>
              <a:srgbClr val="FFFFCC"/>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1" name="Freeform 13"/>
            <p:cNvSpPr>
              <a:spLocks/>
            </p:cNvSpPr>
            <p:nvPr/>
          </p:nvSpPr>
          <p:spPr bwMode="auto">
            <a:xfrm>
              <a:off x="2978" y="2447"/>
              <a:ext cx="894" cy="621"/>
            </a:xfrm>
            <a:custGeom>
              <a:avLst/>
              <a:gdLst/>
              <a:ahLst/>
              <a:cxnLst>
                <a:cxn ang="0">
                  <a:pos x="179" y="134"/>
                </a:cxn>
                <a:cxn ang="0">
                  <a:pos x="193" y="112"/>
                </a:cxn>
                <a:cxn ang="0">
                  <a:pos x="0" y="0"/>
                </a:cxn>
                <a:cxn ang="0">
                  <a:pos x="179" y="134"/>
                </a:cxn>
              </a:cxnLst>
              <a:rect l="0" t="0" r="r" b="b"/>
              <a:pathLst>
                <a:path w="193" h="134">
                  <a:moveTo>
                    <a:pt x="179" y="134"/>
                  </a:moveTo>
                  <a:cubicBezTo>
                    <a:pt x="184" y="127"/>
                    <a:pt x="189" y="120"/>
                    <a:pt x="193" y="112"/>
                  </a:cubicBezTo>
                  <a:lnTo>
                    <a:pt x="0" y="0"/>
                  </a:lnTo>
                  <a:lnTo>
                    <a:pt x="179" y="134"/>
                  </a:lnTo>
                  <a:close/>
                </a:path>
              </a:pathLst>
            </a:custGeom>
            <a:solidFill>
              <a:srgbClr val="CCFF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2" name="Freeform 14"/>
            <p:cNvSpPr>
              <a:spLocks/>
            </p:cNvSpPr>
            <p:nvPr/>
          </p:nvSpPr>
          <p:spPr bwMode="auto">
            <a:xfrm>
              <a:off x="2978" y="2447"/>
              <a:ext cx="830" cy="733"/>
            </a:xfrm>
            <a:custGeom>
              <a:avLst/>
              <a:gdLst/>
              <a:ahLst/>
              <a:cxnLst>
                <a:cxn ang="0">
                  <a:pos x="158" y="158"/>
                </a:cxn>
                <a:cxn ang="0">
                  <a:pos x="179" y="134"/>
                </a:cxn>
                <a:cxn ang="0">
                  <a:pos x="0" y="0"/>
                </a:cxn>
                <a:cxn ang="0">
                  <a:pos x="158" y="158"/>
                </a:cxn>
              </a:cxnLst>
              <a:rect l="0" t="0" r="r" b="b"/>
              <a:pathLst>
                <a:path w="179" h="158">
                  <a:moveTo>
                    <a:pt x="158" y="158"/>
                  </a:moveTo>
                  <a:cubicBezTo>
                    <a:pt x="165" y="151"/>
                    <a:pt x="172" y="143"/>
                    <a:pt x="179" y="134"/>
                  </a:cubicBezTo>
                  <a:lnTo>
                    <a:pt x="0" y="0"/>
                  </a:lnTo>
                  <a:lnTo>
                    <a:pt x="158" y="158"/>
                  </a:lnTo>
                  <a:close/>
                </a:path>
              </a:pathLst>
            </a:custGeom>
            <a:solidFill>
              <a:srgbClr val="660066"/>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3" name="Freeform 15"/>
            <p:cNvSpPr>
              <a:spLocks/>
            </p:cNvSpPr>
            <p:nvPr/>
          </p:nvSpPr>
          <p:spPr bwMode="auto">
            <a:xfrm>
              <a:off x="2978" y="2447"/>
              <a:ext cx="732" cy="955"/>
            </a:xfrm>
            <a:custGeom>
              <a:avLst/>
              <a:gdLst/>
              <a:ahLst/>
              <a:cxnLst>
                <a:cxn ang="0">
                  <a:pos x="87" y="206"/>
                </a:cxn>
                <a:cxn ang="0">
                  <a:pos x="158" y="158"/>
                </a:cxn>
                <a:cxn ang="0">
                  <a:pos x="0" y="0"/>
                </a:cxn>
                <a:cxn ang="0">
                  <a:pos x="87" y="206"/>
                </a:cxn>
              </a:cxnLst>
              <a:rect l="0" t="0" r="r" b="b"/>
              <a:pathLst>
                <a:path w="158" h="206">
                  <a:moveTo>
                    <a:pt x="87" y="206"/>
                  </a:moveTo>
                  <a:cubicBezTo>
                    <a:pt x="114" y="195"/>
                    <a:pt x="138" y="178"/>
                    <a:pt x="158" y="158"/>
                  </a:cubicBezTo>
                  <a:lnTo>
                    <a:pt x="0" y="0"/>
                  </a:lnTo>
                  <a:lnTo>
                    <a:pt x="87" y="206"/>
                  </a:lnTo>
                  <a:close/>
                </a:path>
              </a:pathLst>
            </a:custGeom>
            <a:solidFill>
              <a:srgbClr val="FF808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4" name="Freeform 16"/>
            <p:cNvSpPr>
              <a:spLocks/>
            </p:cNvSpPr>
            <p:nvPr/>
          </p:nvSpPr>
          <p:spPr bwMode="auto">
            <a:xfrm>
              <a:off x="2978" y="2447"/>
              <a:ext cx="403" cy="1034"/>
            </a:xfrm>
            <a:custGeom>
              <a:avLst/>
              <a:gdLst/>
              <a:ahLst/>
              <a:cxnLst>
                <a:cxn ang="0">
                  <a:pos x="8" y="223"/>
                </a:cxn>
                <a:cxn ang="0">
                  <a:pos x="87" y="206"/>
                </a:cxn>
                <a:cxn ang="0">
                  <a:pos x="0" y="0"/>
                </a:cxn>
                <a:cxn ang="0">
                  <a:pos x="8" y="223"/>
                </a:cxn>
              </a:cxnLst>
              <a:rect l="0" t="0" r="r" b="b"/>
              <a:pathLst>
                <a:path w="87" h="223">
                  <a:moveTo>
                    <a:pt x="8" y="223"/>
                  </a:moveTo>
                  <a:cubicBezTo>
                    <a:pt x="35" y="222"/>
                    <a:pt x="62" y="217"/>
                    <a:pt x="87" y="206"/>
                  </a:cubicBezTo>
                  <a:lnTo>
                    <a:pt x="0" y="0"/>
                  </a:lnTo>
                  <a:lnTo>
                    <a:pt x="8" y="223"/>
                  </a:lnTo>
                  <a:close/>
                </a:path>
              </a:pathLst>
            </a:custGeom>
            <a:solidFill>
              <a:srgbClr val="0066CC"/>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5" name="Freeform 17"/>
            <p:cNvSpPr>
              <a:spLocks/>
            </p:cNvSpPr>
            <p:nvPr/>
          </p:nvSpPr>
          <p:spPr bwMode="auto">
            <a:xfrm>
              <a:off x="2621" y="2447"/>
              <a:ext cx="394" cy="1039"/>
            </a:xfrm>
            <a:custGeom>
              <a:avLst/>
              <a:gdLst/>
              <a:ahLst/>
              <a:cxnLst>
                <a:cxn ang="0">
                  <a:pos x="0" y="210"/>
                </a:cxn>
                <a:cxn ang="0">
                  <a:pos x="77" y="224"/>
                </a:cxn>
                <a:cxn ang="0">
                  <a:pos x="85" y="223"/>
                </a:cxn>
                <a:cxn ang="0">
                  <a:pos x="77" y="0"/>
                </a:cxn>
                <a:cxn ang="0">
                  <a:pos x="0" y="210"/>
                </a:cxn>
              </a:cxnLst>
              <a:rect l="0" t="0" r="r" b="b"/>
              <a:pathLst>
                <a:path w="85" h="224">
                  <a:moveTo>
                    <a:pt x="0" y="210"/>
                  </a:moveTo>
                  <a:cubicBezTo>
                    <a:pt x="25" y="219"/>
                    <a:pt x="51" y="224"/>
                    <a:pt x="77" y="224"/>
                  </a:cubicBezTo>
                  <a:cubicBezTo>
                    <a:pt x="80" y="223"/>
                    <a:pt x="82" y="223"/>
                    <a:pt x="85" y="223"/>
                  </a:cubicBezTo>
                  <a:lnTo>
                    <a:pt x="77" y="0"/>
                  </a:lnTo>
                  <a:lnTo>
                    <a:pt x="0" y="210"/>
                  </a:lnTo>
                  <a:close/>
                </a:path>
              </a:pathLst>
            </a:custGeom>
            <a:solidFill>
              <a:srgbClr val="CCCC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6" name="Freeform 18"/>
            <p:cNvSpPr>
              <a:spLocks/>
            </p:cNvSpPr>
            <p:nvPr/>
          </p:nvSpPr>
          <p:spPr bwMode="auto">
            <a:xfrm>
              <a:off x="2089" y="2447"/>
              <a:ext cx="889" cy="974"/>
            </a:xfrm>
            <a:custGeom>
              <a:avLst/>
              <a:gdLst/>
              <a:ahLst/>
              <a:cxnLst>
                <a:cxn ang="0">
                  <a:pos x="0" y="115"/>
                </a:cxn>
                <a:cxn ang="0">
                  <a:pos x="115" y="210"/>
                </a:cxn>
                <a:cxn ang="0">
                  <a:pos x="192" y="0"/>
                </a:cxn>
                <a:cxn ang="0">
                  <a:pos x="0" y="115"/>
                </a:cxn>
              </a:cxnLst>
              <a:rect l="0" t="0" r="r" b="b"/>
              <a:pathLst>
                <a:path w="192" h="210">
                  <a:moveTo>
                    <a:pt x="0" y="115"/>
                  </a:moveTo>
                  <a:cubicBezTo>
                    <a:pt x="26" y="159"/>
                    <a:pt x="67" y="192"/>
                    <a:pt x="115" y="210"/>
                  </a:cubicBezTo>
                  <a:lnTo>
                    <a:pt x="192" y="0"/>
                  </a:lnTo>
                  <a:lnTo>
                    <a:pt x="0" y="115"/>
                  </a:lnTo>
                  <a:close/>
                </a:path>
              </a:pathLst>
            </a:custGeom>
            <a:solidFill>
              <a:srgbClr val="00008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7" name="Freeform 19"/>
            <p:cNvSpPr>
              <a:spLocks/>
            </p:cNvSpPr>
            <p:nvPr/>
          </p:nvSpPr>
          <p:spPr bwMode="auto">
            <a:xfrm>
              <a:off x="1940" y="1455"/>
              <a:ext cx="1038" cy="1525"/>
            </a:xfrm>
            <a:custGeom>
              <a:avLst/>
              <a:gdLst/>
              <a:ahLst/>
              <a:cxnLst>
                <a:cxn ang="0">
                  <a:pos x="158" y="0"/>
                </a:cxn>
                <a:cxn ang="0">
                  <a:pos x="1" y="214"/>
                </a:cxn>
                <a:cxn ang="0">
                  <a:pos x="32" y="329"/>
                </a:cxn>
                <a:cxn ang="0">
                  <a:pos x="224" y="214"/>
                </a:cxn>
                <a:cxn ang="0">
                  <a:pos x="158" y="0"/>
                </a:cxn>
              </a:cxnLst>
              <a:rect l="0" t="0" r="r" b="b"/>
              <a:pathLst>
                <a:path w="224" h="329">
                  <a:moveTo>
                    <a:pt x="158" y="0"/>
                  </a:moveTo>
                  <a:cubicBezTo>
                    <a:pt x="65" y="29"/>
                    <a:pt x="1" y="116"/>
                    <a:pt x="1" y="214"/>
                  </a:cubicBezTo>
                  <a:cubicBezTo>
                    <a:pt x="0" y="254"/>
                    <a:pt x="11" y="294"/>
                    <a:pt x="32" y="329"/>
                  </a:cubicBezTo>
                  <a:lnTo>
                    <a:pt x="224" y="214"/>
                  </a:lnTo>
                  <a:lnTo>
                    <a:pt x="158" y="0"/>
                  </a:lnTo>
                  <a:close/>
                </a:path>
              </a:pathLst>
            </a:custGeom>
            <a:solidFill>
              <a:srgbClr val="FF00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8" name="Freeform 20"/>
            <p:cNvSpPr>
              <a:spLocks/>
            </p:cNvSpPr>
            <p:nvPr/>
          </p:nvSpPr>
          <p:spPr bwMode="auto">
            <a:xfrm>
              <a:off x="2672" y="1413"/>
              <a:ext cx="306" cy="1034"/>
            </a:xfrm>
            <a:custGeom>
              <a:avLst/>
              <a:gdLst/>
              <a:ahLst/>
              <a:cxnLst>
                <a:cxn ang="0">
                  <a:pos x="66" y="0"/>
                </a:cxn>
                <a:cxn ang="0">
                  <a:pos x="0" y="9"/>
                </a:cxn>
                <a:cxn ang="0">
                  <a:pos x="66" y="223"/>
                </a:cxn>
                <a:cxn ang="0">
                  <a:pos x="66" y="0"/>
                </a:cxn>
              </a:cxnLst>
              <a:rect l="0" t="0" r="r" b="b"/>
              <a:pathLst>
                <a:path w="66" h="223">
                  <a:moveTo>
                    <a:pt x="66" y="0"/>
                  </a:moveTo>
                  <a:cubicBezTo>
                    <a:pt x="43" y="0"/>
                    <a:pt x="22" y="3"/>
                    <a:pt x="0" y="9"/>
                  </a:cubicBezTo>
                  <a:lnTo>
                    <a:pt x="66" y="223"/>
                  </a:lnTo>
                  <a:lnTo>
                    <a:pt x="66" y="0"/>
                  </a:lnTo>
                  <a:close/>
                </a:path>
              </a:pathLst>
            </a:custGeom>
            <a:solidFill>
              <a:srgbClr val="FFFF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09" name="Freeform 21"/>
            <p:cNvSpPr>
              <a:spLocks/>
            </p:cNvSpPr>
            <p:nvPr/>
          </p:nvSpPr>
          <p:spPr bwMode="auto">
            <a:xfrm>
              <a:off x="3937" y="2860"/>
              <a:ext cx="135" cy="32"/>
            </a:xfrm>
            <a:custGeom>
              <a:avLst/>
              <a:gdLst/>
              <a:ahLst/>
              <a:cxnLst>
                <a:cxn ang="0">
                  <a:pos x="29" y="7"/>
                </a:cxn>
                <a:cxn ang="0">
                  <a:pos x="16" y="7"/>
                </a:cxn>
                <a:cxn ang="0">
                  <a:pos x="0" y="0"/>
                </a:cxn>
              </a:cxnLst>
              <a:rect l="0" t="0" r="r" b="b"/>
              <a:pathLst>
                <a:path w="29" h="7">
                  <a:moveTo>
                    <a:pt x="29" y="7"/>
                  </a:moveTo>
                  <a:lnTo>
                    <a:pt x="16" y="7"/>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10" name="Freeform 22"/>
            <p:cNvSpPr>
              <a:spLocks/>
            </p:cNvSpPr>
            <p:nvPr/>
          </p:nvSpPr>
          <p:spPr bwMode="auto">
            <a:xfrm>
              <a:off x="3854" y="3017"/>
              <a:ext cx="130" cy="149"/>
            </a:xfrm>
            <a:custGeom>
              <a:avLst/>
              <a:gdLst/>
              <a:ahLst/>
              <a:cxnLst>
                <a:cxn ang="0">
                  <a:pos x="28" y="32"/>
                </a:cxn>
                <a:cxn ang="0">
                  <a:pos x="15" y="32"/>
                </a:cxn>
                <a:cxn ang="0">
                  <a:pos x="0" y="0"/>
                </a:cxn>
              </a:cxnLst>
              <a:rect l="0" t="0" r="r" b="b"/>
              <a:pathLst>
                <a:path w="28" h="32">
                  <a:moveTo>
                    <a:pt x="28" y="32"/>
                  </a:moveTo>
                  <a:lnTo>
                    <a:pt x="15" y="32"/>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11" name="Freeform 23"/>
            <p:cNvSpPr>
              <a:spLocks/>
            </p:cNvSpPr>
            <p:nvPr/>
          </p:nvSpPr>
          <p:spPr bwMode="auto">
            <a:xfrm>
              <a:off x="3766" y="3133"/>
              <a:ext cx="125" cy="306"/>
            </a:xfrm>
            <a:custGeom>
              <a:avLst/>
              <a:gdLst/>
              <a:ahLst/>
              <a:cxnLst>
                <a:cxn ang="0">
                  <a:pos x="27" y="66"/>
                </a:cxn>
                <a:cxn ang="0">
                  <a:pos x="14" y="66"/>
                </a:cxn>
                <a:cxn ang="0">
                  <a:pos x="0" y="0"/>
                </a:cxn>
              </a:cxnLst>
              <a:rect l="0" t="0" r="r" b="b"/>
              <a:pathLst>
                <a:path w="27" h="66">
                  <a:moveTo>
                    <a:pt x="27" y="66"/>
                  </a:moveTo>
                  <a:lnTo>
                    <a:pt x="14" y="66"/>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12" name="Freeform 24"/>
            <p:cNvSpPr>
              <a:spLocks/>
            </p:cNvSpPr>
            <p:nvPr/>
          </p:nvSpPr>
          <p:spPr bwMode="auto">
            <a:xfrm>
              <a:off x="3562" y="3314"/>
              <a:ext cx="107" cy="399"/>
            </a:xfrm>
            <a:custGeom>
              <a:avLst/>
              <a:gdLst/>
              <a:ahLst/>
              <a:cxnLst>
                <a:cxn ang="0">
                  <a:pos x="23" y="86"/>
                </a:cxn>
                <a:cxn ang="0">
                  <a:pos x="10" y="86"/>
                </a:cxn>
                <a:cxn ang="0">
                  <a:pos x="0" y="0"/>
                </a:cxn>
              </a:cxnLst>
              <a:rect l="0" t="0" r="r" b="b"/>
              <a:pathLst>
                <a:path w="23" h="86">
                  <a:moveTo>
                    <a:pt x="23" y="86"/>
                  </a:moveTo>
                  <a:lnTo>
                    <a:pt x="10" y="86"/>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13" name="Freeform 25"/>
            <p:cNvSpPr>
              <a:spLocks/>
            </p:cNvSpPr>
            <p:nvPr/>
          </p:nvSpPr>
          <p:spPr bwMode="auto">
            <a:xfrm>
              <a:off x="3215" y="3462"/>
              <a:ext cx="78" cy="524"/>
            </a:xfrm>
            <a:custGeom>
              <a:avLst/>
              <a:gdLst/>
              <a:ahLst/>
              <a:cxnLst>
                <a:cxn ang="0">
                  <a:pos x="17" y="113"/>
                </a:cxn>
                <a:cxn ang="0">
                  <a:pos x="4" y="113"/>
                </a:cxn>
                <a:cxn ang="0">
                  <a:pos x="0" y="0"/>
                </a:cxn>
              </a:cxnLst>
              <a:rect l="0" t="0" r="r" b="b"/>
              <a:pathLst>
                <a:path w="17" h="113">
                  <a:moveTo>
                    <a:pt x="17" y="113"/>
                  </a:moveTo>
                  <a:lnTo>
                    <a:pt x="4" y="113"/>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solidFill>
                  <a:srgbClr val="000000"/>
                </a:solidFill>
              </a:endParaRPr>
            </a:p>
          </p:txBody>
        </p:sp>
        <p:sp>
          <p:nvSpPr>
            <p:cNvPr id="165914" name="Rectangle 26"/>
            <p:cNvSpPr>
              <a:spLocks noChangeArrowheads="1"/>
            </p:cNvSpPr>
            <p:nvPr/>
          </p:nvSpPr>
          <p:spPr bwMode="auto">
            <a:xfrm>
              <a:off x="3529" y="1404"/>
              <a:ext cx="45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Varehandel</a:t>
              </a:r>
            </a:p>
          </p:txBody>
        </p:sp>
        <p:sp>
          <p:nvSpPr>
            <p:cNvPr id="165915" name="Rectangle 27"/>
            <p:cNvSpPr>
              <a:spLocks noChangeArrowheads="1"/>
            </p:cNvSpPr>
            <p:nvPr/>
          </p:nvSpPr>
          <p:spPr bwMode="auto">
            <a:xfrm>
              <a:off x="3659" y="1510"/>
              <a:ext cx="2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19 %</a:t>
              </a:r>
            </a:p>
          </p:txBody>
        </p:sp>
        <p:sp>
          <p:nvSpPr>
            <p:cNvPr id="165916" name="Rectangle 28"/>
            <p:cNvSpPr>
              <a:spLocks noChangeArrowheads="1"/>
            </p:cNvSpPr>
            <p:nvPr/>
          </p:nvSpPr>
          <p:spPr bwMode="auto">
            <a:xfrm>
              <a:off x="4058" y="2331"/>
              <a:ext cx="38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Transport</a:t>
              </a:r>
            </a:p>
          </p:txBody>
        </p:sp>
        <p:sp>
          <p:nvSpPr>
            <p:cNvPr id="165917" name="Rectangle 29"/>
            <p:cNvSpPr>
              <a:spLocks noChangeArrowheads="1"/>
            </p:cNvSpPr>
            <p:nvPr/>
          </p:nvSpPr>
          <p:spPr bwMode="auto">
            <a:xfrm>
              <a:off x="4445" y="2334"/>
              <a:ext cx="264"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10 %</a:t>
              </a:r>
            </a:p>
          </p:txBody>
        </p:sp>
        <p:sp>
          <p:nvSpPr>
            <p:cNvPr id="165918" name="Rectangle 30"/>
            <p:cNvSpPr>
              <a:spLocks noChangeArrowheads="1"/>
            </p:cNvSpPr>
            <p:nvPr/>
          </p:nvSpPr>
          <p:spPr bwMode="auto">
            <a:xfrm>
              <a:off x="4081" y="2769"/>
              <a:ext cx="60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Overnatting og </a:t>
              </a:r>
            </a:p>
          </p:txBody>
        </p:sp>
        <p:sp>
          <p:nvSpPr>
            <p:cNvPr id="165919" name="Rectangle 31"/>
            <p:cNvSpPr>
              <a:spLocks noChangeArrowheads="1"/>
            </p:cNvSpPr>
            <p:nvPr/>
          </p:nvSpPr>
          <p:spPr bwMode="auto">
            <a:xfrm>
              <a:off x="4155" y="2859"/>
              <a:ext cx="36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servering</a:t>
              </a:r>
            </a:p>
          </p:txBody>
        </p:sp>
        <p:sp>
          <p:nvSpPr>
            <p:cNvPr id="165920" name="Rectangle 32"/>
            <p:cNvSpPr>
              <a:spLocks noChangeArrowheads="1"/>
            </p:cNvSpPr>
            <p:nvPr/>
          </p:nvSpPr>
          <p:spPr bwMode="auto">
            <a:xfrm>
              <a:off x="4534" y="2870"/>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4 %</a:t>
              </a:r>
            </a:p>
          </p:txBody>
        </p:sp>
        <p:sp>
          <p:nvSpPr>
            <p:cNvPr id="165921" name="Rectangle 33"/>
            <p:cNvSpPr>
              <a:spLocks noChangeArrowheads="1"/>
            </p:cNvSpPr>
            <p:nvPr/>
          </p:nvSpPr>
          <p:spPr bwMode="auto">
            <a:xfrm>
              <a:off x="4011" y="3050"/>
              <a:ext cx="61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Informasjon og </a:t>
              </a:r>
            </a:p>
          </p:txBody>
        </p:sp>
        <p:sp>
          <p:nvSpPr>
            <p:cNvPr id="165922" name="Rectangle 34"/>
            <p:cNvSpPr>
              <a:spLocks noChangeArrowheads="1"/>
            </p:cNvSpPr>
            <p:nvPr/>
          </p:nvSpPr>
          <p:spPr bwMode="auto">
            <a:xfrm>
              <a:off x="3997" y="3144"/>
              <a:ext cx="61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kommunikasjon</a:t>
              </a:r>
            </a:p>
          </p:txBody>
        </p:sp>
        <p:sp>
          <p:nvSpPr>
            <p:cNvPr id="165923" name="Rectangle 35"/>
            <p:cNvSpPr>
              <a:spLocks noChangeArrowheads="1"/>
            </p:cNvSpPr>
            <p:nvPr/>
          </p:nvSpPr>
          <p:spPr bwMode="auto">
            <a:xfrm>
              <a:off x="4637" y="3148"/>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2 %</a:t>
              </a:r>
            </a:p>
          </p:txBody>
        </p:sp>
        <p:sp>
          <p:nvSpPr>
            <p:cNvPr id="165924" name="Rectangle 36"/>
            <p:cNvSpPr>
              <a:spLocks noChangeArrowheads="1"/>
            </p:cNvSpPr>
            <p:nvPr/>
          </p:nvSpPr>
          <p:spPr bwMode="auto">
            <a:xfrm>
              <a:off x="3900" y="3323"/>
              <a:ext cx="63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Finansiering og </a:t>
              </a:r>
            </a:p>
          </p:txBody>
        </p:sp>
        <p:sp>
          <p:nvSpPr>
            <p:cNvPr id="165925" name="Rectangle 37"/>
            <p:cNvSpPr>
              <a:spLocks noChangeArrowheads="1"/>
            </p:cNvSpPr>
            <p:nvPr/>
          </p:nvSpPr>
          <p:spPr bwMode="auto">
            <a:xfrm>
              <a:off x="3984" y="3413"/>
              <a:ext cx="36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forsikring</a:t>
              </a:r>
            </a:p>
          </p:txBody>
        </p:sp>
        <p:sp>
          <p:nvSpPr>
            <p:cNvPr id="165926" name="Rectangle 38"/>
            <p:cNvSpPr>
              <a:spLocks noChangeArrowheads="1"/>
            </p:cNvSpPr>
            <p:nvPr/>
          </p:nvSpPr>
          <p:spPr bwMode="auto">
            <a:xfrm>
              <a:off x="4369" y="3423"/>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2 %</a:t>
              </a:r>
            </a:p>
          </p:txBody>
        </p:sp>
        <p:sp>
          <p:nvSpPr>
            <p:cNvPr id="165927" name="Rectangle 39"/>
            <p:cNvSpPr>
              <a:spLocks noChangeArrowheads="1"/>
            </p:cNvSpPr>
            <p:nvPr/>
          </p:nvSpPr>
          <p:spPr bwMode="auto">
            <a:xfrm>
              <a:off x="3678" y="3597"/>
              <a:ext cx="85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Teknisk tjenesteyting </a:t>
              </a:r>
            </a:p>
          </p:txBody>
        </p:sp>
        <p:sp>
          <p:nvSpPr>
            <p:cNvPr id="165928" name="Rectangle 40"/>
            <p:cNvSpPr>
              <a:spLocks noChangeArrowheads="1"/>
            </p:cNvSpPr>
            <p:nvPr/>
          </p:nvSpPr>
          <p:spPr bwMode="auto">
            <a:xfrm>
              <a:off x="3743" y="3698"/>
              <a:ext cx="65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og eiendomsdrift</a:t>
              </a:r>
            </a:p>
          </p:txBody>
        </p:sp>
        <p:sp>
          <p:nvSpPr>
            <p:cNvPr id="165929" name="Rectangle 41"/>
            <p:cNvSpPr>
              <a:spLocks noChangeArrowheads="1"/>
            </p:cNvSpPr>
            <p:nvPr/>
          </p:nvSpPr>
          <p:spPr bwMode="auto">
            <a:xfrm>
              <a:off x="4415" y="3706"/>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6 %</a:t>
              </a:r>
            </a:p>
          </p:txBody>
        </p:sp>
        <p:sp>
          <p:nvSpPr>
            <p:cNvPr id="165930" name="Rectangle 42"/>
            <p:cNvSpPr>
              <a:spLocks noChangeArrowheads="1"/>
            </p:cNvSpPr>
            <p:nvPr/>
          </p:nvSpPr>
          <p:spPr bwMode="auto">
            <a:xfrm>
              <a:off x="3303" y="3870"/>
              <a:ext cx="74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Forretningsmessig</a:t>
              </a:r>
              <a:r>
                <a:rPr lang="nb-NO" sz="800" dirty="0" smtClean="0">
                  <a:solidFill>
                    <a:srgbClr val="000000"/>
                  </a:solidFill>
                  <a:latin typeface="Arial" pitchFamily="34" charset="0"/>
                </a:rPr>
                <a:t> </a:t>
              </a:r>
              <a:endParaRPr lang="nb-NO" dirty="0" smtClean="0">
                <a:solidFill>
                  <a:srgbClr val="000000"/>
                </a:solidFill>
                <a:latin typeface="Arial" pitchFamily="34" charset="0"/>
              </a:endParaRPr>
            </a:p>
          </p:txBody>
        </p:sp>
        <p:sp>
          <p:nvSpPr>
            <p:cNvPr id="165931" name="Rectangle 43"/>
            <p:cNvSpPr>
              <a:spLocks noChangeArrowheads="1"/>
            </p:cNvSpPr>
            <p:nvPr/>
          </p:nvSpPr>
          <p:spPr bwMode="auto">
            <a:xfrm>
              <a:off x="3381" y="3964"/>
              <a:ext cx="49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tjenesteyting</a:t>
              </a:r>
            </a:p>
          </p:txBody>
        </p:sp>
        <p:sp>
          <p:nvSpPr>
            <p:cNvPr id="165932" name="Rectangle 44"/>
            <p:cNvSpPr>
              <a:spLocks noChangeArrowheads="1"/>
            </p:cNvSpPr>
            <p:nvPr/>
          </p:nvSpPr>
          <p:spPr bwMode="auto">
            <a:xfrm>
              <a:off x="3893" y="3971"/>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6 %</a:t>
              </a:r>
            </a:p>
          </p:txBody>
        </p:sp>
        <p:sp>
          <p:nvSpPr>
            <p:cNvPr id="165933" name="Rectangle 45"/>
            <p:cNvSpPr>
              <a:spLocks noChangeArrowheads="1"/>
            </p:cNvSpPr>
            <p:nvPr/>
          </p:nvSpPr>
          <p:spPr bwMode="auto">
            <a:xfrm>
              <a:off x="2617" y="3523"/>
              <a:ext cx="35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Offentlig </a:t>
              </a:r>
            </a:p>
          </p:txBody>
        </p:sp>
        <p:sp>
          <p:nvSpPr>
            <p:cNvPr id="165934" name="Rectangle 46"/>
            <p:cNvSpPr>
              <a:spLocks noChangeArrowheads="1"/>
            </p:cNvSpPr>
            <p:nvPr/>
          </p:nvSpPr>
          <p:spPr bwMode="auto">
            <a:xfrm>
              <a:off x="2529" y="3612"/>
              <a:ext cx="57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administrasjon</a:t>
              </a:r>
            </a:p>
          </p:txBody>
        </p:sp>
        <p:sp>
          <p:nvSpPr>
            <p:cNvPr id="165935" name="Rectangle 47"/>
            <p:cNvSpPr>
              <a:spLocks noChangeArrowheads="1"/>
            </p:cNvSpPr>
            <p:nvPr/>
          </p:nvSpPr>
          <p:spPr bwMode="auto">
            <a:xfrm>
              <a:off x="2743" y="3702"/>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6 %</a:t>
              </a:r>
            </a:p>
          </p:txBody>
        </p:sp>
        <p:sp>
          <p:nvSpPr>
            <p:cNvPr id="165936" name="Rectangle 48"/>
            <p:cNvSpPr>
              <a:spLocks noChangeArrowheads="1"/>
            </p:cNvSpPr>
            <p:nvPr/>
          </p:nvSpPr>
          <p:spPr bwMode="auto">
            <a:xfrm>
              <a:off x="1912" y="3296"/>
              <a:ext cx="52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Undervisning</a:t>
              </a:r>
            </a:p>
          </p:txBody>
        </p:sp>
        <p:sp>
          <p:nvSpPr>
            <p:cNvPr id="165937" name="Rectangle 49"/>
            <p:cNvSpPr>
              <a:spLocks noChangeArrowheads="1"/>
            </p:cNvSpPr>
            <p:nvPr/>
          </p:nvSpPr>
          <p:spPr bwMode="auto">
            <a:xfrm>
              <a:off x="2070" y="3389"/>
              <a:ext cx="2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11 %</a:t>
              </a:r>
            </a:p>
          </p:txBody>
        </p:sp>
        <p:sp>
          <p:nvSpPr>
            <p:cNvPr id="165938" name="Rectangle 50"/>
            <p:cNvSpPr>
              <a:spLocks noChangeArrowheads="1"/>
            </p:cNvSpPr>
            <p:nvPr/>
          </p:nvSpPr>
          <p:spPr bwMode="auto">
            <a:xfrm>
              <a:off x="1568" y="1900"/>
              <a:ext cx="37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Helse og </a:t>
              </a:r>
            </a:p>
          </p:txBody>
        </p:sp>
        <p:sp>
          <p:nvSpPr>
            <p:cNvPr id="165939" name="Rectangle 51"/>
            <p:cNvSpPr>
              <a:spLocks noChangeArrowheads="1"/>
            </p:cNvSpPr>
            <p:nvPr/>
          </p:nvSpPr>
          <p:spPr bwMode="auto">
            <a:xfrm>
              <a:off x="1468" y="1990"/>
              <a:ext cx="56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sosialtjenester</a:t>
              </a:r>
            </a:p>
          </p:txBody>
        </p:sp>
        <p:sp>
          <p:nvSpPr>
            <p:cNvPr id="165940" name="Rectangle 52"/>
            <p:cNvSpPr>
              <a:spLocks noChangeArrowheads="1"/>
            </p:cNvSpPr>
            <p:nvPr/>
          </p:nvSpPr>
          <p:spPr bwMode="auto">
            <a:xfrm>
              <a:off x="1649" y="2084"/>
              <a:ext cx="2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29 %</a:t>
              </a:r>
            </a:p>
          </p:txBody>
        </p:sp>
        <p:sp>
          <p:nvSpPr>
            <p:cNvPr id="165941" name="Rectangle 53"/>
            <p:cNvSpPr>
              <a:spLocks noChangeArrowheads="1"/>
            </p:cNvSpPr>
            <p:nvPr/>
          </p:nvSpPr>
          <p:spPr bwMode="auto">
            <a:xfrm>
              <a:off x="2381" y="1207"/>
              <a:ext cx="89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Personlig tjenesteyting</a:t>
              </a:r>
            </a:p>
          </p:txBody>
        </p:sp>
        <p:sp>
          <p:nvSpPr>
            <p:cNvPr id="165942" name="Rectangle 54"/>
            <p:cNvSpPr>
              <a:spLocks noChangeArrowheads="1"/>
            </p:cNvSpPr>
            <p:nvPr/>
          </p:nvSpPr>
          <p:spPr bwMode="auto">
            <a:xfrm>
              <a:off x="2733" y="1317"/>
              <a:ext cx="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nb-NO" sz="1100" dirty="0" smtClean="0">
                  <a:solidFill>
                    <a:srgbClr val="000000"/>
                  </a:solidFill>
                  <a:latin typeface="Arial" pitchFamily="34" charset="0"/>
                </a:rPr>
                <a:t>5 %</a:t>
              </a:r>
            </a:p>
          </p:txBody>
        </p:sp>
      </p:grpSp>
    </p:spTree>
    <p:extLst>
      <p:ext uri="{BB962C8B-B14F-4D97-AF65-F5344CB8AC3E}">
        <p14:creationId xmlns:p14="http://schemas.microsoft.com/office/powerpoint/2010/main" val="27710877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768" y="473542"/>
            <a:ext cx="2702072" cy="296842"/>
          </a:xfrm>
        </p:spPr>
        <p:txBody>
          <a:bodyPr/>
          <a:lstStyle/>
          <a:p>
            <a:endParaRPr lang="nb-NO" dirty="0"/>
          </a:p>
        </p:txBody>
      </p:sp>
      <p:sp>
        <p:nvSpPr>
          <p:cNvPr id="3" name="Plassholder for dato 2"/>
          <p:cNvSpPr>
            <a:spLocks noGrp="1"/>
          </p:cNvSpPr>
          <p:nvPr>
            <p:ph type="dt" sz="half" idx="10"/>
          </p:nvPr>
        </p:nvSpPr>
        <p:spPr/>
        <p:txBody>
          <a:bodyPr/>
          <a:lstStyle/>
          <a:p>
            <a:fld id="{565BD0FF-79BE-4D3E-B9DD-28225616AEE0}"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25</a:t>
            </a:fld>
            <a:endParaRPr lang="nb-NO" dirty="0">
              <a:solidFill>
                <a:srgbClr val="000000">
                  <a:lumMod val="85000"/>
                  <a:lumOff val="15000"/>
                </a:srgbClr>
              </a:solidFill>
            </a:endParaRPr>
          </a:p>
        </p:txBody>
      </p:sp>
      <p:sp>
        <p:nvSpPr>
          <p:cNvPr id="6" name="Plassholder for innhold 5"/>
          <p:cNvSpPr>
            <a:spLocks noGrp="1"/>
          </p:cNvSpPr>
          <p:nvPr>
            <p:ph idx="15"/>
          </p:nvPr>
        </p:nvSpPr>
        <p:spPr/>
        <p:txBody>
          <a:bodyPr/>
          <a:lstStyle/>
          <a:p>
            <a:r>
              <a:rPr lang="nb-NO" dirty="0" smtClean="0"/>
              <a:t>Veksten innenfor industrien stagnerer</a:t>
            </a:r>
            <a:endParaRPr lang="nb-NO" dirty="0"/>
          </a:p>
        </p:txBody>
      </p:sp>
      <p:sp>
        <p:nvSpPr>
          <p:cNvPr id="7" name="Plassholder for innhold 6"/>
          <p:cNvSpPr>
            <a:spLocks noGrp="1"/>
          </p:cNvSpPr>
          <p:nvPr>
            <p:ph idx="16"/>
          </p:nvPr>
        </p:nvSpPr>
        <p:spPr/>
        <p:txBody>
          <a:bodyPr/>
          <a:lstStyle/>
          <a:p>
            <a:endParaRPr lang="nb-NO" dirty="0"/>
          </a:p>
        </p:txBody>
      </p:sp>
      <p:sp>
        <p:nvSpPr>
          <p:cNvPr id="12" name="Rektangel 11"/>
          <p:cNvSpPr/>
          <p:nvPr/>
        </p:nvSpPr>
        <p:spPr>
          <a:xfrm>
            <a:off x="539552" y="5983784"/>
            <a:ext cx="4396396" cy="276999"/>
          </a:xfrm>
          <a:prstGeom prst="rect">
            <a:avLst/>
          </a:prstGeom>
        </p:spPr>
        <p:txBody>
          <a:bodyPr wrap="none">
            <a:spAutoFit/>
          </a:bodyPr>
          <a:lstStyle/>
          <a:p>
            <a:r>
              <a:rPr lang="nb-NO" sz="1200" dirty="0" smtClean="0">
                <a:solidFill>
                  <a:srgbClr val="000000"/>
                </a:solidFill>
              </a:rPr>
              <a:t>Kilde: Statistisk sentralbyrå. Volumindeks 2013 = 100</a:t>
            </a:r>
            <a:endParaRPr lang="nb-NO" sz="1200" dirty="0">
              <a:solidFill>
                <a:srgbClr val="000000"/>
              </a:solidFill>
            </a:endParaRPr>
          </a:p>
        </p:txBody>
      </p:sp>
      <p:sp>
        <p:nvSpPr>
          <p:cNvPr id="13" name="Rektangel 12"/>
          <p:cNvSpPr/>
          <p:nvPr/>
        </p:nvSpPr>
        <p:spPr>
          <a:xfrm>
            <a:off x="516674" y="6208434"/>
            <a:ext cx="1263487" cy="276999"/>
          </a:xfrm>
          <a:prstGeom prst="rect">
            <a:avLst/>
          </a:prstGeom>
        </p:spPr>
        <p:txBody>
          <a:bodyPr wrap="none">
            <a:spAutoFit/>
          </a:bodyPr>
          <a:lstStyle/>
          <a:p>
            <a:pPr>
              <a:spcBef>
                <a:spcPct val="50000"/>
              </a:spcBef>
            </a:pPr>
            <a:r>
              <a:rPr lang="nb-NO" sz="1200" dirty="0" smtClean="0">
                <a:solidFill>
                  <a:srgbClr val="000000"/>
                </a:solidFill>
              </a:rPr>
              <a:t>)* Hele Norge</a:t>
            </a:r>
            <a:endParaRPr lang="nb-NO" sz="1200" dirty="0">
              <a:solidFill>
                <a:srgbClr val="000000"/>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2670983437"/>
              </p:ext>
            </p:extLst>
          </p:nvPr>
        </p:nvGraphicFramePr>
        <p:xfrm>
          <a:off x="1265238" y="1793875"/>
          <a:ext cx="6754812" cy="4238625"/>
        </p:xfrm>
        <a:graphic>
          <a:graphicData uri="http://schemas.openxmlformats.org/presentationml/2006/ole">
            <mc:AlternateContent xmlns:mc="http://schemas.openxmlformats.org/markup-compatibility/2006">
              <mc:Choice xmlns:v="urn:schemas-microsoft-com:vml" Requires="v">
                <p:oleObj spid="_x0000_s279558" name="Regneark" r:id="rId3" imgW="4562559" imgH="3095755" progId="Excel.Sheet.8">
                  <p:link updateAutomatic="1"/>
                </p:oleObj>
              </mc:Choice>
              <mc:Fallback>
                <p:oleObj name="Regneark" r:id="rId3" imgW="4562559" imgH="3095755" progId="Excel.Sheet.8">
                  <p:link updateAutomatic="1"/>
                  <p:pic>
                    <p:nvPicPr>
                      <p:cNvPr id="0" name=""/>
                      <p:cNvPicPr/>
                      <p:nvPr/>
                    </p:nvPicPr>
                    <p:blipFill>
                      <a:blip r:embed="rId4"/>
                      <a:stretch>
                        <a:fillRect/>
                      </a:stretch>
                    </p:blipFill>
                    <p:spPr>
                      <a:xfrm>
                        <a:off x="1265238" y="1793875"/>
                        <a:ext cx="6754812" cy="4238625"/>
                      </a:xfrm>
                      <a:prstGeom prst="rect">
                        <a:avLst/>
                      </a:prstGeom>
                    </p:spPr>
                  </p:pic>
                </p:oleObj>
              </mc:Fallback>
            </mc:AlternateContent>
          </a:graphicData>
        </a:graphic>
      </p:graphicFrame>
    </p:spTree>
    <p:extLst>
      <p:ext uri="{BB962C8B-B14F-4D97-AF65-F5344CB8AC3E}">
        <p14:creationId xmlns:p14="http://schemas.microsoft.com/office/powerpoint/2010/main" val="36067894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768" y="473542"/>
            <a:ext cx="2558056" cy="296842"/>
          </a:xfrm>
        </p:spPr>
        <p:txBody>
          <a:bodyPr/>
          <a:lstStyle/>
          <a:p>
            <a:endParaRPr lang="nb-NO" dirty="0"/>
          </a:p>
        </p:txBody>
      </p:sp>
      <p:sp>
        <p:nvSpPr>
          <p:cNvPr id="3" name="Plassholder for dato 2"/>
          <p:cNvSpPr>
            <a:spLocks noGrp="1"/>
          </p:cNvSpPr>
          <p:nvPr>
            <p:ph type="dt" sz="half" idx="10"/>
          </p:nvPr>
        </p:nvSpPr>
        <p:spPr/>
        <p:txBody>
          <a:bodyPr/>
          <a:lstStyle/>
          <a:p>
            <a:fld id="{F55192D2-54C1-4B35-BE03-F75C6390DFD9}"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26</a:t>
            </a:fld>
            <a:endParaRPr lang="nb-NO" dirty="0">
              <a:solidFill>
                <a:srgbClr val="000000">
                  <a:lumMod val="85000"/>
                  <a:lumOff val="15000"/>
                </a:srgbClr>
              </a:solidFill>
            </a:endParaRPr>
          </a:p>
        </p:txBody>
      </p:sp>
      <p:sp>
        <p:nvSpPr>
          <p:cNvPr id="6" name="Plassholder for innhold 5"/>
          <p:cNvSpPr>
            <a:spLocks noGrp="1"/>
          </p:cNvSpPr>
          <p:nvPr>
            <p:ph idx="15"/>
          </p:nvPr>
        </p:nvSpPr>
        <p:spPr>
          <a:xfrm>
            <a:off x="432112" y="836713"/>
            <a:ext cx="8711888" cy="504056"/>
          </a:xfrm>
        </p:spPr>
        <p:txBody>
          <a:bodyPr/>
          <a:lstStyle/>
          <a:p>
            <a:r>
              <a:rPr lang="nb-NO" dirty="0" smtClean="0"/>
              <a:t>Moderat vekst innenfor privat tjenesteyting </a:t>
            </a:r>
            <a:endParaRPr lang="nb-NO" dirty="0"/>
          </a:p>
        </p:txBody>
      </p:sp>
      <p:sp>
        <p:nvSpPr>
          <p:cNvPr id="7" name="Plassholder for innhold 6"/>
          <p:cNvSpPr>
            <a:spLocks noGrp="1"/>
          </p:cNvSpPr>
          <p:nvPr>
            <p:ph idx="16"/>
          </p:nvPr>
        </p:nvSpPr>
        <p:spPr/>
        <p:txBody>
          <a:bodyPr/>
          <a:lstStyle/>
          <a:p>
            <a:endParaRPr lang="nb-NO" dirty="0"/>
          </a:p>
        </p:txBody>
      </p:sp>
      <p:sp>
        <p:nvSpPr>
          <p:cNvPr id="8" name="Rektangel 7"/>
          <p:cNvSpPr/>
          <p:nvPr/>
        </p:nvSpPr>
        <p:spPr>
          <a:xfrm>
            <a:off x="539552" y="6093296"/>
            <a:ext cx="4452501" cy="276999"/>
          </a:xfrm>
          <a:prstGeom prst="rect">
            <a:avLst/>
          </a:prstGeom>
        </p:spPr>
        <p:txBody>
          <a:bodyPr wrap="none">
            <a:spAutoFit/>
          </a:bodyPr>
          <a:lstStyle/>
          <a:p>
            <a:r>
              <a:rPr lang="nb-NO" sz="1200" dirty="0" smtClean="0">
                <a:solidFill>
                  <a:srgbClr val="000000"/>
                </a:solidFill>
              </a:rPr>
              <a:t>Kilde: Statistisk sentralbyrå. Volumindeks 2013 = 100.</a:t>
            </a:r>
            <a:endParaRPr lang="nb-NO" sz="1200" dirty="0">
              <a:solidFill>
                <a:srgbClr val="000000"/>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437823863"/>
              </p:ext>
            </p:extLst>
          </p:nvPr>
        </p:nvGraphicFramePr>
        <p:xfrm>
          <a:off x="1265238" y="1797050"/>
          <a:ext cx="6754812" cy="4219575"/>
        </p:xfrm>
        <a:graphic>
          <a:graphicData uri="http://schemas.openxmlformats.org/presentationml/2006/ole">
            <mc:AlternateContent xmlns:mc="http://schemas.openxmlformats.org/markup-compatibility/2006">
              <mc:Choice xmlns:v="urn:schemas-microsoft-com:vml" Requires="v">
                <p:oleObj spid="_x0000_s278534" name="Regneark" r:id="rId3" imgW="4562559" imgH="3210042" progId="Excel.Sheet.8">
                  <p:link updateAutomatic="1"/>
                </p:oleObj>
              </mc:Choice>
              <mc:Fallback>
                <p:oleObj name="Regneark" r:id="rId3" imgW="4562559" imgH="3210042" progId="Excel.Sheet.8">
                  <p:link updateAutomatic="1"/>
                  <p:pic>
                    <p:nvPicPr>
                      <p:cNvPr id="0" name=""/>
                      <p:cNvPicPr/>
                      <p:nvPr/>
                    </p:nvPicPr>
                    <p:blipFill>
                      <a:blip r:embed="rId4"/>
                      <a:stretch>
                        <a:fillRect/>
                      </a:stretch>
                    </p:blipFill>
                    <p:spPr>
                      <a:xfrm>
                        <a:off x="1265238" y="1797050"/>
                        <a:ext cx="6754812" cy="4219575"/>
                      </a:xfrm>
                      <a:prstGeom prst="rect">
                        <a:avLst/>
                      </a:prstGeom>
                    </p:spPr>
                  </p:pic>
                </p:oleObj>
              </mc:Fallback>
            </mc:AlternateContent>
          </a:graphicData>
        </a:graphic>
      </p:graphicFrame>
    </p:spTree>
    <p:extLst>
      <p:ext uri="{BB962C8B-B14F-4D97-AF65-F5344CB8AC3E}">
        <p14:creationId xmlns:p14="http://schemas.microsoft.com/office/powerpoint/2010/main" val="38470140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768" y="473542"/>
            <a:ext cx="2774080" cy="296842"/>
          </a:xfrm>
        </p:spPr>
        <p:txBody>
          <a:bodyPr/>
          <a:lstStyle/>
          <a:p>
            <a:endParaRPr lang="nb-NO" dirty="0"/>
          </a:p>
        </p:txBody>
      </p:sp>
      <p:sp>
        <p:nvSpPr>
          <p:cNvPr id="3" name="Plassholder for dato 2"/>
          <p:cNvSpPr>
            <a:spLocks noGrp="1"/>
          </p:cNvSpPr>
          <p:nvPr>
            <p:ph type="dt" sz="half" idx="10"/>
          </p:nvPr>
        </p:nvSpPr>
        <p:spPr/>
        <p:txBody>
          <a:bodyPr/>
          <a:lstStyle/>
          <a:p>
            <a:fld id="{D042C258-0756-45BA-B667-0BD5E2F08C96}"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27</a:t>
            </a:fld>
            <a:endParaRPr lang="nb-NO" dirty="0">
              <a:solidFill>
                <a:srgbClr val="000000">
                  <a:lumMod val="85000"/>
                  <a:lumOff val="15000"/>
                </a:srgbClr>
              </a:solidFill>
            </a:endParaRPr>
          </a:p>
        </p:txBody>
      </p:sp>
      <p:sp>
        <p:nvSpPr>
          <p:cNvPr id="6" name="Plassholder for innhold 5"/>
          <p:cNvSpPr>
            <a:spLocks noGrp="1"/>
          </p:cNvSpPr>
          <p:nvPr>
            <p:ph idx="15"/>
          </p:nvPr>
        </p:nvSpPr>
        <p:spPr/>
        <p:txBody>
          <a:bodyPr/>
          <a:lstStyle/>
          <a:p>
            <a:r>
              <a:rPr lang="nb-NO" dirty="0" smtClean="0"/>
              <a:t>Det samme gjelder offentlig tjenesteyting</a:t>
            </a:r>
            <a:endParaRPr lang="nb-NO" dirty="0"/>
          </a:p>
        </p:txBody>
      </p:sp>
      <p:sp>
        <p:nvSpPr>
          <p:cNvPr id="7" name="Plassholder for innhold 6"/>
          <p:cNvSpPr>
            <a:spLocks noGrp="1"/>
          </p:cNvSpPr>
          <p:nvPr>
            <p:ph idx="16"/>
          </p:nvPr>
        </p:nvSpPr>
        <p:spPr/>
        <p:txBody>
          <a:bodyPr/>
          <a:lstStyle/>
          <a:p>
            <a:endParaRPr lang="nb-NO"/>
          </a:p>
        </p:txBody>
      </p:sp>
      <p:sp>
        <p:nvSpPr>
          <p:cNvPr id="8" name="Rektangel 7"/>
          <p:cNvSpPr/>
          <p:nvPr/>
        </p:nvSpPr>
        <p:spPr>
          <a:xfrm>
            <a:off x="536178" y="6093296"/>
            <a:ext cx="4396396" cy="276999"/>
          </a:xfrm>
          <a:prstGeom prst="rect">
            <a:avLst/>
          </a:prstGeom>
        </p:spPr>
        <p:txBody>
          <a:bodyPr wrap="none">
            <a:spAutoFit/>
          </a:bodyPr>
          <a:lstStyle/>
          <a:p>
            <a:r>
              <a:rPr lang="nb-NO" sz="1200" dirty="0" smtClean="0">
                <a:solidFill>
                  <a:srgbClr val="000000"/>
                </a:solidFill>
              </a:rPr>
              <a:t>Kilde: Statistisk sentralbyrå. Volumindeks 2013 = 100</a:t>
            </a:r>
            <a:endParaRPr lang="nb-NO" sz="1200" dirty="0">
              <a:solidFill>
                <a:srgbClr val="000000"/>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2713003248"/>
              </p:ext>
            </p:extLst>
          </p:nvPr>
        </p:nvGraphicFramePr>
        <p:xfrm>
          <a:off x="1250106" y="1673166"/>
          <a:ext cx="6768753" cy="4329071"/>
        </p:xfrm>
        <a:graphic>
          <a:graphicData uri="http://schemas.openxmlformats.org/presentationml/2006/ole">
            <mc:AlternateContent xmlns:mc="http://schemas.openxmlformats.org/markup-compatibility/2006">
              <mc:Choice xmlns:v="urn:schemas-microsoft-com:vml" Requires="v">
                <p:oleObj spid="_x0000_s277510" name="Regneark" r:id="rId3" imgW="4570603" imgH="3188044" progId="Excel.Sheet.8">
                  <p:link updateAutomatic="1"/>
                </p:oleObj>
              </mc:Choice>
              <mc:Fallback>
                <p:oleObj name="Regneark" r:id="rId3" imgW="4570603" imgH="3188044" progId="Excel.Sheet.8">
                  <p:link updateAutomatic="1"/>
                  <p:pic>
                    <p:nvPicPr>
                      <p:cNvPr id="0" name=""/>
                      <p:cNvPicPr/>
                      <p:nvPr/>
                    </p:nvPicPr>
                    <p:blipFill>
                      <a:blip r:embed="rId4"/>
                      <a:stretch>
                        <a:fillRect/>
                      </a:stretch>
                    </p:blipFill>
                    <p:spPr>
                      <a:xfrm>
                        <a:off x="1250106" y="1673166"/>
                        <a:ext cx="6768753" cy="4329071"/>
                      </a:xfrm>
                      <a:prstGeom prst="rect">
                        <a:avLst/>
                      </a:prstGeom>
                    </p:spPr>
                  </p:pic>
                </p:oleObj>
              </mc:Fallback>
            </mc:AlternateContent>
          </a:graphicData>
        </a:graphic>
      </p:graphicFrame>
    </p:spTree>
    <p:extLst>
      <p:ext uri="{BB962C8B-B14F-4D97-AF65-F5344CB8AC3E}">
        <p14:creationId xmlns:p14="http://schemas.microsoft.com/office/powerpoint/2010/main" val="23670436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3</a:t>
            </a:fld>
            <a:endParaRPr lang="nb-NO" dirty="0">
              <a:solidFill>
                <a:srgbClr val="000000">
                  <a:lumMod val="85000"/>
                  <a:lumOff val="15000"/>
                </a:srgbClr>
              </a:solidFill>
            </a:endParaRPr>
          </a:p>
        </p:txBody>
      </p:sp>
      <p:sp>
        <p:nvSpPr>
          <p:cNvPr id="7" name="Plassholder for innhold 6"/>
          <p:cNvSpPr>
            <a:spLocks noGrp="1"/>
          </p:cNvSpPr>
          <p:nvPr>
            <p:ph idx="16"/>
          </p:nvPr>
        </p:nvSpPr>
        <p:spPr>
          <a:xfrm>
            <a:off x="430022" y="1313336"/>
            <a:ext cx="8424614" cy="504056"/>
          </a:xfrm>
        </p:spPr>
        <p:txBody>
          <a:bodyPr/>
          <a:lstStyle/>
          <a:p>
            <a:r>
              <a:rPr lang="nb-NO" dirty="0" smtClean="0"/>
              <a:t>De neste større renteendringene vil imidlertid være opp</a:t>
            </a:r>
            <a:endParaRPr lang="nb-NO" dirty="0"/>
          </a:p>
        </p:txBody>
      </p:sp>
      <p:graphicFrame>
        <p:nvGraphicFramePr>
          <p:cNvPr id="8" name="Objekt 7"/>
          <p:cNvGraphicFramePr>
            <a:graphicFrameLocks noChangeAspect="1"/>
          </p:cNvGraphicFramePr>
          <p:nvPr>
            <p:extLst>
              <p:ext uri="{D42A27DB-BD31-4B8C-83A1-F6EECF244321}">
                <p14:modId xmlns:p14="http://schemas.microsoft.com/office/powerpoint/2010/main" val="1624933707"/>
              </p:ext>
            </p:extLst>
          </p:nvPr>
        </p:nvGraphicFramePr>
        <p:xfrm>
          <a:off x="539553" y="2108516"/>
          <a:ext cx="4464496" cy="4200804"/>
        </p:xfrm>
        <a:graphic>
          <a:graphicData uri="http://schemas.openxmlformats.org/presentationml/2006/ole">
            <mc:AlternateContent xmlns:mc="http://schemas.openxmlformats.org/markup-compatibility/2006">
              <mc:Choice xmlns:v="urn:schemas-microsoft-com:vml" Requires="v">
                <p:oleObj spid="_x0000_s262212" name="Macrobond document" r:id="rId4" imgW="11282574" imgH="6839712" progId="Mbnd.mbnd">
                  <p:embed/>
                </p:oleObj>
              </mc:Choice>
              <mc:Fallback>
                <p:oleObj name="Macrobond document" r:id="rId4" imgW="11282574" imgH="6839712" progId="Mbnd.mbnd">
                  <p:embed/>
                  <p:pic>
                    <p:nvPicPr>
                      <p:cNvPr id="0" name=""/>
                      <p:cNvPicPr/>
                      <p:nvPr/>
                    </p:nvPicPr>
                    <p:blipFill>
                      <a:blip r:embed="rId5"/>
                      <a:stretch>
                        <a:fillRect/>
                      </a:stretch>
                    </p:blipFill>
                    <p:spPr>
                      <a:xfrm>
                        <a:off x="539553" y="2108516"/>
                        <a:ext cx="4464496" cy="4200804"/>
                      </a:xfrm>
                      <a:prstGeom prst="rect">
                        <a:avLst/>
                      </a:prstGeom>
                    </p:spPr>
                  </p:pic>
                </p:oleObj>
              </mc:Fallback>
            </mc:AlternateContent>
          </a:graphicData>
        </a:graphic>
      </p:graphicFrame>
      <p:sp>
        <p:nvSpPr>
          <p:cNvPr id="5" name="Plassholder for innhold 4"/>
          <p:cNvSpPr>
            <a:spLocks noGrp="1"/>
          </p:cNvSpPr>
          <p:nvPr>
            <p:ph idx="15"/>
          </p:nvPr>
        </p:nvSpPr>
        <p:spPr/>
        <p:txBody>
          <a:bodyPr/>
          <a:lstStyle/>
          <a:p>
            <a:r>
              <a:rPr lang="nb-NO" dirty="0" smtClean="0"/>
              <a:t>Det globale rentenivået vil holde seg lavt</a:t>
            </a:r>
            <a:endParaRPr lang="nb-NO" dirty="0"/>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6319" y="2060848"/>
            <a:ext cx="343812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73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2EF5B0A4-0657-4BC2-8738-E7759BAD55FE}" type="datetime1">
              <a:rPr lang="nb-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4</a:t>
            </a:fld>
            <a:endParaRPr lang="nb-NO" dirty="0">
              <a:solidFill>
                <a:srgbClr val="000000">
                  <a:lumMod val="85000"/>
                  <a:lumOff val="15000"/>
                </a:srgbClr>
              </a:solidFill>
            </a:endParaRPr>
          </a:p>
        </p:txBody>
      </p:sp>
      <p:sp>
        <p:nvSpPr>
          <p:cNvPr id="6" name="Plassholder for innhold 5"/>
          <p:cNvSpPr>
            <a:spLocks noGrp="1"/>
          </p:cNvSpPr>
          <p:nvPr>
            <p:ph idx="15"/>
          </p:nvPr>
        </p:nvSpPr>
        <p:spPr>
          <a:xfrm>
            <a:off x="432112" y="836712"/>
            <a:ext cx="8424614" cy="2806601"/>
          </a:xfrm>
        </p:spPr>
        <p:txBody>
          <a:bodyPr/>
          <a:lstStyle/>
          <a:p>
            <a:r>
              <a:rPr lang="nb-NO" dirty="0" smtClean="0"/>
              <a:t>De langsiktige rentene har også bunnet ut</a:t>
            </a:r>
            <a:endParaRPr lang="nb-NO" dirty="0"/>
          </a:p>
        </p:txBody>
      </p:sp>
      <p:graphicFrame>
        <p:nvGraphicFramePr>
          <p:cNvPr id="5" name="Objekt 4"/>
          <p:cNvGraphicFramePr>
            <a:graphicFrameLocks noChangeAspect="1"/>
          </p:cNvGraphicFramePr>
          <p:nvPr>
            <p:extLst>
              <p:ext uri="{D42A27DB-BD31-4B8C-83A1-F6EECF244321}">
                <p14:modId xmlns:p14="http://schemas.microsoft.com/office/powerpoint/2010/main" val="3628433563"/>
              </p:ext>
            </p:extLst>
          </p:nvPr>
        </p:nvGraphicFramePr>
        <p:xfrm>
          <a:off x="1135083" y="2105801"/>
          <a:ext cx="6749286" cy="4176464"/>
        </p:xfrm>
        <a:graphic>
          <a:graphicData uri="http://schemas.openxmlformats.org/presentationml/2006/ole">
            <mc:AlternateContent xmlns:mc="http://schemas.openxmlformats.org/markup-compatibility/2006">
              <mc:Choice xmlns:v="urn:schemas-microsoft-com:vml" Requires="v">
                <p:oleObj spid="_x0000_s272433" name="Macrobond document" r:id="rId4" imgW="11282574" imgH="6839712" progId="Mbnd.mbnd">
                  <p:embed/>
                </p:oleObj>
              </mc:Choice>
              <mc:Fallback>
                <p:oleObj name="Macrobond document" r:id="rId4" imgW="11282574" imgH="6839712" progId="Mbnd.mbnd">
                  <p:embed/>
                  <p:pic>
                    <p:nvPicPr>
                      <p:cNvPr id="0" name=""/>
                      <p:cNvPicPr/>
                      <p:nvPr/>
                    </p:nvPicPr>
                    <p:blipFill>
                      <a:blip r:embed="rId5"/>
                      <a:stretch>
                        <a:fillRect/>
                      </a:stretch>
                    </p:blipFill>
                    <p:spPr>
                      <a:xfrm>
                        <a:off x="1135083" y="2105801"/>
                        <a:ext cx="6749286" cy="4176464"/>
                      </a:xfrm>
                      <a:prstGeom prst="rect">
                        <a:avLst/>
                      </a:prstGeom>
                    </p:spPr>
                  </p:pic>
                </p:oleObj>
              </mc:Fallback>
            </mc:AlternateContent>
          </a:graphicData>
        </a:graphic>
      </p:graphicFrame>
    </p:spTree>
    <p:extLst>
      <p:ext uri="{BB962C8B-B14F-4D97-AF65-F5344CB8AC3E}">
        <p14:creationId xmlns:p14="http://schemas.microsoft.com/office/powerpoint/2010/main" val="1281304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D699F6A1-1898-4A50-932D-17D208B5E557}"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5</a:t>
            </a:fld>
            <a:endParaRPr lang="nb-NO" dirty="0">
              <a:solidFill>
                <a:srgbClr val="000000">
                  <a:lumMod val="85000"/>
                  <a:lumOff val="15000"/>
                </a:srgbClr>
              </a:solidFill>
            </a:endParaRPr>
          </a:p>
        </p:txBody>
      </p:sp>
      <p:sp>
        <p:nvSpPr>
          <p:cNvPr id="6" name="Plassholder for innhold 5"/>
          <p:cNvSpPr>
            <a:spLocks noGrp="1"/>
          </p:cNvSpPr>
          <p:nvPr>
            <p:ph idx="15"/>
          </p:nvPr>
        </p:nvSpPr>
        <p:spPr>
          <a:xfrm>
            <a:off x="433244" y="836713"/>
            <a:ext cx="8748464" cy="504056"/>
          </a:xfrm>
        </p:spPr>
        <p:txBody>
          <a:bodyPr/>
          <a:lstStyle/>
          <a:p>
            <a:r>
              <a:rPr lang="nb-NO" dirty="0" smtClean="0"/>
              <a:t>Veksten i verdensøkonomien er intakt </a:t>
            </a:r>
            <a:endParaRPr lang="nb-NO" dirty="0"/>
          </a:p>
        </p:txBody>
      </p:sp>
      <p:graphicFrame>
        <p:nvGraphicFramePr>
          <p:cNvPr id="8" name="Objekt 7"/>
          <p:cNvGraphicFramePr>
            <a:graphicFrameLocks noChangeAspect="1"/>
          </p:cNvGraphicFramePr>
          <p:nvPr>
            <p:extLst>
              <p:ext uri="{D42A27DB-BD31-4B8C-83A1-F6EECF244321}">
                <p14:modId xmlns:p14="http://schemas.microsoft.com/office/powerpoint/2010/main" val="1061645924"/>
              </p:ext>
            </p:extLst>
          </p:nvPr>
        </p:nvGraphicFramePr>
        <p:xfrm>
          <a:off x="467544" y="2060848"/>
          <a:ext cx="5184576" cy="4185010"/>
        </p:xfrm>
        <a:graphic>
          <a:graphicData uri="http://schemas.openxmlformats.org/presentationml/2006/ole">
            <mc:AlternateContent xmlns:mc="http://schemas.openxmlformats.org/markup-compatibility/2006">
              <mc:Choice xmlns:v="urn:schemas-microsoft-com:vml" Requires="v">
                <p:oleObj spid="_x0000_s266305" name="Macrobond document" r:id="rId4" imgW="11282574" imgH="6839712" progId="Mbnd.mbnd">
                  <p:embed/>
                </p:oleObj>
              </mc:Choice>
              <mc:Fallback>
                <p:oleObj name="Macrobond document" r:id="rId4" imgW="11282574" imgH="6839712" progId="Mbnd.mbnd">
                  <p:embed/>
                  <p:pic>
                    <p:nvPicPr>
                      <p:cNvPr id="0" name=""/>
                      <p:cNvPicPr/>
                      <p:nvPr/>
                    </p:nvPicPr>
                    <p:blipFill>
                      <a:blip r:embed="rId5"/>
                      <a:stretch>
                        <a:fillRect/>
                      </a:stretch>
                    </p:blipFill>
                    <p:spPr>
                      <a:xfrm>
                        <a:off x="467544" y="2060848"/>
                        <a:ext cx="5184576" cy="4185010"/>
                      </a:xfrm>
                      <a:prstGeom prst="rect">
                        <a:avLst/>
                      </a:prstGeom>
                    </p:spPr>
                  </p:pic>
                </p:oleObj>
              </mc:Fallback>
            </mc:AlternateContent>
          </a:graphicData>
        </a:graphic>
      </p:graphicFrame>
      <p:pic>
        <p:nvPicPr>
          <p:cNvPr id="266298" name="Bild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2492896"/>
            <a:ext cx="28273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37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7D07315-F3C5-4A32-A109-2D8F19589BC3}"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6</a:t>
            </a:fld>
            <a:endParaRPr lang="nb-NO" dirty="0">
              <a:solidFill>
                <a:srgbClr val="000000">
                  <a:lumMod val="85000"/>
                  <a:lumOff val="15000"/>
                </a:srgbClr>
              </a:solidFill>
            </a:endParaRPr>
          </a:p>
        </p:txBody>
      </p:sp>
      <p:sp>
        <p:nvSpPr>
          <p:cNvPr id="6" name="Plassholder for innhold 5"/>
          <p:cNvSpPr>
            <a:spLocks noGrp="1"/>
          </p:cNvSpPr>
          <p:nvPr>
            <p:ph idx="15"/>
          </p:nvPr>
        </p:nvSpPr>
        <p:spPr>
          <a:xfrm>
            <a:off x="441539" y="836713"/>
            <a:ext cx="8424614" cy="504056"/>
          </a:xfrm>
        </p:spPr>
        <p:txBody>
          <a:bodyPr/>
          <a:lstStyle/>
          <a:p>
            <a:r>
              <a:rPr lang="nb-NO" dirty="0" smtClean="0"/>
              <a:t>Ledigheten har derfor falt kraftig i flere land</a:t>
            </a:r>
            <a:endParaRPr lang="nb-NO" dirty="0"/>
          </a:p>
        </p:txBody>
      </p:sp>
      <p:graphicFrame>
        <p:nvGraphicFramePr>
          <p:cNvPr id="7" name="Objekt 6"/>
          <p:cNvGraphicFramePr>
            <a:graphicFrameLocks noChangeAspect="1"/>
          </p:cNvGraphicFramePr>
          <p:nvPr>
            <p:extLst>
              <p:ext uri="{D42A27DB-BD31-4B8C-83A1-F6EECF244321}">
                <p14:modId xmlns:p14="http://schemas.microsoft.com/office/powerpoint/2010/main" val="1548420443"/>
              </p:ext>
            </p:extLst>
          </p:nvPr>
        </p:nvGraphicFramePr>
        <p:xfrm>
          <a:off x="539552" y="2109788"/>
          <a:ext cx="4968552" cy="4176712"/>
        </p:xfrm>
        <a:graphic>
          <a:graphicData uri="http://schemas.openxmlformats.org/presentationml/2006/ole">
            <mc:AlternateContent xmlns:mc="http://schemas.openxmlformats.org/markup-compatibility/2006">
              <mc:Choice xmlns:v="urn:schemas-microsoft-com:vml" Requires="v">
                <p:oleObj spid="_x0000_s273459" name="Macrobond document" r:id="rId4" imgW="11282574" imgH="6839712" progId="Mbnd.mbnd">
                  <p:embed/>
                </p:oleObj>
              </mc:Choice>
              <mc:Fallback>
                <p:oleObj name="Macrobond document" r:id="rId4" imgW="11282574" imgH="6839712" progId="Mbnd.mbnd">
                  <p:embed/>
                  <p:pic>
                    <p:nvPicPr>
                      <p:cNvPr id="0" name=""/>
                      <p:cNvPicPr/>
                      <p:nvPr/>
                    </p:nvPicPr>
                    <p:blipFill>
                      <a:blip r:embed="rId5"/>
                      <a:stretch>
                        <a:fillRect/>
                      </a:stretch>
                    </p:blipFill>
                    <p:spPr>
                      <a:xfrm>
                        <a:off x="539552" y="2109788"/>
                        <a:ext cx="4968552" cy="4176712"/>
                      </a:xfrm>
                      <a:prstGeom prst="rect">
                        <a:avLst/>
                      </a:prstGeom>
                    </p:spPr>
                  </p:pic>
                </p:oleObj>
              </mc:Fallback>
            </mc:AlternateContent>
          </a:graphicData>
        </a:graphic>
      </p:graphicFrame>
      <p:sp>
        <p:nvSpPr>
          <p:cNvPr id="8" name="Plassholder for innhold 6"/>
          <p:cNvSpPr>
            <a:spLocks noGrp="1"/>
          </p:cNvSpPr>
          <p:nvPr>
            <p:ph idx="16"/>
          </p:nvPr>
        </p:nvSpPr>
        <p:spPr>
          <a:xfrm>
            <a:off x="420497" y="1313336"/>
            <a:ext cx="8424614" cy="504056"/>
          </a:xfrm>
        </p:spPr>
        <p:txBody>
          <a:bodyPr/>
          <a:lstStyle/>
          <a:p>
            <a:r>
              <a:rPr lang="nb-NO" dirty="0" smtClean="0"/>
              <a:t>Dette trekker i retning av høyere internasjonale og dermed norske renter</a:t>
            </a:r>
            <a:endParaRPr lang="nb-NO" dirty="0"/>
          </a:p>
        </p:txBody>
      </p:sp>
      <p:pic>
        <p:nvPicPr>
          <p:cNvPr id="273452" name="Picture 44" descr="https://qzprod.files.wordpress.com/2015/01/european-unemployment-rates-portugal-italy-ireland-greece-spain-eurozone_chartbuilder.png?w=6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2492896"/>
            <a:ext cx="2973313" cy="30243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3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7D07315-F3C5-4A32-A109-2D8F19589BC3}"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7</a:t>
            </a:fld>
            <a:endParaRPr lang="nb-NO" dirty="0">
              <a:solidFill>
                <a:srgbClr val="000000">
                  <a:lumMod val="85000"/>
                  <a:lumOff val="15000"/>
                </a:srgbClr>
              </a:solidFill>
            </a:endParaRPr>
          </a:p>
        </p:txBody>
      </p:sp>
      <p:sp>
        <p:nvSpPr>
          <p:cNvPr id="6" name="Plassholder for innhold 5"/>
          <p:cNvSpPr>
            <a:spLocks noGrp="1"/>
          </p:cNvSpPr>
          <p:nvPr>
            <p:ph idx="15"/>
          </p:nvPr>
        </p:nvSpPr>
        <p:spPr>
          <a:xfrm>
            <a:off x="441539" y="836713"/>
            <a:ext cx="8424614" cy="504056"/>
          </a:xfrm>
        </p:spPr>
        <p:txBody>
          <a:bodyPr/>
          <a:lstStyle/>
          <a:p>
            <a:r>
              <a:rPr lang="nb-NO" dirty="0" smtClean="0"/>
              <a:t>Veksten i Kina utgjør imidlertid en risiko</a:t>
            </a:r>
            <a:endParaRPr lang="nb-NO" dirty="0"/>
          </a:p>
        </p:txBody>
      </p:sp>
      <p:sp>
        <p:nvSpPr>
          <p:cNvPr id="8" name="Plassholder for innhold 6"/>
          <p:cNvSpPr>
            <a:spLocks noGrp="1"/>
          </p:cNvSpPr>
          <p:nvPr>
            <p:ph idx="16"/>
          </p:nvPr>
        </p:nvSpPr>
        <p:spPr>
          <a:xfrm>
            <a:off x="420497" y="1313336"/>
            <a:ext cx="8424614" cy="504056"/>
          </a:xfrm>
        </p:spPr>
        <p:txBody>
          <a:bodyPr/>
          <a:lstStyle/>
          <a:p>
            <a:r>
              <a:rPr lang="nb-NO" dirty="0" smtClean="0"/>
              <a:t>Lavere vekst i Kina kan utsette internasjonale renteøkninger</a:t>
            </a:r>
            <a:endParaRPr lang="nb-NO" dirty="0"/>
          </a:p>
        </p:txBody>
      </p:sp>
      <p:graphicFrame>
        <p:nvGraphicFramePr>
          <p:cNvPr id="5" name="Objekt 4"/>
          <p:cNvGraphicFramePr>
            <a:graphicFrameLocks noChangeAspect="1"/>
          </p:cNvGraphicFramePr>
          <p:nvPr>
            <p:extLst>
              <p:ext uri="{D42A27DB-BD31-4B8C-83A1-F6EECF244321}">
                <p14:modId xmlns:p14="http://schemas.microsoft.com/office/powerpoint/2010/main" val="3089916474"/>
              </p:ext>
            </p:extLst>
          </p:nvPr>
        </p:nvGraphicFramePr>
        <p:xfrm>
          <a:off x="1178099" y="2103140"/>
          <a:ext cx="6806852" cy="4206180"/>
        </p:xfrm>
        <a:graphic>
          <a:graphicData uri="http://schemas.openxmlformats.org/presentationml/2006/ole">
            <mc:AlternateContent xmlns:mc="http://schemas.openxmlformats.org/markup-compatibility/2006">
              <mc:Choice xmlns:v="urn:schemas-microsoft-com:vml" Requires="v">
                <p:oleObj spid="_x0000_s274463" name="Macrobond document" r:id="rId4" imgW="11434784" imgH="6839712" progId="Mbnd.mbnd">
                  <p:embed/>
                </p:oleObj>
              </mc:Choice>
              <mc:Fallback>
                <p:oleObj name="Macrobond document" r:id="rId4" imgW="11434784" imgH="6839712" progId="Mbnd.mbnd">
                  <p:embed/>
                  <p:pic>
                    <p:nvPicPr>
                      <p:cNvPr id="0" name=""/>
                      <p:cNvPicPr/>
                      <p:nvPr/>
                    </p:nvPicPr>
                    <p:blipFill>
                      <a:blip r:embed="rId5"/>
                      <a:stretch>
                        <a:fillRect/>
                      </a:stretch>
                    </p:blipFill>
                    <p:spPr>
                      <a:xfrm>
                        <a:off x="1178099" y="2103140"/>
                        <a:ext cx="6806852" cy="4206180"/>
                      </a:xfrm>
                      <a:prstGeom prst="rect">
                        <a:avLst/>
                      </a:prstGeom>
                    </p:spPr>
                  </p:pic>
                </p:oleObj>
              </mc:Fallback>
            </mc:AlternateContent>
          </a:graphicData>
        </a:graphic>
      </p:graphicFrame>
    </p:spTree>
    <p:extLst>
      <p:ext uri="{BB962C8B-B14F-4D97-AF65-F5344CB8AC3E}">
        <p14:creationId xmlns:p14="http://schemas.microsoft.com/office/powerpoint/2010/main" val="232699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D699F6A1-1898-4A50-932D-17D208B5E557}"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8</a:t>
            </a:fld>
            <a:endParaRPr lang="nb-NO" dirty="0">
              <a:solidFill>
                <a:srgbClr val="000000">
                  <a:lumMod val="85000"/>
                  <a:lumOff val="15000"/>
                </a:srgbClr>
              </a:solidFill>
            </a:endParaRPr>
          </a:p>
        </p:txBody>
      </p:sp>
      <p:sp>
        <p:nvSpPr>
          <p:cNvPr id="6" name="Plassholder for innhold 5"/>
          <p:cNvSpPr>
            <a:spLocks noGrp="1"/>
          </p:cNvSpPr>
          <p:nvPr>
            <p:ph idx="15"/>
          </p:nvPr>
        </p:nvSpPr>
        <p:spPr>
          <a:xfrm>
            <a:off x="433244" y="836713"/>
            <a:ext cx="8315220" cy="504056"/>
          </a:xfrm>
        </p:spPr>
        <p:txBody>
          <a:bodyPr/>
          <a:lstStyle/>
          <a:p>
            <a:r>
              <a:rPr lang="nb-NO" dirty="0" smtClean="0"/>
              <a:t>Kronekursen holder seg svak</a:t>
            </a:r>
            <a:endParaRPr lang="nb-NO" dirty="0"/>
          </a:p>
        </p:txBody>
      </p:sp>
      <p:sp>
        <p:nvSpPr>
          <p:cNvPr id="7" name="Plassholder for innhold 6"/>
          <p:cNvSpPr>
            <a:spLocks noGrp="1"/>
          </p:cNvSpPr>
          <p:nvPr>
            <p:ph idx="16"/>
          </p:nvPr>
        </p:nvSpPr>
        <p:spPr>
          <a:xfrm>
            <a:off x="420497" y="1313336"/>
            <a:ext cx="8424614" cy="504056"/>
          </a:xfrm>
        </p:spPr>
        <p:txBody>
          <a:bodyPr/>
          <a:lstStyle/>
          <a:p>
            <a:r>
              <a:rPr lang="nb-NO" dirty="0" smtClean="0"/>
              <a:t>Dette trekker i retning av høyere rente i Norge</a:t>
            </a:r>
            <a:endParaRPr lang="nb-NO" dirty="0"/>
          </a:p>
        </p:txBody>
      </p:sp>
      <p:graphicFrame>
        <p:nvGraphicFramePr>
          <p:cNvPr id="5" name="Objekt 4"/>
          <p:cNvGraphicFramePr>
            <a:graphicFrameLocks noChangeAspect="1"/>
          </p:cNvGraphicFramePr>
          <p:nvPr>
            <p:extLst>
              <p:ext uri="{D42A27DB-BD31-4B8C-83A1-F6EECF244321}">
                <p14:modId xmlns:p14="http://schemas.microsoft.com/office/powerpoint/2010/main" val="823511011"/>
              </p:ext>
            </p:extLst>
          </p:nvPr>
        </p:nvGraphicFramePr>
        <p:xfrm>
          <a:off x="1043608" y="2095500"/>
          <a:ext cx="7109792" cy="4213820"/>
        </p:xfrm>
        <a:graphic>
          <a:graphicData uri="http://schemas.openxmlformats.org/presentationml/2006/ole">
            <mc:AlternateContent xmlns:mc="http://schemas.openxmlformats.org/markup-compatibility/2006">
              <mc:Choice xmlns:v="urn:schemas-microsoft-com:vml" Requires="v">
                <p:oleObj spid="_x0000_s270396" name="Macrobond document" r:id="rId4" imgW="11282574" imgH="6687214" progId="Mbnd.mbnd">
                  <p:embed/>
                </p:oleObj>
              </mc:Choice>
              <mc:Fallback>
                <p:oleObj name="Macrobond document" r:id="rId4" imgW="11282574" imgH="6687214" progId="Mbnd.mbnd">
                  <p:embed/>
                  <p:pic>
                    <p:nvPicPr>
                      <p:cNvPr id="0" name=""/>
                      <p:cNvPicPr/>
                      <p:nvPr/>
                    </p:nvPicPr>
                    <p:blipFill>
                      <a:blip r:embed="rId5"/>
                      <a:stretch>
                        <a:fillRect/>
                      </a:stretch>
                    </p:blipFill>
                    <p:spPr>
                      <a:xfrm>
                        <a:off x="1043608" y="2095500"/>
                        <a:ext cx="7109792" cy="4213820"/>
                      </a:xfrm>
                      <a:prstGeom prst="rect">
                        <a:avLst/>
                      </a:prstGeom>
                    </p:spPr>
                  </p:pic>
                </p:oleObj>
              </mc:Fallback>
            </mc:AlternateContent>
          </a:graphicData>
        </a:graphic>
      </p:graphicFrame>
    </p:spTree>
    <p:extLst>
      <p:ext uri="{BB962C8B-B14F-4D97-AF65-F5344CB8AC3E}">
        <p14:creationId xmlns:p14="http://schemas.microsoft.com/office/powerpoint/2010/main" val="4142343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D699F6A1-1898-4A50-932D-17D208B5E557}" type="datetime1">
              <a:rPr lang="nn-NO" smtClean="0">
                <a:solidFill>
                  <a:srgbClr val="000000">
                    <a:lumMod val="85000"/>
                    <a:lumOff val="15000"/>
                  </a:srgbClr>
                </a:solidFill>
              </a:rPr>
              <a:pPr/>
              <a:t>30.09.2015</a:t>
            </a:fld>
            <a:endParaRPr lang="nb-NO" dirty="0">
              <a:solidFill>
                <a:srgbClr val="000000">
                  <a:lumMod val="85000"/>
                  <a:lumOff val="15000"/>
                </a:srgbClr>
              </a:solidFill>
            </a:endParaRPr>
          </a:p>
        </p:txBody>
      </p:sp>
      <p:sp>
        <p:nvSpPr>
          <p:cNvPr id="4" name="Plassholder for lysbildenummer 3"/>
          <p:cNvSpPr>
            <a:spLocks noGrp="1"/>
          </p:cNvSpPr>
          <p:nvPr>
            <p:ph type="sldNum" sz="quarter" idx="11"/>
          </p:nvPr>
        </p:nvSpPr>
        <p:spPr/>
        <p:txBody>
          <a:bodyPr/>
          <a:lstStyle/>
          <a:p>
            <a:r>
              <a:rPr lang="nb-NO" dirty="0" smtClean="0">
                <a:solidFill>
                  <a:srgbClr val="000000">
                    <a:lumMod val="85000"/>
                    <a:lumOff val="15000"/>
                  </a:srgbClr>
                </a:solidFill>
              </a:rPr>
              <a:t>side </a:t>
            </a:r>
            <a:fld id="{51947A53-3671-480A-B756-B0C610633221}" type="slidenum">
              <a:rPr lang="nb-NO" smtClean="0">
                <a:solidFill>
                  <a:srgbClr val="000000">
                    <a:lumMod val="85000"/>
                    <a:lumOff val="15000"/>
                  </a:srgbClr>
                </a:solidFill>
              </a:rPr>
              <a:pPr/>
              <a:t>9</a:t>
            </a:fld>
            <a:endParaRPr lang="nb-NO" dirty="0">
              <a:solidFill>
                <a:srgbClr val="000000">
                  <a:lumMod val="85000"/>
                  <a:lumOff val="15000"/>
                </a:srgbClr>
              </a:solidFill>
            </a:endParaRPr>
          </a:p>
        </p:txBody>
      </p:sp>
      <p:sp>
        <p:nvSpPr>
          <p:cNvPr id="6" name="Plassholder for innhold 5"/>
          <p:cNvSpPr>
            <a:spLocks noGrp="1"/>
          </p:cNvSpPr>
          <p:nvPr>
            <p:ph idx="15"/>
          </p:nvPr>
        </p:nvSpPr>
        <p:spPr>
          <a:xfrm>
            <a:off x="433244" y="836713"/>
            <a:ext cx="8315220" cy="504056"/>
          </a:xfrm>
        </p:spPr>
        <p:txBody>
          <a:bodyPr/>
          <a:lstStyle/>
          <a:p>
            <a:r>
              <a:rPr lang="nb-NO" dirty="0" smtClean="0"/>
              <a:t>Norske boligpriser og boliggjelden er høy</a:t>
            </a:r>
            <a:endParaRPr lang="nb-NO" dirty="0"/>
          </a:p>
        </p:txBody>
      </p:sp>
      <p:sp>
        <p:nvSpPr>
          <p:cNvPr id="7" name="Plassholder for innhold 6"/>
          <p:cNvSpPr>
            <a:spLocks noGrp="1"/>
          </p:cNvSpPr>
          <p:nvPr>
            <p:ph idx="16"/>
          </p:nvPr>
        </p:nvSpPr>
        <p:spPr>
          <a:xfrm>
            <a:off x="420497" y="1313336"/>
            <a:ext cx="8424614" cy="504056"/>
          </a:xfrm>
        </p:spPr>
        <p:txBody>
          <a:bodyPr/>
          <a:lstStyle/>
          <a:p>
            <a:r>
              <a:rPr lang="nb-NO" dirty="0" smtClean="0"/>
              <a:t>Dette trekker i retning av høyere rente i Norge</a:t>
            </a:r>
            <a:endParaRPr lang="nb-NO" dirty="0"/>
          </a:p>
        </p:txBody>
      </p:sp>
      <p:graphicFrame>
        <p:nvGraphicFramePr>
          <p:cNvPr id="8" name="Objekt 7"/>
          <p:cNvGraphicFramePr>
            <a:graphicFrameLocks noChangeAspect="1"/>
          </p:cNvGraphicFramePr>
          <p:nvPr>
            <p:extLst>
              <p:ext uri="{D42A27DB-BD31-4B8C-83A1-F6EECF244321}">
                <p14:modId xmlns:p14="http://schemas.microsoft.com/office/powerpoint/2010/main" val="3883490652"/>
              </p:ext>
            </p:extLst>
          </p:nvPr>
        </p:nvGraphicFramePr>
        <p:xfrm>
          <a:off x="539553" y="2060848"/>
          <a:ext cx="5184576" cy="4145581"/>
        </p:xfrm>
        <a:graphic>
          <a:graphicData uri="http://schemas.openxmlformats.org/presentationml/2006/ole">
            <mc:AlternateContent xmlns:mc="http://schemas.openxmlformats.org/markup-compatibility/2006">
              <mc:Choice xmlns:v="urn:schemas-microsoft-com:vml" Requires="v">
                <p:oleObj spid="_x0000_s271420" name="Macrobond document" r:id="rId4" imgW="11282574" imgH="6687214" progId="Mbnd.mbnd">
                  <p:embed/>
                </p:oleObj>
              </mc:Choice>
              <mc:Fallback>
                <p:oleObj name="Macrobond document" r:id="rId4" imgW="11282574" imgH="6687214" progId="Mbnd.mbnd">
                  <p:embed/>
                  <p:pic>
                    <p:nvPicPr>
                      <p:cNvPr id="0" name=""/>
                      <p:cNvPicPr/>
                      <p:nvPr/>
                    </p:nvPicPr>
                    <p:blipFill>
                      <a:blip r:embed="rId5"/>
                      <a:stretch>
                        <a:fillRect/>
                      </a:stretch>
                    </p:blipFill>
                    <p:spPr>
                      <a:xfrm>
                        <a:off x="539553" y="2060848"/>
                        <a:ext cx="5184576" cy="4145581"/>
                      </a:xfrm>
                      <a:prstGeom prst="rect">
                        <a:avLst/>
                      </a:prstGeom>
                    </p:spPr>
                  </p:pic>
                </p:oleObj>
              </mc:Fallback>
            </mc:AlternateContent>
          </a:graphicData>
        </a:graphic>
      </p:graphicFrame>
      <p:pic>
        <p:nvPicPr>
          <p:cNvPr id="271415" name="Bild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2492896"/>
            <a:ext cx="298767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935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BM">
  <a:themeElements>
    <a:clrScheme name="SBM">
      <a:dk1>
        <a:srgbClr val="000000"/>
      </a:dk1>
      <a:lt1>
        <a:srgbClr val="2882AA"/>
      </a:lt1>
      <a:dk2>
        <a:srgbClr val="FFFFFF"/>
      </a:dk2>
      <a:lt2>
        <a:srgbClr val="FFFFFF"/>
      </a:lt2>
      <a:accent1>
        <a:srgbClr val="26A3C9"/>
      </a:accent1>
      <a:accent2>
        <a:srgbClr val="53B98B"/>
      </a:accent2>
      <a:accent3>
        <a:srgbClr val="9B7ABC"/>
      </a:accent3>
      <a:accent4>
        <a:srgbClr val="E36C65"/>
      </a:accent4>
      <a:accent5>
        <a:srgbClr val="F8B780"/>
      </a:accent5>
      <a:accent6>
        <a:srgbClr val="A0D78F"/>
      </a:accent6>
      <a:hlink>
        <a:srgbClr val="2882AA"/>
      </a:hlink>
      <a:folHlink>
        <a:srgbClr val="7FC3E1"/>
      </a:folHlink>
    </a:clrScheme>
    <a:fontScheme name="sbm">
      <a:majorFont>
        <a:latin typeface="Verdana"/>
        <a:ea typeface=""/>
        <a:cs typeface=""/>
      </a:majorFont>
      <a:minorFont>
        <a:latin typeface="Verdana"/>
        <a:ea typeface=""/>
        <a:cs typeface=""/>
      </a:minorFont>
    </a:fontScheme>
    <a:fmtScheme name="Spis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8585</TotalTime>
  <Words>1232</Words>
  <Application>Microsoft Office PowerPoint</Application>
  <PresentationFormat>Skjermfremvisning (4:3)</PresentationFormat>
  <Paragraphs>329</Paragraphs>
  <Slides>27</Slides>
  <Notes>14</Notes>
  <HiddenSlides>0</HiddenSlides>
  <MMClips>0</MMClips>
  <ScaleCrop>false</ScaleCrop>
  <HeadingPairs>
    <vt:vector size="10" baseType="variant">
      <vt:variant>
        <vt:lpstr>Brukte skrifter</vt:lpstr>
      </vt:variant>
      <vt:variant>
        <vt:i4>6</vt:i4>
      </vt:variant>
      <vt:variant>
        <vt:lpstr>Tema</vt:lpstr>
      </vt:variant>
      <vt:variant>
        <vt:i4>8</vt:i4>
      </vt:variant>
      <vt:variant>
        <vt:lpstr>Koblinger</vt:lpstr>
      </vt:variant>
      <vt:variant>
        <vt:i4>5</vt:i4>
      </vt:variant>
      <vt:variant>
        <vt:lpstr>Innebygde OLE-servere</vt:lpstr>
      </vt:variant>
      <vt:variant>
        <vt:i4>1</vt:i4>
      </vt:variant>
      <vt:variant>
        <vt:lpstr>Lysbildetitler</vt:lpstr>
      </vt:variant>
      <vt:variant>
        <vt:i4>27</vt:i4>
      </vt:variant>
    </vt:vector>
  </HeadingPairs>
  <TitlesOfParts>
    <vt:vector size="47" baseType="lpstr">
      <vt:lpstr>Arial</vt:lpstr>
      <vt:lpstr>Calibri</vt:lpstr>
      <vt:lpstr>Marlett</vt:lpstr>
      <vt:lpstr>Verdana</vt:lpstr>
      <vt:lpstr>Webdings</vt:lpstr>
      <vt:lpstr>Wingdings</vt:lpstr>
      <vt:lpstr>SBM</vt:lpstr>
      <vt:lpstr>2_SBM</vt:lpstr>
      <vt:lpstr>3_SBM</vt:lpstr>
      <vt:lpstr>1_SBM</vt:lpstr>
      <vt:lpstr>4_SBM</vt:lpstr>
      <vt:lpstr>5_SBM</vt:lpstr>
      <vt:lpstr>6_SBM</vt:lpstr>
      <vt:lpstr>7_SBM</vt:lpstr>
      <vt:lpstr>\\aqbfs001\Brukere$\c900420\Present\Ledighet.xlsx!Ark1![Ledighet.xlsx]Ark1 Diagram 2</vt:lpstr>
      <vt:lpstr>\\aqbfs001\Brukere$\c900420\Documents\Figmørom13h.xls!Ark1![Figmørom13h.xls]Ark1 Diagram 7</vt:lpstr>
      <vt:lpstr>\\aqbfs001\Brukere$\c900420\Documents\Figmørom15-revidert.xls!Ark1![Figmørom15-revidert.xls]Ark1 Diagram 1</vt:lpstr>
      <vt:lpstr>\\aqbfs001\Brukere$\c900420\Documents\Figmørom15-revidert.xls!Ark1![Figmørom15-revidert.xls]Ark1 Diagram 1-1</vt:lpstr>
      <vt:lpstr>\\aqbfs001\Brukere$\c900420\Documents\Figmørom15-revidert.xls!Ark1![Figmørom15-revidert.xls]Ark1 Diagram 1-2</vt:lpstr>
      <vt:lpstr>Macrobond document</vt:lpstr>
      <vt:lpstr>Økonomiske utsikter for fylket og finansmarkedene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Markedet</vt:lpstr>
      <vt:lpstr>PowerPoint-presentasjon</vt:lpstr>
      <vt:lpstr>PowerPoint-presentasjon</vt:lpstr>
      <vt:lpstr>PowerPoint-presentasjon</vt:lpstr>
      <vt:lpstr>PowerPoint-presentasjon</vt:lpstr>
      <vt:lpstr>PowerPoint-presentasjon</vt:lpstr>
      <vt:lpstr>Tillegg lokal økonomi </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Sparebanken Møre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Internasjonal økonomi  - til glede og besvær</dc:title>
  <dc:creator>Grete Vikestrand</dc:creator>
  <cp:lastModifiedBy>Mortensen, Martin Gjendem</cp:lastModifiedBy>
  <cp:revision>909</cp:revision>
  <cp:lastPrinted>2015-09-07T07:10:04Z</cp:lastPrinted>
  <dcterms:created xsi:type="dcterms:W3CDTF">2011-03-22T08:39:25Z</dcterms:created>
  <dcterms:modified xsi:type="dcterms:W3CDTF">2015-09-30T13:38:46Z</dcterms:modified>
</cp:coreProperties>
</file>